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Lst>
  <p:notesMasterIdLst>
    <p:notesMasterId r:id="rId18"/>
  </p:notesMasterIdLst>
  <p:sldIdLst>
    <p:sldId id="257" r:id="rId5"/>
    <p:sldId id="261" r:id="rId6"/>
    <p:sldId id="259" r:id="rId7"/>
    <p:sldId id="271" r:id="rId8"/>
    <p:sldId id="266" r:id="rId9"/>
    <p:sldId id="269" r:id="rId10"/>
    <p:sldId id="270" r:id="rId11"/>
    <p:sldId id="268" r:id="rId12"/>
    <p:sldId id="274" r:id="rId13"/>
    <p:sldId id="265" r:id="rId14"/>
    <p:sldId id="273" r:id="rId15"/>
    <p:sldId id="258" r:id="rId16"/>
    <p:sldId id="267" r:id="rId17"/>
  </p:sldIdLst>
  <p:sldSz cx="12192000" cy="6858000"/>
  <p:notesSz cx="6858000" cy="9144000"/>
  <p:embeddedFontLst>
    <p:embeddedFont>
      <p:font typeface="Acumin Pro" panose="020B0604020202020204" charset="0"/>
      <p:regular r:id="rId19"/>
      <p:bold r:id="rId20"/>
      <p:italic r:id="rId21"/>
      <p:boldItalic r:id="rId22"/>
    </p:embeddedFont>
    <p:embeddedFont>
      <p:font typeface="Acumin Pro ExtraCondensed" panose="020B0604020202020204" charset="0"/>
      <p:regular r:id="rId23"/>
      <p:bold r:id="rId24"/>
      <p:italic r:id="rId25"/>
      <p:boldItalic r:id="rId26"/>
    </p:embeddedFont>
    <p:embeddedFont>
      <p:font typeface="Acumin Pro ExtraCondensed Smbd" panose="020B0604020202020204" charset="0"/>
      <p:regular r:id="rId27"/>
      <p:bold r:id="rId28"/>
      <p:italic r:id="rId29"/>
      <p:boldItalic r:id="rId30"/>
    </p:embeddedFont>
    <p:embeddedFont>
      <p:font typeface="Acumin Pro Medium" panose="020B0604020202020204" charset="0"/>
      <p:regular r:id="rId31"/>
      <p:italic r:id="rId32"/>
    </p:embeddedFont>
    <p:embeddedFont>
      <p:font typeface="Acumin Pro Semibold" panose="020B0604020202020204" charset="0"/>
      <p:regular r:id="rId33"/>
      <p:bold r:id="rId34"/>
      <p:italic r:id="rId35"/>
      <p:boldItalic r:id="rId36"/>
    </p:embeddedFont>
    <p:embeddedFont>
      <p:font typeface="Acumin Pro SemiCondensed"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United Sans Cd Md" pitchFamily="50" charset="0"/>
      <p:regular r:id="rId45"/>
    </p:embeddedFont>
    <p:embeddedFont>
      <p:font typeface="United Sans Reg Medium"/>
      <p:regular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39" autoAdjust="0"/>
    <p:restoredTop sz="63822" autoAdjust="0"/>
  </p:normalViewPr>
  <p:slideViewPr>
    <p:cSldViewPr snapToGrid="0" snapToObjects="1">
      <p:cViewPr varScale="1">
        <p:scale>
          <a:sx n="71" d="100"/>
          <a:sy n="71" d="100"/>
        </p:scale>
        <p:origin x="594" y="54"/>
      </p:cViewPr>
      <p:guideLst/>
    </p:cSldViewPr>
  </p:slideViewPr>
  <p:outlineViewPr>
    <p:cViewPr>
      <p:scale>
        <a:sx n="33" d="100"/>
        <a:sy n="33" d="100"/>
      </p:scale>
      <p:origin x="0" y="-1902"/>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1.fntdata"/><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0" Type="http://schemas.openxmlformats.org/officeDocument/2006/relationships/font" Target="fonts/font2.fntdata"/><Relationship Id="rId41"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5/3/2022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dirty="0"/>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second of our Parent &amp; Family Presentations!  It is my pleasure to welcome you and your son or daughter to the Exploratory Studies Program!  </a:t>
            </a:r>
            <a:endParaRPr lang="en-US" b="1" dirty="0"/>
          </a:p>
        </p:txBody>
      </p:sp>
      <p:sp>
        <p:nvSpPr>
          <p:cNvPr id="4" name="Slide Number Placeholder 3"/>
          <p:cNvSpPr>
            <a:spLocks noGrp="1"/>
          </p:cNvSpPr>
          <p:nvPr>
            <p:ph type="sldNum" sz="quarter" idx="10"/>
          </p:nvPr>
        </p:nvSpPr>
        <p:spPr/>
        <p:txBody>
          <a:bodyPr/>
          <a:lstStyle/>
          <a:p>
            <a:fld id="{988F3A2B-14A6-8F47-B753-A658CA12576A}" type="slidenum">
              <a:rPr lang="en-US" smtClean="0"/>
              <a:t>1</a:t>
            </a:fld>
            <a:endParaRPr lang="en-US" dirty="0"/>
          </a:p>
        </p:txBody>
      </p:sp>
    </p:spTree>
    <p:extLst>
      <p:ext uri="{BB962C8B-B14F-4D97-AF65-F5344CB8AC3E}">
        <p14:creationId xmlns:p14="http://schemas.microsoft.com/office/powerpoint/2010/main" val="1200933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a:t>
            </a:r>
            <a:r>
              <a:rPr lang="en-US" b="0" baseline="0" dirty="0"/>
              <a:t> know that you and your family are your student’s #1 support resource as they make their college transition.  However, we advisors would love to be your student’s main Purdue resource.  Research shows that regular advising increases student retention and prevents delayed graduation.  Therefore, we strongly believe that it is important for your student to develop a positive and consistent connection with his or her advisor.  </a:t>
            </a:r>
          </a:p>
          <a:p>
            <a:endParaRPr lang="en-US" b="0" baseline="0" dirty="0"/>
          </a:p>
          <a:p>
            <a:r>
              <a:rPr lang="en-US" b="0" baseline="0" dirty="0"/>
              <a:t>One of the ways we encourage this is to create a safe, non-judgmental space for students so that they can talk out their concerns and receive feedback.  Another way is that we hold two required meetings with each of our students in the Fall semester, so that we can get to know each other.  This includes a September check-in appointment and a November registration appointment.  Of course, outside of these appointments, students can set up a meeting any time during the semester – and we hope they will!</a:t>
            </a:r>
          </a:p>
          <a:p>
            <a:endParaRPr lang="en-US" b="0" baseline="0" dirty="0"/>
          </a:p>
          <a:p>
            <a:r>
              <a:rPr lang="en-US" b="0" baseline="0" dirty="0"/>
              <a:t>Keep in mind that because of the FERPA federal privacy law, advisors and other campus staff cannot discuss information about students with their parents or family.  This is why it is so important that parents and their student maintain an open and honest communication channel.  Together, parents and the advising staff can create an environment where students’ growth and independence are supported.  </a:t>
            </a:r>
          </a:p>
        </p:txBody>
      </p:sp>
      <p:sp>
        <p:nvSpPr>
          <p:cNvPr id="4" name="Slide Number Placeholder 3"/>
          <p:cNvSpPr>
            <a:spLocks noGrp="1"/>
          </p:cNvSpPr>
          <p:nvPr>
            <p:ph type="sldNum" sz="quarter" idx="10"/>
          </p:nvPr>
        </p:nvSpPr>
        <p:spPr/>
        <p:txBody>
          <a:bodyPr/>
          <a:lstStyle/>
          <a:p>
            <a:fld id="{988F3A2B-14A6-8F47-B753-A658CA12576A}" type="slidenum">
              <a:rPr lang="en-US" smtClean="0"/>
              <a:t>10</a:t>
            </a:fld>
            <a:endParaRPr lang="en-US" dirty="0"/>
          </a:p>
        </p:txBody>
      </p:sp>
    </p:spTree>
    <p:extLst>
      <p:ext uri="{BB962C8B-B14F-4D97-AF65-F5344CB8AC3E}">
        <p14:creationId xmlns:p14="http://schemas.microsoft.com/office/powerpoint/2010/main" val="13144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So, how you can help us help your students?</a:t>
            </a:r>
          </a:p>
          <a:p>
            <a:endParaRPr lang="en-US" b="0" baseline="0" dirty="0"/>
          </a:p>
          <a:p>
            <a:r>
              <a:rPr lang="en-US" b="0" baseline="0" dirty="0"/>
              <a:t>First, encourage your student to discuss concerns with their advisor while problems are small and can be more easily solved.  Students often wait way too long to report academic issues.  Remember, we won’t judge your student!  It is very normal for students to find that their high school study skills aren’t quite enough to handle college work.  We will let them vent, of course, but we will also coach them through developing and trying out solutions.  </a:t>
            </a:r>
          </a:p>
          <a:p>
            <a:endParaRPr lang="en-US" b="0" baseline="0" dirty="0"/>
          </a:p>
          <a:p>
            <a:r>
              <a:rPr lang="en-US" b="0" baseline="0" dirty="0"/>
              <a:t>Second, impress upon your student the need to check and respond to their e-mail daily.  Assist them in developing good e-mail and information organization strategies, so they won’t become overwhelmed.  Also, encourage your student to ask you or their advisor if they don’t understand what an e-mail means or what action they need to take after reading it.  Lastly, encourage them to use advisor e-mails as a first resource for answering their questions.  We don’t mind answering questions, but we do kind of mind answering the same questions whose answers were already explained in three previous e-mails!</a:t>
            </a:r>
          </a:p>
          <a:p>
            <a:endParaRPr lang="en-US" b="0" baseline="0" dirty="0"/>
          </a:p>
          <a:p>
            <a:r>
              <a:rPr lang="en-US" b="0" baseline="0" dirty="0"/>
              <a:t>Finally, help your student brainstorm questions as they are preparing for meetings with advisors, professors, or any of our other staff.   Without a lot of experience, coming up with good questions in the moment can be difficult.  In addition, many students simply get nervous speaking to campus staff and professors.  Having the questions thought out in advance can keep the conversation more focused and less stressful.  The less stressful the experience, the more your student will feel comfortable asking for help!</a:t>
            </a:r>
          </a:p>
        </p:txBody>
      </p:sp>
      <p:sp>
        <p:nvSpPr>
          <p:cNvPr id="4" name="Slide Number Placeholder 3"/>
          <p:cNvSpPr>
            <a:spLocks noGrp="1"/>
          </p:cNvSpPr>
          <p:nvPr>
            <p:ph type="sldNum" sz="quarter" idx="10"/>
          </p:nvPr>
        </p:nvSpPr>
        <p:spPr/>
        <p:txBody>
          <a:bodyPr/>
          <a:lstStyle/>
          <a:p>
            <a:fld id="{988F3A2B-14A6-8F47-B753-A658CA12576A}" type="slidenum">
              <a:rPr lang="en-US" smtClean="0"/>
              <a:t>11</a:t>
            </a:fld>
            <a:endParaRPr lang="en-US" dirty="0"/>
          </a:p>
        </p:txBody>
      </p:sp>
    </p:spTree>
    <p:extLst>
      <p:ext uri="{BB962C8B-B14F-4D97-AF65-F5344CB8AC3E}">
        <p14:creationId xmlns:p14="http://schemas.microsoft.com/office/powerpoint/2010/main" val="276704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 key topic that </a:t>
            </a:r>
            <a:r>
              <a:rPr lang="en-US" b="0" baseline="0" dirty="0"/>
              <a:t>will often be discussed during a student’s advising appointment is the CODO requirements for their preferred major.  </a:t>
            </a:r>
          </a:p>
          <a:p>
            <a:endParaRPr lang="en-US" b="0" baseline="0" dirty="0"/>
          </a:p>
          <a:p>
            <a:r>
              <a:rPr lang="en-US" b="0" baseline="0" dirty="0"/>
              <a:t>CODO stands for “Change of Degree Objective.”  It consists of the minimum grades students must earn and courses that students must complete before they can officially enter a degree-granting major.  </a:t>
            </a:r>
          </a:p>
          <a:p>
            <a:endParaRPr lang="en-US" b="0" baseline="0" dirty="0"/>
          </a:p>
          <a:p>
            <a:r>
              <a:rPr lang="en-US" b="0" baseline="0" dirty="0"/>
              <a:t>Every major’s CODO requirements are different.  The requirements are determined by the faculty to be the minimum needed to be successful in a major once accepted into it.  There are also majors that have more applicants than spaces and so have more stringent and complex requirements, such as engineering, computer science, nursing, and aviation technology.  </a:t>
            </a:r>
          </a:p>
          <a:p>
            <a:endParaRPr lang="en-US" b="0" baseline="0" dirty="0"/>
          </a:p>
          <a:p>
            <a:r>
              <a:rPr lang="en-US" b="0" baseline="0" dirty="0"/>
              <a:t>During the fall semester, our Exploratory Studies students are introduced to CODO in both our advising meetings and in our EDPS 10500 Academic and Career Planning course.  You can help your student keep on top of their CODO requirements by doing a few things:</a:t>
            </a:r>
          </a:p>
          <a:p>
            <a:endParaRPr lang="en-US" b="0" baseline="0" dirty="0"/>
          </a:p>
          <a:p>
            <a:r>
              <a:rPr lang="en-US" b="0" baseline="0" dirty="0">
                <a:solidFill>
                  <a:srgbClr val="FF0000"/>
                </a:solidFill>
              </a:rPr>
              <a:t>First, encourage them to read the CODO requirements for their preferred majors early and often, so they can plan ahead.  CODO requirements are updated every June 1st for the incoming class and can be found on the Purdue Catalog home page in the left navigation column.  Then, scroll down to the student’s college and major link.  The CODO requirements that students begin with remain the same until graduation.   </a:t>
            </a:r>
          </a:p>
          <a:p>
            <a:endParaRPr lang="en-US" b="0" baseline="0" dirty="0"/>
          </a:p>
          <a:p>
            <a:r>
              <a:rPr lang="en-US" b="0" baseline="0" dirty="0"/>
              <a:t>Second, promote strong study skill strategies.  Assist your student in building good learning and self-management habits.  Good grades open the doors to a wide range of majors for your undecided student!  </a:t>
            </a:r>
          </a:p>
          <a:p>
            <a:endParaRPr lang="en-US" b="0" baseline="0" dirty="0"/>
          </a:p>
          <a:p>
            <a:r>
              <a:rPr lang="en-US" b="0" baseline="0" dirty="0"/>
              <a:t>Finally, CODO requirements can be complex and sometimes tricky to interpret.  Encourage your student to talk with their advisor.  The advisor can make sure your student understands the CODO requirements and which courses should be taken to prepare. </a:t>
            </a:r>
            <a:endParaRPr lang="en-US" b="0" dirty="0"/>
          </a:p>
          <a:p>
            <a:endParaRPr lang="en-US" b="0" dirty="0"/>
          </a:p>
        </p:txBody>
      </p:sp>
      <p:sp>
        <p:nvSpPr>
          <p:cNvPr id="4" name="Slide Number Placeholder 3"/>
          <p:cNvSpPr>
            <a:spLocks noGrp="1"/>
          </p:cNvSpPr>
          <p:nvPr>
            <p:ph type="sldNum" sz="quarter" idx="10"/>
          </p:nvPr>
        </p:nvSpPr>
        <p:spPr/>
        <p:txBody>
          <a:bodyPr/>
          <a:lstStyle/>
          <a:p>
            <a:fld id="{988F3A2B-14A6-8F47-B753-A658CA12576A}" type="slidenum">
              <a:rPr lang="en-US" smtClean="0"/>
              <a:t>12</a:t>
            </a:fld>
            <a:endParaRPr lang="en-US" dirty="0"/>
          </a:p>
        </p:txBody>
      </p:sp>
    </p:spTree>
    <p:extLst>
      <p:ext uri="{BB962C8B-B14F-4D97-AF65-F5344CB8AC3E}">
        <p14:creationId xmlns:p14="http://schemas.microsoft.com/office/powerpoint/2010/main" val="2427008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Thank you for your attention!  Although we cover a lot of information in these presentations, we know that you may still have questions about the Exploratory Studies Program.  To help answer these, here are three fantastic resources from the Exploratory Studies and the Purdue Parents &amp; Family Connections webpages.  </a:t>
            </a:r>
            <a:r>
              <a:rPr lang="en-US" b="0" baseline="0" dirty="0"/>
              <a:t>Thanks again and Boiler Up!! </a:t>
            </a:r>
            <a:endParaRPr lang="en-US" b="0" dirty="0"/>
          </a:p>
        </p:txBody>
      </p:sp>
      <p:sp>
        <p:nvSpPr>
          <p:cNvPr id="4" name="Slide Number Placeholder 3"/>
          <p:cNvSpPr>
            <a:spLocks noGrp="1"/>
          </p:cNvSpPr>
          <p:nvPr>
            <p:ph type="sldNum" sz="quarter" idx="5"/>
          </p:nvPr>
        </p:nvSpPr>
        <p:spPr/>
        <p:txBody>
          <a:bodyPr/>
          <a:lstStyle/>
          <a:p>
            <a:fld id="{988F3A2B-14A6-8F47-B753-A658CA12576A}" type="slidenum">
              <a:rPr lang="en-US" smtClean="0"/>
              <a:t>13</a:t>
            </a:fld>
            <a:endParaRPr lang="en-US" dirty="0"/>
          </a:p>
        </p:txBody>
      </p:sp>
    </p:spTree>
    <p:extLst>
      <p:ext uri="{BB962C8B-B14F-4D97-AF65-F5344CB8AC3E}">
        <p14:creationId xmlns:p14="http://schemas.microsoft.com/office/powerpoint/2010/main" val="272211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In this section, we</a:t>
            </a:r>
            <a:r>
              <a:rPr lang="en-US" sz="1400" b="0" baseline="0" dirty="0"/>
              <a:t> will talk about how academic advising works at Purdue and how to help your student forge a strong academic relationship with their Exploratory Studies advisor. </a:t>
            </a:r>
            <a:endParaRPr lang="en-US" sz="1400" b="0" dirty="0"/>
          </a:p>
        </p:txBody>
      </p:sp>
      <p:sp>
        <p:nvSpPr>
          <p:cNvPr id="4" name="Slide Number Placeholder 3"/>
          <p:cNvSpPr>
            <a:spLocks noGrp="1"/>
          </p:cNvSpPr>
          <p:nvPr>
            <p:ph type="sldNum" sz="quarter" idx="10"/>
          </p:nvPr>
        </p:nvSpPr>
        <p:spPr/>
        <p:txBody>
          <a:bodyPr/>
          <a:lstStyle/>
          <a:p>
            <a:fld id="{988F3A2B-14A6-8F47-B753-A658CA12576A}" type="slidenum">
              <a:rPr lang="en-US" smtClean="0"/>
              <a:t>2</a:t>
            </a:fld>
            <a:endParaRPr lang="en-US" dirty="0"/>
          </a:p>
        </p:txBody>
      </p:sp>
    </p:spTree>
    <p:extLst>
      <p:ext uri="{BB962C8B-B14F-4D97-AF65-F5344CB8AC3E}">
        <p14:creationId xmlns:p14="http://schemas.microsoft.com/office/powerpoint/2010/main" val="2060200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we get started, let me introduce myself!  My name is Jennifer McDonald and I am a Senior Academic Advisor in the Exploratory Studies Program.  I have been an advisor for EXPL since 2006.  Prior to that, I worked in various offices on campus, including First-Year Engineering Advising, our Career Placement Center, and the Office of the Dean of Students.  My original hometown is Indianapolis, IN, but I consider West Lafayette, IN to be just as much my home now.  When not advising students, I can be found walking my cats and watching any sort of media that features historical costuming, music, or science.  </a:t>
            </a:r>
          </a:p>
          <a:p>
            <a:endParaRPr lang="en-US" sz="1400" b="1" dirty="0"/>
          </a:p>
        </p:txBody>
      </p:sp>
      <p:sp>
        <p:nvSpPr>
          <p:cNvPr id="4" name="Slide Number Placeholder 3"/>
          <p:cNvSpPr>
            <a:spLocks noGrp="1"/>
          </p:cNvSpPr>
          <p:nvPr>
            <p:ph type="sldNum" sz="quarter" idx="10"/>
          </p:nvPr>
        </p:nvSpPr>
        <p:spPr/>
        <p:txBody>
          <a:bodyPr/>
          <a:lstStyle/>
          <a:p>
            <a:fld id="{988F3A2B-14A6-8F47-B753-A658CA12576A}" type="slidenum">
              <a:rPr lang="en-US" smtClean="0"/>
              <a:t>3</a:t>
            </a:fld>
            <a:endParaRPr lang="en-US" dirty="0"/>
          </a:p>
        </p:txBody>
      </p:sp>
    </p:spTree>
    <p:extLst>
      <p:ext uri="{BB962C8B-B14F-4D97-AF65-F5344CB8AC3E}">
        <p14:creationId xmlns:p14="http://schemas.microsoft.com/office/powerpoint/2010/main" val="84040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I said, I am a senior academic advisor.  But what is academic advising at Purdue and what can you expect from us?  First of all, college advising tends to be less prescriptive and more about being a consultant or a coach for your students.  Our focus is on students’ academic, personal, and career growth.  To that end, we want to support and challenge them to develop independence and problem-solving skills.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Advisors are also a reference point for students learning to traverse our complex campus.  There are a lot of offices, each with its own specialized knowledge base.  For example, staff in the Division of Financial Aid are going to be the most up-to-date on the constantly changing state and federal student aid laws.  Similarly, International Students and Scholars is the go-to office for visa, I-9, and immigration information.  It is important to us that our students’ questions are answered by the most expert office.  So, during our advising sessions, we help students determine the best office to reach out to, then work with them to develop questions to ask once they get there.  In this way, we continue to support students’ information gathering skills and assist them in building their campus resource network.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nearly all Purdue advising is carried out by professional advisors.  It is our job to be the experts in curriculum, courses, and career development and we’re called upon to keep current with policy and process changes.  That is why we are so fortunate to have strong local and national academic advising associations that promote and sponsor continuing education.  NACADA is the National Academic Advising Association and PACADA is our Purdue-specific Academic Advising Association.  In addition, individual departments hold professional development events.  In Exploratory Studies we have biweekly visits from academic units to keep us updated on course and curriculum changes.  PACADA also allows advisors the opportunity to craft or modify University policies that might affect our students.  </a:t>
            </a:r>
          </a:p>
          <a:p>
            <a:endParaRPr lang="en-US" b="1" dirty="0"/>
          </a:p>
        </p:txBody>
      </p:sp>
      <p:sp>
        <p:nvSpPr>
          <p:cNvPr id="4" name="Slide Number Placeholder 3"/>
          <p:cNvSpPr>
            <a:spLocks noGrp="1"/>
          </p:cNvSpPr>
          <p:nvPr>
            <p:ph type="sldNum" sz="quarter" idx="5"/>
          </p:nvPr>
        </p:nvSpPr>
        <p:spPr/>
        <p:txBody>
          <a:bodyPr/>
          <a:lstStyle/>
          <a:p>
            <a:fld id="{988F3A2B-14A6-8F47-B753-A658CA12576A}" type="slidenum">
              <a:rPr lang="en-US" smtClean="0"/>
              <a:t>4</a:t>
            </a:fld>
            <a:endParaRPr lang="en-US" dirty="0"/>
          </a:p>
        </p:txBody>
      </p:sp>
    </p:spTree>
    <p:extLst>
      <p:ext uri="{BB962C8B-B14F-4D97-AF65-F5344CB8AC3E}">
        <p14:creationId xmlns:p14="http://schemas.microsoft.com/office/powerpoint/2010/main" val="1000136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a:t>
            </a:r>
            <a:r>
              <a:rPr lang="en-US" b="0" baseline="0" dirty="0"/>
              <a:t> that I have described how academic advising works at Purdue, I would like to introduce you to the Exploratory Studies Program leadership, advisors, and support staff on the next five slides.  This is a great time to put a face with the name of your student’s advisor!  For more details about each of our awesome staff, check out the Staff Biography Booklet on our Parents &amp; Families </a:t>
            </a:r>
            <a:r>
              <a:rPr lang="en-US" b="0" baseline="0" dirty="0" err="1"/>
              <a:t>VSTAR</a:t>
            </a:r>
            <a:r>
              <a:rPr lang="en-US" b="0" baseline="0" dirty="0"/>
              <a:t> page or at the link above. </a:t>
            </a:r>
            <a:endParaRPr lang="en-US" b="0" dirty="0"/>
          </a:p>
        </p:txBody>
      </p:sp>
      <p:sp>
        <p:nvSpPr>
          <p:cNvPr id="4" name="Slide Number Placeholder 3"/>
          <p:cNvSpPr>
            <a:spLocks noGrp="1"/>
          </p:cNvSpPr>
          <p:nvPr>
            <p:ph type="sldNum" sz="quarter" idx="10"/>
          </p:nvPr>
        </p:nvSpPr>
        <p:spPr/>
        <p:txBody>
          <a:bodyPr/>
          <a:lstStyle/>
          <a:p>
            <a:fld id="{988F3A2B-14A6-8F47-B753-A658CA12576A}" type="slidenum">
              <a:rPr lang="en-US" smtClean="0"/>
              <a:t>5</a:t>
            </a:fld>
            <a:endParaRPr lang="en-US" dirty="0"/>
          </a:p>
        </p:txBody>
      </p:sp>
    </p:spTree>
    <p:extLst>
      <p:ext uri="{BB962C8B-B14F-4D97-AF65-F5344CB8AC3E}">
        <p14:creationId xmlns:p14="http://schemas.microsoft.com/office/powerpoint/2010/main" val="1874597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88F3A2B-14A6-8F47-B753-A658CA12576A}" type="slidenum">
              <a:rPr lang="en-US" smtClean="0"/>
              <a:t>6</a:t>
            </a:fld>
            <a:endParaRPr lang="en-US" dirty="0"/>
          </a:p>
        </p:txBody>
      </p:sp>
    </p:spTree>
    <p:extLst>
      <p:ext uri="{BB962C8B-B14F-4D97-AF65-F5344CB8AC3E}">
        <p14:creationId xmlns:p14="http://schemas.microsoft.com/office/powerpoint/2010/main" val="4131023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88F3A2B-14A6-8F47-B753-A658CA12576A}" type="slidenum">
              <a:rPr lang="en-US" smtClean="0"/>
              <a:t>7</a:t>
            </a:fld>
            <a:endParaRPr lang="en-US" dirty="0"/>
          </a:p>
        </p:txBody>
      </p:sp>
    </p:spTree>
    <p:extLst>
      <p:ext uri="{BB962C8B-B14F-4D97-AF65-F5344CB8AC3E}">
        <p14:creationId xmlns:p14="http://schemas.microsoft.com/office/powerpoint/2010/main" val="98633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88F3A2B-14A6-8F47-B753-A658CA12576A}" type="slidenum">
              <a:rPr lang="en-US" smtClean="0"/>
              <a:t>8</a:t>
            </a:fld>
            <a:endParaRPr lang="en-US" dirty="0"/>
          </a:p>
        </p:txBody>
      </p:sp>
    </p:spTree>
    <p:extLst>
      <p:ext uri="{BB962C8B-B14F-4D97-AF65-F5344CB8AC3E}">
        <p14:creationId xmlns:p14="http://schemas.microsoft.com/office/powerpoint/2010/main" val="2061065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88F3A2B-14A6-8F47-B753-A658CA12576A}" type="slidenum">
              <a:rPr lang="en-US" smtClean="0"/>
              <a:t>9</a:t>
            </a:fld>
            <a:endParaRPr lang="en-US" dirty="0"/>
          </a:p>
        </p:txBody>
      </p:sp>
    </p:spTree>
    <p:extLst>
      <p:ext uri="{BB962C8B-B14F-4D97-AF65-F5344CB8AC3E}">
        <p14:creationId xmlns:p14="http://schemas.microsoft.com/office/powerpoint/2010/main" val="531604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38642" y="5984087"/>
            <a:ext cx="2463665" cy="440990"/>
          </a:xfrm>
          <a:prstGeom prst="rect">
            <a:avLst/>
          </a:prstGeom>
        </p:spPr>
      </p:pic>
      <p:sp>
        <p:nvSpPr>
          <p:cNvPr id="7" name="Date"/>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5/3/2022</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5/3/2022</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6" name="Black Bar">
            <a:extLst>
              <a:ext uri="{FF2B5EF4-FFF2-40B4-BE49-F238E27FC236}">
                <a16:creationId xmlns:a16="http://schemas.microsoft.com/office/drawing/2014/main" id="{A66A797F-CC2D-F24E-8D26-8632FDB68C4C}"/>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6" name="Date">
            <a:extLst>
              <a:ext uri="{FF2B5EF4-FFF2-40B4-BE49-F238E27FC236}">
                <a16:creationId xmlns:a16="http://schemas.microsoft.com/office/drawing/2014/main" id="{714077B3-45FB-7B43-8C19-3B82C49646B4}"/>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5/3/2022</a:t>
            </a:fld>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2">
            <a:extLst>
              <a:ext uri="{FF2B5EF4-FFF2-40B4-BE49-F238E27FC236}">
                <a16:creationId xmlns:a16="http://schemas.microsoft.com/office/drawing/2014/main" id="{A8A4F2E5-6CC0-B242-9D18-2446C1D7DE8A}"/>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3">
            <a:extLst>
              <a:ext uri="{FF2B5EF4-FFF2-40B4-BE49-F238E27FC236}">
                <a16:creationId xmlns:a16="http://schemas.microsoft.com/office/drawing/2014/main" id="{C07B1E83-E1FB-094B-9F1A-D5DE2767524D}"/>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73864" y="0"/>
            <a:ext cx="9884736"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16" name="Date">
            <a:extLst>
              <a:ext uri="{FF2B5EF4-FFF2-40B4-BE49-F238E27FC236}">
                <a16:creationId xmlns:a16="http://schemas.microsoft.com/office/drawing/2014/main" id="{C8365B71-1339-9448-BF22-95AA51DA73FB}"/>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5/3/2022</a:t>
            </a:fld>
            <a:endParaRPr lang="en-US" dirty="0"/>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FC7C8D95-DE0A-F44D-8875-2ED2F195BB2F}"/>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dirty="0"/>
              <a:t>Click icon to add picture</a:t>
            </a:r>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sp>
        <p:nvSpPr>
          <p:cNvPr id="11" name="Date">
            <a:extLst>
              <a:ext uri="{FF2B5EF4-FFF2-40B4-BE49-F238E27FC236}">
                <a16:creationId xmlns:a16="http://schemas.microsoft.com/office/drawing/2014/main" id="{F330C439-AFA6-B840-9D2A-258668D35CA5}"/>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5/3/2022</a:t>
            </a:fld>
            <a:endParaRPr lang="en-US" dirty="0"/>
          </a:p>
        </p:txBody>
      </p:sp>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Cd Md" pitchFamily="50" charset="0"/>
              </a:defRPr>
            </a:lvl1pPr>
          </a:lstStyle>
          <a:p>
            <a:r>
              <a:rPr lang="en-US" b="1" spc="0" dirty="0">
                <a:latin typeface="United Sans Reg Medium" pitchFamily="2" charset="77"/>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5/3/2022</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Heading"/>
          <p:cNvSpPr>
            <a:spLocks noGrp="1"/>
          </p:cNvSpPr>
          <p:nvPr>
            <p:ph type="ctrTitle" hasCustomPrompt="1"/>
          </p:nvPr>
        </p:nvSpPr>
        <p:spPr bwMode="blackWhite">
          <a:xfrm>
            <a:off x="2628902"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628900"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5/3/2022</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5/3/2022</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catalog.purdue.edu/"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www.purdue.edu/exploratory/parents/parents-families-faq.php"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purdue.edu/parentandfamily/" TargetMode="External"/><Relationship Id="rId4" Type="http://schemas.openxmlformats.org/officeDocument/2006/relationships/hyperlink" Target="https://www.purdue.edu/exploratory/parents/star-vstar-parent-families.ph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www.purdue.edu/exploratory/parents/2022-STAR-Staff-Bios-Final.pdf" TargetMode="External"/><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25E23969-B503-C04E-9B40-020A6AB945EA}"/>
              </a:ext>
            </a:extLst>
          </p:cNvPr>
          <p:cNvSpPr txBox="1">
            <a:spLocks/>
          </p:cNvSpPr>
          <p:nvPr/>
        </p:nvSpPr>
        <p:spPr>
          <a:xfrm>
            <a:off x="2635590" y="1271822"/>
            <a:ext cx="6801603" cy="430887"/>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4"/>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800" i="1" dirty="0">
                <a:latin typeface="Arial"/>
                <a:cs typeface="Arial"/>
              </a:rPr>
              <a:t>Welcome to Exploratory Studies!</a:t>
            </a:r>
            <a:endParaRPr lang="en-US" sz="2800" i="1" dirty="0"/>
          </a:p>
        </p:txBody>
      </p:sp>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647200" y="2070938"/>
            <a:ext cx="6801602" cy="2825389"/>
          </a:xfrm>
        </p:spPr>
        <p:txBody>
          <a:bodyPr/>
          <a:lstStyle/>
          <a:p>
            <a:r>
              <a:rPr lang="en-US" sz="7200" dirty="0"/>
              <a:t>Parent &amp; FAMILY</a:t>
            </a:r>
            <a:br>
              <a:rPr lang="en-US" sz="7200" dirty="0"/>
            </a:br>
            <a:r>
              <a:rPr lang="en-US" sz="7200" dirty="0"/>
              <a:t>presentation</a:t>
            </a:r>
            <a:br>
              <a:rPr lang="en-US" sz="7200" dirty="0"/>
            </a:br>
            <a:endParaRPr lang="en-US" dirty="0"/>
          </a:p>
        </p:txBody>
      </p:sp>
      <p:sp>
        <p:nvSpPr>
          <p:cNvPr id="3" name="Subtitle">
            <a:extLst>
              <a:ext uri="{FF2B5EF4-FFF2-40B4-BE49-F238E27FC236}">
                <a16:creationId xmlns:a16="http://schemas.microsoft.com/office/drawing/2014/main" id="{25E23969-B503-C04E-9B40-020A6AB945EA}"/>
              </a:ext>
            </a:extLst>
          </p:cNvPr>
          <p:cNvSpPr>
            <a:spLocks noGrp="1"/>
          </p:cNvSpPr>
          <p:nvPr>
            <p:ph type="subTitle" idx="1"/>
          </p:nvPr>
        </p:nvSpPr>
        <p:spPr>
          <a:xfrm>
            <a:off x="2635589" y="4100256"/>
            <a:ext cx="6801603" cy="369332"/>
          </a:xfrm>
        </p:spPr>
        <p:txBody>
          <a:bodyPr/>
          <a:lstStyle/>
          <a:p>
            <a:r>
              <a:rPr lang="en-US" sz="2400" dirty="0">
                <a:solidFill>
                  <a:schemeClr val="accent3">
                    <a:lumMod val="60000"/>
                    <a:lumOff val="40000"/>
                  </a:schemeClr>
                </a:solidFill>
                <a:latin typeface="Arial"/>
                <a:cs typeface="Arial"/>
              </a:rPr>
              <a:t>S</a:t>
            </a:r>
            <a:r>
              <a:rPr lang="en-US" sz="2400" dirty="0">
                <a:latin typeface="Arial"/>
                <a:cs typeface="Arial"/>
              </a:rPr>
              <a:t>tudent </a:t>
            </a:r>
            <a:r>
              <a:rPr lang="en-US" sz="2400" dirty="0">
                <a:solidFill>
                  <a:schemeClr val="accent3">
                    <a:lumMod val="60000"/>
                    <a:lumOff val="40000"/>
                  </a:schemeClr>
                </a:solidFill>
                <a:latin typeface="Arial"/>
                <a:cs typeface="Arial"/>
              </a:rPr>
              <a:t>T</a:t>
            </a:r>
            <a:r>
              <a:rPr lang="en-US" sz="2400" dirty="0">
                <a:latin typeface="Arial"/>
                <a:cs typeface="Arial"/>
              </a:rPr>
              <a:t>ransition, </a:t>
            </a:r>
            <a:r>
              <a:rPr lang="en-US" sz="2400" dirty="0">
                <a:solidFill>
                  <a:schemeClr val="accent3">
                    <a:lumMod val="60000"/>
                    <a:lumOff val="40000"/>
                  </a:schemeClr>
                </a:solidFill>
                <a:latin typeface="Arial"/>
                <a:cs typeface="Arial"/>
              </a:rPr>
              <a:t>A</a:t>
            </a:r>
            <a:r>
              <a:rPr lang="en-US" sz="2400" dirty="0">
                <a:latin typeface="Arial"/>
                <a:cs typeface="Arial"/>
              </a:rPr>
              <a:t>dvising &amp; </a:t>
            </a:r>
            <a:r>
              <a:rPr lang="en-US" sz="2400" dirty="0">
                <a:solidFill>
                  <a:schemeClr val="accent3">
                    <a:lumMod val="60000"/>
                    <a:lumOff val="40000"/>
                  </a:schemeClr>
                </a:solidFill>
                <a:latin typeface="Arial"/>
                <a:cs typeface="Arial"/>
              </a:rPr>
              <a:t>R</a:t>
            </a:r>
            <a:r>
              <a:rPr lang="en-US" sz="2400" dirty="0">
                <a:latin typeface="Arial"/>
                <a:cs typeface="Arial"/>
              </a:rPr>
              <a:t>egistration</a:t>
            </a:r>
            <a:endParaRPr lang="en-US" sz="2400" dirty="0"/>
          </a:p>
        </p:txBody>
      </p:sp>
      <p:pic>
        <p:nvPicPr>
          <p:cNvPr id="6" name="Purdue CoBrand" title="Purdue Exploratory Studies Co-brand footer image">
            <a:extLst>
              <a:ext uri="{FF2B5EF4-FFF2-40B4-BE49-F238E27FC236}">
                <a16:creationId xmlns:a16="http://schemas.microsoft.com/office/drawing/2014/main" id="{12351E07-4384-664F-BA98-1243BFDAEC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7795" y="5981517"/>
            <a:ext cx="4312200" cy="460491"/>
          </a:xfrm>
          <a:prstGeom prst="rect">
            <a:avLst/>
          </a:prstGeom>
        </p:spPr>
      </p:pic>
      <p:sp>
        <p:nvSpPr>
          <p:cNvPr id="4" name="Date">
            <a:extLst>
              <a:ext uri="{FF2B5EF4-FFF2-40B4-BE49-F238E27FC236}">
                <a16:creationId xmlns:a16="http://schemas.microsoft.com/office/drawing/2014/main" id="{7488F1B0-19AE-FE4B-A8CD-0F44AB281CC5}"/>
              </a:ext>
            </a:extLst>
          </p:cNvPr>
          <p:cNvSpPr>
            <a:spLocks noGrp="1"/>
          </p:cNvSpPr>
          <p:nvPr>
            <p:ph type="dt" sz="half" idx="10"/>
          </p:nvPr>
        </p:nvSpPr>
        <p:spPr/>
        <p:txBody>
          <a:bodyPr/>
          <a:lstStyle/>
          <a:p>
            <a:fld id="{D47A9A36-4EB0-BF46-AE48-7CDA251B954B}" type="datetime1">
              <a:rPr lang="en-US" smtClean="0"/>
              <a:pPr/>
              <a:t>5/3/2022</a:t>
            </a:fld>
            <a:endParaRPr lang="en-US" dirty="0"/>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Tree>
    <p:extLst>
      <p:ext uri="{BB962C8B-B14F-4D97-AF65-F5344CB8AC3E}">
        <p14:creationId xmlns:p14="http://schemas.microsoft.com/office/powerpoint/2010/main" val="2708108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341618"/>
            <a:ext cx="7988980" cy="609398"/>
          </a:xfrm>
        </p:spPr>
        <p:txBody>
          <a:bodyPr/>
          <a:lstStyle/>
          <a:p>
            <a:r>
              <a:rPr lang="en-US" sz="4400" dirty="0"/>
              <a:t>Develop Connection with Advisor</a:t>
            </a:r>
          </a:p>
        </p:txBody>
      </p:sp>
      <p:sp>
        <p:nvSpPr>
          <p:cNvPr id="3" name="Subhead">
            <a:extLst>
              <a:ext uri="{FF2B5EF4-FFF2-40B4-BE49-F238E27FC236}">
                <a16:creationId xmlns:a16="http://schemas.microsoft.com/office/drawing/2014/main" id="{B8292C64-E8C3-7F46-924E-AFA3C2EC8731}"/>
              </a:ext>
            </a:extLst>
          </p:cNvPr>
          <p:cNvSpPr>
            <a:spLocks noGrp="1"/>
          </p:cNvSpPr>
          <p:nvPr>
            <p:ph type="subTitle" idx="1"/>
          </p:nvPr>
        </p:nvSpPr>
        <p:spPr>
          <a:xfrm>
            <a:off x="2107518" y="1190957"/>
            <a:ext cx="8655732" cy="990015"/>
          </a:xfrm>
        </p:spPr>
        <p:txBody>
          <a:bodyPr/>
          <a:lstStyle/>
          <a:p>
            <a:r>
              <a:rPr lang="en-US" sz="2800" dirty="0"/>
              <a:t>Consistent Connection and Collaboration</a:t>
            </a:r>
          </a:p>
          <a:p>
            <a:endParaRPr lang="en-US" sz="2800" dirty="0"/>
          </a:p>
        </p:txBody>
      </p:sp>
      <p:sp>
        <p:nvSpPr>
          <p:cNvPr id="4" name="Body Text">
            <a:extLst>
              <a:ext uri="{FF2B5EF4-FFF2-40B4-BE49-F238E27FC236}">
                <a16:creationId xmlns:a16="http://schemas.microsoft.com/office/drawing/2014/main" id="{80A154E2-AE56-5943-A44B-14E32AEF3A03}"/>
              </a:ext>
            </a:extLst>
          </p:cNvPr>
          <p:cNvSpPr>
            <a:spLocks noGrp="1"/>
          </p:cNvSpPr>
          <p:nvPr>
            <p:ph type="body" sz="quarter" idx="14"/>
          </p:nvPr>
        </p:nvSpPr>
        <p:spPr>
          <a:xfrm>
            <a:off x="2107520" y="1760498"/>
            <a:ext cx="8241030" cy="3411537"/>
          </a:xfrm>
        </p:spPr>
        <p:txBody>
          <a:bodyPr>
            <a:noAutofit/>
          </a:bodyPr>
          <a:lstStyle/>
          <a:p>
            <a:pPr marL="1017270" indent="-457200">
              <a:spcBef>
                <a:spcPts val="1200"/>
              </a:spcBef>
              <a:spcAft>
                <a:spcPts val="600"/>
              </a:spcAft>
              <a:buClr>
                <a:schemeClr val="accent3">
                  <a:lumMod val="75000"/>
                </a:schemeClr>
              </a:buClr>
              <a:buSzPct val="100000"/>
            </a:pPr>
            <a:r>
              <a:rPr lang="en-US" sz="2400" dirty="0">
                <a:solidFill>
                  <a:srgbClr val="000000"/>
                </a:solidFill>
              </a:rPr>
              <a:t>Increases student retention and prevents delayed graduation</a:t>
            </a:r>
          </a:p>
          <a:p>
            <a:pPr marL="1017270" indent="-457200">
              <a:spcBef>
                <a:spcPts val="1200"/>
              </a:spcBef>
              <a:spcAft>
                <a:spcPts val="600"/>
              </a:spcAft>
              <a:buClr>
                <a:schemeClr val="accent3">
                  <a:lumMod val="75000"/>
                </a:schemeClr>
              </a:buClr>
              <a:buSzPct val="100000"/>
            </a:pPr>
            <a:r>
              <a:rPr lang="en-US" sz="2400" dirty="0">
                <a:solidFill>
                  <a:srgbClr val="000000"/>
                </a:solidFill>
              </a:rPr>
              <a:t>Our office is a safe, non-judgmental space</a:t>
            </a:r>
          </a:p>
          <a:p>
            <a:pPr marL="1017270" indent="-457200">
              <a:spcBef>
                <a:spcPts val="1200"/>
              </a:spcBef>
              <a:spcAft>
                <a:spcPts val="600"/>
              </a:spcAft>
              <a:buClr>
                <a:schemeClr val="accent3">
                  <a:lumMod val="75000"/>
                </a:schemeClr>
              </a:buClr>
              <a:buSzPct val="100000"/>
            </a:pPr>
            <a:r>
              <a:rPr lang="en-US" sz="2400" dirty="0">
                <a:solidFill>
                  <a:srgbClr val="000000"/>
                </a:solidFill>
              </a:rPr>
              <a:t>Two required meetings during the fall semester</a:t>
            </a:r>
          </a:p>
          <a:p>
            <a:pPr marL="1017270" indent="-457200">
              <a:spcBef>
                <a:spcPts val="1200"/>
              </a:spcBef>
              <a:spcAft>
                <a:spcPts val="600"/>
              </a:spcAft>
              <a:buClr>
                <a:schemeClr val="accent3">
                  <a:lumMod val="75000"/>
                </a:schemeClr>
              </a:buClr>
              <a:buSzPct val="100000"/>
            </a:pPr>
            <a:r>
              <a:rPr lang="en-US" sz="2400" dirty="0">
                <a:solidFill>
                  <a:srgbClr val="000000"/>
                </a:solidFill>
              </a:rPr>
              <a:t>Communication between student and parent is key</a:t>
            </a:r>
          </a:p>
        </p:txBody>
      </p:sp>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10</a:t>
            </a:fld>
            <a:endParaRPr lang="en-US" dirty="0"/>
          </a:p>
        </p:txBody>
      </p:sp>
    </p:spTree>
    <p:extLst>
      <p:ext uri="{BB962C8B-B14F-4D97-AF65-F5344CB8AC3E}">
        <p14:creationId xmlns:p14="http://schemas.microsoft.com/office/powerpoint/2010/main" val="1900035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341618"/>
            <a:ext cx="7988980" cy="609398"/>
          </a:xfrm>
        </p:spPr>
        <p:txBody>
          <a:bodyPr/>
          <a:lstStyle/>
          <a:p>
            <a:r>
              <a:rPr lang="en-US" sz="4400" dirty="0"/>
              <a:t>How You Can Help Your Student Connect </a:t>
            </a:r>
          </a:p>
        </p:txBody>
      </p:sp>
      <p:sp>
        <p:nvSpPr>
          <p:cNvPr id="4" name="Body Text">
            <a:extLst>
              <a:ext uri="{FF2B5EF4-FFF2-40B4-BE49-F238E27FC236}">
                <a16:creationId xmlns:a16="http://schemas.microsoft.com/office/drawing/2014/main" id="{80A154E2-AE56-5943-A44B-14E32AEF3A03}"/>
              </a:ext>
            </a:extLst>
          </p:cNvPr>
          <p:cNvSpPr>
            <a:spLocks noGrp="1"/>
          </p:cNvSpPr>
          <p:nvPr>
            <p:ph type="body" sz="quarter" idx="14"/>
          </p:nvPr>
        </p:nvSpPr>
        <p:spPr>
          <a:xfrm>
            <a:off x="2314869" y="1611200"/>
            <a:ext cx="8241030" cy="3411537"/>
          </a:xfrm>
        </p:spPr>
        <p:txBody>
          <a:bodyPr>
            <a:noAutofit/>
          </a:bodyPr>
          <a:lstStyle/>
          <a:p>
            <a:pPr marL="1017270" indent="-457200">
              <a:spcBef>
                <a:spcPts val="1200"/>
              </a:spcBef>
              <a:spcAft>
                <a:spcPts val="600"/>
              </a:spcAft>
              <a:buClr>
                <a:schemeClr val="accent3">
                  <a:lumMod val="75000"/>
                </a:schemeClr>
              </a:buClr>
              <a:buSzPct val="100000"/>
            </a:pPr>
            <a:r>
              <a:rPr lang="en-US" sz="2400" dirty="0">
                <a:solidFill>
                  <a:srgbClr val="000000"/>
                </a:solidFill>
              </a:rPr>
              <a:t>Encourage students to talk to advisor before little problems become big</a:t>
            </a:r>
          </a:p>
          <a:p>
            <a:pPr marL="1017270" indent="-457200">
              <a:spcBef>
                <a:spcPts val="1200"/>
              </a:spcBef>
              <a:spcAft>
                <a:spcPts val="600"/>
              </a:spcAft>
              <a:buClr>
                <a:schemeClr val="accent3">
                  <a:lumMod val="75000"/>
                </a:schemeClr>
              </a:buClr>
              <a:buSzPct val="100000"/>
            </a:pPr>
            <a:r>
              <a:rPr lang="en-US" sz="2400" dirty="0">
                <a:solidFill>
                  <a:srgbClr val="000000"/>
                </a:solidFill>
              </a:rPr>
              <a:t>Have them check, store, and refer back to advisor’s e-mail and Brightspace page information</a:t>
            </a:r>
            <a:endParaRPr lang="en-US" sz="2400" dirty="0"/>
          </a:p>
          <a:p>
            <a:pPr marL="1017270" indent="-457200">
              <a:spcBef>
                <a:spcPts val="1200"/>
              </a:spcBef>
              <a:spcAft>
                <a:spcPts val="600"/>
              </a:spcAft>
              <a:buClr>
                <a:schemeClr val="accent3">
                  <a:lumMod val="75000"/>
                </a:schemeClr>
              </a:buClr>
              <a:buSzPct val="100000"/>
            </a:pPr>
            <a:r>
              <a:rPr lang="en-US" sz="2400" dirty="0">
                <a:solidFill>
                  <a:srgbClr val="000000"/>
                </a:solidFill>
              </a:rPr>
              <a:t>Help your student brainstorm questions for meetings</a:t>
            </a:r>
          </a:p>
        </p:txBody>
      </p:sp>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Tree>
    <p:extLst>
      <p:ext uri="{BB962C8B-B14F-4D97-AF65-F5344CB8AC3E}">
        <p14:creationId xmlns:p14="http://schemas.microsoft.com/office/powerpoint/2010/main" val="266680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341618"/>
            <a:ext cx="7988980" cy="609398"/>
          </a:xfrm>
        </p:spPr>
        <p:txBody>
          <a:bodyPr/>
          <a:lstStyle/>
          <a:p>
            <a:r>
              <a:rPr lang="en-US" sz="4400" dirty="0"/>
              <a:t>Change of Degree Objective (CODO)</a:t>
            </a:r>
          </a:p>
        </p:txBody>
      </p:sp>
      <p:sp>
        <p:nvSpPr>
          <p:cNvPr id="11" name="Rectangle 10"/>
          <p:cNvSpPr/>
          <p:nvPr/>
        </p:nvSpPr>
        <p:spPr>
          <a:xfrm>
            <a:off x="1978928" y="1038759"/>
            <a:ext cx="5398180" cy="523220"/>
          </a:xfrm>
          <a:prstGeom prst="rect">
            <a:avLst/>
          </a:prstGeom>
        </p:spPr>
        <p:txBody>
          <a:bodyPr wrap="square">
            <a:spAutoFit/>
          </a:bodyPr>
          <a:lstStyle/>
          <a:p>
            <a:r>
              <a:rPr lang="en-US" sz="2800" b="1" dirty="0">
                <a:solidFill>
                  <a:schemeClr val="accent2"/>
                </a:solidFill>
                <a:latin typeface="Acumin Pro SemiCondensed" panose="020B0604020202020204" charset="0"/>
              </a:rPr>
              <a:t>Changing majors at Purdue</a:t>
            </a:r>
          </a:p>
        </p:txBody>
      </p:sp>
      <p:sp>
        <p:nvSpPr>
          <p:cNvPr id="4" name="Body Text">
            <a:extLst>
              <a:ext uri="{FF2B5EF4-FFF2-40B4-BE49-F238E27FC236}">
                <a16:creationId xmlns:a16="http://schemas.microsoft.com/office/drawing/2014/main" id="{80A154E2-AE56-5943-A44B-14E32AEF3A03}"/>
              </a:ext>
            </a:extLst>
          </p:cNvPr>
          <p:cNvSpPr>
            <a:spLocks noGrp="1"/>
          </p:cNvSpPr>
          <p:nvPr>
            <p:ph type="body" sz="quarter" idx="14"/>
          </p:nvPr>
        </p:nvSpPr>
        <p:spPr>
          <a:xfrm>
            <a:off x="2188016" y="1676010"/>
            <a:ext cx="8338405" cy="1520601"/>
          </a:xfrm>
        </p:spPr>
        <p:txBody>
          <a:bodyPr>
            <a:normAutofit fontScale="85000" lnSpcReduction="20000"/>
          </a:bodyPr>
          <a:lstStyle/>
          <a:p>
            <a:pPr lvl="1">
              <a:spcBef>
                <a:spcPts val="600"/>
              </a:spcBef>
              <a:spcAft>
                <a:spcPts val="600"/>
              </a:spcAft>
              <a:buClr>
                <a:schemeClr val="accent3">
                  <a:lumMod val="75000"/>
                </a:schemeClr>
              </a:buClr>
              <a:buSzPct val="100000"/>
              <a:buFont typeface="Wingdings" charset="2"/>
              <a:buChar char="§"/>
            </a:pPr>
            <a:r>
              <a:rPr lang="en-US" sz="2400" dirty="0">
                <a:solidFill>
                  <a:srgbClr val="000000"/>
                </a:solidFill>
              </a:rPr>
              <a:t>CODO  = GPA and course requirements to enter major</a:t>
            </a:r>
          </a:p>
          <a:p>
            <a:pPr lvl="1">
              <a:spcBef>
                <a:spcPts val="600"/>
              </a:spcBef>
              <a:spcAft>
                <a:spcPts val="600"/>
              </a:spcAft>
              <a:buClr>
                <a:schemeClr val="accent3">
                  <a:lumMod val="75000"/>
                </a:schemeClr>
              </a:buClr>
              <a:buSzPct val="100000"/>
              <a:buFont typeface="Wingdings" charset="2"/>
              <a:buChar char="§"/>
            </a:pPr>
            <a:r>
              <a:rPr lang="en-US" sz="2400" dirty="0">
                <a:solidFill>
                  <a:srgbClr val="000000"/>
                </a:solidFill>
              </a:rPr>
              <a:t>Different for </a:t>
            </a:r>
            <a:r>
              <a:rPr lang="en-US" sz="2400" u="sng" dirty="0">
                <a:solidFill>
                  <a:srgbClr val="000000"/>
                </a:solidFill>
              </a:rPr>
              <a:t>each</a:t>
            </a:r>
            <a:r>
              <a:rPr lang="en-US" sz="2400" dirty="0">
                <a:solidFill>
                  <a:srgbClr val="000000"/>
                </a:solidFill>
              </a:rPr>
              <a:t> major</a:t>
            </a:r>
          </a:p>
          <a:p>
            <a:pPr lvl="1">
              <a:spcBef>
                <a:spcPts val="600"/>
              </a:spcBef>
              <a:spcAft>
                <a:spcPts val="600"/>
              </a:spcAft>
              <a:buClr>
                <a:schemeClr val="accent3">
                  <a:lumMod val="75000"/>
                </a:schemeClr>
              </a:buClr>
              <a:buSzPct val="100000"/>
              <a:buFont typeface="Wingdings" charset="2"/>
              <a:buChar char="§"/>
            </a:pPr>
            <a:r>
              <a:rPr lang="en-US" sz="2400" dirty="0">
                <a:solidFill>
                  <a:srgbClr val="000000"/>
                </a:solidFill>
              </a:rPr>
              <a:t>Selective majors have higher and more complex requirements</a:t>
            </a:r>
          </a:p>
          <a:p>
            <a:pPr lvl="1">
              <a:spcBef>
                <a:spcPts val="600"/>
              </a:spcBef>
              <a:spcAft>
                <a:spcPts val="600"/>
              </a:spcAft>
              <a:buClr>
                <a:schemeClr val="accent3">
                  <a:lumMod val="75000"/>
                </a:schemeClr>
              </a:buClr>
              <a:buSzPct val="100000"/>
              <a:buFont typeface="Wingdings" charset="2"/>
              <a:buChar char="§"/>
            </a:pPr>
            <a:r>
              <a:rPr lang="en-US" sz="2400" dirty="0">
                <a:solidFill>
                  <a:srgbClr val="000000"/>
                </a:solidFill>
              </a:rPr>
              <a:t>CODO discussed in advising sessions and EDPS 10500</a:t>
            </a:r>
            <a:endParaRPr lang="en-US" sz="2400" dirty="0"/>
          </a:p>
          <a:p>
            <a:pPr marL="228600" lvl="1" indent="0">
              <a:spcBef>
                <a:spcPts val="600"/>
              </a:spcBef>
              <a:spcAft>
                <a:spcPts val="600"/>
              </a:spcAft>
              <a:buClr>
                <a:schemeClr val="accent3">
                  <a:lumMod val="75000"/>
                </a:schemeClr>
              </a:buClr>
              <a:buSzPct val="100000"/>
              <a:buNone/>
            </a:pPr>
            <a:endParaRPr lang="en-US" sz="2400" dirty="0">
              <a:solidFill>
                <a:srgbClr val="000000"/>
              </a:solidFill>
            </a:endParaRPr>
          </a:p>
          <a:p>
            <a:pPr marL="228600" lvl="1" indent="0">
              <a:spcBef>
                <a:spcPts val="600"/>
              </a:spcBef>
              <a:spcAft>
                <a:spcPts val="600"/>
              </a:spcAft>
              <a:buClr>
                <a:schemeClr val="accent3">
                  <a:lumMod val="75000"/>
                </a:schemeClr>
              </a:buClr>
              <a:buSzPct val="100000"/>
              <a:buNone/>
            </a:pPr>
            <a:endParaRPr lang="en-US" sz="2400" dirty="0">
              <a:solidFill>
                <a:srgbClr val="000000"/>
              </a:solidFill>
            </a:endParaRPr>
          </a:p>
          <a:p>
            <a:pPr marL="228600" lvl="1" indent="0">
              <a:spcBef>
                <a:spcPts val="600"/>
              </a:spcBef>
              <a:spcAft>
                <a:spcPts val="600"/>
              </a:spcAft>
              <a:buClr>
                <a:schemeClr val="accent3">
                  <a:lumMod val="75000"/>
                </a:schemeClr>
              </a:buClr>
              <a:buSzPct val="100000"/>
              <a:buNone/>
            </a:pPr>
            <a:endParaRPr lang="en-US" sz="2400" dirty="0">
              <a:solidFill>
                <a:srgbClr val="000000"/>
              </a:solidFill>
            </a:endParaRPr>
          </a:p>
          <a:p>
            <a:pPr marL="228600" lvl="1" indent="0">
              <a:spcBef>
                <a:spcPts val="600"/>
              </a:spcBef>
              <a:spcAft>
                <a:spcPts val="600"/>
              </a:spcAft>
              <a:buClr>
                <a:schemeClr val="accent3">
                  <a:lumMod val="75000"/>
                </a:schemeClr>
              </a:buClr>
              <a:buSzPct val="100000"/>
              <a:buNone/>
            </a:pPr>
            <a:endParaRPr lang="en-US" sz="2400" dirty="0">
              <a:solidFill>
                <a:srgbClr val="000000"/>
              </a:solidFill>
            </a:endParaRPr>
          </a:p>
          <a:p>
            <a:pPr lvl="1">
              <a:spcBef>
                <a:spcPts val="600"/>
              </a:spcBef>
              <a:spcAft>
                <a:spcPts val="600"/>
              </a:spcAft>
              <a:buClr>
                <a:schemeClr val="accent3">
                  <a:lumMod val="75000"/>
                </a:schemeClr>
              </a:buClr>
              <a:buSzPct val="100000"/>
              <a:buFont typeface="Wingdings" charset="2"/>
              <a:buChar char="§"/>
            </a:pPr>
            <a:endParaRPr lang="en-US" sz="2400" dirty="0">
              <a:solidFill>
                <a:srgbClr val="000000"/>
              </a:solidFill>
            </a:endParaRPr>
          </a:p>
          <a:p>
            <a:pPr lvl="1">
              <a:spcBef>
                <a:spcPts val="600"/>
              </a:spcBef>
              <a:spcAft>
                <a:spcPts val="600"/>
              </a:spcAft>
              <a:buClr>
                <a:schemeClr val="accent3">
                  <a:lumMod val="75000"/>
                </a:schemeClr>
              </a:buClr>
              <a:buSzPct val="100000"/>
              <a:buFont typeface="Wingdings" charset="2"/>
              <a:buChar char="§"/>
            </a:pPr>
            <a:endParaRPr lang="en-US" sz="2400" dirty="0">
              <a:solidFill>
                <a:srgbClr val="000000"/>
              </a:solidFill>
            </a:endParaRPr>
          </a:p>
        </p:txBody>
      </p:sp>
      <p:sp>
        <p:nvSpPr>
          <p:cNvPr id="8" name="Rectangle 7"/>
          <p:cNvSpPr/>
          <p:nvPr/>
        </p:nvSpPr>
        <p:spPr>
          <a:xfrm>
            <a:off x="1978928" y="3267936"/>
            <a:ext cx="7213762" cy="523220"/>
          </a:xfrm>
          <a:prstGeom prst="rect">
            <a:avLst/>
          </a:prstGeom>
        </p:spPr>
        <p:txBody>
          <a:bodyPr wrap="square">
            <a:spAutoFit/>
          </a:bodyPr>
          <a:lstStyle/>
          <a:p>
            <a:r>
              <a:rPr lang="en-US" sz="2800" b="1" dirty="0">
                <a:solidFill>
                  <a:schemeClr val="accent2"/>
                </a:solidFill>
                <a:latin typeface="Acumin Pro SemiCondensed" panose="020B0604020202020204" charset="0"/>
              </a:rPr>
              <a:t>How you can support your student</a:t>
            </a:r>
          </a:p>
        </p:txBody>
      </p:sp>
      <p:sp>
        <p:nvSpPr>
          <p:cNvPr id="3" name="TextBox 2"/>
          <p:cNvSpPr txBox="1"/>
          <p:nvPr/>
        </p:nvSpPr>
        <p:spPr>
          <a:xfrm>
            <a:off x="1857796" y="3791156"/>
            <a:ext cx="8726383" cy="1846659"/>
          </a:xfrm>
          <a:prstGeom prst="rect">
            <a:avLst/>
          </a:prstGeom>
          <a:noFill/>
        </p:spPr>
        <p:txBody>
          <a:bodyPr wrap="square" rtlCol="0">
            <a:spAutoFit/>
          </a:bodyPr>
          <a:lstStyle/>
          <a:p>
            <a:pPr lvl="1">
              <a:spcBef>
                <a:spcPts val="600"/>
              </a:spcBef>
              <a:spcAft>
                <a:spcPts val="600"/>
              </a:spcAft>
              <a:buClr>
                <a:schemeClr val="accent3">
                  <a:lumMod val="75000"/>
                </a:schemeClr>
              </a:buClr>
              <a:buSzPct val="100000"/>
              <a:buFont typeface="Wingdings" charset="2"/>
              <a:buChar char="§"/>
            </a:pPr>
            <a:r>
              <a:rPr lang="en-US" sz="2400" dirty="0">
                <a:solidFill>
                  <a:srgbClr val="000000"/>
                </a:solidFill>
              </a:rPr>
              <a:t>  </a:t>
            </a:r>
            <a:r>
              <a:rPr lang="en-US" sz="2000" dirty="0">
                <a:solidFill>
                  <a:srgbClr val="000000"/>
                </a:solidFill>
              </a:rPr>
              <a:t>See the </a:t>
            </a:r>
            <a:r>
              <a:rPr lang="en-US" sz="2000" dirty="0">
                <a:solidFill>
                  <a:srgbClr val="000000"/>
                </a:solidFill>
                <a:hlinkClick r:id="rId3" tooltip="Purdue Catalog home page link"/>
              </a:rPr>
              <a:t>Purdue Catalog </a:t>
            </a:r>
            <a:r>
              <a:rPr lang="en-US" sz="2000" dirty="0">
                <a:solidFill>
                  <a:srgbClr val="000000"/>
                </a:solidFill>
              </a:rPr>
              <a:t>&gt; Major Change (CODO) Requirements</a:t>
            </a:r>
          </a:p>
          <a:p>
            <a:pPr lvl="2">
              <a:spcBef>
                <a:spcPts val="600"/>
              </a:spcBef>
              <a:spcAft>
                <a:spcPts val="600"/>
              </a:spcAft>
              <a:buClr>
                <a:schemeClr val="accent3">
                  <a:lumMod val="75000"/>
                </a:schemeClr>
              </a:buClr>
              <a:buSzPct val="100000"/>
              <a:buFont typeface="Wingdings" charset="2"/>
              <a:buChar char="§"/>
            </a:pPr>
            <a:r>
              <a:rPr lang="en-US" sz="2000" dirty="0">
                <a:solidFill>
                  <a:srgbClr val="000000"/>
                </a:solidFill>
              </a:rPr>
              <a:t>  Annual updates to the CODO Requirements available in June </a:t>
            </a:r>
          </a:p>
          <a:p>
            <a:pPr lvl="1">
              <a:spcBef>
                <a:spcPts val="600"/>
              </a:spcBef>
              <a:spcAft>
                <a:spcPts val="600"/>
              </a:spcAft>
              <a:buClr>
                <a:schemeClr val="accent3">
                  <a:lumMod val="75000"/>
                </a:schemeClr>
              </a:buClr>
              <a:buSzPct val="100000"/>
              <a:buFont typeface="Wingdings" charset="2"/>
              <a:buChar char="§"/>
            </a:pPr>
            <a:r>
              <a:rPr lang="en-US" sz="2000" dirty="0">
                <a:solidFill>
                  <a:srgbClr val="000000"/>
                </a:solidFill>
              </a:rPr>
              <a:t>  Good grades open doors!</a:t>
            </a:r>
          </a:p>
          <a:p>
            <a:pPr lvl="1">
              <a:spcBef>
                <a:spcPts val="600"/>
              </a:spcBef>
              <a:spcAft>
                <a:spcPts val="600"/>
              </a:spcAft>
              <a:buClr>
                <a:schemeClr val="accent3">
                  <a:lumMod val="75000"/>
                </a:schemeClr>
              </a:buClr>
              <a:buSzPct val="100000"/>
              <a:buFont typeface="Wingdings" charset="2"/>
              <a:buChar char="§"/>
            </a:pPr>
            <a:r>
              <a:rPr lang="en-US" sz="2000" dirty="0">
                <a:solidFill>
                  <a:srgbClr val="000000"/>
                </a:solidFill>
              </a:rPr>
              <a:t>  Encourage meeting with their advisor for interpretation and planning</a:t>
            </a:r>
            <a:endParaRPr lang="en-US" sz="2000" dirty="0"/>
          </a:p>
        </p:txBody>
      </p:sp>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Tree>
    <p:extLst>
      <p:ext uri="{BB962C8B-B14F-4D97-AF65-F5344CB8AC3E}">
        <p14:creationId xmlns:p14="http://schemas.microsoft.com/office/powerpoint/2010/main" val="3009941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E73D688-E632-1244-8778-FE87C28D958E}"/>
              </a:ext>
            </a:extLst>
          </p:cNvPr>
          <p:cNvSpPr>
            <a:spLocks noGrp="1"/>
          </p:cNvSpPr>
          <p:nvPr>
            <p:ph type="ctrTitle"/>
          </p:nvPr>
        </p:nvSpPr>
        <p:spPr>
          <a:xfrm>
            <a:off x="2628900" y="914844"/>
            <a:ext cx="6347458" cy="854080"/>
          </a:xfrm>
        </p:spPr>
        <p:txBody>
          <a:bodyPr/>
          <a:lstStyle/>
          <a:p>
            <a:r>
              <a:rPr lang="en-US" dirty="0"/>
              <a:t>Thank You</a:t>
            </a:r>
          </a:p>
        </p:txBody>
      </p:sp>
      <p:sp>
        <p:nvSpPr>
          <p:cNvPr id="3" name="Body Text">
            <a:extLst>
              <a:ext uri="{FF2B5EF4-FFF2-40B4-BE49-F238E27FC236}">
                <a16:creationId xmlns:a16="http://schemas.microsoft.com/office/drawing/2014/main" id="{3ED8FE14-8CD5-EE4E-9B88-BD37922D68B0}"/>
              </a:ext>
            </a:extLst>
          </p:cNvPr>
          <p:cNvSpPr>
            <a:spLocks noGrp="1"/>
          </p:cNvSpPr>
          <p:nvPr>
            <p:ph type="body" sz="quarter" idx="14"/>
          </p:nvPr>
        </p:nvSpPr>
        <p:spPr>
          <a:xfrm>
            <a:off x="2628900" y="1876406"/>
            <a:ext cx="7467600" cy="3637986"/>
          </a:xfrm>
        </p:spPr>
        <p:txBody>
          <a:bodyPr/>
          <a:lstStyle/>
          <a:p>
            <a:r>
              <a:rPr lang="en-US" dirty="0"/>
              <a:t>Further Resources:</a:t>
            </a:r>
          </a:p>
          <a:p>
            <a:endParaRPr lang="en-US" dirty="0"/>
          </a:p>
          <a:p>
            <a:r>
              <a:rPr lang="en-US" dirty="0"/>
              <a:t>Parents &amp; Families Frequently Asked Question (FAQ) page: </a:t>
            </a:r>
            <a:r>
              <a:rPr lang="en-US" dirty="0">
                <a:hlinkClick r:id="rId3" tooltip="Parents &amp; Families FAQ page link"/>
              </a:rPr>
              <a:t>https://www.purdue.edu/exploratory/parents/parents-families-faq.php  </a:t>
            </a:r>
            <a:endParaRPr lang="en-US" dirty="0"/>
          </a:p>
          <a:p>
            <a:endParaRPr lang="en-US" dirty="0"/>
          </a:p>
          <a:p>
            <a:r>
              <a:rPr lang="en-US" dirty="0"/>
              <a:t>Parents &amp; Families Support Documents: </a:t>
            </a:r>
            <a:r>
              <a:rPr lang="en-US" dirty="0">
                <a:hlinkClick r:id="rId4" tooltip="Parents &amp; Families Support Documents page link"/>
              </a:rPr>
              <a:t>https://www.purdue.edu/exploratory/parents/star-vstar-parent-families.php</a:t>
            </a:r>
            <a:endParaRPr lang="en-US" dirty="0"/>
          </a:p>
          <a:p>
            <a:endParaRPr lang="en-US" dirty="0"/>
          </a:p>
          <a:p>
            <a:r>
              <a:rPr lang="en-US" dirty="0"/>
              <a:t>Parent &amp; Family Connections homepage:</a:t>
            </a:r>
          </a:p>
          <a:p>
            <a:r>
              <a:rPr lang="en-US" dirty="0">
                <a:hlinkClick r:id="rId5" tooltip="Parent &amp; Family Connections homepage link"/>
              </a:rPr>
              <a:t>https://www.purdue.edu/parentandfamily/</a:t>
            </a:r>
            <a:endParaRPr lang="en-US" dirty="0"/>
          </a:p>
        </p:txBody>
      </p:sp>
      <p:pic>
        <p:nvPicPr>
          <p:cNvPr id="6" name="Purdue CoBrand" title="Purdue Exploratory Studies Co-brand footer image">
            <a:extLst>
              <a:ext uri="{FF2B5EF4-FFF2-40B4-BE49-F238E27FC236}">
                <a16:creationId xmlns:a16="http://schemas.microsoft.com/office/drawing/2014/main" id="{2F4BE814-FD83-3C48-A7EF-EB8E7841C9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7795" y="5981517"/>
            <a:ext cx="4312200" cy="460491"/>
          </a:xfrm>
          <a:prstGeom prst="rect">
            <a:avLst/>
          </a:prstGeom>
        </p:spPr>
      </p:pic>
      <p:sp>
        <p:nvSpPr>
          <p:cNvPr id="4" name="Date">
            <a:extLst>
              <a:ext uri="{FF2B5EF4-FFF2-40B4-BE49-F238E27FC236}">
                <a16:creationId xmlns:a16="http://schemas.microsoft.com/office/drawing/2014/main" id="{4308CDE5-DD68-3740-85BD-EE252849D49E}"/>
              </a:ext>
            </a:extLst>
          </p:cNvPr>
          <p:cNvSpPr>
            <a:spLocks noGrp="1"/>
          </p:cNvSpPr>
          <p:nvPr>
            <p:ph type="dt" sz="half" idx="10"/>
          </p:nvPr>
        </p:nvSpPr>
        <p:spPr/>
        <p:txBody>
          <a:bodyPr/>
          <a:lstStyle/>
          <a:p>
            <a:fld id="{D47A9A36-4EB0-BF46-AE48-7CDA251B954B}" type="datetime1">
              <a:rPr lang="en-US" smtClean="0"/>
              <a:pPr/>
              <a:t>5/3/2022</a:t>
            </a:fld>
            <a:endParaRPr lang="en-US" dirty="0"/>
          </a:p>
        </p:txBody>
      </p:sp>
      <p:sp>
        <p:nvSpPr>
          <p:cNvPr id="5" name="Slide Number">
            <a:extLst>
              <a:ext uri="{FF2B5EF4-FFF2-40B4-BE49-F238E27FC236}">
                <a16:creationId xmlns:a16="http://schemas.microsoft.com/office/drawing/2014/main" id="{BF90099D-AEBF-BE42-B572-F48AF47617D6}"/>
              </a:ext>
            </a:extLst>
          </p:cNvPr>
          <p:cNvSpPr>
            <a:spLocks noGrp="1"/>
          </p:cNvSpPr>
          <p:nvPr>
            <p:ph type="sldNum" sz="quarter" idx="12"/>
          </p:nvPr>
        </p:nvSpPr>
        <p:spPr/>
        <p:txBody>
          <a:bodyPr/>
          <a:lstStyle/>
          <a:p>
            <a:fld id="{8A7A6979-0714-4377-B894-6BE4C2D6E202}" type="slidenum">
              <a:rPr lang="en-US" smtClean="0"/>
              <a:pPr/>
              <a:t>13</a:t>
            </a:fld>
            <a:endParaRPr lang="en-US" dirty="0"/>
          </a:p>
        </p:txBody>
      </p:sp>
    </p:spTree>
    <p:extLst>
      <p:ext uri="{BB962C8B-B14F-4D97-AF65-F5344CB8AC3E}">
        <p14:creationId xmlns:p14="http://schemas.microsoft.com/office/powerpoint/2010/main" val="187579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4E399FB-BB24-F641-ABAD-96BF149B4326}"/>
              </a:ext>
            </a:extLst>
          </p:cNvPr>
          <p:cNvSpPr>
            <a:spLocks noGrp="1"/>
          </p:cNvSpPr>
          <p:nvPr>
            <p:ph type="ctrTitle"/>
          </p:nvPr>
        </p:nvSpPr>
        <p:spPr>
          <a:xfrm>
            <a:off x="2893545" y="1449719"/>
            <a:ext cx="6419331" cy="1070638"/>
          </a:xfrm>
        </p:spPr>
        <p:txBody>
          <a:bodyPr/>
          <a:lstStyle/>
          <a:p>
            <a:r>
              <a:rPr lang="en-US" spc="0" dirty="0">
                <a:latin typeface="United Sans Reg Medium" pitchFamily="2" charset="77"/>
              </a:rPr>
              <a:t>2</a:t>
            </a:r>
            <a:endParaRPr lang="en-US" dirty="0"/>
          </a:p>
        </p:txBody>
      </p:sp>
      <p:sp>
        <p:nvSpPr>
          <p:cNvPr id="3" name="Subtitle">
            <a:extLst>
              <a:ext uri="{FF2B5EF4-FFF2-40B4-BE49-F238E27FC236}">
                <a16:creationId xmlns:a16="http://schemas.microsoft.com/office/drawing/2014/main" id="{E674521A-6643-B74A-8070-FF820FAD5CAA}"/>
              </a:ext>
            </a:extLst>
          </p:cNvPr>
          <p:cNvSpPr>
            <a:spLocks noGrp="1"/>
          </p:cNvSpPr>
          <p:nvPr>
            <p:ph type="subTitle" idx="1"/>
          </p:nvPr>
        </p:nvSpPr>
        <p:spPr>
          <a:xfrm>
            <a:off x="2655552" y="2728874"/>
            <a:ext cx="6901808" cy="553998"/>
          </a:xfrm>
        </p:spPr>
        <p:txBody>
          <a:bodyPr/>
          <a:lstStyle/>
          <a:p>
            <a:r>
              <a:rPr lang="en-US" dirty="0"/>
              <a:t>Exploratory Studies Advising</a:t>
            </a:r>
          </a:p>
        </p:txBody>
      </p:sp>
      <p:pic>
        <p:nvPicPr>
          <p:cNvPr id="7" name="Purdue CoBrand" title="Purdue Exploratory Studies Co-brand footer image">
            <a:extLst>
              <a:ext uri="{FF2B5EF4-FFF2-40B4-BE49-F238E27FC236}">
                <a16:creationId xmlns:a16="http://schemas.microsoft.com/office/drawing/2014/main" id="{8A61AD47-E22C-0441-8D94-5A007C5B11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A3FDD31B-B23A-2047-BD96-9CF35DA46CF5}"/>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23240F53-3908-E541-A8AF-3A407D67CBB2}"/>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2377444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6351FBF-45F0-7449-825E-F0E8D02D8ADC}"/>
              </a:ext>
            </a:extLst>
          </p:cNvPr>
          <p:cNvSpPr>
            <a:spLocks noGrp="1"/>
          </p:cNvSpPr>
          <p:nvPr>
            <p:ph type="ctrTitle"/>
          </p:nvPr>
        </p:nvSpPr>
        <p:spPr>
          <a:xfrm>
            <a:off x="2107520" y="327015"/>
            <a:ext cx="7988978" cy="609398"/>
          </a:xfrm>
        </p:spPr>
        <p:txBody>
          <a:bodyPr/>
          <a:lstStyle/>
          <a:p>
            <a:r>
              <a:rPr lang="en-US" sz="4400" dirty="0"/>
              <a:t>Introduction</a:t>
            </a:r>
          </a:p>
        </p:txBody>
      </p:sp>
      <p:sp>
        <p:nvSpPr>
          <p:cNvPr id="7" name="Subhead">
            <a:extLst>
              <a:ext uri="{FF2B5EF4-FFF2-40B4-BE49-F238E27FC236}">
                <a16:creationId xmlns:a16="http://schemas.microsoft.com/office/drawing/2014/main" id="{A691E43B-1A2C-4F4A-BF05-AE1D589C0464}"/>
              </a:ext>
            </a:extLst>
          </p:cNvPr>
          <p:cNvSpPr>
            <a:spLocks noGrp="1"/>
          </p:cNvSpPr>
          <p:nvPr>
            <p:ph type="subTitle" idx="1"/>
          </p:nvPr>
        </p:nvSpPr>
        <p:spPr>
          <a:xfrm>
            <a:off x="2113006" y="1152776"/>
            <a:ext cx="7988980" cy="430887"/>
          </a:xfrm>
        </p:spPr>
        <p:txBody>
          <a:bodyPr/>
          <a:lstStyle/>
          <a:p>
            <a:r>
              <a:rPr lang="en-US" sz="2800" dirty="0">
                <a:solidFill>
                  <a:schemeClr val="bg1"/>
                </a:solidFill>
              </a:rPr>
              <a:t>Jennifer McDonald</a:t>
            </a:r>
          </a:p>
        </p:txBody>
      </p:sp>
      <p:sp>
        <p:nvSpPr>
          <p:cNvPr id="9" name="Subhead">
            <a:extLst>
              <a:ext uri="{FF2B5EF4-FFF2-40B4-BE49-F238E27FC236}">
                <a16:creationId xmlns:a16="http://schemas.microsoft.com/office/drawing/2014/main" id="{A691E43B-1A2C-4F4A-BF05-AE1D589C0464}"/>
              </a:ext>
            </a:extLst>
          </p:cNvPr>
          <p:cNvSpPr txBox="1">
            <a:spLocks/>
          </p:cNvSpPr>
          <p:nvPr/>
        </p:nvSpPr>
        <p:spPr>
          <a:xfrm>
            <a:off x="2113006" y="1599681"/>
            <a:ext cx="7988980" cy="33855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t>Senior Academic Advisor</a:t>
            </a:r>
          </a:p>
        </p:txBody>
      </p:sp>
      <p:sp>
        <p:nvSpPr>
          <p:cNvPr id="2" name="Body Text">
            <a:extLst>
              <a:ext uri="{FF2B5EF4-FFF2-40B4-BE49-F238E27FC236}">
                <a16:creationId xmlns:a16="http://schemas.microsoft.com/office/drawing/2014/main" id="{EC1A386D-8F97-7247-9DF2-C8FBFFD00350}"/>
              </a:ext>
            </a:extLst>
          </p:cNvPr>
          <p:cNvSpPr>
            <a:spLocks noGrp="1"/>
          </p:cNvSpPr>
          <p:nvPr>
            <p:ph type="body" sz="quarter" idx="14"/>
          </p:nvPr>
        </p:nvSpPr>
        <p:spPr>
          <a:xfrm>
            <a:off x="1528763" y="2014719"/>
            <a:ext cx="6062009" cy="3554090"/>
          </a:xfrm>
        </p:spPr>
        <p:txBody>
          <a:bodyPr>
            <a:noAutofit/>
          </a:bodyPr>
          <a:lstStyle/>
          <a:p>
            <a:pPr>
              <a:buClr>
                <a:schemeClr val="accent3">
                  <a:lumMod val="75000"/>
                </a:schemeClr>
              </a:buClr>
              <a:buFont typeface="Wingdings" panose="05000000000000000000" pitchFamily="2" charset="2"/>
              <a:buChar char="§"/>
            </a:pPr>
            <a:r>
              <a:rPr lang="en-US" sz="2000" b="1" dirty="0">
                <a:latin typeface="+mn-lt"/>
              </a:rPr>
              <a:t>Education: </a:t>
            </a:r>
          </a:p>
          <a:p>
            <a:pPr marL="914400" lvl="1" indent="-457200">
              <a:buClr>
                <a:schemeClr val="accent3">
                  <a:lumMod val="75000"/>
                </a:schemeClr>
              </a:buClr>
              <a:buFont typeface="Wingdings" panose="05000000000000000000" pitchFamily="2" charset="2"/>
              <a:buChar char="§"/>
            </a:pPr>
            <a:r>
              <a:rPr lang="en-US" sz="2000" dirty="0"/>
              <a:t>B.A. Psychology (Purdue)</a:t>
            </a:r>
          </a:p>
          <a:p>
            <a:pPr marL="914400" lvl="1" indent="-457200">
              <a:buClr>
                <a:schemeClr val="accent3">
                  <a:lumMod val="75000"/>
                </a:schemeClr>
              </a:buClr>
              <a:buFont typeface="Wingdings" panose="05000000000000000000" pitchFamily="2" charset="2"/>
              <a:buChar char="§"/>
            </a:pPr>
            <a:r>
              <a:rPr lang="en-US" sz="2000" dirty="0"/>
              <a:t>M.S. Ed. Counseling (Purdue)</a:t>
            </a:r>
          </a:p>
          <a:p>
            <a:pPr marL="914400" lvl="1" indent="-457200">
              <a:buClr>
                <a:schemeClr val="accent3">
                  <a:lumMod val="75000"/>
                </a:schemeClr>
              </a:buClr>
              <a:buFont typeface="Wingdings" panose="05000000000000000000" pitchFamily="2" charset="2"/>
              <a:buChar char="§"/>
            </a:pPr>
            <a:r>
              <a:rPr lang="en-US" sz="2000" dirty="0"/>
              <a:t>M.L.S. Library Science (IUPUI)</a:t>
            </a:r>
          </a:p>
          <a:p>
            <a:pPr marL="914400" lvl="1" indent="-457200">
              <a:buClr>
                <a:schemeClr val="accent3">
                  <a:lumMod val="75000"/>
                </a:schemeClr>
              </a:buClr>
              <a:buFont typeface="Wingdings" panose="05000000000000000000" pitchFamily="2" charset="2"/>
              <a:buChar char="§"/>
            </a:pPr>
            <a:r>
              <a:rPr lang="en-US" sz="2000" dirty="0"/>
              <a:t>M. Cert. Instructional Design (Purdue Global)</a:t>
            </a:r>
          </a:p>
          <a:p>
            <a:pPr>
              <a:buClr>
                <a:schemeClr val="accent3">
                  <a:lumMod val="75000"/>
                </a:schemeClr>
              </a:buClr>
              <a:buFont typeface="Wingdings" panose="05000000000000000000" pitchFamily="2" charset="2"/>
              <a:buChar char="§"/>
            </a:pPr>
            <a:endParaRPr lang="en-US" sz="2000" b="1" dirty="0">
              <a:latin typeface="+mn-lt"/>
            </a:endParaRPr>
          </a:p>
          <a:p>
            <a:pPr>
              <a:buClr>
                <a:schemeClr val="accent3">
                  <a:lumMod val="75000"/>
                </a:schemeClr>
              </a:buClr>
              <a:buFont typeface="Wingdings" panose="05000000000000000000" pitchFamily="2" charset="2"/>
              <a:buChar char="§"/>
            </a:pPr>
            <a:r>
              <a:rPr lang="en-US" sz="2000" b="1" dirty="0">
                <a:latin typeface="+mn-lt"/>
              </a:rPr>
              <a:t>Hometown: </a:t>
            </a:r>
            <a:r>
              <a:rPr lang="en-US" sz="2000" dirty="0">
                <a:latin typeface="+mn-lt"/>
              </a:rPr>
              <a:t>Indianapolis, IN</a:t>
            </a:r>
          </a:p>
          <a:p>
            <a:pPr>
              <a:buClr>
                <a:schemeClr val="accent3">
                  <a:lumMod val="75000"/>
                </a:schemeClr>
              </a:buClr>
              <a:buFont typeface="Wingdings" panose="05000000000000000000" pitchFamily="2" charset="2"/>
              <a:buChar char="§"/>
            </a:pPr>
            <a:endParaRPr lang="en-US" sz="2000" b="1" dirty="0">
              <a:latin typeface="+mn-lt"/>
            </a:endParaRPr>
          </a:p>
          <a:p>
            <a:pPr>
              <a:buClr>
                <a:schemeClr val="accent3">
                  <a:lumMod val="75000"/>
                </a:schemeClr>
              </a:buClr>
              <a:buFont typeface="Wingdings" panose="05000000000000000000" pitchFamily="2" charset="2"/>
              <a:buChar char="§"/>
            </a:pPr>
            <a:r>
              <a:rPr lang="en-US" sz="2000" b="1" dirty="0">
                <a:latin typeface="+mn-lt"/>
              </a:rPr>
              <a:t>Fun Facts:</a:t>
            </a:r>
            <a:r>
              <a:rPr lang="en-US" sz="2000" dirty="0">
                <a:latin typeface="+mn-lt"/>
              </a:rPr>
              <a:t>  I have two cats who I have leash trained.  Also, I am big historical costuming, science, and music fan!</a:t>
            </a:r>
            <a:endParaRPr lang="en-US" sz="2000" b="1" dirty="0">
              <a:latin typeface="+mn-lt"/>
            </a:endParaRPr>
          </a:p>
        </p:txBody>
      </p:sp>
      <p:pic>
        <p:nvPicPr>
          <p:cNvPr id="3" name="Content Placeholder 2" title="Photo of Jennifer McDonald and her cat"/>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7707047" y="1599681"/>
            <a:ext cx="2633293" cy="3511059"/>
          </a:xfrm>
        </p:spPr>
      </p:pic>
      <p:pic>
        <p:nvPicPr>
          <p:cNvPr id="8" name="Purdue CoBrand" title="Purdue Exploratory Studies Co-brand footer image">
            <a:extLst>
              <a:ext uri="{FF2B5EF4-FFF2-40B4-BE49-F238E27FC236}">
                <a16:creationId xmlns:a16="http://schemas.microsoft.com/office/drawing/2014/main" id="{737435E0-0285-0341-8FDB-11016177FC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4" name="Date">
            <a:extLst>
              <a:ext uri="{FF2B5EF4-FFF2-40B4-BE49-F238E27FC236}">
                <a16:creationId xmlns:a16="http://schemas.microsoft.com/office/drawing/2014/main" id="{9A80D0DD-6D24-444A-83A2-04A9622ED98A}"/>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5" name="Slide Number">
            <a:extLst>
              <a:ext uri="{FF2B5EF4-FFF2-40B4-BE49-F238E27FC236}">
                <a16:creationId xmlns:a16="http://schemas.microsoft.com/office/drawing/2014/main" id="{72F32A19-D8DB-C64F-B22B-DBFB8CA7FD2E}"/>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259368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341618"/>
            <a:ext cx="7988980" cy="609398"/>
          </a:xfrm>
        </p:spPr>
        <p:txBody>
          <a:bodyPr/>
          <a:lstStyle/>
          <a:p>
            <a:r>
              <a:rPr lang="en-US" sz="4400" dirty="0"/>
              <a:t>What is Academic Advising at Purdue?</a:t>
            </a:r>
          </a:p>
        </p:txBody>
      </p:sp>
      <p:sp>
        <p:nvSpPr>
          <p:cNvPr id="3" name="Subhead">
            <a:extLst>
              <a:ext uri="{FF2B5EF4-FFF2-40B4-BE49-F238E27FC236}">
                <a16:creationId xmlns:a16="http://schemas.microsoft.com/office/drawing/2014/main" id="{B8292C64-E8C3-7F46-924E-AFA3C2EC8731}"/>
              </a:ext>
            </a:extLst>
          </p:cNvPr>
          <p:cNvSpPr>
            <a:spLocks noGrp="1"/>
          </p:cNvSpPr>
          <p:nvPr>
            <p:ph type="subTitle" idx="1"/>
          </p:nvPr>
        </p:nvSpPr>
        <p:spPr>
          <a:xfrm>
            <a:off x="2107518" y="1345167"/>
            <a:ext cx="7988982" cy="430887"/>
          </a:xfrm>
        </p:spPr>
        <p:txBody>
          <a:bodyPr/>
          <a:lstStyle/>
          <a:p>
            <a:r>
              <a:rPr lang="en-US" sz="2800" dirty="0"/>
              <a:t>College Academic Advising = Consultant &amp; Coach</a:t>
            </a:r>
          </a:p>
        </p:txBody>
      </p:sp>
      <p:sp>
        <p:nvSpPr>
          <p:cNvPr id="4" name="Body Text">
            <a:extLst>
              <a:ext uri="{FF2B5EF4-FFF2-40B4-BE49-F238E27FC236}">
                <a16:creationId xmlns:a16="http://schemas.microsoft.com/office/drawing/2014/main" id="{80A154E2-AE56-5943-A44B-14E32AEF3A03}"/>
              </a:ext>
            </a:extLst>
          </p:cNvPr>
          <p:cNvSpPr>
            <a:spLocks noGrp="1"/>
          </p:cNvSpPr>
          <p:nvPr>
            <p:ph type="body" sz="quarter" idx="14"/>
          </p:nvPr>
        </p:nvSpPr>
        <p:spPr>
          <a:xfrm>
            <a:off x="2666056" y="2005071"/>
            <a:ext cx="7430444" cy="3411537"/>
          </a:xfrm>
        </p:spPr>
        <p:txBody>
          <a:bodyPr>
            <a:noAutofit/>
          </a:bodyPr>
          <a:lstStyle/>
          <a:p>
            <a:pPr marL="342900" indent="-342900">
              <a:spcBef>
                <a:spcPct val="40000"/>
              </a:spcBef>
              <a:buClr>
                <a:schemeClr val="accent3">
                  <a:lumMod val="75000"/>
                </a:schemeClr>
              </a:buClr>
              <a:buSzPct val="100000"/>
            </a:pPr>
            <a:r>
              <a:rPr lang="en-US" sz="2400" dirty="0">
                <a:solidFill>
                  <a:schemeClr val="tx1"/>
                </a:solidFill>
                <a:latin typeface="+mn-lt"/>
              </a:rPr>
              <a:t>Takes a less prescriptive and more supportive role</a:t>
            </a:r>
          </a:p>
          <a:p>
            <a:pPr marL="342900" indent="-342900">
              <a:spcBef>
                <a:spcPct val="40000"/>
              </a:spcBef>
              <a:buClr>
                <a:schemeClr val="accent3">
                  <a:lumMod val="75000"/>
                </a:schemeClr>
              </a:buClr>
              <a:buSzPct val="100000"/>
            </a:pPr>
            <a:r>
              <a:rPr lang="en-US" sz="2400" dirty="0">
                <a:solidFill>
                  <a:schemeClr val="tx1"/>
                </a:solidFill>
                <a:latin typeface="+mn-lt"/>
              </a:rPr>
              <a:t>Focuses on student’s academic, personal, and career growth</a:t>
            </a:r>
          </a:p>
          <a:p>
            <a:pPr marL="342900" indent="-342900">
              <a:spcBef>
                <a:spcPct val="40000"/>
              </a:spcBef>
              <a:buClr>
                <a:schemeClr val="accent3">
                  <a:lumMod val="75000"/>
                </a:schemeClr>
              </a:buClr>
              <a:buSzPct val="100000"/>
            </a:pPr>
            <a:r>
              <a:rPr lang="en-US" sz="2400" dirty="0">
                <a:solidFill>
                  <a:schemeClr val="tx1"/>
                </a:solidFill>
                <a:latin typeface="+mn-lt"/>
              </a:rPr>
              <a:t>Reference point for a complex campus</a:t>
            </a:r>
          </a:p>
          <a:p>
            <a:pPr marL="342900" indent="-342900">
              <a:spcBef>
                <a:spcPct val="40000"/>
              </a:spcBef>
              <a:buClr>
                <a:schemeClr val="accent3">
                  <a:lumMod val="75000"/>
                </a:schemeClr>
              </a:buClr>
              <a:buSzPct val="100000"/>
            </a:pPr>
            <a:r>
              <a:rPr lang="en-US" sz="2400" dirty="0">
                <a:solidFill>
                  <a:schemeClr val="tx1"/>
                </a:solidFill>
                <a:latin typeface="+mn-lt"/>
              </a:rPr>
              <a:t>Professional advisors</a:t>
            </a:r>
          </a:p>
          <a:p>
            <a:pPr marL="342900" indent="-342900">
              <a:spcBef>
                <a:spcPct val="40000"/>
              </a:spcBef>
              <a:buClr>
                <a:schemeClr val="accent3">
                  <a:lumMod val="75000"/>
                </a:schemeClr>
              </a:buClr>
              <a:buSzPct val="100000"/>
            </a:pPr>
            <a:r>
              <a:rPr lang="en-US" sz="2400" dirty="0">
                <a:solidFill>
                  <a:schemeClr val="tx1"/>
                </a:solidFill>
                <a:latin typeface="+mn-lt"/>
              </a:rPr>
              <a:t>Membership in PACADA &amp; NACADA</a:t>
            </a:r>
          </a:p>
          <a:p>
            <a:pPr marL="342900" indent="-342900">
              <a:spcBef>
                <a:spcPct val="40000"/>
              </a:spcBef>
              <a:buClr>
                <a:schemeClr val="accent3">
                  <a:lumMod val="75000"/>
                </a:schemeClr>
              </a:buClr>
              <a:buSzPct val="100000"/>
            </a:pPr>
            <a:r>
              <a:rPr lang="en-US" sz="2400" dirty="0">
                <a:solidFill>
                  <a:schemeClr val="tx1"/>
                </a:solidFill>
                <a:latin typeface="+mn-lt"/>
              </a:rPr>
              <a:t>Consistent professional development</a:t>
            </a:r>
          </a:p>
        </p:txBody>
      </p:sp>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2209688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341618"/>
            <a:ext cx="7988980" cy="609398"/>
          </a:xfrm>
        </p:spPr>
        <p:txBody>
          <a:bodyPr/>
          <a:lstStyle/>
          <a:p>
            <a:r>
              <a:rPr lang="en-US" sz="4400" dirty="0"/>
              <a:t>Exploratory Studies Program Leadership</a:t>
            </a:r>
          </a:p>
        </p:txBody>
      </p:sp>
      <p:pic>
        <p:nvPicPr>
          <p:cNvPr id="12" name="Picture 11" title="Photo of Linda Gregor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088" y="1292564"/>
            <a:ext cx="1959428" cy="2743200"/>
          </a:xfrm>
          <a:prstGeom prst="rect">
            <a:avLst/>
          </a:prstGeom>
        </p:spPr>
      </p:pic>
      <p:sp>
        <p:nvSpPr>
          <p:cNvPr id="3" name="TextBox 2" title="Linda Gregory, Executive Director"/>
          <p:cNvSpPr txBox="1"/>
          <p:nvPr/>
        </p:nvSpPr>
        <p:spPr>
          <a:xfrm>
            <a:off x="1552671" y="4299118"/>
            <a:ext cx="1961405" cy="677108"/>
          </a:xfrm>
          <a:prstGeom prst="rect">
            <a:avLst/>
          </a:prstGeom>
          <a:noFill/>
        </p:spPr>
        <p:txBody>
          <a:bodyPr wrap="square" rtlCol="0">
            <a:spAutoFit/>
          </a:bodyPr>
          <a:lstStyle/>
          <a:p>
            <a:pPr algn="ctr"/>
            <a:r>
              <a:rPr lang="en-US" sz="2200" dirty="0"/>
              <a:t>Linda Gregory</a:t>
            </a:r>
          </a:p>
          <a:p>
            <a:pPr algn="ctr"/>
            <a:r>
              <a:rPr lang="en-US" sz="1600" dirty="0"/>
              <a:t>Executive Director</a:t>
            </a:r>
          </a:p>
        </p:txBody>
      </p:sp>
      <p:sp>
        <p:nvSpPr>
          <p:cNvPr id="13" name="TextBox 12" title="Lela Mixon, Associate Directory"/>
          <p:cNvSpPr txBox="1"/>
          <p:nvPr/>
        </p:nvSpPr>
        <p:spPr>
          <a:xfrm>
            <a:off x="3864739" y="4299118"/>
            <a:ext cx="2041891" cy="677108"/>
          </a:xfrm>
          <a:prstGeom prst="rect">
            <a:avLst/>
          </a:prstGeom>
          <a:noFill/>
        </p:spPr>
        <p:txBody>
          <a:bodyPr wrap="square" rtlCol="0">
            <a:spAutoFit/>
          </a:bodyPr>
          <a:lstStyle/>
          <a:p>
            <a:pPr algn="ctr"/>
            <a:r>
              <a:rPr lang="en-US" sz="2200" dirty="0"/>
              <a:t>Colleen Banter</a:t>
            </a:r>
          </a:p>
          <a:p>
            <a:pPr algn="ctr"/>
            <a:r>
              <a:rPr lang="en-US" sz="1600" dirty="0"/>
              <a:t>Associate Director</a:t>
            </a:r>
          </a:p>
        </p:txBody>
      </p:sp>
      <p:pic>
        <p:nvPicPr>
          <p:cNvPr id="10" name="Picture 9" title="Photo of Colleen Bante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4260" y="1342011"/>
            <a:ext cx="1785254" cy="2743200"/>
          </a:xfrm>
          <a:prstGeom prst="rect">
            <a:avLst/>
          </a:prstGeom>
        </p:spPr>
      </p:pic>
      <p:sp>
        <p:nvSpPr>
          <p:cNvPr id="14" name="TextBox 13" title="Colleen Banter, Assistant Director"/>
          <p:cNvSpPr txBox="1"/>
          <p:nvPr/>
        </p:nvSpPr>
        <p:spPr>
          <a:xfrm>
            <a:off x="6157278" y="4299118"/>
            <a:ext cx="2043404" cy="677108"/>
          </a:xfrm>
          <a:prstGeom prst="rect">
            <a:avLst/>
          </a:prstGeom>
          <a:noFill/>
        </p:spPr>
        <p:txBody>
          <a:bodyPr wrap="square" rtlCol="0">
            <a:spAutoFit/>
          </a:bodyPr>
          <a:lstStyle/>
          <a:p>
            <a:pPr algn="ctr"/>
            <a:r>
              <a:rPr lang="en-US" sz="2200" dirty="0"/>
              <a:t>Cara Wetzel</a:t>
            </a:r>
          </a:p>
          <a:p>
            <a:pPr algn="ctr"/>
            <a:r>
              <a:rPr lang="en-US" sz="1600" dirty="0"/>
              <a:t>Assistant Director</a:t>
            </a:r>
          </a:p>
        </p:txBody>
      </p:sp>
      <p:pic>
        <p:nvPicPr>
          <p:cNvPr id="9" name="Picture 8" title="Photo of Cara Wetzel"/>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3554" y="1342011"/>
            <a:ext cx="1959429" cy="2743200"/>
          </a:xfrm>
          <a:prstGeom prst="rect">
            <a:avLst/>
          </a:prstGeom>
        </p:spPr>
      </p:pic>
      <p:sp>
        <p:nvSpPr>
          <p:cNvPr id="15" name="TextBox 14" title="Cara Wetzel, Assistant Director"/>
          <p:cNvSpPr txBox="1"/>
          <p:nvPr/>
        </p:nvSpPr>
        <p:spPr>
          <a:xfrm>
            <a:off x="8352223" y="4299118"/>
            <a:ext cx="2427124" cy="677108"/>
          </a:xfrm>
          <a:prstGeom prst="rect">
            <a:avLst/>
          </a:prstGeom>
          <a:noFill/>
        </p:spPr>
        <p:txBody>
          <a:bodyPr wrap="square" rtlCol="0">
            <a:spAutoFit/>
          </a:bodyPr>
          <a:lstStyle/>
          <a:p>
            <a:pPr algn="ctr"/>
            <a:r>
              <a:rPr lang="en-US" sz="2200" dirty="0"/>
              <a:t>Mary Beth </a:t>
            </a:r>
            <a:r>
              <a:rPr lang="en-US" sz="2200" dirty="0" err="1"/>
              <a:t>Lencke</a:t>
            </a:r>
            <a:endParaRPr lang="en-US" sz="2200" dirty="0"/>
          </a:p>
          <a:p>
            <a:pPr algn="ctr"/>
            <a:r>
              <a:rPr lang="en-US" sz="1600" dirty="0"/>
              <a:t>Assistant Director</a:t>
            </a:r>
          </a:p>
        </p:txBody>
      </p:sp>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5</a:t>
            </a:fld>
            <a:endParaRPr lang="en-US" dirty="0"/>
          </a:p>
        </p:txBody>
      </p:sp>
      <p:pic>
        <p:nvPicPr>
          <p:cNvPr id="16" name="Picture 15" title="Photo of Mary Beth Lencke">
            <a:extLst>
              <a:ext uri="{FF2B5EF4-FFF2-40B4-BE49-F238E27FC236}">
                <a16:creationId xmlns:a16="http://schemas.microsoft.com/office/drawing/2014/main" id="{5AAC1B7C-140F-4D2D-9ED7-7A12D27FD7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92735" y="1342011"/>
            <a:ext cx="1959428" cy="2743200"/>
          </a:xfrm>
          <a:prstGeom prst="rect">
            <a:avLst/>
          </a:prstGeom>
        </p:spPr>
      </p:pic>
      <p:sp>
        <p:nvSpPr>
          <p:cNvPr id="8" name="TextBox 7">
            <a:extLst>
              <a:ext uri="{FF2B5EF4-FFF2-40B4-BE49-F238E27FC236}">
                <a16:creationId xmlns:a16="http://schemas.microsoft.com/office/drawing/2014/main" id="{8867496E-05AD-4280-A8C9-9EF55D3721FC}"/>
              </a:ext>
            </a:extLst>
          </p:cNvPr>
          <p:cNvSpPr txBox="1"/>
          <p:nvPr/>
        </p:nvSpPr>
        <p:spPr>
          <a:xfrm>
            <a:off x="1583224" y="5190133"/>
            <a:ext cx="8958092" cy="646331"/>
          </a:xfrm>
          <a:prstGeom prst="rect">
            <a:avLst/>
          </a:prstGeom>
          <a:noFill/>
        </p:spPr>
        <p:txBody>
          <a:bodyPr wrap="square" rtlCol="0">
            <a:spAutoFit/>
          </a:bodyPr>
          <a:lstStyle/>
          <a:p>
            <a:r>
              <a:rPr lang="en-US" dirty="0"/>
              <a:t>Our Staff Biography Booklet is available at: </a:t>
            </a:r>
            <a:r>
              <a:rPr lang="en-US" dirty="0">
                <a:hlinkClick r:id="rId8"/>
              </a:rPr>
              <a:t>https://www.purdue.edu/exploratory/parents/2022-STAR-Staff-Bios-Final.pdf</a:t>
            </a:r>
            <a:r>
              <a:rPr lang="en-US" dirty="0"/>
              <a:t> </a:t>
            </a:r>
          </a:p>
        </p:txBody>
      </p:sp>
    </p:spTree>
    <p:extLst>
      <p:ext uri="{BB962C8B-B14F-4D97-AF65-F5344CB8AC3E}">
        <p14:creationId xmlns:p14="http://schemas.microsoft.com/office/powerpoint/2010/main" val="259895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341618"/>
            <a:ext cx="7988980" cy="609398"/>
          </a:xfrm>
        </p:spPr>
        <p:txBody>
          <a:bodyPr/>
          <a:lstStyle/>
          <a:p>
            <a:r>
              <a:rPr lang="en-US" sz="4400" dirty="0"/>
              <a:t>Exploratory Studies Program Advisors </a:t>
            </a:r>
          </a:p>
        </p:txBody>
      </p:sp>
      <p:pic>
        <p:nvPicPr>
          <p:cNvPr id="9" name="Picture 8" title="Photo of Karla Cunningham"/>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8772" y="1413542"/>
            <a:ext cx="1959559" cy="2743200"/>
          </a:xfrm>
          <a:prstGeom prst="rect">
            <a:avLst/>
          </a:prstGeom>
        </p:spPr>
      </p:pic>
      <p:sp>
        <p:nvSpPr>
          <p:cNvPr id="13" name="TextBox 12" title="Karla Cunningham, Academic Advisor"/>
          <p:cNvSpPr txBox="1"/>
          <p:nvPr/>
        </p:nvSpPr>
        <p:spPr>
          <a:xfrm>
            <a:off x="6183352" y="4380997"/>
            <a:ext cx="1990398" cy="1508105"/>
          </a:xfrm>
          <a:prstGeom prst="rect">
            <a:avLst/>
          </a:prstGeom>
          <a:noFill/>
        </p:spPr>
        <p:txBody>
          <a:bodyPr wrap="square" rtlCol="0">
            <a:spAutoFit/>
          </a:bodyPr>
          <a:lstStyle/>
          <a:p>
            <a:pPr algn="ctr"/>
            <a:r>
              <a:rPr lang="en-US" sz="2200" dirty="0"/>
              <a:t>Karla Cunningham</a:t>
            </a:r>
          </a:p>
          <a:p>
            <a:pPr algn="ctr"/>
            <a:r>
              <a:rPr lang="en-US" sz="1600" dirty="0"/>
              <a:t>Senior Academic Advisor</a:t>
            </a:r>
          </a:p>
          <a:p>
            <a:pPr algn="ctr"/>
            <a:endParaRPr lang="en-US" sz="1600" dirty="0"/>
          </a:p>
        </p:txBody>
      </p:sp>
      <p:sp>
        <p:nvSpPr>
          <p:cNvPr id="14" name="TextBox 13" title="Miranda Jack, Academic Advisor"/>
          <p:cNvSpPr txBox="1"/>
          <p:nvPr/>
        </p:nvSpPr>
        <p:spPr>
          <a:xfrm>
            <a:off x="8579911" y="4382135"/>
            <a:ext cx="1961405" cy="677108"/>
          </a:xfrm>
          <a:prstGeom prst="rect">
            <a:avLst/>
          </a:prstGeom>
          <a:noFill/>
        </p:spPr>
        <p:txBody>
          <a:bodyPr wrap="square" rtlCol="0">
            <a:spAutoFit/>
          </a:bodyPr>
          <a:lstStyle/>
          <a:p>
            <a:pPr algn="ctr"/>
            <a:r>
              <a:rPr lang="en-US" sz="2200" dirty="0"/>
              <a:t>Kara Green</a:t>
            </a:r>
          </a:p>
          <a:p>
            <a:pPr algn="ctr"/>
            <a:r>
              <a:rPr lang="en-US" sz="1600" dirty="0"/>
              <a:t>Academic Advisor</a:t>
            </a:r>
          </a:p>
        </p:txBody>
      </p:sp>
      <p:sp>
        <p:nvSpPr>
          <p:cNvPr id="15" name="TextBox 14" title="Tyrianna Jones, Academic Advisor"/>
          <p:cNvSpPr txBox="1"/>
          <p:nvPr/>
        </p:nvSpPr>
        <p:spPr>
          <a:xfrm>
            <a:off x="1462087" y="4382135"/>
            <a:ext cx="2075402" cy="677108"/>
          </a:xfrm>
          <a:prstGeom prst="rect">
            <a:avLst/>
          </a:prstGeom>
          <a:noFill/>
        </p:spPr>
        <p:txBody>
          <a:bodyPr wrap="square" rtlCol="0">
            <a:spAutoFit/>
          </a:bodyPr>
          <a:lstStyle/>
          <a:p>
            <a:pPr algn="ctr"/>
            <a:r>
              <a:rPr lang="en-US" sz="2200" dirty="0"/>
              <a:t>Lynette Bleed</a:t>
            </a:r>
          </a:p>
          <a:p>
            <a:pPr algn="ctr"/>
            <a:r>
              <a:rPr lang="en-US" sz="1600" dirty="0"/>
              <a:t>Academic Advisor</a:t>
            </a:r>
          </a:p>
        </p:txBody>
      </p:sp>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
        <p:nvSpPr>
          <p:cNvPr id="17" name="TextBox 16" title="Tyrianna Jones, Academic Advisor">
            <a:extLst>
              <a:ext uri="{FF2B5EF4-FFF2-40B4-BE49-F238E27FC236}">
                <a16:creationId xmlns:a16="http://schemas.microsoft.com/office/drawing/2014/main" id="{AB5B74BD-8F82-463C-8A1F-1E3FE26C8B84}"/>
              </a:ext>
            </a:extLst>
          </p:cNvPr>
          <p:cNvSpPr txBox="1"/>
          <p:nvPr/>
        </p:nvSpPr>
        <p:spPr>
          <a:xfrm>
            <a:off x="3569447" y="4395526"/>
            <a:ext cx="2442220" cy="677108"/>
          </a:xfrm>
          <a:prstGeom prst="rect">
            <a:avLst/>
          </a:prstGeom>
          <a:noFill/>
        </p:spPr>
        <p:txBody>
          <a:bodyPr wrap="square" rtlCol="0">
            <a:spAutoFit/>
          </a:bodyPr>
          <a:lstStyle/>
          <a:p>
            <a:pPr algn="ctr"/>
            <a:r>
              <a:rPr lang="en-US" sz="2200" dirty="0"/>
              <a:t>Jessica Chapman</a:t>
            </a:r>
          </a:p>
          <a:p>
            <a:pPr algn="ctr"/>
            <a:r>
              <a:rPr lang="en-US" sz="1600" dirty="0"/>
              <a:t>Academic Advisor</a:t>
            </a:r>
          </a:p>
        </p:txBody>
      </p:sp>
      <p:pic>
        <p:nvPicPr>
          <p:cNvPr id="8" name="Picture 7" descr="A person wearing a pink shirt&#10;&#10;Description automatically generated with low confidence">
            <a:extLst>
              <a:ext uri="{FF2B5EF4-FFF2-40B4-BE49-F238E27FC236}">
                <a16:creationId xmlns:a16="http://schemas.microsoft.com/office/drawing/2014/main" id="{3DBC7133-5217-4422-B617-474BB191612A}"/>
              </a:ext>
            </a:extLst>
          </p:cNvPr>
          <p:cNvPicPr>
            <a:picLocks noChangeAspect="1"/>
          </p:cNvPicPr>
          <p:nvPr/>
        </p:nvPicPr>
        <p:blipFill>
          <a:blip r:embed="rId5"/>
          <a:stretch>
            <a:fillRect/>
          </a:stretch>
        </p:blipFill>
        <p:spPr>
          <a:xfrm>
            <a:off x="3912531" y="1413297"/>
            <a:ext cx="1813205" cy="2743201"/>
          </a:xfrm>
          <a:prstGeom prst="rect">
            <a:avLst/>
          </a:prstGeom>
        </p:spPr>
      </p:pic>
      <p:pic>
        <p:nvPicPr>
          <p:cNvPr id="18" name="Picture 17" descr="A picture containing person, outdoor&#10;&#10;Description automatically generated">
            <a:extLst>
              <a:ext uri="{FF2B5EF4-FFF2-40B4-BE49-F238E27FC236}">
                <a16:creationId xmlns:a16="http://schemas.microsoft.com/office/drawing/2014/main" id="{A26B8B7C-E530-4983-BFC1-6ECF54AD5E30}"/>
              </a:ext>
            </a:extLst>
          </p:cNvPr>
          <p:cNvPicPr>
            <a:picLocks noChangeAspect="1"/>
          </p:cNvPicPr>
          <p:nvPr/>
        </p:nvPicPr>
        <p:blipFill>
          <a:blip r:embed="rId6"/>
          <a:stretch>
            <a:fillRect/>
          </a:stretch>
        </p:blipFill>
        <p:spPr>
          <a:xfrm>
            <a:off x="8657747" y="1413542"/>
            <a:ext cx="1883569" cy="2743446"/>
          </a:xfrm>
          <a:prstGeom prst="rect">
            <a:avLst/>
          </a:prstGeom>
        </p:spPr>
      </p:pic>
      <p:pic>
        <p:nvPicPr>
          <p:cNvPr id="21" name="Picture 20" descr="A picture containing person, posing&#10;&#10;Description automatically generated">
            <a:extLst>
              <a:ext uri="{FF2B5EF4-FFF2-40B4-BE49-F238E27FC236}">
                <a16:creationId xmlns:a16="http://schemas.microsoft.com/office/drawing/2014/main" id="{67C5E26F-195E-4120-8F2E-E0188DE91197}"/>
              </a:ext>
            </a:extLst>
          </p:cNvPr>
          <p:cNvPicPr>
            <a:picLocks noChangeAspect="1"/>
          </p:cNvPicPr>
          <p:nvPr/>
        </p:nvPicPr>
        <p:blipFill>
          <a:blip r:embed="rId7"/>
          <a:stretch>
            <a:fillRect/>
          </a:stretch>
        </p:blipFill>
        <p:spPr>
          <a:xfrm>
            <a:off x="1633543" y="1413541"/>
            <a:ext cx="1829129" cy="2743447"/>
          </a:xfrm>
          <a:prstGeom prst="rect">
            <a:avLst/>
          </a:prstGeom>
        </p:spPr>
      </p:pic>
    </p:spTree>
    <p:extLst>
      <p:ext uri="{BB962C8B-B14F-4D97-AF65-F5344CB8AC3E}">
        <p14:creationId xmlns:p14="http://schemas.microsoft.com/office/powerpoint/2010/main" val="232226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20" y="341618"/>
            <a:ext cx="7988980" cy="609398"/>
          </a:xfrm>
        </p:spPr>
        <p:txBody>
          <a:bodyPr/>
          <a:lstStyle/>
          <a:p>
            <a:r>
              <a:rPr lang="en-US" sz="4400" dirty="0"/>
              <a:t>Exploratory Studies Program Advisors (cont’d)</a:t>
            </a:r>
          </a:p>
        </p:txBody>
      </p:sp>
      <p:pic>
        <p:nvPicPr>
          <p:cNvPr id="4" name="Picture 3" title="Photo of Jennifer McDonal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948" y="1486145"/>
            <a:ext cx="1959428" cy="2743200"/>
          </a:xfrm>
          <a:prstGeom prst="rect">
            <a:avLst/>
          </a:prstGeom>
        </p:spPr>
      </p:pic>
      <p:sp>
        <p:nvSpPr>
          <p:cNvPr id="12" name="TextBox 11" title="Jennifer McDonald, Senior Academic Advisor"/>
          <p:cNvSpPr txBox="1"/>
          <p:nvPr/>
        </p:nvSpPr>
        <p:spPr>
          <a:xfrm>
            <a:off x="3719277" y="4473412"/>
            <a:ext cx="2376723" cy="1508105"/>
          </a:xfrm>
          <a:prstGeom prst="rect">
            <a:avLst/>
          </a:prstGeom>
          <a:noFill/>
        </p:spPr>
        <p:txBody>
          <a:bodyPr wrap="square" rtlCol="0">
            <a:spAutoFit/>
          </a:bodyPr>
          <a:lstStyle/>
          <a:p>
            <a:pPr algn="ctr"/>
            <a:r>
              <a:rPr lang="en-US" sz="2200" dirty="0"/>
              <a:t>Jennifer McDonald</a:t>
            </a:r>
          </a:p>
          <a:p>
            <a:pPr algn="ctr"/>
            <a:r>
              <a:rPr lang="en-US" sz="1600" dirty="0"/>
              <a:t>Senior Academic Advisor</a:t>
            </a:r>
          </a:p>
          <a:p>
            <a:pPr algn="ctr"/>
            <a:endParaRPr lang="en-US" sz="1600" dirty="0"/>
          </a:p>
        </p:txBody>
      </p:sp>
      <p:pic>
        <p:nvPicPr>
          <p:cNvPr id="11" name="Picture 10" title="Photo of Scott Van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55271" y="1485900"/>
            <a:ext cx="1959428" cy="2783795"/>
          </a:xfrm>
          <a:prstGeom prst="rect">
            <a:avLst/>
          </a:prstGeom>
        </p:spPr>
      </p:pic>
      <p:sp>
        <p:nvSpPr>
          <p:cNvPr id="14" name="TextBox 13" title="Scott Vana, Senior Academic Advisor"/>
          <p:cNvSpPr txBox="1"/>
          <p:nvPr/>
        </p:nvSpPr>
        <p:spPr>
          <a:xfrm>
            <a:off x="8655271" y="4473412"/>
            <a:ext cx="1990398" cy="1169551"/>
          </a:xfrm>
          <a:prstGeom prst="rect">
            <a:avLst/>
          </a:prstGeom>
          <a:noFill/>
        </p:spPr>
        <p:txBody>
          <a:bodyPr wrap="square" rtlCol="0">
            <a:spAutoFit/>
          </a:bodyPr>
          <a:lstStyle/>
          <a:p>
            <a:pPr algn="ctr"/>
            <a:r>
              <a:rPr lang="en-US" sz="2200" dirty="0"/>
              <a:t>Scott Vana</a:t>
            </a:r>
          </a:p>
          <a:p>
            <a:pPr algn="ctr"/>
            <a:r>
              <a:rPr lang="en-US" sz="1600" dirty="0"/>
              <a:t>Senior Academic Advisor</a:t>
            </a:r>
          </a:p>
          <a:p>
            <a:pPr algn="ctr"/>
            <a:endParaRPr lang="en-US" sz="1600" dirty="0"/>
          </a:p>
        </p:txBody>
      </p:sp>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7</a:t>
            </a:fld>
            <a:endParaRPr lang="en-US" dirty="0"/>
          </a:p>
        </p:txBody>
      </p:sp>
      <p:pic>
        <p:nvPicPr>
          <p:cNvPr id="16" name="Picture 15" title="Photo of Miranda Jack">
            <a:extLst>
              <a:ext uri="{FF2B5EF4-FFF2-40B4-BE49-F238E27FC236}">
                <a16:creationId xmlns:a16="http://schemas.microsoft.com/office/drawing/2014/main" id="{07306FFE-08DE-47C8-8103-466A2193E7F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1236" y="1479796"/>
            <a:ext cx="1959427" cy="2760953"/>
          </a:xfrm>
          <a:prstGeom prst="rect">
            <a:avLst/>
          </a:prstGeom>
        </p:spPr>
      </p:pic>
      <p:sp>
        <p:nvSpPr>
          <p:cNvPr id="18" name="TextBox 17" title="Tyrianna Jones, Academic Advisor">
            <a:extLst>
              <a:ext uri="{FF2B5EF4-FFF2-40B4-BE49-F238E27FC236}">
                <a16:creationId xmlns:a16="http://schemas.microsoft.com/office/drawing/2014/main" id="{BC12FE17-B409-4747-929C-1ECC77E93506}"/>
              </a:ext>
            </a:extLst>
          </p:cNvPr>
          <p:cNvSpPr txBox="1"/>
          <p:nvPr/>
        </p:nvSpPr>
        <p:spPr>
          <a:xfrm>
            <a:off x="1523248" y="4476047"/>
            <a:ext cx="2075402" cy="677108"/>
          </a:xfrm>
          <a:prstGeom prst="rect">
            <a:avLst/>
          </a:prstGeom>
          <a:noFill/>
        </p:spPr>
        <p:txBody>
          <a:bodyPr wrap="square" rtlCol="0">
            <a:spAutoFit/>
          </a:bodyPr>
          <a:lstStyle/>
          <a:p>
            <a:pPr algn="ctr"/>
            <a:r>
              <a:rPr lang="en-US" sz="2200" dirty="0"/>
              <a:t>Miranda Jack</a:t>
            </a:r>
          </a:p>
          <a:p>
            <a:pPr algn="ctr"/>
            <a:r>
              <a:rPr lang="en-US" sz="1600" dirty="0"/>
              <a:t>Academic Advisor</a:t>
            </a:r>
          </a:p>
        </p:txBody>
      </p:sp>
      <p:pic>
        <p:nvPicPr>
          <p:cNvPr id="19" name="Picture 2" title="Photo of Ashlyn Ruff">
            <a:extLst>
              <a:ext uri="{FF2B5EF4-FFF2-40B4-BE49-F238E27FC236}">
                <a16:creationId xmlns:a16="http://schemas.microsoft.com/office/drawing/2014/main" id="{7BE1CE7C-3CA7-4982-B65D-6B2995B9913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01303" y="1486145"/>
            <a:ext cx="1806301" cy="276095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title="Nathan Wong, Academic Advisor">
            <a:extLst>
              <a:ext uri="{FF2B5EF4-FFF2-40B4-BE49-F238E27FC236}">
                <a16:creationId xmlns:a16="http://schemas.microsoft.com/office/drawing/2014/main" id="{54863138-B78C-4221-90F5-B3AFA35DDAE7}"/>
              </a:ext>
            </a:extLst>
          </p:cNvPr>
          <p:cNvSpPr txBox="1"/>
          <p:nvPr/>
        </p:nvSpPr>
        <p:spPr>
          <a:xfrm>
            <a:off x="6309254" y="4476047"/>
            <a:ext cx="1990398" cy="1169551"/>
          </a:xfrm>
          <a:prstGeom prst="rect">
            <a:avLst/>
          </a:prstGeom>
          <a:noFill/>
        </p:spPr>
        <p:txBody>
          <a:bodyPr wrap="square" rtlCol="0">
            <a:spAutoFit/>
          </a:bodyPr>
          <a:lstStyle/>
          <a:p>
            <a:pPr algn="ctr"/>
            <a:r>
              <a:rPr lang="en-US" sz="2200" dirty="0"/>
              <a:t>Ashlyn Ruff </a:t>
            </a:r>
          </a:p>
          <a:p>
            <a:pPr algn="ctr"/>
            <a:r>
              <a:rPr lang="en-US" sz="1600" dirty="0"/>
              <a:t>Senior Academic Advisor</a:t>
            </a:r>
          </a:p>
          <a:p>
            <a:pPr algn="ctr"/>
            <a:endParaRPr lang="en-US" sz="1600" dirty="0"/>
          </a:p>
        </p:txBody>
      </p:sp>
    </p:spTree>
    <p:extLst>
      <p:ext uri="{BB962C8B-B14F-4D97-AF65-F5344CB8AC3E}">
        <p14:creationId xmlns:p14="http://schemas.microsoft.com/office/powerpoint/2010/main" val="4019467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19" y="341618"/>
            <a:ext cx="9219843" cy="609398"/>
          </a:xfrm>
        </p:spPr>
        <p:txBody>
          <a:bodyPr/>
          <a:lstStyle/>
          <a:p>
            <a:r>
              <a:rPr lang="en-US" sz="4400" dirty="0"/>
              <a:t>Exploratory Studies Program Advisors (cont’d)</a:t>
            </a:r>
          </a:p>
        </p:txBody>
      </p:sp>
      <p:pic>
        <p:nvPicPr>
          <p:cNvPr id="15" name="Picture 14" title="Photo of Nathan Wo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6485" y="1323465"/>
            <a:ext cx="1959428" cy="2743200"/>
          </a:xfrm>
          <a:prstGeom prst="rect">
            <a:avLst/>
          </a:prstGeom>
        </p:spPr>
      </p:pic>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8</a:t>
            </a:fld>
            <a:endParaRPr lang="en-US" dirty="0"/>
          </a:p>
        </p:txBody>
      </p:sp>
      <p:sp>
        <p:nvSpPr>
          <p:cNvPr id="17" name="TextBox 16" title="Nathan Wong, Academic Advisor">
            <a:extLst>
              <a:ext uri="{FF2B5EF4-FFF2-40B4-BE49-F238E27FC236}">
                <a16:creationId xmlns:a16="http://schemas.microsoft.com/office/drawing/2014/main" id="{20FE5D96-AD73-4BDA-93A8-C36951865AA2}"/>
              </a:ext>
            </a:extLst>
          </p:cNvPr>
          <p:cNvSpPr txBox="1"/>
          <p:nvPr/>
        </p:nvSpPr>
        <p:spPr>
          <a:xfrm>
            <a:off x="6522197" y="4261494"/>
            <a:ext cx="1990398" cy="923330"/>
          </a:xfrm>
          <a:prstGeom prst="rect">
            <a:avLst/>
          </a:prstGeom>
          <a:noFill/>
        </p:spPr>
        <p:txBody>
          <a:bodyPr wrap="square" rtlCol="0">
            <a:spAutoFit/>
          </a:bodyPr>
          <a:lstStyle/>
          <a:p>
            <a:pPr algn="ctr"/>
            <a:r>
              <a:rPr lang="en-US" sz="2200" dirty="0"/>
              <a:t>Nathan Wong </a:t>
            </a:r>
          </a:p>
          <a:p>
            <a:pPr algn="ctr"/>
            <a:r>
              <a:rPr lang="en-US" sz="1600" dirty="0"/>
              <a:t>Academic Advisor</a:t>
            </a:r>
          </a:p>
          <a:p>
            <a:pPr algn="ctr"/>
            <a:endParaRPr lang="en-US" sz="1600" dirty="0"/>
          </a:p>
        </p:txBody>
      </p:sp>
      <p:sp>
        <p:nvSpPr>
          <p:cNvPr id="18" name="TextBox 17" title="Nathan Wong, Academic Advisor">
            <a:extLst>
              <a:ext uri="{FF2B5EF4-FFF2-40B4-BE49-F238E27FC236}">
                <a16:creationId xmlns:a16="http://schemas.microsoft.com/office/drawing/2014/main" id="{46E37201-2185-4123-B29F-6C83757CD87F}"/>
              </a:ext>
            </a:extLst>
          </p:cNvPr>
          <p:cNvSpPr txBox="1"/>
          <p:nvPr/>
        </p:nvSpPr>
        <p:spPr>
          <a:xfrm>
            <a:off x="4100806" y="4261494"/>
            <a:ext cx="1990398" cy="923330"/>
          </a:xfrm>
          <a:prstGeom prst="rect">
            <a:avLst/>
          </a:prstGeom>
          <a:noFill/>
        </p:spPr>
        <p:txBody>
          <a:bodyPr wrap="square" rtlCol="0">
            <a:spAutoFit/>
          </a:bodyPr>
          <a:lstStyle/>
          <a:p>
            <a:pPr algn="ctr"/>
            <a:r>
              <a:rPr lang="en-US" sz="2200" dirty="0"/>
              <a:t>Kate Winton </a:t>
            </a:r>
          </a:p>
          <a:p>
            <a:pPr algn="ctr"/>
            <a:r>
              <a:rPr lang="en-US" sz="1600" dirty="0"/>
              <a:t>Academic Advisor</a:t>
            </a:r>
          </a:p>
          <a:p>
            <a:pPr algn="ctr"/>
            <a:endParaRPr lang="en-US" sz="1600" dirty="0"/>
          </a:p>
        </p:txBody>
      </p:sp>
      <p:pic>
        <p:nvPicPr>
          <p:cNvPr id="19" name="Picture 18" title="Photo of Kate Winton">
            <a:extLst>
              <a:ext uri="{FF2B5EF4-FFF2-40B4-BE49-F238E27FC236}">
                <a16:creationId xmlns:a16="http://schemas.microsoft.com/office/drawing/2014/main" id="{221D92F2-71DC-4294-BCC4-91D407D192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7488" y="1323465"/>
            <a:ext cx="1959428" cy="2743200"/>
          </a:xfrm>
          <a:prstGeom prst="rect">
            <a:avLst/>
          </a:prstGeom>
        </p:spPr>
      </p:pic>
    </p:spTree>
    <p:extLst>
      <p:ext uri="{BB962C8B-B14F-4D97-AF65-F5344CB8AC3E}">
        <p14:creationId xmlns:p14="http://schemas.microsoft.com/office/powerpoint/2010/main" val="3212549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D50457A-EE63-AD46-8E58-1E6CAA4D954F}"/>
              </a:ext>
            </a:extLst>
          </p:cNvPr>
          <p:cNvSpPr>
            <a:spLocks noGrp="1"/>
          </p:cNvSpPr>
          <p:nvPr>
            <p:ph type="ctrTitle"/>
          </p:nvPr>
        </p:nvSpPr>
        <p:spPr>
          <a:xfrm>
            <a:off x="2107519" y="341618"/>
            <a:ext cx="9219843" cy="609398"/>
          </a:xfrm>
        </p:spPr>
        <p:txBody>
          <a:bodyPr/>
          <a:lstStyle/>
          <a:p>
            <a:r>
              <a:rPr lang="en-US" sz="4400" dirty="0"/>
              <a:t>Exploratory Studies Program Support Staff</a:t>
            </a:r>
          </a:p>
        </p:txBody>
      </p:sp>
      <p:sp>
        <p:nvSpPr>
          <p:cNvPr id="12" name="TextBox 11" title="Kyle Paquin, Senior Recruitment Manager"/>
          <p:cNvSpPr txBox="1"/>
          <p:nvPr/>
        </p:nvSpPr>
        <p:spPr>
          <a:xfrm>
            <a:off x="1462181" y="4328090"/>
            <a:ext cx="1990398" cy="1169551"/>
          </a:xfrm>
          <a:prstGeom prst="rect">
            <a:avLst/>
          </a:prstGeom>
          <a:noFill/>
        </p:spPr>
        <p:txBody>
          <a:bodyPr wrap="square" rtlCol="0">
            <a:spAutoFit/>
          </a:bodyPr>
          <a:lstStyle/>
          <a:p>
            <a:pPr algn="ctr"/>
            <a:r>
              <a:rPr lang="en-US" sz="2200" dirty="0"/>
              <a:t>Jo Boileau</a:t>
            </a:r>
          </a:p>
          <a:p>
            <a:pPr algn="ctr"/>
            <a:r>
              <a:rPr lang="en-US" sz="1600" dirty="0"/>
              <a:t>Senior Recruitment Manager</a:t>
            </a:r>
          </a:p>
          <a:p>
            <a:pPr algn="ctr"/>
            <a:endParaRPr lang="en-US" sz="1600" dirty="0"/>
          </a:p>
        </p:txBody>
      </p:sp>
      <p:pic>
        <p:nvPicPr>
          <p:cNvPr id="9" name="Picture 8" title="Photo of Angie Si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2299" y="1379136"/>
            <a:ext cx="1959429" cy="2743200"/>
          </a:xfrm>
          <a:prstGeom prst="rect">
            <a:avLst/>
          </a:prstGeom>
        </p:spPr>
      </p:pic>
      <p:sp>
        <p:nvSpPr>
          <p:cNvPr id="13" name="TextBox 12" title="Angie Sigo, Senior Administrative Assistant"/>
          <p:cNvSpPr txBox="1"/>
          <p:nvPr/>
        </p:nvSpPr>
        <p:spPr>
          <a:xfrm>
            <a:off x="3721656" y="4313802"/>
            <a:ext cx="2280674" cy="1169551"/>
          </a:xfrm>
          <a:prstGeom prst="rect">
            <a:avLst/>
          </a:prstGeom>
          <a:noFill/>
        </p:spPr>
        <p:txBody>
          <a:bodyPr wrap="square" rtlCol="0">
            <a:spAutoFit/>
          </a:bodyPr>
          <a:lstStyle/>
          <a:p>
            <a:pPr algn="ctr"/>
            <a:r>
              <a:rPr lang="en-US" sz="2200" dirty="0"/>
              <a:t>Angie Sigo</a:t>
            </a:r>
          </a:p>
          <a:p>
            <a:pPr algn="ctr"/>
            <a:r>
              <a:rPr lang="en-US" sz="1600" dirty="0"/>
              <a:t>Senior Administrative Assistant</a:t>
            </a:r>
          </a:p>
          <a:p>
            <a:pPr algn="ctr"/>
            <a:endParaRPr lang="en-US" sz="1600" dirty="0"/>
          </a:p>
        </p:txBody>
      </p:sp>
      <p:sp>
        <p:nvSpPr>
          <p:cNvPr id="14" name="TextBox 13" title="Emly Goldsmith, Administrative Assistant"/>
          <p:cNvSpPr txBox="1"/>
          <p:nvPr/>
        </p:nvSpPr>
        <p:spPr>
          <a:xfrm>
            <a:off x="8688628" y="4315941"/>
            <a:ext cx="1990398" cy="1169551"/>
          </a:xfrm>
          <a:prstGeom prst="rect">
            <a:avLst/>
          </a:prstGeom>
          <a:noFill/>
        </p:spPr>
        <p:txBody>
          <a:bodyPr wrap="square" rtlCol="0">
            <a:spAutoFit/>
          </a:bodyPr>
          <a:lstStyle/>
          <a:p>
            <a:pPr algn="ctr"/>
            <a:r>
              <a:rPr lang="en-US" sz="2200" dirty="0"/>
              <a:t>Leah Criss</a:t>
            </a:r>
          </a:p>
          <a:p>
            <a:pPr algn="ctr"/>
            <a:r>
              <a:rPr lang="en-US" sz="1600" dirty="0"/>
              <a:t>Administrative Assistant</a:t>
            </a:r>
          </a:p>
          <a:p>
            <a:pPr algn="ctr"/>
            <a:endParaRPr lang="en-US" sz="1600" dirty="0"/>
          </a:p>
        </p:txBody>
      </p:sp>
      <p:pic>
        <p:nvPicPr>
          <p:cNvPr id="7" name="Purdue CoBrand" title="Purdue Exploratory Studies Co-brand footer image">
            <a:extLst>
              <a:ext uri="{FF2B5EF4-FFF2-40B4-BE49-F238E27FC236}">
                <a16:creationId xmlns:a16="http://schemas.microsoft.com/office/drawing/2014/main" id="{DABA23E2-BDD9-2C44-B1AA-116EFEEE6A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296" y="5981517"/>
            <a:ext cx="4312200" cy="460491"/>
          </a:xfrm>
          <a:prstGeom prst="rect">
            <a:avLst/>
          </a:prstGeom>
        </p:spPr>
      </p:pic>
      <p:sp>
        <p:nvSpPr>
          <p:cNvPr id="5" name="Date">
            <a:extLst>
              <a:ext uri="{FF2B5EF4-FFF2-40B4-BE49-F238E27FC236}">
                <a16:creationId xmlns:a16="http://schemas.microsoft.com/office/drawing/2014/main" id="{2F2CC36B-4CC8-BB44-88DB-7A0F08098774}"/>
              </a:ext>
            </a:extLst>
          </p:cNvPr>
          <p:cNvSpPr>
            <a:spLocks noGrp="1"/>
          </p:cNvSpPr>
          <p:nvPr>
            <p:ph type="dt" sz="half" idx="10"/>
          </p:nvPr>
        </p:nvSpPr>
        <p:spPr/>
        <p:txBody>
          <a:bodyPr/>
          <a:lstStyle/>
          <a:p>
            <a:fld id="{D47A9A36-4EB0-BF46-AE48-7CDA251B954B}" type="datetime1">
              <a:rPr lang="en-US" smtClean="0"/>
              <a:t>5/3/2022</a:t>
            </a:fld>
            <a:endParaRPr lang="en-US" dirty="0"/>
          </a:p>
        </p:txBody>
      </p:sp>
      <p:sp>
        <p:nvSpPr>
          <p:cNvPr id="6" name="Slide Number">
            <a:extLst>
              <a:ext uri="{FF2B5EF4-FFF2-40B4-BE49-F238E27FC236}">
                <a16:creationId xmlns:a16="http://schemas.microsoft.com/office/drawing/2014/main" id="{7F526709-EB34-8246-9278-7067DBE717C4}"/>
              </a:ext>
            </a:extLst>
          </p:cNvPr>
          <p:cNvSpPr>
            <a:spLocks noGrp="1"/>
          </p:cNvSpPr>
          <p:nvPr>
            <p:ph type="sldNum" sz="quarter" idx="12"/>
          </p:nvPr>
        </p:nvSpPr>
        <p:spPr/>
        <p:txBody>
          <a:bodyPr/>
          <a:lstStyle/>
          <a:p>
            <a:fld id="{8A7A6979-0714-4377-B894-6BE4C2D6E202}" type="slidenum">
              <a:rPr lang="en-US" smtClean="0"/>
              <a:pPr/>
              <a:t>9</a:t>
            </a:fld>
            <a:endParaRPr lang="en-US" dirty="0"/>
          </a:p>
        </p:txBody>
      </p:sp>
      <p:sp>
        <p:nvSpPr>
          <p:cNvPr id="17" name="TextBox 16" title="Emly Goldsmith, Administrative Assistant">
            <a:extLst>
              <a:ext uri="{FF2B5EF4-FFF2-40B4-BE49-F238E27FC236}">
                <a16:creationId xmlns:a16="http://schemas.microsoft.com/office/drawing/2014/main" id="{79DDFA4E-96C6-4F1B-93BA-1016D2322D6A}"/>
              </a:ext>
            </a:extLst>
          </p:cNvPr>
          <p:cNvSpPr txBox="1"/>
          <p:nvPr/>
        </p:nvSpPr>
        <p:spPr>
          <a:xfrm>
            <a:off x="6211991" y="4314277"/>
            <a:ext cx="2207560" cy="1169551"/>
          </a:xfrm>
          <a:prstGeom prst="rect">
            <a:avLst/>
          </a:prstGeom>
          <a:noFill/>
        </p:spPr>
        <p:txBody>
          <a:bodyPr wrap="square" rtlCol="0">
            <a:spAutoFit/>
          </a:bodyPr>
          <a:lstStyle/>
          <a:p>
            <a:pPr algn="ctr"/>
            <a:r>
              <a:rPr lang="en-US" sz="2200" dirty="0"/>
              <a:t>Andrea Yeoman</a:t>
            </a:r>
          </a:p>
          <a:p>
            <a:pPr algn="ctr"/>
            <a:r>
              <a:rPr lang="en-US" sz="1600" dirty="0"/>
              <a:t>Administrative Assistant</a:t>
            </a:r>
          </a:p>
          <a:p>
            <a:pPr algn="ctr"/>
            <a:endParaRPr lang="en-US" sz="1600" dirty="0"/>
          </a:p>
        </p:txBody>
      </p:sp>
      <p:pic>
        <p:nvPicPr>
          <p:cNvPr id="8" name="Picture 7" descr="A person wearing glasses&#10;&#10;Description automatically generated with low confidence">
            <a:extLst>
              <a:ext uri="{FF2B5EF4-FFF2-40B4-BE49-F238E27FC236}">
                <a16:creationId xmlns:a16="http://schemas.microsoft.com/office/drawing/2014/main" id="{B3EC9F75-80C1-4513-BE77-396573C8E312}"/>
              </a:ext>
            </a:extLst>
          </p:cNvPr>
          <p:cNvPicPr>
            <a:picLocks noChangeAspect="1"/>
          </p:cNvPicPr>
          <p:nvPr/>
        </p:nvPicPr>
        <p:blipFill>
          <a:blip r:embed="rId5"/>
          <a:stretch>
            <a:fillRect/>
          </a:stretch>
        </p:blipFill>
        <p:spPr>
          <a:xfrm>
            <a:off x="1505045" y="1349640"/>
            <a:ext cx="1990398" cy="2787039"/>
          </a:xfrm>
          <a:prstGeom prst="rect">
            <a:avLst/>
          </a:prstGeom>
        </p:spPr>
      </p:pic>
      <p:pic>
        <p:nvPicPr>
          <p:cNvPr id="19" name="Picture 18" descr="A picture containing person, clothing, sweater&#10;&#10;Description automatically generated">
            <a:extLst>
              <a:ext uri="{FF2B5EF4-FFF2-40B4-BE49-F238E27FC236}">
                <a16:creationId xmlns:a16="http://schemas.microsoft.com/office/drawing/2014/main" id="{7F78EB76-003C-4B97-8401-C83E2C78BD7B}"/>
              </a:ext>
            </a:extLst>
          </p:cNvPr>
          <p:cNvPicPr>
            <a:picLocks noChangeAspect="1"/>
          </p:cNvPicPr>
          <p:nvPr/>
        </p:nvPicPr>
        <p:blipFill rotWithShape="1">
          <a:blip r:embed="rId6"/>
          <a:srcRect l="-11644" t="16576" r="11644" b="-16405"/>
          <a:stretch/>
        </p:blipFill>
        <p:spPr>
          <a:xfrm>
            <a:off x="6037008" y="1364388"/>
            <a:ext cx="2280674" cy="3322376"/>
          </a:xfrm>
          <a:prstGeom prst="rect">
            <a:avLst/>
          </a:prstGeom>
        </p:spPr>
      </p:pic>
      <p:pic>
        <p:nvPicPr>
          <p:cNvPr id="21" name="Picture 20" descr="A picture containing person&#10;&#10;Description automatically generated">
            <a:extLst>
              <a:ext uri="{FF2B5EF4-FFF2-40B4-BE49-F238E27FC236}">
                <a16:creationId xmlns:a16="http://schemas.microsoft.com/office/drawing/2014/main" id="{F83A3C2F-DF29-4127-87BA-FE824A28837F}"/>
              </a:ext>
            </a:extLst>
          </p:cNvPr>
          <p:cNvPicPr>
            <a:picLocks noChangeAspect="1"/>
          </p:cNvPicPr>
          <p:nvPr/>
        </p:nvPicPr>
        <p:blipFill rotWithShape="1">
          <a:blip r:embed="rId7"/>
          <a:srcRect t="3872" b="-3872"/>
          <a:stretch/>
        </p:blipFill>
        <p:spPr>
          <a:xfrm>
            <a:off x="8729001" y="1379135"/>
            <a:ext cx="1957953" cy="2868901"/>
          </a:xfrm>
          <a:prstGeom prst="rect">
            <a:avLst/>
          </a:prstGeom>
        </p:spPr>
      </p:pic>
    </p:spTree>
    <p:extLst>
      <p:ext uri="{BB962C8B-B14F-4D97-AF65-F5344CB8AC3E}">
        <p14:creationId xmlns:p14="http://schemas.microsoft.com/office/powerpoint/2010/main" val="148159767"/>
      </p:ext>
    </p:extLst>
  </p:cSld>
  <p:clrMapOvr>
    <a:masterClrMapping/>
  </p:clrMapOvr>
</p:sld>
</file>

<file path=ppt/theme/theme1.xml><?xml version="1.0" encoding="utf-8"?>
<a:theme xmlns:a="http://schemas.openxmlformats.org/drawingml/2006/main" name="Purdue2">
  <a:themeElements>
    <a:clrScheme name="Custom 1">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C9B991"/>
      </a:hlink>
      <a:folHlink>
        <a:srgbClr val="AC9456"/>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CoBrand-Template_Black-Theme_Wide-Screen-2.pptx" id="{85554C64-EF05-F847-9A9B-4B155E337782}" vid="{61E5607E-E82B-4848-9234-4776AFBC79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A7188D5E67E446A249D56316888C83" ma:contentTypeVersion="12" ma:contentTypeDescription="Create a new document." ma:contentTypeScope="" ma:versionID="33e45c99d5b6816925e382e4f7450bea">
  <xsd:schema xmlns:xsd="http://www.w3.org/2001/XMLSchema" xmlns:xs="http://www.w3.org/2001/XMLSchema" xmlns:p="http://schemas.microsoft.com/office/2006/metadata/properties" xmlns:ns3="160222b9-0b67-4f43-b30c-b184b6c2a2c5" xmlns:ns4="11d41754-6d76-4fad-a2a2-1c2422167210" targetNamespace="http://schemas.microsoft.com/office/2006/metadata/properties" ma:root="true" ma:fieldsID="e628b24bc6c767eb11051d87e296a2f9" ns3:_="" ns4:_="">
    <xsd:import namespace="160222b9-0b67-4f43-b30c-b184b6c2a2c5"/>
    <xsd:import namespace="11d41754-6d76-4fad-a2a2-1c242216721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0222b9-0b67-4f43-b30c-b184b6c2a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1d41754-6d76-4fad-a2a2-1c24221672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EDA69B-2A76-4670-9164-99B4670407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0222b9-0b67-4f43-b30c-b184b6c2a2c5"/>
    <ds:schemaRef ds:uri="11d41754-6d76-4fad-a2a2-1c24221672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A1FEB9-264C-447F-AFA8-B98F4A20E670}">
  <ds:schemaRefs>
    <ds:schemaRef ds:uri="http://schemas.microsoft.com/sharepoint/v3/contenttype/forms"/>
  </ds:schemaRefs>
</ds:datastoreItem>
</file>

<file path=customXml/itemProps3.xml><?xml version="1.0" encoding="utf-8"?>
<ds:datastoreItem xmlns:ds="http://schemas.openxmlformats.org/officeDocument/2006/customXml" ds:itemID="{59C40373-9848-4009-B43E-02AB113741C8}">
  <ds:schemaRefs>
    <ds:schemaRef ds:uri="http://purl.org/dc/elements/1.1/"/>
    <ds:schemaRef ds:uri="http://schemas.microsoft.com/office/2006/metadata/properties"/>
    <ds:schemaRef ds:uri="160222b9-0b67-4f43-b30c-b184b6c2a2c5"/>
    <ds:schemaRef ds:uri="11d41754-6d76-4fad-a2a2-1c2422167210"/>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PU-CoBrand-Template_Black-Theme_Wide-Screen-2 (1)</Template>
  <TotalTime>7251</TotalTime>
  <Words>2079</Words>
  <Application>Microsoft Office PowerPoint</Application>
  <PresentationFormat>Widescreen</PresentationFormat>
  <Paragraphs>175</Paragraphs>
  <Slides>13</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Acumin Pro SemiCondensed</vt:lpstr>
      <vt:lpstr>Acumin Pro Semibold</vt:lpstr>
      <vt:lpstr>Calibri</vt:lpstr>
      <vt:lpstr>Arial</vt:lpstr>
      <vt:lpstr>Acumin Pro</vt:lpstr>
      <vt:lpstr>United Sans Reg Medium</vt:lpstr>
      <vt:lpstr>Acumin Pro ExtraCondensed Smbd</vt:lpstr>
      <vt:lpstr>Wingdings</vt:lpstr>
      <vt:lpstr>Acumin Pro ExtraCondensed</vt:lpstr>
      <vt:lpstr>Acumin Pro Medium</vt:lpstr>
      <vt:lpstr>United Sans Cd Md</vt:lpstr>
      <vt:lpstr>Purdue2</vt:lpstr>
      <vt:lpstr>Parent &amp; FAMILY presentation </vt:lpstr>
      <vt:lpstr>2</vt:lpstr>
      <vt:lpstr>Introduction</vt:lpstr>
      <vt:lpstr>What is Academic Advising at Purdue?</vt:lpstr>
      <vt:lpstr>Exploratory Studies Program Leadership</vt:lpstr>
      <vt:lpstr>Exploratory Studies Program Advisors </vt:lpstr>
      <vt:lpstr>Exploratory Studies Program Advisors (cont’d)</vt:lpstr>
      <vt:lpstr>Exploratory Studies Program Advisors (cont’d)</vt:lpstr>
      <vt:lpstr>Exploratory Studies Program Support Staff</vt:lpstr>
      <vt:lpstr>Develop Connection with Advisor</vt:lpstr>
      <vt:lpstr>How You Can Help Your Student Connect </vt:lpstr>
      <vt:lpstr>Change of Degree Objective (CODO)</vt:lpstr>
      <vt:lpstr>Thank You</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McDonald, Jennifer R</dc:creator>
  <cp:lastModifiedBy>Vana, Scott</cp:lastModifiedBy>
  <cp:revision>177</cp:revision>
  <dcterms:created xsi:type="dcterms:W3CDTF">2020-04-20T19:28:39Z</dcterms:created>
  <dcterms:modified xsi:type="dcterms:W3CDTF">2022-05-03T14:30:15Z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0x01010059A7188D5E67E446A249D56316888C83</vt:lpwstr>
  </property>
</Properties>
</file>