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21"/>
  </p:notesMasterIdLst>
  <p:handoutMasterIdLst>
    <p:handoutMasterId r:id="rId22"/>
  </p:handoutMasterIdLst>
  <p:sldIdLst>
    <p:sldId id="275" r:id="rId2"/>
    <p:sldId id="263" r:id="rId3"/>
    <p:sldId id="363" r:id="rId4"/>
    <p:sldId id="364" r:id="rId5"/>
    <p:sldId id="365" r:id="rId6"/>
    <p:sldId id="366" r:id="rId7"/>
    <p:sldId id="370" r:id="rId8"/>
    <p:sldId id="371" r:id="rId9"/>
    <p:sldId id="372" r:id="rId10"/>
    <p:sldId id="373" r:id="rId11"/>
    <p:sldId id="374" r:id="rId12"/>
    <p:sldId id="375" r:id="rId13"/>
    <p:sldId id="376" r:id="rId14"/>
    <p:sldId id="377" r:id="rId15"/>
    <p:sldId id="378" r:id="rId16"/>
    <p:sldId id="379" r:id="rId17"/>
    <p:sldId id="380" r:id="rId18"/>
    <p:sldId id="381" r:id="rId19"/>
    <p:sldId id="262"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57" userDrawn="1">
          <p15:clr>
            <a:srgbClr val="A4A3A4"/>
          </p15:clr>
        </p15:guide>
        <p15:guide id="3"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70295" autoAdjust="0"/>
  </p:normalViewPr>
  <p:slideViewPr>
    <p:cSldViewPr>
      <p:cViewPr varScale="1">
        <p:scale>
          <a:sx n="80" d="100"/>
          <a:sy n="80" d="100"/>
        </p:scale>
        <p:origin x="89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3" d="100"/>
          <a:sy n="83" d="100"/>
        </p:scale>
        <p:origin x="-2040" y="-90"/>
      </p:cViewPr>
      <p:guideLst>
        <p:guide orient="horz" pos="2928"/>
        <p:guide pos="225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3038475" cy="464980"/>
          </a:xfrm>
          <a:prstGeom prst="rect">
            <a:avLst/>
          </a:prstGeom>
        </p:spPr>
        <p:txBody>
          <a:bodyPr vert="horz" lIns="92830" tIns="46415" rIns="92830" bIns="46415"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0344" y="1"/>
            <a:ext cx="3038475" cy="464980"/>
          </a:xfrm>
          <a:prstGeom prst="rect">
            <a:avLst/>
          </a:prstGeom>
        </p:spPr>
        <p:txBody>
          <a:bodyPr vert="horz" lIns="92830" tIns="46415" rIns="92830" bIns="46415" rtlCol="0"/>
          <a:lstStyle>
            <a:lvl1pPr algn="r">
              <a:defRPr sz="1200">
                <a:latin typeface="Arial" charset="0"/>
              </a:defRPr>
            </a:lvl1pPr>
          </a:lstStyle>
          <a:p>
            <a:pPr>
              <a:defRPr/>
            </a:pPr>
            <a:fld id="{9B6495AB-2D80-4851-BF24-DC8B10B4F0E4}" type="datetimeFigureOut">
              <a:rPr lang="en-US"/>
              <a:pPr>
                <a:defRPr/>
              </a:pPr>
              <a:t>2/13/2015</a:t>
            </a:fld>
            <a:endParaRPr lang="en-US" dirty="0"/>
          </a:p>
        </p:txBody>
      </p:sp>
      <p:sp>
        <p:nvSpPr>
          <p:cNvPr id="4" name="Footer Placeholder 3"/>
          <p:cNvSpPr>
            <a:spLocks noGrp="1"/>
          </p:cNvSpPr>
          <p:nvPr>
            <p:ph type="ftr" sz="quarter" idx="2"/>
          </p:nvPr>
        </p:nvSpPr>
        <p:spPr>
          <a:xfrm>
            <a:off x="7" y="8829823"/>
            <a:ext cx="3038475" cy="464980"/>
          </a:xfrm>
          <a:prstGeom prst="rect">
            <a:avLst/>
          </a:prstGeom>
        </p:spPr>
        <p:txBody>
          <a:bodyPr vert="horz" lIns="92830" tIns="46415" rIns="92830" bIns="46415" rtlCol="0" anchor="b"/>
          <a:lstStyle>
            <a:lvl1pPr algn="l">
              <a:defRPr sz="1200">
                <a:latin typeface="Arial" charset="0"/>
              </a:defRPr>
            </a:lvl1pPr>
          </a:lstStyle>
          <a:p>
            <a:pPr>
              <a:defRPr/>
            </a:pPr>
            <a:r>
              <a:rPr lang="en-US" dirty="0" smtClean="0"/>
              <a:t>11/21/14</a:t>
            </a:r>
            <a:endParaRPr lang="en-US" dirty="0"/>
          </a:p>
        </p:txBody>
      </p:sp>
      <p:sp>
        <p:nvSpPr>
          <p:cNvPr id="5" name="Slide Number Placeholder 4"/>
          <p:cNvSpPr>
            <a:spLocks noGrp="1"/>
          </p:cNvSpPr>
          <p:nvPr>
            <p:ph type="sldNum" sz="quarter" idx="3"/>
          </p:nvPr>
        </p:nvSpPr>
        <p:spPr>
          <a:xfrm>
            <a:off x="3970344" y="8829823"/>
            <a:ext cx="3038475" cy="464980"/>
          </a:xfrm>
          <a:prstGeom prst="rect">
            <a:avLst/>
          </a:prstGeom>
        </p:spPr>
        <p:txBody>
          <a:bodyPr vert="horz" lIns="92830" tIns="46415" rIns="92830" bIns="46415" rtlCol="0" anchor="b"/>
          <a:lstStyle>
            <a:lvl1pPr algn="r">
              <a:defRPr sz="1200">
                <a:latin typeface="Arial" charset="0"/>
              </a:defRPr>
            </a:lvl1pPr>
          </a:lstStyle>
          <a:p>
            <a:pPr>
              <a:defRPr/>
            </a:pPr>
            <a:fld id="{37238F86-B99E-4BE3-B1AD-C4A55F7FE545}" type="slidenum">
              <a:rPr lang="en-US"/>
              <a:pPr>
                <a:defRPr/>
              </a:pPr>
              <a:t>‹#›</a:t>
            </a:fld>
            <a:endParaRPr lang="en-US" dirty="0"/>
          </a:p>
        </p:txBody>
      </p:sp>
    </p:spTree>
    <p:extLst>
      <p:ext uri="{BB962C8B-B14F-4D97-AF65-F5344CB8AC3E}">
        <p14:creationId xmlns:p14="http://schemas.microsoft.com/office/powerpoint/2010/main" val="14707414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3038475" cy="464980"/>
          </a:xfrm>
          <a:prstGeom prst="rect">
            <a:avLst/>
          </a:prstGeom>
        </p:spPr>
        <p:txBody>
          <a:bodyPr vert="horz" lIns="92830" tIns="46415" rIns="92830" bIns="46415"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70344" y="1"/>
            <a:ext cx="3038475" cy="464980"/>
          </a:xfrm>
          <a:prstGeom prst="rect">
            <a:avLst/>
          </a:prstGeom>
        </p:spPr>
        <p:txBody>
          <a:bodyPr vert="horz" lIns="92830" tIns="46415" rIns="92830" bIns="46415" rtlCol="0"/>
          <a:lstStyle>
            <a:lvl1pPr algn="r">
              <a:defRPr sz="1200">
                <a:latin typeface="Arial" charset="0"/>
              </a:defRPr>
            </a:lvl1pPr>
          </a:lstStyle>
          <a:p>
            <a:pPr>
              <a:defRPr/>
            </a:pPr>
            <a:fld id="{FB832B41-F7A3-4028-A715-2CA80CD8AA2D}" type="datetimeFigureOut">
              <a:rPr lang="en-US"/>
              <a:pPr>
                <a:defRPr/>
              </a:pPr>
              <a:t>2/13/2015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pPr lvl="0"/>
            <a:endParaRPr lang="en-US" noProof="0" dirty="0" smtClean="0"/>
          </a:p>
        </p:txBody>
      </p:sp>
      <p:sp>
        <p:nvSpPr>
          <p:cNvPr id="5" name="Notes Placeholder 4"/>
          <p:cNvSpPr>
            <a:spLocks noGrp="1"/>
          </p:cNvSpPr>
          <p:nvPr>
            <p:ph type="body" sz="quarter" idx="3"/>
          </p:nvPr>
        </p:nvSpPr>
        <p:spPr>
          <a:xfrm>
            <a:off x="701675" y="4416510"/>
            <a:ext cx="5607050" cy="4183220"/>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7" y="8829823"/>
            <a:ext cx="3038475" cy="464980"/>
          </a:xfrm>
          <a:prstGeom prst="rect">
            <a:avLst/>
          </a:prstGeom>
        </p:spPr>
        <p:txBody>
          <a:bodyPr vert="horz" lIns="92830" tIns="46415" rIns="92830" bIns="46415" rtlCol="0" anchor="b"/>
          <a:lstStyle>
            <a:lvl1pPr algn="l">
              <a:defRPr sz="1200">
                <a:latin typeface="Arial" charset="0"/>
              </a:defRPr>
            </a:lvl1pPr>
          </a:lstStyle>
          <a:p>
            <a:pPr>
              <a:defRPr/>
            </a:pPr>
            <a:r>
              <a:rPr lang="en-US" dirty="0" smtClean="0"/>
              <a:t>11/21/14</a:t>
            </a:r>
            <a:endParaRPr lang="en-US" dirty="0"/>
          </a:p>
        </p:txBody>
      </p:sp>
      <p:sp>
        <p:nvSpPr>
          <p:cNvPr id="7" name="Slide Number Placeholder 6"/>
          <p:cNvSpPr>
            <a:spLocks noGrp="1"/>
          </p:cNvSpPr>
          <p:nvPr>
            <p:ph type="sldNum" sz="quarter" idx="5"/>
          </p:nvPr>
        </p:nvSpPr>
        <p:spPr>
          <a:xfrm>
            <a:off x="3970344" y="8829823"/>
            <a:ext cx="3038475" cy="464980"/>
          </a:xfrm>
          <a:prstGeom prst="rect">
            <a:avLst/>
          </a:prstGeom>
        </p:spPr>
        <p:txBody>
          <a:bodyPr vert="horz" lIns="92830" tIns="46415" rIns="92830" bIns="46415" rtlCol="0" anchor="b"/>
          <a:lstStyle>
            <a:lvl1pPr algn="r">
              <a:defRPr sz="1200">
                <a:latin typeface="Arial" charset="0"/>
              </a:defRPr>
            </a:lvl1pPr>
          </a:lstStyle>
          <a:p>
            <a:pPr>
              <a:defRPr/>
            </a:pPr>
            <a:fld id="{71C2013C-28F8-4763-9382-54293A8040DE}" type="slidenum">
              <a:rPr lang="en-US"/>
              <a:pPr>
                <a:defRPr/>
              </a:pPr>
              <a:t>‹#›</a:t>
            </a:fld>
            <a:endParaRPr lang="en-US" dirty="0"/>
          </a:p>
        </p:txBody>
      </p:sp>
    </p:spTree>
    <p:extLst>
      <p:ext uri="{BB962C8B-B14F-4D97-AF65-F5344CB8AC3E}">
        <p14:creationId xmlns:p14="http://schemas.microsoft.com/office/powerpoint/2010/main" val="182205876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Instructor Notes:</a:t>
            </a:r>
          </a:p>
          <a:p>
            <a:endParaRPr lang="en-US" sz="1200" dirty="0" smtClean="0"/>
          </a:p>
          <a:p>
            <a:r>
              <a:rPr lang="en-US" sz="1200" dirty="0" smtClean="0"/>
              <a:t>This unit is the fourth in the Against the Grain curriculum on safe grain storage and handling. It addresses safe work practices that should be followed, especially by young and beginning workers. The characteristics of a safe and productive worker,</a:t>
            </a:r>
            <a:r>
              <a:rPr lang="en-US" sz="1200" baseline="0" dirty="0" smtClean="0"/>
              <a:t> how a worker should come dressed to work, use of appropriate personal protective equipment and the rights of workers under the provisions of OSHA are covered.</a:t>
            </a:r>
          </a:p>
          <a:p>
            <a:endParaRPr lang="en-US" sz="1200" baseline="0" dirty="0" smtClean="0"/>
          </a:p>
          <a:p>
            <a:r>
              <a:rPr lang="en-US" sz="1200" baseline="0" dirty="0" smtClean="0"/>
              <a:t>As in previous units, participants need to be reminded that knowing what the appropriate and safe work practices are around grain storage and agricultural confined spaces is not enough these practices need to be followed. Far too many deaths and injuries are caused when safe work practices are ignored or circumvented for the sake of convenience or to save money.</a:t>
            </a:r>
            <a:endParaRPr lang="en-US" sz="1200"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1016691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dirty="0" smtClean="0"/>
              <a:t>Instructor</a:t>
            </a:r>
            <a:r>
              <a:rPr lang="en-US" sz="1200" b="1" baseline="0" dirty="0" smtClean="0"/>
              <a:t> Notes:</a:t>
            </a:r>
          </a:p>
          <a:p>
            <a:endParaRPr lang="en-US" sz="1200" baseline="0" dirty="0" smtClean="0"/>
          </a:p>
          <a:p>
            <a:pPr>
              <a:buFont typeface="Arial" pitchFamily="34" charset="0"/>
              <a:buNone/>
              <a:defRPr/>
            </a:pPr>
            <a:r>
              <a:rPr lang="en-US" sz="1200" dirty="0" smtClean="0"/>
              <a:t>Participants</a:t>
            </a:r>
            <a:r>
              <a:rPr lang="en-US" sz="1200" baseline="0" dirty="0" smtClean="0"/>
              <a:t> </a:t>
            </a:r>
            <a:r>
              <a:rPr lang="en-US" sz="1200" dirty="0" smtClean="0"/>
              <a:t>need to be aware that the dust generated during handing grain or cleaning out bins can make them very sick, especially if they are already hypersensitive to certain biological agents such as pollen or certain types of mold spores. Respiratory protection is essential when handling grain, especially out-of-condition grain.</a:t>
            </a:r>
          </a:p>
          <a:p>
            <a:pPr>
              <a:buFont typeface="Arial" pitchFamily="34" charset="0"/>
              <a:buNone/>
              <a:defRPr/>
            </a:pPr>
            <a:endParaRPr lang="en-US" sz="1200" dirty="0" smtClean="0"/>
          </a:p>
          <a:p>
            <a:pPr>
              <a:buFont typeface="Arial" pitchFamily="34" charset="0"/>
              <a:buNone/>
              <a:defRPr/>
            </a:pPr>
            <a:r>
              <a:rPr lang="en-US" sz="1200" dirty="0" smtClean="0"/>
              <a:t>The</a:t>
            </a:r>
            <a:r>
              <a:rPr lang="en-US" sz="1200" baseline="0" dirty="0" smtClean="0"/>
              <a:t> most basic approach of respiratory protection is an N-95 dust mask that should be available locally or in stock at commercial facilities. These masks provide only short-term protection from airborne dust. They cannot be used to protect workers from toxic fumes or insufficient oxygen. In heavy dust conditions these masks need to be replaced frequently.</a:t>
            </a:r>
          </a:p>
          <a:p>
            <a:pPr>
              <a:buFont typeface="Arial" pitchFamily="34" charset="0"/>
              <a:buNone/>
              <a:defRPr/>
            </a:pPr>
            <a:endParaRPr lang="en-US" sz="1200" baseline="0" dirty="0" smtClean="0"/>
          </a:p>
          <a:p>
            <a:pPr>
              <a:buFont typeface="Arial" pitchFamily="34" charset="0"/>
              <a:buNone/>
              <a:defRPr/>
            </a:pPr>
            <a:r>
              <a:rPr lang="en-US" sz="1200" baseline="0" dirty="0" smtClean="0"/>
              <a:t>Battery powered respirators are also used in the grain industry. They use a blower fan to draw air through a filter. Again, they can only provide protection from airborne dust.</a:t>
            </a:r>
          </a:p>
          <a:p>
            <a:pPr>
              <a:buFont typeface="Arial" pitchFamily="34" charset="0"/>
              <a:buNone/>
              <a:defRPr/>
            </a:pPr>
            <a:endParaRPr lang="en-US" sz="1200" baseline="0" dirty="0" smtClean="0"/>
          </a:p>
          <a:p>
            <a:pPr>
              <a:buFont typeface="Arial" pitchFamily="34" charset="0"/>
              <a:buNone/>
              <a:defRPr/>
            </a:pPr>
            <a:r>
              <a:rPr lang="en-US" sz="1200" baseline="0" dirty="0" smtClean="0"/>
              <a:t>If there is any concern regarding the presence of hazardous vapors or gases, the space must not be entered. Specialized self-contained breathing operation are required in these circumstances.</a:t>
            </a:r>
            <a:endParaRPr lang="en-US" sz="1200" dirty="0" smtClean="0"/>
          </a:p>
          <a:p>
            <a:endParaRPr lang="en-US" sz="1200" baseline="0" dirty="0" smtClean="0"/>
          </a:p>
          <a:p>
            <a:r>
              <a:rPr lang="en-US" sz="1000" baseline="0" dirty="0" smtClean="0"/>
              <a:t>Photo credit: </a:t>
            </a:r>
          </a:p>
          <a:p>
            <a:r>
              <a:rPr lang="en-US" sz="1000" baseline="0" dirty="0" smtClean="0"/>
              <a:t>N95 mask: http://www.3m.com/3M/en_US/country-us/</a:t>
            </a:r>
          </a:p>
          <a:p>
            <a:r>
              <a:rPr lang="en-US" sz="1000" baseline="0" dirty="0" smtClean="0"/>
              <a:t>Penn State Cooperative Extension Service</a:t>
            </a:r>
          </a:p>
          <a:p>
            <a:r>
              <a:rPr lang="en-US" sz="1000" baseline="0" dirty="0" smtClean="0"/>
              <a:t>http://kyagextension3.blogspot.com/2012/08/protect-those-lungs-respiratory.html</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10</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sz="800" baseline="0" dirty="0" smtClean="0"/>
          </a:p>
          <a:p>
            <a:r>
              <a:rPr lang="en-US" sz="1200" baseline="0" dirty="0" smtClean="0"/>
              <a:t>The use of fall protection equipment requires special training to use safely. No young or beginning worker should be allowed to use fall protection equipment without adequate training.</a:t>
            </a:r>
          </a:p>
          <a:p>
            <a:endParaRPr lang="en-US" sz="1200" baseline="0" dirty="0" smtClean="0"/>
          </a:p>
          <a:p>
            <a:r>
              <a:rPr lang="en-US" sz="1200" baseline="0" dirty="0" smtClean="0"/>
              <a:t>This training does not address the selection or safe use of fall protection equipment. Participants, however, need to know that the use of such equipment is not in compliance with OSHA standards without appropriate training.</a:t>
            </a:r>
          </a:p>
          <a:p>
            <a:endParaRPr lang="en-US" sz="1200" baseline="0" dirty="0" smtClean="0"/>
          </a:p>
          <a:p>
            <a:r>
              <a:rPr lang="en-US" sz="1200" baseline="0" dirty="0" smtClean="0"/>
              <a:t>To communicate why training is needed, have one or two participants attempt to put on a full body harness without receiving any instructions. It will become very clear that without the training, somebody can get hurt.</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11</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Instructor</a:t>
            </a:r>
            <a:r>
              <a:rPr lang="en-US" sz="1200" b="1" baseline="0" dirty="0" smtClean="0"/>
              <a:t> Notes:</a:t>
            </a:r>
          </a:p>
          <a:p>
            <a:endParaRPr lang="en-US" sz="1200" baseline="0" dirty="0" smtClean="0"/>
          </a:p>
          <a:p>
            <a:pPr>
              <a:defRPr/>
            </a:pPr>
            <a:r>
              <a:rPr lang="en-US" sz="1200" dirty="0" smtClean="0"/>
              <a:t>Every worker in and around a grain storage and handling facility should be able to communicate with co-workers,</a:t>
            </a:r>
            <a:r>
              <a:rPr lang="en-US" sz="1200" baseline="0" dirty="0" smtClean="0"/>
              <a:t> especially in the event of an emergency. They also help make workers more efficient.</a:t>
            </a:r>
          </a:p>
          <a:p>
            <a:pPr>
              <a:defRPr/>
            </a:pPr>
            <a:endParaRPr lang="en-US" sz="1200" baseline="0" dirty="0" smtClean="0"/>
          </a:p>
          <a:p>
            <a:pPr>
              <a:defRPr/>
            </a:pPr>
            <a:r>
              <a:rPr lang="en-US" sz="1200" baseline="0" dirty="0" smtClean="0"/>
              <a:t>No one should ever enter any confined space in an emergency situation without the ability to communicate or be directly observed by an attendant outside the structure.</a:t>
            </a:r>
          </a:p>
          <a:p>
            <a:pPr>
              <a:defRPr/>
            </a:pPr>
            <a:endParaRPr lang="en-US" sz="1200" baseline="0" dirty="0" smtClean="0"/>
          </a:p>
          <a:p>
            <a:pPr>
              <a:defRPr/>
            </a:pPr>
            <a:r>
              <a:rPr lang="en-US" sz="1200" baseline="0" dirty="0" smtClean="0"/>
              <a:t>In some cases, standard wireless communication devices have been found to not function inside a steel storage bin.</a:t>
            </a:r>
            <a:endParaRPr lang="en-US" sz="1200" dirty="0" smtClean="0"/>
          </a:p>
          <a:p>
            <a:endParaRPr lang="en-US" sz="1200" baseline="0"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12</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Instructor</a:t>
            </a:r>
            <a:r>
              <a:rPr lang="en-US" sz="1200" b="1" baseline="0" dirty="0" smtClean="0"/>
              <a:t> Notes:</a:t>
            </a:r>
          </a:p>
          <a:p>
            <a:endParaRPr lang="en-US" sz="1200" baseline="0" dirty="0" smtClean="0"/>
          </a:p>
          <a:p>
            <a:r>
              <a:rPr lang="en-US" sz="1200" baseline="0" dirty="0" smtClean="0"/>
              <a:t>Having access to an air monitoring device can allow for assessing the atmospheric hazards and allow for safe access to a grain storage structure where there is a concern over air quality. Young workers should not be expected to know how to operate air quality monitoring equipment without the appropriate training. </a:t>
            </a:r>
          </a:p>
          <a:p>
            <a:endParaRPr lang="en-US" sz="1200" baseline="0" dirty="0" smtClean="0"/>
          </a:p>
          <a:p>
            <a:r>
              <a:rPr lang="en-US" sz="1200" baseline="0" dirty="0" smtClean="0"/>
              <a:t>Most commercial grain storage and handling operations have access to air quality monitoring equipment and personnel trained to use it.</a:t>
            </a:r>
          </a:p>
          <a:p>
            <a:endParaRPr lang="en-US" sz="1200" baseline="0"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13</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Instructor</a:t>
            </a:r>
            <a:r>
              <a:rPr lang="en-US" sz="1200" b="1" baseline="0" dirty="0" smtClean="0"/>
              <a:t> Notes:</a:t>
            </a:r>
          </a:p>
          <a:p>
            <a:endParaRPr lang="en-US" sz="1200" baseline="0" dirty="0" smtClean="0"/>
          </a:p>
          <a:p>
            <a:r>
              <a:rPr lang="en-US" sz="1200" dirty="0" smtClean="0"/>
              <a:t>Every young and beginning worker in the grain industry needs to become aware of the importance</a:t>
            </a:r>
            <a:r>
              <a:rPr lang="en-US" sz="1200" baseline="0" dirty="0" smtClean="0"/>
              <a:t> of “Lockout/</a:t>
            </a:r>
            <a:r>
              <a:rPr lang="en-US" sz="1200" baseline="0" dirty="0" err="1" smtClean="0"/>
              <a:t>Tagout</a:t>
            </a:r>
            <a:r>
              <a:rPr lang="en-US" sz="1200" baseline="0" dirty="0" smtClean="0"/>
              <a:t>” procedures. Failure to use these procedures can lead to entrapment, engulfment, asphyxiation, entanglement, and electrocution during grain storage and handling operations.</a:t>
            </a:r>
          </a:p>
          <a:p>
            <a:endParaRPr lang="en-US" sz="1200" baseline="0" dirty="0" smtClean="0"/>
          </a:p>
          <a:p>
            <a:r>
              <a:rPr lang="en-US" sz="1200" baseline="0" dirty="0" smtClean="0"/>
              <a:t>The basic principle behind Lockout/</a:t>
            </a:r>
            <a:r>
              <a:rPr lang="en-US" sz="1200" baseline="0" dirty="0" err="1" smtClean="0"/>
              <a:t>Tagout</a:t>
            </a:r>
            <a:r>
              <a:rPr lang="en-US" sz="1200" baseline="0" dirty="0" smtClean="0"/>
              <a:t> procedures is the prevention of intentional or unintentional start up of any equipment of process while a worker is exposed to it. This is accomplished by use of individually keyed locks and signage that alerts co-workers that someone is exposed to the equipment or process and prevents him or her from energizing the equipment or starting up a process such as grain flow.</a:t>
            </a:r>
          </a:p>
          <a:p>
            <a:endParaRPr lang="en-US" sz="1200" baseline="0" dirty="0" smtClean="0"/>
          </a:p>
          <a:p>
            <a:r>
              <a:rPr lang="en-US" sz="1200" baseline="0" dirty="0" smtClean="0"/>
              <a:t>For example, a Lockout/</a:t>
            </a:r>
            <a:r>
              <a:rPr lang="en-US" sz="1200" baseline="0" dirty="0" err="1" smtClean="0"/>
              <a:t>Tagout</a:t>
            </a:r>
            <a:r>
              <a:rPr lang="en-US" sz="1200" baseline="0" dirty="0" smtClean="0"/>
              <a:t> procedure should be used anytime a worker enters a grain bin or attempts to unplug an inflow auger. This practice will prevent a co-worker arriving on the scene and energizing the unloading system exposing the worker inside the bin, and not visible, to be exposed to the energized equipment.</a:t>
            </a:r>
          </a:p>
          <a:p>
            <a:endParaRPr lang="en-US" sz="1200" baseline="0" dirty="0" smtClean="0"/>
          </a:p>
          <a:p>
            <a:r>
              <a:rPr lang="en-US" sz="1200" baseline="0" dirty="0" smtClean="0"/>
              <a:t>Having a Lockout/</a:t>
            </a:r>
            <a:r>
              <a:rPr lang="en-US" sz="1200" baseline="0" dirty="0" err="1" smtClean="0"/>
              <a:t>Tagout</a:t>
            </a:r>
            <a:r>
              <a:rPr lang="en-US" sz="1200" baseline="0" dirty="0" smtClean="0"/>
              <a:t> kit available for examination would be helpful.</a:t>
            </a:r>
            <a:endParaRPr lang="en-US" sz="1200" dirty="0" smtClean="0"/>
          </a:p>
          <a:p>
            <a:endParaRPr lang="en-US" sz="1200" baseline="0"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14</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Instructor</a:t>
            </a:r>
            <a:r>
              <a:rPr lang="en-US" sz="1200" b="1" baseline="0" dirty="0" smtClean="0"/>
              <a:t> Notes:</a:t>
            </a:r>
          </a:p>
          <a:p>
            <a:endParaRPr lang="en-US" sz="1200" baseline="0" dirty="0" smtClean="0"/>
          </a:p>
          <a:p>
            <a:r>
              <a:rPr lang="en-US" sz="1200" baseline="0" dirty="0" smtClean="0"/>
              <a:t>All workers at grain storage and handling facilities should have an updated tetanus vaccination due to the potential for cuts and puncture wounds that would allow for exposure to tetanus, a bacteria found in and around most agricultural settings. Participants should be encouraged to get vaccinated prior to being employed.</a:t>
            </a:r>
          </a:p>
          <a:p>
            <a:endParaRPr lang="en-US" sz="1200" baseline="0" dirty="0" smtClean="0"/>
          </a:p>
          <a:p>
            <a:r>
              <a:rPr lang="en-US" sz="1200" baseline="0" dirty="0" smtClean="0"/>
              <a:t>The use of sturdy gloves can help prevent injuries to the hands that can lead to infection.</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Instructor</a:t>
            </a:r>
            <a:r>
              <a:rPr lang="en-US" b="1" baseline="0" dirty="0" smtClean="0"/>
              <a:t> Notes: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Smoking is not only unhealthy for the smoker, it can lead to disastrous fires and explosions at grain storage and handling facilities. Smoking at these operations is not only prohibited by most employers, it is prohibited by OSHA in some locations.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For the safety and health of the participants encourage them to give up smoking or, at least, leave their tobacco products at home.</a:t>
            </a:r>
          </a:p>
          <a:p>
            <a:endParaRPr lang="en-US" b="1" baseline="0" dirty="0" smtClean="0"/>
          </a:p>
          <a:p>
            <a:endParaRPr lang="en-US" sz="800" baseline="0" dirty="0" smtClean="0"/>
          </a:p>
          <a:p>
            <a:endParaRPr lang="en-US" sz="800" baseline="0"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16</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Instructor</a:t>
            </a:r>
            <a:r>
              <a:rPr lang="en-US" sz="1200" b="1" baseline="0" dirty="0" smtClean="0"/>
              <a:t> Notes:</a:t>
            </a:r>
          </a:p>
          <a:p>
            <a:endParaRPr lang="en-US" sz="1200" baseline="0" dirty="0" smtClean="0"/>
          </a:p>
          <a:p>
            <a:pPr marL="0" indent="0">
              <a:buFont typeface="Wingdings" panose="05000000000000000000" pitchFamily="2" charset="2"/>
              <a:buNone/>
            </a:pPr>
            <a:r>
              <a:rPr lang="en-US" sz="1200" baseline="0" dirty="0" smtClean="0"/>
              <a:t>Under OSHA, workers have a right to a safe and healthy workplace. These rights include:</a:t>
            </a:r>
          </a:p>
          <a:p>
            <a:pPr marL="0" indent="0">
              <a:buFont typeface="Wingdings" panose="05000000000000000000" pitchFamily="2" charset="2"/>
              <a:buNone/>
            </a:pPr>
            <a:endParaRPr lang="en-US" sz="1200" baseline="0" dirty="0" smtClean="0"/>
          </a:p>
          <a:p>
            <a:pPr marL="171450" indent="-171450">
              <a:buFont typeface="Wingdings" panose="05000000000000000000" pitchFamily="2" charset="2"/>
              <a:buChar char="§"/>
            </a:pPr>
            <a:r>
              <a:rPr lang="en-US" sz="1200" baseline="0" dirty="0" smtClean="0"/>
              <a:t>Asking OSHA to inspect their workplace;</a:t>
            </a:r>
          </a:p>
          <a:p>
            <a:pPr marL="171450" indent="-171450">
              <a:buFont typeface="Wingdings" panose="05000000000000000000" pitchFamily="2" charset="2"/>
              <a:buChar char="§"/>
            </a:pPr>
            <a:r>
              <a:rPr lang="en-US" sz="1200" baseline="0" dirty="0" smtClean="0"/>
              <a:t>Using their rights under the law without retaliation and discrimination;</a:t>
            </a:r>
          </a:p>
          <a:p>
            <a:pPr marL="171450" indent="-171450">
              <a:buFont typeface="Wingdings" panose="05000000000000000000" pitchFamily="2" charset="2"/>
              <a:buChar char="§"/>
            </a:pPr>
            <a:r>
              <a:rPr lang="en-US" sz="1200" baseline="0" dirty="0" smtClean="0"/>
              <a:t>Receiving information and training about hazards, methods to prevent harm, and the OSHA standards that apply to their workplace. The training must be in a language they can understand;</a:t>
            </a:r>
          </a:p>
          <a:p>
            <a:pPr marL="171450" indent="-171450">
              <a:buFont typeface="Wingdings" panose="05000000000000000000" pitchFamily="2" charset="2"/>
              <a:buChar char="§"/>
            </a:pPr>
            <a:r>
              <a:rPr lang="en-US" sz="1200" baseline="0" dirty="0" smtClean="0"/>
              <a:t>Getting copies of test results done to find hazards in the workplace;</a:t>
            </a:r>
          </a:p>
          <a:p>
            <a:pPr marL="171450" indent="-171450">
              <a:buFont typeface="Wingdings" panose="05000000000000000000" pitchFamily="2" charset="2"/>
              <a:buChar char="§"/>
            </a:pPr>
            <a:r>
              <a:rPr lang="en-US" sz="1200" baseline="0" dirty="0" smtClean="0"/>
              <a:t>Access to records of work-related injuries and illnesses;</a:t>
            </a:r>
          </a:p>
          <a:p>
            <a:pPr marL="171450" indent="-171450">
              <a:buFont typeface="Wingdings" panose="05000000000000000000" pitchFamily="2" charset="2"/>
              <a:buChar char="§"/>
            </a:pPr>
            <a:r>
              <a:rPr lang="en-US" sz="1200" baseline="0" dirty="0" smtClean="0"/>
              <a:t>Accessing copies of their medical records.</a:t>
            </a:r>
          </a:p>
          <a:p>
            <a:pPr marL="171450" indent="-171450">
              <a:buFont typeface="Wingdings" panose="05000000000000000000" pitchFamily="2" charset="2"/>
              <a:buChar char="§"/>
            </a:pPr>
            <a:endParaRPr lang="en-US" sz="1200" baseline="0" dirty="0" smtClean="0"/>
          </a:p>
          <a:p>
            <a:pPr marL="0" indent="0">
              <a:buFontTx/>
              <a:buNone/>
            </a:pPr>
            <a:r>
              <a:rPr lang="en-US" sz="1200" baseline="0" dirty="0" smtClean="0"/>
              <a:t>In most cases, young and beginning workers are fearful of exercising their rights to address unsafe work conditions. They are excited about having a job and are reluctant to do anything that would threaten their standing with their supervisor or employer. As noted in an earlier unit, these workers need to be encouraged to say no to performing unsafe work, and realize that they have a </a:t>
            </a:r>
            <a:r>
              <a:rPr lang="en-US" sz="1200" baseline="0" smtClean="0"/>
              <a:t>legal standing to do so.</a:t>
            </a:r>
            <a:endParaRPr lang="en-US" sz="1200" baseline="0" dirty="0" smtClean="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17</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dirty="0" smtClean="0"/>
              <a:t>Instructor</a:t>
            </a:r>
            <a:r>
              <a:rPr lang="en-US" sz="1200" b="1" baseline="0" dirty="0" smtClean="0"/>
              <a:t> Notes:</a:t>
            </a:r>
          </a:p>
          <a:p>
            <a:endParaRPr lang="en-US" sz="1200" baseline="0" dirty="0" smtClean="0"/>
          </a:p>
          <a:p>
            <a:r>
              <a:rPr lang="en-US" sz="1200" dirty="0" smtClean="0"/>
              <a:t>Participants should be instructed on how they can file a complaint regarding unsafe working conditions. This can be accomplished as follows:</a:t>
            </a:r>
          </a:p>
          <a:p>
            <a:endParaRPr lang="en-US" sz="1200" dirty="0" smtClean="0"/>
          </a:p>
          <a:p>
            <a:pPr marL="228600" indent="-228600">
              <a:buFont typeface="+mj-lt"/>
              <a:buAutoNum type="arabicPeriod"/>
            </a:pPr>
            <a:r>
              <a:rPr lang="en-US" sz="1200" b="1" dirty="0" smtClean="0"/>
              <a:t>Online</a:t>
            </a:r>
            <a:r>
              <a:rPr lang="en-US" sz="1200" dirty="0" smtClean="0"/>
              <a:t> - Go to the Online </a:t>
            </a:r>
            <a:r>
              <a:rPr lang="en-US" sz="1200" dirty="0" smtClean="0">
                <a:solidFill>
                  <a:schemeClr val="tx1"/>
                </a:solidFill>
              </a:rPr>
              <a:t>Complaint</a:t>
            </a:r>
            <a:r>
              <a:rPr lang="en-US" sz="1200" baseline="0" dirty="0" smtClean="0">
                <a:solidFill>
                  <a:schemeClr val="tx1"/>
                </a:solidFill>
              </a:rPr>
              <a:t> Form </a:t>
            </a:r>
            <a:r>
              <a:rPr lang="en-US" sz="1200" dirty="0" smtClean="0"/>
              <a:t>Written complaints that are signed by workers or their representative and submitted to an OSHA Area or Regional office are more likely to result in onsite OSHA inspections. Complaints received on line from workers in OSHA-approved state plan states will be forwarded to the appropriate state plan for response. </a:t>
            </a:r>
          </a:p>
          <a:p>
            <a:pPr marL="228600" indent="-228600">
              <a:buFont typeface="+mj-lt"/>
              <a:buAutoNum type="arabicPeriod"/>
            </a:pPr>
            <a:endParaRPr lang="en-US" sz="1200" dirty="0" smtClean="0"/>
          </a:p>
          <a:p>
            <a:pPr marL="228600" indent="-228600">
              <a:buFont typeface="+mj-lt"/>
              <a:buAutoNum type="arabicPeriod"/>
            </a:pPr>
            <a:r>
              <a:rPr lang="en-US" sz="1200" b="1" dirty="0" smtClean="0"/>
              <a:t>Download and Fax/Mail</a:t>
            </a:r>
            <a:r>
              <a:rPr lang="en-US" sz="1200" dirty="0" smtClean="0"/>
              <a:t> - Download the OSHA complaint form* [En Espanol*] (or request a copy from your local OSHA Regional or Area Office), complete it and then fax or mail it back to your local OSHA Regional or Area Office. Written complaints that are signed by a worker or representative and submitted to the closest OSHA Area Office are more likely to result in onsite OSHA inspections. Please include your name, address and telephone number so we can contact you to follow up. This information is confidential. </a:t>
            </a:r>
          </a:p>
          <a:p>
            <a:pPr marL="228600" indent="-228600">
              <a:buFont typeface="+mj-lt"/>
              <a:buAutoNum type="arabicPeriod"/>
            </a:pPr>
            <a:endParaRPr lang="en-US" sz="1200" dirty="0" smtClean="0"/>
          </a:p>
          <a:p>
            <a:pPr marL="228600" indent="-228600">
              <a:buFont typeface="+mj-lt"/>
              <a:buAutoNum type="arabicPeriod"/>
            </a:pPr>
            <a:r>
              <a:rPr lang="en-US" sz="1200" b="1" dirty="0" smtClean="0"/>
              <a:t>Telephone</a:t>
            </a:r>
            <a:r>
              <a:rPr lang="en-US" sz="1200" dirty="0" smtClean="0"/>
              <a:t> - your local OSHA Regional or Area Office. OSHA staff can discuss your complaint and respond to any questions you have. </a:t>
            </a:r>
            <a:r>
              <a:rPr lang="en-US" sz="1200" b="1" dirty="0" smtClean="0"/>
              <a:t>If there is an emergency or the hazard is immediately life-threatening, call your local OSHA Regional or Area Office or 1-800-321-OSHA.</a:t>
            </a:r>
            <a:r>
              <a:rPr lang="en-US" sz="1200" dirty="0" smtClean="0"/>
              <a:t> </a:t>
            </a:r>
            <a:endParaRPr lang="en-US" sz="1200"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18</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  </a:t>
            </a:r>
          </a:p>
          <a:p>
            <a:endParaRPr lang="en-US" dirty="0" smtClean="0"/>
          </a:p>
          <a:p>
            <a:r>
              <a:rPr lang="en-US" dirty="0" smtClean="0"/>
              <a:t>Answer</a:t>
            </a:r>
            <a:r>
              <a:rPr lang="en-US" baseline="0" dirty="0" smtClean="0"/>
              <a:t> any questions anyone has from this unit before moving on</a:t>
            </a:r>
            <a:endParaRPr lang="en-US" dirty="0"/>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19</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101725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Instructor</a:t>
            </a:r>
            <a:r>
              <a:rPr lang="en-US" b="1" baseline="0" dirty="0" smtClean="0"/>
              <a:t> Notes:</a:t>
            </a:r>
          </a:p>
          <a:p>
            <a:endParaRPr lang="en-US" sz="1200" baseline="0" dirty="0" smtClean="0"/>
          </a:p>
          <a:p>
            <a:r>
              <a:rPr lang="en-US" sz="1200" baseline="0" dirty="0" smtClean="0"/>
              <a:t>Briefly review each of the lesson objectives.</a:t>
            </a:r>
          </a:p>
          <a:p>
            <a:endParaRPr lang="en-US" sz="1200" baseline="0" dirty="0" smtClean="0"/>
          </a:p>
          <a:p>
            <a:r>
              <a:rPr lang="en-US" sz="1200" baseline="0" dirty="0" smtClean="0"/>
              <a:t>At the completion of this unit participants should be able to describe the characteristics of a safe and productive worker. Ask participants who, if he or she was the boss, would they prefer to hire, a safe worker or one who shows disregard for his or her own safety and the safety of others?</a:t>
            </a:r>
          </a:p>
          <a:p>
            <a:endParaRPr lang="en-US" sz="1200" baseline="0" dirty="0" smtClean="0"/>
          </a:p>
          <a:p>
            <a:r>
              <a:rPr lang="en-US" sz="1200" baseline="0" dirty="0" smtClean="0"/>
              <a:t>Participants will be able to identify the characteristics of a worker, or even those found in their own lives, that could increase the risk of injury. Ask one participant to identify one characteristic that could make a person more likely to have an injury.</a:t>
            </a:r>
          </a:p>
          <a:p>
            <a:endParaRPr lang="en-US" sz="1200" baseline="0" dirty="0" smtClean="0"/>
          </a:p>
          <a:p>
            <a:r>
              <a:rPr lang="en-US" sz="1200" baseline="0" dirty="0" smtClean="0"/>
              <a:t>When completed, the lesson will provide participants information on how they should show up for work, dressed appropriately and ready to work safely.</a:t>
            </a:r>
          </a:p>
          <a:p>
            <a:endParaRPr lang="en-US" sz="1200" baseline="0" dirty="0" smtClean="0"/>
          </a:p>
          <a:p>
            <a:r>
              <a:rPr lang="en-US" sz="1200" baseline="0" dirty="0" smtClean="0"/>
              <a:t>The basic type of personal protective equipment will be covered along with the responsibilities of the employer to provide the needed safety equipment to each employee exposed to workplace hazards.</a:t>
            </a:r>
          </a:p>
          <a:p>
            <a:endParaRPr lang="en-US" sz="1200" baseline="0" dirty="0" smtClean="0"/>
          </a:p>
          <a:p>
            <a:r>
              <a:rPr lang="en-US" sz="1200" baseline="0" dirty="0" smtClean="0"/>
              <a:t>The rights of workers to be provided a safe and healthy workplace will be explained along with their rights to file a complaint if asked to perform work in unsafe conditions or without the appropriate personal protective equipment.</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sz="800" baseline="0" dirty="0" smtClean="0"/>
          </a:p>
          <a:p>
            <a:r>
              <a:rPr lang="en-US" sz="1200" baseline="0" dirty="0" smtClean="0"/>
              <a:t>The leading cause of death for those under the age of 26 is traumatic injuries. For many of the participants this will come as a surprise, because many see themselves as invincible, indestructible, too young to give death any serious consideration. To convince young people, especial young males, that they are at high risk of injury is no easy task. To have them consider adopting a safety mindset is almost counter to their natural bent towards risk taking.</a:t>
            </a:r>
          </a:p>
          <a:p>
            <a:endParaRPr lang="en-US" sz="1200" baseline="0" dirty="0" smtClean="0"/>
          </a:p>
          <a:p>
            <a:r>
              <a:rPr lang="en-US" sz="1200" baseline="0" dirty="0" smtClean="0"/>
              <a:t>Briefly review some of the leading causes of fatal injuries to those under 26.</a:t>
            </a:r>
          </a:p>
          <a:p>
            <a:pPr marL="171450" indent="-171450">
              <a:buFont typeface="Arial" panose="020B0604020202020204" pitchFamily="34" charset="0"/>
              <a:buChar char="•"/>
            </a:pPr>
            <a:r>
              <a:rPr lang="en-US" sz="1200" baseline="0" dirty="0" smtClean="0"/>
              <a:t>Motor vehicle crashes</a:t>
            </a:r>
          </a:p>
          <a:p>
            <a:pPr marL="171450" indent="-171450">
              <a:buFont typeface="Arial" panose="020B0604020202020204" pitchFamily="34" charset="0"/>
              <a:buChar char="•"/>
            </a:pPr>
            <a:r>
              <a:rPr lang="en-US" sz="1200" baseline="0" dirty="0" smtClean="0"/>
              <a:t>Drowning and suffocation</a:t>
            </a:r>
          </a:p>
          <a:p>
            <a:pPr marL="171450" indent="-171450">
              <a:buFont typeface="Arial" panose="020B0604020202020204" pitchFamily="34" charset="0"/>
              <a:buChar char="•"/>
            </a:pPr>
            <a:r>
              <a:rPr lang="en-US" sz="1200" baseline="0" dirty="0" smtClean="0"/>
              <a:t>Fires and burns</a:t>
            </a:r>
          </a:p>
          <a:p>
            <a:pPr marL="171450" indent="-171450">
              <a:buFont typeface="Arial" panose="020B0604020202020204" pitchFamily="34" charset="0"/>
              <a:buChar char="•"/>
            </a:pPr>
            <a:r>
              <a:rPr lang="en-US" sz="1200" baseline="0" dirty="0" smtClean="0"/>
              <a:t>Other incidents involving machines such as dirt bikes, snowmobiles, ATVs, and farm machinery</a:t>
            </a:r>
          </a:p>
          <a:p>
            <a:pPr marL="171450" indent="-171450">
              <a:buFont typeface="Arial" panose="020B0604020202020204" pitchFamily="34" charset="0"/>
              <a:buChar char="•"/>
            </a:pPr>
            <a:endParaRPr lang="en-US" sz="1200" baseline="0" dirty="0" smtClean="0"/>
          </a:p>
          <a:p>
            <a:pPr marL="0" indent="0">
              <a:buFont typeface="Arial" panose="020B0604020202020204" pitchFamily="34" charset="0"/>
              <a:buNone/>
            </a:pPr>
            <a:r>
              <a:rPr lang="en-US" sz="1200" baseline="0" dirty="0" smtClean="0"/>
              <a:t>When young workers are employed to work around grain storage and handling operations, the risk of injury or death can increase. In some cases, a young worker at a grain operation are exposed to all of the hazards listed above.</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sz="800" baseline="0" dirty="0" smtClean="0"/>
          </a:p>
          <a:p>
            <a:r>
              <a:rPr lang="en-US" sz="1200" baseline="0" dirty="0" smtClean="0"/>
              <a:t>Back in Unit 1, the participants were introduced to the reasons that young and beginning workers are at greater risk of work-related injuries. Because these factors are so important, they are presented again.</a:t>
            </a:r>
          </a:p>
          <a:p>
            <a:endParaRPr lang="en-US" sz="1200" baseline="0" dirty="0" smtClean="0"/>
          </a:p>
          <a:p>
            <a:r>
              <a:rPr lang="en-US" sz="1200" baseline="0" dirty="0" smtClean="0"/>
              <a:t>Take time to review the characteristics of young people that make them vulnerable to injury. Don’t spend a lot of time reviewing, but attempt to reinforce why young and beginning workers need to be given special consideration in most workplaces.</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Instructor</a:t>
            </a:r>
            <a:r>
              <a:rPr lang="en-US" sz="1200" b="1" baseline="0" dirty="0" smtClean="0"/>
              <a:t> Notes:</a:t>
            </a:r>
          </a:p>
          <a:p>
            <a:endParaRPr lang="en-US" sz="1200" baseline="0" dirty="0" smtClean="0"/>
          </a:p>
          <a:p>
            <a:r>
              <a:rPr lang="en-US" sz="1200" baseline="0" dirty="0" smtClean="0"/>
              <a:t>What makes a good worker? Is it the same as a safe worker? Is a good worker blindly loyal to his or her employer regardless of the risks being taken? Is a good worker only interested in the “bottom line”</a:t>
            </a:r>
          </a:p>
          <a:p>
            <a:endParaRPr lang="en-US" sz="1200" baseline="0" dirty="0" smtClean="0"/>
          </a:p>
          <a:p>
            <a:r>
              <a:rPr lang="en-US" sz="1200" baseline="0" dirty="0" smtClean="0"/>
              <a:t>A good worker is one who sees the bigger picture, who recognizes that to have a job is a privilege to be earned, not a right. A good worker is one who arrives at the worksite each day with a commitment to making the workplace both safe and productive. He or she has been trained to do the job efficiently and safely. He or she demonstrates patience, civility, courtesy and self control towards others knowing that there are consequences for unsafe behavior that go beyond himself or herself. A good worker has developed a confidence in his or her work because he or she knows what needs to be done, even if the unexpected takes place. A good worker always considers those around him or her with respect and contributes to their productivity and well-being.</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Instructor</a:t>
            </a:r>
            <a:r>
              <a:rPr lang="en-US" b="1" baseline="0" dirty="0" smtClean="0"/>
              <a:t> Notes:</a:t>
            </a:r>
          </a:p>
          <a:p>
            <a:endParaRPr lang="en-US" sz="800" b="1" baseline="0" dirty="0" smtClean="0"/>
          </a:p>
          <a:p>
            <a:r>
              <a:rPr lang="en-US" sz="1200" b="0" baseline="0" dirty="0" smtClean="0"/>
              <a:t>Now we know what makes a safe and productive worker. Let’s explore characteristics that a young worker may exhibit that could increase his or her risk of injury. Some of these, as noted before, are not easily modified, while others are the result of external influences on his or her life. Some of the characteristics that employers may have to deal with include:</a:t>
            </a:r>
          </a:p>
          <a:p>
            <a:pPr marL="171450" indent="-171450">
              <a:buFont typeface="Arial" panose="020B0604020202020204" pitchFamily="34" charset="0"/>
              <a:buChar char="•"/>
            </a:pPr>
            <a:r>
              <a:rPr lang="en-US" sz="1200" b="0" baseline="0" dirty="0" smtClean="0"/>
              <a:t>Workers who arrive at work with unresolved situations that can result in unmanaged emotions such as fear, anger, resentment. Employees can bring a lot of emotional baggage to the workplace that can easily translate into unsafe behaviors.</a:t>
            </a:r>
          </a:p>
          <a:p>
            <a:pPr marL="171450" indent="-171450">
              <a:buFont typeface="Arial" panose="020B0604020202020204" pitchFamily="34" charset="0"/>
              <a:buChar char="•"/>
            </a:pPr>
            <a:r>
              <a:rPr lang="en-US" sz="1200" b="0" baseline="0" dirty="0" smtClean="0"/>
              <a:t>Drugs and alcohol in the workplace can contribute to serious lapses in judgment and unsafe behaviors. Many employers have zero tolerance for drugs and alcohol in the workplace that, if violated, can result in termination. In some cases, employers conduct mandatory drug testing of those involved in a reportable incident. Drugs, even some legally used, and alcohol do not contribute to a safe workplace.</a:t>
            </a:r>
          </a:p>
          <a:p>
            <a:pPr marL="171450" indent="-171450">
              <a:buFont typeface="Arial" panose="020B0604020202020204" pitchFamily="34" charset="0"/>
              <a:buChar char="•"/>
            </a:pPr>
            <a:r>
              <a:rPr lang="en-US" sz="1200" b="0" baseline="0" dirty="0" smtClean="0"/>
              <a:t>A fatigued or tired worker is an unsafe worker. For some young workers who fail to get enough sleep, the risk of injuries increases, especially when operating motor vehicles. Remind participants that their father and mother went to bed early for a reason – they needed to work the next day.</a:t>
            </a:r>
          </a:p>
          <a:p>
            <a:pPr marL="171450" indent="-171450">
              <a:buFont typeface="Arial" panose="020B0604020202020204" pitchFamily="34" charset="0"/>
              <a:buChar char="•"/>
            </a:pPr>
            <a:r>
              <a:rPr lang="en-US" sz="1200" b="0" baseline="0" dirty="0" smtClean="0"/>
              <a:t>Lots of external influences can cause a young worker to become pre-occupied. These include distractions in the workplace, receiving and sending text messages, and phone calls. When at work keep distractions to minimum. You are less likely to have an injury and you’ll make your employer or supervisor a lot happier.</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dirty="0" smtClean="0"/>
              <a:t>Instructor</a:t>
            </a:r>
            <a:r>
              <a:rPr lang="en-US" sz="1200" b="1" baseline="0" dirty="0" smtClean="0"/>
              <a:t> Notes:</a:t>
            </a:r>
          </a:p>
          <a:p>
            <a:endParaRPr lang="en-US" sz="1200" baseline="0" dirty="0" smtClean="0"/>
          </a:p>
          <a:p>
            <a:r>
              <a:rPr lang="en-US" sz="1200" baseline="0" dirty="0" smtClean="0"/>
              <a:t>How young and beginning workers show up to work is a good indicator of their attitude towards work and their commitment to a safe and productive worksite. Employers in the grain industry have reported sending new workers back home to dress appropriately before returning to work. In most work places, dirty clothes, tank tops, cut off jeans, flip flops and long pony tails just don’t cut it. Each of these can contribute to an unnecessary injury.</a:t>
            </a:r>
          </a:p>
          <a:p>
            <a:endParaRPr lang="en-US" sz="1200" baseline="0" dirty="0" smtClean="0"/>
          </a:p>
          <a:p>
            <a:r>
              <a:rPr lang="en-US" sz="1200" baseline="0" dirty="0" smtClean="0"/>
              <a:t>The right clothing for a job in the grain industry includes:</a:t>
            </a:r>
          </a:p>
          <a:p>
            <a:endParaRPr lang="en-US" sz="1200" baseline="0" dirty="0" smtClean="0"/>
          </a:p>
          <a:p>
            <a:pPr marL="171450" indent="-171450">
              <a:buFont typeface="Wingdings" panose="05000000000000000000" pitchFamily="2" charset="2"/>
              <a:buChar char="§"/>
            </a:pPr>
            <a:r>
              <a:rPr lang="en-US" sz="1200" baseline="0" dirty="0" smtClean="0"/>
              <a:t>Close fitting; durable clothing</a:t>
            </a:r>
          </a:p>
          <a:p>
            <a:pPr marL="171450" indent="-171450">
              <a:buFont typeface="Wingdings" panose="05000000000000000000" pitchFamily="2" charset="2"/>
              <a:buChar char="§"/>
            </a:pPr>
            <a:r>
              <a:rPr lang="en-US" sz="1200" baseline="0" dirty="0" smtClean="0"/>
              <a:t>No loose strings or hair</a:t>
            </a:r>
          </a:p>
          <a:p>
            <a:pPr marL="171450" indent="-171450">
              <a:buFont typeface="Wingdings" panose="05000000000000000000" pitchFamily="2" charset="2"/>
              <a:buChar char="§"/>
            </a:pPr>
            <a:r>
              <a:rPr lang="en-US" sz="1200" baseline="0" dirty="0" smtClean="0"/>
              <a:t>Temperature appropriate</a:t>
            </a:r>
          </a:p>
          <a:p>
            <a:pPr marL="171450" indent="-171450">
              <a:buFont typeface="Wingdings" panose="05000000000000000000" pitchFamily="2" charset="2"/>
              <a:buChar char="§"/>
            </a:pPr>
            <a:r>
              <a:rPr lang="en-US" sz="1200" baseline="0" dirty="0" smtClean="0"/>
              <a:t>Protection from the sun</a:t>
            </a:r>
          </a:p>
          <a:p>
            <a:pPr marL="171450" indent="-171450">
              <a:buFont typeface="Wingdings" panose="05000000000000000000" pitchFamily="2" charset="2"/>
              <a:buChar char="§"/>
            </a:pPr>
            <a:r>
              <a:rPr lang="en-US" sz="1200" baseline="0" dirty="0" smtClean="0"/>
              <a:t>Sturdy footwear</a:t>
            </a:r>
          </a:p>
          <a:p>
            <a:pPr marL="171450" indent="-171450">
              <a:buFont typeface="Wingdings" panose="05000000000000000000" pitchFamily="2" charset="2"/>
              <a:buChar char="§"/>
            </a:pPr>
            <a:r>
              <a:rPr lang="en-US" sz="1200" baseline="0" dirty="0" smtClean="0"/>
              <a:t>Personal identification</a:t>
            </a:r>
          </a:p>
          <a:p>
            <a:pPr marL="171450" indent="-171450">
              <a:buFont typeface="Wingdings" panose="05000000000000000000" pitchFamily="2" charset="2"/>
              <a:buChar char="§"/>
            </a:pPr>
            <a:endParaRPr lang="en-US" sz="1200" baseline="0" dirty="0" smtClean="0"/>
          </a:p>
          <a:p>
            <a:pPr marL="0" indent="0">
              <a:buFontTx/>
              <a:buNone/>
            </a:pPr>
            <a:r>
              <a:rPr lang="en-US" sz="1200" baseline="0" dirty="0" smtClean="0"/>
              <a:t>Remind participants that their appearance is not only a reflection on themselves, but also of their employer.</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Instructor</a:t>
            </a:r>
            <a:r>
              <a:rPr lang="en-US" b="1" baseline="0" dirty="0" smtClean="0"/>
              <a:t> Notes:</a:t>
            </a:r>
          </a:p>
          <a:p>
            <a:endParaRPr lang="en-US" sz="800" baseline="0" dirty="0" smtClean="0"/>
          </a:p>
          <a:p>
            <a:r>
              <a:rPr lang="en-US" sz="1200" baseline="0" dirty="0" smtClean="0"/>
              <a:t>Have the participants consider their most popular sport and list the types of personal protective equipment that players are required to wear or wear voluntarily to protect themselves during competition. The list could look something like the following:</a:t>
            </a:r>
          </a:p>
          <a:p>
            <a:pPr marL="171450" indent="-171450">
              <a:buFont typeface="Arial" panose="020B0604020202020204" pitchFamily="34" charset="0"/>
              <a:buChar char="•"/>
            </a:pPr>
            <a:r>
              <a:rPr lang="en-US" sz="1200" baseline="0" dirty="0" smtClean="0"/>
              <a:t>Helmet (football, baseball, hockey, auto racing)</a:t>
            </a:r>
          </a:p>
          <a:p>
            <a:pPr marL="171450" indent="-171450">
              <a:buFont typeface="Arial" panose="020B0604020202020204" pitchFamily="34" charset="0"/>
              <a:buChar char="•"/>
            </a:pPr>
            <a:r>
              <a:rPr lang="en-US" sz="1200" baseline="0" dirty="0" smtClean="0"/>
              <a:t>Eye protection (football, hockey, skiing)</a:t>
            </a:r>
          </a:p>
          <a:p>
            <a:pPr marL="171450" indent="-171450">
              <a:buFont typeface="Arial" panose="020B0604020202020204" pitchFamily="34" charset="0"/>
              <a:buChar char="•"/>
            </a:pPr>
            <a:r>
              <a:rPr lang="en-US" sz="1200" baseline="0" dirty="0" smtClean="0"/>
              <a:t>Teeth protection (football, basketball)</a:t>
            </a:r>
          </a:p>
          <a:p>
            <a:pPr marL="171450" indent="-171450">
              <a:buFont typeface="Arial" panose="020B0604020202020204" pitchFamily="34" charset="0"/>
              <a:buChar char="•"/>
            </a:pPr>
            <a:r>
              <a:rPr lang="en-US" sz="1200" baseline="0" dirty="0" smtClean="0"/>
              <a:t>Hand protection (hockey)</a:t>
            </a:r>
          </a:p>
          <a:p>
            <a:pPr marL="171450" indent="-171450">
              <a:buFont typeface="Arial" panose="020B0604020202020204" pitchFamily="34" charset="0"/>
              <a:buChar char="•"/>
            </a:pPr>
            <a:r>
              <a:rPr lang="en-US" sz="1200" baseline="0" dirty="0" smtClean="0"/>
              <a:t>Shin protection (baseball, hockey, soccer)</a:t>
            </a:r>
          </a:p>
          <a:p>
            <a:pPr marL="171450" indent="-171450">
              <a:buFont typeface="Arial" panose="020B0604020202020204" pitchFamily="34" charset="0"/>
              <a:buChar char="•"/>
            </a:pPr>
            <a:r>
              <a:rPr lang="en-US" sz="1200" baseline="0" dirty="0" smtClean="0"/>
              <a:t>Hearing protection (skeet shooting, auto racing)</a:t>
            </a:r>
          </a:p>
          <a:p>
            <a:pPr marL="171450" indent="-171450">
              <a:buFont typeface="Arial" panose="020B0604020202020204" pitchFamily="34" charset="0"/>
              <a:buChar char="•"/>
            </a:pPr>
            <a:r>
              <a:rPr lang="en-US" sz="1200" baseline="0" dirty="0" smtClean="0"/>
              <a:t>Knee protection (football, hockey, volleyball)</a:t>
            </a:r>
          </a:p>
          <a:p>
            <a:pPr marL="171450" indent="-171450">
              <a:buFont typeface="Arial" panose="020B0604020202020204" pitchFamily="34" charset="0"/>
              <a:buChar char="•"/>
            </a:pPr>
            <a:endParaRPr lang="en-US" sz="1200" baseline="0" dirty="0" smtClean="0"/>
          </a:p>
          <a:p>
            <a:pPr marL="0" indent="0">
              <a:buFont typeface="Arial" panose="020B0604020202020204" pitchFamily="34" charset="0"/>
              <a:buNone/>
            </a:pPr>
            <a:r>
              <a:rPr lang="en-US" sz="1200" baseline="0" dirty="0" smtClean="0"/>
              <a:t>A worker in the grain industry also needs to have access to and wear various types of personal protective equipment to prevent injury and in some cases death.</a:t>
            </a:r>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aseline="0" dirty="0" smtClean="0"/>
              <a:t>If possible, have an example of each type of personal protective equipment available to have on display and pass around.</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Instructor</a:t>
            </a:r>
            <a:r>
              <a:rPr lang="en-US" b="1" baseline="0" dirty="0" smtClean="0"/>
              <a:t> Notes:</a:t>
            </a:r>
          </a:p>
          <a:p>
            <a:endParaRPr lang="en-US" sz="800" baseline="0" dirty="0" smtClean="0"/>
          </a:p>
          <a:p>
            <a:r>
              <a:rPr lang="en-US" sz="1200" baseline="0" dirty="0" smtClean="0"/>
              <a:t>The use of many types of personal protective equipment is so important to the safety and well being of workers, that employers are required by federal law to provide it to employees assigned to perform certain hazardous tasks. For example, if a worker is assigned to operate a metal cutting wheel to fabricate components or make repairs at a grain facility, the employer is required to make safety eye wear and hearing protection available to the worker. The worker then has the responsibility to wear the protective gear, even when the employer or supervisor is not immediately present.</a:t>
            </a:r>
          </a:p>
          <a:p>
            <a:endParaRPr lang="en-US" sz="1200" baseline="0" dirty="0" smtClean="0"/>
          </a:p>
          <a:p>
            <a:r>
              <a:rPr lang="en-US" sz="1200" baseline="0" dirty="0" smtClean="0"/>
              <a:t>Standard protective gear at most commercial grain operations include:</a:t>
            </a:r>
          </a:p>
          <a:p>
            <a:pPr marL="171450" indent="-171450">
              <a:buFont typeface="Arial" panose="020B0604020202020204" pitchFamily="34" charset="0"/>
              <a:buChar char="•"/>
            </a:pPr>
            <a:r>
              <a:rPr lang="en-US" sz="1200" baseline="0" dirty="0" smtClean="0"/>
              <a:t>Hard hat</a:t>
            </a:r>
          </a:p>
          <a:p>
            <a:pPr marL="171450" indent="-171450">
              <a:buFont typeface="Arial" panose="020B0604020202020204" pitchFamily="34" charset="0"/>
              <a:buChar char="•"/>
            </a:pPr>
            <a:r>
              <a:rPr lang="en-US" sz="1200" baseline="0" dirty="0" smtClean="0"/>
              <a:t>Safety glasses</a:t>
            </a:r>
          </a:p>
          <a:p>
            <a:pPr marL="171450" indent="-171450">
              <a:buFont typeface="Arial" panose="020B0604020202020204" pitchFamily="34" charset="0"/>
              <a:buChar char="•"/>
            </a:pPr>
            <a:r>
              <a:rPr lang="en-US" sz="1200" baseline="0" dirty="0" smtClean="0"/>
              <a:t>Steel toed footwear</a:t>
            </a:r>
          </a:p>
          <a:p>
            <a:pPr marL="171450" indent="-171450">
              <a:buFont typeface="Arial" panose="020B0604020202020204" pitchFamily="34" charset="0"/>
              <a:buChar char="•"/>
            </a:pPr>
            <a:r>
              <a:rPr lang="en-US" sz="1200" baseline="0" dirty="0" smtClean="0"/>
              <a:t>Gloves</a:t>
            </a:r>
          </a:p>
          <a:p>
            <a:pPr marL="171450" indent="-171450">
              <a:buFont typeface="Arial" panose="020B0604020202020204" pitchFamily="34" charset="0"/>
              <a:buChar char="•"/>
            </a:pPr>
            <a:r>
              <a:rPr lang="en-US" sz="1200" baseline="0" dirty="0" smtClean="0"/>
              <a:t>Dust mask</a:t>
            </a:r>
          </a:p>
          <a:p>
            <a:pPr marL="171450" indent="-171450">
              <a:buFont typeface="Arial" panose="020B0604020202020204" pitchFamily="34" charset="0"/>
              <a:buChar char="•"/>
            </a:pPr>
            <a:r>
              <a:rPr lang="en-US" sz="1200" baseline="0" dirty="0" smtClean="0"/>
              <a:t>Fall protection</a:t>
            </a:r>
          </a:p>
          <a:p>
            <a:pPr marL="171450" indent="-171450">
              <a:buFont typeface="Arial" panose="020B0604020202020204" pitchFamily="34" charset="0"/>
              <a:buChar char="•"/>
            </a:pPr>
            <a:endParaRPr lang="en-US" sz="1200" baseline="0" dirty="0" smtClean="0"/>
          </a:p>
          <a:p>
            <a:pPr marL="0" indent="0">
              <a:buFont typeface="Arial" panose="020B0604020202020204" pitchFamily="34" charset="0"/>
              <a:buNone/>
            </a:pPr>
            <a:r>
              <a:rPr lang="en-US" sz="1200" baseline="0" dirty="0" smtClean="0"/>
              <a:t>Young and beginning workers should not be charged for the safety equipment they are required to use.</a:t>
            </a:r>
          </a:p>
        </p:txBody>
      </p:sp>
      <p:sp>
        <p:nvSpPr>
          <p:cNvPr id="4" name="Slide Number Placeholder 3"/>
          <p:cNvSpPr>
            <a:spLocks noGrp="1"/>
          </p:cNvSpPr>
          <p:nvPr>
            <p:ph type="sldNum" sz="quarter" idx="10"/>
          </p:nvPr>
        </p:nvSpPr>
        <p:spPr/>
        <p:txBody>
          <a:bodyPr/>
          <a:lstStyle/>
          <a:p>
            <a:pPr>
              <a:defRPr/>
            </a:pPr>
            <a:fld id="{71C2013C-28F8-4763-9382-54293A8040DE}"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US" dirty="0" smtClean="0"/>
              <a:t>11/21/14</a:t>
            </a:r>
            <a:endParaRPr lang="en-US" dirty="0"/>
          </a:p>
        </p:txBody>
      </p:sp>
    </p:spTree>
    <p:extLst>
      <p:ext uri="{BB962C8B-B14F-4D97-AF65-F5344CB8AC3E}">
        <p14:creationId xmlns:p14="http://schemas.microsoft.com/office/powerpoint/2010/main" val="2520023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8878253-1949-4585-A4AB-7252E77BB569}" type="slidenum">
              <a:rPr lang="en-US" smtClean="0"/>
              <a:pPr>
                <a:defRPr/>
              </a:pPr>
              <a:t>‹#›</a:t>
            </a:fld>
            <a:endParaRPr lang="en-US" dirty="0"/>
          </a:p>
        </p:txBody>
      </p:sp>
    </p:spTree>
    <p:extLst>
      <p:ext uri="{BB962C8B-B14F-4D97-AF65-F5344CB8AC3E}">
        <p14:creationId xmlns:p14="http://schemas.microsoft.com/office/powerpoint/2010/main" val="134304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5F4624B-04BE-4FE3-B51A-1B88FD5F53A2}" type="slidenum">
              <a:rPr lang="en-US" smtClean="0"/>
              <a:pPr>
                <a:defRPr/>
              </a:pPr>
              <a:t>‹#›</a:t>
            </a:fld>
            <a:endParaRPr lang="en-US" dirty="0"/>
          </a:p>
        </p:txBody>
      </p:sp>
    </p:spTree>
    <p:extLst>
      <p:ext uri="{BB962C8B-B14F-4D97-AF65-F5344CB8AC3E}">
        <p14:creationId xmlns:p14="http://schemas.microsoft.com/office/powerpoint/2010/main" val="425586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92BA44C-4983-4589-B904-39787FAB5651}" type="slidenum">
              <a:rPr lang="en-US" smtClean="0"/>
              <a:pPr>
                <a:defRPr/>
              </a:pPr>
              <a:t>‹#›</a:t>
            </a:fld>
            <a:endParaRPr lang="en-US" dirty="0"/>
          </a:p>
        </p:txBody>
      </p:sp>
    </p:spTree>
    <p:extLst>
      <p:ext uri="{BB962C8B-B14F-4D97-AF65-F5344CB8AC3E}">
        <p14:creationId xmlns:p14="http://schemas.microsoft.com/office/powerpoint/2010/main" val="189609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AF4C88F-E191-476D-A289-033F058D0F0A}" type="slidenum">
              <a:rPr lang="en-US" smtClean="0"/>
              <a:pPr>
                <a:defRPr/>
              </a:pPr>
              <a:t>‹#›</a:t>
            </a:fld>
            <a:endParaRPr lang="en-US" dirty="0"/>
          </a:p>
        </p:txBody>
      </p:sp>
    </p:spTree>
    <p:extLst>
      <p:ext uri="{BB962C8B-B14F-4D97-AF65-F5344CB8AC3E}">
        <p14:creationId xmlns:p14="http://schemas.microsoft.com/office/powerpoint/2010/main" val="313941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0BEE2CB-11EB-4481-B52C-A925516C9AE6}" type="slidenum">
              <a:rPr lang="en-US" smtClean="0"/>
              <a:pPr>
                <a:defRPr/>
              </a:pPr>
              <a:t>‹#›</a:t>
            </a:fld>
            <a:endParaRPr lang="en-US" dirty="0"/>
          </a:p>
        </p:txBody>
      </p:sp>
    </p:spTree>
    <p:extLst>
      <p:ext uri="{BB962C8B-B14F-4D97-AF65-F5344CB8AC3E}">
        <p14:creationId xmlns:p14="http://schemas.microsoft.com/office/powerpoint/2010/main" val="35789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CC3BEB7-48AA-40DD-83E9-1D3937499F40}" type="slidenum">
              <a:rPr lang="en-US" smtClean="0"/>
              <a:pPr>
                <a:defRPr/>
              </a:pPr>
              <a:t>‹#›</a:t>
            </a:fld>
            <a:endParaRPr lang="en-US" dirty="0"/>
          </a:p>
        </p:txBody>
      </p:sp>
    </p:spTree>
    <p:extLst>
      <p:ext uri="{BB962C8B-B14F-4D97-AF65-F5344CB8AC3E}">
        <p14:creationId xmlns:p14="http://schemas.microsoft.com/office/powerpoint/2010/main" val="57552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3A02BC2-3F6C-4043-B770-91B91F55B75C}" type="slidenum">
              <a:rPr lang="en-US" smtClean="0"/>
              <a:pPr>
                <a:defRPr/>
              </a:pPr>
              <a:t>‹#›</a:t>
            </a:fld>
            <a:endParaRPr lang="en-US" dirty="0"/>
          </a:p>
        </p:txBody>
      </p:sp>
    </p:spTree>
    <p:extLst>
      <p:ext uri="{BB962C8B-B14F-4D97-AF65-F5344CB8AC3E}">
        <p14:creationId xmlns:p14="http://schemas.microsoft.com/office/powerpoint/2010/main" val="788731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8DA5207-9902-422F-88B4-CDD0CBCAF615}" type="slidenum">
              <a:rPr lang="en-US" smtClean="0"/>
              <a:pPr>
                <a:defRPr/>
              </a:pPr>
              <a:t>‹#›</a:t>
            </a:fld>
            <a:endParaRPr lang="en-US" dirty="0"/>
          </a:p>
        </p:txBody>
      </p:sp>
    </p:spTree>
    <p:extLst>
      <p:ext uri="{BB962C8B-B14F-4D97-AF65-F5344CB8AC3E}">
        <p14:creationId xmlns:p14="http://schemas.microsoft.com/office/powerpoint/2010/main" val="139565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C22139BF-76C9-4434-ADC0-A70C5D4B6324}" type="slidenum">
              <a:rPr lang="en-US" smtClean="0"/>
              <a:pPr>
                <a:defRPr/>
              </a:pPr>
              <a:t>‹#›</a:t>
            </a:fld>
            <a:endParaRPr lang="en-US" dirty="0"/>
          </a:p>
        </p:txBody>
      </p:sp>
    </p:spTree>
    <p:extLst>
      <p:ext uri="{BB962C8B-B14F-4D97-AF65-F5344CB8AC3E}">
        <p14:creationId xmlns:p14="http://schemas.microsoft.com/office/powerpoint/2010/main" val="387867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007F48F-F3F7-4D8E-83CD-147DB46FF3AC}" type="slidenum">
              <a:rPr lang="en-US" smtClean="0"/>
              <a:pPr>
                <a:defRPr/>
              </a:pPr>
              <a:t>‹#›</a:t>
            </a:fld>
            <a:endParaRPr lang="en-US" dirty="0"/>
          </a:p>
        </p:txBody>
      </p:sp>
    </p:spTree>
    <p:extLst>
      <p:ext uri="{BB962C8B-B14F-4D97-AF65-F5344CB8AC3E}">
        <p14:creationId xmlns:p14="http://schemas.microsoft.com/office/powerpoint/2010/main" val="241972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A17B0EC-F5D8-43E3-BF84-B6AEED530E70}" type="slidenum">
              <a:rPr lang="en-US" smtClean="0"/>
              <a:pPr>
                <a:defRPr/>
              </a:pPr>
              <a:t>‹#›</a:t>
            </a:fld>
            <a:endParaRPr lang="en-US" dirty="0"/>
          </a:p>
        </p:txBody>
      </p:sp>
    </p:spTree>
    <p:extLst>
      <p:ext uri="{BB962C8B-B14F-4D97-AF65-F5344CB8AC3E}">
        <p14:creationId xmlns:p14="http://schemas.microsoft.com/office/powerpoint/2010/main" val="66613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9820DB9-E642-4825-AC7D-DD47AA72BBF5}" type="slidenum">
              <a:rPr lang="en-US" smtClean="0"/>
              <a:pPr>
                <a:defRPr/>
              </a:pPr>
              <a:t>‹#›</a:t>
            </a:fld>
            <a:endParaRPr lang="en-US" dirty="0"/>
          </a:p>
        </p:txBody>
      </p:sp>
    </p:spTree>
    <p:extLst>
      <p:ext uri="{BB962C8B-B14F-4D97-AF65-F5344CB8AC3E}">
        <p14:creationId xmlns:p14="http://schemas.microsoft.com/office/powerpoint/2010/main" val="396099797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Pic for use\Will_in_bin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71"/>
            <a:ext cx="9156700" cy="6932613"/>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a:spLocks noGrp="1"/>
          </p:cNvSpPr>
          <p:nvPr>
            <p:ph type="subTitle" idx="1"/>
          </p:nvPr>
        </p:nvSpPr>
        <p:spPr>
          <a:xfrm>
            <a:off x="76200" y="5257800"/>
            <a:ext cx="8686800" cy="1524000"/>
          </a:xfrm>
        </p:spPr>
        <p:txBody>
          <a:bodyPr>
            <a:normAutofit/>
          </a:bodyPr>
          <a:lstStyle/>
          <a:p>
            <a:pPr marR="0" algn="l" eaLnBrk="1" hangingPunct="1">
              <a:lnSpc>
                <a:spcPct val="60000"/>
              </a:lnSpc>
            </a:pPr>
            <a:r>
              <a:rPr lang="en-US" sz="1000" b="1" i="1" dirty="0" smtClean="0">
                <a:solidFill>
                  <a:schemeClr val="tx1"/>
                </a:solidFill>
              </a:rPr>
              <a:t>Developed by:</a:t>
            </a:r>
          </a:p>
          <a:p>
            <a:pPr lvl="1" algn="l" eaLnBrk="1" hangingPunct="1">
              <a:lnSpc>
                <a:spcPct val="60000"/>
              </a:lnSpc>
            </a:pPr>
            <a:r>
              <a:rPr lang="en-US" sz="1000" b="1" dirty="0" smtClean="0">
                <a:solidFill>
                  <a:schemeClr val="tx1"/>
                </a:solidFill>
              </a:rPr>
              <a:t>Purdue University</a:t>
            </a:r>
          </a:p>
          <a:p>
            <a:pPr lvl="1" algn="l" eaLnBrk="1" hangingPunct="1">
              <a:lnSpc>
                <a:spcPct val="60000"/>
              </a:lnSpc>
            </a:pPr>
            <a:r>
              <a:rPr lang="en-US" sz="1000" b="1" dirty="0" smtClean="0">
                <a:solidFill>
                  <a:schemeClr val="tx1"/>
                </a:solidFill>
              </a:rPr>
              <a:t>Agricultural Safety and Health Program</a:t>
            </a:r>
          </a:p>
          <a:p>
            <a:pPr lvl="1" algn="l" eaLnBrk="1" hangingPunct="1">
              <a:lnSpc>
                <a:spcPct val="60000"/>
              </a:lnSpc>
            </a:pPr>
            <a:r>
              <a:rPr lang="en-US" sz="1000" b="1" dirty="0" smtClean="0">
                <a:solidFill>
                  <a:schemeClr val="tx1"/>
                </a:solidFill>
              </a:rPr>
              <a:t>Department of Agricultural and Biological Engineering</a:t>
            </a:r>
          </a:p>
          <a:p>
            <a:pPr lvl="1" algn="l" eaLnBrk="1" hangingPunct="1">
              <a:lnSpc>
                <a:spcPct val="60000"/>
              </a:lnSpc>
            </a:pPr>
            <a:r>
              <a:rPr lang="en-US" sz="1000" b="1" dirty="0" smtClean="0">
                <a:solidFill>
                  <a:schemeClr val="tx1"/>
                </a:solidFill>
              </a:rPr>
              <a:t>West Lafayette, IN</a:t>
            </a:r>
          </a:p>
          <a:p>
            <a:pPr marR="0" algn="l" eaLnBrk="1" hangingPunct="1">
              <a:lnSpc>
                <a:spcPct val="60000"/>
              </a:lnSpc>
            </a:pPr>
            <a:endParaRPr lang="en-US" sz="1000" b="1" dirty="0" smtClean="0">
              <a:solidFill>
                <a:schemeClr val="tx1"/>
              </a:solidFill>
            </a:endParaRPr>
          </a:p>
          <a:p>
            <a:pPr marR="0" algn="l">
              <a:lnSpc>
                <a:spcPct val="80000"/>
              </a:lnSpc>
            </a:pPr>
            <a:r>
              <a:rPr lang="en-US" sz="1000" b="1" i="1" dirty="0" smtClean="0">
                <a:solidFill>
                  <a:schemeClr val="tx1"/>
                </a:solidFill>
              </a:rPr>
              <a:t>This material was produced under grant </a:t>
            </a:r>
            <a:r>
              <a:rPr lang="en-US" sz="1000" b="1" i="1" smtClean="0">
                <a:solidFill>
                  <a:schemeClr val="tx1"/>
                </a:solidFill>
              </a:rPr>
              <a:t>number SH23575SH3 </a:t>
            </a:r>
            <a:r>
              <a:rPr lang="en-US" sz="1000" b="1" i="1" dirty="0" smtClean="0">
                <a:solidFill>
                  <a:schemeClr val="tx1"/>
                </a:solidFill>
              </a:rPr>
              <a:t>from the Occupational Safety and Health Administration, U.S. Department of Labor.  It does not necessarily reflect the views or policies of the U.S. Department of Labor, nor does mention of trade names, commercial products, or organizations imply endorsements by the U.S. Government.</a:t>
            </a:r>
            <a:endParaRPr lang="en-US" sz="1000" dirty="0" smtClean="0">
              <a:solidFill>
                <a:schemeClr val="tx1"/>
              </a:solidFill>
            </a:endParaRPr>
          </a:p>
          <a:p>
            <a:pPr marR="0" algn="l" eaLnBrk="1" hangingPunct="1">
              <a:lnSpc>
                <a:spcPct val="60000"/>
              </a:lnSpc>
            </a:pPr>
            <a:endParaRPr lang="en-US" sz="1000" b="1" dirty="0" smtClean="0">
              <a:solidFill>
                <a:schemeClr val="tx1"/>
              </a:solidFill>
            </a:endParaRPr>
          </a:p>
        </p:txBody>
      </p:sp>
      <p:sp>
        <p:nvSpPr>
          <p:cNvPr id="5" name="Slide Number Placeholder 4"/>
          <p:cNvSpPr>
            <a:spLocks noGrp="1"/>
          </p:cNvSpPr>
          <p:nvPr>
            <p:ph type="sldNum" sz="quarter" idx="12"/>
          </p:nvPr>
        </p:nvSpPr>
        <p:spPr/>
        <p:txBody>
          <a:bodyPr/>
          <a:lstStyle/>
          <a:p>
            <a:pPr>
              <a:defRPr/>
            </a:pPr>
            <a:fld id="{7DE97C43-C70C-42AE-BF2D-7D684895317D}" type="slidenum">
              <a:rPr lang="en-US"/>
              <a:pPr>
                <a:defRPr/>
              </a:pPr>
              <a:t>1</a:t>
            </a:fld>
            <a:endParaRPr lang="en-US" dirty="0"/>
          </a:p>
        </p:txBody>
      </p:sp>
      <p:sp>
        <p:nvSpPr>
          <p:cNvPr id="6" name="Title 1"/>
          <p:cNvSpPr txBox="1">
            <a:spLocks/>
          </p:cNvSpPr>
          <p:nvPr/>
        </p:nvSpPr>
        <p:spPr>
          <a:xfrm>
            <a:off x="311150" y="1981200"/>
            <a:ext cx="8534400" cy="2590800"/>
          </a:xfrm>
          <a:prstGeom prst="rect">
            <a:avLst/>
          </a:prstGeom>
        </p:spPr>
        <p:txBody>
          <a:bodyPr vert="horz" anchor="b">
            <a:normAutofit fontScale="92500" lnSpcReduction="20000"/>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l" fontAlgn="auto">
              <a:spcAft>
                <a:spcPts val="0"/>
              </a:spcAft>
              <a:defRPr/>
            </a:pPr>
            <a:r>
              <a:rPr lang="en-US" sz="4000" dirty="0">
                <a:solidFill>
                  <a:schemeClr val="tx1"/>
                </a:solidFill>
                <a:effectLst/>
                <a:latin typeface="+mn-lt"/>
              </a:rPr>
              <a:t>Safe Grain </a:t>
            </a:r>
            <a:r>
              <a:rPr lang="en-US" sz="4000" dirty="0" smtClean="0">
                <a:solidFill>
                  <a:schemeClr val="tx1"/>
                </a:solidFill>
                <a:effectLst/>
                <a:latin typeface="+mn-lt"/>
              </a:rPr>
              <a:t>Storage and </a:t>
            </a:r>
            <a:r>
              <a:rPr lang="en-US" sz="4000" dirty="0">
                <a:solidFill>
                  <a:schemeClr val="tx1"/>
                </a:solidFill>
                <a:effectLst/>
                <a:latin typeface="+mn-lt"/>
              </a:rPr>
              <a:t>Handling for </a:t>
            </a:r>
            <a:r>
              <a:rPr lang="en-US" sz="4000" dirty="0" smtClean="0">
                <a:solidFill>
                  <a:schemeClr val="tx1"/>
                </a:solidFill>
                <a:effectLst/>
                <a:latin typeface="+mn-lt"/>
              </a:rPr>
              <a:t>Young and </a:t>
            </a:r>
            <a:r>
              <a:rPr lang="en-US" sz="4000" dirty="0">
                <a:solidFill>
                  <a:schemeClr val="tx1"/>
                </a:solidFill>
                <a:effectLst/>
                <a:latin typeface="+mn-lt"/>
              </a:rPr>
              <a:t>Beginning Workers </a:t>
            </a:r>
            <a:endParaRPr lang="en-US" sz="4000" dirty="0" smtClean="0">
              <a:solidFill>
                <a:schemeClr val="tx1"/>
              </a:solidFill>
              <a:effectLst/>
              <a:latin typeface="+mn-lt"/>
            </a:endParaRPr>
          </a:p>
          <a:p>
            <a:pPr algn="l" fontAlgn="auto">
              <a:spcAft>
                <a:spcPts val="0"/>
              </a:spcAft>
              <a:defRPr/>
            </a:pPr>
            <a:endParaRPr lang="en-US" sz="4000" dirty="0" smtClean="0">
              <a:solidFill>
                <a:schemeClr val="tx1"/>
              </a:solidFill>
              <a:effectLst/>
              <a:latin typeface="+mn-lt"/>
            </a:endParaRPr>
          </a:p>
          <a:p>
            <a:pPr marL="1603375" indent="-1603375" algn="l" fontAlgn="auto">
              <a:spcAft>
                <a:spcPts val="0"/>
              </a:spcAft>
              <a:defRPr/>
            </a:pPr>
            <a:r>
              <a:rPr lang="en-US" sz="4000" dirty="0" smtClean="0">
                <a:solidFill>
                  <a:schemeClr val="tx1"/>
                </a:solidFill>
                <a:effectLst/>
                <a:latin typeface="+mn-lt"/>
              </a:rPr>
              <a:t>Unit 4 – Working Safely Around Grain Storage and Handling Facilities</a:t>
            </a:r>
            <a:endParaRPr lang="en-US" sz="4000" dirty="0">
              <a:solidFill>
                <a:schemeClr val="tx1"/>
              </a:solidFill>
              <a:effectLst/>
              <a:latin typeface="+mn-lt"/>
            </a:endParaRPr>
          </a:p>
        </p:txBody>
      </p:sp>
      <p:sp>
        <p:nvSpPr>
          <p:cNvPr id="2" name="Rectangle 1"/>
          <p:cNvSpPr/>
          <p:nvPr/>
        </p:nvSpPr>
        <p:spPr>
          <a:xfrm>
            <a:off x="0" y="457200"/>
            <a:ext cx="9156700" cy="707886"/>
          </a:xfrm>
          <a:prstGeom prst="rect">
            <a:avLst/>
          </a:prstGeom>
        </p:spPr>
        <p:txBody>
          <a:bodyPr wrap="square">
            <a:spAutoFit/>
          </a:bodyPr>
          <a:lstStyle/>
          <a:p>
            <a:pPr algn="ctr" fontAlgn="auto">
              <a:spcAft>
                <a:spcPts val="0"/>
              </a:spcAft>
              <a:defRPr/>
            </a:pPr>
            <a:r>
              <a:rPr lang="en-US" sz="4000" b="1" cap="small" dirty="0" smtClean="0">
                <a:latin typeface="+mn-lt"/>
              </a:rPr>
              <a:t>Against </a:t>
            </a:r>
            <a:r>
              <a:rPr lang="en-US" sz="4000" b="1" cap="small" dirty="0">
                <a:latin typeface="+mn-lt"/>
              </a:rPr>
              <a:t>the Grain</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10</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6" name="Title 5"/>
          <p:cNvSpPr>
            <a:spLocks noGrp="1"/>
          </p:cNvSpPr>
          <p:nvPr>
            <p:ph type="title"/>
          </p:nvPr>
        </p:nvSpPr>
        <p:spPr/>
        <p:txBody>
          <a:bodyPr>
            <a:normAutofit/>
          </a:bodyPr>
          <a:lstStyle/>
          <a:p>
            <a:r>
              <a:rPr lang="en-US" sz="3600" b="1" dirty="0" smtClean="0"/>
              <a:t>Respiratory Protection</a:t>
            </a:r>
            <a:endParaRPr lang="en-US" sz="3600" b="1" dirty="0"/>
          </a:p>
        </p:txBody>
      </p:sp>
      <p:sp>
        <p:nvSpPr>
          <p:cNvPr id="9" name="TextBox 8"/>
          <p:cNvSpPr txBox="1"/>
          <p:nvPr/>
        </p:nvSpPr>
        <p:spPr>
          <a:xfrm>
            <a:off x="798478" y="4678280"/>
            <a:ext cx="2362200" cy="461665"/>
          </a:xfrm>
          <a:prstGeom prst="rect">
            <a:avLst/>
          </a:prstGeom>
          <a:noFill/>
        </p:spPr>
        <p:txBody>
          <a:bodyPr wrap="square" rtlCol="0">
            <a:spAutoFit/>
          </a:bodyPr>
          <a:lstStyle/>
          <a:p>
            <a:pPr algn="ctr"/>
            <a:r>
              <a:rPr lang="en-US" sz="2400" dirty="0" smtClean="0"/>
              <a:t>N95 mask</a:t>
            </a:r>
            <a:endParaRPr lang="en-US" sz="2400" dirty="0"/>
          </a:p>
        </p:txBody>
      </p:sp>
      <p:sp>
        <p:nvSpPr>
          <p:cNvPr id="10" name="TextBox 9"/>
          <p:cNvSpPr txBox="1"/>
          <p:nvPr/>
        </p:nvSpPr>
        <p:spPr>
          <a:xfrm>
            <a:off x="5334000" y="5417403"/>
            <a:ext cx="3505200" cy="830997"/>
          </a:xfrm>
          <a:prstGeom prst="rect">
            <a:avLst/>
          </a:prstGeom>
          <a:noFill/>
        </p:spPr>
        <p:txBody>
          <a:bodyPr wrap="square" rtlCol="0">
            <a:spAutoFit/>
          </a:bodyPr>
          <a:lstStyle/>
          <a:p>
            <a:pPr algn="ctr"/>
            <a:r>
              <a:rPr lang="en-US" sz="2400" dirty="0" smtClean="0"/>
              <a:t>Self-Contained Breathing Apparatus</a:t>
            </a:r>
            <a:endParaRPr lang="en-US" sz="2400" dirty="0"/>
          </a:p>
        </p:txBody>
      </p:sp>
      <p:pic>
        <p:nvPicPr>
          <p:cNvPr id="11" name="Picture 4" descr="http://www.coatingspromag.com/Portals/0/November%202012/Corbis-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2396699" cy="33553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174" y="3668471"/>
            <a:ext cx="2125414" cy="2218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4.bp.blogspot.com/-SW_ZYmDrGlg/UDIpAK3kwdI/AAAAAAAAAFc/Z50J_yx1-X0/s320/Self+Contained+Breathing+Apparatus+%28SCBA%29+from+Penn+State.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1605" y="1353311"/>
            <a:ext cx="3029989" cy="405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164225"/>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533400" y="304800"/>
            <a:ext cx="8305800" cy="914400"/>
          </a:xfrm>
        </p:spPr>
        <p:txBody>
          <a:bodyPr>
            <a:normAutofit/>
          </a:bodyPr>
          <a:lstStyle/>
          <a:p>
            <a:pPr eaLnBrk="1" hangingPunct="1"/>
            <a:r>
              <a:rPr lang="en-US" sz="3600" b="1" dirty="0" smtClean="0">
                <a:solidFill>
                  <a:schemeClr val="tx1"/>
                </a:solidFill>
                <a:latin typeface="+mn-lt"/>
              </a:rPr>
              <a:t>Fall Protection</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11</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pic>
        <p:nvPicPr>
          <p:cNvPr id="1026" name="Picture 2" descr="http://ts1.mm.bing.net/th?&amp;id=HN.608016783648885094&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368377"/>
            <a:ext cx="2857500" cy="28479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Photos and Images and Videos\GRAIN BINS\CD SATRA Grain Bin Rescue 2006 Field Maier Beaty\Grain Bin Purdue 2006 Day 2\IMG_24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425" y="1234239"/>
            <a:ext cx="2580775" cy="387116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B:\Photos and Images and Videos\GRAIN BINS\CD SATRA Grain Bin Rescue 2006 Field Maier Beaty\Grain Bin Purdue 2006 Day 2\IMG_247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6655"/>
          <a:stretch/>
        </p:blipFill>
        <p:spPr bwMode="auto">
          <a:xfrm>
            <a:off x="3619005" y="2134528"/>
            <a:ext cx="2707102" cy="416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065997"/>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533400" y="381000"/>
            <a:ext cx="8305800" cy="914400"/>
          </a:xfrm>
        </p:spPr>
        <p:txBody>
          <a:bodyPr>
            <a:normAutofit/>
          </a:bodyPr>
          <a:lstStyle/>
          <a:p>
            <a:pPr eaLnBrk="1" hangingPunct="1"/>
            <a:r>
              <a:rPr lang="en-US" sz="3600" b="1" dirty="0" smtClean="0">
                <a:solidFill>
                  <a:schemeClr val="tx1"/>
                </a:solidFill>
                <a:latin typeface="+mn-lt"/>
              </a:rPr>
              <a:t>Communication Equipment</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12</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524001"/>
            <a:ext cx="2524125" cy="228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057" y="3962401"/>
            <a:ext cx="349114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295400"/>
            <a:ext cx="283845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0085159"/>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0"/>
            <a:ext cx="3715537" cy="3715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13</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6" name="Title 5"/>
          <p:cNvSpPr>
            <a:spLocks noGrp="1"/>
          </p:cNvSpPr>
          <p:nvPr>
            <p:ph type="title"/>
          </p:nvPr>
        </p:nvSpPr>
        <p:spPr/>
        <p:txBody>
          <a:bodyPr>
            <a:normAutofit/>
          </a:bodyPr>
          <a:lstStyle/>
          <a:p>
            <a:r>
              <a:rPr lang="en-US" sz="3600" b="1" dirty="0" smtClean="0"/>
              <a:t>Air Quality Monitoring Equipment</a:t>
            </a:r>
            <a:endParaRPr lang="en-US" sz="3600" b="1" dirty="0"/>
          </a:p>
        </p:txBody>
      </p:sp>
      <p:pic>
        <p:nvPicPr>
          <p:cNvPr id="10" name="Picture 2" descr="SKC 224-PCXR4 Air Sampling Pump - Product # 1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745" y="1219200"/>
            <a:ext cx="1912053" cy="42256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447800" y="4724400"/>
            <a:ext cx="3352800" cy="954107"/>
          </a:xfrm>
          <a:prstGeom prst="rect">
            <a:avLst/>
          </a:prstGeom>
          <a:noFill/>
        </p:spPr>
        <p:txBody>
          <a:bodyPr wrap="square" rtlCol="0">
            <a:spAutoFit/>
          </a:bodyPr>
          <a:lstStyle/>
          <a:p>
            <a:pPr algn="ctr"/>
            <a:r>
              <a:rPr lang="en-US" sz="2800" dirty="0" smtClean="0"/>
              <a:t>Single gas air quality monitors</a:t>
            </a:r>
            <a:endParaRPr lang="en-US" sz="2800" dirty="0"/>
          </a:p>
        </p:txBody>
      </p:sp>
      <p:sp>
        <p:nvSpPr>
          <p:cNvPr id="12" name="TextBox 11"/>
          <p:cNvSpPr txBox="1"/>
          <p:nvPr/>
        </p:nvSpPr>
        <p:spPr>
          <a:xfrm>
            <a:off x="5257800" y="5334000"/>
            <a:ext cx="3489143" cy="954107"/>
          </a:xfrm>
          <a:prstGeom prst="rect">
            <a:avLst/>
          </a:prstGeom>
          <a:noFill/>
        </p:spPr>
        <p:txBody>
          <a:bodyPr wrap="square" rtlCol="0">
            <a:spAutoFit/>
          </a:bodyPr>
          <a:lstStyle/>
          <a:p>
            <a:pPr algn="ctr"/>
            <a:r>
              <a:rPr lang="en-US" sz="2800" dirty="0" smtClean="0"/>
              <a:t>Multi gas air quality monitor</a:t>
            </a:r>
            <a:endParaRPr lang="en-US" sz="2800" dirty="0"/>
          </a:p>
        </p:txBody>
      </p:sp>
    </p:spTree>
    <p:extLst>
      <p:ext uri="{BB962C8B-B14F-4D97-AF65-F5344CB8AC3E}">
        <p14:creationId xmlns:p14="http://schemas.microsoft.com/office/powerpoint/2010/main" val="508826307"/>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533400" y="381000"/>
            <a:ext cx="8305800" cy="914400"/>
          </a:xfrm>
        </p:spPr>
        <p:txBody>
          <a:bodyPr>
            <a:normAutofit/>
          </a:bodyPr>
          <a:lstStyle/>
          <a:p>
            <a:pPr eaLnBrk="1" hangingPunct="1"/>
            <a:r>
              <a:rPr lang="en-US" sz="3600" b="1" dirty="0" smtClean="0">
                <a:solidFill>
                  <a:schemeClr val="tx1"/>
                </a:solidFill>
                <a:latin typeface="+mn-lt"/>
              </a:rPr>
              <a:t>Lockout/Tagout</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14</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4323"/>
          <a:stretch/>
        </p:blipFill>
        <p:spPr bwMode="auto">
          <a:xfrm>
            <a:off x="5105400" y="3657600"/>
            <a:ext cx="2620151"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B:\Hamm\Pictures&amp;Music\Photos\GearingUp\LockO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9226" y="1563077"/>
            <a:ext cx="2212498" cy="22124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B:\Hamm\Pictures&amp;Music\Objects\LockOutEquipme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38267" y="2133667"/>
            <a:ext cx="4355066" cy="326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834555"/>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533400" y="685800"/>
            <a:ext cx="8305800" cy="914400"/>
          </a:xfrm>
        </p:spPr>
        <p:txBody>
          <a:bodyPr>
            <a:normAutofit fontScale="90000"/>
          </a:bodyPr>
          <a:lstStyle/>
          <a:p>
            <a:pPr eaLnBrk="1" hangingPunct="1"/>
            <a:r>
              <a:rPr lang="en-US" sz="3600" b="1" dirty="0" smtClean="0">
                <a:solidFill>
                  <a:schemeClr val="tx1"/>
                </a:solidFill>
                <a:latin typeface="+mn-lt"/>
              </a:rPr>
              <a:t>Importance of an Up-to-Date Tetanus Vaccination</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15</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pic>
        <p:nvPicPr>
          <p:cNvPr id="8" name="Picture 7" descr="shots"/>
          <p:cNvPicPr>
            <a:picLocks noChangeAspect="1" noChangeArrowheads="1"/>
          </p:cNvPicPr>
          <p:nvPr/>
        </p:nvPicPr>
        <p:blipFill>
          <a:blip r:embed="rId3"/>
          <a:srcRect/>
          <a:stretch>
            <a:fillRect/>
          </a:stretch>
        </p:blipFill>
        <p:spPr bwMode="auto">
          <a:xfrm>
            <a:off x="4800600" y="2362200"/>
            <a:ext cx="3898900" cy="2924175"/>
          </a:xfrm>
          <a:prstGeom prst="rect">
            <a:avLst/>
          </a:prstGeom>
          <a:noFill/>
          <a:ln w="9525">
            <a:solidFill>
              <a:schemeClr val="tx1"/>
            </a:solidFill>
            <a:miter lim="800000"/>
            <a:headEnd/>
            <a:tailEnd/>
          </a:ln>
        </p:spPr>
      </p:pic>
      <p:sp>
        <p:nvSpPr>
          <p:cNvPr id="6" name="Rectangle 5"/>
          <p:cNvSpPr/>
          <p:nvPr/>
        </p:nvSpPr>
        <p:spPr>
          <a:xfrm>
            <a:off x="914400" y="1905000"/>
            <a:ext cx="3810000" cy="3416320"/>
          </a:xfrm>
          <a:prstGeom prst="rect">
            <a:avLst/>
          </a:prstGeom>
        </p:spPr>
        <p:txBody>
          <a:bodyPr wrap="square">
            <a:spAutoFit/>
          </a:bodyPr>
          <a:lstStyle/>
          <a:p>
            <a:pPr marL="533400" indent="-533400" eaLnBrk="1" hangingPunct="1">
              <a:lnSpc>
                <a:spcPct val="90000"/>
              </a:lnSpc>
              <a:buFont typeface="Wingdings" panose="05000000000000000000" pitchFamily="2" charset="2"/>
              <a:buChar char="§"/>
            </a:pPr>
            <a:r>
              <a:rPr lang="en-US" sz="2400" dirty="0">
                <a:latin typeface="+mn-lt"/>
              </a:rPr>
              <a:t>Workers are exposed to sharp objects that can cause puncture wounds which can become infected with tetanus</a:t>
            </a:r>
          </a:p>
          <a:p>
            <a:pPr marL="533400" indent="-533400" eaLnBrk="1" hangingPunct="1">
              <a:lnSpc>
                <a:spcPct val="90000"/>
              </a:lnSpc>
              <a:buFont typeface="Wingdings" panose="05000000000000000000" pitchFamily="2" charset="2"/>
              <a:buChar char="§"/>
            </a:pPr>
            <a:r>
              <a:rPr lang="en-US" sz="2400" dirty="0" smtClean="0">
                <a:latin typeface="+mn-lt"/>
              </a:rPr>
              <a:t>Tetanus </a:t>
            </a:r>
            <a:r>
              <a:rPr lang="en-US" sz="2400" dirty="0">
                <a:latin typeface="+mn-lt"/>
              </a:rPr>
              <a:t>germ in soil, dust, &amp; manure</a:t>
            </a:r>
          </a:p>
          <a:p>
            <a:pPr marL="533400" indent="-533400" eaLnBrk="1" hangingPunct="1">
              <a:lnSpc>
                <a:spcPct val="90000"/>
              </a:lnSpc>
              <a:buFont typeface="Wingdings" panose="05000000000000000000" pitchFamily="2" charset="2"/>
              <a:buChar char="§"/>
            </a:pPr>
            <a:r>
              <a:rPr lang="en-US" sz="2400" dirty="0" smtClean="0">
                <a:latin typeface="+mn-lt"/>
              </a:rPr>
              <a:t>Tetanus </a:t>
            </a:r>
            <a:r>
              <a:rPr lang="en-US" sz="2400" dirty="0">
                <a:latin typeface="+mn-lt"/>
              </a:rPr>
              <a:t>toxin is one of the most potent poisons</a:t>
            </a:r>
          </a:p>
          <a:p>
            <a:pPr marL="533400" indent="-533400" eaLnBrk="1" hangingPunct="1">
              <a:lnSpc>
                <a:spcPct val="90000"/>
              </a:lnSpc>
              <a:buFont typeface="Wingdings" panose="05000000000000000000" pitchFamily="2" charset="2"/>
              <a:buChar char="§"/>
            </a:pPr>
            <a:r>
              <a:rPr lang="en-US" sz="2400" dirty="0">
                <a:latin typeface="+mn-lt"/>
              </a:rPr>
              <a:t>Life </a:t>
            </a:r>
            <a:r>
              <a:rPr lang="en-US" sz="2400" dirty="0" smtClean="0">
                <a:latin typeface="+mn-lt"/>
              </a:rPr>
              <a:t>threatening</a:t>
            </a:r>
            <a:endParaRPr lang="en-US" sz="2400" dirty="0">
              <a:latin typeface="+mn-lt"/>
            </a:endParaRPr>
          </a:p>
        </p:txBody>
      </p:sp>
    </p:spTree>
    <p:extLst>
      <p:ext uri="{BB962C8B-B14F-4D97-AF65-F5344CB8AC3E}">
        <p14:creationId xmlns:p14="http://schemas.microsoft.com/office/powerpoint/2010/main" val="1935998663"/>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533400" y="685800"/>
            <a:ext cx="8305800" cy="914400"/>
          </a:xfrm>
        </p:spPr>
        <p:txBody>
          <a:bodyPr>
            <a:noAutofit/>
          </a:bodyPr>
          <a:lstStyle/>
          <a:p>
            <a:pPr eaLnBrk="1" hangingPunct="1"/>
            <a:r>
              <a:rPr lang="en-US" sz="3600" b="1" dirty="0" smtClean="0">
                <a:solidFill>
                  <a:schemeClr val="tx1"/>
                </a:solidFill>
                <a:latin typeface="+mn-lt"/>
              </a:rPr>
              <a:t>Smoking Around Grain Storage and Handling Facilities is Not Allowed</a:t>
            </a:r>
          </a:p>
        </p:txBody>
      </p:sp>
      <p:sp>
        <p:nvSpPr>
          <p:cNvPr id="3074" name="Content Placeholder 1"/>
          <p:cNvSpPr>
            <a:spLocks noGrp="1"/>
          </p:cNvSpPr>
          <p:nvPr>
            <p:ph idx="1"/>
          </p:nvPr>
        </p:nvSpPr>
        <p:spPr>
          <a:xfrm>
            <a:off x="838200" y="1905000"/>
            <a:ext cx="7391400" cy="4343400"/>
          </a:xfrm>
        </p:spPr>
        <p:txBody>
          <a:bodyPr>
            <a:normAutofit/>
          </a:bodyPr>
          <a:lstStyle/>
          <a:p>
            <a:pPr marL="0" indent="0" eaLnBrk="1" hangingPunct="1">
              <a:buSzPct val="95000"/>
              <a:buNone/>
            </a:pPr>
            <a:endParaRPr lang="en-US" sz="2400" dirty="0" smtClean="0">
              <a:cs typeface="Arial" charset="0"/>
            </a:endParaRP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16</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pic>
        <p:nvPicPr>
          <p:cNvPr id="6" name="Picture 3" descr="C:\Users\cheng140\AppData\Local\Microsoft\Windows\Temporary Internet Files\Content.IE5\3KEPXX24\No Smok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491" y="2561385"/>
            <a:ext cx="2821617" cy="284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683221"/>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533400" y="685800"/>
            <a:ext cx="8305800" cy="914400"/>
          </a:xfrm>
        </p:spPr>
        <p:txBody>
          <a:bodyPr>
            <a:normAutofit/>
          </a:bodyPr>
          <a:lstStyle/>
          <a:p>
            <a:pPr eaLnBrk="1" hangingPunct="1"/>
            <a:r>
              <a:rPr lang="en-US" sz="3600" b="1" dirty="0" smtClean="0">
                <a:solidFill>
                  <a:schemeClr val="tx1"/>
                </a:solidFill>
                <a:latin typeface="+mn-lt"/>
              </a:rPr>
              <a:t>Worker Rights</a:t>
            </a:r>
          </a:p>
        </p:txBody>
      </p:sp>
      <p:sp>
        <p:nvSpPr>
          <p:cNvPr id="3074" name="Content Placeholder 1"/>
          <p:cNvSpPr>
            <a:spLocks noGrp="1"/>
          </p:cNvSpPr>
          <p:nvPr>
            <p:ph idx="1"/>
          </p:nvPr>
        </p:nvSpPr>
        <p:spPr>
          <a:xfrm>
            <a:off x="838200" y="1524000"/>
            <a:ext cx="7391400" cy="4724400"/>
          </a:xfrm>
        </p:spPr>
        <p:txBody>
          <a:bodyPr>
            <a:normAutofit/>
          </a:bodyPr>
          <a:lstStyle/>
          <a:p>
            <a:pPr eaLnBrk="1" hangingPunct="1">
              <a:buSzPct val="95000"/>
              <a:buFont typeface="Wingdings" pitchFamily="2" charset="2"/>
              <a:buChar char="§"/>
            </a:pPr>
            <a:r>
              <a:rPr lang="en-US" sz="2400" dirty="0" smtClean="0">
                <a:cs typeface="Arial" charset="0"/>
              </a:rPr>
              <a:t>Workers are entitled to </a:t>
            </a:r>
            <a:r>
              <a:rPr lang="en-US" sz="2400" u="sng" dirty="0" smtClean="0">
                <a:cs typeface="Arial" charset="0"/>
              </a:rPr>
              <a:t>working conditions </a:t>
            </a:r>
            <a:r>
              <a:rPr lang="en-US" sz="2400" dirty="0" smtClean="0">
                <a:cs typeface="Arial" charset="0"/>
              </a:rPr>
              <a:t>that do not pose a risk of serious harm.</a:t>
            </a:r>
          </a:p>
          <a:p>
            <a:pPr eaLnBrk="1" hangingPunct="1">
              <a:buSzPct val="95000"/>
              <a:buFont typeface="Wingdings" pitchFamily="2" charset="2"/>
              <a:buChar char="§"/>
            </a:pPr>
            <a:r>
              <a:rPr lang="en-US" sz="2400" dirty="0" smtClean="0">
                <a:cs typeface="Arial" charset="0"/>
              </a:rPr>
              <a:t>To help ensure a safe and healthful workplace, OSHA also provides workers with other rights including:</a:t>
            </a:r>
          </a:p>
          <a:p>
            <a:pPr lvl="1">
              <a:buSzPct val="95000"/>
              <a:buFont typeface="Arial" panose="020B0604020202020204" pitchFamily="34" charset="0"/>
              <a:buChar char="•"/>
            </a:pPr>
            <a:r>
              <a:rPr lang="en-US" sz="2000" dirty="0" smtClean="0">
                <a:cs typeface="Arial" charset="0"/>
              </a:rPr>
              <a:t>Using their rights under the law without retaliation and discrimination;</a:t>
            </a:r>
          </a:p>
          <a:p>
            <a:pPr lvl="1">
              <a:buSzPct val="95000"/>
              <a:buFont typeface="Arial" panose="020B0604020202020204" pitchFamily="34" charset="0"/>
              <a:buChar char="•"/>
            </a:pPr>
            <a:r>
              <a:rPr lang="en-US" sz="2000" dirty="0" smtClean="0">
                <a:cs typeface="Arial" charset="0"/>
              </a:rPr>
              <a:t>Access to information and training about hazards, methods to prevent harm, and the OSHA standards that apply to their workplace. The training must be in a language they can understand;</a:t>
            </a:r>
          </a:p>
          <a:p>
            <a:pPr lvl="1">
              <a:buSzPct val="95000"/>
              <a:buFont typeface="Arial" panose="020B0604020202020204" pitchFamily="34" charset="0"/>
              <a:buChar char="•"/>
            </a:pPr>
            <a:r>
              <a:rPr lang="en-US" sz="2000" dirty="0" smtClean="0">
                <a:cs typeface="Arial" charset="0"/>
              </a:rPr>
              <a:t>Review </a:t>
            </a:r>
            <a:r>
              <a:rPr lang="en-US" sz="2000" u="sng" dirty="0" smtClean="0">
                <a:cs typeface="Arial" charset="0"/>
              </a:rPr>
              <a:t>records of work-related injuries and illnesses</a:t>
            </a:r>
            <a:r>
              <a:rPr lang="en-US" sz="2000" dirty="0" smtClean="0">
                <a:cs typeface="Arial" charset="0"/>
              </a:rPr>
              <a:t>;</a:t>
            </a:r>
          </a:p>
          <a:p>
            <a:pPr lvl="1">
              <a:buSzPct val="95000"/>
              <a:buFont typeface="Arial" panose="020B0604020202020204" pitchFamily="34" charset="0"/>
              <a:buChar char="•"/>
            </a:pPr>
            <a:r>
              <a:rPr lang="en-US" sz="2000" dirty="0" smtClean="0">
                <a:cs typeface="Arial" charset="0"/>
              </a:rPr>
              <a:t>For more information, visit the </a:t>
            </a:r>
            <a:r>
              <a:rPr lang="en-US" sz="2000" u="sng" dirty="0" smtClean="0">
                <a:cs typeface="Arial" charset="0"/>
              </a:rPr>
              <a:t>Workers’ page</a:t>
            </a:r>
            <a:r>
              <a:rPr lang="en-US" sz="2000" dirty="0" smtClean="0">
                <a:cs typeface="Arial" charset="0"/>
              </a:rPr>
              <a:t>.</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17</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737597162"/>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533400" y="381000"/>
            <a:ext cx="8305800" cy="914400"/>
          </a:xfrm>
        </p:spPr>
        <p:txBody>
          <a:bodyPr>
            <a:normAutofit/>
          </a:bodyPr>
          <a:lstStyle/>
          <a:p>
            <a:pPr eaLnBrk="1" hangingPunct="1"/>
            <a:r>
              <a:rPr lang="en-US" sz="3600" b="1" dirty="0" smtClean="0">
                <a:solidFill>
                  <a:schemeClr val="tx1"/>
                </a:solidFill>
                <a:latin typeface="+mn-lt"/>
              </a:rPr>
              <a:t>Complaint Filing Options</a:t>
            </a:r>
          </a:p>
        </p:txBody>
      </p:sp>
      <p:sp>
        <p:nvSpPr>
          <p:cNvPr id="3074" name="Content Placeholder 1"/>
          <p:cNvSpPr>
            <a:spLocks noGrp="1"/>
          </p:cNvSpPr>
          <p:nvPr>
            <p:ph idx="1"/>
          </p:nvPr>
        </p:nvSpPr>
        <p:spPr>
          <a:xfrm>
            <a:off x="838200" y="1447800"/>
            <a:ext cx="7391400" cy="4343400"/>
          </a:xfrm>
        </p:spPr>
        <p:txBody>
          <a:bodyPr>
            <a:normAutofit lnSpcReduction="10000"/>
          </a:bodyPr>
          <a:lstStyle/>
          <a:p>
            <a:pPr marL="109728" indent="0">
              <a:buSzPct val="100000"/>
              <a:buNone/>
            </a:pPr>
            <a:r>
              <a:rPr lang="en-US" sz="2400" dirty="0"/>
              <a:t>You have these options to file your safety and health complaint:</a:t>
            </a:r>
          </a:p>
          <a:p>
            <a:r>
              <a:rPr lang="en-US" sz="2400" b="1" dirty="0"/>
              <a:t>Online</a:t>
            </a:r>
            <a:r>
              <a:rPr lang="en-US" sz="2400" dirty="0"/>
              <a:t> - Go to the Online Complaint Form at www.OSHA.gov</a:t>
            </a:r>
          </a:p>
          <a:p>
            <a:r>
              <a:rPr lang="en-US" sz="2400" b="1" dirty="0"/>
              <a:t>Download and Fax/Mail</a:t>
            </a:r>
            <a:r>
              <a:rPr lang="en-US" sz="2400" dirty="0"/>
              <a:t> - Download the OSHA compliant form* [En Espanol*] </a:t>
            </a:r>
          </a:p>
          <a:p>
            <a:r>
              <a:rPr lang="en-US" sz="2400" b="1" dirty="0"/>
              <a:t>Telephone</a:t>
            </a:r>
            <a:r>
              <a:rPr lang="en-US" sz="2400" dirty="0"/>
              <a:t> - your local OSHA Regional or Area Office. OSHA staff can discuss your complaint and respond to any questions you have. </a:t>
            </a:r>
            <a:r>
              <a:rPr lang="en-US" sz="2400" b="1" dirty="0"/>
              <a:t>If there is an emergency or the hazard is immediately life-threatening, call your local OSHA Regional or Area Office or 1-800-321-OSHA.</a:t>
            </a:r>
            <a:r>
              <a:rPr lang="en-US" sz="2400" dirty="0"/>
              <a:t> </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18</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175513235"/>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AE3F08-155B-4566-82F1-9F52D9B5E959}" type="slidenum">
              <a:rPr lang="en-US"/>
              <a:pPr>
                <a:defRPr/>
              </a:pPr>
              <a:t>19</a:t>
            </a:fld>
            <a:endParaRPr lang="en-US" dirty="0"/>
          </a:p>
        </p:txBody>
      </p:sp>
      <p:pic>
        <p:nvPicPr>
          <p:cNvPr id="4" name="ead99cec-a3de-48c9-91f2-dd704e61a6d6" descr="C7EE5E06-D744-4498-BD1F-6205035561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600"/>
            <a:ext cx="4686300" cy="606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Objectives</a:t>
            </a:r>
          </a:p>
        </p:txBody>
      </p:sp>
      <p:sp>
        <p:nvSpPr>
          <p:cNvPr id="3074" name="Content Placeholder 1"/>
          <p:cNvSpPr>
            <a:spLocks noGrp="1"/>
          </p:cNvSpPr>
          <p:nvPr>
            <p:ph idx="1"/>
          </p:nvPr>
        </p:nvSpPr>
        <p:spPr>
          <a:xfrm>
            <a:off x="838200" y="1066800"/>
            <a:ext cx="8229600" cy="5181600"/>
          </a:xfrm>
        </p:spPr>
        <p:txBody>
          <a:bodyPr>
            <a:normAutofit/>
          </a:bodyPr>
          <a:lstStyle/>
          <a:p>
            <a:pPr eaLnBrk="1" hangingPunct="1">
              <a:buSzPct val="95000"/>
              <a:buFont typeface="Wingdings" pitchFamily="2" charset="2"/>
              <a:buChar char="§"/>
            </a:pPr>
            <a:r>
              <a:rPr lang="en-US" sz="2800" dirty="0" smtClean="0">
                <a:cs typeface="Arial" charset="0"/>
              </a:rPr>
              <a:t>Describe the characteristics of a safe and productive worker</a:t>
            </a:r>
          </a:p>
          <a:p>
            <a:pPr eaLnBrk="1" hangingPunct="1">
              <a:buSzPct val="95000"/>
              <a:buFont typeface="Wingdings" pitchFamily="2" charset="2"/>
              <a:buChar char="§"/>
            </a:pPr>
            <a:r>
              <a:rPr lang="en-US" sz="2800" dirty="0" smtClean="0">
                <a:cs typeface="Arial" charset="0"/>
              </a:rPr>
              <a:t>Describe the characteristics of a worker that increases the risk of injury</a:t>
            </a:r>
          </a:p>
          <a:p>
            <a:pPr eaLnBrk="1" hangingPunct="1">
              <a:buSzPct val="95000"/>
              <a:buFont typeface="Wingdings" pitchFamily="2" charset="2"/>
              <a:buChar char="§"/>
            </a:pPr>
            <a:r>
              <a:rPr lang="en-US" sz="2800" dirty="0" smtClean="0">
                <a:cs typeface="Arial" charset="0"/>
              </a:rPr>
              <a:t>Describe the appropriate dress for a safe worker</a:t>
            </a:r>
          </a:p>
          <a:p>
            <a:pPr eaLnBrk="1" hangingPunct="1">
              <a:buSzPct val="95000"/>
              <a:buFont typeface="Wingdings" pitchFamily="2" charset="2"/>
              <a:buChar char="§"/>
            </a:pPr>
            <a:r>
              <a:rPr lang="en-US" sz="2800" dirty="0" smtClean="0">
                <a:cs typeface="Arial" charset="0"/>
              </a:rPr>
              <a:t>Identify the types and uses of basic PPE used in the grain industry</a:t>
            </a:r>
          </a:p>
          <a:p>
            <a:pPr eaLnBrk="1" hangingPunct="1">
              <a:buSzPct val="95000"/>
              <a:buFont typeface="Wingdings" pitchFamily="2" charset="2"/>
              <a:buChar char="§"/>
            </a:pPr>
            <a:r>
              <a:rPr lang="en-US" sz="2800" dirty="0" smtClean="0">
                <a:cs typeface="Arial" charset="0"/>
              </a:rPr>
              <a:t>Explain the rights of workers under the provisions of OSHA</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2</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Introduction</a:t>
            </a:r>
          </a:p>
        </p:txBody>
      </p:sp>
      <p:sp>
        <p:nvSpPr>
          <p:cNvPr id="3074" name="Content Placeholder 1"/>
          <p:cNvSpPr>
            <a:spLocks noGrp="1"/>
          </p:cNvSpPr>
          <p:nvPr>
            <p:ph idx="1"/>
          </p:nvPr>
        </p:nvSpPr>
        <p:spPr>
          <a:xfrm>
            <a:off x="838200" y="1066800"/>
            <a:ext cx="7620000" cy="5181600"/>
          </a:xfrm>
        </p:spPr>
        <p:txBody>
          <a:bodyPr>
            <a:normAutofit/>
          </a:bodyPr>
          <a:lstStyle/>
          <a:p>
            <a:pPr eaLnBrk="1" hangingPunct="1">
              <a:buSzPct val="95000"/>
              <a:buFont typeface="Wingdings" pitchFamily="2" charset="2"/>
              <a:buChar char="§"/>
            </a:pPr>
            <a:r>
              <a:rPr lang="en-US" dirty="0" smtClean="0">
                <a:cs typeface="Arial" charset="0"/>
              </a:rPr>
              <a:t>The leading cause of death for those under 26 is traumatic injuries</a:t>
            </a:r>
          </a:p>
          <a:p>
            <a:pPr lvl="1">
              <a:buSzPct val="95000"/>
              <a:buFont typeface="Arial" panose="020B0604020202020204" pitchFamily="34" charset="0"/>
              <a:buChar char="•"/>
            </a:pPr>
            <a:r>
              <a:rPr lang="en-US" sz="2400" dirty="0" smtClean="0">
                <a:cs typeface="Arial" charset="0"/>
              </a:rPr>
              <a:t>Motor vehicle crashes</a:t>
            </a:r>
          </a:p>
          <a:p>
            <a:pPr lvl="1">
              <a:buSzPct val="95000"/>
              <a:buFont typeface="Arial" panose="020B0604020202020204" pitchFamily="34" charset="0"/>
              <a:buChar char="•"/>
            </a:pPr>
            <a:r>
              <a:rPr lang="en-US" sz="2400" dirty="0" smtClean="0">
                <a:cs typeface="Arial" charset="0"/>
              </a:rPr>
              <a:t>Drowning's and suffocation</a:t>
            </a:r>
          </a:p>
          <a:p>
            <a:pPr lvl="1">
              <a:buSzPct val="95000"/>
              <a:buFont typeface="Arial" panose="020B0604020202020204" pitchFamily="34" charset="0"/>
              <a:buChar char="•"/>
            </a:pPr>
            <a:r>
              <a:rPr lang="en-US" sz="2400" dirty="0" smtClean="0">
                <a:cs typeface="Arial" charset="0"/>
              </a:rPr>
              <a:t>Fires and burns</a:t>
            </a:r>
          </a:p>
          <a:p>
            <a:pPr lvl="1">
              <a:buSzPct val="95000"/>
              <a:buFont typeface="Arial" panose="020B0604020202020204" pitchFamily="34" charset="0"/>
              <a:buChar char="•"/>
            </a:pPr>
            <a:r>
              <a:rPr lang="en-US" sz="2400" dirty="0" smtClean="0">
                <a:cs typeface="Arial" charset="0"/>
              </a:rPr>
              <a:t>Other machines</a:t>
            </a:r>
          </a:p>
          <a:p>
            <a:pPr>
              <a:buSzPct val="95000"/>
              <a:buFont typeface="Wingdings" panose="05000000000000000000" pitchFamily="2" charset="2"/>
              <a:buChar char="§"/>
            </a:pPr>
            <a:r>
              <a:rPr lang="en-US" dirty="0" smtClean="0">
                <a:cs typeface="Arial" charset="0"/>
              </a:rPr>
              <a:t>Working in the grain industry exposes youth to all of these hazards and more</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3</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pic>
        <p:nvPicPr>
          <p:cNvPr id="8" name="Content Placeholder 3" descr="IMG_2850.JPG"/>
          <p:cNvPicPr>
            <a:picLocks noChangeAspect="1"/>
          </p:cNvPicPr>
          <p:nvPr/>
        </p:nvPicPr>
        <p:blipFill>
          <a:blip r:embed="rId3" cstate="print">
            <a:lum bright="10000"/>
            <a:extLst>
              <a:ext uri="{28A0092B-C50C-407E-A947-70E740481C1C}">
                <a14:useLocalDpi xmlns:a14="http://schemas.microsoft.com/office/drawing/2010/main" val="0"/>
              </a:ext>
            </a:extLst>
          </a:blip>
          <a:srcRect/>
          <a:stretch>
            <a:fillRect/>
          </a:stretch>
        </p:blipFill>
        <p:spPr>
          <a:xfrm>
            <a:off x="5334000" y="1603375"/>
            <a:ext cx="3538538" cy="2359025"/>
          </a:xfrm>
          <a:prstGeom prst="rect">
            <a:avLst/>
          </a:prstGeom>
        </p:spPr>
      </p:pic>
    </p:spTree>
    <p:extLst>
      <p:ext uri="{BB962C8B-B14F-4D97-AF65-F5344CB8AC3E}">
        <p14:creationId xmlns:p14="http://schemas.microsoft.com/office/powerpoint/2010/main" val="140673658"/>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609600" y="533400"/>
            <a:ext cx="8305800" cy="914400"/>
          </a:xfrm>
        </p:spPr>
        <p:txBody>
          <a:bodyPr>
            <a:normAutofit fontScale="90000"/>
          </a:bodyPr>
          <a:lstStyle/>
          <a:p>
            <a:pPr eaLnBrk="1" hangingPunct="1"/>
            <a:r>
              <a:rPr lang="en-US" sz="3600" b="1" dirty="0" smtClean="0">
                <a:solidFill>
                  <a:schemeClr val="tx1"/>
                </a:solidFill>
                <a:latin typeface="+mn-lt"/>
              </a:rPr>
              <a:t>Who Can Remember Why Young Workers Are More Vulnerable to Injury?</a:t>
            </a:r>
          </a:p>
        </p:txBody>
      </p:sp>
      <p:sp>
        <p:nvSpPr>
          <p:cNvPr id="3074" name="Content Placeholder 1"/>
          <p:cNvSpPr>
            <a:spLocks noGrp="1"/>
          </p:cNvSpPr>
          <p:nvPr>
            <p:ph idx="1"/>
          </p:nvPr>
        </p:nvSpPr>
        <p:spPr>
          <a:xfrm>
            <a:off x="838200" y="1905000"/>
            <a:ext cx="7620000" cy="4648200"/>
          </a:xfrm>
        </p:spPr>
        <p:txBody>
          <a:bodyPr>
            <a:normAutofit/>
          </a:bodyPr>
          <a:lstStyle/>
          <a:p>
            <a:pPr eaLnBrk="1" hangingPunct="1">
              <a:buSzPct val="95000"/>
              <a:buFont typeface="Wingdings" pitchFamily="2" charset="2"/>
              <a:buChar char="§"/>
            </a:pPr>
            <a:r>
              <a:rPr lang="en-US" sz="2800" dirty="0" smtClean="0">
                <a:cs typeface="Arial" charset="0"/>
              </a:rPr>
              <a:t>Lack of training and experience</a:t>
            </a:r>
          </a:p>
          <a:p>
            <a:pPr eaLnBrk="1" hangingPunct="1">
              <a:buSzPct val="95000"/>
              <a:buFont typeface="Wingdings" pitchFamily="2" charset="2"/>
              <a:buChar char="§"/>
            </a:pPr>
            <a:r>
              <a:rPr lang="en-US" sz="2800" dirty="0" smtClean="0">
                <a:cs typeface="Arial" charset="0"/>
              </a:rPr>
              <a:t>Lack of knowledge about hazards</a:t>
            </a:r>
          </a:p>
          <a:p>
            <a:pPr eaLnBrk="1" hangingPunct="1">
              <a:buSzPct val="95000"/>
              <a:buFont typeface="Wingdings" pitchFamily="2" charset="2"/>
              <a:buChar char="§"/>
            </a:pPr>
            <a:r>
              <a:rPr lang="en-US" sz="2800" dirty="0" smtClean="0">
                <a:cs typeface="Arial" charset="0"/>
              </a:rPr>
              <a:t>Don’t have the ability to </a:t>
            </a:r>
            <a:r>
              <a:rPr lang="en-US" sz="2800" dirty="0" smtClean="0">
                <a:cs typeface="Arial" charset="0"/>
              </a:rPr>
              <a:t>assess </a:t>
            </a:r>
            <a:r>
              <a:rPr lang="en-US" sz="2800" dirty="0" smtClean="0">
                <a:cs typeface="Arial" charset="0"/>
              </a:rPr>
              <a:t>risk</a:t>
            </a:r>
          </a:p>
          <a:p>
            <a:pPr eaLnBrk="1" hangingPunct="1">
              <a:buSzPct val="95000"/>
              <a:buFont typeface="Wingdings" pitchFamily="2" charset="2"/>
              <a:buChar char="§"/>
            </a:pPr>
            <a:r>
              <a:rPr lang="en-US" sz="2800" dirty="0" smtClean="0">
                <a:cs typeface="Arial" charset="0"/>
              </a:rPr>
              <a:t>Natural risk takers</a:t>
            </a:r>
          </a:p>
          <a:p>
            <a:pPr eaLnBrk="1" hangingPunct="1">
              <a:buSzPct val="95000"/>
              <a:buFont typeface="Wingdings" pitchFamily="2" charset="2"/>
              <a:buChar char="§"/>
            </a:pPr>
            <a:r>
              <a:rPr lang="en-US" sz="2800" dirty="0" smtClean="0">
                <a:cs typeface="Arial" charset="0"/>
              </a:rPr>
              <a:t>Lack coordination and physical strength</a:t>
            </a:r>
          </a:p>
          <a:p>
            <a:pPr eaLnBrk="1" hangingPunct="1">
              <a:buSzPct val="95000"/>
              <a:buFont typeface="Wingdings" pitchFamily="2" charset="2"/>
              <a:buChar char="§"/>
            </a:pPr>
            <a:r>
              <a:rPr lang="en-US" sz="2800" dirty="0" smtClean="0">
                <a:cs typeface="Arial" charset="0"/>
              </a:rPr>
              <a:t>Lack of maturity</a:t>
            </a:r>
          </a:p>
          <a:p>
            <a:pPr eaLnBrk="1" hangingPunct="1">
              <a:buSzPct val="95000"/>
              <a:buFont typeface="Wingdings" pitchFamily="2" charset="2"/>
              <a:buChar char="§"/>
            </a:pPr>
            <a:r>
              <a:rPr lang="en-US" sz="2800" dirty="0" smtClean="0">
                <a:cs typeface="Arial" charset="0"/>
              </a:rPr>
              <a:t>Impatient</a:t>
            </a:r>
          </a:p>
          <a:p>
            <a:pPr eaLnBrk="1" hangingPunct="1">
              <a:buSzPct val="95000"/>
              <a:buFont typeface="Wingdings" pitchFamily="2" charset="2"/>
              <a:buChar char="§"/>
            </a:pPr>
            <a:r>
              <a:rPr lang="en-US" sz="2800" dirty="0" smtClean="0">
                <a:cs typeface="Arial" charset="0"/>
              </a:rPr>
              <a:t>More emotional</a:t>
            </a:r>
          </a:p>
          <a:p>
            <a:pPr eaLnBrk="1" hangingPunct="1">
              <a:buSzPct val="95000"/>
              <a:buFont typeface="Wingdings" pitchFamily="2" charset="2"/>
              <a:buChar char="§"/>
            </a:pPr>
            <a:endParaRPr lang="en-US" sz="2800" dirty="0" smtClean="0">
              <a:cs typeface="Arial" charset="0"/>
            </a:endParaRP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4</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165315244"/>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Characteristics of a Safe Worker</a:t>
            </a:r>
          </a:p>
        </p:txBody>
      </p:sp>
      <p:sp>
        <p:nvSpPr>
          <p:cNvPr id="3074" name="Content Placeholder 1"/>
          <p:cNvSpPr>
            <a:spLocks noGrp="1"/>
          </p:cNvSpPr>
          <p:nvPr>
            <p:ph idx="1"/>
          </p:nvPr>
        </p:nvSpPr>
        <p:spPr>
          <a:xfrm>
            <a:off x="1066800" y="1219200"/>
            <a:ext cx="7391400" cy="4800600"/>
          </a:xfrm>
        </p:spPr>
        <p:txBody>
          <a:bodyPr>
            <a:normAutofit/>
          </a:bodyPr>
          <a:lstStyle/>
          <a:p>
            <a:pPr eaLnBrk="1" hangingPunct="1">
              <a:buSzPct val="95000"/>
              <a:buFont typeface="Wingdings" pitchFamily="2" charset="2"/>
              <a:buChar char="§"/>
            </a:pPr>
            <a:r>
              <a:rPr lang="en-US" sz="2800" dirty="0" smtClean="0">
                <a:cs typeface="Arial" charset="0"/>
              </a:rPr>
              <a:t>Commitment to a safe and productive workplace</a:t>
            </a:r>
          </a:p>
          <a:p>
            <a:pPr eaLnBrk="1" hangingPunct="1">
              <a:buSzPct val="95000"/>
              <a:buFont typeface="Wingdings" pitchFamily="2" charset="2"/>
              <a:buChar char="§"/>
            </a:pPr>
            <a:r>
              <a:rPr lang="en-US" sz="2800" dirty="0" smtClean="0">
                <a:cs typeface="Arial" charset="0"/>
              </a:rPr>
              <a:t>Knowledge of workplace hazards</a:t>
            </a:r>
          </a:p>
          <a:p>
            <a:pPr eaLnBrk="1" hangingPunct="1">
              <a:buSzPct val="95000"/>
              <a:buFont typeface="Wingdings" pitchFamily="2" charset="2"/>
              <a:buChar char="§"/>
            </a:pPr>
            <a:r>
              <a:rPr lang="en-US" sz="2800" dirty="0" smtClean="0">
                <a:cs typeface="Arial" charset="0"/>
              </a:rPr>
              <a:t>Patience</a:t>
            </a:r>
          </a:p>
          <a:p>
            <a:pPr eaLnBrk="1" hangingPunct="1">
              <a:buSzPct val="95000"/>
              <a:buFont typeface="Wingdings" pitchFamily="2" charset="2"/>
              <a:buChar char="§"/>
            </a:pPr>
            <a:r>
              <a:rPr lang="en-US" sz="2800" dirty="0" smtClean="0">
                <a:cs typeface="Arial" charset="0"/>
              </a:rPr>
              <a:t>Civility and courtesy</a:t>
            </a:r>
          </a:p>
          <a:p>
            <a:pPr eaLnBrk="1" hangingPunct="1">
              <a:buSzPct val="95000"/>
              <a:buFont typeface="Wingdings" pitchFamily="2" charset="2"/>
              <a:buChar char="§"/>
            </a:pPr>
            <a:r>
              <a:rPr lang="en-US" sz="2800" dirty="0" smtClean="0">
                <a:cs typeface="Arial" charset="0"/>
              </a:rPr>
              <a:t>Self control</a:t>
            </a:r>
          </a:p>
          <a:p>
            <a:pPr eaLnBrk="1" hangingPunct="1">
              <a:buSzPct val="95000"/>
              <a:buFont typeface="Wingdings" pitchFamily="2" charset="2"/>
              <a:buChar char="§"/>
            </a:pPr>
            <a:r>
              <a:rPr lang="en-US" sz="2800" dirty="0" smtClean="0">
                <a:cs typeface="Arial" charset="0"/>
              </a:rPr>
              <a:t>Confidence</a:t>
            </a:r>
          </a:p>
          <a:p>
            <a:pPr eaLnBrk="1" hangingPunct="1">
              <a:buSzPct val="95000"/>
              <a:buFont typeface="Wingdings" pitchFamily="2" charset="2"/>
              <a:buChar char="§"/>
            </a:pPr>
            <a:r>
              <a:rPr lang="en-US" sz="2800" dirty="0" smtClean="0">
                <a:cs typeface="Arial" charset="0"/>
              </a:rPr>
              <a:t>Consideration towards others</a:t>
            </a:r>
          </a:p>
        </p:txBody>
      </p:sp>
      <p:sp>
        <p:nvSpPr>
          <p:cNvPr id="4" name="Slide Number Placeholder 3"/>
          <p:cNvSpPr>
            <a:spLocks noGrp="1"/>
          </p:cNvSpPr>
          <p:nvPr>
            <p:ph type="sldNum" sz="quarter" idx="12"/>
          </p:nvPr>
        </p:nvSpPr>
        <p:spPr>
          <a:xfrm>
            <a:off x="6629400" y="6273800"/>
            <a:ext cx="2133600" cy="365125"/>
          </a:xfrm>
        </p:spPr>
        <p:txBody>
          <a:bodyPr/>
          <a:lstStyle/>
          <a:p>
            <a:pPr>
              <a:defRPr/>
            </a:pPr>
            <a:fld id="{F6BEA51D-37B6-4B51-B1A6-D1FF4C2D4954}" type="slidenum">
              <a:rPr lang="en-US"/>
              <a:pPr>
                <a:defRPr/>
              </a:pPr>
              <a:t>5</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5" name="TextBox 4"/>
          <p:cNvSpPr txBox="1"/>
          <p:nvPr/>
        </p:nvSpPr>
        <p:spPr>
          <a:xfrm>
            <a:off x="6705600" y="4876800"/>
            <a:ext cx="2362200" cy="369332"/>
          </a:xfrm>
          <a:prstGeom prst="rect">
            <a:avLst/>
          </a:prstGeom>
          <a:noFill/>
        </p:spPr>
        <p:txBody>
          <a:bodyPr wrap="square" rtlCol="0">
            <a:spAutoFit/>
          </a:bodyPr>
          <a:lstStyle/>
          <a:p>
            <a:r>
              <a:rPr lang="en-US" dirty="0"/>
              <a:t>PICTURE</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4690" b="8839"/>
          <a:stretch/>
        </p:blipFill>
        <p:spPr>
          <a:xfrm>
            <a:off x="6000750" y="2469078"/>
            <a:ext cx="2457450" cy="3290888"/>
          </a:xfrm>
          <a:prstGeom prst="rect">
            <a:avLst/>
          </a:prstGeom>
        </p:spPr>
      </p:pic>
    </p:spTree>
    <p:extLst>
      <p:ext uri="{BB962C8B-B14F-4D97-AF65-F5344CB8AC3E}">
        <p14:creationId xmlns:p14="http://schemas.microsoft.com/office/powerpoint/2010/main" val="191418347"/>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fontScale="90000"/>
          </a:bodyPr>
          <a:lstStyle/>
          <a:p>
            <a:pPr eaLnBrk="1" hangingPunct="1"/>
            <a:r>
              <a:rPr lang="en-US" sz="3600" b="1" dirty="0" smtClean="0">
                <a:solidFill>
                  <a:schemeClr val="tx1"/>
                </a:solidFill>
                <a:latin typeface="+mn-lt"/>
              </a:rPr>
              <a:t>Worker Characteristics That Increase the </a:t>
            </a:r>
            <a:br>
              <a:rPr lang="en-US" sz="3600" b="1" dirty="0" smtClean="0">
                <a:solidFill>
                  <a:schemeClr val="tx1"/>
                </a:solidFill>
                <a:latin typeface="+mn-lt"/>
              </a:rPr>
            </a:br>
            <a:r>
              <a:rPr lang="en-US" sz="3600" b="1" dirty="0" smtClean="0">
                <a:solidFill>
                  <a:schemeClr val="tx1"/>
                </a:solidFill>
                <a:latin typeface="+mn-lt"/>
              </a:rPr>
              <a:t>Risk of Injury</a:t>
            </a:r>
          </a:p>
        </p:txBody>
      </p:sp>
      <p:sp>
        <p:nvSpPr>
          <p:cNvPr id="3074" name="Content Placeholder 1"/>
          <p:cNvSpPr>
            <a:spLocks noGrp="1"/>
          </p:cNvSpPr>
          <p:nvPr>
            <p:ph idx="1"/>
          </p:nvPr>
        </p:nvSpPr>
        <p:spPr>
          <a:xfrm>
            <a:off x="838200" y="1447800"/>
            <a:ext cx="7391400" cy="4800600"/>
          </a:xfrm>
        </p:spPr>
        <p:txBody>
          <a:bodyPr>
            <a:normAutofit/>
          </a:bodyPr>
          <a:lstStyle/>
          <a:p>
            <a:pPr eaLnBrk="1" hangingPunct="1">
              <a:buSzPct val="95000"/>
              <a:buFont typeface="Wingdings" pitchFamily="2" charset="2"/>
              <a:buChar char="§"/>
            </a:pPr>
            <a:r>
              <a:rPr lang="en-US" sz="2800" dirty="0" smtClean="0">
                <a:cs typeface="Arial" charset="0"/>
              </a:rPr>
              <a:t>Unmanaged emotions – fears, anger, resentment</a:t>
            </a:r>
          </a:p>
          <a:p>
            <a:pPr eaLnBrk="1" hangingPunct="1">
              <a:buSzPct val="95000"/>
              <a:buFont typeface="Wingdings" pitchFamily="2" charset="2"/>
              <a:buChar char="§"/>
            </a:pPr>
            <a:r>
              <a:rPr lang="en-US" sz="2800" dirty="0" smtClean="0">
                <a:cs typeface="Arial" charset="0"/>
              </a:rPr>
              <a:t>Influenced by drugs or alcohol</a:t>
            </a:r>
          </a:p>
          <a:p>
            <a:pPr eaLnBrk="1" hangingPunct="1">
              <a:buSzPct val="95000"/>
              <a:buFont typeface="Wingdings" pitchFamily="2" charset="2"/>
              <a:buChar char="§"/>
            </a:pPr>
            <a:r>
              <a:rPr lang="en-US" sz="2800" dirty="0" smtClean="0">
                <a:cs typeface="Arial" charset="0"/>
              </a:rPr>
              <a:t>Fatigue – lack of sleep</a:t>
            </a:r>
          </a:p>
          <a:p>
            <a:pPr eaLnBrk="1" hangingPunct="1">
              <a:buSzPct val="95000"/>
              <a:buFont typeface="Wingdings" pitchFamily="2" charset="2"/>
              <a:buChar char="§"/>
            </a:pPr>
            <a:r>
              <a:rPr lang="en-US" sz="2800" dirty="0" smtClean="0">
                <a:cs typeface="Arial" charset="0"/>
              </a:rPr>
              <a:t>Preoccupation</a:t>
            </a:r>
            <a:endParaRPr lang="en-US" sz="2400" dirty="0" smtClean="0">
              <a:cs typeface="Arial" charset="0"/>
            </a:endParaRP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6</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pic>
        <p:nvPicPr>
          <p:cNvPr id="2050" name="Picture 2" descr="C:\Users\cheng140\AppData\Local\Temp\P10107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918" y="2066323"/>
            <a:ext cx="2395282" cy="425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377480"/>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Coming Dressed to Work</a:t>
            </a:r>
          </a:p>
        </p:txBody>
      </p:sp>
      <p:sp>
        <p:nvSpPr>
          <p:cNvPr id="3074" name="Content Placeholder 1"/>
          <p:cNvSpPr>
            <a:spLocks noGrp="1"/>
          </p:cNvSpPr>
          <p:nvPr>
            <p:ph idx="1"/>
          </p:nvPr>
        </p:nvSpPr>
        <p:spPr>
          <a:xfrm>
            <a:off x="685800" y="1447800"/>
            <a:ext cx="7391400" cy="4800600"/>
          </a:xfrm>
        </p:spPr>
        <p:txBody>
          <a:bodyPr>
            <a:normAutofit/>
          </a:bodyPr>
          <a:lstStyle/>
          <a:p>
            <a:pPr eaLnBrk="1" hangingPunct="1">
              <a:buSzPct val="95000"/>
              <a:buFont typeface="Wingdings" pitchFamily="2" charset="2"/>
              <a:buChar char="§"/>
            </a:pPr>
            <a:r>
              <a:rPr lang="en-US" sz="2800" dirty="0" smtClean="0">
                <a:cs typeface="Arial" charset="0"/>
              </a:rPr>
              <a:t>The right clothes for the job</a:t>
            </a:r>
          </a:p>
          <a:p>
            <a:pPr lvl="1">
              <a:buSzPct val="95000"/>
              <a:buFont typeface="Arial" panose="020B0604020202020204" pitchFamily="34" charset="0"/>
              <a:buChar char="•"/>
            </a:pPr>
            <a:r>
              <a:rPr lang="en-US" dirty="0" smtClean="0">
                <a:cs typeface="Arial" charset="0"/>
              </a:rPr>
              <a:t>Close fitting, durable clothing</a:t>
            </a:r>
          </a:p>
          <a:p>
            <a:pPr lvl="1">
              <a:buSzPct val="95000"/>
              <a:buFont typeface="Arial" panose="020B0604020202020204" pitchFamily="34" charset="0"/>
              <a:buChar char="•"/>
            </a:pPr>
            <a:r>
              <a:rPr lang="en-US" dirty="0" smtClean="0">
                <a:cs typeface="Arial" charset="0"/>
              </a:rPr>
              <a:t>No loose strings or hair</a:t>
            </a:r>
          </a:p>
          <a:p>
            <a:pPr lvl="1">
              <a:buSzPct val="95000"/>
              <a:buFont typeface="Arial" panose="020B0604020202020204" pitchFamily="34" charset="0"/>
              <a:buChar char="•"/>
            </a:pPr>
            <a:r>
              <a:rPr lang="en-US" dirty="0" smtClean="0">
                <a:cs typeface="Arial" charset="0"/>
              </a:rPr>
              <a:t>Temperature appropriate</a:t>
            </a:r>
          </a:p>
          <a:p>
            <a:pPr lvl="1">
              <a:buSzPct val="95000"/>
              <a:buFont typeface="Arial" panose="020B0604020202020204" pitchFamily="34" charset="0"/>
              <a:buChar char="•"/>
            </a:pPr>
            <a:r>
              <a:rPr lang="en-US" dirty="0" smtClean="0">
                <a:cs typeface="Arial" charset="0"/>
              </a:rPr>
              <a:t>Protection from the sun</a:t>
            </a:r>
          </a:p>
          <a:p>
            <a:pPr lvl="1">
              <a:buSzPct val="95000"/>
              <a:buFont typeface="Arial" panose="020B0604020202020204" pitchFamily="34" charset="0"/>
              <a:buChar char="•"/>
            </a:pPr>
            <a:r>
              <a:rPr lang="en-US" dirty="0" smtClean="0">
                <a:cs typeface="Arial" charset="0"/>
              </a:rPr>
              <a:t>Sturdy footwear – steel toed shoes</a:t>
            </a:r>
          </a:p>
          <a:p>
            <a:pPr lvl="1">
              <a:buSzPct val="95000"/>
              <a:buFont typeface="Arial" panose="020B0604020202020204" pitchFamily="34" charset="0"/>
              <a:buChar char="•"/>
            </a:pPr>
            <a:r>
              <a:rPr lang="en-US" dirty="0" smtClean="0">
                <a:cs typeface="Arial" charset="0"/>
              </a:rPr>
              <a:t>Personal identification</a:t>
            </a:r>
          </a:p>
          <a:p>
            <a:pPr>
              <a:buSzPct val="95000"/>
              <a:buFont typeface="Wingdings" panose="05000000000000000000" pitchFamily="2" charset="2"/>
              <a:buChar char="§"/>
            </a:pPr>
            <a:r>
              <a:rPr lang="en-US" sz="2800" dirty="0" smtClean="0">
                <a:cs typeface="Arial" charset="0"/>
              </a:rPr>
              <a:t>Your appearance is a reflection on your employer</a:t>
            </a: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7</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5" name="TextBox 4"/>
          <p:cNvSpPr txBox="1"/>
          <p:nvPr/>
        </p:nvSpPr>
        <p:spPr>
          <a:xfrm>
            <a:off x="6629400" y="2819401"/>
            <a:ext cx="1905000" cy="646331"/>
          </a:xfrm>
          <a:prstGeom prst="rect">
            <a:avLst/>
          </a:prstGeom>
          <a:noFill/>
        </p:spPr>
        <p:txBody>
          <a:bodyPr wrap="square" rtlCol="0">
            <a:spAutoFit/>
          </a:bodyPr>
          <a:lstStyle/>
          <a:p>
            <a:r>
              <a:rPr lang="en-US" dirty="0" smtClean="0"/>
              <a:t>Picture of guy ready to work</a:t>
            </a:r>
            <a:endParaRPr lang="en-US" dirty="0"/>
          </a:p>
        </p:txBody>
      </p:sp>
      <p:pic>
        <p:nvPicPr>
          <p:cNvPr id="1026" name="Picture 2" descr="C:\Users\cheng140\AppData\Local\Temp\P101077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82" t="3059" r="8630"/>
          <a:stretch/>
        </p:blipFill>
        <p:spPr bwMode="auto">
          <a:xfrm>
            <a:off x="5865313" y="1885082"/>
            <a:ext cx="2973887" cy="2114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65327"/>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228600"/>
            <a:ext cx="8305800" cy="914400"/>
          </a:xfrm>
        </p:spPr>
        <p:txBody>
          <a:bodyPr>
            <a:normAutofit/>
          </a:bodyPr>
          <a:lstStyle/>
          <a:p>
            <a:pPr eaLnBrk="1" hangingPunct="1"/>
            <a:r>
              <a:rPr lang="en-US" sz="3600" b="1" dirty="0" smtClean="0">
                <a:solidFill>
                  <a:schemeClr val="tx1"/>
                </a:solidFill>
                <a:latin typeface="+mn-lt"/>
              </a:rPr>
              <a:t>Personal Protective Equipment</a:t>
            </a:r>
          </a:p>
        </p:txBody>
      </p:sp>
      <p:sp>
        <p:nvSpPr>
          <p:cNvPr id="3074" name="Content Placeholder 1"/>
          <p:cNvSpPr>
            <a:spLocks noGrp="1"/>
          </p:cNvSpPr>
          <p:nvPr>
            <p:ph idx="1"/>
          </p:nvPr>
        </p:nvSpPr>
        <p:spPr>
          <a:xfrm>
            <a:off x="838200" y="1447800"/>
            <a:ext cx="7391400" cy="4800600"/>
          </a:xfrm>
        </p:spPr>
        <p:txBody>
          <a:bodyPr>
            <a:normAutofit/>
          </a:bodyPr>
          <a:lstStyle/>
          <a:p>
            <a:pPr eaLnBrk="1" hangingPunct="1">
              <a:buSzPct val="95000"/>
              <a:buFont typeface="Wingdings" pitchFamily="2" charset="2"/>
              <a:buChar char="§"/>
            </a:pPr>
            <a:r>
              <a:rPr lang="en-US" sz="2800" dirty="0" smtClean="0">
                <a:cs typeface="Arial" charset="0"/>
              </a:rPr>
              <a:t>Head</a:t>
            </a:r>
          </a:p>
          <a:p>
            <a:pPr eaLnBrk="1" hangingPunct="1">
              <a:buSzPct val="95000"/>
              <a:buFont typeface="Wingdings" pitchFamily="2" charset="2"/>
              <a:buChar char="§"/>
            </a:pPr>
            <a:r>
              <a:rPr lang="en-US" sz="2800" dirty="0" smtClean="0">
                <a:cs typeface="Arial" charset="0"/>
              </a:rPr>
              <a:t>Eyes</a:t>
            </a:r>
          </a:p>
          <a:p>
            <a:pPr eaLnBrk="1" hangingPunct="1">
              <a:buSzPct val="95000"/>
              <a:buFont typeface="Wingdings" pitchFamily="2" charset="2"/>
              <a:buChar char="§"/>
            </a:pPr>
            <a:r>
              <a:rPr lang="en-US" sz="2800" dirty="0" smtClean="0">
                <a:cs typeface="Arial" charset="0"/>
              </a:rPr>
              <a:t>Hearing </a:t>
            </a:r>
          </a:p>
          <a:p>
            <a:pPr eaLnBrk="1" hangingPunct="1">
              <a:buSzPct val="95000"/>
              <a:buFont typeface="Wingdings" pitchFamily="2" charset="2"/>
              <a:buChar char="§"/>
            </a:pPr>
            <a:r>
              <a:rPr lang="en-US" sz="2800" dirty="0" smtClean="0">
                <a:cs typeface="Arial" charset="0"/>
              </a:rPr>
              <a:t>Respiratory</a:t>
            </a:r>
          </a:p>
          <a:p>
            <a:pPr eaLnBrk="1" hangingPunct="1">
              <a:buSzPct val="95000"/>
              <a:buFont typeface="Wingdings" pitchFamily="2" charset="2"/>
              <a:buChar char="§"/>
            </a:pPr>
            <a:r>
              <a:rPr lang="en-US" sz="2800" dirty="0" smtClean="0">
                <a:cs typeface="Arial" charset="0"/>
              </a:rPr>
              <a:t>Skin</a:t>
            </a:r>
          </a:p>
          <a:p>
            <a:pPr eaLnBrk="1" hangingPunct="1">
              <a:buSzPct val="95000"/>
              <a:buFont typeface="Wingdings" pitchFamily="2" charset="2"/>
              <a:buChar char="§"/>
            </a:pPr>
            <a:r>
              <a:rPr lang="en-US" sz="2800" dirty="0" smtClean="0">
                <a:cs typeface="Arial" charset="0"/>
              </a:rPr>
              <a:t>Feet</a:t>
            </a:r>
          </a:p>
          <a:p>
            <a:pPr eaLnBrk="1" hangingPunct="1">
              <a:buSzPct val="95000"/>
              <a:buFont typeface="Wingdings" pitchFamily="2" charset="2"/>
              <a:buChar char="§"/>
            </a:pPr>
            <a:r>
              <a:rPr lang="en-US" sz="2800" dirty="0" smtClean="0">
                <a:cs typeface="Arial" charset="0"/>
              </a:rPr>
              <a:t>Fall protection</a:t>
            </a:r>
            <a:endParaRPr lang="en-US" sz="2400" dirty="0" smtClean="0">
              <a:cs typeface="Arial" charset="0"/>
            </a:endParaRP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8</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pic>
        <p:nvPicPr>
          <p:cNvPr id="4100" name="Picture 4" descr="C:\Users\cheng140\AppData\Local\Microsoft\Windows\Temporary Internet Files\Content.IE5\B6FSFZ0G\hard-ha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0446" y="4495800"/>
            <a:ext cx="2206122" cy="160719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cheng140\AppData\Local\Microsoft\Windows\Temporary Internet Files\Content.IE5\8R9TOD48\Earplug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7246" y="1482437"/>
            <a:ext cx="2286000" cy="2216727"/>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cheng140\AppData\Local\Microsoft\Windows\Temporary Internet Files\Content.IE5\3KEPXX24\m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0446" y="1400054"/>
            <a:ext cx="1975133" cy="279094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cheng140\AppData\Local\Microsoft\Windows\Temporary Internet Files\Content.IE5\8R9TOD48\Respirator - Face Mask[1].JPG"/>
          <p:cNvPicPr>
            <a:picLocks noChangeAspect="1" noChangeArrowheads="1"/>
          </p:cNvPicPr>
          <p:nvPr/>
        </p:nvPicPr>
        <p:blipFill rotWithShape="1">
          <a:blip r:embed="rId6">
            <a:extLst>
              <a:ext uri="{28A0092B-C50C-407E-A947-70E740481C1C}">
                <a14:useLocalDpi xmlns:a14="http://schemas.microsoft.com/office/drawing/2010/main" val="0"/>
              </a:ext>
            </a:extLst>
          </a:blip>
          <a:srcRect l="7003" r="12224"/>
          <a:stretch/>
        </p:blipFill>
        <p:spPr bwMode="auto">
          <a:xfrm>
            <a:off x="3918857" y="4285583"/>
            <a:ext cx="2101934" cy="146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934019"/>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533400" y="685800"/>
            <a:ext cx="8305800" cy="914400"/>
          </a:xfrm>
        </p:spPr>
        <p:txBody>
          <a:bodyPr>
            <a:normAutofit fontScale="90000"/>
          </a:bodyPr>
          <a:lstStyle/>
          <a:p>
            <a:pPr eaLnBrk="1" hangingPunct="1"/>
            <a:r>
              <a:rPr lang="en-US" sz="3600" b="1" dirty="0" smtClean="0">
                <a:solidFill>
                  <a:schemeClr val="tx1"/>
                </a:solidFill>
                <a:latin typeface="+mn-lt"/>
              </a:rPr>
              <a:t>Employers Are Required to Provide Necessary Personal Protective Equipment</a:t>
            </a:r>
          </a:p>
        </p:txBody>
      </p:sp>
      <p:sp>
        <p:nvSpPr>
          <p:cNvPr id="3074" name="Content Placeholder 1"/>
          <p:cNvSpPr>
            <a:spLocks noGrp="1"/>
          </p:cNvSpPr>
          <p:nvPr>
            <p:ph idx="1"/>
          </p:nvPr>
        </p:nvSpPr>
        <p:spPr>
          <a:xfrm>
            <a:off x="838200" y="1905000"/>
            <a:ext cx="7391400" cy="4343400"/>
          </a:xfrm>
        </p:spPr>
        <p:txBody>
          <a:bodyPr>
            <a:normAutofit/>
          </a:bodyPr>
          <a:lstStyle/>
          <a:p>
            <a:pPr eaLnBrk="1" hangingPunct="1">
              <a:buSzPct val="95000"/>
              <a:buFont typeface="Wingdings" pitchFamily="2" charset="2"/>
              <a:buChar char="§"/>
            </a:pPr>
            <a:r>
              <a:rPr lang="en-US" sz="2800" dirty="0" smtClean="0">
                <a:cs typeface="Arial" charset="0"/>
              </a:rPr>
              <a:t>Employees have a right to the PPE required to perform a job safely</a:t>
            </a:r>
          </a:p>
          <a:p>
            <a:pPr eaLnBrk="1" hangingPunct="1">
              <a:buSzPct val="95000"/>
              <a:buFont typeface="Wingdings" pitchFamily="2" charset="2"/>
              <a:buChar char="§"/>
            </a:pPr>
            <a:r>
              <a:rPr lang="en-US" sz="2800" dirty="0" smtClean="0">
                <a:cs typeface="Arial" charset="0"/>
              </a:rPr>
              <a:t>Employers are responsible to provide the PPE at no cost to the employee, conduct training on its use and care, and ensure that employees use it</a:t>
            </a:r>
            <a:endParaRPr lang="en-US" sz="2400" dirty="0" smtClean="0">
              <a:cs typeface="Arial" charset="0"/>
            </a:endParaRPr>
          </a:p>
        </p:txBody>
      </p:sp>
      <p:sp>
        <p:nvSpPr>
          <p:cNvPr id="4" name="Slide Number Placeholder 3"/>
          <p:cNvSpPr>
            <a:spLocks noGrp="1"/>
          </p:cNvSpPr>
          <p:nvPr>
            <p:ph type="sldNum" sz="quarter" idx="12"/>
          </p:nvPr>
        </p:nvSpPr>
        <p:spPr/>
        <p:txBody>
          <a:bodyPr/>
          <a:lstStyle/>
          <a:p>
            <a:pPr>
              <a:defRPr/>
            </a:pPr>
            <a:fld id="{F6BEA51D-37B6-4B51-B1A6-D1FF4C2D4954}" type="slidenum">
              <a:rPr lang="en-US"/>
              <a:pPr>
                <a:defRPr/>
              </a:pPr>
              <a:t>9</a:t>
            </a:fld>
            <a:endParaRPr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2340002348"/>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2771</TotalTime>
  <Words>3456</Words>
  <Application>Microsoft Office PowerPoint</Application>
  <PresentationFormat>On-screen Show (4:3)</PresentationFormat>
  <Paragraphs>316</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Office Theme</vt:lpstr>
      <vt:lpstr>PowerPoint Presentation</vt:lpstr>
      <vt:lpstr>Objectives</vt:lpstr>
      <vt:lpstr>Introduction</vt:lpstr>
      <vt:lpstr>Who Can Remember Why Young Workers Are More Vulnerable to Injury?</vt:lpstr>
      <vt:lpstr>Characteristics of a Safe Worker</vt:lpstr>
      <vt:lpstr>Worker Characteristics That Increase the  Risk of Injury</vt:lpstr>
      <vt:lpstr>Coming Dressed to Work</vt:lpstr>
      <vt:lpstr>Personal Protective Equipment</vt:lpstr>
      <vt:lpstr>Employers Are Required to Provide Necessary Personal Protective Equipment</vt:lpstr>
      <vt:lpstr>Respiratory Protection</vt:lpstr>
      <vt:lpstr>Fall Protection</vt:lpstr>
      <vt:lpstr>Communication Equipment</vt:lpstr>
      <vt:lpstr>Air Quality Monitoring Equipment</vt:lpstr>
      <vt:lpstr>Lockout/Tagout</vt:lpstr>
      <vt:lpstr>Importance of an Up-to-Date Tetanus Vaccination</vt:lpstr>
      <vt:lpstr>Smoking Around Grain Storage and Handling Facilities is Not Allowed</vt:lpstr>
      <vt:lpstr>Worker Rights</vt:lpstr>
      <vt:lpstr>Complaint Filing Options</vt:lpstr>
      <vt:lpstr>PowerPoint Presentation</vt:lpstr>
    </vt:vector>
  </TitlesOfParts>
  <Company>Engineering Computer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Confined Space – OSHA Definition</dc:title>
  <dc:creator>jcwalsh</dc:creator>
  <cp:lastModifiedBy>Manning, Michael E</cp:lastModifiedBy>
  <cp:revision>191</cp:revision>
  <cp:lastPrinted>2015-02-05T17:44:45Z</cp:lastPrinted>
  <dcterms:created xsi:type="dcterms:W3CDTF">2006-03-03T13:20:04Z</dcterms:created>
  <dcterms:modified xsi:type="dcterms:W3CDTF">2015-02-13T15:44:42Z</dcterms:modified>
</cp:coreProperties>
</file>