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2"/>
  </p:notesMasterIdLst>
  <p:handoutMasterIdLst>
    <p:handoutMasterId r:id="rId13"/>
  </p:handoutMasterIdLst>
  <p:sldIdLst>
    <p:sldId id="275" r:id="rId2"/>
    <p:sldId id="263" r:id="rId3"/>
    <p:sldId id="363" r:id="rId4"/>
    <p:sldId id="364" r:id="rId5"/>
    <p:sldId id="365" r:id="rId6"/>
    <p:sldId id="366" r:id="rId7"/>
    <p:sldId id="367" r:id="rId8"/>
    <p:sldId id="368" r:id="rId9"/>
    <p:sldId id="369" r:id="rId10"/>
    <p:sldId id="262"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7976" autoAdjust="0"/>
  </p:normalViewPr>
  <p:slideViewPr>
    <p:cSldViewPr>
      <p:cViewPr varScale="1">
        <p:scale>
          <a:sx n="66" d="100"/>
          <a:sy n="66" d="100"/>
        </p:scale>
        <p:origin x="12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38475" cy="464980"/>
          </a:xfrm>
          <a:prstGeom prst="rect">
            <a:avLst/>
          </a:prstGeom>
        </p:spPr>
        <p:txBody>
          <a:bodyPr vert="horz" lIns="92810" tIns="46404" rIns="92810" bIns="46404"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42" y="1"/>
            <a:ext cx="3038475" cy="464980"/>
          </a:xfrm>
          <a:prstGeom prst="rect">
            <a:avLst/>
          </a:prstGeom>
        </p:spPr>
        <p:txBody>
          <a:bodyPr vert="horz" lIns="92810" tIns="46404" rIns="92810" bIns="46404" rtlCol="0"/>
          <a:lstStyle>
            <a:lvl1pPr algn="r">
              <a:defRPr sz="1200">
                <a:latin typeface="Arial" charset="0"/>
              </a:defRPr>
            </a:lvl1pPr>
          </a:lstStyle>
          <a:p>
            <a:pPr>
              <a:defRPr/>
            </a:pPr>
            <a:fld id="{9B6495AB-2D80-4851-BF24-DC8B10B4F0E4}" type="datetimeFigureOut">
              <a:rPr lang="en-US"/>
              <a:pPr>
                <a:defRPr/>
              </a:pPr>
              <a:t>2/5/2015</a:t>
            </a:fld>
            <a:endParaRPr lang="en-US" dirty="0"/>
          </a:p>
        </p:txBody>
      </p:sp>
      <p:sp>
        <p:nvSpPr>
          <p:cNvPr id="4" name="Footer Placeholder 3"/>
          <p:cNvSpPr>
            <a:spLocks noGrp="1"/>
          </p:cNvSpPr>
          <p:nvPr>
            <p:ph type="ftr" sz="quarter" idx="2"/>
          </p:nvPr>
        </p:nvSpPr>
        <p:spPr>
          <a:xfrm>
            <a:off x="5" y="8829823"/>
            <a:ext cx="3038475" cy="464980"/>
          </a:xfrm>
          <a:prstGeom prst="rect">
            <a:avLst/>
          </a:prstGeom>
        </p:spPr>
        <p:txBody>
          <a:bodyPr vert="horz" lIns="92810" tIns="46404" rIns="92810" bIns="46404" rtlCol="0" anchor="b"/>
          <a:lstStyle>
            <a:lvl1pPr algn="l">
              <a:defRPr sz="1200">
                <a:latin typeface="Arial" charset="0"/>
              </a:defRPr>
            </a:lvl1pPr>
          </a:lstStyle>
          <a:p>
            <a:pPr>
              <a:defRPr/>
            </a:pPr>
            <a:r>
              <a:rPr lang="en-US" smtClean="0"/>
              <a:t>11/21/14</a:t>
            </a:r>
            <a:endParaRPr lang="en-US" dirty="0"/>
          </a:p>
        </p:txBody>
      </p:sp>
      <p:sp>
        <p:nvSpPr>
          <p:cNvPr id="5" name="Slide Number Placeholder 4"/>
          <p:cNvSpPr>
            <a:spLocks noGrp="1"/>
          </p:cNvSpPr>
          <p:nvPr>
            <p:ph type="sldNum" sz="quarter" idx="3"/>
          </p:nvPr>
        </p:nvSpPr>
        <p:spPr>
          <a:xfrm>
            <a:off x="3970342" y="8829823"/>
            <a:ext cx="3038475" cy="464980"/>
          </a:xfrm>
          <a:prstGeom prst="rect">
            <a:avLst/>
          </a:prstGeom>
        </p:spPr>
        <p:txBody>
          <a:bodyPr vert="horz" lIns="92810" tIns="46404" rIns="92810" bIns="46404" rtlCol="0" anchor="b"/>
          <a:lstStyle>
            <a:lvl1pPr algn="r">
              <a:defRPr sz="1200">
                <a:latin typeface="Arial" charset="0"/>
              </a:defRPr>
            </a:lvl1pPr>
          </a:lstStyle>
          <a:p>
            <a:pPr>
              <a:defRPr/>
            </a:pPr>
            <a:fld id="{37238F86-B99E-4BE3-B1AD-C4A55F7FE545}" type="slidenum">
              <a:rPr lang="en-US"/>
              <a:pPr>
                <a:defRPr/>
              </a:pPr>
              <a:t>‹#›</a:t>
            </a:fld>
            <a:endParaRPr lang="en-US" dirty="0"/>
          </a:p>
        </p:txBody>
      </p:sp>
    </p:spTree>
    <p:extLst>
      <p:ext uri="{BB962C8B-B14F-4D97-AF65-F5344CB8AC3E}">
        <p14:creationId xmlns:p14="http://schemas.microsoft.com/office/powerpoint/2010/main" val="14707414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38475" cy="464980"/>
          </a:xfrm>
          <a:prstGeom prst="rect">
            <a:avLst/>
          </a:prstGeom>
        </p:spPr>
        <p:txBody>
          <a:bodyPr vert="horz" lIns="92810" tIns="46404" rIns="92810" bIns="46404"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42" y="1"/>
            <a:ext cx="3038475" cy="464980"/>
          </a:xfrm>
          <a:prstGeom prst="rect">
            <a:avLst/>
          </a:prstGeom>
        </p:spPr>
        <p:txBody>
          <a:bodyPr vert="horz" lIns="92810" tIns="46404" rIns="92810" bIns="46404" rtlCol="0"/>
          <a:lstStyle>
            <a:lvl1pPr algn="r">
              <a:defRPr sz="1200">
                <a:latin typeface="Arial" charset="0"/>
              </a:defRPr>
            </a:lvl1pPr>
          </a:lstStyle>
          <a:p>
            <a:pPr>
              <a:defRPr/>
            </a:pPr>
            <a:fld id="{FB832B41-F7A3-4028-A715-2CA80CD8AA2D}" type="datetimeFigureOut">
              <a:rPr lang="en-US"/>
              <a:pPr>
                <a:defRPr/>
              </a:pPr>
              <a:t>2/5/2015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10" tIns="46404" rIns="92810" bIns="46404" rtlCol="0" anchor="ctr"/>
          <a:lstStyle/>
          <a:p>
            <a:pPr lvl="0"/>
            <a:endParaRPr lang="en-US" noProof="0" dirty="0" smtClean="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2810" tIns="46404" rIns="92810" bIns="4640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5" y="8829823"/>
            <a:ext cx="3038475" cy="464980"/>
          </a:xfrm>
          <a:prstGeom prst="rect">
            <a:avLst/>
          </a:prstGeom>
        </p:spPr>
        <p:txBody>
          <a:bodyPr vert="horz" lIns="92810" tIns="46404" rIns="92810" bIns="46404" rtlCol="0" anchor="b"/>
          <a:lstStyle>
            <a:lvl1pPr algn="l">
              <a:defRPr sz="1200">
                <a:latin typeface="Arial" charset="0"/>
              </a:defRPr>
            </a:lvl1pPr>
          </a:lstStyle>
          <a:p>
            <a:pPr>
              <a:defRPr/>
            </a:pPr>
            <a:r>
              <a:rPr lang="en-US" smtClean="0"/>
              <a:t>11/21/14</a:t>
            </a:r>
            <a:endParaRPr lang="en-US" dirty="0"/>
          </a:p>
        </p:txBody>
      </p:sp>
      <p:sp>
        <p:nvSpPr>
          <p:cNvPr id="7" name="Slide Number Placeholder 6"/>
          <p:cNvSpPr>
            <a:spLocks noGrp="1"/>
          </p:cNvSpPr>
          <p:nvPr>
            <p:ph type="sldNum" sz="quarter" idx="5"/>
          </p:nvPr>
        </p:nvSpPr>
        <p:spPr>
          <a:xfrm>
            <a:off x="3970342" y="8829823"/>
            <a:ext cx="3038475" cy="464980"/>
          </a:xfrm>
          <a:prstGeom prst="rect">
            <a:avLst/>
          </a:prstGeom>
        </p:spPr>
        <p:txBody>
          <a:bodyPr vert="horz" lIns="92810" tIns="46404" rIns="92810" bIns="46404" rtlCol="0" anchor="b"/>
          <a:lstStyle>
            <a:lvl1pPr algn="r">
              <a:defRPr sz="1200">
                <a:latin typeface="Arial" charset="0"/>
              </a:defRPr>
            </a:lvl1pPr>
          </a:lstStyle>
          <a:p>
            <a:pPr>
              <a:defRPr/>
            </a:pPr>
            <a:fld id="{71C2013C-28F8-4763-9382-54293A8040DE}" type="slidenum">
              <a:rPr lang="en-US"/>
              <a:pPr>
                <a:defRPr/>
              </a:pPr>
              <a:t>‹#›</a:t>
            </a:fld>
            <a:endParaRPr lang="en-US" dirty="0"/>
          </a:p>
        </p:txBody>
      </p:sp>
    </p:spTree>
    <p:extLst>
      <p:ext uri="{BB962C8B-B14F-4D97-AF65-F5344CB8AC3E}">
        <p14:creationId xmlns:p14="http://schemas.microsoft.com/office/powerpoint/2010/main" val="18220587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 Notes:</a:t>
            </a:r>
          </a:p>
          <a:p>
            <a:endParaRPr lang="en-US" sz="1000" dirty="0"/>
          </a:p>
          <a:p>
            <a:r>
              <a:rPr lang="en-US" sz="1000" dirty="0"/>
              <a:t>Before beginning this training, take the time to review the accompanying Instructor’s Guide. This document includes a great deal of information that will help prepare you in presenting each of the units contained in the curriculum.</a:t>
            </a:r>
          </a:p>
          <a:p>
            <a:endParaRPr lang="en-US" sz="1000" dirty="0"/>
          </a:p>
          <a:p>
            <a:r>
              <a:rPr lang="en-US" sz="1000" dirty="0"/>
              <a:t>Unit 1 of the </a:t>
            </a:r>
            <a:r>
              <a:rPr lang="en-US" sz="1000" b="1" dirty="0"/>
              <a:t>Against the Grain </a:t>
            </a:r>
            <a:r>
              <a:rPr lang="en-US" sz="1000" dirty="0"/>
              <a:t>curriculum is designed to provide participants a brief overview of the grain industry and the many career opportunities that it offers to young and beginning workers. But it also provides an opportunity to introduce participants to the potential hazards that may be found in this industry and become better prepared to become a safe and efficient worker.</a:t>
            </a:r>
          </a:p>
          <a:p>
            <a:endParaRPr lang="en-US" sz="1000" dirty="0"/>
          </a:p>
          <a:p>
            <a:r>
              <a:rPr lang="en-US" sz="1000" dirty="0"/>
              <a:t>This unit also provides an introduction to the other four units including an overview of the training goals, the target audience, and learning outcomes.</a:t>
            </a:r>
          </a:p>
          <a:p>
            <a:endParaRPr lang="en-US" sz="1000" dirty="0"/>
          </a:p>
          <a:p>
            <a:r>
              <a:rPr lang="en-US" sz="1000" dirty="0"/>
              <a:t>The bulk of the unit is the showing of the video “Grain Bin Safety” produced by the National Corn Growers Association and the National Grain and Feed Association. This video provides a good foundation for communicating the importance of this training to young and beginning workers. The video can be previewed as part of the electronic version of the curriculum at www.agriculturalconfinedspaces.org, or at http://www.youtube.com/watch?u=zqbi.JubNAVEO&amp;feature=youtube.</a:t>
            </a:r>
          </a:p>
          <a:p>
            <a:endParaRPr lang="en-US" sz="1000" dirty="0"/>
          </a:p>
          <a:p>
            <a:r>
              <a:rPr lang="en-US" sz="1000" dirty="0"/>
              <a:t>You may also consider inviting in a manager of a local commercial grain storage and handling facility to address the career opportunities in the industry and the important role that safety plays in protecting the well being of employees.</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101669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  </a:t>
            </a:r>
          </a:p>
          <a:p>
            <a:endParaRPr lang="en-US" dirty="0" smtClean="0"/>
          </a:p>
          <a:p>
            <a:r>
              <a:rPr lang="en-US" dirty="0" smtClean="0"/>
              <a:t>Answer</a:t>
            </a:r>
            <a:r>
              <a:rPr lang="en-US" baseline="0" dirty="0" smtClean="0"/>
              <a:t> any questions anyone has from this unit before moving on</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10172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dirty="0"/>
          </a:p>
          <a:p>
            <a:r>
              <a:rPr lang="en-US" dirty="0"/>
              <a:t>Briefly review the learning objectives of this unit.</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dirty="0"/>
          </a:p>
          <a:p>
            <a:r>
              <a:rPr lang="en-US" dirty="0"/>
              <a:t>There are many career opportunities in the grain industry at locations scattered all over the U.S. In some cases these jobs are full-time positions that provide career advancement opportunities. In other cases, such as farms, the positions are seasonal, especially during the fall harvest. In most commercial facilities, it is rare to find anyone working under the age of 18 while on some farms employees as young as 16 can be legally employed.</a:t>
            </a:r>
          </a:p>
          <a:p>
            <a:endParaRPr lang="en-US" dirty="0"/>
          </a:p>
          <a:p>
            <a:r>
              <a:rPr lang="en-US" dirty="0"/>
              <a:t>As noted, however, in the slide, workers under the age of 21 account for nearly one out of five of all documented fatalities and injuries at grain storage and handling facilities. It is this disproportionate number of incidents involving young and beginning workers that led to the development of the </a:t>
            </a:r>
            <a:r>
              <a:rPr lang="en-US" b="1" dirty="0"/>
              <a:t>Against the Grain</a:t>
            </a:r>
            <a:r>
              <a:rPr lang="en-US" dirty="0"/>
              <a:t> curriculum.</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dirty="0"/>
          </a:p>
          <a:p>
            <a:r>
              <a:rPr lang="en-US" dirty="0"/>
              <a:t>The goal of the </a:t>
            </a:r>
            <a:r>
              <a:rPr lang="en-US" b="1" dirty="0"/>
              <a:t>Against the Grain</a:t>
            </a:r>
            <a:r>
              <a:rPr lang="en-US" dirty="0"/>
              <a:t> curriculum is to provide basic awareness level safety and health training needed by youth and beginning workers interested in employment in the commercial grain industry or who are already working on family operated farms with grain storage operations. The focus of the training is on “basic” and “orientation.” The hope is that the training will give participants a head start to being a safe and productive worker.</a:t>
            </a:r>
          </a:p>
          <a:p>
            <a:endParaRPr lang="en-US" dirty="0"/>
          </a:p>
          <a:p>
            <a:r>
              <a:rPr lang="en-US" dirty="0"/>
              <a:t>There should be no claim made that the training will prevent all injuries or guarantees that participants will always act in a safe manner. Safety training is not a vaccine against harmful events. It is one of the essential ingredients to achieving a safe and healthy workplace. In addition to training there are many other components to an effective safety program including written policies, access to personal protective equipment, adequate supervision and having in place emergency action plans.</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dirty="0"/>
          </a:p>
          <a:p>
            <a:r>
              <a:rPr lang="en-US" dirty="0"/>
              <a:t>Each year there are between 30 and 40 entrapments and engulfments in grain. In addition there are asphyxiations, entanglements, falls, and electrocutions that occur during the storage and handling of grain and during exposure to other agricultural confined spaces. As already noted, a disproportionate number of these incidents involve youth under the age of 21.</a:t>
            </a:r>
          </a:p>
          <a:p>
            <a:endParaRPr lang="en-US" dirty="0"/>
          </a:p>
          <a:p>
            <a:r>
              <a:rPr lang="en-US" dirty="0"/>
              <a:t>This curriculum was designed to reduce the frequency of injuries and fatalities involving youth who are exposed to the hazards of grain storage and handling, including accessing of confined spaces. It is also recognized that there is a need for a well trained workforce in the grain industry that appreciates the importance of following safe and healthy work practices. By completing this training participants should be more competitive in pursing positions in the grain industry.</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dirty="0"/>
          </a:p>
          <a:p>
            <a:r>
              <a:rPr lang="en-US" dirty="0"/>
              <a:t>The list shown in the slide make up the target audience for which this curriculum was developed. It has been tested with youth between the ages of 15 and 20.</a:t>
            </a:r>
          </a:p>
          <a:p>
            <a:endParaRPr lang="en-US" dirty="0"/>
          </a:p>
          <a:p>
            <a:r>
              <a:rPr lang="en-US" dirty="0"/>
              <a:t>As an instructor, you may find that each of the audiences listed will have different needs. Some participants may be exploring for the first time a possible career in the grain industry, while others may have already started working and are looking for training on specific safe work practices. Feel free to modify the training to meet the specific needs of participants.</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dirty="0"/>
          </a:p>
          <a:p>
            <a:r>
              <a:rPr lang="en-US" dirty="0"/>
              <a:t>The Grain Bin Safety video comes in two lengths. One is about 8 minutes long and the second is about 18. Both are available with the electronic version of the </a:t>
            </a:r>
            <a:r>
              <a:rPr lang="en-US" b="1" dirty="0"/>
              <a:t>Against the Grain</a:t>
            </a:r>
            <a:r>
              <a:rPr lang="en-US" dirty="0"/>
              <a:t> curriculum or can be found at www.agriculturalconfinedspaces.org. Based upon time, you are free to select the length that best suits your needs.</a:t>
            </a:r>
          </a:p>
          <a:p>
            <a:endParaRPr lang="en-US" dirty="0"/>
          </a:p>
          <a:p>
            <a:r>
              <a:rPr lang="en-US" dirty="0"/>
              <a:t>This video was produced jointly by the National Corn Growers Association and the National Grain and Feed Association.</a:t>
            </a:r>
          </a:p>
          <a:p>
            <a:r>
              <a:rPr lang="en-US" dirty="0"/>
              <a:t> </a:t>
            </a:r>
          </a:p>
          <a:p>
            <a:r>
              <a:rPr lang="en-US" dirty="0"/>
              <a:t>Two videos are available under the Video Folder in the thump drive.</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dirty="0"/>
          </a:p>
          <a:p>
            <a:r>
              <a:rPr lang="en-US" dirty="0"/>
              <a:t>Following the showing of “Grain Bin Safety”, ask participants why they believe that youth, their age, are so vulnerable to being involved in a grain-related entrapment or engulfment. If you have access to white board or flip chart write down their answers.</a:t>
            </a:r>
          </a:p>
          <a:p>
            <a:endParaRPr lang="en-US" dirty="0"/>
          </a:p>
          <a:p>
            <a:r>
              <a:rPr lang="en-US" dirty="0"/>
              <a:t>Ask participants to identify what could have been done to prevent the tragedy that was presented in the video.</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dirty="0"/>
          </a:p>
          <a:p>
            <a:r>
              <a:rPr lang="en-US" dirty="0"/>
              <a:t>Review the specific reasons that some young and beginning workers may have a greater potential of being injured or killed while working than older more experienced workers. Participants should personally recognize how each of these characteristics could contribute to a harmful event.</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878253-1949-4585-A4AB-7252E77BB569}" type="slidenum">
              <a:rPr lang="en-US" smtClean="0"/>
              <a:pPr>
                <a:defRPr/>
              </a:pPr>
              <a:t>‹#›</a:t>
            </a:fld>
            <a:endParaRPr lang="en-US" dirty="0"/>
          </a:p>
        </p:txBody>
      </p:sp>
    </p:spTree>
    <p:extLst>
      <p:ext uri="{BB962C8B-B14F-4D97-AF65-F5344CB8AC3E}">
        <p14:creationId xmlns:p14="http://schemas.microsoft.com/office/powerpoint/2010/main" val="134304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F4624B-04BE-4FE3-B51A-1B88FD5F53A2}" type="slidenum">
              <a:rPr lang="en-US" smtClean="0"/>
              <a:pPr>
                <a:defRPr/>
              </a:pPr>
              <a:t>‹#›</a:t>
            </a:fld>
            <a:endParaRPr lang="en-US" dirty="0"/>
          </a:p>
        </p:txBody>
      </p:sp>
    </p:spTree>
    <p:extLst>
      <p:ext uri="{BB962C8B-B14F-4D97-AF65-F5344CB8AC3E}">
        <p14:creationId xmlns:p14="http://schemas.microsoft.com/office/powerpoint/2010/main" val="425586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92BA44C-4983-4589-B904-39787FAB5651}" type="slidenum">
              <a:rPr lang="en-US" smtClean="0"/>
              <a:pPr>
                <a:defRPr/>
              </a:pPr>
              <a:t>‹#›</a:t>
            </a:fld>
            <a:endParaRPr lang="en-US" dirty="0"/>
          </a:p>
        </p:txBody>
      </p:sp>
    </p:spTree>
    <p:extLst>
      <p:ext uri="{BB962C8B-B14F-4D97-AF65-F5344CB8AC3E}">
        <p14:creationId xmlns:p14="http://schemas.microsoft.com/office/powerpoint/2010/main" val="189609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F4C88F-E191-476D-A289-033F058D0F0A}" type="slidenum">
              <a:rPr lang="en-US" smtClean="0"/>
              <a:pPr>
                <a:defRPr/>
              </a:pPr>
              <a:t>‹#›</a:t>
            </a:fld>
            <a:endParaRPr lang="en-US" dirty="0"/>
          </a:p>
        </p:txBody>
      </p:sp>
    </p:spTree>
    <p:extLst>
      <p:ext uri="{BB962C8B-B14F-4D97-AF65-F5344CB8AC3E}">
        <p14:creationId xmlns:p14="http://schemas.microsoft.com/office/powerpoint/2010/main" val="31394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0BEE2CB-11EB-4481-B52C-A925516C9AE6}" type="slidenum">
              <a:rPr lang="en-US" smtClean="0"/>
              <a:pPr>
                <a:defRPr/>
              </a:pPr>
              <a:t>‹#›</a:t>
            </a:fld>
            <a:endParaRPr lang="en-US" dirty="0"/>
          </a:p>
        </p:txBody>
      </p:sp>
    </p:spTree>
    <p:extLst>
      <p:ext uri="{BB962C8B-B14F-4D97-AF65-F5344CB8AC3E}">
        <p14:creationId xmlns:p14="http://schemas.microsoft.com/office/powerpoint/2010/main" val="35789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CC3BEB7-48AA-40DD-83E9-1D3937499F40}" type="slidenum">
              <a:rPr lang="en-US" smtClean="0"/>
              <a:pPr>
                <a:defRPr/>
              </a:pPr>
              <a:t>‹#›</a:t>
            </a:fld>
            <a:endParaRPr lang="en-US" dirty="0"/>
          </a:p>
        </p:txBody>
      </p:sp>
    </p:spTree>
    <p:extLst>
      <p:ext uri="{BB962C8B-B14F-4D97-AF65-F5344CB8AC3E}">
        <p14:creationId xmlns:p14="http://schemas.microsoft.com/office/powerpoint/2010/main" val="57552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3A02BC2-3F6C-4043-B770-91B91F55B75C}" type="slidenum">
              <a:rPr lang="en-US" smtClean="0"/>
              <a:pPr>
                <a:defRPr/>
              </a:pPr>
              <a:t>‹#›</a:t>
            </a:fld>
            <a:endParaRPr lang="en-US" dirty="0"/>
          </a:p>
        </p:txBody>
      </p:sp>
    </p:spTree>
    <p:extLst>
      <p:ext uri="{BB962C8B-B14F-4D97-AF65-F5344CB8AC3E}">
        <p14:creationId xmlns:p14="http://schemas.microsoft.com/office/powerpoint/2010/main" val="78873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DA5207-9902-422F-88B4-CDD0CBCAF615}" type="slidenum">
              <a:rPr lang="en-US" smtClean="0"/>
              <a:pPr>
                <a:defRPr/>
              </a:pPr>
              <a:t>‹#›</a:t>
            </a:fld>
            <a:endParaRPr lang="en-US" dirty="0"/>
          </a:p>
        </p:txBody>
      </p:sp>
    </p:spTree>
    <p:extLst>
      <p:ext uri="{BB962C8B-B14F-4D97-AF65-F5344CB8AC3E}">
        <p14:creationId xmlns:p14="http://schemas.microsoft.com/office/powerpoint/2010/main" val="13956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22139BF-76C9-4434-ADC0-A70C5D4B6324}" type="slidenum">
              <a:rPr lang="en-US" smtClean="0"/>
              <a:pPr>
                <a:defRPr/>
              </a:pPr>
              <a:t>‹#›</a:t>
            </a:fld>
            <a:endParaRPr lang="en-US" dirty="0"/>
          </a:p>
        </p:txBody>
      </p:sp>
    </p:spTree>
    <p:extLst>
      <p:ext uri="{BB962C8B-B14F-4D97-AF65-F5344CB8AC3E}">
        <p14:creationId xmlns:p14="http://schemas.microsoft.com/office/powerpoint/2010/main" val="387867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007F48F-F3F7-4D8E-83CD-147DB46FF3AC}" type="slidenum">
              <a:rPr lang="en-US" smtClean="0"/>
              <a:pPr>
                <a:defRPr/>
              </a:pPr>
              <a:t>‹#›</a:t>
            </a:fld>
            <a:endParaRPr lang="en-US" dirty="0"/>
          </a:p>
        </p:txBody>
      </p:sp>
    </p:spTree>
    <p:extLst>
      <p:ext uri="{BB962C8B-B14F-4D97-AF65-F5344CB8AC3E}">
        <p14:creationId xmlns:p14="http://schemas.microsoft.com/office/powerpoint/2010/main" val="241972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A17B0EC-F5D8-43E3-BF84-B6AEED530E70}" type="slidenum">
              <a:rPr lang="en-US" smtClean="0"/>
              <a:pPr>
                <a:defRPr/>
              </a:pPr>
              <a:t>‹#›</a:t>
            </a:fld>
            <a:endParaRPr lang="en-US" dirty="0"/>
          </a:p>
        </p:txBody>
      </p:sp>
    </p:spTree>
    <p:extLst>
      <p:ext uri="{BB962C8B-B14F-4D97-AF65-F5344CB8AC3E}">
        <p14:creationId xmlns:p14="http://schemas.microsoft.com/office/powerpoint/2010/main" val="66613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820DB9-E642-4825-AC7D-DD47AA72BBF5}" type="slidenum">
              <a:rPr lang="en-US" smtClean="0"/>
              <a:pPr>
                <a:defRPr/>
              </a:pPr>
              <a:t>‹#›</a:t>
            </a:fld>
            <a:endParaRPr lang="en-US" dirty="0"/>
          </a:p>
        </p:txBody>
      </p:sp>
    </p:spTree>
    <p:extLst>
      <p:ext uri="{BB962C8B-B14F-4D97-AF65-F5344CB8AC3E}">
        <p14:creationId xmlns:p14="http://schemas.microsoft.com/office/powerpoint/2010/main" val="396099797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ic for use\Will_in_bi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71"/>
            <a:ext cx="9156700" cy="693261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a:spLocks noGrp="1"/>
          </p:cNvSpPr>
          <p:nvPr>
            <p:ph type="subTitle" idx="1"/>
          </p:nvPr>
        </p:nvSpPr>
        <p:spPr>
          <a:xfrm>
            <a:off x="76200" y="5257800"/>
            <a:ext cx="8686800" cy="1524000"/>
          </a:xfrm>
        </p:spPr>
        <p:txBody>
          <a:bodyPr>
            <a:normAutofit/>
          </a:bodyPr>
          <a:lstStyle/>
          <a:p>
            <a:pPr marR="0" algn="l" eaLnBrk="1" hangingPunct="1">
              <a:lnSpc>
                <a:spcPct val="60000"/>
              </a:lnSpc>
            </a:pPr>
            <a:r>
              <a:rPr lang="en-US" sz="1000" b="1" i="1" dirty="0" smtClean="0">
                <a:solidFill>
                  <a:schemeClr val="tx1"/>
                </a:solidFill>
              </a:rPr>
              <a:t>Developed by:</a:t>
            </a:r>
          </a:p>
          <a:p>
            <a:pPr lvl="1" algn="l" eaLnBrk="1" hangingPunct="1">
              <a:lnSpc>
                <a:spcPct val="60000"/>
              </a:lnSpc>
            </a:pPr>
            <a:r>
              <a:rPr lang="en-US" sz="1000" b="1" dirty="0" smtClean="0">
                <a:solidFill>
                  <a:schemeClr val="tx1"/>
                </a:solidFill>
              </a:rPr>
              <a:t>Purdue University</a:t>
            </a:r>
          </a:p>
          <a:p>
            <a:pPr lvl="1" algn="l" eaLnBrk="1" hangingPunct="1">
              <a:lnSpc>
                <a:spcPct val="60000"/>
              </a:lnSpc>
            </a:pPr>
            <a:r>
              <a:rPr lang="en-US" sz="1000" b="1" dirty="0" smtClean="0">
                <a:solidFill>
                  <a:schemeClr val="tx1"/>
                </a:solidFill>
              </a:rPr>
              <a:t>Agricultural Safety and Health Program</a:t>
            </a:r>
          </a:p>
          <a:p>
            <a:pPr lvl="1" algn="l" eaLnBrk="1" hangingPunct="1">
              <a:lnSpc>
                <a:spcPct val="60000"/>
              </a:lnSpc>
            </a:pPr>
            <a:r>
              <a:rPr lang="en-US" sz="1000" b="1" dirty="0" smtClean="0">
                <a:solidFill>
                  <a:schemeClr val="tx1"/>
                </a:solidFill>
              </a:rPr>
              <a:t>Department of Agricultural and Biological Engineering</a:t>
            </a:r>
          </a:p>
          <a:p>
            <a:pPr lvl="1" algn="l" eaLnBrk="1" hangingPunct="1">
              <a:lnSpc>
                <a:spcPct val="60000"/>
              </a:lnSpc>
            </a:pPr>
            <a:r>
              <a:rPr lang="en-US" sz="1000" b="1" dirty="0" smtClean="0">
                <a:solidFill>
                  <a:schemeClr val="tx1"/>
                </a:solidFill>
              </a:rPr>
              <a:t>West Lafayette, IN</a:t>
            </a:r>
          </a:p>
          <a:p>
            <a:pPr marR="0" algn="l" eaLnBrk="1" hangingPunct="1">
              <a:lnSpc>
                <a:spcPct val="60000"/>
              </a:lnSpc>
            </a:pPr>
            <a:endParaRPr lang="en-US" sz="1000" b="1" dirty="0" smtClean="0">
              <a:solidFill>
                <a:schemeClr val="tx1"/>
              </a:solidFill>
            </a:endParaRPr>
          </a:p>
          <a:p>
            <a:pPr marR="0" algn="l">
              <a:lnSpc>
                <a:spcPct val="80000"/>
              </a:lnSpc>
            </a:pPr>
            <a:r>
              <a:rPr lang="en-US" sz="1000" b="1" i="1" dirty="0" smtClean="0">
                <a:solidFill>
                  <a:schemeClr val="tx1"/>
                </a:solidFill>
              </a:rPr>
              <a:t>This material was produced under grant </a:t>
            </a:r>
            <a:r>
              <a:rPr lang="en-US" sz="1000" b="1" i="1" smtClean="0">
                <a:solidFill>
                  <a:schemeClr val="tx1"/>
                </a:solidFill>
              </a:rPr>
              <a:t>number SH23575SH3 </a:t>
            </a:r>
            <a:r>
              <a:rPr lang="en-US" sz="1000" b="1" i="1" dirty="0" smtClean="0">
                <a:solidFill>
                  <a:schemeClr val="tx1"/>
                </a:solidFill>
              </a:rPr>
              <a:t>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00" dirty="0" smtClean="0">
              <a:solidFill>
                <a:schemeClr val="tx1"/>
              </a:solidFill>
            </a:endParaRPr>
          </a:p>
          <a:p>
            <a:pPr marR="0" algn="l" eaLnBrk="1" hangingPunct="1">
              <a:lnSpc>
                <a:spcPct val="60000"/>
              </a:lnSpc>
            </a:pPr>
            <a:endParaRPr lang="en-US" sz="1000" b="1"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7DE97C43-C70C-42AE-BF2D-7D684895317D}" type="slidenum">
              <a:rPr lang="en-US"/>
              <a:pPr>
                <a:defRPr/>
              </a:pPr>
              <a:t>1</a:t>
            </a:fld>
            <a:endParaRPr lang="en-US" dirty="0"/>
          </a:p>
        </p:txBody>
      </p:sp>
      <p:sp>
        <p:nvSpPr>
          <p:cNvPr id="6" name="Title 1"/>
          <p:cNvSpPr txBox="1">
            <a:spLocks/>
          </p:cNvSpPr>
          <p:nvPr/>
        </p:nvSpPr>
        <p:spPr>
          <a:xfrm>
            <a:off x="311150" y="1981200"/>
            <a:ext cx="8534400" cy="2590800"/>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sz="4000" dirty="0">
                <a:solidFill>
                  <a:schemeClr val="tx1"/>
                </a:solidFill>
                <a:effectLst/>
                <a:latin typeface="+mn-lt"/>
              </a:rPr>
              <a:t>Safe Grain </a:t>
            </a:r>
            <a:r>
              <a:rPr lang="en-US" sz="4000" dirty="0" smtClean="0">
                <a:solidFill>
                  <a:schemeClr val="tx1"/>
                </a:solidFill>
                <a:effectLst/>
                <a:latin typeface="+mn-lt"/>
              </a:rPr>
              <a:t>Storage and </a:t>
            </a:r>
            <a:r>
              <a:rPr lang="en-US" sz="4000" dirty="0">
                <a:solidFill>
                  <a:schemeClr val="tx1"/>
                </a:solidFill>
                <a:effectLst/>
                <a:latin typeface="+mn-lt"/>
              </a:rPr>
              <a:t>Handling </a:t>
            </a:r>
            <a:r>
              <a:rPr lang="en-US" sz="4000">
                <a:solidFill>
                  <a:schemeClr val="tx1"/>
                </a:solidFill>
                <a:effectLst/>
                <a:latin typeface="+mn-lt"/>
              </a:rPr>
              <a:t>for </a:t>
            </a:r>
            <a:r>
              <a:rPr lang="en-US" sz="4000" smtClean="0">
                <a:solidFill>
                  <a:schemeClr val="tx1"/>
                </a:solidFill>
                <a:effectLst/>
                <a:latin typeface="+mn-lt"/>
              </a:rPr>
              <a:t>Young and </a:t>
            </a:r>
            <a:r>
              <a:rPr lang="en-US" sz="4000" dirty="0">
                <a:solidFill>
                  <a:schemeClr val="tx1"/>
                </a:solidFill>
                <a:effectLst/>
                <a:latin typeface="+mn-lt"/>
              </a:rPr>
              <a:t>Beginning Workers </a:t>
            </a:r>
            <a:endParaRPr lang="en-US" sz="4000" dirty="0" smtClean="0">
              <a:solidFill>
                <a:schemeClr val="tx1"/>
              </a:solidFill>
              <a:effectLst/>
              <a:latin typeface="+mn-lt"/>
            </a:endParaRPr>
          </a:p>
          <a:p>
            <a:pPr algn="ctr" fontAlgn="auto">
              <a:spcAft>
                <a:spcPts val="0"/>
              </a:spcAft>
              <a:defRPr/>
            </a:pPr>
            <a:endParaRPr lang="en-US" sz="4000" dirty="0" smtClean="0">
              <a:solidFill>
                <a:schemeClr val="tx1"/>
              </a:solidFill>
              <a:effectLst/>
              <a:latin typeface="+mn-lt"/>
            </a:endParaRPr>
          </a:p>
          <a:p>
            <a:pPr algn="ctr" fontAlgn="auto">
              <a:spcAft>
                <a:spcPts val="0"/>
              </a:spcAft>
              <a:defRPr/>
            </a:pPr>
            <a:r>
              <a:rPr lang="en-US" sz="4000" dirty="0" smtClean="0">
                <a:solidFill>
                  <a:schemeClr val="tx1"/>
                </a:solidFill>
                <a:effectLst/>
                <a:latin typeface="+mn-lt"/>
              </a:rPr>
              <a:t>Unit 1 – Orientation</a:t>
            </a:r>
            <a:endParaRPr lang="en-US" sz="4000" dirty="0">
              <a:solidFill>
                <a:schemeClr val="tx1"/>
              </a:solidFill>
              <a:effectLst/>
              <a:latin typeface="+mn-lt"/>
            </a:endParaRPr>
          </a:p>
        </p:txBody>
      </p:sp>
      <p:sp>
        <p:nvSpPr>
          <p:cNvPr id="2" name="Rectangle 1"/>
          <p:cNvSpPr/>
          <p:nvPr/>
        </p:nvSpPr>
        <p:spPr>
          <a:xfrm>
            <a:off x="0" y="457200"/>
            <a:ext cx="9156700" cy="707886"/>
          </a:xfrm>
          <a:prstGeom prst="rect">
            <a:avLst/>
          </a:prstGeom>
        </p:spPr>
        <p:txBody>
          <a:bodyPr wrap="square">
            <a:spAutoFit/>
          </a:bodyPr>
          <a:lstStyle/>
          <a:p>
            <a:pPr algn="ctr" fontAlgn="auto">
              <a:spcAft>
                <a:spcPts val="0"/>
              </a:spcAft>
              <a:defRPr/>
            </a:pPr>
            <a:r>
              <a:rPr lang="en-US" sz="4000" b="1" cap="small" dirty="0" smtClean="0">
                <a:latin typeface="+mn-lt"/>
              </a:rPr>
              <a:t>Against </a:t>
            </a:r>
            <a:r>
              <a:rPr lang="en-US" sz="4000" b="1" cap="small" dirty="0">
                <a:latin typeface="+mn-lt"/>
              </a:rPr>
              <a:t>the Grain</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AE3F08-155B-4566-82F1-9F52D9B5E959}" type="slidenum">
              <a:rPr lang="en-US"/>
              <a:pPr>
                <a:defRPr/>
              </a:pPr>
              <a:t>10</a:t>
            </a:fld>
            <a:endParaRPr lang="en-US" dirty="0"/>
          </a:p>
        </p:txBody>
      </p:sp>
      <p:pic>
        <p:nvPicPr>
          <p:cNvPr id="4" name="ead99cec-a3de-48c9-91f2-dd704e61a6d6" descr="C7EE5E06-D744-4498-BD1F-6205035561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4686300" cy="60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Objectives</a:t>
            </a:r>
          </a:p>
        </p:txBody>
      </p:sp>
      <p:sp>
        <p:nvSpPr>
          <p:cNvPr id="3074" name="Content Placeholder 1"/>
          <p:cNvSpPr>
            <a:spLocks noGrp="1"/>
          </p:cNvSpPr>
          <p:nvPr>
            <p:ph idx="1"/>
          </p:nvPr>
        </p:nvSpPr>
        <p:spPr>
          <a:xfrm>
            <a:off x="838200" y="1066800"/>
            <a:ext cx="8229600" cy="5181600"/>
          </a:xfrm>
        </p:spPr>
        <p:txBody>
          <a:bodyPr>
            <a:normAutofit/>
          </a:bodyPr>
          <a:lstStyle/>
          <a:p>
            <a:pPr eaLnBrk="1" hangingPunct="1">
              <a:buSzPct val="95000"/>
              <a:buFont typeface="Wingdings" pitchFamily="2" charset="2"/>
              <a:buChar char="§"/>
            </a:pPr>
            <a:r>
              <a:rPr lang="en-US" sz="2800" dirty="0" smtClean="0">
                <a:cs typeface="Arial" charset="0"/>
              </a:rPr>
              <a:t>Provide an overview of the scope and size of the grain industry in the U.S.</a:t>
            </a:r>
          </a:p>
          <a:p>
            <a:pPr eaLnBrk="1" hangingPunct="1">
              <a:buSzPct val="95000"/>
              <a:buFont typeface="Wingdings" pitchFamily="2" charset="2"/>
              <a:buChar char="§"/>
            </a:pPr>
            <a:r>
              <a:rPr lang="en-US" sz="2800" dirty="0" smtClean="0">
                <a:cs typeface="Arial" charset="0"/>
              </a:rPr>
              <a:t>Explain the role that young and beginning workers play in the number of documented fatalities and injuries in the grain industry.</a:t>
            </a:r>
          </a:p>
          <a:p>
            <a:pPr eaLnBrk="1" hangingPunct="1">
              <a:buSzPct val="95000"/>
              <a:buFont typeface="Wingdings" pitchFamily="2" charset="2"/>
              <a:buChar char="§"/>
            </a:pPr>
            <a:r>
              <a:rPr lang="en-US" sz="2800" dirty="0" smtClean="0">
                <a:cs typeface="Arial" charset="0"/>
              </a:rPr>
              <a:t>Explain the goal of the training including desired outcomes.</a:t>
            </a:r>
          </a:p>
          <a:p>
            <a:pPr eaLnBrk="1" hangingPunct="1">
              <a:buSzPct val="95000"/>
              <a:buFont typeface="Wingdings" pitchFamily="2" charset="2"/>
              <a:buChar char="§"/>
            </a:pPr>
            <a:r>
              <a:rPr lang="en-US" sz="2800" dirty="0" smtClean="0">
                <a:cs typeface="Arial" charset="0"/>
              </a:rPr>
              <a:t>Identify the characteristics that might explain why youth are more vulnerable to being involved in grain-related incidents.</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2</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Introduction</a:t>
            </a:r>
          </a:p>
        </p:txBody>
      </p:sp>
      <p:sp>
        <p:nvSpPr>
          <p:cNvPr id="3074" name="Content Placeholder 1"/>
          <p:cNvSpPr>
            <a:spLocks noGrp="1"/>
          </p:cNvSpPr>
          <p:nvPr>
            <p:ph idx="1"/>
          </p:nvPr>
        </p:nvSpPr>
        <p:spPr>
          <a:xfrm>
            <a:off x="838200" y="1066800"/>
            <a:ext cx="8229600" cy="5181600"/>
          </a:xfrm>
        </p:spPr>
        <p:txBody>
          <a:bodyPr>
            <a:normAutofit/>
          </a:bodyPr>
          <a:lstStyle/>
          <a:p>
            <a:pPr eaLnBrk="1" hangingPunct="1">
              <a:buSzPct val="95000"/>
              <a:buFont typeface="Wingdings" pitchFamily="2" charset="2"/>
              <a:buChar char="§"/>
            </a:pPr>
            <a:r>
              <a:rPr lang="en-US" sz="2800" dirty="0" smtClean="0">
                <a:cs typeface="Arial" charset="0"/>
              </a:rPr>
              <a:t>There are over 14,000 commercial grain storage and handling facilities located throughout the U.S.</a:t>
            </a:r>
          </a:p>
          <a:p>
            <a:pPr eaLnBrk="1" hangingPunct="1">
              <a:buSzPct val="95000"/>
              <a:buFont typeface="Wingdings" pitchFamily="2" charset="2"/>
              <a:buChar char="§"/>
            </a:pPr>
            <a:r>
              <a:rPr lang="en-US" sz="2800" dirty="0" smtClean="0">
                <a:cs typeface="Arial" charset="0"/>
              </a:rPr>
              <a:t>There are over 300,000 farms that store grain on-site.</a:t>
            </a:r>
          </a:p>
          <a:p>
            <a:pPr eaLnBrk="1" hangingPunct="1">
              <a:buSzPct val="95000"/>
              <a:buFont typeface="Wingdings" pitchFamily="2" charset="2"/>
              <a:buChar char="§"/>
            </a:pPr>
            <a:r>
              <a:rPr lang="en-US" sz="2800" dirty="0" smtClean="0">
                <a:cs typeface="Arial" charset="0"/>
              </a:rPr>
              <a:t>Over 1 million workers are engaged in storage, handling, processing, and transporting grain.</a:t>
            </a:r>
          </a:p>
          <a:p>
            <a:pPr eaLnBrk="1" hangingPunct="1">
              <a:buSzPct val="95000"/>
              <a:buFont typeface="Wingdings" pitchFamily="2" charset="2"/>
              <a:buChar char="§"/>
            </a:pPr>
            <a:r>
              <a:rPr lang="en-US" sz="2800" dirty="0" smtClean="0">
                <a:cs typeface="Arial" charset="0"/>
              </a:rPr>
              <a:t>Nearly one of every five victims of entrapment, engulfment, entanglement, asphyxiation, falls, or electrocutions at grain storage and handling facilities are under the age of 21.</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3</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4067365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Goal of Training</a:t>
            </a:r>
          </a:p>
        </p:txBody>
      </p:sp>
      <p:sp>
        <p:nvSpPr>
          <p:cNvPr id="3074" name="Content Placeholder 1"/>
          <p:cNvSpPr>
            <a:spLocks noGrp="1"/>
          </p:cNvSpPr>
          <p:nvPr>
            <p:ph idx="1"/>
          </p:nvPr>
        </p:nvSpPr>
        <p:spPr>
          <a:xfrm>
            <a:off x="838200" y="1066800"/>
            <a:ext cx="7620000" cy="5181600"/>
          </a:xfrm>
        </p:spPr>
        <p:txBody>
          <a:bodyPr>
            <a:normAutofit/>
          </a:bodyPr>
          <a:lstStyle/>
          <a:p>
            <a:pPr eaLnBrk="1" hangingPunct="1">
              <a:buSzPct val="95000"/>
              <a:buFont typeface="Wingdings" pitchFamily="2" charset="2"/>
              <a:buChar char="§"/>
            </a:pPr>
            <a:r>
              <a:rPr lang="en-US" sz="2800" dirty="0" smtClean="0">
                <a:cs typeface="Arial" charset="0"/>
              </a:rPr>
              <a:t>The goal of this training is to provide basic awareness level safety and health training needed by young and beginning workers interested in employment in the commercial grain industry or who are already working on family operated farms with grain storage operations.</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4</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1026" name="Picture 2" descr="目前顯示的是「imag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655" r="10259"/>
          <a:stretch/>
        </p:blipFill>
        <p:spPr bwMode="auto">
          <a:xfrm>
            <a:off x="5486400" y="4244283"/>
            <a:ext cx="3145776" cy="22715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315244"/>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Desired Outcomes</a:t>
            </a:r>
          </a:p>
        </p:txBody>
      </p:sp>
      <p:sp>
        <p:nvSpPr>
          <p:cNvPr id="3074" name="Content Placeholder 1"/>
          <p:cNvSpPr>
            <a:spLocks noGrp="1"/>
          </p:cNvSpPr>
          <p:nvPr>
            <p:ph idx="1"/>
          </p:nvPr>
        </p:nvSpPr>
        <p:spPr>
          <a:xfrm>
            <a:off x="838200" y="1066800"/>
            <a:ext cx="7391400" cy="5181600"/>
          </a:xfrm>
        </p:spPr>
        <p:txBody>
          <a:bodyPr>
            <a:normAutofit/>
          </a:bodyPr>
          <a:lstStyle/>
          <a:p>
            <a:pPr eaLnBrk="1" hangingPunct="1">
              <a:buSzPct val="95000"/>
              <a:buFont typeface="Wingdings" pitchFamily="2" charset="2"/>
              <a:buChar char="§"/>
            </a:pPr>
            <a:r>
              <a:rPr lang="en-US" sz="2800" dirty="0" smtClean="0">
                <a:cs typeface="Arial" charset="0"/>
              </a:rPr>
              <a:t>A reduction in the number of injuries and fatalities involving young and beginning workers in the grain industry.</a:t>
            </a:r>
          </a:p>
          <a:p>
            <a:pPr eaLnBrk="1" hangingPunct="1">
              <a:buSzPct val="95000"/>
              <a:buFont typeface="Wingdings" pitchFamily="2" charset="2"/>
              <a:buChar char="§"/>
            </a:pPr>
            <a:r>
              <a:rPr lang="en-US" sz="2800" dirty="0" smtClean="0">
                <a:cs typeface="Arial" charset="0"/>
              </a:rPr>
              <a:t>A better prepared workforce of young and beginning workers who recognize hazards and the need for safe work practices in the grain industry.</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5</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91418347"/>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目前顯示的是「image3.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8839" r="14561"/>
          <a:stretch/>
        </p:blipFill>
        <p:spPr bwMode="auto">
          <a:xfrm>
            <a:off x="6324600" y="3303639"/>
            <a:ext cx="2682744" cy="3399346"/>
          </a:xfrm>
          <a:prstGeom prst="rect">
            <a:avLst/>
          </a:prstGeom>
          <a:noFill/>
          <a:extLst>
            <a:ext uri="{909E8E84-426E-40DD-AFC4-6F175D3DCCD1}">
              <a14:hiddenFill xmlns:a14="http://schemas.microsoft.com/office/drawing/2010/main">
                <a:solidFill>
                  <a:srgbClr val="FFFFFF"/>
                </a:solidFill>
              </a14:hiddenFill>
            </a:ext>
          </a:extLst>
        </p:spPr>
      </p:pic>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Target Audience</a:t>
            </a:r>
          </a:p>
        </p:txBody>
      </p:sp>
      <p:sp>
        <p:nvSpPr>
          <p:cNvPr id="3074" name="Content Placeholder 1"/>
          <p:cNvSpPr>
            <a:spLocks noGrp="1"/>
          </p:cNvSpPr>
          <p:nvPr>
            <p:ph idx="1"/>
          </p:nvPr>
        </p:nvSpPr>
        <p:spPr>
          <a:xfrm>
            <a:off x="838200" y="1066800"/>
            <a:ext cx="7391400" cy="5181600"/>
          </a:xfrm>
        </p:spPr>
        <p:txBody>
          <a:bodyPr>
            <a:normAutofit/>
          </a:bodyPr>
          <a:lstStyle/>
          <a:p>
            <a:pPr eaLnBrk="1" hangingPunct="1">
              <a:buSzPct val="95000"/>
              <a:buFont typeface="Wingdings" pitchFamily="2" charset="2"/>
              <a:buChar char="§"/>
            </a:pPr>
            <a:r>
              <a:rPr lang="en-US" sz="2800" dirty="0" smtClean="0">
                <a:cs typeface="Arial" charset="0"/>
              </a:rPr>
              <a:t>This training will benefit:</a:t>
            </a:r>
          </a:p>
          <a:p>
            <a:pPr lvl="1">
              <a:buSzPct val="95000"/>
              <a:buFont typeface="Arial" panose="020B0604020202020204" pitchFamily="34" charset="0"/>
              <a:buChar char="•"/>
            </a:pPr>
            <a:r>
              <a:rPr lang="en-US" sz="2400" dirty="0" smtClean="0">
                <a:cs typeface="Arial" charset="0"/>
              </a:rPr>
              <a:t>Farm youth working on family operated grain farms</a:t>
            </a:r>
          </a:p>
          <a:p>
            <a:pPr lvl="1">
              <a:buSzPct val="95000"/>
              <a:buFont typeface="Arial" panose="020B0604020202020204" pitchFamily="34" charset="0"/>
              <a:buChar char="•"/>
            </a:pPr>
            <a:r>
              <a:rPr lang="en-US" sz="2400" dirty="0" smtClean="0">
                <a:cs typeface="Arial" charset="0"/>
              </a:rPr>
              <a:t>Students pursuing careers in the grain industry</a:t>
            </a:r>
          </a:p>
          <a:p>
            <a:pPr lvl="1">
              <a:buSzPct val="95000"/>
              <a:buFont typeface="Arial" panose="020B0604020202020204" pitchFamily="34" charset="0"/>
              <a:buChar char="•"/>
            </a:pPr>
            <a:r>
              <a:rPr lang="en-US" sz="2400" dirty="0" smtClean="0">
                <a:cs typeface="Arial" charset="0"/>
              </a:rPr>
              <a:t>FFA members involved with SAE Programs</a:t>
            </a:r>
          </a:p>
          <a:p>
            <a:pPr lvl="1">
              <a:buSzPct val="95000"/>
              <a:buFont typeface="Arial" panose="020B0604020202020204" pitchFamily="34" charset="0"/>
              <a:buChar char="•"/>
            </a:pPr>
            <a:r>
              <a:rPr lang="en-US" sz="2400" dirty="0" smtClean="0">
                <a:cs typeface="Arial" charset="0"/>
              </a:rPr>
              <a:t>Beginning workers in the commercial grain industry</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6</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68377480"/>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Grain Bin Safety Video</a:t>
            </a:r>
          </a:p>
        </p:txBody>
      </p:sp>
      <p:sp>
        <p:nvSpPr>
          <p:cNvPr id="3074" name="Content Placeholder 1"/>
          <p:cNvSpPr>
            <a:spLocks noGrp="1"/>
          </p:cNvSpPr>
          <p:nvPr>
            <p:ph idx="1"/>
          </p:nvPr>
        </p:nvSpPr>
        <p:spPr>
          <a:xfrm>
            <a:off x="838200" y="1066800"/>
            <a:ext cx="7391400" cy="5181600"/>
          </a:xfrm>
        </p:spPr>
        <p:txBody>
          <a:bodyPr>
            <a:normAutofit/>
          </a:bodyPr>
          <a:lstStyle/>
          <a:p>
            <a:pPr eaLnBrk="1" hangingPunct="1">
              <a:buSzPct val="95000"/>
              <a:buFont typeface="Wingdings" pitchFamily="2" charset="2"/>
              <a:buChar char="§"/>
            </a:pPr>
            <a:endParaRPr lang="en-US" sz="2400" dirty="0" smtClean="0">
              <a:latin typeface="Corbel" pitchFamily="34" charset="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7</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968" y="1812741"/>
            <a:ext cx="6510062" cy="3597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581878"/>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Video Summary</a:t>
            </a:r>
          </a:p>
        </p:txBody>
      </p:sp>
      <p:sp>
        <p:nvSpPr>
          <p:cNvPr id="3074" name="Content Placeholder 1"/>
          <p:cNvSpPr>
            <a:spLocks noGrp="1"/>
          </p:cNvSpPr>
          <p:nvPr>
            <p:ph idx="1"/>
          </p:nvPr>
        </p:nvSpPr>
        <p:spPr>
          <a:xfrm>
            <a:off x="838200" y="1066800"/>
            <a:ext cx="7391400" cy="5181600"/>
          </a:xfrm>
        </p:spPr>
        <p:txBody>
          <a:bodyPr>
            <a:normAutofit/>
          </a:bodyPr>
          <a:lstStyle/>
          <a:p>
            <a:pPr marL="0" indent="0" eaLnBrk="1" hangingPunct="1">
              <a:buSzPct val="95000"/>
              <a:buNone/>
            </a:pPr>
            <a:r>
              <a:rPr lang="en-US" sz="2800" dirty="0" smtClean="0">
                <a:cs typeface="Arial" charset="0"/>
              </a:rPr>
              <a:t>Why do you think that youth are so vulnerable to being involved in grain-related incidents?</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8</a:t>
            </a:fld>
            <a:endParaRPr lang="en-US" dirty="0"/>
          </a:p>
        </p:txBody>
      </p:sp>
      <p:pic>
        <p:nvPicPr>
          <p:cNvPr id="5" name="Picture 3" descr="E:\Photos\Inside Grain Bin\IMG_013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91115" y="2057400"/>
            <a:ext cx="3880885" cy="29200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5" descr="E:\Photos\Inside Grain Bin\IMG_0125.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366523" y="3124200"/>
            <a:ext cx="4472677" cy="3365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934411544"/>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1676400"/>
          </a:xfrm>
        </p:spPr>
        <p:txBody>
          <a:bodyPr>
            <a:normAutofit fontScale="90000"/>
          </a:bodyPr>
          <a:lstStyle/>
          <a:p>
            <a:pPr eaLnBrk="1" hangingPunct="1"/>
            <a:r>
              <a:rPr lang="en-US" sz="3600" b="1" dirty="0" smtClean="0">
                <a:solidFill>
                  <a:schemeClr val="tx1"/>
                </a:solidFill>
                <a:latin typeface="+mn-lt"/>
              </a:rPr>
              <a:t>Young and Beginning Workers are at Greater Risk of Work-related Injuries Because They:</a:t>
            </a:r>
          </a:p>
        </p:txBody>
      </p:sp>
      <p:sp>
        <p:nvSpPr>
          <p:cNvPr id="3074" name="Content Placeholder 1"/>
          <p:cNvSpPr>
            <a:spLocks noGrp="1"/>
          </p:cNvSpPr>
          <p:nvPr>
            <p:ph idx="1"/>
          </p:nvPr>
        </p:nvSpPr>
        <p:spPr>
          <a:xfrm>
            <a:off x="838200" y="1828800"/>
            <a:ext cx="7391400" cy="4419600"/>
          </a:xfrm>
        </p:spPr>
        <p:txBody>
          <a:bodyPr>
            <a:normAutofit/>
          </a:bodyPr>
          <a:lstStyle/>
          <a:p>
            <a:pPr>
              <a:buSzPct val="95000"/>
              <a:buFont typeface="Wingdings" panose="05000000000000000000" pitchFamily="2" charset="2"/>
              <a:buChar char="§"/>
            </a:pPr>
            <a:r>
              <a:rPr lang="en-US" sz="2800" dirty="0">
                <a:cs typeface="Arial" charset="0"/>
              </a:rPr>
              <a:t>Lack of training and experience</a:t>
            </a:r>
          </a:p>
          <a:p>
            <a:pPr>
              <a:buSzPct val="95000"/>
              <a:buFont typeface="Wingdings" panose="05000000000000000000" pitchFamily="2" charset="2"/>
              <a:buChar char="§"/>
            </a:pPr>
            <a:r>
              <a:rPr lang="en-US" sz="2800" dirty="0" smtClean="0">
                <a:cs typeface="Arial" charset="0"/>
              </a:rPr>
              <a:t>Lack knowledge about hazards</a:t>
            </a:r>
          </a:p>
          <a:p>
            <a:pPr>
              <a:buSzPct val="95000"/>
              <a:buFont typeface="Wingdings" panose="05000000000000000000" pitchFamily="2" charset="2"/>
              <a:buChar char="§"/>
            </a:pPr>
            <a:r>
              <a:rPr lang="en-US" sz="2800" dirty="0" smtClean="0">
                <a:cs typeface="Arial" charset="0"/>
              </a:rPr>
              <a:t>Don’t have the ability to assess risk</a:t>
            </a:r>
          </a:p>
          <a:p>
            <a:pPr>
              <a:buSzPct val="95000"/>
              <a:buFont typeface="Wingdings" panose="05000000000000000000" pitchFamily="2" charset="2"/>
              <a:buChar char="§"/>
            </a:pPr>
            <a:r>
              <a:rPr lang="en-US" sz="2800" dirty="0" smtClean="0">
                <a:cs typeface="Arial" charset="0"/>
              </a:rPr>
              <a:t>Are natural risk takers</a:t>
            </a:r>
          </a:p>
          <a:p>
            <a:pPr>
              <a:buSzPct val="95000"/>
              <a:buFont typeface="Wingdings" panose="05000000000000000000" pitchFamily="2" charset="2"/>
              <a:buChar char="§"/>
            </a:pPr>
            <a:r>
              <a:rPr lang="en-US" sz="2800" dirty="0" smtClean="0">
                <a:cs typeface="Arial" charset="0"/>
              </a:rPr>
              <a:t>Lack coordination and physical strength</a:t>
            </a:r>
          </a:p>
          <a:p>
            <a:pPr>
              <a:buSzPct val="95000"/>
              <a:buFont typeface="Wingdings" panose="05000000000000000000" pitchFamily="2" charset="2"/>
              <a:buChar char="§"/>
            </a:pPr>
            <a:r>
              <a:rPr lang="en-US" sz="2800" dirty="0" smtClean="0">
                <a:cs typeface="Arial" charset="0"/>
              </a:rPr>
              <a:t>Lack maturity</a:t>
            </a:r>
          </a:p>
          <a:p>
            <a:pPr>
              <a:buSzPct val="95000"/>
              <a:buFont typeface="Wingdings" panose="05000000000000000000" pitchFamily="2" charset="2"/>
              <a:buChar char="§"/>
            </a:pPr>
            <a:r>
              <a:rPr lang="en-US" sz="2800" dirty="0" smtClean="0">
                <a:cs typeface="Arial" charset="0"/>
              </a:rPr>
              <a:t>Lack of patience</a:t>
            </a:r>
          </a:p>
          <a:p>
            <a:pPr>
              <a:buSzPct val="95000"/>
              <a:buFont typeface="Wingdings" panose="05000000000000000000" pitchFamily="2" charset="2"/>
              <a:buChar char="§"/>
            </a:pPr>
            <a:r>
              <a:rPr lang="en-US" sz="2800" dirty="0" smtClean="0">
                <a:cs typeface="Arial" charset="0"/>
              </a:rPr>
              <a:t>Others: ______________________________</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9</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172369657"/>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2343</TotalTime>
  <Words>1470</Words>
  <Application>Microsoft Office PowerPoint</Application>
  <PresentationFormat>On-screen Show (4:3)</PresentationFormat>
  <Paragraphs>126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Wingdings</vt:lpstr>
      <vt:lpstr>Office Theme</vt:lpstr>
      <vt:lpstr>PowerPoint Presentation</vt:lpstr>
      <vt:lpstr>Objectives</vt:lpstr>
      <vt:lpstr>Introduction</vt:lpstr>
      <vt:lpstr>Goal of Training</vt:lpstr>
      <vt:lpstr>Desired Outcomes</vt:lpstr>
      <vt:lpstr>Target Audience</vt:lpstr>
      <vt:lpstr>Grain Bin Safety Video</vt:lpstr>
      <vt:lpstr>Video Summary</vt:lpstr>
      <vt:lpstr>Young and Beginning Workers are at Greater Risk of Work-related Injuries Because They:</vt:lpstr>
      <vt:lpstr>PowerPoint Presentation</vt:lpstr>
    </vt:vector>
  </TitlesOfParts>
  <Company>Engineering Computer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 OSHA Definition</dc:title>
  <dc:creator>jcwalsh</dc:creator>
  <cp:lastModifiedBy>Heath, Denise L</cp:lastModifiedBy>
  <cp:revision>163</cp:revision>
  <cp:lastPrinted>2015-02-05T19:11:53Z</cp:lastPrinted>
  <dcterms:created xsi:type="dcterms:W3CDTF">2006-03-03T13:20:04Z</dcterms:created>
  <dcterms:modified xsi:type="dcterms:W3CDTF">2015-02-05T19:12:20Z</dcterms:modified>
</cp:coreProperties>
</file>