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1"/>
  </p:notesMasterIdLst>
  <p:handoutMasterIdLst>
    <p:handoutMasterId r:id="rId12"/>
  </p:handoutMasterIdLst>
  <p:sldIdLst>
    <p:sldId id="274" r:id="rId2"/>
    <p:sldId id="257" r:id="rId3"/>
    <p:sldId id="258" r:id="rId4"/>
    <p:sldId id="259" r:id="rId5"/>
    <p:sldId id="260" r:id="rId6"/>
    <p:sldId id="276" r:id="rId7"/>
    <p:sldId id="277" r:id="rId8"/>
    <p:sldId id="281" r:id="rId9"/>
    <p:sldId id="280" r:id="rId10"/>
  </p:sldIdLst>
  <p:sldSz cx="9144000" cy="6858000" type="screen4x3"/>
  <p:notesSz cx="6858000" cy="9296400"/>
  <p:custDataLst>
    <p:tags r:id="rId13"/>
  </p:custDataLst>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987" autoAdjust="0"/>
  </p:normalViewPr>
  <p:slideViewPr>
    <p:cSldViewPr>
      <p:cViewPr>
        <p:scale>
          <a:sx n="80" d="100"/>
          <a:sy n="80" d="100"/>
        </p:scale>
        <p:origin x="-6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195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8"/>
          </a:xfrm>
          <a:prstGeom prst="rect">
            <a:avLst/>
          </a:prstGeom>
        </p:spPr>
        <p:txBody>
          <a:bodyPr vert="horz" lIns="91440" tIns="45720" rIns="91440" bIns="45720"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884029" y="0"/>
            <a:ext cx="2972421" cy="465138"/>
          </a:xfrm>
          <a:prstGeom prst="rect">
            <a:avLst/>
          </a:prstGeom>
        </p:spPr>
        <p:txBody>
          <a:bodyPr vert="horz" lIns="91440" tIns="45720" rIns="91440" bIns="45720" rtlCol="0"/>
          <a:lstStyle>
            <a:lvl1pPr algn="r">
              <a:defRPr sz="1200">
                <a:cs typeface="Arial" charset="0"/>
              </a:defRPr>
            </a:lvl1pPr>
          </a:lstStyle>
          <a:p>
            <a:pPr>
              <a:defRPr/>
            </a:pPr>
            <a:fld id="{D57FE647-ED4A-46E8-838D-FC43849583E3}" type="datetimeFigureOut">
              <a:rPr lang="en-US"/>
              <a:pPr>
                <a:defRPr/>
              </a:pPr>
              <a:t>7/1/2014</a:t>
            </a:fld>
            <a:endParaRPr lang="en-US" dirty="0"/>
          </a:p>
        </p:txBody>
      </p:sp>
      <p:sp>
        <p:nvSpPr>
          <p:cNvPr id="4" name="Footer Placeholder 3"/>
          <p:cNvSpPr>
            <a:spLocks noGrp="1"/>
          </p:cNvSpPr>
          <p:nvPr>
            <p:ph type="ftr" sz="quarter" idx="2"/>
          </p:nvPr>
        </p:nvSpPr>
        <p:spPr>
          <a:xfrm>
            <a:off x="3" y="8829675"/>
            <a:ext cx="2972421" cy="465138"/>
          </a:xfrm>
          <a:prstGeom prst="rect">
            <a:avLst/>
          </a:prstGeom>
        </p:spPr>
        <p:txBody>
          <a:bodyPr vert="horz" lIns="91440" tIns="45720" rIns="91440" bIns="45720"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029" y="8829675"/>
            <a:ext cx="2972421" cy="465138"/>
          </a:xfrm>
          <a:prstGeom prst="rect">
            <a:avLst/>
          </a:prstGeom>
        </p:spPr>
        <p:txBody>
          <a:bodyPr vert="horz" lIns="91440" tIns="45720" rIns="91440" bIns="45720" rtlCol="0" anchor="b"/>
          <a:lstStyle>
            <a:lvl1pPr algn="r">
              <a:defRPr sz="1200">
                <a:cs typeface="Arial" charset="0"/>
              </a:defRPr>
            </a:lvl1pPr>
          </a:lstStyle>
          <a:p>
            <a:pPr>
              <a:defRPr/>
            </a:pPr>
            <a:fld id="{18425272-9788-48DA-B7C9-65D9DC905142}" type="slidenum">
              <a:rPr lang="en-US"/>
              <a:pPr>
                <a:defRPr/>
              </a:pPr>
              <a:t>‹#›</a:t>
            </a:fld>
            <a:endParaRPr lang="en-US" dirty="0"/>
          </a:p>
        </p:txBody>
      </p:sp>
    </p:spTree>
    <p:extLst>
      <p:ext uri="{BB962C8B-B14F-4D97-AF65-F5344CB8AC3E}">
        <p14:creationId xmlns:p14="http://schemas.microsoft.com/office/powerpoint/2010/main" val="1027991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029" y="0"/>
            <a:ext cx="2972421"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B6734E-E234-4FE6-B8D2-F0DAE48FC91F}" type="datetimeFigureOut">
              <a:rPr lang="en-US"/>
              <a:pPr>
                <a:defRPr/>
              </a:pPr>
              <a:t>7/1/2014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6421" y="4416430"/>
            <a:ext cx="5485158"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829675"/>
            <a:ext cx="2972421"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029" y="8829675"/>
            <a:ext cx="2972421"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A2B54A8-F756-429E-95C0-7C8E0DBAB6C3}" type="slidenum">
              <a:rPr lang="en-US"/>
              <a:pPr>
                <a:defRPr/>
              </a:pPr>
              <a:t>‹#›</a:t>
            </a:fld>
            <a:endParaRPr lang="en-US" dirty="0"/>
          </a:p>
        </p:txBody>
      </p:sp>
    </p:spTree>
    <p:extLst>
      <p:ext uri="{BB962C8B-B14F-4D97-AF65-F5344CB8AC3E}">
        <p14:creationId xmlns:p14="http://schemas.microsoft.com/office/powerpoint/2010/main" val="28864718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dirty="0" smtClean="0"/>
          </a:p>
          <a:p>
            <a:pPr eaLnBrk="1" hangingPunct="1">
              <a:spcBef>
                <a:spcPct val="0"/>
              </a:spcBef>
            </a:pPr>
            <a:r>
              <a:rPr lang="en-US" dirty="0" smtClean="0"/>
              <a:t>This short set of visuals is designed to briefly review the four components of the afternoon session devoted to relevant demonstrations and hands-on activities. Participants will be divided into three groups for the hands-on activities and a group leader and safety officer appointed for each group.</a:t>
            </a:r>
          </a:p>
          <a:p>
            <a:pPr eaLnBrk="1" hangingPunct="1">
              <a:spcBef>
                <a:spcPct val="0"/>
              </a:spcBef>
            </a:pPr>
            <a:endParaRPr lang="en-US" dirty="0" smtClean="0"/>
          </a:p>
          <a:p>
            <a:pPr eaLnBrk="1" hangingPunct="1">
              <a:spcBef>
                <a:spcPct val="0"/>
              </a:spcBef>
            </a:pPr>
            <a:r>
              <a:rPr lang="en-US" dirty="0" smtClean="0"/>
              <a:t>There is no scheduled break for the afternoon session except during rotations between each workstation.</a:t>
            </a:r>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99EC9A4-0B7A-4BD4-8D34-6607FE096F16}" type="slidenum">
              <a:rPr lang="en-US" smtClean="0">
                <a:latin typeface="Calibri" pitchFamily="34" charset="0"/>
              </a:rPr>
              <a:pPr fontAlgn="base">
                <a:spcBef>
                  <a:spcPct val="0"/>
                </a:spcBef>
                <a:spcAft>
                  <a:spcPct val="0"/>
                </a:spcAft>
                <a:defRPr/>
              </a:pPr>
              <a:t>1</a:t>
            </a:fld>
            <a:endParaRPr 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Instructors Notes:</a:t>
            </a:r>
          </a:p>
          <a:p>
            <a:endParaRPr lang="en-US" sz="800" dirty="0" smtClean="0"/>
          </a:p>
          <a:p>
            <a:pPr eaLnBrk="1" hangingPunct="1">
              <a:spcBef>
                <a:spcPct val="0"/>
              </a:spcBef>
            </a:pPr>
            <a:r>
              <a:rPr lang="en-US" sz="1200" dirty="0" smtClean="0"/>
              <a:t>Participants should again be reminded that this training is intended to be at the “basic awareness” level. There is no way that all potential rescue scenarios can be addressed in such a short period</a:t>
            </a:r>
            <a:r>
              <a:rPr lang="en-US" sz="1200" baseline="0" dirty="0" smtClean="0"/>
              <a:t> of time.</a:t>
            </a:r>
          </a:p>
          <a:p>
            <a:pPr eaLnBrk="1" hangingPunct="1">
              <a:spcBef>
                <a:spcPct val="0"/>
              </a:spcBef>
            </a:pPr>
            <a:endParaRPr lang="en-US" sz="1200" baseline="0" dirty="0" smtClean="0"/>
          </a:p>
          <a:p>
            <a:pPr eaLnBrk="1" hangingPunct="1">
              <a:spcBef>
                <a:spcPct val="0"/>
              </a:spcBef>
            </a:pPr>
            <a:r>
              <a:rPr lang="en-US" sz="1200" baseline="0" dirty="0" smtClean="0"/>
              <a:t>The flow of activities during this unit is designed to encourage greater participant engagement. No one, however, should be forced to do anything that he or she doesn’t feel comfortable doing. What is especially important is providing the opportunity for participants to ask questions and gain hands-on experience. Participants with more experience can be called upon to share their insights, demonstrate specific skills, and mentor less experienced participants.</a:t>
            </a:r>
            <a:endParaRPr lang="en-US" sz="1200" dirty="0" smtClean="0"/>
          </a:p>
          <a:p>
            <a:endParaRPr lang="en-US" sz="800" dirty="0" smtClean="0"/>
          </a:p>
        </p:txBody>
      </p:sp>
      <p:sp>
        <p:nvSpPr>
          <p:cNvPr id="4" name="Slide Number Placeholder 3"/>
          <p:cNvSpPr>
            <a:spLocks noGrp="1"/>
          </p:cNvSpPr>
          <p:nvPr>
            <p:ph type="sldNum" sz="quarter" idx="5"/>
          </p:nvPr>
        </p:nvSpPr>
        <p:spPr/>
        <p:txBody>
          <a:bodyPr/>
          <a:lstStyle/>
          <a:p>
            <a:pPr>
              <a:defRPr/>
            </a:pPr>
            <a:fld id="{06188B93-63EC-49EA-8F25-C838B6ABC3B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sz="1200" dirty="0" smtClean="0"/>
              <a:t>Briefly review the contents</a:t>
            </a:r>
            <a:r>
              <a:rPr lang="en-US" sz="1200" baseline="0" dirty="0" smtClean="0"/>
              <a:t> of the afternoon session.</a:t>
            </a:r>
          </a:p>
          <a:p>
            <a:endParaRPr lang="en-US" sz="1200" baseline="0" dirty="0" smtClean="0"/>
          </a:p>
          <a:p>
            <a:r>
              <a:rPr lang="en-US" sz="1200" baseline="0" dirty="0" smtClean="0"/>
              <a:t>Break participants up into three teams, encouraging them to remain together during the afternoon. Assign a team leader for each group.</a:t>
            </a:r>
          </a:p>
          <a:p>
            <a:endParaRPr lang="en-US" sz="1200" baseline="0" dirty="0" smtClean="0"/>
          </a:p>
          <a:p>
            <a:r>
              <a:rPr lang="en-US" sz="1200" baseline="0" dirty="0" smtClean="0"/>
              <a:t>Set up the rotation based upon the remaining time and location of each workstation. Assign someone to be the time keeper and to signal when it is time to rotate between workstations.</a:t>
            </a:r>
          </a:p>
          <a:p>
            <a:endParaRPr lang="en-US" sz="1200" baseline="0" dirty="0" smtClean="0"/>
          </a:p>
          <a:p>
            <a:r>
              <a:rPr lang="en-US" sz="1200" baseline="0" dirty="0" smtClean="0"/>
              <a:t>Assign a safety officer for each team and charge them to ensure the appropriate use of personal protective equipment.</a:t>
            </a:r>
            <a:endParaRPr lang="en-US" sz="1200" dirty="0" smtClean="0"/>
          </a:p>
        </p:txBody>
      </p:sp>
      <p:sp>
        <p:nvSpPr>
          <p:cNvPr id="4" name="Slide Number Placeholder 3"/>
          <p:cNvSpPr>
            <a:spLocks noGrp="1"/>
          </p:cNvSpPr>
          <p:nvPr>
            <p:ph type="sldNum" sz="quarter" idx="5"/>
          </p:nvPr>
        </p:nvSpPr>
        <p:spPr/>
        <p:txBody>
          <a:bodyPr/>
          <a:lstStyle/>
          <a:p>
            <a:pPr>
              <a:defRPr/>
            </a:pPr>
            <a:fld id="{C0AC8BB5-D34F-4FE7-B674-98F004233315}"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sz="900" dirty="0" smtClean="0"/>
              <a:t>Take the entire group on a tour of the grain storage and handling facility located at the training site. There is, however, no such thing as a “typical” grain storage and handling facility and entrapments and engulfments have occurred in every imaginable facility.</a:t>
            </a:r>
          </a:p>
          <a:p>
            <a:endParaRPr lang="en-US" sz="800" dirty="0" smtClean="0"/>
          </a:p>
          <a:p>
            <a:r>
              <a:rPr lang="en-US" sz="900" dirty="0" smtClean="0"/>
              <a:t>The</a:t>
            </a:r>
            <a:r>
              <a:rPr lang="en-US" sz="900" baseline="0" dirty="0" smtClean="0"/>
              <a:t> purpose of this visual is to ask the participants to consider each characteristic during the tour. Emphasize the need to point out any obvious hazards that could be a problem for first responders.</a:t>
            </a:r>
          </a:p>
          <a:p>
            <a:endParaRPr lang="en-US" sz="800" baseline="0" dirty="0" smtClean="0"/>
          </a:p>
          <a:p>
            <a:r>
              <a:rPr lang="en-US" sz="900" baseline="0" dirty="0" smtClean="0"/>
              <a:t>Consider inviting a local manager or owner of a grain storage and handling facility to conduct the tour. He or she would be able to address similarities and differences between facilities.</a:t>
            </a:r>
          </a:p>
          <a:p>
            <a:endParaRPr lang="en-US" sz="800" baseline="0" dirty="0" smtClean="0"/>
          </a:p>
          <a:p>
            <a:r>
              <a:rPr lang="en-US" sz="900" baseline="0" dirty="0" smtClean="0"/>
              <a:t>Encourage participants to become familiar with facilities in their home community by requesting permission to conduct a pre-emergency planning tour of each major facility in their service area. Most commercial grain storage and handling facilities are required by OSHA to develop an Emergency Action Plan that includes pre-planning with local emergency management agencies.</a:t>
            </a:r>
          </a:p>
          <a:p>
            <a:endParaRPr lang="en-US" sz="800" baseline="0" dirty="0" smtClean="0"/>
          </a:p>
          <a:p>
            <a:r>
              <a:rPr lang="en-US" sz="900" baseline="0" dirty="0" smtClean="0"/>
              <a:t>During the tour, the external features of the facility will be addressed. There is not a need to climb on or into any structure during this tour. The tour is designed to help assess the facility from the outside, as if first arriving at the scene.</a:t>
            </a:r>
          </a:p>
          <a:p>
            <a:endParaRPr lang="en-US" sz="800" baseline="0" dirty="0" smtClean="0"/>
          </a:p>
          <a:p>
            <a:r>
              <a:rPr lang="en-US" sz="900" baseline="0" dirty="0" smtClean="0"/>
              <a:t>Consider asking questions for the participants to think about such as:</a:t>
            </a:r>
          </a:p>
          <a:p>
            <a:pPr marL="171450" indent="-171450">
              <a:spcBef>
                <a:spcPts val="0"/>
              </a:spcBef>
              <a:buFont typeface="Arial" pitchFamily="34" charset="0"/>
              <a:buChar char="•"/>
            </a:pPr>
            <a:r>
              <a:rPr lang="en-US" sz="900" baseline="0" dirty="0" smtClean="0"/>
              <a:t>Where would an aerial platform truck be positioned to gain access to the structures?</a:t>
            </a:r>
          </a:p>
          <a:p>
            <a:pPr marL="171450" indent="-171450">
              <a:spcBef>
                <a:spcPts val="0"/>
              </a:spcBef>
              <a:buFont typeface="Arial" pitchFamily="34" charset="0"/>
              <a:buChar char="•"/>
            </a:pPr>
            <a:r>
              <a:rPr lang="en-US" sz="900" baseline="0" dirty="0" smtClean="0"/>
              <a:t>Where could a landing pad be set up in case a medical helicopter was needed at the scene?</a:t>
            </a:r>
          </a:p>
          <a:p>
            <a:pPr marL="171450" indent="-171450">
              <a:spcBef>
                <a:spcPts val="0"/>
              </a:spcBef>
              <a:buFont typeface="Arial" pitchFamily="34" charset="0"/>
              <a:buChar char="•"/>
            </a:pPr>
            <a:r>
              <a:rPr lang="en-US" sz="900" baseline="0" dirty="0" smtClean="0"/>
              <a:t>Are there any nearby structures, residences, or hazards that could prove problematic during a rescue or recovery operation?</a:t>
            </a:r>
            <a:endParaRPr lang="en-US" sz="900" dirty="0" smtClean="0"/>
          </a:p>
        </p:txBody>
      </p:sp>
      <p:sp>
        <p:nvSpPr>
          <p:cNvPr id="4" name="Slide Number Placeholder 3"/>
          <p:cNvSpPr>
            <a:spLocks noGrp="1"/>
          </p:cNvSpPr>
          <p:nvPr>
            <p:ph type="sldNum" sz="quarter" idx="5"/>
          </p:nvPr>
        </p:nvSpPr>
        <p:spPr/>
        <p:txBody>
          <a:bodyPr/>
          <a:lstStyle/>
          <a:p>
            <a:pPr>
              <a:defRPr/>
            </a:pPr>
            <a:fld id="{4ACCCDEE-7AE0-4241-805E-B19A793363F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Instructor Notes:</a:t>
            </a:r>
          </a:p>
          <a:p>
            <a:endParaRPr lang="en-US" sz="800" dirty="0" smtClean="0"/>
          </a:p>
          <a:p>
            <a:pPr>
              <a:spcBef>
                <a:spcPts val="0"/>
              </a:spcBef>
            </a:pPr>
            <a:r>
              <a:rPr lang="en-US" sz="800" dirty="0" smtClean="0"/>
              <a:t>This workstation provides every participant the opportunity to safely access an empty grain</a:t>
            </a:r>
            <a:r>
              <a:rPr lang="en-US" sz="800" baseline="0" dirty="0" smtClean="0"/>
              <a:t> storage structure in order to become familiar with the following:</a:t>
            </a:r>
          </a:p>
          <a:p>
            <a:pPr marL="171450" indent="-171450" eaLnBrk="1" hangingPunct="1">
              <a:spcBef>
                <a:spcPts val="0"/>
              </a:spcBef>
              <a:buFont typeface="Arial" pitchFamily="34" charset="0"/>
              <a:buChar char="•"/>
              <a:defRPr/>
            </a:pPr>
            <a:r>
              <a:rPr lang="en-US" sz="800" b="0" dirty="0" smtClean="0">
                <a:latin typeface="Corbel" pitchFamily="34" charset="0"/>
              </a:rPr>
              <a:t>access points and ladders</a:t>
            </a:r>
          </a:p>
          <a:p>
            <a:pPr marL="171450" indent="-171450" eaLnBrk="1" hangingPunct="1">
              <a:spcBef>
                <a:spcPts val="0"/>
              </a:spcBef>
              <a:buFont typeface="Arial" pitchFamily="34" charset="0"/>
              <a:buChar char="•"/>
              <a:defRPr/>
            </a:pPr>
            <a:r>
              <a:rPr lang="en-US" sz="800" b="0" dirty="0" smtClean="0">
                <a:latin typeface="Corbel" pitchFamily="34" charset="0"/>
              </a:rPr>
              <a:t>size of access doors</a:t>
            </a:r>
          </a:p>
          <a:p>
            <a:pPr marL="171450" indent="-171450" eaLnBrk="1" hangingPunct="1">
              <a:spcBef>
                <a:spcPts val="0"/>
              </a:spcBef>
              <a:buFont typeface="Arial" pitchFamily="34" charset="0"/>
              <a:buChar char="•"/>
              <a:defRPr/>
            </a:pPr>
            <a:r>
              <a:rPr lang="en-US" sz="800" b="0" dirty="0" smtClean="0">
                <a:latin typeface="Corbel" pitchFamily="34" charset="0"/>
              </a:rPr>
              <a:t>level of lighting inside</a:t>
            </a:r>
          </a:p>
          <a:p>
            <a:pPr marL="171450" indent="-171450" eaLnBrk="1" hangingPunct="1">
              <a:spcBef>
                <a:spcPts val="0"/>
              </a:spcBef>
              <a:buFont typeface="Arial" pitchFamily="34" charset="0"/>
              <a:buChar char="•"/>
              <a:defRPr/>
            </a:pPr>
            <a:r>
              <a:rPr lang="en-US" sz="800" b="0" dirty="0" smtClean="0">
                <a:latin typeface="Corbel" pitchFamily="34" charset="0"/>
              </a:rPr>
              <a:t>types of augers involved</a:t>
            </a:r>
          </a:p>
          <a:p>
            <a:pPr marL="171450" indent="-171450" eaLnBrk="1" hangingPunct="1">
              <a:spcBef>
                <a:spcPts val="0"/>
              </a:spcBef>
              <a:buFont typeface="Arial" pitchFamily="34" charset="0"/>
              <a:buChar char="•"/>
              <a:defRPr/>
            </a:pPr>
            <a:r>
              <a:rPr lang="en-US" sz="800" b="0" dirty="0" smtClean="0">
                <a:latin typeface="Corbel" pitchFamily="34" charset="0"/>
              </a:rPr>
              <a:t>size and location of floor wells</a:t>
            </a:r>
          </a:p>
          <a:p>
            <a:pPr marL="171450" indent="-171450" eaLnBrk="1" hangingPunct="1">
              <a:spcBef>
                <a:spcPts val="0"/>
              </a:spcBef>
              <a:buFont typeface="Arial" pitchFamily="34" charset="0"/>
              <a:buChar char="•"/>
              <a:defRPr/>
            </a:pPr>
            <a:r>
              <a:rPr lang="en-US" sz="800" b="0" dirty="0" smtClean="0">
                <a:latin typeface="Corbel" pitchFamily="34" charset="0"/>
              </a:rPr>
              <a:t>potential anchor points</a:t>
            </a:r>
          </a:p>
          <a:p>
            <a:pPr marL="171450" indent="-171450" eaLnBrk="1" hangingPunct="1">
              <a:spcBef>
                <a:spcPts val="0"/>
              </a:spcBef>
              <a:buFont typeface="Arial" pitchFamily="34" charset="0"/>
              <a:buChar char="•"/>
              <a:defRPr/>
            </a:pPr>
            <a:r>
              <a:rPr lang="en-US" sz="800" b="0" dirty="0" smtClean="0">
                <a:latin typeface="Corbel" pitchFamily="34" charset="0"/>
              </a:rPr>
              <a:t>location of controls/lockout/tagout sites</a:t>
            </a:r>
          </a:p>
          <a:p>
            <a:pPr marL="171450" indent="-171450" eaLnBrk="1" hangingPunct="1">
              <a:spcBef>
                <a:spcPts val="0"/>
              </a:spcBef>
              <a:buFont typeface="Arial" pitchFamily="34" charset="0"/>
              <a:buChar char="•"/>
              <a:defRPr/>
            </a:pPr>
            <a:r>
              <a:rPr lang="en-US" sz="800" b="0" dirty="0" smtClean="0">
                <a:latin typeface="Corbel" pitchFamily="34" charset="0"/>
              </a:rPr>
              <a:t>internal temperature</a:t>
            </a:r>
          </a:p>
          <a:p>
            <a:pPr marL="171450" indent="-171450" eaLnBrk="1" hangingPunct="1">
              <a:spcBef>
                <a:spcPts val="0"/>
              </a:spcBef>
              <a:buFont typeface="Arial" pitchFamily="34" charset="0"/>
              <a:buChar char="•"/>
              <a:defRPr/>
            </a:pPr>
            <a:r>
              <a:rPr lang="en-US" sz="800" b="0" dirty="0" smtClean="0">
                <a:latin typeface="Corbel" pitchFamily="34" charset="0"/>
              </a:rPr>
              <a:t>working platform on roof (Again there is no need to climb on any structure.)</a:t>
            </a:r>
          </a:p>
          <a:p>
            <a:pPr marL="171450" indent="-171450" eaLnBrk="1" hangingPunct="1">
              <a:spcBef>
                <a:spcPts val="0"/>
              </a:spcBef>
              <a:buFont typeface="Arial" pitchFamily="34" charset="0"/>
              <a:buChar char="•"/>
              <a:defRPr/>
            </a:pPr>
            <a:endParaRPr lang="en-US" sz="800" b="0" dirty="0" smtClean="0">
              <a:latin typeface="Corbel" pitchFamily="34" charset="0"/>
            </a:endParaRPr>
          </a:p>
          <a:p>
            <a:pPr marL="0" indent="0" eaLnBrk="1" hangingPunct="1">
              <a:spcBef>
                <a:spcPts val="0"/>
              </a:spcBef>
              <a:buFont typeface="Arial" pitchFamily="34" charset="0"/>
              <a:buNone/>
              <a:defRPr/>
            </a:pPr>
            <a:r>
              <a:rPr lang="en-US" sz="800" b="0" dirty="0" smtClean="0">
                <a:latin typeface="Corbel" pitchFamily="34" charset="0"/>
              </a:rPr>
              <a:t>The grain bin selected</a:t>
            </a:r>
            <a:r>
              <a:rPr lang="en-US" sz="800" b="0" baseline="0" dirty="0" smtClean="0">
                <a:latin typeface="Corbel" pitchFamily="34" charset="0"/>
              </a:rPr>
              <a:t> for this workstation should be largely empty (less than knee depth) in order to expose internal components. All access doors on the roof and at ground level must be open and all powered equipment locked out. Since there is no danger of entrapment or exposure to a toxic environment, access can be made without the need for life line and harness or respiratory protection. However, participants who know that they may be hypersensitive to grain dust or mold should not enter without a dust mask (N-95).</a:t>
            </a:r>
          </a:p>
          <a:p>
            <a:pPr marL="0" indent="0" eaLnBrk="1" hangingPunct="1">
              <a:spcBef>
                <a:spcPts val="0"/>
              </a:spcBef>
              <a:buFont typeface="Arial" pitchFamily="34" charset="0"/>
              <a:buNone/>
              <a:defRPr/>
            </a:pPr>
            <a:endParaRPr lang="en-US" sz="800" b="0" baseline="0" dirty="0" smtClean="0">
              <a:latin typeface="Corbel" pitchFamily="34" charset="0"/>
            </a:endParaRPr>
          </a:p>
          <a:p>
            <a:pPr marL="0" indent="0" eaLnBrk="1" hangingPunct="1">
              <a:spcBef>
                <a:spcPts val="0"/>
              </a:spcBef>
              <a:buFont typeface="Arial" pitchFamily="34" charset="0"/>
              <a:buNone/>
              <a:defRPr/>
            </a:pPr>
            <a:r>
              <a:rPr lang="en-US" sz="800" b="0" baseline="0" dirty="0" smtClean="0">
                <a:latin typeface="Corbel" pitchFamily="34" charset="0"/>
              </a:rPr>
              <a:t>One feature that needs special attention is the typical size of access doors which can be as small as 24” in diameter. Most fire fighters wearing bunker gear cannot get through an opening that size. For this activity access to the structure should only be through the access door at ground level.</a:t>
            </a:r>
          </a:p>
          <a:p>
            <a:pPr marL="0" indent="0" eaLnBrk="1" hangingPunct="1">
              <a:spcBef>
                <a:spcPts val="0"/>
              </a:spcBef>
              <a:buFont typeface="Arial" pitchFamily="34" charset="0"/>
              <a:buNone/>
              <a:defRPr/>
            </a:pPr>
            <a:endParaRPr lang="en-US" sz="800" b="0" baseline="0" dirty="0" smtClean="0">
              <a:latin typeface="Corbel" pitchFamily="34" charset="0"/>
            </a:endParaRPr>
          </a:p>
          <a:p>
            <a:pPr marL="0" indent="0" eaLnBrk="1" hangingPunct="1">
              <a:spcBef>
                <a:spcPts val="0"/>
              </a:spcBef>
              <a:buFont typeface="Arial" pitchFamily="34" charset="0"/>
              <a:buNone/>
              <a:defRPr/>
            </a:pPr>
            <a:r>
              <a:rPr lang="en-US" sz="800" b="0" dirty="0" smtClean="0">
                <a:latin typeface="Corbel" pitchFamily="34" charset="0"/>
              </a:rPr>
              <a:t>Encourage the group to look for specific hazards that may be a problem for first responders</a:t>
            </a:r>
            <a:r>
              <a:rPr lang="en-US" sz="800" b="0" baseline="0" dirty="0" smtClean="0">
                <a:latin typeface="Corbel" pitchFamily="34" charset="0"/>
              </a:rPr>
              <a:t> such as slippery bin floors, excessive heat inside the bin, unguarded floor openings, or inadequate or unsafe ladders.</a:t>
            </a:r>
            <a:endParaRPr lang="en-US" sz="800" b="0" dirty="0" smtClean="0">
              <a:latin typeface="Corbel" pitchFamily="34" charset="0"/>
            </a:endParaRPr>
          </a:p>
        </p:txBody>
      </p:sp>
      <p:sp>
        <p:nvSpPr>
          <p:cNvPr id="4" name="Slide Number Placeholder 3"/>
          <p:cNvSpPr>
            <a:spLocks noGrp="1"/>
          </p:cNvSpPr>
          <p:nvPr>
            <p:ph type="sldNum" sz="quarter" idx="5"/>
          </p:nvPr>
        </p:nvSpPr>
        <p:spPr/>
        <p:txBody>
          <a:bodyPr/>
          <a:lstStyle/>
          <a:p>
            <a:pPr>
              <a:defRPr/>
            </a:pPr>
            <a:fld id="{856C873F-E1C8-4608-B17A-6F33B54704A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pPr>
              <a:spcBef>
                <a:spcPts val="0"/>
              </a:spcBef>
            </a:pPr>
            <a:r>
              <a:rPr lang="en-US" sz="1100" dirty="0" smtClean="0"/>
              <a:t>To conduct this demonstration, several used grain bin panels and basic</a:t>
            </a:r>
            <a:r>
              <a:rPr lang="en-US" sz="1100" baseline="0" dirty="0" smtClean="0"/>
              <a:t> types of metal cutting equipment are needed. In some cases, used bin panels can be obtained from a local grain bin manufacturer or distributor.</a:t>
            </a:r>
          </a:p>
          <a:p>
            <a:pPr>
              <a:spcBef>
                <a:spcPts val="0"/>
              </a:spcBef>
            </a:pPr>
            <a:endParaRPr lang="en-US" sz="1100" baseline="0" dirty="0" smtClean="0"/>
          </a:p>
          <a:p>
            <a:pPr>
              <a:spcBef>
                <a:spcPts val="0"/>
              </a:spcBef>
            </a:pPr>
            <a:r>
              <a:rPr lang="en-US" sz="1100" baseline="0" dirty="0" smtClean="0"/>
              <a:t>Bin panels can be mounted between two posts driven into the ground to simulate their position in the wall of a grain bin. The panels can be easily cut in this position.</a:t>
            </a:r>
          </a:p>
          <a:p>
            <a:pPr>
              <a:spcBef>
                <a:spcPts val="0"/>
              </a:spcBef>
            </a:pPr>
            <a:endParaRPr lang="en-US" sz="1100" baseline="0" dirty="0" smtClean="0"/>
          </a:p>
          <a:p>
            <a:pPr>
              <a:spcBef>
                <a:spcPts val="0"/>
              </a:spcBef>
            </a:pPr>
            <a:r>
              <a:rPr lang="en-US" sz="1100" baseline="0" dirty="0" smtClean="0"/>
              <a:t>Only instructors trained in the use of the cutting equipment being demonstrated, and with the appropriate personal protective equipment,  should demonstrate this activity.</a:t>
            </a:r>
          </a:p>
          <a:p>
            <a:pPr>
              <a:spcBef>
                <a:spcPts val="0"/>
              </a:spcBef>
            </a:pPr>
            <a:endParaRPr lang="en-US" sz="1100" baseline="0" dirty="0" smtClean="0"/>
          </a:p>
          <a:p>
            <a:pPr>
              <a:spcBef>
                <a:spcPts val="0"/>
              </a:spcBef>
            </a:pPr>
            <a:r>
              <a:rPr lang="en-US" sz="1100" baseline="0" dirty="0" smtClean="0"/>
              <a:t>Since this metal cutting activity produces flying sparks and debris, all participants must have appropriate eye protection and protective clothing. Since metal cutting can be extremely loud, access to hearing protection is also needed. This demonstration should be located away from areas where other participants may be gathered.</a:t>
            </a:r>
          </a:p>
          <a:p>
            <a:pPr>
              <a:spcBef>
                <a:spcPts val="0"/>
              </a:spcBef>
            </a:pPr>
            <a:endParaRPr lang="en-US" sz="1100" baseline="0" dirty="0" smtClean="0"/>
          </a:p>
          <a:p>
            <a:pPr>
              <a:spcBef>
                <a:spcPts val="0"/>
              </a:spcBef>
            </a:pPr>
            <a:r>
              <a:rPr lang="en-US" sz="1100" baseline="0" dirty="0" smtClean="0"/>
              <a:t>Review the very low risk of fire or explosion that has been documented during these operations. Historically, most emergency bin emptying procedures used in actual rescues have used heat generating tools such as saws and torches.</a:t>
            </a:r>
            <a:endParaRPr lang="en-US" sz="1100" dirty="0" smtClean="0"/>
          </a:p>
        </p:txBody>
      </p:sp>
      <p:sp>
        <p:nvSpPr>
          <p:cNvPr id="4" name="Slide Number Placeholder 3"/>
          <p:cNvSpPr>
            <a:spLocks noGrp="1"/>
          </p:cNvSpPr>
          <p:nvPr>
            <p:ph type="sldNum" sz="quarter" idx="5"/>
          </p:nvPr>
        </p:nvSpPr>
        <p:spPr/>
        <p:txBody>
          <a:bodyPr/>
          <a:lstStyle/>
          <a:p>
            <a:pPr>
              <a:defRPr/>
            </a:pPr>
            <a:fld id="{9F932D8E-412D-470E-83B0-FDB28A21870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sz="1000" dirty="0" smtClean="0"/>
              <a:t>Again, it is impossible in an hour to develop proficiency with grain containment devices or systems. This activity will ensure that all participants are familiar with the different approaches for moving the grain away</a:t>
            </a:r>
            <a:r>
              <a:rPr lang="en-US" sz="1000" baseline="0" dirty="0" smtClean="0"/>
              <a:t> from the victim so that extrication is possible. At least two different devices or systems should be demonstrated and options provided when a commercially available rescue device is not available.</a:t>
            </a:r>
          </a:p>
          <a:p>
            <a:pPr>
              <a:defRPr/>
            </a:pPr>
            <a:endParaRPr lang="en-US" sz="1000" baseline="0" dirty="0" smtClean="0"/>
          </a:p>
          <a:p>
            <a:pPr>
              <a:defRPr/>
            </a:pPr>
            <a:r>
              <a:rPr lang="en-US" sz="1000" baseline="0" dirty="0" smtClean="0"/>
              <a:t>It is ideal to provide participants the opportunity to install a grain containment device around a mock victim in free flowing grain. This activity has been successfully completed in a:</a:t>
            </a:r>
          </a:p>
          <a:p>
            <a:pPr marL="171450" indent="-171450">
              <a:buFont typeface="Arial" pitchFamily="34" charset="0"/>
              <a:buChar char="•"/>
              <a:defRPr/>
            </a:pPr>
            <a:r>
              <a:rPr lang="en-US" sz="1000" dirty="0" smtClean="0"/>
              <a:t>grain bin rescue simulator</a:t>
            </a:r>
          </a:p>
          <a:p>
            <a:pPr marL="171450" indent="-171450">
              <a:buFont typeface="Arial" pitchFamily="34" charset="0"/>
              <a:buChar char="•"/>
              <a:defRPr/>
            </a:pPr>
            <a:r>
              <a:rPr lang="en-US" sz="1000" dirty="0" smtClean="0"/>
              <a:t>grain bin with a small amount of residual grain in it</a:t>
            </a:r>
          </a:p>
          <a:p>
            <a:pPr marL="171450" indent="-171450">
              <a:buFont typeface="Arial" pitchFamily="34" charset="0"/>
              <a:buChar char="•"/>
              <a:defRPr/>
            </a:pPr>
            <a:r>
              <a:rPr lang="en-US" sz="1000" dirty="0" smtClean="0"/>
              <a:t>truck bed, semi-trailer or gravity flow grain wagon with grain in it</a:t>
            </a:r>
          </a:p>
          <a:p>
            <a:pPr marL="171450" indent="-171450">
              <a:buFont typeface="Arial" pitchFamily="34" charset="0"/>
              <a:buChar char="•"/>
              <a:defRPr/>
            </a:pPr>
            <a:endParaRPr lang="en-US" sz="1000" dirty="0" smtClean="0"/>
          </a:p>
          <a:p>
            <a:pPr marL="0" indent="0">
              <a:buFont typeface="Arial" pitchFamily="34" charset="0"/>
              <a:buNone/>
              <a:defRPr/>
            </a:pPr>
            <a:r>
              <a:rPr lang="en-US" sz="1000" dirty="0" smtClean="0"/>
              <a:t>Alternative approaches for controlling grain flow can be demonstrated with plywood sheets, back boards and barrels with the ends removed.</a:t>
            </a:r>
          </a:p>
          <a:p>
            <a:pPr marL="0" indent="0">
              <a:buFont typeface="Arial" pitchFamily="34" charset="0"/>
              <a:buNone/>
              <a:defRPr/>
            </a:pPr>
            <a:endParaRPr lang="en-US" sz="1000" dirty="0" smtClean="0"/>
          </a:p>
          <a:p>
            <a:pPr marL="0" indent="0">
              <a:buFont typeface="Arial" pitchFamily="34" charset="0"/>
              <a:buNone/>
              <a:defRPr/>
            </a:pPr>
            <a:r>
              <a:rPr lang="en-US" sz="1000" dirty="0" smtClean="0"/>
              <a:t>Demonstrating</a:t>
            </a:r>
            <a:r>
              <a:rPr lang="en-US" sz="1000" baseline="0" dirty="0" smtClean="0"/>
              <a:t> the use of a vacuum unit to remove the grain from inside the grain containment device is important. Successful rescues have been conducted with small portable battery operated shop vacuums, venturi vacuums operated off compressed air, wet/dry shop vacuums and large capacity commercial grain vacuum machines.</a:t>
            </a:r>
            <a:endParaRPr lang="en-US" sz="1000" dirty="0" smtClean="0"/>
          </a:p>
        </p:txBody>
      </p:sp>
      <p:sp>
        <p:nvSpPr>
          <p:cNvPr id="4" name="Slide Number Placeholder 3"/>
          <p:cNvSpPr>
            <a:spLocks noGrp="1"/>
          </p:cNvSpPr>
          <p:nvPr>
            <p:ph type="sldNum" sz="quarter" idx="5"/>
          </p:nvPr>
        </p:nvSpPr>
        <p:spPr/>
        <p:txBody>
          <a:bodyPr/>
          <a:lstStyle/>
          <a:p>
            <a:pPr>
              <a:defRPr/>
            </a:pPr>
            <a:fld id="{BBEAD23A-111C-4BE4-9DCB-154AAC633EE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800" dirty="0" smtClean="0"/>
          </a:p>
          <a:p>
            <a:pPr>
              <a:defRPr/>
            </a:pPr>
            <a:r>
              <a:rPr lang="en-US" sz="1100" dirty="0" smtClean="0"/>
              <a:t>Encourage all participants to stay until the end of the day. Only those who have completed the full training should receive certificates of completion.</a:t>
            </a:r>
          </a:p>
          <a:p>
            <a:pPr>
              <a:defRPr/>
            </a:pPr>
            <a:endParaRPr lang="en-US" sz="1100" dirty="0" smtClean="0"/>
          </a:p>
          <a:p>
            <a:pPr>
              <a:defRPr/>
            </a:pPr>
            <a:r>
              <a:rPr lang="en-US" sz="1100" dirty="0" smtClean="0"/>
              <a:t>Closing activities should take place in the classroom setting used earlier in the day.</a:t>
            </a:r>
          </a:p>
          <a:p>
            <a:pPr>
              <a:defRPr/>
            </a:pPr>
            <a:endParaRPr lang="en-US" sz="1100" dirty="0" smtClean="0"/>
          </a:p>
          <a:p>
            <a:pPr>
              <a:defRPr/>
            </a:pPr>
            <a:r>
              <a:rPr lang="en-US" sz="1100" dirty="0" smtClean="0"/>
              <a:t>Completion of the post-test should be emphasized as</a:t>
            </a:r>
            <a:r>
              <a:rPr lang="en-US" sz="1100" baseline="0" dirty="0" smtClean="0"/>
              <a:t> an essential part of the workshop and needs to be completed in order to receive a certificate of completion.</a:t>
            </a:r>
          </a:p>
          <a:p>
            <a:pPr>
              <a:defRPr/>
            </a:pPr>
            <a:endParaRPr lang="en-US" sz="1100" baseline="0" dirty="0" smtClean="0"/>
          </a:p>
          <a:p>
            <a:pPr>
              <a:defRPr/>
            </a:pPr>
            <a:r>
              <a:rPr lang="en-US" sz="1100" baseline="0" dirty="0" smtClean="0"/>
              <a:t>Feedback from the participants using the provided program evaluation tool should be helpful in making future workshops more effective.</a:t>
            </a:r>
            <a:endParaRPr lang="en-US" dirty="0" smtClean="0"/>
          </a:p>
        </p:txBody>
      </p:sp>
      <p:sp>
        <p:nvSpPr>
          <p:cNvPr id="4" name="Slide Number Placeholder 3"/>
          <p:cNvSpPr>
            <a:spLocks noGrp="1"/>
          </p:cNvSpPr>
          <p:nvPr>
            <p:ph type="sldNum" sz="quarter" idx="5"/>
          </p:nvPr>
        </p:nvSpPr>
        <p:spPr/>
        <p:txBody>
          <a:bodyPr/>
          <a:lstStyle/>
          <a:p>
            <a:pPr>
              <a:defRPr/>
            </a:pPr>
            <a:fld id="{BBEAD23A-111C-4BE4-9DCB-154AAC633EE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Encourage participants to ask questions now or later by emailing them to you. There are lots of new resources becoming available on flowing grain rescue strategies that should be helpful.</a:t>
            </a:r>
          </a:p>
        </p:txBody>
      </p:sp>
      <p:sp>
        <p:nvSpPr>
          <p:cNvPr id="4" name="Slide Number Placeholder 3"/>
          <p:cNvSpPr>
            <a:spLocks noGrp="1"/>
          </p:cNvSpPr>
          <p:nvPr>
            <p:ph type="sldNum" sz="quarter" idx="5"/>
          </p:nvPr>
        </p:nvSpPr>
        <p:spPr/>
        <p:txBody>
          <a:bodyPr/>
          <a:lstStyle/>
          <a:p>
            <a:pPr>
              <a:defRPr/>
            </a:pPr>
            <a:fld id="{2C8DC8E4-BAE9-40B1-98AC-F6776EE192E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E796D147-D56A-4DFA-9768-543D02D07C6D}" type="datetime1">
              <a:rPr lang="en-US" smtClean="0"/>
              <a:t>7/1/2014</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56751B6-D7AC-4F22-9532-C10B0A1CD7D6}" type="slidenum">
              <a:rPr lang="en-US"/>
              <a:pPr>
                <a:defRPr/>
              </a:pPr>
              <a:t>‹#›</a:t>
            </a:fld>
            <a:endParaRPr lang="en-US" dirty="0"/>
          </a:p>
        </p:txBody>
      </p:sp>
    </p:spTree>
    <p:extLst>
      <p:ext uri="{BB962C8B-B14F-4D97-AF65-F5344CB8AC3E}">
        <p14:creationId xmlns:p14="http://schemas.microsoft.com/office/powerpoint/2010/main" val="224752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7C002DA-9BFA-44FE-A6AA-374B86B54DD8}" type="datetime1">
              <a:rPr lang="en-US" smtClean="0"/>
              <a:t>7/1/2014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81BFA60B-778A-44DF-8DC6-AA77B1DFBEFB}" type="slidenum">
              <a:rPr lang="en-US"/>
              <a:pPr>
                <a:defRPr/>
              </a:pPr>
              <a:t>‹#›</a:t>
            </a:fld>
            <a:endParaRPr lang="en-US" dirty="0"/>
          </a:p>
        </p:txBody>
      </p:sp>
    </p:spTree>
    <p:extLst>
      <p:ext uri="{BB962C8B-B14F-4D97-AF65-F5344CB8AC3E}">
        <p14:creationId xmlns:p14="http://schemas.microsoft.com/office/powerpoint/2010/main" val="220911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8FC298-B028-4C1F-B111-31F09BE1AB20}" type="datetime1">
              <a:rPr lang="en-US" smtClean="0"/>
              <a:t>7/1/2014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8D78B9B-AFB8-4852-89CC-7CEACBAE4153}" type="slidenum">
              <a:rPr lang="en-US"/>
              <a:pPr>
                <a:defRPr/>
              </a:pPr>
              <a:t>‹#›</a:t>
            </a:fld>
            <a:endParaRPr lang="en-US" dirty="0"/>
          </a:p>
        </p:txBody>
      </p:sp>
    </p:spTree>
    <p:extLst>
      <p:ext uri="{BB962C8B-B14F-4D97-AF65-F5344CB8AC3E}">
        <p14:creationId xmlns:p14="http://schemas.microsoft.com/office/powerpoint/2010/main" val="360786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3C05B7E-A978-4284-BE14-4BF08F1D9990}" type="datetime1">
              <a:rPr lang="en-US" smtClean="0"/>
              <a:t>7/1/2014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1484771-31EF-4CC8-92B5-4FB4F7F18461}" type="slidenum">
              <a:rPr lang="en-US"/>
              <a:pPr>
                <a:defRPr/>
              </a:pPr>
              <a:t>‹#›</a:t>
            </a:fld>
            <a:endParaRPr lang="en-US" dirty="0"/>
          </a:p>
        </p:txBody>
      </p:sp>
    </p:spTree>
    <p:extLst>
      <p:ext uri="{BB962C8B-B14F-4D97-AF65-F5344CB8AC3E}">
        <p14:creationId xmlns:p14="http://schemas.microsoft.com/office/powerpoint/2010/main" val="69280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F070152-E55A-492F-9668-2D8ED1E1376B}" type="datetime1">
              <a:rPr lang="en-US" smtClean="0"/>
              <a:t>7/1/2014</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DD07710B-6FC7-46B1-A41F-79DE7E12801F}" type="slidenum">
              <a:rPr lang="en-US"/>
              <a:pPr>
                <a:defRPr/>
              </a:pPr>
              <a:t>‹#›</a:t>
            </a:fld>
            <a:endParaRPr lang="en-US" dirty="0"/>
          </a:p>
        </p:txBody>
      </p:sp>
    </p:spTree>
    <p:extLst>
      <p:ext uri="{BB962C8B-B14F-4D97-AF65-F5344CB8AC3E}">
        <p14:creationId xmlns:p14="http://schemas.microsoft.com/office/powerpoint/2010/main" val="35259011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093CA64-7AB7-41AF-85D2-84AB4A62A9C2}" type="datetime1">
              <a:rPr lang="en-US" smtClean="0"/>
              <a:t>7/1/2014</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543C845-E680-46CD-ADCE-BA5AD9135282}" type="slidenum">
              <a:rPr lang="en-US"/>
              <a:pPr>
                <a:defRPr/>
              </a:pPr>
              <a:t>‹#›</a:t>
            </a:fld>
            <a:endParaRPr lang="en-US" dirty="0"/>
          </a:p>
        </p:txBody>
      </p:sp>
    </p:spTree>
    <p:extLst>
      <p:ext uri="{BB962C8B-B14F-4D97-AF65-F5344CB8AC3E}">
        <p14:creationId xmlns:p14="http://schemas.microsoft.com/office/powerpoint/2010/main" val="122729028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1BD6BED-82E7-4834-9FA8-D846312FB450}" type="datetime1">
              <a:rPr lang="en-US" smtClean="0"/>
              <a:t>7/1/2014</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97527458-A943-42BA-BF50-3DDAA4F666FC}" type="slidenum">
              <a:rPr lang="en-US"/>
              <a:pPr>
                <a:defRPr/>
              </a:pPr>
              <a:t>‹#›</a:t>
            </a:fld>
            <a:endParaRPr lang="en-US" dirty="0"/>
          </a:p>
        </p:txBody>
      </p:sp>
    </p:spTree>
    <p:extLst>
      <p:ext uri="{BB962C8B-B14F-4D97-AF65-F5344CB8AC3E}">
        <p14:creationId xmlns:p14="http://schemas.microsoft.com/office/powerpoint/2010/main" val="33002509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032A63F-CE72-4F5E-8242-B03B576A866B}" type="datetime1">
              <a:rPr lang="en-US" smtClean="0"/>
              <a:t>7/1/2014</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07AB9252-B7A9-4507-90DC-4DD6331D66DD}" type="slidenum">
              <a:rPr lang="en-US"/>
              <a:pPr>
                <a:defRPr/>
              </a:pPr>
              <a:t>‹#›</a:t>
            </a:fld>
            <a:endParaRPr lang="en-US" dirty="0"/>
          </a:p>
        </p:txBody>
      </p:sp>
    </p:spTree>
    <p:extLst>
      <p:ext uri="{BB962C8B-B14F-4D97-AF65-F5344CB8AC3E}">
        <p14:creationId xmlns:p14="http://schemas.microsoft.com/office/powerpoint/2010/main" val="295043055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AB14540-C2F2-44C4-9B01-CF3DDF71423A}" type="datetime1">
              <a:rPr lang="en-US" smtClean="0"/>
              <a:t>7/1/2014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8102EEF5-76FD-4C0C-A171-78251E0FB330}" type="slidenum">
              <a:rPr lang="en-US"/>
              <a:pPr>
                <a:defRPr/>
              </a:pPr>
              <a:t>‹#›</a:t>
            </a:fld>
            <a:endParaRPr lang="en-US" dirty="0"/>
          </a:p>
        </p:txBody>
      </p:sp>
    </p:spTree>
    <p:extLst>
      <p:ext uri="{BB962C8B-B14F-4D97-AF65-F5344CB8AC3E}">
        <p14:creationId xmlns:p14="http://schemas.microsoft.com/office/powerpoint/2010/main" val="29187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EEEBFD4-07BE-4C3C-A00B-4476F840BC4D}" type="datetime1">
              <a:rPr lang="en-US" smtClean="0"/>
              <a:t>7/1/2014</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76D2C82-3A9F-4C40-ADBB-90B69353BF5D}" type="slidenum">
              <a:rPr lang="en-US"/>
              <a:pPr>
                <a:defRPr/>
              </a:pPr>
              <a:t>‹#›</a:t>
            </a:fld>
            <a:endParaRPr lang="en-US" dirty="0"/>
          </a:p>
        </p:txBody>
      </p:sp>
    </p:spTree>
    <p:extLst>
      <p:ext uri="{BB962C8B-B14F-4D97-AF65-F5344CB8AC3E}">
        <p14:creationId xmlns:p14="http://schemas.microsoft.com/office/powerpoint/2010/main" val="95941048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DA91A7D-6608-48C4-A71C-003E8054235C}" type="datetime1">
              <a:rPr lang="en-US" smtClean="0"/>
              <a:t>7/1/2014</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77F7F52-C0D2-4FC5-80EC-9397DC9C5E70}" type="slidenum">
              <a:rPr lang="en-US"/>
              <a:pPr>
                <a:defRPr/>
              </a:pPr>
              <a:t>‹#›</a:t>
            </a:fld>
            <a:endParaRPr lang="en-US" dirty="0"/>
          </a:p>
        </p:txBody>
      </p:sp>
    </p:spTree>
    <p:extLst>
      <p:ext uri="{BB962C8B-B14F-4D97-AF65-F5344CB8AC3E}">
        <p14:creationId xmlns:p14="http://schemas.microsoft.com/office/powerpoint/2010/main" val="266375941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83862150-094C-4B66-AFF6-57BE8B381BE6}" type="datetime1">
              <a:rPr lang="en-US" smtClean="0"/>
              <a:t>7/1/2014</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967B08BD-99BE-4048-8047-3EC1581975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05" r:id="rId2"/>
    <p:sldLayoutId id="2147483810" r:id="rId3"/>
    <p:sldLayoutId id="2147483811" r:id="rId4"/>
    <p:sldLayoutId id="2147483812" r:id="rId5"/>
    <p:sldLayoutId id="2147483813" r:id="rId6"/>
    <p:sldLayoutId id="2147483806" r:id="rId7"/>
    <p:sldLayoutId id="2147483814" r:id="rId8"/>
    <p:sldLayoutId id="2147483815" r:id="rId9"/>
    <p:sldLayoutId id="2147483807" r:id="rId10"/>
    <p:sldLayoutId id="2147483808"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ttps://scontent-b.xx.fbcdn.net/hphotos-prn2/v/t35/1548063_807679185915965_693248902_o.jpg?oh=312365f11b9e8a1e63d585645c079d94&amp;oe=52FD954A"/>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844" y="0"/>
            <a:ext cx="9156843" cy="6858000"/>
          </a:xfrm>
          <a:prstGeom prst="rect">
            <a:avLst/>
          </a:prstGeom>
          <a:noFill/>
          <a:ln>
            <a:noFill/>
          </a:ln>
        </p:spPr>
      </p:pic>
      <p:sp>
        <p:nvSpPr>
          <p:cNvPr id="9220" name="Subtitle 2"/>
          <p:cNvSpPr>
            <a:spLocks noGrp="1"/>
          </p:cNvSpPr>
          <p:nvPr>
            <p:ph type="subTitle" idx="1"/>
          </p:nvPr>
        </p:nvSpPr>
        <p:spPr>
          <a:xfrm>
            <a:off x="192771" y="5511140"/>
            <a:ext cx="8686800" cy="1371600"/>
          </a:xfrm>
        </p:spPr>
        <p:txBody>
          <a:bodyPr/>
          <a:lstStyle/>
          <a:p>
            <a:pPr marR="0" algn="ctr" eaLnBrk="1" hangingPunct="1">
              <a:lnSpc>
                <a:spcPct val="60000"/>
              </a:lnSpc>
            </a:pPr>
            <a:r>
              <a:rPr lang="en-US" sz="1050" b="1" i="1" dirty="0" smtClean="0">
                <a:solidFill>
                  <a:schemeClr val="tx1"/>
                </a:solidFill>
                <a:latin typeface="Georgia" pitchFamily="18" charset="0"/>
              </a:rPr>
              <a:t>Developed by:</a:t>
            </a:r>
          </a:p>
          <a:p>
            <a:pPr lvl="1" eaLnBrk="1" hangingPunct="1">
              <a:lnSpc>
                <a:spcPct val="60000"/>
              </a:lnSpc>
            </a:pPr>
            <a:r>
              <a:rPr lang="en-US" sz="1050" b="1" dirty="0" smtClean="0">
                <a:latin typeface="Georgia" pitchFamily="18" charset="0"/>
              </a:rPr>
              <a:t>Purdue University</a:t>
            </a:r>
          </a:p>
          <a:p>
            <a:pPr lvl="1" eaLnBrk="1" hangingPunct="1">
              <a:lnSpc>
                <a:spcPct val="60000"/>
              </a:lnSpc>
            </a:pPr>
            <a:r>
              <a:rPr lang="en-US" sz="1050" b="1" dirty="0" smtClean="0">
                <a:latin typeface="Georgia" pitchFamily="18" charset="0"/>
              </a:rPr>
              <a:t>Agricultural Safety and Health Program</a:t>
            </a:r>
          </a:p>
          <a:p>
            <a:pPr lvl="1" eaLnBrk="1" hangingPunct="1">
              <a:lnSpc>
                <a:spcPct val="60000"/>
              </a:lnSpc>
            </a:pPr>
            <a:r>
              <a:rPr lang="en-US" sz="1050" b="1" dirty="0" smtClean="0">
                <a:latin typeface="Georgia" pitchFamily="18" charset="0"/>
              </a:rPr>
              <a:t>Department of Agricultural and Biological Engineering</a:t>
            </a:r>
          </a:p>
          <a:p>
            <a:pPr lvl="1" eaLnBrk="1" hangingPunct="1">
              <a:lnSpc>
                <a:spcPct val="60000"/>
              </a:lnSpc>
            </a:pPr>
            <a:r>
              <a:rPr lang="en-US" sz="1050" b="1" dirty="0" smtClean="0">
                <a:latin typeface="Georgia" pitchFamily="18" charset="0"/>
              </a:rPr>
              <a:t>West Lafayette, IN</a:t>
            </a:r>
          </a:p>
          <a:p>
            <a:pPr marR="0" algn="l" eaLnBrk="1" hangingPunct="1">
              <a:lnSpc>
                <a:spcPct val="60000"/>
              </a:lnSpc>
            </a:pPr>
            <a:endParaRPr lang="en-US" sz="1050" b="1" dirty="0" smtClean="0">
              <a:solidFill>
                <a:schemeClr val="tx1"/>
              </a:solidFill>
              <a:latin typeface="Georgia" pitchFamily="18" charset="0"/>
            </a:endParaRPr>
          </a:p>
          <a:p>
            <a:pPr marR="0" algn="l" eaLnBrk="1" hangingPunct="1">
              <a:lnSpc>
                <a:spcPct val="80000"/>
              </a:lnSpc>
            </a:pPr>
            <a:r>
              <a:rPr lang="en-US" sz="1050" b="1" i="1" dirty="0" smtClean="0">
                <a:solidFill>
                  <a:schemeClr val="tx1"/>
                </a:solidFill>
                <a:latin typeface="Georgia" pitchFamily="18" charset="0"/>
              </a:rPr>
              <a:t>This material was produced under grant SH23575SH2 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50" dirty="0" smtClean="0">
              <a:solidFill>
                <a:schemeClr val="tx1"/>
              </a:solidFill>
              <a:latin typeface="Georgia" pitchFamily="18" charset="0"/>
            </a:endParaRPr>
          </a:p>
          <a:p>
            <a:pPr marR="0" algn="l" eaLnBrk="1" hangingPunct="1">
              <a:lnSpc>
                <a:spcPct val="60000"/>
              </a:lnSpc>
            </a:pPr>
            <a:endParaRPr lang="en-US" sz="1050" b="1" dirty="0" smtClean="0">
              <a:solidFill>
                <a:schemeClr val="tx1"/>
              </a:solidFill>
              <a:latin typeface="Georgia" pitchFamily="18" charset="0"/>
            </a:endParaRPr>
          </a:p>
        </p:txBody>
      </p:sp>
      <p:sp>
        <p:nvSpPr>
          <p:cNvPr id="7" name="Rectangle 6"/>
          <p:cNvSpPr/>
          <p:nvPr/>
        </p:nvSpPr>
        <p:spPr>
          <a:xfrm>
            <a:off x="332105" y="685800"/>
            <a:ext cx="8408133" cy="36576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365954" y="304800"/>
            <a:ext cx="8412092" cy="3657600"/>
          </a:xfrm>
        </p:spPr>
        <p:txBody>
          <a:bodyPr/>
          <a:lstStyle/>
          <a:p>
            <a:pPr algn="ctr" eaLnBrk="1" fontAlgn="auto" hangingPunct="1">
              <a:spcAft>
                <a:spcPts val="0"/>
              </a:spcAft>
              <a:defRPr/>
            </a:pPr>
            <a:r>
              <a:rPr lang="en-US" sz="3100" dirty="0" smtClean="0">
                <a:solidFill>
                  <a:schemeClr val="tx1"/>
                </a:solidFill>
                <a:latin typeface="Georgia" pitchFamily="18" charset="0"/>
              </a:rPr>
              <a:t>Basic First Responder Training for Incidents Involving </a:t>
            </a:r>
            <a:br>
              <a:rPr lang="en-US" sz="3100" dirty="0" smtClean="0">
                <a:solidFill>
                  <a:schemeClr val="tx1"/>
                </a:solidFill>
                <a:latin typeface="Georgia" pitchFamily="18" charset="0"/>
              </a:rPr>
            </a:br>
            <a:r>
              <a:rPr lang="en-US" sz="3100" dirty="0" smtClean="0">
                <a:solidFill>
                  <a:schemeClr val="tx1"/>
                </a:solidFill>
                <a:latin typeface="Georgia" pitchFamily="18" charset="0"/>
              </a:rPr>
              <a:t>Grain Storage and Handling Facilities</a:t>
            </a:r>
            <a:br>
              <a:rPr lang="en-US" sz="3100" dirty="0" smtClean="0">
                <a:solidFill>
                  <a:schemeClr val="tx1"/>
                </a:solidFill>
                <a:latin typeface="Georgia" pitchFamily="18" charset="0"/>
              </a:rPr>
            </a:br>
            <a:r>
              <a:rPr lang="en-US" sz="3100" dirty="0">
                <a:solidFill>
                  <a:schemeClr val="tx1"/>
                </a:solidFill>
                <a:latin typeface="Georgia" pitchFamily="18" charset="0"/>
              </a:rPr>
              <a:t/>
            </a:r>
            <a:br>
              <a:rPr lang="en-US" sz="3100" dirty="0">
                <a:solidFill>
                  <a:schemeClr val="tx1"/>
                </a:solidFill>
                <a:latin typeface="Georgia" pitchFamily="18" charset="0"/>
              </a:rPr>
            </a:br>
            <a:r>
              <a:rPr lang="en-US" sz="3100" i="1" dirty="0" smtClean="0">
                <a:solidFill>
                  <a:schemeClr val="tx1"/>
                </a:solidFill>
                <a:latin typeface="Georgia" pitchFamily="18" charset="0"/>
              </a:rPr>
              <a:t>Unit 5– Introduction to Demonstrations and Hands On Training Activities</a:t>
            </a:r>
            <a:endParaRPr lang="en-US" sz="3100" dirty="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ic for use\cut_bin_1.jpg"/>
          <p:cNvPicPr>
            <a:picLocks noChangeAspect="1" noChangeArrowheads="1"/>
          </p:cNvPicPr>
          <p:nvPr/>
        </p:nvPicPr>
        <p:blipFill rotWithShape="1">
          <a:blip r:embed="rId3">
            <a:extLst>
              <a:ext uri="{28A0092B-C50C-407E-A947-70E740481C1C}">
                <a14:useLocalDpi xmlns:a14="http://schemas.microsoft.com/office/drawing/2010/main" val="0"/>
              </a:ext>
            </a:extLst>
          </a:blip>
          <a:srcRect r="13583"/>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0" name="Content Placeholder 2"/>
          <p:cNvSpPr>
            <a:spLocks noGrp="1"/>
          </p:cNvSpPr>
          <p:nvPr>
            <p:ph idx="1"/>
          </p:nvPr>
        </p:nvSpPr>
        <p:spPr>
          <a:xfrm>
            <a:off x="381000" y="1371600"/>
            <a:ext cx="6553200" cy="4648200"/>
          </a:xfrm>
        </p:spPr>
        <p:txBody>
          <a:bodyPr/>
          <a:lstStyle/>
          <a:p>
            <a:pPr marL="107950" indent="0" eaLnBrk="1" hangingPunct="1">
              <a:buFont typeface="Wingdings 3" pitchFamily="18" charset="2"/>
              <a:buNone/>
            </a:pPr>
            <a:r>
              <a:rPr lang="en-US" sz="3200" dirty="0" smtClean="0">
                <a:latin typeface="Corbel" pitchFamily="34" charset="0"/>
              </a:rPr>
              <a:t>The demonstrations and hands-on activities conducted during this session are designed to enhance familiarity with basic grain storage and handling facilities; to demonstrate, and provide experience using emergency grain bin emptying techniques and grain containment devices; and to review various rescue strategies in a real world setting.</a:t>
            </a:r>
          </a:p>
        </p:txBody>
      </p:sp>
      <p:sp>
        <p:nvSpPr>
          <p:cNvPr id="2" name="Title 1"/>
          <p:cNvSpPr>
            <a:spLocks noGrp="1"/>
          </p:cNvSpPr>
          <p:nvPr>
            <p:ph type="title"/>
          </p:nvPr>
        </p:nvSpPr>
        <p:spPr>
          <a:xfrm>
            <a:off x="457201" y="533400"/>
            <a:ext cx="8229600" cy="792162"/>
          </a:xfrm>
        </p:spPr>
        <p:txBody>
          <a:bodyPr/>
          <a:lstStyle/>
          <a:p>
            <a:pPr eaLnBrk="1" fontAlgn="auto" hangingPunct="1">
              <a:spcAft>
                <a:spcPts val="0"/>
              </a:spcAft>
              <a:defRPr/>
            </a:pPr>
            <a:r>
              <a:rPr lang="en-US" sz="3600" dirty="0" smtClean="0">
                <a:effectLst>
                  <a:outerShdw blurRad="38100" dist="38100" dir="2700000" algn="tl">
                    <a:srgbClr val="000000">
                      <a:alpha val="43137"/>
                    </a:srgbClr>
                  </a:outerShdw>
                </a:effectLst>
                <a:latin typeface="Corbel" pitchFamily="34" charset="0"/>
              </a:rPr>
              <a:t>Objectives</a:t>
            </a:r>
            <a:endParaRPr lang="en-US" sz="3600" dirty="0">
              <a:effectLst>
                <a:outerShdw blurRad="38100" dist="38100" dir="2700000" algn="tl">
                  <a:srgbClr val="000000">
                    <a:alpha val="43137"/>
                  </a:srgbClr>
                </a:outerShdw>
              </a:effectLst>
              <a:latin typeface="Corbel" pitchFamily="34" charset="0"/>
            </a:endParaRPr>
          </a:p>
        </p:txBody>
      </p:sp>
      <p:sp>
        <p:nvSpPr>
          <p:cNvPr id="6" name="Slide Number Placeholder 5"/>
          <p:cNvSpPr>
            <a:spLocks noGrp="1"/>
          </p:cNvSpPr>
          <p:nvPr>
            <p:ph type="sldNum" sz="quarter" idx="12"/>
          </p:nvPr>
        </p:nvSpPr>
        <p:spPr/>
        <p:txBody>
          <a:bodyPr/>
          <a:lstStyle/>
          <a:p>
            <a:pPr>
              <a:defRPr/>
            </a:pPr>
            <a:fld id="{C1484771-31EF-4CC8-92B5-4FB4F7F1846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219200"/>
            <a:ext cx="8305800" cy="5257800"/>
          </a:xfrm>
        </p:spPr>
        <p:txBody>
          <a:bodyPr/>
          <a:lstStyle/>
          <a:p>
            <a:pPr marL="622300" indent="-514350" eaLnBrk="1" hangingPunct="1">
              <a:buSzPct val="100000"/>
              <a:buFont typeface="+mj-lt"/>
              <a:buAutoNum type="arabicPeriod"/>
            </a:pPr>
            <a:r>
              <a:rPr lang="en-US" sz="2800" dirty="0" smtClean="0">
                <a:latin typeface="Corbel" pitchFamily="34" charset="0"/>
              </a:rPr>
              <a:t>Tour of “typical” grain storage and handling facility</a:t>
            </a:r>
          </a:p>
          <a:p>
            <a:pPr marL="622300" indent="-514350" eaLnBrk="1" hangingPunct="1">
              <a:buSzPct val="100000"/>
              <a:buFont typeface="+mj-lt"/>
              <a:buAutoNum type="arabicPeriod"/>
            </a:pPr>
            <a:r>
              <a:rPr lang="en-US" sz="2800" dirty="0" smtClean="0">
                <a:latin typeface="Corbel" pitchFamily="34" charset="0"/>
              </a:rPr>
              <a:t>Work Station #1 – Tour inside of typical grain storage structure (Lockout/Tagout/Augers)</a:t>
            </a:r>
          </a:p>
          <a:p>
            <a:pPr marL="622300" indent="-514350" eaLnBrk="1" hangingPunct="1">
              <a:buSzPct val="100000"/>
              <a:buFont typeface="+mj-lt"/>
              <a:buAutoNum type="arabicPeriod"/>
            </a:pPr>
            <a:r>
              <a:rPr lang="en-US" sz="2800" dirty="0" smtClean="0">
                <a:latin typeface="Corbel" pitchFamily="34" charset="0"/>
              </a:rPr>
              <a:t>Workstation #2 – Demonstration of emergency  bin emptying techniques (panel cutting demonstration)</a:t>
            </a:r>
          </a:p>
          <a:p>
            <a:pPr marL="622300" indent="-514350" eaLnBrk="1" hangingPunct="1">
              <a:buSzPct val="100000"/>
              <a:buFont typeface="+mj-lt"/>
              <a:buAutoNum type="arabicPeriod"/>
            </a:pPr>
            <a:r>
              <a:rPr lang="en-US" sz="2800" dirty="0" smtClean="0">
                <a:latin typeface="Corbel" pitchFamily="34" charset="0"/>
              </a:rPr>
              <a:t>Workstation #3 – Use of grain containment devices (rescue tubes)</a:t>
            </a:r>
          </a:p>
          <a:p>
            <a:pPr marL="622300" indent="-514350" eaLnBrk="1" hangingPunct="1">
              <a:buSzPct val="100000"/>
              <a:buFont typeface="+mj-lt"/>
              <a:buAutoNum type="arabicPeriod"/>
            </a:pPr>
            <a:r>
              <a:rPr lang="en-US" sz="2800" dirty="0" smtClean="0">
                <a:latin typeface="Corbel" pitchFamily="34" charset="0"/>
              </a:rPr>
              <a:t>Questions and answers</a:t>
            </a:r>
          </a:p>
          <a:p>
            <a:pPr marL="622300" indent="-514350" eaLnBrk="1" hangingPunct="1">
              <a:buSzPct val="100000"/>
              <a:buFont typeface="+mj-lt"/>
              <a:buAutoNum type="arabicPeriod"/>
            </a:pPr>
            <a:r>
              <a:rPr lang="en-US" sz="2800" dirty="0" smtClean="0">
                <a:latin typeface="Corbel" pitchFamily="34" charset="0"/>
              </a:rPr>
              <a:t>Post-test and class evaluation</a:t>
            </a:r>
          </a:p>
        </p:txBody>
      </p:sp>
      <p:sp>
        <p:nvSpPr>
          <p:cNvPr id="2" name="Title 1"/>
          <p:cNvSpPr>
            <a:spLocks noGrp="1"/>
          </p:cNvSpPr>
          <p:nvPr>
            <p:ph type="title"/>
          </p:nvPr>
        </p:nvSpPr>
        <p:spPr>
          <a:xfrm>
            <a:off x="457200" y="381000"/>
            <a:ext cx="8229600" cy="715962"/>
          </a:xfrm>
        </p:spPr>
        <p:txBody>
          <a:bodyPr>
            <a:noAutofit/>
          </a:bodyPr>
          <a:lstStyle/>
          <a:p>
            <a:pPr eaLnBrk="1" fontAlgn="auto" hangingPunct="1">
              <a:spcAft>
                <a:spcPts val="0"/>
              </a:spcAft>
              <a:defRPr/>
            </a:pPr>
            <a:r>
              <a:rPr lang="en-US" sz="3600" dirty="0" smtClean="0">
                <a:latin typeface="Corbel" pitchFamily="34" charset="0"/>
              </a:rPr>
              <a:t>Summary of Activities </a:t>
            </a:r>
            <a:endParaRPr lang="en-US" sz="3600" dirty="0">
              <a:latin typeface="Corbel" pitchFamily="34" charset="0"/>
            </a:endParaRPr>
          </a:p>
        </p:txBody>
      </p:sp>
      <p:sp>
        <p:nvSpPr>
          <p:cNvPr id="5" name="Slide Number Placeholder 4"/>
          <p:cNvSpPr>
            <a:spLocks noGrp="1"/>
          </p:cNvSpPr>
          <p:nvPr>
            <p:ph type="sldNum" sz="quarter" idx="12"/>
          </p:nvPr>
        </p:nvSpPr>
        <p:spPr/>
        <p:txBody>
          <a:bodyPr/>
          <a:lstStyle/>
          <a:p>
            <a:pPr>
              <a:defRPr/>
            </a:pPr>
            <a:fld id="{C1484771-31EF-4CC8-92B5-4FB4F7F1846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1676400"/>
            <a:ext cx="8229600" cy="4525962"/>
          </a:xfrm>
        </p:spPr>
        <p:txBody>
          <a:bodyPr>
            <a:normAutofit fontScale="92500" lnSpcReduction="10000"/>
          </a:bodyPr>
          <a:lstStyle/>
          <a:p>
            <a:pPr marL="115888" indent="-6350" eaLnBrk="1" hangingPunct="1">
              <a:lnSpc>
                <a:spcPct val="150000"/>
              </a:lnSpc>
              <a:buFont typeface="Wingdings 3" pitchFamily="18" charset="2"/>
              <a:buNone/>
            </a:pPr>
            <a:r>
              <a:rPr lang="en-US" sz="2400" dirty="0" smtClean="0">
                <a:latin typeface="Corbel" pitchFamily="34" charset="0"/>
              </a:rPr>
              <a:t>Look for:</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Size of structure including height and volume</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Location of access points and ladders</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Location of controls</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Types of grain handling equipment in use</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Location of overhead power lines</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Types of nearby structures</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Presence of LP gas storage tanks</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Locations to position rescue vehicles</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Natural boundaries to establish perimeter to secure site</a:t>
            </a:r>
          </a:p>
          <a:p>
            <a:pPr marL="452438" indent="-342900" eaLnBrk="1" hangingPunct="1">
              <a:lnSpc>
                <a:spcPct val="120000"/>
              </a:lnSpc>
              <a:spcBef>
                <a:spcPts val="0"/>
              </a:spcBef>
              <a:buFont typeface="Wingdings" pitchFamily="2" charset="2"/>
              <a:buChar char="§"/>
            </a:pPr>
            <a:r>
              <a:rPr lang="en-US" sz="2400" dirty="0" smtClean="0">
                <a:latin typeface="Corbel" pitchFamily="34" charset="0"/>
              </a:rPr>
              <a:t>Identify obvious first responder hazards</a:t>
            </a:r>
          </a:p>
          <a:p>
            <a:pPr marL="115888" indent="-6350" eaLnBrk="1" hangingPunct="1">
              <a:buFont typeface="Wingdings 3" pitchFamily="18" charset="2"/>
              <a:buNone/>
            </a:pPr>
            <a:endParaRPr lang="en-US" sz="2400" dirty="0" smtClean="0">
              <a:latin typeface="Corbel" pitchFamily="34" charset="0"/>
            </a:endParaRPr>
          </a:p>
        </p:txBody>
      </p:sp>
      <p:sp>
        <p:nvSpPr>
          <p:cNvPr id="2" name="Title 1"/>
          <p:cNvSpPr>
            <a:spLocks noGrp="1"/>
          </p:cNvSpPr>
          <p:nvPr>
            <p:ph type="title"/>
          </p:nvPr>
        </p:nvSpPr>
        <p:spPr>
          <a:xfrm>
            <a:off x="304800" y="274638"/>
            <a:ext cx="8534400" cy="1143000"/>
          </a:xfrm>
        </p:spPr>
        <p:txBody>
          <a:bodyPr>
            <a:noAutofit/>
          </a:bodyPr>
          <a:lstStyle/>
          <a:p>
            <a:pPr eaLnBrk="1" fontAlgn="auto" hangingPunct="1">
              <a:spcAft>
                <a:spcPts val="0"/>
              </a:spcAft>
              <a:defRPr/>
            </a:pPr>
            <a:r>
              <a:rPr lang="en-US" sz="3600" dirty="0" smtClean="0">
                <a:latin typeface="Corbel" pitchFamily="34" charset="0"/>
              </a:rPr>
              <a:t>Grain Storage and Handling Facilities Tour</a:t>
            </a:r>
            <a:endParaRPr lang="en-US" sz="3600" dirty="0">
              <a:latin typeface="Corbel" pitchFamily="34" charset="0"/>
            </a:endParaRPr>
          </a:p>
        </p:txBody>
      </p:sp>
      <p:sp>
        <p:nvSpPr>
          <p:cNvPr id="5" name="Slide Number Placeholder 4"/>
          <p:cNvSpPr>
            <a:spLocks noGrp="1"/>
          </p:cNvSpPr>
          <p:nvPr>
            <p:ph type="sldNum" sz="quarter" idx="12"/>
          </p:nvPr>
        </p:nvSpPr>
        <p:spPr/>
        <p:txBody>
          <a:bodyPr/>
          <a:lstStyle/>
          <a:p>
            <a:pPr>
              <a:defRPr/>
            </a:pPr>
            <a:fld id="{C1484771-31EF-4CC8-92B5-4FB4F7F18461}" type="slidenum">
              <a:rPr lang="en-US" smtClean="0"/>
              <a:pPr>
                <a:defRPr/>
              </a:pPr>
              <a:t>4</a:t>
            </a:fld>
            <a:endParaRPr lang="en-US" dirty="0"/>
          </a:p>
        </p:txBody>
      </p:sp>
      <p:pic>
        <p:nvPicPr>
          <p:cNvPr id="3" name="Picture 2" descr="U:\Personal\My Pictures\grain+storage+rescue+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447" y="2590800"/>
            <a:ext cx="3362325"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600200"/>
            <a:ext cx="8229600" cy="4559300"/>
          </a:xfrm>
        </p:spPr>
        <p:txBody>
          <a:bodyPr>
            <a:normAutofit lnSpcReduction="10000"/>
          </a:bodyPr>
          <a:lstStyle/>
          <a:p>
            <a:pPr marL="109537" indent="0" eaLnBrk="1" hangingPunct="1">
              <a:buFont typeface="Wingdings 3" pitchFamily="18" charset="2"/>
              <a:buNone/>
              <a:defRPr/>
            </a:pPr>
            <a:r>
              <a:rPr lang="en-US" sz="2800" dirty="0" smtClean="0">
                <a:latin typeface="Corbel" pitchFamily="34" charset="0"/>
              </a:rPr>
              <a:t>Look for:</a:t>
            </a:r>
          </a:p>
          <a:p>
            <a:pPr eaLnBrk="1" hangingPunct="1">
              <a:buFont typeface="Wingdings" pitchFamily="2" charset="2"/>
              <a:buChar char="§"/>
              <a:defRPr/>
            </a:pPr>
            <a:r>
              <a:rPr lang="en-US" sz="2800" dirty="0" smtClean="0">
                <a:latin typeface="Corbel" pitchFamily="34" charset="0"/>
              </a:rPr>
              <a:t>access points and ladders</a:t>
            </a:r>
          </a:p>
          <a:p>
            <a:pPr eaLnBrk="1" hangingPunct="1">
              <a:buFont typeface="Wingdings" pitchFamily="2" charset="2"/>
              <a:buChar char="§"/>
              <a:defRPr/>
            </a:pPr>
            <a:r>
              <a:rPr lang="en-US" sz="2800" dirty="0" smtClean="0">
                <a:latin typeface="Corbel" pitchFamily="34" charset="0"/>
              </a:rPr>
              <a:t>size of access doors</a:t>
            </a:r>
          </a:p>
          <a:p>
            <a:pPr eaLnBrk="1" hangingPunct="1">
              <a:buFont typeface="Wingdings" pitchFamily="2" charset="2"/>
              <a:buChar char="§"/>
              <a:defRPr/>
            </a:pPr>
            <a:r>
              <a:rPr lang="en-US" sz="2800" dirty="0" smtClean="0">
                <a:latin typeface="Corbel" pitchFamily="34" charset="0"/>
              </a:rPr>
              <a:t>level of lighting inside</a:t>
            </a:r>
          </a:p>
          <a:p>
            <a:pPr eaLnBrk="1" hangingPunct="1">
              <a:buFont typeface="Wingdings" pitchFamily="2" charset="2"/>
              <a:buChar char="§"/>
              <a:defRPr/>
            </a:pPr>
            <a:r>
              <a:rPr lang="en-US" sz="2800" dirty="0" smtClean="0">
                <a:latin typeface="Corbel" pitchFamily="34" charset="0"/>
              </a:rPr>
              <a:t>types of augers involved</a:t>
            </a:r>
          </a:p>
          <a:p>
            <a:pPr eaLnBrk="1" hangingPunct="1">
              <a:buFont typeface="Wingdings" pitchFamily="2" charset="2"/>
              <a:buChar char="§"/>
              <a:defRPr/>
            </a:pPr>
            <a:r>
              <a:rPr lang="en-US" sz="2800" dirty="0" smtClean="0">
                <a:latin typeface="Corbel" pitchFamily="34" charset="0"/>
              </a:rPr>
              <a:t>size and location of floor wells</a:t>
            </a:r>
          </a:p>
          <a:p>
            <a:pPr eaLnBrk="1" hangingPunct="1">
              <a:buFont typeface="Wingdings" pitchFamily="2" charset="2"/>
              <a:buChar char="§"/>
              <a:defRPr/>
            </a:pPr>
            <a:r>
              <a:rPr lang="en-US" sz="2800" dirty="0" smtClean="0">
                <a:latin typeface="Corbel" pitchFamily="34" charset="0"/>
              </a:rPr>
              <a:t>potential anchor points</a:t>
            </a:r>
          </a:p>
          <a:p>
            <a:pPr eaLnBrk="1" hangingPunct="1">
              <a:buFont typeface="Wingdings" pitchFamily="2" charset="2"/>
              <a:buChar char="§"/>
              <a:defRPr/>
            </a:pPr>
            <a:r>
              <a:rPr lang="en-US" sz="2800" dirty="0" smtClean="0">
                <a:latin typeface="Corbel" pitchFamily="34" charset="0"/>
              </a:rPr>
              <a:t>location of controls/lockout/tagout sites</a:t>
            </a:r>
          </a:p>
          <a:p>
            <a:pPr eaLnBrk="1" hangingPunct="1">
              <a:buFont typeface="Wingdings" pitchFamily="2" charset="2"/>
              <a:buChar char="§"/>
              <a:defRPr/>
            </a:pPr>
            <a:r>
              <a:rPr lang="en-US" sz="2800" dirty="0" smtClean="0">
                <a:latin typeface="Corbel" pitchFamily="34" charset="0"/>
              </a:rPr>
              <a:t>internal temperature</a:t>
            </a:r>
          </a:p>
          <a:p>
            <a:pPr eaLnBrk="1" hangingPunct="1">
              <a:buFont typeface="Wingdings" pitchFamily="2" charset="2"/>
              <a:buChar char="§"/>
              <a:defRPr/>
            </a:pPr>
            <a:r>
              <a:rPr lang="en-US" sz="2800" dirty="0" smtClean="0">
                <a:latin typeface="Corbel" pitchFamily="34" charset="0"/>
              </a:rPr>
              <a:t>working platform on roof</a:t>
            </a:r>
          </a:p>
          <a:p>
            <a:pPr marL="109537" indent="0" eaLnBrk="1" hangingPunct="1">
              <a:buFont typeface="Wingdings 3" pitchFamily="18" charset="2"/>
              <a:buNone/>
              <a:defRPr/>
            </a:pPr>
            <a:endParaRPr lang="en-US" sz="2800" dirty="0" smtClean="0">
              <a:latin typeface="Corbel" pitchFamily="34" charset="0"/>
            </a:endParaRPr>
          </a:p>
        </p:txBody>
      </p:sp>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dirty="0" smtClean="0">
                <a:latin typeface="Corbel" pitchFamily="34" charset="0"/>
              </a:rPr>
              <a:t>Workstation #1 – Tour of Inside of Typical Grain Storage Structure</a:t>
            </a:r>
            <a:endParaRPr lang="en-US" sz="3600" dirty="0">
              <a:latin typeface="Corbel" pitchFamily="34" charset="0"/>
            </a:endParaRPr>
          </a:p>
        </p:txBody>
      </p:sp>
      <p:pic>
        <p:nvPicPr>
          <p:cNvPr id="1027" name="Picture 3" descr="B:\Photos and Images and Videos\GRAIN BINS\CD SATRA Grain Bin Rescue 2006 Field Maier Beaty\Grain Bin Purdue 2006 Dirk Maier\P20100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7958" y="1639110"/>
            <a:ext cx="3648335" cy="273625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C1484771-31EF-4CC8-92B5-4FB4F7F18461}"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E:\Pic for use\bin_train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Content Placeholder 2"/>
          <p:cNvSpPr>
            <a:spLocks noGrp="1"/>
          </p:cNvSpPr>
          <p:nvPr>
            <p:ph idx="1"/>
          </p:nvPr>
        </p:nvSpPr>
        <p:spPr>
          <a:xfrm>
            <a:off x="457200" y="1981200"/>
            <a:ext cx="8229600" cy="4406900"/>
          </a:xfrm>
        </p:spPr>
        <p:txBody>
          <a:bodyPr>
            <a:normAutofit fontScale="92500" lnSpcReduction="10000"/>
          </a:bodyPr>
          <a:lstStyle/>
          <a:p>
            <a:pPr marL="107950" indent="0" eaLnBrk="1" hangingPunct="1">
              <a:lnSpc>
                <a:spcPct val="150000"/>
              </a:lnSpc>
              <a:buFont typeface="Wingdings 3" pitchFamily="18" charset="2"/>
              <a:buNone/>
            </a:pPr>
            <a:r>
              <a:rPr lang="en-US" sz="2800" dirty="0" smtClean="0">
                <a:latin typeface="Corbel" pitchFamily="34" charset="0"/>
              </a:rPr>
              <a:t>Consider:</a:t>
            </a:r>
          </a:p>
          <a:p>
            <a:pPr marL="565150" indent="-457200" eaLnBrk="1" hangingPunct="1">
              <a:buFont typeface="Wingdings" pitchFamily="2" charset="2"/>
              <a:buChar char="§"/>
            </a:pPr>
            <a:r>
              <a:rPr lang="en-US" sz="2800" dirty="0" smtClean="0">
                <a:latin typeface="Corbel" pitchFamily="34" charset="0"/>
              </a:rPr>
              <a:t>manner in which panels are assembled to form a round circle</a:t>
            </a:r>
          </a:p>
          <a:p>
            <a:pPr marL="565150" indent="-457200" eaLnBrk="1" hangingPunct="1">
              <a:buFont typeface="Wingdings" pitchFamily="2" charset="2"/>
              <a:buChar char="§"/>
            </a:pPr>
            <a:r>
              <a:rPr lang="en-US" sz="2800" dirty="0" smtClean="0">
                <a:latin typeface="Corbel" pitchFamily="34" charset="0"/>
              </a:rPr>
              <a:t>thickness, design and coatings used on bin panels</a:t>
            </a:r>
          </a:p>
          <a:p>
            <a:pPr marL="565150" indent="-457200" eaLnBrk="1" hangingPunct="1">
              <a:buFont typeface="Wingdings" pitchFamily="2" charset="2"/>
              <a:buChar char="§"/>
            </a:pPr>
            <a:r>
              <a:rPr lang="en-US" sz="2800" dirty="0" smtClean="0">
                <a:latin typeface="Corbel" pitchFamily="34" charset="0"/>
              </a:rPr>
              <a:t>types of cutting tools available</a:t>
            </a:r>
          </a:p>
          <a:p>
            <a:pPr marL="565150" indent="-457200" eaLnBrk="1" hangingPunct="1">
              <a:buFont typeface="Wingdings" pitchFamily="2" charset="2"/>
              <a:buChar char="§"/>
            </a:pPr>
            <a:r>
              <a:rPr lang="en-US" sz="2800" dirty="0" smtClean="0">
                <a:latin typeface="Corbel" pitchFamily="34" charset="0"/>
              </a:rPr>
              <a:t>hazards associated with each type</a:t>
            </a:r>
            <a:r>
              <a:rPr lang="en-US" sz="2800" dirty="0">
                <a:latin typeface="Corbel" pitchFamily="34" charset="0"/>
              </a:rPr>
              <a:t> </a:t>
            </a:r>
            <a:r>
              <a:rPr lang="en-US" sz="2800" dirty="0" smtClean="0">
                <a:latin typeface="Corbel" pitchFamily="34" charset="0"/>
              </a:rPr>
              <a:t>of cutting equipment</a:t>
            </a:r>
          </a:p>
          <a:p>
            <a:pPr marL="565150" indent="-457200" eaLnBrk="1" hangingPunct="1">
              <a:buFont typeface="Wingdings" pitchFamily="2" charset="2"/>
              <a:buChar char="§"/>
            </a:pPr>
            <a:r>
              <a:rPr lang="en-US" sz="2800" dirty="0" smtClean="0">
                <a:latin typeface="Corbel" pitchFamily="34" charset="0"/>
              </a:rPr>
              <a:t>types of personal protective equipment needed</a:t>
            </a:r>
          </a:p>
          <a:p>
            <a:pPr marL="565150" indent="-457200" eaLnBrk="1" hangingPunct="1">
              <a:buFont typeface="Wingdings" pitchFamily="2" charset="2"/>
              <a:buChar char="§"/>
            </a:pPr>
            <a:r>
              <a:rPr lang="en-US" sz="2800" dirty="0" smtClean="0">
                <a:latin typeface="Corbel" pitchFamily="34" charset="0"/>
              </a:rPr>
              <a:t>need for a charged line</a:t>
            </a:r>
          </a:p>
          <a:p>
            <a:pPr marL="565150" indent="-457200" eaLnBrk="1" hangingPunct="1">
              <a:buFont typeface="Wingdings" pitchFamily="2" charset="2"/>
              <a:buChar char="§"/>
            </a:pPr>
            <a:r>
              <a:rPr lang="en-US" sz="2800" dirty="0" smtClean="0">
                <a:latin typeface="Corbel" pitchFamily="34" charset="0"/>
              </a:rPr>
              <a:t>need to maintain structural integrity</a:t>
            </a:r>
          </a:p>
        </p:txBody>
      </p:sp>
      <p:sp>
        <p:nvSpPr>
          <p:cNvPr id="2" name="Title 1"/>
          <p:cNvSpPr>
            <a:spLocks noGrp="1"/>
          </p:cNvSpPr>
          <p:nvPr>
            <p:ph type="title"/>
          </p:nvPr>
        </p:nvSpPr>
        <p:spPr>
          <a:xfrm>
            <a:off x="457200" y="762000"/>
            <a:ext cx="8229600" cy="1020762"/>
          </a:xfrm>
        </p:spPr>
        <p:txBody>
          <a:bodyPr>
            <a:noAutofit/>
          </a:bodyPr>
          <a:lstStyle/>
          <a:p>
            <a:pPr eaLnBrk="1" fontAlgn="auto" hangingPunct="1">
              <a:spcAft>
                <a:spcPts val="0"/>
              </a:spcAft>
              <a:defRPr/>
            </a:pPr>
            <a:r>
              <a:rPr lang="en-US" sz="3600" dirty="0" smtClean="0">
                <a:latin typeface="Corbel" pitchFamily="34" charset="0"/>
              </a:rPr>
              <a:t>Workstation #2 – Emergency Bin Emptying Techniques</a:t>
            </a:r>
            <a:endParaRPr lang="en-US" sz="3600" dirty="0">
              <a:latin typeface="Corbel" pitchFamily="34" charset="0"/>
            </a:endParaRPr>
          </a:p>
        </p:txBody>
      </p:sp>
      <p:sp>
        <p:nvSpPr>
          <p:cNvPr id="5" name="Slide Number Placeholder 4"/>
          <p:cNvSpPr>
            <a:spLocks noGrp="1"/>
          </p:cNvSpPr>
          <p:nvPr>
            <p:ph type="sldNum" sz="quarter" idx="12"/>
          </p:nvPr>
        </p:nvSpPr>
        <p:spPr/>
        <p:txBody>
          <a:bodyPr/>
          <a:lstStyle/>
          <a:p>
            <a:pPr>
              <a:defRPr/>
            </a:pPr>
            <a:fld id="{C1484771-31EF-4CC8-92B5-4FB4F7F1846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85800" y="1905000"/>
            <a:ext cx="7924800" cy="4330700"/>
          </a:xfrm>
        </p:spPr>
        <p:txBody>
          <a:bodyPr>
            <a:normAutofit lnSpcReduction="10000"/>
          </a:bodyPr>
          <a:lstStyle/>
          <a:p>
            <a:pPr marL="109537" indent="0" eaLnBrk="1" hangingPunct="1">
              <a:buFont typeface="Wingdings 3" pitchFamily="18" charset="2"/>
              <a:buNone/>
              <a:defRPr/>
            </a:pPr>
            <a:r>
              <a:rPr lang="en-US" sz="2800" dirty="0" smtClean="0">
                <a:latin typeface="Corbel" pitchFamily="34" charset="0"/>
              </a:rPr>
              <a:t>Consider:</a:t>
            </a:r>
          </a:p>
          <a:p>
            <a:pPr eaLnBrk="1" hangingPunct="1">
              <a:buClr>
                <a:schemeClr val="bg2">
                  <a:lumMod val="50000"/>
                </a:schemeClr>
              </a:buClr>
              <a:buSzPct val="100000"/>
              <a:buFont typeface="Wingdings" pitchFamily="2" charset="2"/>
              <a:buChar char="§"/>
              <a:defRPr/>
            </a:pPr>
            <a:r>
              <a:rPr lang="en-US" sz="2800" dirty="0" smtClean="0">
                <a:latin typeface="Corbel" pitchFamily="34" charset="0"/>
              </a:rPr>
              <a:t>Characteristics of free flowing grain</a:t>
            </a:r>
          </a:p>
          <a:p>
            <a:pPr eaLnBrk="1" hangingPunct="1">
              <a:buClr>
                <a:schemeClr val="bg2">
                  <a:lumMod val="50000"/>
                </a:schemeClr>
              </a:buClr>
              <a:buSzPct val="100000"/>
              <a:buFont typeface="Wingdings" pitchFamily="2" charset="2"/>
              <a:buChar char="§"/>
              <a:defRPr/>
            </a:pPr>
            <a:r>
              <a:rPr lang="en-US" sz="2800" dirty="0" smtClean="0">
                <a:latin typeface="Corbel" pitchFamily="34" charset="0"/>
              </a:rPr>
              <a:t>Why grain containment devices are needed</a:t>
            </a:r>
          </a:p>
          <a:p>
            <a:pPr eaLnBrk="1" hangingPunct="1">
              <a:buClr>
                <a:schemeClr val="bg2">
                  <a:lumMod val="50000"/>
                </a:schemeClr>
              </a:buClr>
              <a:buSzPct val="100000"/>
              <a:buFont typeface="Wingdings" pitchFamily="2" charset="2"/>
              <a:buChar char="§"/>
              <a:defRPr/>
            </a:pPr>
            <a:r>
              <a:rPr lang="en-US" sz="2800" dirty="0" smtClean="0">
                <a:latin typeface="Corbel" pitchFamily="34" charset="0"/>
              </a:rPr>
              <a:t>Alternative means of grain containment</a:t>
            </a:r>
          </a:p>
          <a:p>
            <a:pPr eaLnBrk="1" hangingPunct="1">
              <a:buClr>
                <a:schemeClr val="bg2">
                  <a:lumMod val="50000"/>
                </a:schemeClr>
              </a:buClr>
              <a:buSzPct val="100000"/>
              <a:buFont typeface="Wingdings" pitchFamily="2" charset="2"/>
              <a:buChar char="§"/>
              <a:defRPr/>
            </a:pPr>
            <a:r>
              <a:rPr lang="en-US" sz="2800" dirty="0" smtClean="0">
                <a:latin typeface="Corbel" pitchFamily="34" charset="0"/>
              </a:rPr>
              <a:t>Advantages and disadvantages of different grain containment devices</a:t>
            </a:r>
          </a:p>
          <a:p>
            <a:pPr eaLnBrk="1" hangingPunct="1">
              <a:buClr>
                <a:schemeClr val="bg2">
                  <a:lumMod val="50000"/>
                </a:schemeClr>
              </a:buClr>
              <a:buSzPct val="100000"/>
              <a:buFont typeface="Wingdings" pitchFamily="2" charset="2"/>
              <a:buChar char="§"/>
              <a:defRPr/>
            </a:pPr>
            <a:r>
              <a:rPr lang="en-US" sz="2800" dirty="0" smtClean="0">
                <a:latin typeface="Corbel" pitchFamily="34" charset="0"/>
              </a:rPr>
              <a:t>The role of a vacuum unit while using a grain containment device</a:t>
            </a:r>
          </a:p>
          <a:p>
            <a:pPr eaLnBrk="1" hangingPunct="1">
              <a:buClr>
                <a:schemeClr val="bg2">
                  <a:lumMod val="50000"/>
                </a:schemeClr>
              </a:buClr>
              <a:buSzPct val="100000"/>
              <a:buFont typeface="Wingdings" pitchFamily="2" charset="2"/>
              <a:buChar char="§"/>
              <a:defRPr/>
            </a:pPr>
            <a:r>
              <a:rPr lang="en-US" sz="2800" dirty="0" smtClean="0">
                <a:latin typeface="Corbel" pitchFamily="34" charset="0"/>
              </a:rPr>
              <a:t>The hazards involved in using a grain containment device</a:t>
            </a:r>
          </a:p>
        </p:txBody>
      </p:sp>
      <p:sp>
        <p:nvSpPr>
          <p:cNvPr id="2" name="Title 1"/>
          <p:cNvSpPr>
            <a:spLocks noGrp="1"/>
          </p:cNvSpPr>
          <p:nvPr>
            <p:ph type="title"/>
          </p:nvPr>
        </p:nvSpPr>
        <p:spPr>
          <a:xfrm>
            <a:off x="457200" y="685800"/>
            <a:ext cx="8229600" cy="1020762"/>
          </a:xfrm>
        </p:spPr>
        <p:txBody>
          <a:bodyPr>
            <a:noAutofit/>
          </a:bodyPr>
          <a:lstStyle/>
          <a:p>
            <a:pPr eaLnBrk="1" fontAlgn="auto" hangingPunct="1">
              <a:spcAft>
                <a:spcPts val="0"/>
              </a:spcAft>
              <a:defRPr/>
            </a:pPr>
            <a:r>
              <a:rPr lang="en-US" sz="3600" dirty="0" smtClean="0">
                <a:latin typeface="Corbel" pitchFamily="34" charset="0"/>
              </a:rPr>
              <a:t>Workstation #3 – Use of Grain Containment Devices</a:t>
            </a:r>
            <a:endParaRPr lang="en-US" sz="3600" dirty="0">
              <a:latin typeface="Corbel" pitchFamily="34" charset="0"/>
            </a:endParaRPr>
          </a:p>
        </p:txBody>
      </p:sp>
      <p:sp>
        <p:nvSpPr>
          <p:cNvPr id="5" name="Slide Number Placeholder 4"/>
          <p:cNvSpPr>
            <a:spLocks noGrp="1"/>
          </p:cNvSpPr>
          <p:nvPr>
            <p:ph type="sldNum" sz="quarter" idx="12"/>
          </p:nvPr>
        </p:nvSpPr>
        <p:spPr/>
        <p:txBody>
          <a:bodyPr/>
          <a:lstStyle/>
          <a:p>
            <a:pPr>
              <a:defRPr/>
            </a:pPr>
            <a:fld id="{C1484771-31EF-4CC8-92B5-4FB4F7F18461}"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447800"/>
            <a:ext cx="8229600" cy="4787900"/>
          </a:xfrm>
        </p:spPr>
        <p:txBody>
          <a:bodyPr>
            <a:normAutofit/>
          </a:bodyPr>
          <a:lstStyle/>
          <a:p>
            <a:pPr eaLnBrk="1" hangingPunct="1">
              <a:buFont typeface="Wingdings" pitchFamily="2" charset="2"/>
              <a:buChar char="§"/>
              <a:defRPr/>
            </a:pPr>
            <a:r>
              <a:rPr lang="en-US" sz="4000" dirty="0" smtClean="0">
                <a:latin typeface="Corbel" pitchFamily="34" charset="0"/>
              </a:rPr>
              <a:t>Questions and Answers</a:t>
            </a:r>
          </a:p>
          <a:p>
            <a:pPr eaLnBrk="1" hangingPunct="1">
              <a:buFont typeface="Wingdings" pitchFamily="2" charset="2"/>
              <a:buChar char="§"/>
              <a:defRPr/>
            </a:pPr>
            <a:r>
              <a:rPr lang="en-US" sz="4000" dirty="0" smtClean="0">
                <a:latin typeface="Corbel" pitchFamily="34" charset="0"/>
              </a:rPr>
              <a:t>Completion of post-test</a:t>
            </a:r>
          </a:p>
          <a:p>
            <a:pPr eaLnBrk="1" hangingPunct="1">
              <a:buFont typeface="Wingdings" pitchFamily="2" charset="2"/>
              <a:buChar char="§"/>
              <a:defRPr/>
            </a:pPr>
            <a:r>
              <a:rPr lang="en-US" sz="4000" dirty="0" smtClean="0">
                <a:latin typeface="Corbel" pitchFamily="34" charset="0"/>
              </a:rPr>
              <a:t>Completion of workshop evaluation</a:t>
            </a:r>
          </a:p>
          <a:p>
            <a:pPr eaLnBrk="1" hangingPunct="1">
              <a:buFont typeface="Wingdings" pitchFamily="2" charset="2"/>
              <a:buChar char="§"/>
              <a:defRPr/>
            </a:pPr>
            <a:r>
              <a:rPr lang="en-US" sz="4000" dirty="0" smtClean="0">
                <a:latin typeface="Corbel" pitchFamily="34" charset="0"/>
              </a:rPr>
              <a:t>Distribution of certificates of completion</a:t>
            </a:r>
          </a:p>
        </p:txBody>
      </p:sp>
      <p:sp>
        <p:nvSpPr>
          <p:cNvPr id="2" name="Title 1"/>
          <p:cNvSpPr>
            <a:spLocks noGrp="1"/>
          </p:cNvSpPr>
          <p:nvPr>
            <p:ph type="title"/>
          </p:nvPr>
        </p:nvSpPr>
        <p:spPr>
          <a:xfrm>
            <a:off x="457200" y="457200"/>
            <a:ext cx="8229600" cy="1020762"/>
          </a:xfrm>
        </p:spPr>
        <p:txBody>
          <a:bodyPr>
            <a:noAutofit/>
          </a:bodyPr>
          <a:lstStyle/>
          <a:p>
            <a:pPr eaLnBrk="1" fontAlgn="auto" hangingPunct="1">
              <a:spcAft>
                <a:spcPts val="0"/>
              </a:spcAft>
              <a:defRPr/>
            </a:pPr>
            <a:r>
              <a:rPr lang="en-US" sz="3600" dirty="0" smtClean="0">
                <a:latin typeface="Corbel" pitchFamily="34" charset="0"/>
              </a:rPr>
              <a:t>Closing Activities</a:t>
            </a:r>
            <a:endParaRPr lang="en-US" sz="3600" dirty="0">
              <a:latin typeface="Corbel" pitchFamily="34" charset="0"/>
            </a:endParaRPr>
          </a:p>
        </p:txBody>
      </p:sp>
      <p:sp>
        <p:nvSpPr>
          <p:cNvPr id="5" name="Slide Number Placeholder 4"/>
          <p:cNvSpPr>
            <a:spLocks noGrp="1"/>
          </p:cNvSpPr>
          <p:nvPr>
            <p:ph type="sldNum" sz="quarter" idx="12"/>
          </p:nvPr>
        </p:nvSpPr>
        <p:spPr/>
        <p:txBody>
          <a:bodyPr/>
          <a:lstStyle/>
          <a:p>
            <a:pPr>
              <a:defRPr/>
            </a:pPr>
            <a:fld id="{C1484771-31EF-4CC8-92B5-4FB4F7F18461}" type="slidenum">
              <a:rPr lang="en-US" smtClean="0"/>
              <a:pPr>
                <a:defRPr/>
              </a:pPr>
              <a:t>8</a:t>
            </a:fld>
            <a:endParaRPr lang="en-US" dirty="0"/>
          </a:p>
        </p:txBody>
      </p:sp>
      <p:pic>
        <p:nvPicPr>
          <p:cNvPr id="1026" name="Picture 2" descr="C:\Users\heathd\AppData\Local\Microsoft\Windows\Temporary Internet Files\Content.Outlook\SR365HVA\imagesCAMBH4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91000"/>
            <a:ext cx="3203370" cy="23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74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ad99cec-a3de-48c9-91f2-dd704e61a6d6" descr="C7EE5E06-D744-4498-BD1F-6205035561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5800"/>
            <a:ext cx="3848100" cy="497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C1484771-31EF-4CC8-92B5-4FB4F7F18461}" type="slidenum">
              <a:rPr lang="en-US" smtClean="0"/>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asic First Responder Training for Incidents Involving &amp;#x0D;&amp;#x0A;Grain Storage and Handling Facilities&amp;#x0D;&amp;#x0A;&amp;#x0D;&amp;#x0A;Unit 5– Introduction&quot;/&gt;&lt;property id=&quot;20307&quot; value=&quot;274&quot;/&gt;&lt;/object&gt;&lt;object type=&quot;3&quot; unique_id=&quot;10005&quot;&gt;&lt;property id=&quot;20148&quot; value=&quot;5&quot;/&gt;&lt;property id=&quot;20300&quot; value=&quot;Slide 2 - &amp;quot;Objectives&amp;quot;&quot;/&gt;&lt;property id=&quot;20307&quot; value=&quot;257&quot;/&gt;&lt;/object&gt;&lt;object type=&quot;3&quot; unique_id=&quot;10006&quot;&gt;&lt;property id=&quot;20148&quot; value=&quot;5&quot;/&gt;&lt;property id=&quot;20300&quot; value=&quot;Slide 3 - &amp;quot;Unit  Contents - &amp;quot;&quot;/&gt;&lt;property id=&quot;20307&quot; value=&quot;258&quot;/&gt;&lt;/object&gt;&lt;object type=&quot;3&quot; unique_id=&quot;10007&quot;&gt;&lt;property id=&quot;20148&quot; value=&quot;5&quot;/&gt;&lt;property id=&quot;20300&quot; value=&quot;Slide 4 - &amp;quot;Tour of Grain Storage and Handling Facilities&amp;quot;&quot;/&gt;&lt;property id=&quot;20307&quot; value=&quot;259&quot;/&gt;&lt;/object&gt;&lt;object type=&quot;3&quot; unique_id=&quot;10008&quot;&gt;&lt;property id=&quot;20148&quot; value=&quot;5&quot;/&gt;&lt;property id=&quot;20300&quot; value=&quot;Slide 5 - &amp;quot;Workstation #1 – Tour of Inside of Typical Grain Storage Structure&amp;quot;&quot;/&gt;&lt;property id=&quot;20307&quot; value=&quot;260&quot;/&gt;&lt;/object&gt;&lt;object type=&quot;3&quot; unique_id=&quot;10009&quot;&gt;&lt;property id=&quot;20148&quot; value=&quot;5&quot;/&gt;&lt;property id=&quot;20300&quot; value=&quot;Slide 6 - &amp;quot;Workstation #2 – Emergency Bin Emptying Techniques&amp;quot;&quot;/&gt;&lt;property id=&quot;20307&quot; value=&quot;276&quot;/&gt;&lt;/object&gt;&lt;object type=&quot;3&quot; unique_id=&quot;10010&quot;&gt;&lt;property id=&quot;20148&quot; value=&quot;5&quot;/&gt;&lt;property id=&quot;20300&quot; value=&quot;Slide 7 - &amp;quot;Workstation #3 – Use of Grain Containment Devices&amp;quot;&quot;/&gt;&lt;property id=&quot;20307&quot; value=&quot;277&quot;/&gt;&lt;/object&gt;&lt;object type=&quot;3&quot; unique_id=&quot;10011&quot;&gt;&lt;property id=&quot;20148&quot; value=&quot;5&quot;/&gt;&lt;property id=&quot;20300&quot; value=&quot;Slide 8 - &amp;quot;Closing Activities&amp;quot;&quot;/&gt;&lt;property id=&quot;20307&quot; value=&quot;281&quot;/&gt;&lt;/object&gt;&lt;object type=&quot;3&quot; unique_id=&quot;10012&quot;&gt;&lt;property id=&quot;20148&quot; value=&quot;5&quot;/&gt;&lt;property id=&quot;20300&quot; value=&quot;Slide 9&quot;/&gt;&lt;property id=&quot;20307&quot; value=&quot;28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766</TotalTime>
  <Words>1789</Words>
  <Application>Microsoft Office PowerPoint</Application>
  <PresentationFormat>On-screen Show (4:3)</PresentationFormat>
  <Paragraphs>167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Basic First Responder Training for Incidents Involving  Grain Storage and Handling Facilities  Unit 5– Introduction to Demonstrations and Hands On Training Activities</vt:lpstr>
      <vt:lpstr>Objectives</vt:lpstr>
      <vt:lpstr>Summary of Activities </vt:lpstr>
      <vt:lpstr>Grain Storage and Handling Facilities Tour</vt:lpstr>
      <vt:lpstr>Workstation #1 – Tour of Inside of Typical Grain Storage Structure</vt:lpstr>
      <vt:lpstr>Workstation #2 – Emergency Bin Emptying Techniques</vt:lpstr>
      <vt:lpstr>Workstation #3 – Use of Grain Containment Devices</vt:lpstr>
      <vt:lpstr>Closing Activities</vt:lpstr>
      <vt:lpstr>PowerPoint Presentation</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First Responder Training for Incidents Involving Grain Storage and Handling Facilities</dc:title>
  <dc:creator>Denise L Heath</dc:creator>
  <cp:lastModifiedBy>Denise L Heath</cp:lastModifiedBy>
  <cp:revision>68</cp:revision>
  <cp:lastPrinted>2014-07-01T20:55:19Z</cp:lastPrinted>
  <dcterms:created xsi:type="dcterms:W3CDTF">2012-06-11T20:13:48Z</dcterms:created>
  <dcterms:modified xsi:type="dcterms:W3CDTF">2014-07-01T20:58:54Z</dcterms:modified>
</cp:coreProperties>
</file>