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1"/>
  </p:sldMasterIdLst>
  <p:notesMasterIdLst>
    <p:notesMasterId r:id="rId30"/>
  </p:notesMasterIdLst>
  <p:handoutMasterIdLst>
    <p:handoutMasterId r:id="rId31"/>
  </p:handoutMasterIdLst>
  <p:sldIdLst>
    <p:sldId id="257" r:id="rId2"/>
    <p:sldId id="356" r:id="rId3"/>
    <p:sldId id="332" r:id="rId4"/>
    <p:sldId id="364" r:id="rId5"/>
    <p:sldId id="365" r:id="rId6"/>
    <p:sldId id="379" r:id="rId7"/>
    <p:sldId id="376" r:id="rId8"/>
    <p:sldId id="367" r:id="rId9"/>
    <p:sldId id="368" r:id="rId10"/>
    <p:sldId id="342" r:id="rId11"/>
    <p:sldId id="336" r:id="rId12"/>
    <p:sldId id="340" r:id="rId13"/>
    <p:sldId id="358" r:id="rId14"/>
    <p:sldId id="369" r:id="rId15"/>
    <p:sldId id="382" r:id="rId16"/>
    <p:sldId id="380" r:id="rId17"/>
    <p:sldId id="370" r:id="rId18"/>
    <p:sldId id="361" r:id="rId19"/>
    <p:sldId id="371" r:id="rId20"/>
    <p:sldId id="372" r:id="rId21"/>
    <p:sldId id="373" r:id="rId22"/>
    <p:sldId id="360" r:id="rId23"/>
    <p:sldId id="353" r:id="rId24"/>
    <p:sldId id="374" r:id="rId25"/>
    <p:sldId id="347" r:id="rId26"/>
    <p:sldId id="378" r:id="rId27"/>
    <p:sldId id="349" r:id="rId28"/>
    <p:sldId id="312"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1F"/>
    <a:srgbClr val="F24E04"/>
    <a:srgbClr val="FFFF99"/>
    <a:srgbClr val="60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8" autoAdjust="0"/>
    <p:restoredTop sz="90349" autoAdjust="0"/>
  </p:normalViewPr>
  <p:slideViewPr>
    <p:cSldViewPr>
      <p:cViewPr>
        <p:scale>
          <a:sx n="90" d="100"/>
          <a:sy n="90" d="100"/>
        </p:scale>
        <p:origin x="-282" y="-90"/>
      </p:cViewPr>
      <p:guideLst>
        <p:guide orient="horz" pos="2160"/>
        <p:guide pos="2880"/>
      </p:guideLst>
    </p:cSldViewPr>
  </p:slideViewPr>
  <p:outlineViewPr>
    <p:cViewPr>
      <p:scale>
        <a:sx n="33" d="100"/>
        <a:sy n="33" d="100"/>
      </p:scale>
      <p:origin x="0" y="10158"/>
    </p:cViewPr>
  </p:outlineViewPr>
  <p:notesTextViewPr>
    <p:cViewPr>
      <p:scale>
        <a:sx n="100" d="100"/>
        <a:sy n="100" d="100"/>
      </p:scale>
      <p:origin x="0" y="0"/>
    </p:cViewPr>
  </p:notesTextViewPr>
  <p:notesViewPr>
    <p:cSldViewPr>
      <p:cViewPr varScale="1">
        <p:scale>
          <a:sx n="85" d="100"/>
          <a:sy n="85" d="100"/>
        </p:scale>
        <p:origin x="-195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dirty="0">
                <a:cs typeface="+mn-cs"/>
              </a:defRPr>
            </a:lvl1pPr>
          </a:lstStyle>
          <a:p>
            <a:pPr>
              <a:defRPr/>
            </a:pPr>
            <a:endParaRPr lang="en-US" dirty="0"/>
          </a:p>
        </p:txBody>
      </p:sp>
      <p:sp>
        <p:nvSpPr>
          <p:cNvPr id="3" name="Date Placeholder 2"/>
          <p:cNvSpPr>
            <a:spLocks noGrp="1"/>
          </p:cNvSpPr>
          <p:nvPr>
            <p:ph type="dt" sz="quarter" idx="1"/>
          </p:nvPr>
        </p:nvSpPr>
        <p:spPr>
          <a:xfrm>
            <a:off x="3884028" y="0"/>
            <a:ext cx="2972421" cy="465138"/>
          </a:xfrm>
          <a:prstGeom prst="rect">
            <a:avLst/>
          </a:prstGeom>
        </p:spPr>
        <p:txBody>
          <a:bodyPr vert="horz" lIns="91440" tIns="45720" rIns="91440" bIns="45720" rtlCol="0"/>
          <a:lstStyle>
            <a:lvl1pPr algn="r">
              <a:defRPr sz="1200">
                <a:cs typeface="+mn-cs"/>
              </a:defRPr>
            </a:lvl1pPr>
          </a:lstStyle>
          <a:p>
            <a:pPr>
              <a:defRPr/>
            </a:pPr>
            <a:fld id="{83776216-B520-4CA5-93C5-1A39EEC265B3}" type="datetimeFigureOut">
              <a:rPr lang="en-US"/>
              <a:pPr>
                <a:defRPr/>
              </a:pPr>
              <a:t>7/2/2014</a:t>
            </a:fld>
            <a:endParaRPr lang="en-US" dirty="0"/>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dirty="0">
                <a:cs typeface="+mn-cs"/>
              </a:defRPr>
            </a:lvl1pPr>
          </a:lstStyle>
          <a:p>
            <a:pPr>
              <a:defRPr/>
            </a:pPr>
            <a:endParaRPr lang="en-US" dirty="0"/>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440" tIns="45720" rIns="91440" bIns="45720" rtlCol="0" anchor="b"/>
          <a:lstStyle>
            <a:lvl1pPr algn="r">
              <a:defRPr sz="1200">
                <a:cs typeface="+mn-cs"/>
              </a:defRPr>
            </a:lvl1pPr>
          </a:lstStyle>
          <a:p>
            <a:pPr>
              <a:defRPr/>
            </a:pPr>
            <a:fld id="{04BD9253-845C-4EFB-8384-60076E279BBA}" type="slidenum">
              <a:rPr lang="en-US"/>
              <a:pPr>
                <a:defRPr/>
              </a:pPr>
              <a:t>‹#›</a:t>
            </a:fld>
            <a:endParaRPr lang="en-US" dirty="0"/>
          </a:p>
        </p:txBody>
      </p:sp>
    </p:spTree>
    <p:extLst>
      <p:ext uri="{BB962C8B-B14F-4D97-AF65-F5344CB8AC3E}">
        <p14:creationId xmlns:p14="http://schemas.microsoft.com/office/powerpoint/2010/main" val="424731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dirty="0">
                <a:cs typeface="+mn-cs"/>
              </a:defRPr>
            </a:lvl1pPr>
          </a:lstStyle>
          <a:p>
            <a:pPr>
              <a:defRPr/>
            </a:pPr>
            <a:endParaRPr lang="en-US" dirty="0"/>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cs typeface="+mn-cs"/>
              </a:defRPr>
            </a:lvl1pPr>
          </a:lstStyle>
          <a:p>
            <a:pPr>
              <a:defRPr/>
            </a:pPr>
            <a:fld id="{4F08920A-431C-4833-BEEC-2D983112D231}" type="datetimeFigureOut">
              <a:rPr lang="en-US"/>
              <a:pPr>
                <a:defRPr/>
              </a:pPr>
              <a:t>7/2/2014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dirty="0">
                <a:cs typeface="+mn-cs"/>
              </a:defRPr>
            </a:lvl1pPr>
          </a:lstStyle>
          <a:p>
            <a:pPr>
              <a:defRPr/>
            </a:pPr>
            <a:endParaRPr lang="en-US" dirty="0"/>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cs typeface="+mn-cs"/>
              </a:defRPr>
            </a:lvl1pPr>
          </a:lstStyle>
          <a:p>
            <a:pPr>
              <a:defRPr/>
            </a:pPr>
            <a:fld id="{385AACB6-8B54-45B8-9C77-F2347D2B6F78}" type="slidenum">
              <a:rPr lang="en-US"/>
              <a:pPr>
                <a:defRPr/>
              </a:pPr>
              <a:t>‹#›</a:t>
            </a:fld>
            <a:endParaRPr lang="en-US" dirty="0"/>
          </a:p>
        </p:txBody>
      </p:sp>
    </p:spTree>
    <p:extLst>
      <p:ext uri="{BB962C8B-B14F-4D97-AF65-F5344CB8AC3E}">
        <p14:creationId xmlns:p14="http://schemas.microsoft.com/office/powerpoint/2010/main" val="2520524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   </a:t>
            </a:r>
          </a:p>
          <a:p>
            <a:endParaRPr lang="en-US" dirty="0" smtClean="0"/>
          </a:p>
          <a:p>
            <a:r>
              <a:rPr lang="en-US" dirty="0" smtClean="0"/>
              <a:t>This unit is the third of four that will be presented during the first half</a:t>
            </a:r>
            <a:r>
              <a:rPr lang="en-US" baseline="0" dirty="0" smtClean="0"/>
              <a:t> of the training.  It provides instruction needed to understand the importance of preplanning and training, and the different types of rescue equipment that may be needed at the scene of grain storage and handling incidents.</a:t>
            </a:r>
          </a:p>
          <a:p>
            <a:endParaRPr lang="en-US" baseline="0" dirty="0" smtClean="0"/>
          </a:p>
          <a:p>
            <a:r>
              <a:rPr lang="en-US" baseline="0" dirty="0" smtClean="0"/>
              <a:t>Since time is limited the amount of time devoted to preplanning and training is brief. It is assumed that the participants’ experience with emergency management and their attendance at this training demonstrates their commitment to preplanning and training. There are substantial resources available on critical aspects of preplanning such as NFPA 1600, FEMA, Red Cross, OSHA, and many online sources.</a:t>
            </a:r>
            <a:endParaRPr lang="en-US" dirty="0" smtClean="0"/>
          </a:p>
        </p:txBody>
      </p:sp>
      <p:sp>
        <p:nvSpPr>
          <p:cNvPr id="4" name="Slide Number Placeholder 3"/>
          <p:cNvSpPr>
            <a:spLocks noGrp="1"/>
          </p:cNvSpPr>
          <p:nvPr>
            <p:ph type="sldNum" sz="quarter" idx="5"/>
          </p:nvPr>
        </p:nvSpPr>
        <p:spPr/>
        <p:txBody>
          <a:bodyPr/>
          <a:lstStyle/>
          <a:p>
            <a:pPr>
              <a:defRPr/>
            </a:pPr>
            <a:fld id="{7AE9AE38-B333-444A-9249-A0C690F9F6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6420" y="4416428"/>
            <a:ext cx="5714379" cy="4346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smtClean="0"/>
              <a:t>Instructor Notes:</a:t>
            </a:r>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Most fire fighters will be familiar with the use of these cutting tools since they are widely used in other rescue situations. Due to the speed of operation and the amount of flying particles discharged by these tools adequate personal protective equipment is necessary.</a:t>
            </a:r>
          </a:p>
          <a:p>
            <a:r>
              <a:rPr lang="en-US" sz="1000" dirty="0" smtClean="0"/>
              <a:t> </a:t>
            </a:r>
          </a:p>
          <a:p>
            <a:pPr marL="0" indent="0">
              <a:buFont typeface="+mj-lt"/>
              <a:buNone/>
            </a:pPr>
            <a:r>
              <a:rPr lang="en-US" sz="1000" dirty="0" smtClean="0"/>
              <a:t>Sawsalls</a:t>
            </a:r>
            <a:r>
              <a:rPr lang="en-US" sz="1000" baseline="0" dirty="0" smtClean="0"/>
              <a:t>:  110 volt and battery operated saws are used in the same way.  Start with a new 18 tooth bi-metal blade (other blades will also work). It may be difficult to establish the initial opening to begin cutting. Another cutting tool may be needed to make the first cut.</a:t>
            </a:r>
          </a:p>
          <a:p>
            <a:pPr marL="0" indent="0">
              <a:buFont typeface="+mj-lt"/>
              <a:buNone/>
            </a:pPr>
            <a:endParaRPr lang="en-US" sz="1000" baseline="0" dirty="0" smtClean="0"/>
          </a:p>
          <a:p>
            <a:pPr marL="0" indent="0">
              <a:buFont typeface="+mj-lt"/>
              <a:buNone/>
            </a:pPr>
            <a:r>
              <a:rPr lang="en-US" sz="1000" baseline="0" dirty="0" smtClean="0"/>
              <a:t>Air Chisel:  Can be used in cutting grain bin panels but you will need an air supply of 90 psi and 50-100’ of hose.  When using this equipment all first responders will also need to have hearing protection, eye protection and gloves.</a:t>
            </a:r>
          </a:p>
          <a:p>
            <a:pPr marL="0" indent="0">
              <a:buFont typeface="+mj-lt"/>
              <a:buNone/>
            </a:pPr>
            <a:endParaRPr lang="en-US" sz="1000" baseline="0" dirty="0" smtClean="0"/>
          </a:p>
          <a:p>
            <a:pPr marL="0" indent="0">
              <a:buFont typeface="+mj-lt"/>
              <a:buNone/>
            </a:pPr>
            <a:r>
              <a:rPr lang="en-US" sz="1000" baseline="0" dirty="0" smtClean="0"/>
              <a:t>The K12 rescue saw is widely available and has been shown to be effective at cutting grain bin steel panels. It will be discussed further on the next slide.</a:t>
            </a:r>
          </a:p>
          <a:p>
            <a:pPr marL="0" indent="0">
              <a:buFont typeface="+mj-lt"/>
              <a:buNone/>
            </a:pPr>
            <a:endParaRPr lang="en-US" sz="1000" dirty="0" smtClean="0"/>
          </a:p>
          <a:p>
            <a:pPr marL="0" indent="0">
              <a:buFont typeface="+mj-lt"/>
              <a:buNone/>
            </a:pPr>
            <a:r>
              <a:rPr lang="en-US" sz="1000" dirty="0" smtClean="0"/>
              <a:t>These tools can all be used to cut openings in most corrugated steel bins and will be demonstrated in the afternoon training session.</a:t>
            </a:r>
          </a:p>
          <a:p>
            <a:pPr marL="0" indent="0">
              <a:buFont typeface="+mj-lt"/>
              <a:buNone/>
            </a:pPr>
            <a:endParaRPr lang="en-US" sz="1000" dirty="0" smtClean="0"/>
          </a:p>
          <a:p>
            <a:pPr marL="0" indent="0">
              <a:buFont typeface="+mj-lt"/>
              <a:buNone/>
            </a:pPr>
            <a:r>
              <a:rPr lang="en-US" sz="1000" dirty="0" smtClean="0"/>
              <a:t>Most corrugated steel bins range</a:t>
            </a:r>
            <a:r>
              <a:rPr lang="en-US" sz="1000" baseline="0" dirty="0" smtClean="0"/>
              <a:t> from 8 gauge for the bottom panels to 26 gauge thickness for the roof panels. The lower the gauge, the thicker the panel. Panels on larger bins also become thinner towards the top of the bin. On some new larger bins, manufacturers are bolting multiple panels together at the bottom to increase bin strength. Cutting into these structures can be extremely difficult due to the wall thickness.</a:t>
            </a:r>
            <a:endParaRPr lang="en-US" sz="1000" dirty="0" smtClean="0"/>
          </a:p>
        </p:txBody>
      </p:sp>
      <p:sp>
        <p:nvSpPr>
          <p:cNvPr id="4" name="Slide Number Placeholder 3"/>
          <p:cNvSpPr>
            <a:spLocks noGrp="1"/>
          </p:cNvSpPr>
          <p:nvPr>
            <p:ph type="sldNum" sz="quarter" idx="5"/>
          </p:nvPr>
        </p:nvSpPr>
        <p:spPr/>
        <p:txBody>
          <a:bodyPr/>
          <a:lstStyle/>
          <a:p>
            <a:pPr>
              <a:defRPr/>
            </a:pPr>
            <a:fld id="{596CFC51-D523-4256-B335-54D677D3B5B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381000" y="4416428"/>
            <a:ext cx="60198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1050" dirty="0" smtClean="0"/>
              <a:t>Since the K12 saw will be demonstrated later in the class, a more detailed description of its use is provided.</a:t>
            </a:r>
          </a:p>
          <a:p>
            <a:endParaRPr lang="en-US" sz="800" dirty="0" smtClean="0"/>
          </a:p>
          <a:p>
            <a:pPr marL="228600" indent="-228600">
              <a:buFont typeface="Arial" pitchFamily="34" charset="0"/>
              <a:buChar char="•"/>
            </a:pPr>
            <a:r>
              <a:rPr lang="en-US" sz="1050" dirty="0" smtClean="0"/>
              <a:t>The K12 rescue saw</a:t>
            </a:r>
            <a:r>
              <a:rPr lang="en-US" sz="1050" baseline="0" dirty="0" smtClean="0"/>
              <a:t> is one of the most readily available rescue cutting tools. It can </a:t>
            </a:r>
            <a:r>
              <a:rPr lang="en-US" sz="1050" dirty="0" smtClean="0"/>
              <a:t>be used to make an opening in corrugated steel bins.</a:t>
            </a:r>
            <a:r>
              <a:rPr lang="en-US" sz="1050" baseline="0" dirty="0" smtClean="0"/>
              <a:t> F</a:t>
            </a:r>
            <a:r>
              <a:rPr lang="en-US" sz="1050" dirty="0" smtClean="0"/>
              <a:t>ull turn-out gear will be required. There will be a large amount of sparks and also a large amount of flying steel chips.</a:t>
            </a:r>
          </a:p>
          <a:p>
            <a:pPr marL="228600" indent="-228600">
              <a:buFont typeface="Arial" pitchFamily="34" charset="0"/>
              <a:buChar char="•"/>
            </a:pPr>
            <a:r>
              <a:rPr lang="en-US" sz="1050" dirty="0" smtClean="0"/>
              <a:t>Use the buddy system to operate the saw since it has a tendency to kick back similarly to using it in a roof ventilation</a:t>
            </a:r>
            <a:r>
              <a:rPr lang="en-US" sz="1050" baseline="0" dirty="0" smtClean="0"/>
              <a:t> procedure.</a:t>
            </a:r>
            <a:endParaRPr lang="en-US" sz="1050" dirty="0" smtClean="0"/>
          </a:p>
          <a:p>
            <a:pPr marL="228600" indent="-228600">
              <a:buFont typeface="Arial" pitchFamily="34" charset="0"/>
              <a:buChar char="•"/>
            </a:pPr>
            <a:r>
              <a:rPr lang="en-US" sz="1050" dirty="0" smtClean="0"/>
              <a:t>The saw can be used at different levels on the bin to allow for a more controlled release of grain. A saw should not be operated off of an extension ladder due to the forces involved which may cause operator instability. A high lift or ariel platform fire truck would provide the safest</a:t>
            </a:r>
            <a:r>
              <a:rPr lang="en-US" sz="1050" baseline="0" dirty="0" smtClean="0"/>
              <a:t> platform.</a:t>
            </a:r>
            <a:endParaRPr lang="en-US" sz="1050" dirty="0" smtClean="0"/>
          </a:p>
          <a:p>
            <a:pPr marL="228600" indent="-228600">
              <a:buFont typeface="Arial" pitchFamily="34" charset="0"/>
              <a:buChar char="•"/>
            </a:pPr>
            <a:r>
              <a:rPr lang="en-US" sz="1050" dirty="0" smtClean="0"/>
              <a:t>Multiple</a:t>
            </a:r>
            <a:r>
              <a:rPr lang="en-US" sz="1050" baseline="0" dirty="0" smtClean="0"/>
              <a:t> blades will need to be available. A steel abrasive, carbide tip, or diamond tip blade is recommended.</a:t>
            </a:r>
          </a:p>
          <a:p>
            <a:pPr marL="228600" indent="-228600">
              <a:buFont typeface="Arial" pitchFamily="34" charset="0"/>
              <a:buChar char="•"/>
            </a:pPr>
            <a:r>
              <a:rPr lang="en-US" sz="1050" baseline="0" dirty="0" smtClean="0"/>
              <a:t>Make sure all safety gear is in place before using saw.</a:t>
            </a:r>
          </a:p>
          <a:p>
            <a:pPr marL="228600" indent="-228600">
              <a:buFont typeface="Arial" pitchFamily="34" charset="0"/>
              <a:buChar char="•"/>
            </a:pPr>
            <a:r>
              <a:rPr lang="en-US" sz="1050" baseline="0" dirty="0" smtClean="0"/>
              <a:t>This rescue saw is heavy to hold for long periods of time multiple operators may be needed to provide relief.</a:t>
            </a:r>
          </a:p>
          <a:p>
            <a:pPr marL="228600" indent="-228600">
              <a:buFont typeface="Arial" pitchFamily="34" charset="0"/>
              <a:buChar char="•"/>
            </a:pPr>
            <a:r>
              <a:rPr lang="en-US" sz="1050" baseline="0" dirty="0" smtClean="0"/>
              <a:t>Make sure not to exceed the capacity of the tool and provide recommended cool-down periods.</a:t>
            </a:r>
          </a:p>
          <a:p>
            <a:pPr marL="228600" indent="-228600">
              <a:buFont typeface="Arial" pitchFamily="34" charset="0"/>
              <a:buChar char="•"/>
            </a:pPr>
            <a:r>
              <a:rPr lang="en-US" sz="1050" baseline="0" dirty="0" smtClean="0"/>
              <a:t>A pre starting saw (a concrete saw can also be used).</a:t>
            </a:r>
          </a:p>
          <a:p>
            <a:pPr marL="0" indent="0">
              <a:buFont typeface="Arial" pitchFamily="34" charset="0"/>
              <a:buNone/>
            </a:pPr>
            <a:endParaRPr lang="en-US" sz="800" baseline="0" dirty="0" smtClean="0"/>
          </a:p>
          <a:p>
            <a:pPr marL="0" indent="0">
              <a:buFont typeface="Arial" pitchFamily="34" charset="0"/>
              <a:buNone/>
            </a:pPr>
            <a:r>
              <a:rPr lang="en-US" sz="1050" baseline="0" dirty="0" smtClean="0"/>
              <a:t>Photo credit: http://www.teamequipment.com/index.php?View=products&amp;SYS_CC2_index=0&amp;SYS_PRP03_00_ID=500</a:t>
            </a:r>
            <a:endParaRPr lang="en-US" sz="1050" dirty="0" smtClean="0"/>
          </a:p>
        </p:txBody>
      </p:sp>
      <p:sp>
        <p:nvSpPr>
          <p:cNvPr id="4" name="Slide Number Placeholder 3"/>
          <p:cNvSpPr>
            <a:spLocks noGrp="1"/>
          </p:cNvSpPr>
          <p:nvPr>
            <p:ph type="sldNum" sz="quarter" idx="5"/>
          </p:nvPr>
        </p:nvSpPr>
        <p:spPr/>
        <p:txBody>
          <a:bodyPr/>
          <a:lstStyle/>
          <a:p>
            <a:pPr>
              <a:defRPr/>
            </a:pPr>
            <a:fld id="{30373D4B-20EA-47E0-A947-E368D99F3DC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Historically, a typical means of cutting open grain storage structures to allow for rapid evacuation of the grain has been the use of heat-generating tools. Even though this equipment raises concerns over fire and</a:t>
            </a:r>
            <a:r>
              <a:rPr lang="en-US" baseline="0" dirty="0" smtClean="0"/>
              <a:t> explosion, they have proven to be safe and effective.</a:t>
            </a:r>
            <a:endParaRPr lang="en-US" dirty="0" smtClean="0"/>
          </a:p>
          <a:p>
            <a:pPr marL="0" indent="0">
              <a:lnSpc>
                <a:spcPct val="100000"/>
              </a:lnSpc>
              <a:buFont typeface="+mj-lt"/>
              <a:buNone/>
            </a:pPr>
            <a:endParaRPr lang="en-US" sz="800" dirty="0" smtClean="0"/>
          </a:p>
          <a:p>
            <a:pPr marL="171450" indent="-171450">
              <a:lnSpc>
                <a:spcPct val="100000"/>
              </a:lnSpc>
              <a:buFont typeface="Arial" pitchFamily="34" charset="0"/>
              <a:buChar char="•"/>
            </a:pPr>
            <a:r>
              <a:rPr lang="en-US" dirty="0" smtClean="0"/>
              <a:t>Portable</a:t>
            </a:r>
            <a:r>
              <a:rPr lang="en-US" baseline="0" dirty="0" smtClean="0"/>
              <a:t> s</a:t>
            </a:r>
            <a:r>
              <a:rPr lang="en-US" dirty="0" smtClean="0"/>
              <a:t>lice pack allows for rapid cutting of corrugated</a:t>
            </a:r>
            <a:r>
              <a:rPr lang="en-US" baseline="0" dirty="0" smtClean="0"/>
              <a:t> steel panels. Training on the use of this equipment before it is used in an actual rescue is essential.</a:t>
            </a:r>
          </a:p>
          <a:p>
            <a:pPr marL="0" indent="0">
              <a:lnSpc>
                <a:spcPct val="100000"/>
              </a:lnSpc>
              <a:buFont typeface="Arial" pitchFamily="34" charset="0"/>
              <a:buNone/>
            </a:pPr>
            <a:endParaRPr lang="en-US" baseline="0" dirty="0" smtClean="0"/>
          </a:p>
          <a:p>
            <a:pPr marL="171450" indent="-171450">
              <a:lnSpc>
                <a:spcPct val="100000"/>
              </a:lnSpc>
              <a:buFont typeface="Arial" pitchFamily="34" charset="0"/>
              <a:buChar char="•"/>
            </a:pPr>
            <a:r>
              <a:rPr lang="en-US" baseline="0" dirty="0" smtClean="0"/>
              <a:t>Portable and wheeled oxygen/acetylene torch may already be available at most sites. This equipment has been used in literally hundreds of rescue attempts.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Note: It is recommended that a charged hose line be made available during the cutting process. It should be noted that cutting a hole in a corrugated steel bin will not cause a fire or explosion. There have been no cases where a steel bin exploded or caught on fire during a rescue attempt. It takes a lot of heat over a long period of time to make grain burn. Using these tools will not generate that much heat.</a:t>
            </a:r>
          </a:p>
        </p:txBody>
      </p:sp>
      <p:sp>
        <p:nvSpPr>
          <p:cNvPr id="4" name="Slide Number Placeholder 3"/>
          <p:cNvSpPr>
            <a:spLocks noGrp="1"/>
          </p:cNvSpPr>
          <p:nvPr>
            <p:ph type="sldNum" sz="quarter" idx="5"/>
          </p:nvPr>
        </p:nvSpPr>
        <p:spPr/>
        <p:txBody>
          <a:bodyPr/>
          <a:lstStyle/>
          <a:p>
            <a:pPr>
              <a:defRPr/>
            </a:pPr>
            <a:fld id="{D2A60EF6-516C-450A-9A2D-F64151F9850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Instructor Notes:</a:t>
            </a:r>
          </a:p>
          <a:p>
            <a:endParaRPr lang="en-US" sz="1000" dirty="0" smtClean="0"/>
          </a:p>
          <a:p>
            <a:r>
              <a:rPr lang="en-US" sz="1000" dirty="0" smtClean="0"/>
              <a:t>The following potential hazards associated with using cutting equipment should be identified:</a:t>
            </a:r>
          </a:p>
          <a:p>
            <a:endParaRPr lang="en-US" sz="1000" dirty="0" smtClean="0"/>
          </a:p>
          <a:p>
            <a:pPr marL="228600" indent="-228600">
              <a:buFont typeface="Arial" pitchFamily="34" charset="0"/>
              <a:buChar char="•"/>
            </a:pPr>
            <a:r>
              <a:rPr lang="en-US" sz="1000" dirty="0" smtClean="0"/>
              <a:t>Only essential personnel should be in close proximity to the cutting operation and each should be equipped with appropriate personal protective equipment.</a:t>
            </a:r>
          </a:p>
          <a:p>
            <a:pPr marL="228600" indent="-228600">
              <a:buFont typeface="Arial" pitchFamily="34" charset="0"/>
              <a:buChar char="•"/>
            </a:pPr>
            <a:r>
              <a:rPr lang="en-US" sz="1000" dirty="0" smtClean="0"/>
              <a:t>Flying debris is a very real hazard. There is need for face shield, safety glasses, goggles and turn out gear.</a:t>
            </a:r>
          </a:p>
          <a:p>
            <a:pPr marL="228600" indent="-228600">
              <a:buFont typeface="Arial" pitchFamily="34" charset="0"/>
              <a:buChar char="•"/>
            </a:pPr>
            <a:r>
              <a:rPr lang="en-US" sz="1000" dirty="0" smtClean="0"/>
              <a:t>Contact with  sharp edges and tool blades can cause serious lacerations and burns. Turn out gear, and rescue gloves should be used.  The</a:t>
            </a:r>
            <a:r>
              <a:rPr lang="en-US" sz="1000" baseline="0" dirty="0" smtClean="0"/>
              <a:t> blades will be very hot and can cause a burn when changing to a new blade.</a:t>
            </a:r>
            <a:endParaRPr lang="en-US" sz="1000" dirty="0" smtClean="0"/>
          </a:p>
          <a:p>
            <a:pPr marL="228600" indent="-228600">
              <a:buFont typeface="Arial" pitchFamily="34" charset="0"/>
              <a:buChar char="•"/>
            </a:pPr>
            <a:r>
              <a:rPr lang="en-US" sz="1000" dirty="0" smtClean="0"/>
              <a:t>Respiratory hazards from airborne dust and fumes will need to be addressed. M-95 paper dust masks,</a:t>
            </a:r>
            <a:r>
              <a:rPr lang="en-US" sz="1000" baseline="0" dirty="0" smtClean="0"/>
              <a:t> at minimum, should be available in quantities to allow for frequent replacement by all personnel. If a torch is used to cut standard galvanized corrugated steel panels, full respiratory protection should be used to prevent inhalation of the zinc fumes that will burn off the steel.</a:t>
            </a:r>
            <a:endParaRPr lang="en-US" sz="1000" dirty="0" smtClean="0"/>
          </a:p>
          <a:p>
            <a:pPr marL="228600" indent="-228600">
              <a:buFont typeface="Arial" pitchFamily="34" charset="0"/>
              <a:buChar char="•"/>
            </a:pPr>
            <a:r>
              <a:rPr lang="en-US" sz="1000" dirty="0" smtClean="0"/>
              <a:t>High sound levels of cutting equipment will require the use of hearing protection such as muffs and earplugs.</a:t>
            </a:r>
          </a:p>
          <a:p>
            <a:endParaRPr lang="en-US" sz="1000"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It was determined that many</a:t>
            </a:r>
            <a:r>
              <a:rPr lang="en-US" baseline="0" dirty="0" smtClean="0"/>
              <a:t> rural volunteer fire departments do not have access to air quality monitoring equipment to check for reduced oxygen levels or presence of carbon dioxide or carbon monoxide.</a:t>
            </a:r>
          </a:p>
          <a:p>
            <a:endParaRPr lang="en-US" baseline="0" dirty="0" smtClean="0"/>
          </a:p>
          <a:p>
            <a:r>
              <a:rPr lang="en-US" baseline="0" dirty="0" smtClean="0"/>
              <a:t>Having access to an air monitoring device can allow for assessing the atmospheric hazards and allow for safe access to a grain storage structure where there is a concern over air quality.</a:t>
            </a:r>
          </a:p>
          <a:p>
            <a:endParaRPr lang="en-US" baseline="0" dirty="0" smtClean="0"/>
          </a:p>
          <a:p>
            <a:r>
              <a:rPr lang="en-US" baseline="0" dirty="0" smtClean="0"/>
              <a:t>In most commercial grain storage and handling operations there is access to air quality monitoring equipment and personnel trained to use it.</a:t>
            </a:r>
          </a:p>
          <a:p>
            <a:endParaRPr lang="en-US" baseline="0" dirty="0" smtClean="0"/>
          </a:p>
          <a:p>
            <a:r>
              <a:rPr lang="en-US" baseline="0" dirty="0" smtClean="0"/>
              <a:t>If there is any doubt about the quality of the air inside of the structure, access should be limited to only those with self-contained breathing apparatus.</a:t>
            </a:r>
          </a:p>
          <a:p>
            <a:endParaRPr lang="en-US" baseline="0" dirty="0" smtClean="0"/>
          </a:p>
          <a:p>
            <a:r>
              <a:rPr lang="en-US" baseline="0" dirty="0" smtClean="0"/>
              <a:t>Photo credit:</a:t>
            </a:r>
          </a:p>
          <a:p>
            <a:r>
              <a:rPr lang="en-US" dirty="0" smtClean="0"/>
              <a:t>http://www.gasonic.com/Portable-Multi-Gas/gas-tracer.html</a:t>
            </a:r>
          </a:p>
          <a:p>
            <a:endParaRPr lang="en-US"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pPr>
              <a:buFont typeface="Arial" pitchFamily="34" charset="0"/>
              <a:buNone/>
              <a:defRPr/>
            </a:pPr>
            <a:endParaRPr lang="en-US" sz="900" dirty="0" smtClean="0"/>
          </a:p>
          <a:p>
            <a:pPr>
              <a:buFont typeface="Arial" pitchFamily="34" charset="0"/>
              <a:buNone/>
              <a:defRPr/>
            </a:pPr>
            <a:r>
              <a:rPr lang="en-US" dirty="0" smtClean="0"/>
              <a:t>First responders need to be aware that the dust generated during a rescue can make them very sick, especially if they are already hypersensitive to certain biological agents such as pollen or certain types of mold spores. Respiratory protection is essential during rescue attempts, especially in out-of-condition grain.</a:t>
            </a:r>
          </a:p>
          <a:p>
            <a:pPr>
              <a:buFont typeface="Arial" pitchFamily="34" charset="0"/>
              <a:buNone/>
              <a:defRPr/>
            </a:pPr>
            <a:endParaRPr lang="en-US" dirty="0" smtClean="0"/>
          </a:p>
          <a:p>
            <a:pPr>
              <a:buFont typeface="Arial" pitchFamily="34" charset="0"/>
              <a:buNone/>
              <a:defRPr/>
            </a:pPr>
            <a:r>
              <a:rPr lang="en-US" dirty="0" smtClean="0"/>
              <a:t>The</a:t>
            </a:r>
            <a:r>
              <a:rPr lang="en-US" baseline="0" dirty="0" smtClean="0"/>
              <a:t> most basic approach is an N-95 dust mask that should be locally available or in stock at commercial facilities. These masks provide only short-term protection from airborne dust. They cannot be used to protect from toxic fumes or insufficient oxygen. In heavy dust conditions these masks need to be replaced frequently.</a:t>
            </a:r>
          </a:p>
          <a:p>
            <a:pPr>
              <a:buFont typeface="Arial" pitchFamily="34" charset="0"/>
              <a:buNone/>
              <a:defRPr/>
            </a:pPr>
            <a:endParaRPr lang="en-US" baseline="0" dirty="0" smtClean="0"/>
          </a:p>
          <a:p>
            <a:pPr>
              <a:buFont typeface="Arial" pitchFamily="34" charset="0"/>
              <a:buNone/>
              <a:defRPr/>
            </a:pPr>
            <a:r>
              <a:rPr lang="en-US" baseline="0" dirty="0" smtClean="0"/>
              <a:t>Battery powered respirators are also used in the grain industry. They use a blower fan to draw air through a filter. Again, they can only provide protection from airborne dust.</a:t>
            </a:r>
          </a:p>
          <a:p>
            <a:pPr>
              <a:buFont typeface="Arial" pitchFamily="34" charset="0"/>
              <a:buNone/>
              <a:defRPr/>
            </a:pPr>
            <a:endParaRPr lang="en-US" baseline="0" dirty="0" smtClean="0"/>
          </a:p>
          <a:p>
            <a:pPr>
              <a:buFont typeface="Arial" pitchFamily="34" charset="0"/>
              <a:buNone/>
              <a:defRPr/>
            </a:pPr>
            <a:r>
              <a:rPr lang="en-US" baseline="0" dirty="0" smtClean="0"/>
              <a:t>If there is any concern regarding the presence of hazardous vapors or gases, a self-contained breathing apparatus (SCBA) should be used by anyone entering the space.</a:t>
            </a:r>
            <a:endParaRPr lang="en-US" dirty="0"/>
          </a:p>
        </p:txBody>
      </p:sp>
      <p:sp>
        <p:nvSpPr>
          <p:cNvPr id="4" name="Slide Number Placeholder 3"/>
          <p:cNvSpPr>
            <a:spLocks noGrp="1"/>
          </p:cNvSpPr>
          <p:nvPr>
            <p:ph type="sldNum" sz="quarter" idx="10"/>
          </p:nvPr>
        </p:nvSpPr>
        <p:spPr/>
        <p:txBody>
          <a:bodyPr/>
          <a:lstStyle/>
          <a:p>
            <a:pPr>
              <a:defRPr/>
            </a:pPr>
            <a:fld id="{90EDA3C4-A516-4841-A6DF-7D55FC1E8AEE}" type="slidenum">
              <a:rPr lang="en-US" smtClean="0"/>
              <a:pPr>
                <a:defRPr/>
              </a:pPr>
              <a:t>15</a:t>
            </a:fld>
            <a:endParaRPr lang="en-US" dirty="0"/>
          </a:p>
        </p:txBody>
      </p:sp>
    </p:spTree>
    <p:extLst>
      <p:ext uri="{BB962C8B-B14F-4D97-AF65-F5344CB8AC3E}">
        <p14:creationId xmlns:p14="http://schemas.microsoft.com/office/powerpoint/2010/main" val="49298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endParaRPr lang="en-US" baseline="0" dirty="0" smtClean="0"/>
          </a:p>
          <a:p>
            <a:r>
              <a:rPr lang="en-US" baseline="0" dirty="0" smtClean="0"/>
              <a:t>Events that occur in summer can expose first responders to extremely high temperatures within a grain storage structure. There have been well documented cases of heat-related illness and dehydration among first responders working aggressively inside a storage structure to extricate a victim.</a:t>
            </a:r>
          </a:p>
          <a:p>
            <a:endParaRPr lang="en-US" baseline="0" dirty="0" smtClean="0"/>
          </a:p>
          <a:p>
            <a:r>
              <a:rPr lang="en-US" baseline="0" dirty="0" smtClean="0"/>
              <a:t>The safety officer at the scene needs to be able to recognize the symptoms of overheating and dehydration and ensure that responders are removed and treated if necessary to ensure their safety.</a:t>
            </a:r>
          </a:p>
          <a:p>
            <a:endParaRPr lang="en-US" baseline="0" dirty="0" smtClean="0"/>
          </a:p>
          <a:p>
            <a:r>
              <a:rPr lang="en-US" baseline="0" dirty="0" smtClean="0"/>
              <a:t>Use of cooling fans, sufficient sources of drinking water, or cooling site should be considered if the incident occurs in hot weather. More information on preventing heat-related illnesses can be found at www.OSHA.gov. A copy of the OSHA Fact Sheet – Protecting Workers from the Effects of Heat is included in the Instructor’s Guide as Attachment 8.</a:t>
            </a:r>
          </a:p>
          <a:p>
            <a:endParaRPr lang="en-US" dirty="0"/>
          </a:p>
        </p:txBody>
      </p:sp>
      <p:sp>
        <p:nvSpPr>
          <p:cNvPr id="4" name="Slide Number Placeholder 3"/>
          <p:cNvSpPr>
            <a:spLocks noGrp="1"/>
          </p:cNvSpPr>
          <p:nvPr>
            <p:ph type="sldNum" sz="quarter" idx="10"/>
          </p:nvPr>
        </p:nvSpPr>
        <p:spPr/>
        <p:txBody>
          <a:bodyPr/>
          <a:lstStyle/>
          <a:p>
            <a:pPr>
              <a:defRPr/>
            </a:pPr>
            <a:fld id="{385AACB6-8B54-45B8-9C77-F2347D2B6F78}" type="slidenum">
              <a:rPr lang="en-US" smtClean="0"/>
              <a:pPr>
                <a:defRPr/>
              </a:pPr>
              <a:t>16</a:t>
            </a:fld>
            <a:endParaRPr lang="en-US" dirty="0"/>
          </a:p>
        </p:txBody>
      </p:sp>
    </p:spTree>
    <p:extLst>
      <p:ext uri="{BB962C8B-B14F-4D97-AF65-F5344CB8AC3E}">
        <p14:creationId xmlns:p14="http://schemas.microsoft.com/office/powerpoint/2010/main" val="399954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Most rescue attempts involving an entrapped</a:t>
            </a:r>
            <a:r>
              <a:rPr lang="en-US" baseline="0" dirty="0" smtClean="0"/>
              <a:t> or engulfed victim will require the removal of large quantities of grain. In some cases this has involved tens of thousands of bushels. This need should be anticipated when the initial call for assistance is received and the call should go out for multiple scoop shovels, skid steer loaders, semi-trucks and grain vacuum machines. Sources of this equipment include:</a:t>
            </a:r>
          </a:p>
          <a:p>
            <a:pPr marL="171450" indent="-171450">
              <a:buFont typeface="Arial" pitchFamily="34" charset="0"/>
              <a:buChar char="•"/>
            </a:pPr>
            <a:r>
              <a:rPr lang="en-US" baseline="0" dirty="0" smtClean="0"/>
              <a:t>Neighboring grain operations</a:t>
            </a:r>
          </a:p>
          <a:p>
            <a:pPr marL="171450" indent="-171450">
              <a:buFont typeface="Arial" pitchFamily="34" charset="0"/>
              <a:buChar char="•"/>
            </a:pPr>
            <a:r>
              <a:rPr lang="en-US" baseline="0" dirty="0" smtClean="0"/>
              <a:t>Farm equipment dealers</a:t>
            </a:r>
          </a:p>
          <a:p>
            <a:pPr marL="171450" indent="-171450">
              <a:buFont typeface="Arial" pitchFamily="34" charset="0"/>
              <a:buChar char="•"/>
            </a:pPr>
            <a:r>
              <a:rPr lang="en-US" baseline="0" dirty="0" smtClean="0"/>
              <a:t>County highway departments</a:t>
            </a:r>
          </a:p>
          <a:p>
            <a:pPr marL="171450" indent="-171450">
              <a:buFont typeface="Arial" pitchFamily="34" charset="0"/>
              <a:buChar char="•"/>
            </a:pPr>
            <a:r>
              <a:rPr lang="en-US" baseline="0" dirty="0" smtClean="0"/>
              <a:t>Local trucking companies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Organizing the needed equipment can be made much easier by having in place formal mutual or material aid agreements with local contractors, truckers, and others with access to material handling equipment.</a:t>
            </a:r>
            <a:endParaRPr lang="en-US" dirty="0" smtClean="0"/>
          </a:p>
        </p:txBody>
      </p:sp>
      <p:sp>
        <p:nvSpPr>
          <p:cNvPr id="4" name="Slide Number Placeholder 3"/>
          <p:cNvSpPr>
            <a:spLocks noGrp="1"/>
          </p:cNvSpPr>
          <p:nvPr>
            <p:ph type="sldNum" sz="quarter" idx="5"/>
          </p:nvPr>
        </p:nvSpPr>
        <p:spPr/>
        <p:txBody>
          <a:bodyPr/>
          <a:lstStyle/>
          <a:p>
            <a:pPr>
              <a:defRPr/>
            </a:pPr>
            <a:fld id="{7FFEDDD7-1972-47CB-B90E-D012E57874C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pPr marL="0" indent="0">
              <a:buFontTx/>
              <a:buNone/>
            </a:pPr>
            <a:r>
              <a:rPr lang="en-US" sz="1000" dirty="0" smtClean="0"/>
              <a:t>Grain vacuum equipment can be beneficial in moving grain</a:t>
            </a:r>
            <a:r>
              <a:rPr lang="en-US" sz="1000" baseline="0" dirty="0" smtClean="0"/>
              <a:t> out of the way very quickly. However emergency responders need to be trained in using this equipment or others trained in its use should be called in. </a:t>
            </a:r>
          </a:p>
          <a:p>
            <a:pPr marL="0" indent="0">
              <a:buFontTx/>
              <a:buNone/>
            </a:pPr>
            <a:endParaRPr lang="en-US" sz="1000" baseline="0" dirty="0" smtClean="0"/>
          </a:p>
          <a:p>
            <a:pPr marL="0" indent="0">
              <a:buFontTx/>
              <a:buNone/>
            </a:pPr>
            <a:r>
              <a:rPr lang="en-US" sz="1000" baseline="0" dirty="0" smtClean="0"/>
              <a:t>If grain vacuum equipment is used make sure it is part of the preplanning process. Make sure commercial grain operators and local farmers play a part in the preplanning process to make sure the equipment is accessible and that there are qualified operators who know how to use it safely.</a:t>
            </a:r>
          </a:p>
          <a:p>
            <a:pPr marL="0" indent="0">
              <a:buFontTx/>
              <a:buNone/>
            </a:pPr>
            <a:endParaRPr lang="en-US" sz="1000" baseline="0" dirty="0" smtClean="0"/>
          </a:p>
          <a:p>
            <a:pPr marL="0" indent="0">
              <a:buFontTx/>
              <a:buNone/>
            </a:pPr>
            <a:r>
              <a:rPr lang="en-US" sz="1000" baseline="0" dirty="0" smtClean="0"/>
              <a:t>There was a case where a commercial elevator was removing beans from a 90’ concrete silo when an employee became trapped.  Local paid and volunteer fire departments arrived on the scene to find the victim pinned against the inside wall with one leg sticking out of an opening in the silo.  The fire department requested grain vacuum equipment from the commercial grain operator and local farmers in order to place a rescue tube around the victim and remove the grain with the vacuum system. The victim was becoming hypothermic.  A local farmer supplied two grain vacuum systems and the fire department would not allow the owner to assist with the machine’s operation.  The fire department was using blankets to keep the victim warm and unintentionally got too close to the blanket with the vacuum inlet system clogging the vacuum tube.  They then got the second vacuum system the farmer brought and began using it and again got a blanket caught in the grain vacuum system destroying the pump and making it inoperable.  They were able to use a grain vacuum system from another local farmer to finish the rescue and free the victim.  The important message to remember from this case is that training is essential and if the fire departments are not trained on the equipment they need to allow the owner of the vacuum system to train them and assist them with the process. </a:t>
            </a:r>
            <a:endParaRPr lang="en-US" sz="1000" dirty="0" smtClean="0"/>
          </a:p>
          <a:p>
            <a:pPr>
              <a:buFontTx/>
              <a:buNone/>
            </a:pPr>
            <a:endParaRPr lang="en-US" dirty="0" smtClean="0"/>
          </a:p>
          <a:p>
            <a:pPr>
              <a:buFontTx/>
              <a:buNone/>
            </a:pP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To enhance air quality or remove grain dust from inside the structure, having access to ventilation systems may be needed.</a:t>
            </a:r>
          </a:p>
          <a:p>
            <a:endParaRPr lang="en-US" dirty="0" smtClean="0"/>
          </a:p>
          <a:p>
            <a:r>
              <a:rPr lang="en-US" dirty="0" smtClean="0"/>
              <a:t>Because of the size of most grain storage structures, it would be very difficult to completely ventilate the structure with a standard fire smoke ejector or ventilation van.</a:t>
            </a:r>
          </a:p>
          <a:p>
            <a:endParaRPr lang="en-US" dirty="0" smtClean="0"/>
          </a:p>
          <a:p>
            <a:r>
              <a:rPr lang="en-US" dirty="0" smtClean="0"/>
              <a:t>In some cases, grain storage structures are equipped with large aeration fans that could be turned on to move air to the victim. Cases have been</a:t>
            </a:r>
            <a:r>
              <a:rPr lang="en-US" baseline="0" dirty="0" smtClean="0"/>
              <a:t> documented in which a completely engulfed victim claimed that the flow of air around them, while under the grain, enabled them to breathe. Consequently, turning on the aeration fans has been identified as an initial action step when the victim is completely engulfed.</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Briefly review each of the learning objectives </a:t>
            </a:r>
            <a:r>
              <a:rPr lang="en-US" baseline="0" dirty="0" smtClean="0"/>
              <a:t>for this unit.</a:t>
            </a:r>
          </a:p>
          <a:p>
            <a:pPr>
              <a:defRPr/>
            </a:pPr>
            <a:endParaRPr lang="en-US" baseline="0" dirty="0" smtClean="0"/>
          </a:p>
          <a:p>
            <a:pPr>
              <a:defRPr/>
            </a:pPr>
            <a:r>
              <a:rPr lang="en-US" baseline="0" dirty="0" smtClean="0"/>
              <a:t>Please note that the items listed relate specifically to the minimum core competencies discussed earlier.</a:t>
            </a:r>
            <a:endParaRPr lang="en-US" dirty="0" smtClean="0"/>
          </a:p>
        </p:txBody>
      </p:sp>
      <p:sp>
        <p:nvSpPr>
          <p:cNvPr id="4" name="Slide Number Placeholder 3"/>
          <p:cNvSpPr>
            <a:spLocks noGrp="1"/>
          </p:cNvSpPr>
          <p:nvPr>
            <p:ph type="sldNum" sz="quarter" idx="5"/>
          </p:nvPr>
        </p:nvSpPr>
        <p:spPr/>
        <p:txBody>
          <a:bodyPr/>
          <a:lstStyle/>
          <a:p>
            <a:pPr>
              <a:defRPr/>
            </a:pPr>
            <a:fld id="{8253ECC0-7D80-4C28-A55E-0AA18426F3B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One of the first steps that should be taken when arriving at the scene of an entrapment, engulfment, asphyxiation, entanglement, fall or electrocution at a grain storage and handling facility is to lockout and tagout all power sources</a:t>
            </a:r>
            <a:r>
              <a:rPr lang="en-US" baseline="0" dirty="0" smtClean="0"/>
              <a:t> that could be energized intentionally or unintentionally.  (The only exception that should be considered is the aeration fan.) First responders cannot assume that lockout/tagout kits are available at these sites and should arrive with one. In some cases the controls are not designed to accommodate a lockout/tagout device. A first responder needs to be assigned to guard the deactivated control to ensure that they are not turned on.</a:t>
            </a:r>
          </a:p>
          <a:p>
            <a:endParaRPr lang="en-US" baseline="0" dirty="0" smtClean="0"/>
          </a:p>
          <a:p>
            <a:r>
              <a:rPr lang="en-US" baseline="0" dirty="0" smtClean="0"/>
              <a:t>If the facilities are complex and location of all controls cannot be confirmed, having the power provider de-energize the entire facility should be considered, if doing so doe not present other potential hazards.</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pPr>
              <a:buFont typeface="Wingdings" pitchFamily="2" charset="2"/>
              <a:buNone/>
            </a:pPr>
            <a:endParaRPr lang="en-US" dirty="0" smtClean="0"/>
          </a:p>
          <a:p>
            <a:r>
              <a:rPr lang="en-US" dirty="0" smtClean="0"/>
              <a:t>At the awareness level</a:t>
            </a:r>
            <a:r>
              <a:rPr lang="en-US" baseline="0" dirty="0" smtClean="0"/>
              <a:t> of capabilities, first responders should not be called upon to use retrieval systems, lifelines, harnesses, and anchor points to execute a rescue. This is the responsibility of someone with a technician level capability. However, first responders at the awareness level can be called upon to assist and should be aware of these systems.</a:t>
            </a:r>
          </a:p>
          <a:p>
            <a:endParaRPr lang="en-US" baseline="0" dirty="0" smtClean="0"/>
          </a:p>
          <a:p>
            <a:r>
              <a:rPr lang="en-US" baseline="0" dirty="0" smtClean="0"/>
              <a:t>A significant issue arises when the incident occurs in an isolated location and the nearest tactical rescue team is 1-2 hours away, if not committed to another situation. Historically, most grain entrapment rescues have been conducted by volunteer first responders who used the resources at their disposal to conduct the extrication.</a:t>
            </a:r>
          </a:p>
          <a:p>
            <a:endParaRPr lang="en-US" baseline="0" dirty="0" smtClean="0"/>
          </a:p>
          <a:p>
            <a:r>
              <a:rPr lang="en-US" baseline="0" dirty="0" smtClean="0"/>
              <a:t>These dilemmas are not unique to grain rescue and need to be discussed as part of the pre-planning exercises.</a:t>
            </a:r>
            <a:endParaRPr lang="en-US" dirty="0" smtClean="0"/>
          </a:p>
        </p:txBody>
      </p:sp>
      <p:sp>
        <p:nvSpPr>
          <p:cNvPr id="4" name="Slide Number Placeholder 3"/>
          <p:cNvSpPr>
            <a:spLocks noGrp="1"/>
          </p:cNvSpPr>
          <p:nvPr>
            <p:ph type="sldNum" sz="quarter" idx="5"/>
          </p:nvPr>
        </p:nvSpPr>
        <p:spPr/>
        <p:txBody>
          <a:bodyPr/>
          <a:lstStyle/>
          <a:p>
            <a:pPr>
              <a:defRPr/>
            </a:pPr>
            <a:fld id="{6C9B31BA-5627-4A55-BBEB-B8FE833C791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  </a:t>
            </a:r>
          </a:p>
          <a:p>
            <a:endParaRPr lang="en-US" dirty="0" smtClean="0"/>
          </a:p>
          <a:p>
            <a:pPr marL="0" indent="0">
              <a:buFont typeface="Arial" panose="020B0604020202020204" pitchFamily="34" charset="0"/>
              <a:buNone/>
            </a:pPr>
            <a:r>
              <a:rPr lang="en-US" dirty="0" smtClean="0"/>
              <a:t>Again, high angle rescue operations</a:t>
            </a:r>
            <a:r>
              <a:rPr lang="en-US" baseline="0" dirty="0" smtClean="0"/>
              <a:t> require specialized training and equipment. Not every first response agency is prepared to handle these rescues and input from special tactical teams should be considered. Also, consider: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First</a:t>
            </a:r>
            <a:r>
              <a:rPr lang="en-US" baseline="0" dirty="0" smtClean="0"/>
              <a:t> r</a:t>
            </a:r>
            <a:r>
              <a:rPr lang="en-US" dirty="0" smtClean="0"/>
              <a:t>esponders must understand the engineering of the</a:t>
            </a:r>
            <a:r>
              <a:rPr lang="en-US" baseline="0" dirty="0" smtClean="0"/>
              <a:t> corrugated steel bin they are working with the roof of the bin is light weight metal and not designed for a large amount of excess weight, including multiple first responders or retrieval systems. Preplanning and training at facilities in your area is important to understanding the structures you may be working with. Aerial platform trucks positioned over the top access of a bin have been used as an anchor point to lower a rescuer into the structure. However, if the structure is equipped with a grain spreader mechanism it will be very difficult or impossible to drop down through the top hatch. In most cases the first responders have entered the bin through the top access hatch which is generally located at the base of the roof next to the access ladder.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Photo credit: http://www.myjournalcourier.com/news/local/man-rescued-from-grain-bin/article_1ca050ac-b2e1-11e2-b2bf-001a4bcf6878.html</a:t>
            </a:r>
            <a:endParaRPr lang="en-US" dirty="0" smtClean="0"/>
          </a:p>
        </p:txBody>
      </p:sp>
      <p:sp>
        <p:nvSpPr>
          <p:cNvPr id="4" name="Slide Number Placeholder 3"/>
          <p:cNvSpPr>
            <a:spLocks noGrp="1"/>
          </p:cNvSpPr>
          <p:nvPr>
            <p:ph type="sldNum" sz="quarter" idx="5"/>
          </p:nvPr>
        </p:nvSpPr>
        <p:spPr/>
        <p:txBody>
          <a:bodyPr/>
          <a:lstStyle/>
          <a:p>
            <a:pPr>
              <a:defRPr/>
            </a:pPr>
            <a:fld id="{8EB60201-5F36-43B6-85A9-B45219FA6C0E}"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Most storage structures found on OSHA exempt farm operations do not contain approved anchor points that meet the load capacity specified in the federal confined space entry standards since they are exempt from these rules.  It is important to understand there may not be an adequate existing anchor point.</a:t>
            </a:r>
          </a:p>
          <a:p>
            <a:pPr>
              <a:defRPr/>
            </a:pPr>
            <a:endParaRPr lang="en-US" dirty="0" smtClean="0"/>
          </a:p>
          <a:p>
            <a:pPr>
              <a:defRPr/>
            </a:pPr>
            <a:r>
              <a:rPr lang="en-US" dirty="0" smtClean="0"/>
              <a:t>In the past internal or external bin ladders have often been used to anchor life lines or other retrieval equipment. Neither of these ladders are designed to bear the weight of first responders or retrieval</a:t>
            </a:r>
            <a:r>
              <a:rPr lang="en-US" baseline="0" dirty="0" smtClean="0"/>
              <a:t> equipment. Most carry warning labels not to exceed 350 pounds which is not sufficient for an approved anchor point.</a:t>
            </a:r>
          </a:p>
          <a:p>
            <a:pPr>
              <a:defRPr/>
            </a:pPr>
            <a:endParaRPr lang="en-US" baseline="0" dirty="0" smtClean="0"/>
          </a:p>
          <a:p>
            <a:pPr>
              <a:defRPr/>
            </a:pPr>
            <a:r>
              <a:rPr lang="en-US" dirty="0" smtClean="0"/>
              <a:t>If necessary, alternative anchor points for both fall protection and confined space entry will need to be configured depending on the structure you are working with.</a:t>
            </a:r>
          </a:p>
          <a:p>
            <a:pPr>
              <a:defRPr/>
            </a:pPr>
            <a:endParaRPr lang="en-US" dirty="0" smtClean="0"/>
          </a:p>
          <a:p>
            <a:pPr>
              <a:defRPr/>
            </a:pPr>
            <a:r>
              <a:rPr lang="en-US" dirty="0" smtClean="0"/>
              <a:t>If first responders are not trained to conduct high angle rescues, tactical teams with confined space</a:t>
            </a:r>
            <a:r>
              <a:rPr lang="en-US" baseline="0" dirty="0" smtClean="0"/>
              <a:t> rescue training become essential.</a:t>
            </a:r>
            <a:endParaRPr lang="en-US" dirty="0" smtClean="0"/>
          </a:p>
          <a:p>
            <a:pPr>
              <a:buFontTx/>
              <a:buNone/>
              <a:defRPr/>
            </a:pPr>
            <a:endParaRPr lang="en-US" dirty="0"/>
          </a:p>
        </p:txBody>
      </p:sp>
      <p:sp>
        <p:nvSpPr>
          <p:cNvPr id="4" name="Slide Number Placeholder 3"/>
          <p:cNvSpPr>
            <a:spLocks noGrp="1"/>
          </p:cNvSpPr>
          <p:nvPr>
            <p:ph type="sldNum" sz="quarter" idx="5"/>
          </p:nvPr>
        </p:nvSpPr>
        <p:spPr/>
        <p:txBody>
          <a:bodyPr/>
          <a:lstStyle/>
          <a:p>
            <a:pPr>
              <a:defRPr/>
            </a:pPr>
            <a:fld id="{55FD3819-F19E-413E-8359-C4F662482D5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Many</a:t>
            </a:r>
            <a:r>
              <a:rPr lang="en-US" baseline="0" dirty="0" smtClean="0"/>
              <a:t> previous rescues from grain storage structures have taken several hours to conduct and in some cases 8-12 hours if a body recovery takes place. The probability of the rescue stretching beyond daylight is high. Consequently, thought should be given to calling in portable lighting systems.</a:t>
            </a:r>
          </a:p>
          <a:p>
            <a:pPr>
              <a:defRPr/>
            </a:pPr>
            <a:endParaRPr lang="en-US" baseline="0" dirty="0" smtClean="0"/>
          </a:p>
          <a:p>
            <a:pPr>
              <a:defRPr/>
            </a:pPr>
            <a:r>
              <a:rPr lang="en-US" baseline="0" dirty="0" smtClean="0"/>
              <a:t>Photo credit:</a:t>
            </a:r>
          </a:p>
          <a:p>
            <a:pPr>
              <a:defRPr/>
            </a:pPr>
            <a:r>
              <a:rPr lang="en-US" dirty="0" smtClean="0"/>
              <a:t>http://www.wfrfire.com/light_scene/lightindex_tower.asp</a:t>
            </a:r>
            <a:endParaRPr lang="en-US" dirty="0"/>
          </a:p>
        </p:txBody>
      </p:sp>
      <p:sp>
        <p:nvSpPr>
          <p:cNvPr id="4" name="Slide Number Placeholder 3"/>
          <p:cNvSpPr>
            <a:spLocks noGrp="1"/>
          </p:cNvSpPr>
          <p:nvPr>
            <p:ph type="sldNum" sz="quarter" idx="5"/>
          </p:nvPr>
        </p:nvSpPr>
        <p:spPr/>
        <p:txBody>
          <a:bodyPr/>
          <a:lstStyle/>
          <a:p>
            <a:pPr>
              <a:defRPr/>
            </a:pPr>
            <a:fld id="{55FD3819-F19E-413E-8359-C4F662482D5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57200" y="4416428"/>
            <a:ext cx="5943599" cy="4183063"/>
          </a:xfrm>
        </p:spPr>
        <p:txBody>
          <a:bodyPr/>
          <a:lstStyle/>
          <a:p>
            <a:pPr>
              <a:defRPr/>
            </a:pPr>
            <a:r>
              <a:rPr lang="en-US" dirty="0" smtClean="0"/>
              <a:t>Instructor Notes:</a:t>
            </a:r>
          </a:p>
          <a:p>
            <a:pPr>
              <a:defRPr/>
            </a:pPr>
            <a:endParaRPr lang="en-US" sz="1000" dirty="0" smtClean="0"/>
          </a:p>
          <a:p>
            <a:pPr>
              <a:defRPr/>
            </a:pPr>
            <a:r>
              <a:rPr lang="en-US" dirty="0" smtClean="0"/>
              <a:t>From the earliest records of entrapments and engulfments in free flowing agricultural material,</a:t>
            </a:r>
            <a:r>
              <a:rPr lang="en-US" baseline="0" dirty="0" smtClean="0"/>
              <a:t> coffer dams or grain retaining devices, usually fabricated on site, have been used to extricate partially buried victims. Rescuers recognized very early that victims could not be simply pulled from the grain and that a means were needed to protect him from inflowing grain caused by the movement of rescuers. Cases have been documented in which victims have been severely injured by forcefully removing them from partial entrapments.</a:t>
            </a:r>
          </a:p>
          <a:p>
            <a:pPr>
              <a:defRPr/>
            </a:pPr>
            <a:endParaRPr lang="en-US" sz="1000" baseline="0" dirty="0" smtClean="0"/>
          </a:p>
          <a:p>
            <a:pPr>
              <a:defRPr/>
            </a:pPr>
            <a:r>
              <a:rPr lang="en-US" baseline="0" dirty="0" smtClean="0"/>
              <a:t>The primary functions of a grain restraining device are:</a:t>
            </a:r>
          </a:p>
          <a:p>
            <a:pPr marL="171450" indent="-171450">
              <a:buFont typeface="Arial" panose="020B0604020202020204" pitchFamily="34" charset="0"/>
              <a:buChar char="•"/>
              <a:defRPr/>
            </a:pPr>
            <a:r>
              <a:rPr lang="en-US" baseline="0" dirty="0" smtClean="0"/>
              <a:t>Protect the victim from additional inflowing or avalanching grain caused by the unstable surface of the grain or first responder activity.</a:t>
            </a:r>
          </a:p>
          <a:p>
            <a:pPr marL="171450" indent="-171450">
              <a:buFont typeface="Arial" panose="020B0604020202020204" pitchFamily="34" charset="0"/>
              <a:buChar char="•"/>
              <a:defRPr/>
            </a:pPr>
            <a:r>
              <a:rPr lang="en-US" baseline="0" dirty="0" smtClean="0"/>
              <a:t>Reduce the inward pressures on the victim caused by the weight of the grain and the weight of first responders in close proximity to the victim.</a:t>
            </a:r>
          </a:p>
          <a:p>
            <a:pPr marL="171450" indent="-171450">
              <a:buFont typeface="Arial" panose="020B0604020202020204" pitchFamily="34" charset="0"/>
              <a:buChar char="•"/>
              <a:defRPr/>
            </a:pPr>
            <a:r>
              <a:rPr lang="en-US" baseline="0" dirty="0" smtClean="0"/>
              <a:t>Provide for removal of the grain from directly around the victim to allow for extrication without further injury to the victim.</a:t>
            </a:r>
          </a:p>
          <a:p>
            <a:pPr>
              <a:defRPr/>
            </a:pPr>
            <a:endParaRPr lang="en-US" sz="1000" baseline="0" dirty="0" smtClean="0"/>
          </a:p>
          <a:p>
            <a:pPr>
              <a:defRPr/>
            </a:pPr>
            <a:r>
              <a:rPr lang="en-US" baseline="0" dirty="0" smtClean="0"/>
              <a:t>The use of grain retaining devices will be discussed in detail in the afternoon hands-on session.</a:t>
            </a:r>
            <a:endParaRPr lang="en-US" dirty="0" smtClean="0"/>
          </a:p>
        </p:txBody>
      </p:sp>
      <p:sp>
        <p:nvSpPr>
          <p:cNvPr id="4" name="Slide Number Placeholder 3"/>
          <p:cNvSpPr>
            <a:spLocks noGrp="1"/>
          </p:cNvSpPr>
          <p:nvPr>
            <p:ph type="sldNum" sz="quarter" idx="5"/>
          </p:nvPr>
        </p:nvSpPr>
        <p:spPr/>
        <p:txBody>
          <a:bodyPr/>
          <a:lstStyle/>
          <a:p>
            <a:pPr>
              <a:defRPr/>
            </a:pPr>
            <a:fld id="{6CEB054B-F3BA-4CF1-9C98-DFF90D11910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A wide range of items have been used to build coffer dams:</a:t>
            </a:r>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Backboards and plywood sheets (max. of 24” wide strips and 60” tall)</a:t>
            </a:r>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Barrels with ends cut out, garbage cans, metal roofing, etc.  Think</a:t>
            </a:r>
            <a:r>
              <a:rPr lang="en-US" baseline="0" dirty="0" smtClean="0"/>
              <a:t> outside the box for any items that can stop the flow of grain in on the victim</a:t>
            </a:r>
            <a:endParaRPr lang="en-US" dirty="0" smtClean="0"/>
          </a:p>
          <a:p>
            <a:pPr marL="290322" indent="-171450" fontAlgn="auto">
              <a:spcBef>
                <a:spcPts val="0"/>
              </a:spcBef>
              <a:spcAft>
                <a:spcPts val="0"/>
              </a:spcAft>
              <a:buSzPct val="100000"/>
              <a:buFont typeface="Arial" pitchFamily="34" charset="0"/>
              <a:buChar char="•"/>
              <a:defRPr/>
            </a:pPr>
            <a:endParaRPr lang="en-US" dirty="0" smtClean="0"/>
          </a:p>
          <a:p>
            <a:pPr marL="290322" indent="-171450" fontAlgn="auto">
              <a:spcBef>
                <a:spcPts val="0"/>
              </a:spcBef>
              <a:spcAft>
                <a:spcPts val="0"/>
              </a:spcAft>
              <a:buSzPct val="100000"/>
              <a:buFont typeface="Arial" pitchFamily="34" charset="0"/>
              <a:buChar char="•"/>
              <a:defRPr/>
            </a:pPr>
            <a:r>
              <a:rPr lang="en-US" dirty="0" smtClean="0"/>
              <a:t>Commercially available grain rescue tubes</a:t>
            </a:r>
          </a:p>
          <a:p>
            <a:pPr marL="290322" indent="-171450" fontAlgn="auto">
              <a:spcBef>
                <a:spcPts val="0"/>
              </a:spcBef>
              <a:spcAft>
                <a:spcPts val="0"/>
              </a:spcAft>
              <a:buSzPct val="100000"/>
              <a:buFont typeface="Arial" pitchFamily="34" charset="0"/>
              <a:buChar char="•"/>
              <a:defRPr/>
            </a:pPr>
            <a:endParaRPr lang="en-US" dirty="0" smtClean="0"/>
          </a:p>
          <a:p>
            <a:pPr marL="118872" indent="0" fontAlgn="auto">
              <a:spcBef>
                <a:spcPts val="0"/>
              </a:spcBef>
              <a:spcAft>
                <a:spcPts val="0"/>
              </a:spcAft>
              <a:buSzPct val="100000"/>
              <a:buFont typeface="Arial" pitchFamily="34" charset="0"/>
              <a:buNone/>
              <a:defRPr/>
            </a:pPr>
            <a:r>
              <a:rPr lang="en-US" dirty="0" smtClean="0"/>
              <a:t>Whatever configuration is selected it</a:t>
            </a:r>
            <a:r>
              <a:rPr lang="en-US" baseline="0" dirty="0" smtClean="0"/>
              <a:t> needs to be transported to the top access hatch of the bin and fit through the hatch, generally about 24” in diameter.</a:t>
            </a:r>
            <a:endParaRPr lang="en-US" dirty="0" smtClean="0"/>
          </a:p>
        </p:txBody>
      </p:sp>
      <p:sp>
        <p:nvSpPr>
          <p:cNvPr id="4" name="Slide Number Placeholder 3"/>
          <p:cNvSpPr>
            <a:spLocks noGrp="1"/>
          </p:cNvSpPr>
          <p:nvPr>
            <p:ph type="sldNum" sz="quarter" idx="5"/>
          </p:nvPr>
        </p:nvSpPr>
        <p:spPr/>
        <p:txBody>
          <a:bodyPr/>
          <a:lstStyle/>
          <a:p>
            <a:pPr>
              <a:defRPr/>
            </a:pPr>
            <a:fld id="{6CEB054B-F3BA-4CF1-9C98-DFF90D11910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These are several different types of grain rescue tubes currently available commercially. Contact information is available in the Instructor Guide as Attachment 19. Most commercially available rescue tubes consist of panels that can be assembled together around a partially buried victim.</a:t>
            </a:r>
          </a:p>
          <a:p>
            <a:endParaRPr lang="en-US" baseline="0" dirty="0" smtClean="0"/>
          </a:p>
          <a:p>
            <a:r>
              <a:rPr lang="en-US" baseline="0" dirty="0" smtClean="0"/>
              <a:t>The use of rescue tubes has been documented in several successful extrications from grain entrapments. Over the past few years hundreds of these devices have been purchased by fire/rescue agencies and commercial grain storage and handling operations across the country.</a:t>
            </a:r>
          </a:p>
          <a:p>
            <a:endParaRPr lang="en-US" baseline="0" dirty="0" smtClean="0"/>
          </a:p>
          <a:p>
            <a:r>
              <a:rPr lang="en-US" baseline="0" dirty="0" smtClean="0"/>
              <a:t>Participants will have the opportunity to practice with different types of rescue tubes during the demonstrations and hands-on training.</a:t>
            </a:r>
            <a:endParaRPr lang="en-US" dirty="0" smtClean="0"/>
          </a:p>
        </p:txBody>
      </p:sp>
      <p:sp>
        <p:nvSpPr>
          <p:cNvPr id="4" name="Slide Number Placeholder 3"/>
          <p:cNvSpPr>
            <a:spLocks noGrp="1"/>
          </p:cNvSpPr>
          <p:nvPr>
            <p:ph type="sldNum" sz="quarter" idx="5"/>
          </p:nvPr>
        </p:nvSpPr>
        <p:spPr/>
        <p:txBody>
          <a:bodyPr/>
          <a:lstStyle/>
          <a:p>
            <a:pPr>
              <a:defRPr/>
            </a:pPr>
            <a:fld id="{B16D2269-0EDD-4BDA-A8B1-CAEF1695F7D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Answer questions</a:t>
            </a:r>
            <a:r>
              <a:rPr lang="en-US" baseline="0" dirty="0" smtClean="0"/>
              <a:t> anyone may have concerning this unit before moving on</a:t>
            </a:r>
            <a:endParaRPr lang="en-US" dirty="0" smtClean="0"/>
          </a:p>
        </p:txBody>
      </p:sp>
      <p:sp>
        <p:nvSpPr>
          <p:cNvPr id="4" name="Slide Number Placeholder 3"/>
          <p:cNvSpPr>
            <a:spLocks noGrp="1"/>
          </p:cNvSpPr>
          <p:nvPr>
            <p:ph type="sldNum" sz="quarter" idx="5"/>
          </p:nvPr>
        </p:nvSpPr>
        <p:spPr/>
        <p:txBody>
          <a:bodyPr/>
          <a:lstStyle/>
          <a:p>
            <a:pPr>
              <a:defRPr/>
            </a:pPr>
            <a:fld id="{5E92D6DA-D640-4CCC-814F-27A746E190C6}"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Emphasize clearly the importance of preplanning for emergencies that could potentially</a:t>
            </a:r>
            <a:r>
              <a:rPr lang="en-US" baseline="0" dirty="0" smtClean="0"/>
              <a:t> occur in each participant’s workplace or community.</a:t>
            </a:r>
          </a:p>
          <a:p>
            <a:pPr>
              <a:defRPr/>
            </a:pPr>
            <a:endParaRPr lang="en-US" baseline="0" dirty="0" smtClean="0"/>
          </a:p>
          <a:p>
            <a:pPr>
              <a:defRPr/>
            </a:pPr>
            <a:r>
              <a:rPr lang="en-US" baseline="0" dirty="0" smtClean="0"/>
              <a:t>It is too late to discover that certain rescue equipment is unavailable or unsuitable for a particular rescue after the 911 call has been received.</a:t>
            </a:r>
          </a:p>
          <a:p>
            <a:pPr>
              <a:defRPr/>
            </a:pPr>
            <a:endParaRPr lang="en-US" baseline="0" dirty="0" smtClean="0"/>
          </a:p>
          <a:p>
            <a:pPr>
              <a:defRPr/>
            </a:pPr>
            <a:r>
              <a:rPr lang="en-US" baseline="0" dirty="0" smtClean="0"/>
              <a:t>The lack of preplanning can lead to damaged equipment, violation of established best practices for conducting rescues, increased risk to first responders, added injury to initial victims and potential loss of life.</a:t>
            </a:r>
          </a:p>
          <a:p>
            <a:pPr>
              <a:defRPr/>
            </a:pPr>
            <a:endParaRPr lang="en-US" baseline="0" dirty="0" smtClean="0"/>
          </a:p>
          <a:p>
            <a:pPr>
              <a:defRPr/>
            </a:pPr>
            <a:r>
              <a:rPr lang="en-US" baseline="0" dirty="0" smtClean="0"/>
              <a:t>Emphasize that as with most events with serious injuries or entrapment there is a “Golden Hour” that can significantly determine the outcome of the response.</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There are numerous approaches to conducting preplanning</a:t>
            </a:r>
            <a:r>
              <a:rPr lang="en-US" baseline="0" dirty="0" smtClean="0"/>
              <a:t> for emergencies involving grain storage and handling facilities.</a:t>
            </a:r>
          </a:p>
          <a:p>
            <a:pPr>
              <a:defRPr/>
            </a:pPr>
            <a:endParaRPr lang="en-US" baseline="0" dirty="0" smtClean="0"/>
          </a:p>
          <a:p>
            <a:pPr>
              <a:defRPr/>
            </a:pPr>
            <a:r>
              <a:rPr lang="en-US" baseline="0" dirty="0" smtClean="0"/>
              <a:t>Review the list of key components and encourage participants to identify other steps that would enhance preparedness for an emergency at a grain storage and handling facility.</a:t>
            </a:r>
          </a:p>
          <a:p>
            <a:pPr>
              <a:defRPr/>
            </a:pPr>
            <a:endParaRPr lang="en-US" baseline="0" dirty="0" smtClean="0"/>
          </a:p>
          <a:p>
            <a:pPr>
              <a:defRPr/>
            </a:pPr>
            <a:r>
              <a:rPr lang="en-US" baseline="0" dirty="0" smtClean="0"/>
              <a:t>Emphasize the need to conduct a careful assessment of first response capabilities in order to identify those incidents that participants are able to safely respond to and those that require higher levels (operational or technical) of response capabilities.</a:t>
            </a:r>
          </a:p>
          <a:p>
            <a:pPr>
              <a:defRPr/>
            </a:pPr>
            <a:endParaRPr lang="en-US" baseline="0" dirty="0" smtClean="0"/>
          </a:p>
          <a:p>
            <a:pPr>
              <a:defRPr/>
            </a:pPr>
            <a:r>
              <a:rPr lang="en-US" baseline="0" dirty="0" smtClean="0"/>
              <a:t>It is unlikely that any one fire/rescue organization will have all of the equipment or personnel needed to conduct a complex extrication from a grain entrapment. Having mutual agreements in place and knowing the capabilities of those involved in these agreements is extremely important.</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sz="1000" dirty="0" smtClean="0"/>
              <a:t>Every credible work place safety program,</a:t>
            </a:r>
            <a:r>
              <a:rPr lang="en-US" sz="1000" baseline="0" dirty="0" smtClean="0"/>
              <a:t> safety regulation, and professional safety standard identifies the critical need for training to reduce the potential  for injury or death while performing hazardous tasks. No one, including first responders, should be assigned or directed to conduct a hazardous task for which they have not been trained or properly equipped. However, each year numerous emergency first responders are injured or killed while attempting to conduct a rescue that they were not adequately prepared to perform.</a:t>
            </a:r>
          </a:p>
          <a:p>
            <a:pPr>
              <a:defRPr/>
            </a:pPr>
            <a:endParaRPr lang="en-US" sz="1000" baseline="0" dirty="0" smtClean="0"/>
          </a:p>
          <a:p>
            <a:pPr>
              <a:defRPr/>
            </a:pPr>
            <a:r>
              <a:rPr lang="en-US" sz="1000" baseline="0" dirty="0" smtClean="0"/>
              <a:t>First responders being called on to respond to incidents involving grain storage and handling facilities need training that is:</a:t>
            </a:r>
          </a:p>
          <a:p>
            <a:pPr marL="171450" indent="-171450">
              <a:buFont typeface="Arial" pitchFamily="34" charset="0"/>
              <a:buChar char="•"/>
              <a:defRPr/>
            </a:pPr>
            <a:r>
              <a:rPr lang="en-US" sz="1000" baseline="0" dirty="0" smtClean="0"/>
              <a:t>based on the best information available concerning the hazards involved.</a:t>
            </a:r>
          </a:p>
          <a:p>
            <a:pPr marL="171450" indent="-171450">
              <a:buFont typeface="Arial" pitchFamily="34" charset="0"/>
              <a:buChar char="•"/>
              <a:defRPr/>
            </a:pPr>
            <a:r>
              <a:rPr lang="en-US" sz="1000" baseline="0" dirty="0" smtClean="0"/>
              <a:t>performance-based to ensure that the responder not only knows the subject matter, but is able to demonstrate it.</a:t>
            </a:r>
          </a:p>
          <a:p>
            <a:pPr marL="171450" indent="-171450">
              <a:buFont typeface="Arial" pitchFamily="34" charset="0"/>
              <a:buChar char="•"/>
              <a:defRPr/>
            </a:pPr>
            <a:r>
              <a:rPr lang="en-US" sz="1000" baseline="0" dirty="0" smtClean="0"/>
              <a:t>designed to meet the needs and hazards that could be faced at sites in their service area. It needs to be relevant.</a:t>
            </a:r>
          </a:p>
          <a:p>
            <a:pPr marL="171450" indent="-171450">
              <a:buFont typeface="Arial" pitchFamily="34" charset="0"/>
              <a:buChar char="•"/>
              <a:defRPr/>
            </a:pPr>
            <a:r>
              <a:rPr lang="en-US" sz="1000" baseline="0" dirty="0" smtClean="0"/>
              <a:t>as realistic as possible and conducted on the actual sites where an emergency could occur.</a:t>
            </a:r>
          </a:p>
          <a:p>
            <a:pPr marL="171450" indent="-171450">
              <a:buFont typeface="Arial" pitchFamily="34" charset="0"/>
              <a:buChar char="•"/>
              <a:defRPr/>
            </a:pPr>
            <a:r>
              <a:rPr lang="en-US" sz="1000" baseline="0" dirty="0" smtClean="0"/>
              <a:t>repeated on a regular basis to allow for reinforcement of critical skills and knowledge.</a:t>
            </a:r>
          </a:p>
          <a:p>
            <a:pPr marL="171450" indent="-171450">
              <a:buFont typeface="Arial" pitchFamily="34" charset="0"/>
              <a:buChar char="•"/>
              <a:defRPr/>
            </a:pPr>
            <a:r>
              <a:rPr lang="en-US" sz="1000" baseline="0" dirty="0" smtClean="0"/>
              <a:t>designed to minimize the risk to both the victim and the first responder.</a:t>
            </a:r>
            <a:endParaRPr lang="en-US" sz="1000"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On</a:t>
            </a:r>
            <a:r>
              <a:rPr lang="en-US" baseline="0" dirty="0" smtClean="0"/>
              <a:t> April 17,2013 something went terribly wrong during a response to a fire at a fertilizer plant in West, Texas. The result was the death of 12 first responders.</a:t>
            </a:r>
          </a:p>
          <a:p>
            <a:r>
              <a:rPr lang="en-US" baseline="0" dirty="0" smtClean="0"/>
              <a:t>Have participants consider the following:</a:t>
            </a:r>
          </a:p>
          <a:p>
            <a:pPr marL="171450" indent="-171450">
              <a:buFont typeface="Arial" pitchFamily="34" charset="0"/>
              <a:buChar char="•"/>
            </a:pPr>
            <a:r>
              <a:rPr lang="en-US" baseline="0" dirty="0" smtClean="0"/>
              <a:t>How would preplanning have reduced the likelihood of the loss?</a:t>
            </a:r>
          </a:p>
          <a:p>
            <a:pPr marL="171450" indent="-171450">
              <a:buFont typeface="Arial" pitchFamily="34" charset="0"/>
              <a:buChar char="•"/>
            </a:pPr>
            <a:r>
              <a:rPr lang="en-US" baseline="0" dirty="0" smtClean="0"/>
              <a:t>Were the first responders aware of the hazards involved?</a:t>
            </a:r>
          </a:p>
          <a:p>
            <a:pPr marL="171450" indent="-171450">
              <a:buFont typeface="Arial" pitchFamily="34" charset="0"/>
              <a:buChar char="•"/>
            </a:pPr>
            <a:r>
              <a:rPr lang="en-US" baseline="0" dirty="0" smtClean="0"/>
              <a:t>Were the first responders trained to respond to this type of incident?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You may wish to review online sources regarding this incident to identify other contributing factors.</a:t>
            </a:r>
            <a:endParaRPr lang="en-US" dirty="0"/>
          </a:p>
        </p:txBody>
      </p:sp>
      <p:sp>
        <p:nvSpPr>
          <p:cNvPr id="4" name="Slide Number Placeholder 3"/>
          <p:cNvSpPr>
            <a:spLocks noGrp="1"/>
          </p:cNvSpPr>
          <p:nvPr>
            <p:ph type="sldNum" sz="quarter" idx="10"/>
          </p:nvPr>
        </p:nvSpPr>
        <p:spPr/>
        <p:txBody>
          <a:bodyPr/>
          <a:lstStyle/>
          <a:p>
            <a:pPr>
              <a:defRPr/>
            </a:pPr>
            <a:fld id="{385AACB6-8B54-45B8-9C77-F2347D2B6F78}" type="slidenum">
              <a:rPr lang="en-US" smtClean="0"/>
              <a:pPr>
                <a:defRPr/>
              </a:pPr>
              <a:t>6</a:t>
            </a:fld>
            <a:endParaRPr lang="en-US" dirty="0"/>
          </a:p>
        </p:txBody>
      </p:sp>
    </p:spTree>
    <p:extLst>
      <p:ext uri="{BB962C8B-B14F-4D97-AF65-F5344CB8AC3E}">
        <p14:creationId xmlns:p14="http://schemas.microsoft.com/office/powerpoint/2010/main" val="95882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Many rural volunteer fire departments that serve the majority of grain storage facilities in the country are not</a:t>
            </a:r>
            <a:r>
              <a:rPr lang="en-US" baseline="0" dirty="0" smtClean="0"/>
              <a:t> equipped to conduct a complex rescue from a grain storage structure. Consequently, incidents of this type require intentional preplanning and collaboration with other community resources, both public and private, to bring together the needed equipment.</a:t>
            </a:r>
          </a:p>
          <a:p>
            <a:pPr>
              <a:defRPr/>
            </a:pPr>
            <a:endParaRPr lang="en-US" baseline="0" dirty="0" smtClean="0"/>
          </a:p>
          <a:p>
            <a:pPr>
              <a:defRPr/>
            </a:pPr>
            <a:r>
              <a:rPr lang="en-US" baseline="0" dirty="0" smtClean="0"/>
              <a:t>This section will briefly review the various types of equipment that have been found useful at the scene of past grain entrapments, engulfments, asphyxiations, entanglements, falls, and electrocutions.</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sz="1100" dirty="0" smtClean="0"/>
              <a:t>Every first responder in close proximity tithe incident should be required</a:t>
            </a:r>
            <a:r>
              <a:rPr lang="en-US" sz="1100" baseline="0" dirty="0" smtClean="0"/>
              <a:t> to be equipped with the appropriate personal protective equipment. This includes, but is not limited to:</a:t>
            </a:r>
          </a:p>
          <a:p>
            <a:pPr marL="171450" indent="-171450">
              <a:buFont typeface="Arial" pitchFamily="34" charset="0"/>
              <a:buChar char="•"/>
              <a:defRPr/>
            </a:pPr>
            <a:r>
              <a:rPr lang="en-US" sz="1100" baseline="0" dirty="0" smtClean="0"/>
              <a:t>Respiratory protection – to reduce the exposure to toxic dust caused by disturbed grain.</a:t>
            </a:r>
          </a:p>
          <a:p>
            <a:pPr marL="171450" indent="-171450">
              <a:buFont typeface="Arial" pitchFamily="34" charset="0"/>
              <a:buChar char="•"/>
              <a:defRPr/>
            </a:pPr>
            <a:r>
              <a:rPr lang="en-US" sz="1100" baseline="0" dirty="0" smtClean="0"/>
              <a:t>Eye protection – to reduce the potential of eye injury due to flying sparks and debris from cutting equipment and excessive dust.</a:t>
            </a:r>
          </a:p>
          <a:p>
            <a:pPr marL="171450" indent="-171450">
              <a:buFont typeface="Arial" pitchFamily="34" charset="0"/>
              <a:buChar char="•"/>
              <a:defRPr/>
            </a:pPr>
            <a:r>
              <a:rPr lang="en-US" sz="1100" baseline="0" dirty="0" smtClean="0"/>
              <a:t>Head protection – to reduce the potential of head injuries from falling equipment.</a:t>
            </a:r>
          </a:p>
          <a:p>
            <a:pPr marL="171450" indent="-171450">
              <a:buFont typeface="Arial" pitchFamily="34" charset="0"/>
              <a:buChar char="•"/>
              <a:defRPr/>
            </a:pPr>
            <a:r>
              <a:rPr lang="en-US" sz="1100" baseline="0" dirty="0" smtClean="0"/>
              <a:t>Hearing protection – to protect operators and bystanders near loud cutting tools.</a:t>
            </a:r>
          </a:p>
          <a:p>
            <a:pPr marL="171450" indent="-171450">
              <a:buFont typeface="Arial" pitchFamily="34" charset="0"/>
              <a:buChar char="•"/>
              <a:defRPr/>
            </a:pPr>
            <a:r>
              <a:rPr lang="en-US" sz="1100" baseline="0" dirty="0" smtClean="0"/>
              <a:t>Hand protection – to prevent cuts from sharp edges on bin components and cut steel panels.</a:t>
            </a:r>
          </a:p>
          <a:p>
            <a:pPr marL="171450" indent="-171450">
              <a:buFont typeface="Arial" pitchFamily="34" charset="0"/>
              <a:buChar char="•"/>
              <a:defRPr/>
            </a:pPr>
            <a:endParaRPr lang="en-US" sz="1100" baseline="0" dirty="0" smtClean="0"/>
          </a:p>
          <a:p>
            <a:pPr marL="0" indent="0">
              <a:buFont typeface="Arial" pitchFamily="34" charset="0"/>
              <a:buNone/>
              <a:defRPr/>
            </a:pPr>
            <a:r>
              <a:rPr lang="en-US" sz="1100" baseline="0" dirty="0" smtClean="0"/>
              <a:t>In most cases fire/rescue personnel will arrive with full fire service bunker gear. However, this gear may be too bulky for some activities, such as accessing the openings on a standard bin. The standard bin hatch is 24-25”.</a:t>
            </a:r>
          </a:p>
          <a:p>
            <a:pPr marL="0" indent="0">
              <a:buFont typeface="Arial" pitchFamily="34" charset="0"/>
              <a:buNone/>
              <a:defRPr/>
            </a:pPr>
            <a:endParaRPr lang="en-US" sz="1100" baseline="0" dirty="0" smtClean="0"/>
          </a:p>
          <a:p>
            <a:pPr marL="0" indent="0">
              <a:buFont typeface="Arial" pitchFamily="34" charset="0"/>
              <a:buNone/>
              <a:defRPr/>
            </a:pPr>
            <a:r>
              <a:rPr lang="en-US" sz="1100" baseline="0" dirty="0" smtClean="0"/>
              <a:t>The best solution is to minimize the level of exposure to physical hazards by reducing the number of people in the immediate area. Maintaining a protective perimeter will greatly reduce unnecessary exposure to any potential site hazards.</a:t>
            </a:r>
          </a:p>
          <a:p>
            <a:pPr marL="171450" indent="-171450">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1000" dirty="0" smtClean="0"/>
          </a:p>
          <a:p>
            <a:pPr>
              <a:defRPr/>
            </a:pPr>
            <a:r>
              <a:rPr lang="en-US" dirty="0" smtClean="0"/>
              <a:t>Every first responder in  and around a grain storage and handling facility should be able to communicate with others on the first response</a:t>
            </a:r>
            <a:r>
              <a:rPr lang="en-US" baseline="0" dirty="0" smtClean="0"/>
              <a:t> team.</a:t>
            </a:r>
          </a:p>
          <a:p>
            <a:pPr>
              <a:defRPr/>
            </a:pPr>
            <a:endParaRPr lang="en-US" baseline="0" dirty="0" smtClean="0"/>
          </a:p>
          <a:p>
            <a:pPr>
              <a:defRPr/>
            </a:pPr>
            <a:r>
              <a:rPr lang="en-US" baseline="0" dirty="0" smtClean="0"/>
              <a:t>No one should ever enter any confined space in an emergency situation without the ability to communicate or be directly observed by an attendant outside the structure.</a:t>
            </a:r>
          </a:p>
          <a:p>
            <a:pPr>
              <a:defRPr/>
            </a:pPr>
            <a:endParaRPr lang="en-US" baseline="0" dirty="0" smtClean="0"/>
          </a:p>
          <a:p>
            <a:pPr>
              <a:defRPr/>
            </a:pPr>
            <a:r>
              <a:rPr lang="en-US" baseline="0" dirty="0" smtClean="0"/>
              <a:t>In some cases, standard wireless communication devices have been found to not function inside a steel storage bin.</a:t>
            </a:r>
            <a:endParaRPr lang="en-US" dirty="0"/>
          </a:p>
        </p:txBody>
      </p:sp>
      <p:sp>
        <p:nvSpPr>
          <p:cNvPr id="4" name="Slide Number Placeholder 3"/>
          <p:cNvSpPr>
            <a:spLocks noGrp="1"/>
          </p:cNvSpPr>
          <p:nvPr>
            <p:ph type="sldNum" sz="quarter" idx="5"/>
          </p:nvPr>
        </p:nvSpPr>
        <p:spPr/>
        <p:txBody>
          <a:bodyPr/>
          <a:lstStyle/>
          <a:p>
            <a:pPr>
              <a:defRPr/>
            </a:pPr>
            <a:fld id="{848C67F7-8F96-4D45-8391-B4E1C396923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3FEB5BF2-20FD-46B6-840A-ABCABC12A4D2}" type="datetime1">
              <a:rPr lang="en-US" smtClean="0"/>
              <a:t>7/2/2014</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F9D5B166-5F49-4F7A-B9C9-9254E0B899B5}" type="slidenum">
              <a:rPr lang="en-US"/>
              <a:pPr>
                <a:defRPr/>
              </a:pPr>
              <a:t>‹#›</a:t>
            </a:fld>
            <a:endParaRPr lang="en-US" dirty="0"/>
          </a:p>
        </p:txBody>
      </p:sp>
    </p:spTree>
    <p:extLst>
      <p:ext uri="{BB962C8B-B14F-4D97-AF65-F5344CB8AC3E}">
        <p14:creationId xmlns:p14="http://schemas.microsoft.com/office/powerpoint/2010/main" val="29300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B86515-21DE-4960-90FD-BDDDBA4F74FD}" type="datetime1">
              <a:rPr lang="en-US" smtClean="0"/>
              <a:t>7/2/2014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134B5AC-9E86-42FB-BC63-215571289A71}" type="slidenum">
              <a:rPr lang="en-US"/>
              <a:pPr>
                <a:defRPr/>
              </a:pPr>
              <a:t>‹#›</a:t>
            </a:fld>
            <a:endParaRPr lang="en-US" dirty="0"/>
          </a:p>
        </p:txBody>
      </p:sp>
    </p:spTree>
    <p:extLst>
      <p:ext uri="{BB962C8B-B14F-4D97-AF65-F5344CB8AC3E}">
        <p14:creationId xmlns:p14="http://schemas.microsoft.com/office/powerpoint/2010/main" val="101956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1B04B32-BB4E-4E53-8021-D7F6B65A4CAD}" type="datetime1">
              <a:rPr lang="en-US" smtClean="0"/>
              <a:t>7/2/2014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B2DA903-B0CC-48D4-903C-9D6B424A4026}" type="slidenum">
              <a:rPr lang="en-US"/>
              <a:pPr>
                <a:defRPr/>
              </a:pPr>
              <a:t>‹#›</a:t>
            </a:fld>
            <a:endParaRPr lang="en-US" dirty="0"/>
          </a:p>
        </p:txBody>
      </p:sp>
    </p:spTree>
    <p:extLst>
      <p:ext uri="{BB962C8B-B14F-4D97-AF65-F5344CB8AC3E}">
        <p14:creationId xmlns:p14="http://schemas.microsoft.com/office/powerpoint/2010/main" val="12210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2044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78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fld id="{28701CDF-50D9-46A6-BEA2-0F19185B17E9}" type="datetime1">
              <a:rPr lang="en-US" smtClean="0"/>
              <a:t>7/2/2014</a:t>
            </a:fld>
            <a:endParaRPr lang="en-US" dirty="0"/>
          </a:p>
        </p:txBody>
      </p:sp>
      <p:sp>
        <p:nvSpPr>
          <p:cNvPr id="7" name="Footer Placeholder 21"/>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8A05F595-4815-41DD-86CB-C0666B6004C5}" type="slidenum">
              <a:rPr lang="en-US"/>
              <a:pPr>
                <a:defRPr/>
              </a:pPr>
              <a:t>‹#›</a:t>
            </a:fld>
            <a:endParaRPr lang="en-US" dirty="0"/>
          </a:p>
        </p:txBody>
      </p:sp>
    </p:spTree>
    <p:extLst>
      <p:ext uri="{BB962C8B-B14F-4D97-AF65-F5344CB8AC3E}">
        <p14:creationId xmlns:p14="http://schemas.microsoft.com/office/powerpoint/2010/main" val="371538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A15A456F-F4B8-4194-BE8D-328750984E11}" type="datetime1">
              <a:rPr lang="en-US" smtClean="0"/>
              <a:t>7/2/2014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16603C4-7EE1-4266-9FB8-7886CA2FB43E}" type="slidenum">
              <a:rPr lang="en-US"/>
              <a:pPr>
                <a:defRPr/>
              </a:pPr>
              <a:t>‹#›</a:t>
            </a:fld>
            <a:endParaRPr lang="en-US" dirty="0"/>
          </a:p>
        </p:txBody>
      </p:sp>
    </p:spTree>
    <p:extLst>
      <p:ext uri="{BB962C8B-B14F-4D97-AF65-F5344CB8AC3E}">
        <p14:creationId xmlns:p14="http://schemas.microsoft.com/office/powerpoint/2010/main" val="134751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CFE2490-6FB9-4257-A805-7802774FCE8B}" type="datetime1">
              <a:rPr lang="en-US" smtClean="0"/>
              <a:t>7/2/2014</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6622C62-90E6-40FD-9D63-A201BFBADA85}" type="slidenum">
              <a:rPr lang="en-US"/>
              <a:pPr>
                <a:defRPr/>
              </a:pPr>
              <a:t>‹#›</a:t>
            </a:fld>
            <a:endParaRPr lang="en-US" dirty="0"/>
          </a:p>
        </p:txBody>
      </p:sp>
    </p:spTree>
    <p:extLst>
      <p:ext uri="{BB962C8B-B14F-4D97-AF65-F5344CB8AC3E}">
        <p14:creationId xmlns:p14="http://schemas.microsoft.com/office/powerpoint/2010/main" val="2027783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28CAA9C-9B17-4FB2-8B1A-AA4030664B53}" type="datetime1">
              <a:rPr lang="en-US" smtClean="0"/>
              <a:t>7/2/2014</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19340E0-3B46-4A3F-905F-6898C7D0F879}" type="slidenum">
              <a:rPr lang="en-US"/>
              <a:pPr>
                <a:defRPr/>
              </a:pPr>
              <a:t>‹#›</a:t>
            </a:fld>
            <a:endParaRPr lang="en-US" dirty="0"/>
          </a:p>
        </p:txBody>
      </p:sp>
    </p:spTree>
    <p:extLst>
      <p:ext uri="{BB962C8B-B14F-4D97-AF65-F5344CB8AC3E}">
        <p14:creationId xmlns:p14="http://schemas.microsoft.com/office/powerpoint/2010/main" val="46993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B70B92C-1484-4B1F-83A4-8FCE5A88D262}" type="datetime1">
              <a:rPr lang="en-US" smtClean="0"/>
              <a:t>7/2/2014</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0B2C7824-DB05-404D-B61F-1926C2224B58}" type="slidenum">
              <a:rPr lang="en-US"/>
              <a:pPr>
                <a:defRPr/>
              </a:pPr>
              <a:t>‹#›</a:t>
            </a:fld>
            <a:endParaRPr lang="en-US" dirty="0"/>
          </a:p>
        </p:txBody>
      </p:sp>
    </p:spTree>
    <p:extLst>
      <p:ext uri="{BB962C8B-B14F-4D97-AF65-F5344CB8AC3E}">
        <p14:creationId xmlns:p14="http://schemas.microsoft.com/office/powerpoint/2010/main" val="1145310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6D9BA0C-8B25-464E-AB77-1B8E70F554CD}" type="datetime1">
              <a:rPr lang="en-US" smtClean="0"/>
              <a:t>7/2/2014</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EF13D75C-BA96-4D0F-8692-E7FB6F097A46}" type="slidenum">
              <a:rPr lang="en-US"/>
              <a:pPr>
                <a:defRPr/>
              </a:pPr>
              <a:t>‹#›</a:t>
            </a:fld>
            <a:endParaRPr lang="en-US" dirty="0"/>
          </a:p>
        </p:txBody>
      </p:sp>
    </p:spTree>
    <p:extLst>
      <p:ext uri="{BB962C8B-B14F-4D97-AF65-F5344CB8AC3E}">
        <p14:creationId xmlns:p14="http://schemas.microsoft.com/office/powerpoint/2010/main" val="3510203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D304DCD-0F03-4EDD-8340-DA1CA062641A}" type="datetime1">
              <a:rPr lang="en-US" smtClean="0"/>
              <a:t>7/2/2014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CE06471-22DB-492C-964D-74A436878468}" type="slidenum">
              <a:rPr lang="en-US"/>
              <a:pPr>
                <a:defRPr/>
              </a:pPr>
              <a:t>‹#›</a:t>
            </a:fld>
            <a:endParaRPr lang="en-US" dirty="0"/>
          </a:p>
        </p:txBody>
      </p:sp>
    </p:spTree>
    <p:extLst>
      <p:ext uri="{BB962C8B-B14F-4D97-AF65-F5344CB8AC3E}">
        <p14:creationId xmlns:p14="http://schemas.microsoft.com/office/powerpoint/2010/main" val="212473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F5B00C5-2407-4DE7-AE00-C0E342DA7BA9}" type="datetime1">
              <a:rPr lang="en-US" smtClean="0"/>
              <a:t>7/2/2014</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D19FE04C-4B1E-45D6-8A3F-034578C828EF}" type="slidenum">
              <a:rPr lang="en-US"/>
              <a:pPr>
                <a:defRPr/>
              </a:pPr>
              <a:t>‹#›</a:t>
            </a:fld>
            <a:endParaRPr lang="en-US" dirty="0"/>
          </a:p>
        </p:txBody>
      </p:sp>
    </p:spTree>
    <p:extLst>
      <p:ext uri="{BB962C8B-B14F-4D97-AF65-F5344CB8AC3E}">
        <p14:creationId xmlns:p14="http://schemas.microsoft.com/office/powerpoint/2010/main" val="1544113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3F249E2-63BD-4AD1-B485-01671B918D6B}" type="datetime1">
              <a:rPr lang="en-US" smtClean="0"/>
              <a:t>7/2/2014</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AFEDFC55-2689-4F22-BE9C-521C4C6EBC2A}" type="slidenum">
              <a:rPr lang="en-US"/>
              <a:pPr>
                <a:defRPr/>
              </a:pPr>
              <a:t>‹#›</a:t>
            </a:fld>
            <a:endParaRPr lang="en-US" dirty="0"/>
          </a:p>
        </p:txBody>
      </p:sp>
    </p:spTree>
    <p:extLst>
      <p:ext uri="{BB962C8B-B14F-4D97-AF65-F5344CB8AC3E}">
        <p14:creationId xmlns:p14="http://schemas.microsoft.com/office/powerpoint/2010/main" val="600361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ED9160B0-4E9B-43C7-8022-8F5B8B2D0266}" type="datetime1">
              <a:rPr lang="en-US" smtClean="0"/>
              <a:t>7/2/2014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A2C5ECFD-583E-4023-8BC0-5C6666A9CC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05" r:id="rId2"/>
    <p:sldLayoutId id="2147483911" r:id="rId3"/>
    <p:sldLayoutId id="2147483912" r:id="rId4"/>
    <p:sldLayoutId id="2147483913" r:id="rId5"/>
    <p:sldLayoutId id="2147483914" r:id="rId6"/>
    <p:sldLayoutId id="2147483906" r:id="rId7"/>
    <p:sldLayoutId id="2147483915" r:id="rId8"/>
    <p:sldLayoutId id="2147483916" r:id="rId9"/>
    <p:sldLayoutId id="2147483907" r:id="rId10"/>
    <p:sldLayoutId id="2147483908" r:id="rId11"/>
    <p:sldLayoutId id="2147483909"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https://scontent-b.xx.fbcdn.net/hphotos-prn2/v/t35/1548063_807679185915965_693248902_o.jpg?oh=312365f11b9e8a1e63d585645c079d94&amp;oe=52FD954A"/>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844" y="0"/>
            <a:ext cx="9156843" cy="6858000"/>
          </a:xfrm>
          <a:prstGeom prst="rect">
            <a:avLst/>
          </a:prstGeom>
          <a:noFill/>
          <a:ln>
            <a:noFill/>
          </a:ln>
        </p:spPr>
      </p:pic>
      <p:sp>
        <p:nvSpPr>
          <p:cNvPr id="8" name="Subtitle 2"/>
          <p:cNvSpPr txBox="1">
            <a:spLocks/>
          </p:cNvSpPr>
          <p:nvPr/>
        </p:nvSpPr>
        <p:spPr bwMode="auto">
          <a:xfrm>
            <a:off x="139995" y="5516525"/>
            <a:ext cx="8686800" cy="131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lgn="ctr">
              <a:lnSpc>
                <a:spcPct val="60000"/>
              </a:lnSpc>
              <a:buFont typeface="Wingdings 2" pitchFamily="18" charset="2"/>
              <a:buNone/>
              <a:defRPr/>
            </a:pPr>
            <a:r>
              <a:rPr lang="en-US" sz="1050" b="1" i="1" dirty="0" smtClean="0">
                <a:latin typeface="Georgia" pitchFamily="18" charset="0"/>
              </a:rPr>
              <a:t>Developed by:</a:t>
            </a:r>
          </a:p>
          <a:p>
            <a:pPr marL="457200" lvl="1" indent="0" algn="ctr">
              <a:lnSpc>
                <a:spcPct val="60000"/>
              </a:lnSpc>
              <a:buFont typeface="Wingdings" pitchFamily="2" charset="2"/>
              <a:buNone/>
              <a:defRPr/>
            </a:pPr>
            <a:r>
              <a:rPr lang="en-US" sz="1050" b="1" dirty="0" smtClean="0">
                <a:latin typeface="Georgia" pitchFamily="18" charset="0"/>
              </a:rPr>
              <a:t>Purdue University</a:t>
            </a:r>
          </a:p>
          <a:p>
            <a:pPr marL="457200" lvl="1" indent="0" algn="ctr">
              <a:lnSpc>
                <a:spcPct val="60000"/>
              </a:lnSpc>
              <a:buFont typeface="Wingdings" pitchFamily="2" charset="2"/>
              <a:buNone/>
              <a:defRPr/>
            </a:pPr>
            <a:r>
              <a:rPr lang="en-US" sz="1050" b="1" dirty="0" smtClean="0">
                <a:latin typeface="Georgia" pitchFamily="18" charset="0"/>
              </a:rPr>
              <a:t>Agricultural Safety and Health Program</a:t>
            </a:r>
          </a:p>
          <a:p>
            <a:pPr marL="457200" lvl="1" indent="0" algn="ctr">
              <a:lnSpc>
                <a:spcPct val="60000"/>
              </a:lnSpc>
              <a:buFont typeface="Wingdings" pitchFamily="2" charset="2"/>
              <a:buNone/>
              <a:defRPr/>
            </a:pPr>
            <a:r>
              <a:rPr lang="en-US" sz="1050" b="1" dirty="0" smtClean="0">
                <a:latin typeface="Georgia" pitchFamily="18" charset="0"/>
              </a:rPr>
              <a:t>Department of Agricultural and Biological Engineering</a:t>
            </a:r>
          </a:p>
          <a:p>
            <a:pPr marL="457200" lvl="1" indent="0" algn="ctr">
              <a:lnSpc>
                <a:spcPct val="60000"/>
              </a:lnSpc>
              <a:buFont typeface="Wingdings" pitchFamily="2" charset="2"/>
              <a:buNone/>
              <a:defRPr/>
            </a:pPr>
            <a:r>
              <a:rPr lang="en-US" sz="1050" b="1" dirty="0" smtClean="0">
                <a:latin typeface="Georgia" pitchFamily="18" charset="0"/>
              </a:rPr>
              <a:t>West Lafayette, IN</a:t>
            </a:r>
          </a:p>
          <a:p>
            <a:pPr marL="119062" indent="0">
              <a:lnSpc>
                <a:spcPct val="60000"/>
              </a:lnSpc>
              <a:buFont typeface="Wingdings 2" pitchFamily="18" charset="2"/>
              <a:buNone/>
              <a:defRPr/>
            </a:pPr>
            <a:endParaRPr lang="en-US" sz="1050" b="1" dirty="0" smtClean="0">
              <a:latin typeface="Georgia" pitchFamily="18" charset="0"/>
            </a:endParaRPr>
          </a:p>
          <a:p>
            <a:pPr marL="119062" indent="0">
              <a:lnSpc>
                <a:spcPct val="80000"/>
              </a:lnSpc>
              <a:buNone/>
              <a:defRPr/>
            </a:pPr>
            <a:r>
              <a:rPr lang="en-US" sz="1050" b="1" i="1" dirty="0" smtClean="0">
                <a:latin typeface="Georgia" pitchFamily="18" charset="0"/>
              </a:rPr>
              <a:t>This material was produced under grant number </a:t>
            </a:r>
            <a:r>
              <a:rPr lang="en-US" sz="1050" b="1" i="1" dirty="0">
                <a:latin typeface="Georgia" pitchFamily="18" charset="0"/>
              </a:rPr>
              <a:t>SH23575SH2</a:t>
            </a:r>
            <a:r>
              <a:rPr lang="en-US" sz="1050" b="1" i="1" dirty="0" smtClean="0"/>
              <a:t> </a:t>
            </a:r>
            <a:r>
              <a:rPr lang="en-US" sz="1050" b="1" i="1" dirty="0" smtClean="0">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latin typeface="Georgia" pitchFamily="18" charset="0"/>
            </a:endParaRPr>
          </a:p>
          <a:p>
            <a:pPr>
              <a:lnSpc>
                <a:spcPct val="60000"/>
              </a:lnSpc>
              <a:defRPr/>
            </a:pPr>
            <a:endParaRPr lang="en-US" sz="1200" b="1" dirty="0" smtClean="0">
              <a:latin typeface="Georgia" pitchFamily="18" charset="0"/>
            </a:endParaRPr>
          </a:p>
        </p:txBody>
      </p:sp>
      <p:sp>
        <p:nvSpPr>
          <p:cNvPr id="10" name="Rectangle 9"/>
          <p:cNvSpPr/>
          <p:nvPr/>
        </p:nvSpPr>
        <p:spPr>
          <a:xfrm>
            <a:off x="330495" y="304800"/>
            <a:ext cx="8305800" cy="38862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228600" y="152400"/>
            <a:ext cx="8534400" cy="38862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fontAlgn="auto">
              <a:spcAft>
                <a:spcPts val="0"/>
              </a:spcAft>
              <a:defRPr/>
            </a:pPr>
            <a:r>
              <a:rPr lang="en-US" sz="3100" dirty="0" smtClean="0">
                <a:solidFill>
                  <a:schemeClr val="tx1"/>
                </a:solidFill>
                <a:effectLst>
                  <a:outerShdw blurRad="38100" dist="38100" dir="2700000" algn="tl">
                    <a:srgbClr val="000000">
                      <a:alpha val="43137"/>
                    </a:srgbClr>
                  </a:outerShdw>
                </a:effectLst>
                <a:latin typeface="Georgia" pitchFamily="18" charset="0"/>
              </a:rPr>
              <a:t>Basic First Responder Training </a:t>
            </a:r>
            <a:br>
              <a:rPr lang="en-US" sz="3100" dirty="0" smtClean="0">
                <a:solidFill>
                  <a:schemeClr val="tx1"/>
                </a:solidFill>
                <a:effectLst>
                  <a:outerShdw blurRad="38100" dist="38100" dir="2700000" algn="tl">
                    <a:srgbClr val="000000">
                      <a:alpha val="43137"/>
                    </a:srgbClr>
                  </a:outerShdw>
                </a:effectLst>
                <a:latin typeface="Georgia" pitchFamily="18" charset="0"/>
              </a:rPr>
            </a:br>
            <a:r>
              <a:rPr lang="en-US" sz="3100" dirty="0" smtClean="0">
                <a:solidFill>
                  <a:schemeClr val="tx1"/>
                </a:solidFill>
                <a:effectLst>
                  <a:outerShdw blurRad="38100" dist="38100" dir="2700000" algn="tl">
                    <a:srgbClr val="000000">
                      <a:alpha val="43137"/>
                    </a:srgbClr>
                  </a:outerShdw>
                </a:effectLst>
                <a:latin typeface="Georgia" pitchFamily="18" charset="0"/>
              </a:rPr>
              <a:t>For Incidents Involving </a:t>
            </a:r>
            <a:br>
              <a:rPr lang="en-US" sz="3100" dirty="0" smtClean="0">
                <a:solidFill>
                  <a:schemeClr val="tx1"/>
                </a:solidFill>
                <a:effectLst>
                  <a:outerShdw blurRad="38100" dist="38100" dir="2700000" algn="tl">
                    <a:srgbClr val="000000">
                      <a:alpha val="43137"/>
                    </a:srgbClr>
                  </a:outerShdw>
                </a:effectLst>
                <a:latin typeface="Georgia" pitchFamily="18" charset="0"/>
              </a:rPr>
            </a:br>
            <a:r>
              <a:rPr lang="en-US" sz="3100" dirty="0" smtClean="0">
                <a:solidFill>
                  <a:schemeClr val="tx1"/>
                </a:solidFill>
                <a:effectLst>
                  <a:outerShdw blurRad="38100" dist="38100" dir="2700000" algn="tl">
                    <a:srgbClr val="000000">
                      <a:alpha val="43137"/>
                    </a:srgbClr>
                  </a:outerShdw>
                </a:effectLst>
                <a:latin typeface="Georgia" pitchFamily="18" charset="0"/>
              </a:rPr>
              <a:t>Grain Storage and Handling Facilities</a:t>
            </a:r>
            <a:br>
              <a:rPr lang="en-US" sz="3100" dirty="0" smtClean="0">
                <a:solidFill>
                  <a:schemeClr val="tx1"/>
                </a:solidFill>
                <a:effectLst>
                  <a:outerShdw blurRad="38100" dist="38100" dir="2700000" algn="tl">
                    <a:srgbClr val="000000">
                      <a:alpha val="43137"/>
                    </a:srgbClr>
                  </a:outerShdw>
                </a:effectLst>
                <a:latin typeface="Georgia" pitchFamily="18" charset="0"/>
              </a:rPr>
            </a:br>
            <a:r>
              <a:rPr lang="en-US" sz="3100" dirty="0" smtClean="0">
                <a:solidFill>
                  <a:schemeClr val="tx1"/>
                </a:solidFill>
                <a:effectLst>
                  <a:outerShdw blurRad="38100" dist="38100" dir="2700000" algn="tl">
                    <a:srgbClr val="000000">
                      <a:alpha val="43137"/>
                    </a:srgbClr>
                  </a:outerShdw>
                </a:effectLst>
                <a:latin typeface="Georgia" pitchFamily="18" charset="0"/>
              </a:rPr>
              <a:t/>
            </a:r>
            <a:br>
              <a:rPr lang="en-US" sz="3100" dirty="0" smtClean="0">
                <a:solidFill>
                  <a:schemeClr val="tx1"/>
                </a:solidFill>
                <a:effectLst>
                  <a:outerShdw blurRad="38100" dist="38100" dir="2700000" algn="tl">
                    <a:srgbClr val="000000">
                      <a:alpha val="43137"/>
                    </a:srgbClr>
                  </a:outerShdw>
                </a:effectLst>
                <a:latin typeface="Georgia" pitchFamily="18" charset="0"/>
              </a:rPr>
            </a:br>
            <a:r>
              <a:rPr lang="en-US" sz="3100" i="1" dirty="0" smtClean="0">
                <a:solidFill>
                  <a:schemeClr val="tx1"/>
                </a:solidFill>
                <a:effectLst>
                  <a:outerShdw blurRad="38100" dist="38100" dir="2700000" algn="tl">
                    <a:srgbClr val="000000">
                      <a:alpha val="43137"/>
                    </a:srgbClr>
                  </a:outerShdw>
                </a:effectLst>
                <a:latin typeface="Georgia" pitchFamily="18" charset="0"/>
              </a:rPr>
              <a:t>Unit 3 – Preplanning/Training/</a:t>
            </a:r>
          </a:p>
          <a:p>
            <a:pPr algn="ctr" fontAlgn="auto">
              <a:spcAft>
                <a:spcPts val="0"/>
              </a:spcAft>
              <a:defRPr/>
            </a:pPr>
            <a:r>
              <a:rPr lang="en-US" sz="3100" i="1" dirty="0" smtClean="0">
                <a:solidFill>
                  <a:schemeClr val="tx1"/>
                </a:solidFill>
                <a:effectLst>
                  <a:outerShdw blurRad="38100" dist="38100" dir="2700000" algn="tl">
                    <a:srgbClr val="000000">
                      <a:alpha val="43137"/>
                    </a:srgbClr>
                  </a:outerShdw>
                </a:effectLst>
                <a:latin typeface="Georgia" pitchFamily="18" charset="0"/>
              </a:rPr>
              <a:t>Rescue Equipment for Emergencies at Grain Storage and Handling Facilities</a:t>
            </a:r>
            <a:endParaRPr lang="en-US" sz="3100" dirty="0">
              <a:solidFill>
                <a:schemeClr val="tx1"/>
              </a:solidFill>
              <a:effectLst>
                <a:outerShdw blurRad="38100" dist="38100" dir="2700000" algn="tl">
                  <a:srgbClr val="000000">
                    <a:alpha val="43137"/>
                  </a:srgbClr>
                </a:outerShdw>
              </a:effectLst>
              <a:latin typeface="Georgia" pitchFamily="18" charset="0"/>
            </a:endParaRPr>
          </a:p>
        </p:txBody>
      </p:sp>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 descr="311HJS74QPL__SL500_AA280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422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M0517_l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1741488"/>
            <a:ext cx="3435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0" y="0"/>
            <a:ext cx="9144000" cy="1262063"/>
          </a:xfrm>
          <a:prstGeom prst="rect">
            <a:avLst/>
          </a:prstGeom>
          <a:solidFill>
            <a:schemeClr val="bg1"/>
          </a:solidFill>
          <a:ln w="9525">
            <a:noFill/>
            <a:miter lim="800000"/>
            <a:headEnd/>
            <a:tailEnd/>
          </a:ln>
        </p:spPr>
        <p:txBody>
          <a:bodyPr>
            <a:spAutoFit/>
          </a:bodyPr>
          <a:lstStyle/>
          <a:p>
            <a:pPr algn="ctr">
              <a:defRPr/>
            </a:pPr>
            <a:endParaRPr lang="en-US" sz="2000" dirty="0">
              <a:solidFill>
                <a:srgbClr val="FFFF00"/>
              </a:solidFill>
              <a:cs typeface="+mn-cs"/>
            </a:endParaRPr>
          </a:p>
          <a:p>
            <a:pPr algn="ctr">
              <a:defRPr/>
            </a:pPr>
            <a:r>
              <a:rPr lang="en-US" sz="3600" b="1" dirty="0" smtClean="0">
                <a:effectLst>
                  <a:outerShdw blurRad="38100" dist="38100" dir="2700000" algn="tl">
                    <a:srgbClr val="000000">
                      <a:alpha val="43137"/>
                    </a:srgbClr>
                  </a:outerShdw>
                </a:effectLst>
                <a:latin typeface="+mj-lt"/>
                <a:cs typeface="+mn-cs"/>
              </a:rPr>
              <a:t>Cutting Equipment</a:t>
            </a:r>
            <a:endParaRPr lang="en-US" sz="3600" b="1" dirty="0">
              <a:effectLst>
                <a:outerShdw blurRad="38100" dist="38100" dir="2700000" algn="tl">
                  <a:srgbClr val="000000">
                    <a:alpha val="43137"/>
                  </a:srgbClr>
                </a:outerShdw>
              </a:effectLst>
              <a:latin typeface="+mj-lt"/>
              <a:cs typeface="+mn-cs"/>
            </a:endParaRPr>
          </a:p>
          <a:p>
            <a:pPr algn="ctr">
              <a:defRPr/>
            </a:pPr>
            <a:endParaRPr lang="en-US" sz="2000" dirty="0">
              <a:solidFill>
                <a:srgbClr val="FFFF00"/>
              </a:solidFill>
              <a:cs typeface="+mn-cs"/>
            </a:endParaRPr>
          </a:p>
        </p:txBody>
      </p:sp>
      <p:sp>
        <p:nvSpPr>
          <p:cNvPr id="10245" name="TextBox 4"/>
          <p:cNvSpPr txBox="1">
            <a:spLocks noChangeArrowheads="1"/>
          </p:cNvSpPr>
          <p:nvPr/>
        </p:nvSpPr>
        <p:spPr bwMode="auto">
          <a:xfrm>
            <a:off x="3941763" y="1341438"/>
            <a:ext cx="3678237" cy="400050"/>
          </a:xfrm>
          <a:prstGeom prst="rect">
            <a:avLst/>
          </a:prstGeom>
          <a:noFill/>
          <a:ln w="9525">
            <a:noFill/>
            <a:miter lim="800000"/>
            <a:headEnd/>
            <a:tailEnd/>
          </a:ln>
        </p:spPr>
        <p:txBody>
          <a:bodyPr>
            <a:spAutoFit/>
          </a:bodyPr>
          <a:lstStyle/>
          <a:p>
            <a:pPr>
              <a:defRPr/>
            </a:pPr>
            <a:r>
              <a:rPr lang="en-US" sz="2000" dirty="0">
                <a:latin typeface="+mn-lt"/>
                <a:cs typeface="+mn-cs"/>
              </a:rPr>
              <a:t>Battery Operated Saws All</a:t>
            </a:r>
          </a:p>
        </p:txBody>
      </p:sp>
      <p:sp>
        <p:nvSpPr>
          <p:cNvPr id="10246" name="TextBox 5"/>
          <p:cNvSpPr txBox="1">
            <a:spLocks noChangeArrowheads="1"/>
          </p:cNvSpPr>
          <p:nvPr/>
        </p:nvSpPr>
        <p:spPr bwMode="auto">
          <a:xfrm>
            <a:off x="1116013" y="2584450"/>
            <a:ext cx="2763837" cy="400050"/>
          </a:xfrm>
          <a:prstGeom prst="rect">
            <a:avLst/>
          </a:prstGeom>
          <a:noFill/>
          <a:ln w="9525">
            <a:noFill/>
            <a:miter lim="800000"/>
            <a:headEnd/>
            <a:tailEnd/>
          </a:ln>
        </p:spPr>
        <p:txBody>
          <a:bodyPr>
            <a:spAutoFit/>
          </a:bodyPr>
          <a:lstStyle/>
          <a:p>
            <a:pPr>
              <a:defRPr/>
            </a:pPr>
            <a:r>
              <a:rPr lang="en-US" sz="2000" dirty="0">
                <a:latin typeface="+mn-lt"/>
                <a:cs typeface="+mn-cs"/>
              </a:rPr>
              <a:t>110 Volt Saws All</a:t>
            </a:r>
          </a:p>
        </p:txBody>
      </p:sp>
      <p:sp>
        <p:nvSpPr>
          <p:cNvPr id="10247" name="TextBox 6"/>
          <p:cNvSpPr txBox="1">
            <a:spLocks noChangeArrowheads="1"/>
          </p:cNvSpPr>
          <p:nvPr/>
        </p:nvSpPr>
        <p:spPr bwMode="auto">
          <a:xfrm>
            <a:off x="4181475" y="3624263"/>
            <a:ext cx="1628775" cy="400050"/>
          </a:xfrm>
          <a:prstGeom prst="rect">
            <a:avLst/>
          </a:prstGeom>
          <a:noFill/>
          <a:ln w="9525">
            <a:noFill/>
            <a:miter lim="800000"/>
            <a:headEnd/>
            <a:tailEnd/>
          </a:ln>
        </p:spPr>
        <p:txBody>
          <a:bodyPr>
            <a:spAutoFit/>
          </a:bodyPr>
          <a:lstStyle/>
          <a:p>
            <a:pPr>
              <a:defRPr/>
            </a:pPr>
            <a:r>
              <a:rPr lang="en-US" dirty="0">
                <a:cs typeface="+mn-cs"/>
              </a:rPr>
              <a:t> </a:t>
            </a:r>
            <a:r>
              <a:rPr lang="en-US" sz="2000" dirty="0">
                <a:latin typeface="+mn-lt"/>
                <a:cs typeface="+mn-cs"/>
              </a:rPr>
              <a:t>Air Chisel</a:t>
            </a:r>
          </a:p>
        </p:txBody>
      </p:sp>
      <p:pic>
        <p:nvPicPr>
          <p:cNvPr id="17416" name="Picture 8" descr="N:\Personal\My Pictures\VwB7e2nZ1F8Mvxj0FBgZSvLzc4rjE_NS4jMSi1LKE4tSGTJKSgqs9PUzcxPTU_WKM_ILqjJzchL1kvNz9YtSizOrUu2LC22NTA3USjNTbM1NjCyNzA0sDRgYAA_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49" y="2984500"/>
            <a:ext cx="3857626"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Slide Number Placeholder 1"/>
          <p:cNvSpPr>
            <a:spLocks noGrp="1"/>
          </p:cNvSpPr>
          <p:nvPr>
            <p:ph type="sldNum" sz="quarter" idx="12"/>
          </p:nvPr>
        </p:nvSpPr>
        <p:spPr bwMode="auto">
          <a:xfrm>
            <a:off x="8458200" y="6471610"/>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t>10</a:t>
            </a:r>
            <a:endParaRPr lang="en-US" dirty="0"/>
          </a:p>
        </p:txBody>
      </p:sp>
      <p:pic>
        <p:nvPicPr>
          <p:cNvPr id="17418" name="Picture 4" descr="AM083-3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919786"/>
            <a:ext cx="3241674" cy="278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5"/>
          <p:cNvSpPr txBox="1">
            <a:spLocks noChangeArrowheads="1"/>
          </p:cNvSpPr>
          <p:nvPr/>
        </p:nvSpPr>
        <p:spPr bwMode="auto">
          <a:xfrm>
            <a:off x="533400" y="5033963"/>
            <a:ext cx="462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t>K12 Rescue Saw with Abrasive Blade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eamequipment.com/lib/SYS03DBPic.php?tbl=PRP03Images&amp;id=1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6238469" cy="4676776"/>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Box 5"/>
          <p:cNvSpPr txBox="1">
            <a:spLocks noChangeArrowheads="1"/>
          </p:cNvSpPr>
          <p:nvPr/>
        </p:nvSpPr>
        <p:spPr bwMode="auto">
          <a:xfrm>
            <a:off x="1823833" y="5367892"/>
            <a:ext cx="5334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dirty="0"/>
              <a:t>K12 Rescue </a:t>
            </a:r>
            <a:r>
              <a:rPr lang="en-US" sz="3600" dirty="0" smtClean="0"/>
              <a:t>Saw</a:t>
            </a:r>
            <a:endParaRPr lang="en-US" sz="3600"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1A698C-66A5-4715-9080-307E8C680266}" type="slidenum">
              <a:rPr lang="en-US"/>
              <a:pPr eaLnBrk="1" hangingPunct="1"/>
              <a:t>11</a:t>
            </a:fld>
            <a:endParaRPr lang="en-US" dirty="0"/>
          </a:p>
        </p:txBody>
      </p:sp>
      <p:sp>
        <p:nvSpPr>
          <p:cNvPr id="3" name="Title 2"/>
          <p:cNvSpPr>
            <a:spLocks noGrp="1"/>
          </p:cNvSpPr>
          <p:nvPr>
            <p:ph type="title"/>
          </p:nvPr>
        </p:nvSpPr>
        <p:spPr/>
        <p:txBody>
          <a:bodyPr>
            <a:noAutofit/>
          </a:bodyPr>
          <a:lstStyle/>
          <a:p>
            <a:pPr fontAlgn="auto">
              <a:spcAft>
                <a:spcPts val="0"/>
              </a:spcAft>
              <a:defRPr/>
            </a:pPr>
            <a:r>
              <a:rPr lang="en-US" sz="3600" b="0" dirty="0" smtClean="0">
                <a:solidFill>
                  <a:schemeClr val="tx1"/>
                </a:solidFill>
              </a:rPr>
              <a:t>Cutting Equipment (Continued)</a:t>
            </a:r>
            <a:endParaRPr lang="en-US" sz="36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descr="oxyac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20775"/>
            <a:ext cx="2895599"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oxy-acetylene-cutting-torch.jpg"/>
          <p:cNvPicPr>
            <a:picLocks noChangeAspect="1"/>
          </p:cNvPicPr>
          <p:nvPr/>
        </p:nvPicPr>
        <p:blipFill>
          <a:blip r:embed="rId4">
            <a:lum bright="4000"/>
            <a:extLst>
              <a:ext uri="{28A0092B-C50C-407E-A947-70E740481C1C}">
                <a14:useLocalDpi xmlns:a14="http://schemas.microsoft.com/office/drawing/2010/main" val="0"/>
              </a:ext>
            </a:extLst>
          </a:blip>
          <a:srcRect/>
          <a:stretch>
            <a:fillRect/>
          </a:stretch>
        </p:blipFill>
        <p:spPr bwMode="auto">
          <a:xfrm>
            <a:off x="607828" y="3685381"/>
            <a:ext cx="3733799"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p:cNvSpPr txBox="1">
            <a:spLocks noChangeArrowheads="1"/>
          </p:cNvSpPr>
          <p:nvPr/>
        </p:nvSpPr>
        <p:spPr bwMode="auto">
          <a:xfrm>
            <a:off x="232144" y="76200"/>
            <a:ext cx="8686800" cy="892175"/>
          </a:xfrm>
          <a:prstGeom prst="rect">
            <a:avLst/>
          </a:prstGeom>
          <a:solidFill>
            <a:schemeClr val="bg1"/>
          </a:solidFill>
          <a:ln w="9525">
            <a:noFill/>
            <a:miter lim="800000"/>
            <a:headEnd/>
            <a:tailEnd/>
          </a:ln>
        </p:spPr>
        <p:txBody>
          <a:bodyPr wrap="square">
            <a:spAutoFit/>
          </a:bodyPr>
          <a:lstStyle/>
          <a:p>
            <a:pPr algn="ctr">
              <a:defRPr/>
            </a:pPr>
            <a:endParaRPr lang="en-US" sz="1600" dirty="0">
              <a:solidFill>
                <a:srgbClr val="002060"/>
              </a:solidFill>
              <a:cs typeface="+mn-cs"/>
            </a:endParaRPr>
          </a:p>
          <a:p>
            <a:pPr algn="ctr">
              <a:defRPr/>
            </a:pPr>
            <a:r>
              <a:rPr lang="en-US" sz="3600" b="1" dirty="0" smtClean="0">
                <a:effectLst>
                  <a:outerShdw blurRad="38100" dist="38100" dir="2700000" algn="tl">
                    <a:srgbClr val="000000">
                      <a:alpha val="43137"/>
                    </a:srgbClr>
                  </a:outerShdw>
                </a:effectLst>
                <a:latin typeface="+mj-lt"/>
                <a:cs typeface="+mn-cs"/>
              </a:rPr>
              <a:t>Cutting Equipment (Continued)</a:t>
            </a:r>
            <a:endParaRPr lang="en-US" sz="3600" b="1" dirty="0">
              <a:effectLst>
                <a:outerShdw blurRad="38100" dist="38100" dir="2700000" algn="tl">
                  <a:srgbClr val="000000">
                    <a:alpha val="43137"/>
                  </a:srgbClr>
                </a:outerShdw>
              </a:effectLst>
              <a:latin typeface="+mj-lt"/>
              <a:cs typeface="+mn-cs"/>
            </a:endParaRPr>
          </a:p>
        </p:txBody>
      </p:sp>
      <p:pic>
        <p:nvPicPr>
          <p:cNvPr id="16389" name="Picture 4" descr="N:\Personal\My Pictures\Slice_BatteryPack_h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552" y="1120775"/>
            <a:ext cx="3394075" cy="22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1398588" y="3130550"/>
            <a:ext cx="218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Portable Slice Pack</a:t>
            </a:r>
          </a:p>
        </p:txBody>
      </p:sp>
      <p:sp>
        <p:nvSpPr>
          <p:cNvPr id="16391" name="TextBox 6"/>
          <p:cNvSpPr txBox="1">
            <a:spLocks noChangeArrowheads="1"/>
          </p:cNvSpPr>
          <p:nvPr/>
        </p:nvSpPr>
        <p:spPr bwMode="auto">
          <a:xfrm>
            <a:off x="4876800" y="3500438"/>
            <a:ext cx="3617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Portable Oxygen/Acetylene Torch</a:t>
            </a:r>
          </a:p>
        </p:txBody>
      </p:sp>
      <p:sp>
        <p:nvSpPr>
          <p:cNvPr id="16392" name="TextBox 7"/>
          <p:cNvSpPr txBox="1">
            <a:spLocks noChangeArrowheads="1"/>
          </p:cNvSpPr>
          <p:nvPr/>
        </p:nvSpPr>
        <p:spPr bwMode="auto">
          <a:xfrm>
            <a:off x="4343400" y="5334000"/>
            <a:ext cx="366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Wheeled Oxygen/Acetylene Torch</a:t>
            </a:r>
          </a:p>
        </p:txBody>
      </p:sp>
      <p:sp>
        <p:nvSpPr>
          <p:cNvPr id="163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423066-1C3B-465D-9A71-73FB120764A1}" type="slidenum">
              <a:rPr lang="en-US"/>
              <a:pPr eaLnBrk="1" hangingPunct="1"/>
              <a:t>12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752600"/>
            <a:ext cx="8229600" cy="4556125"/>
          </a:xfrm>
        </p:spPr>
        <p:txBody>
          <a:bodyPr/>
          <a:lstStyle/>
          <a:p>
            <a:pPr>
              <a:buSzPct val="100000"/>
              <a:buFont typeface="Wingdings" pitchFamily="2" charset="2"/>
              <a:buChar char="§"/>
            </a:pPr>
            <a:r>
              <a:rPr lang="en-US" dirty="0" smtClean="0"/>
              <a:t>Flying debris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Contact with sharp edges and tool blades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Respiratory hazards from airborne dust and fumes</a:t>
            </a:r>
          </a:p>
          <a:p>
            <a:pPr>
              <a:buSzPct val="100000"/>
              <a:buFont typeface="Wingdings" pitchFamily="2" charset="2"/>
              <a:buChar char="§"/>
            </a:pPr>
            <a:endParaRPr lang="en-US" sz="1400" dirty="0" smtClean="0"/>
          </a:p>
          <a:p>
            <a:pPr>
              <a:buSzPct val="100000"/>
              <a:buFont typeface="Wingdings" pitchFamily="2" charset="2"/>
              <a:buChar char="§"/>
            </a:pPr>
            <a:r>
              <a:rPr lang="en-US" dirty="0" smtClean="0"/>
              <a:t>High sound levels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13</a:t>
            </a:fld>
            <a:endParaRPr lang="en-US" dirty="0"/>
          </a:p>
        </p:txBody>
      </p:sp>
      <p:sp>
        <p:nvSpPr>
          <p:cNvPr id="11266" name="Title 1"/>
          <p:cNvSpPr>
            <a:spLocks noGrp="1"/>
          </p:cNvSpPr>
          <p:nvPr>
            <p:ph type="title"/>
          </p:nvPr>
        </p:nvSpPr>
        <p:spPr>
          <a:xfrm>
            <a:off x="381000" y="381000"/>
            <a:ext cx="8229600" cy="1252728"/>
          </a:xfrm>
        </p:spPr>
        <p:txBody>
          <a:bodyPr/>
          <a:lstStyle/>
          <a:p>
            <a:pPr algn="ctr" fontAlgn="auto">
              <a:spcAft>
                <a:spcPts val="0"/>
              </a:spcAft>
              <a:defRPr/>
            </a:pPr>
            <a:r>
              <a:rPr lang="en-US" sz="3600" dirty="0" smtClean="0">
                <a:solidFill>
                  <a:schemeClr val="tx1"/>
                </a:solidFill>
              </a:rPr>
              <a:t>Hazards Associated with </a:t>
            </a:r>
            <a:br>
              <a:rPr lang="en-US" sz="3600" dirty="0" smtClean="0">
                <a:solidFill>
                  <a:schemeClr val="tx1"/>
                </a:solidFill>
              </a:rPr>
            </a:br>
            <a:r>
              <a:rPr lang="en-US" sz="3600" dirty="0" smtClean="0">
                <a:solidFill>
                  <a:schemeClr val="tx1"/>
                </a:solidFill>
              </a:rPr>
              <a:t>Cutting Tools</a:t>
            </a:r>
          </a:p>
        </p:txBody>
      </p:sp>
      <p:pic>
        <p:nvPicPr>
          <p:cNvPr id="1026" name="Picture 2" descr="B:\Photos and Images and Videos\GRAIN BINS\Grain Bin Safety Training Dec 2011 with Wettschurack\DSC_3817.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114800" y="3741900"/>
            <a:ext cx="4265744" cy="2855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14" y="1049079"/>
            <a:ext cx="4495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14</a:t>
            </a:fld>
            <a:endParaRPr lang="en-US" dirty="0"/>
          </a:p>
        </p:txBody>
      </p:sp>
      <p:sp>
        <p:nvSpPr>
          <p:cNvPr id="11266" name="Title 1"/>
          <p:cNvSpPr>
            <a:spLocks noGrp="1"/>
          </p:cNvSpPr>
          <p:nvPr>
            <p:ph type="title"/>
          </p:nvPr>
        </p:nvSpPr>
        <p:spPr>
          <a:xfrm>
            <a:off x="457200" y="155448"/>
            <a:ext cx="8229600" cy="1252728"/>
          </a:xfrm>
        </p:spPr>
        <p:txBody>
          <a:bodyPr/>
          <a:lstStyle/>
          <a:p>
            <a:pPr algn="ctr" fontAlgn="auto">
              <a:spcAft>
                <a:spcPts val="0"/>
              </a:spcAft>
              <a:defRPr/>
            </a:pPr>
            <a:r>
              <a:rPr lang="en-US" sz="3600" dirty="0" smtClean="0">
                <a:solidFill>
                  <a:schemeClr val="tx1"/>
                </a:solidFill>
              </a:rPr>
              <a:t>Air Quality Monitoring Equipment</a:t>
            </a:r>
          </a:p>
        </p:txBody>
      </p:sp>
      <p:pic>
        <p:nvPicPr>
          <p:cNvPr id="2050" name="Picture 2" descr="SKC 224-PCXR4 Air Sampling Pump - Product # 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942" y="1295400"/>
            <a:ext cx="2103258"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1214" y="4495800"/>
            <a:ext cx="2057400" cy="646331"/>
          </a:xfrm>
          <a:prstGeom prst="rect">
            <a:avLst/>
          </a:prstGeom>
          <a:noFill/>
        </p:spPr>
        <p:txBody>
          <a:bodyPr wrap="square" rtlCol="0">
            <a:spAutoFit/>
          </a:bodyPr>
          <a:lstStyle/>
          <a:p>
            <a:pPr algn="ctr"/>
            <a:r>
              <a:rPr lang="en-US" dirty="0" smtClean="0"/>
              <a:t>Single gas air quality monitors</a:t>
            </a:r>
            <a:endParaRPr lang="en-US" dirty="0"/>
          </a:p>
        </p:txBody>
      </p:sp>
      <p:sp>
        <p:nvSpPr>
          <p:cNvPr id="7" name="TextBox 6"/>
          <p:cNvSpPr txBox="1"/>
          <p:nvPr/>
        </p:nvSpPr>
        <p:spPr>
          <a:xfrm>
            <a:off x="5234871" y="5879068"/>
            <a:ext cx="2057400" cy="646331"/>
          </a:xfrm>
          <a:prstGeom prst="rect">
            <a:avLst/>
          </a:prstGeom>
          <a:noFill/>
        </p:spPr>
        <p:txBody>
          <a:bodyPr wrap="square" rtlCol="0">
            <a:spAutoFit/>
          </a:bodyPr>
          <a:lstStyle/>
          <a:p>
            <a:pPr algn="ctr"/>
            <a:r>
              <a:rPr lang="en-US" dirty="0" smtClean="0"/>
              <a:t>Multi gas air quality monitor</a:t>
            </a:r>
            <a:endParaRPr lang="en-US" dirty="0"/>
          </a:p>
        </p:txBody>
      </p:sp>
    </p:spTree>
    <p:extLst>
      <p:ext uri="{BB962C8B-B14F-4D97-AF65-F5344CB8AC3E}">
        <p14:creationId xmlns:p14="http://schemas.microsoft.com/office/powerpoint/2010/main" val="174016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Respiratory Protection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1391C42C-9E02-4CCE-9DCD-477D1915EE84}" type="slidenum">
              <a:rPr lang="en-US" smtClean="0"/>
              <a:pPr>
                <a:defRPr/>
              </a:pPr>
              <a:t>15</a:t>
            </a:fld>
            <a:endParaRPr lang="en-US" dirty="0"/>
          </a:p>
        </p:txBody>
      </p:sp>
      <p:sp>
        <p:nvSpPr>
          <p:cNvPr id="2" name="TextBox 1"/>
          <p:cNvSpPr txBox="1"/>
          <p:nvPr/>
        </p:nvSpPr>
        <p:spPr>
          <a:xfrm>
            <a:off x="1143000" y="5193268"/>
            <a:ext cx="2362200" cy="369332"/>
          </a:xfrm>
          <a:prstGeom prst="rect">
            <a:avLst/>
          </a:prstGeom>
          <a:noFill/>
        </p:spPr>
        <p:txBody>
          <a:bodyPr wrap="square" rtlCol="0">
            <a:spAutoFit/>
          </a:bodyPr>
          <a:lstStyle/>
          <a:p>
            <a:pPr algn="ctr"/>
            <a:r>
              <a:rPr lang="en-US" dirty="0" smtClean="0"/>
              <a:t>N95 mask</a:t>
            </a:r>
            <a:endParaRPr lang="en-US" dirty="0"/>
          </a:p>
        </p:txBody>
      </p:sp>
      <p:sp>
        <p:nvSpPr>
          <p:cNvPr id="6" name="TextBox 5"/>
          <p:cNvSpPr txBox="1"/>
          <p:nvPr/>
        </p:nvSpPr>
        <p:spPr>
          <a:xfrm>
            <a:off x="4876800" y="5054768"/>
            <a:ext cx="3505200" cy="646331"/>
          </a:xfrm>
          <a:prstGeom prst="rect">
            <a:avLst/>
          </a:prstGeom>
          <a:noFill/>
        </p:spPr>
        <p:txBody>
          <a:bodyPr wrap="square" rtlCol="0">
            <a:spAutoFit/>
          </a:bodyPr>
          <a:lstStyle/>
          <a:p>
            <a:pPr algn="ctr"/>
            <a:r>
              <a:rPr lang="en-US" dirty="0" smtClean="0"/>
              <a:t>Self-Contained Breathing Apparatus</a:t>
            </a:r>
            <a:endParaRPr lang="en-US" dirty="0"/>
          </a:p>
        </p:txBody>
      </p:sp>
      <p:pic>
        <p:nvPicPr>
          <p:cNvPr id="10" name="Picture 4" descr="http://www.coatingspromag.com/Portals/0/November%202012/Corbis-42.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143000" y="1627518"/>
            <a:ext cx="2396699" cy="33553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mymail.purdue.edu/service/home/~/bacon-7.jpg?auth=co&amp;loc=en_US&amp;id=178511&amp;part=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Pic for use\firefighter_respiratory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852" t="9844" r="30692" b="946"/>
          <a:stretch/>
        </p:blipFill>
        <p:spPr bwMode="auto">
          <a:xfrm>
            <a:off x="4572000" y="1255955"/>
            <a:ext cx="3489412" cy="380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1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09" y="914400"/>
            <a:ext cx="3725091" cy="27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a:r>
              <a:rPr lang="en-US" dirty="0" smtClean="0"/>
              <a:t>Heat Exposure Rehabilitation</a:t>
            </a:r>
            <a:endParaRPr lang="en-US" dirty="0"/>
          </a:p>
        </p:txBody>
      </p:sp>
      <p:sp>
        <p:nvSpPr>
          <p:cNvPr id="4" name="Slide Number Placeholder 3"/>
          <p:cNvSpPr>
            <a:spLocks noGrp="1"/>
          </p:cNvSpPr>
          <p:nvPr>
            <p:ph type="sldNum" sz="quarter" idx="12"/>
          </p:nvPr>
        </p:nvSpPr>
        <p:spPr/>
        <p:txBody>
          <a:bodyPr/>
          <a:lstStyle/>
          <a:p>
            <a:pPr>
              <a:defRPr/>
            </a:pPr>
            <a:fld id="{916603C4-7EE1-4266-9FB8-7886CA2FB43E}" type="slidenum">
              <a:rPr lang="en-US" smtClean="0"/>
              <a:pPr>
                <a:defRPr/>
              </a:pPr>
              <a:t>16</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99362"/>
            <a:ext cx="1953027" cy="273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572" y="4201022"/>
            <a:ext cx="1749554"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557" y="2550482"/>
            <a:ext cx="3311712" cy="331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517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C33A64-3A5A-4632-B4E3-C8F8954A17FC}" type="slidenum">
              <a:rPr lang="en-US"/>
              <a:pPr eaLnBrk="1" hangingPunct="1"/>
              <a:t>17</a:t>
            </a:fld>
            <a:endParaRPr lang="en-US" dirty="0"/>
          </a:p>
        </p:txBody>
      </p:sp>
      <p:sp>
        <p:nvSpPr>
          <p:cNvPr id="11266" name="Title 1"/>
          <p:cNvSpPr>
            <a:spLocks noGrp="1"/>
          </p:cNvSpPr>
          <p:nvPr>
            <p:ph type="title"/>
          </p:nvPr>
        </p:nvSpPr>
        <p:spPr>
          <a:xfrm>
            <a:off x="457200" y="155448"/>
            <a:ext cx="8229600" cy="1252728"/>
          </a:xfrm>
        </p:spPr>
        <p:txBody>
          <a:bodyPr/>
          <a:lstStyle/>
          <a:p>
            <a:pPr algn="ctr" fontAlgn="auto">
              <a:spcAft>
                <a:spcPts val="0"/>
              </a:spcAft>
              <a:defRPr/>
            </a:pPr>
            <a:r>
              <a:rPr lang="en-US" sz="3600" dirty="0" smtClean="0">
                <a:solidFill>
                  <a:schemeClr val="tx1"/>
                </a:solidFill>
              </a:rPr>
              <a:t>Grain Handling Equipment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818914" cy="248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3" y="3733800"/>
            <a:ext cx="411162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85800" y="3724609"/>
            <a:ext cx="3571429" cy="26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4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6"/>
          <p:cNvSpPr>
            <a:spLocks noGrp="1"/>
          </p:cNvSpPr>
          <p:nvPr>
            <p:ph idx="1"/>
          </p:nvPr>
        </p:nvSpPr>
        <p:spPr>
          <a:xfrm>
            <a:off x="457200" y="1066800"/>
            <a:ext cx="8382000" cy="4854575"/>
          </a:xfrm>
        </p:spPr>
        <p:txBody>
          <a:bodyPr>
            <a:normAutofit fontScale="92500" lnSpcReduction="10000"/>
          </a:bodyPr>
          <a:lstStyle/>
          <a:p>
            <a:pPr>
              <a:buSzPct val="100000"/>
              <a:buFont typeface="Wingdings" pitchFamily="2" charset="2"/>
              <a:buChar char="§"/>
            </a:pPr>
            <a:r>
              <a:rPr lang="en-US" dirty="0" smtClean="0"/>
              <a:t>There has been an increased use of grain vacuum equipment in grain rescues</a:t>
            </a:r>
          </a:p>
          <a:p>
            <a:pPr>
              <a:buSzPct val="100000"/>
              <a:buFont typeface="Wingdings" pitchFamily="2" charset="2"/>
              <a:buChar char="§"/>
            </a:pPr>
            <a:r>
              <a:rPr lang="en-US" dirty="0" smtClean="0"/>
              <a:t>This equipment is found at most commercial grain storage facilities and on some larger farms</a:t>
            </a:r>
          </a:p>
          <a:p>
            <a:pPr>
              <a:buSzPct val="100000"/>
              <a:buFont typeface="Wingdings" pitchFamily="2" charset="2"/>
              <a:buChar char="§"/>
            </a:pPr>
            <a:r>
              <a:rPr lang="en-US" dirty="0" smtClean="0"/>
              <a:t>This equipment can </a:t>
            </a:r>
            <a:br>
              <a:rPr lang="en-US" dirty="0" smtClean="0"/>
            </a:br>
            <a:r>
              <a:rPr lang="en-US" dirty="0" smtClean="0"/>
              <a:t>move 1,000-2,000 </a:t>
            </a:r>
            <a:br>
              <a:rPr lang="en-US" dirty="0" smtClean="0"/>
            </a:br>
            <a:r>
              <a:rPr lang="en-US" dirty="0" smtClean="0"/>
              <a:t>bushels per hour of </a:t>
            </a:r>
            <a:br>
              <a:rPr lang="en-US" dirty="0" smtClean="0"/>
            </a:br>
            <a:r>
              <a:rPr lang="en-US" dirty="0" smtClean="0"/>
              <a:t>continuous use</a:t>
            </a:r>
          </a:p>
          <a:p>
            <a:pPr>
              <a:buSzPct val="100000"/>
              <a:buFont typeface="Wingdings" pitchFamily="2" charset="2"/>
              <a:buChar char="§"/>
            </a:pPr>
            <a:r>
              <a:rPr lang="en-US" dirty="0" smtClean="0"/>
              <a:t>Presents the risk of </a:t>
            </a:r>
            <a:br>
              <a:rPr lang="en-US" dirty="0" smtClean="0"/>
            </a:br>
            <a:r>
              <a:rPr lang="en-US" dirty="0" smtClean="0"/>
              <a:t>first responder </a:t>
            </a:r>
            <a:br>
              <a:rPr lang="en-US" dirty="0" smtClean="0"/>
            </a:br>
            <a:r>
              <a:rPr lang="en-US" dirty="0" smtClean="0"/>
              <a:t>entrapment</a:t>
            </a:r>
          </a:p>
          <a:p>
            <a:pPr>
              <a:buSzPct val="100000"/>
              <a:buFont typeface="Wingdings" pitchFamily="2" charset="2"/>
              <a:buChar char="§"/>
            </a:pPr>
            <a:r>
              <a:rPr lang="en-US" dirty="0" smtClean="0"/>
              <a:t>Generates large </a:t>
            </a:r>
            <a:br>
              <a:rPr lang="en-US" dirty="0" smtClean="0"/>
            </a:br>
            <a:r>
              <a:rPr lang="en-US" dirty="0" smtClean="0"/>
              <a:t>amounts of dust</a:t>
            </a:r>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18</a:t>
            </a:fld>
            <a:endParaRPr lang="en-US" dirty="0"/>
          </a:p>
        </p:txBody>
      </p:sp>
      <p:sp>
        <p:nvSpPr>
          <p:cNvPr id="21506" name="Title 5"/>
          <p:cNvSpPr>
            <a:spLocks noGrp="1"/>
          </p:cNvSpPr>
          <p:nvPr>
            <p:ph type="title"/>
          </p:nvPr>
        </p:nvSpPr>
        <p:spPr>
          <a:xfrm>
            <a:off x="457200" y="76200"/>
            <a:ext cx="8229600" cy="1143000"/>
          </a:xfrm>
        </p:spPr>
        <p:txBody>
          <a:bodyPr/>
          <a:lstStyle/>
          <a:p>
            <a:pPr algn="ctr" fontAlgn="auto">
              <a:spcAft>
                <a:spcPts val="0"/>
              </a:spcAft>
              <a:defRPr/>
            </a:pPr>
            <a:r>
              <a:rPr lang="en-US" sz="3600" dirty="0" smtClean="0">
                <a:solidFill>
                  <a:schemeClr val="tx1"/>
                </a:solidFill>
              </a:rPr>
              <a:t>Grain Vacuum Equipment</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3892826" cy="31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19</a:t>
            </a:fld>
            <a:endParaRPr lang="en-US" dirty="0"/>
          </a:p>
        </p:txBody>
      </p:sp>
      <p:sp>
        <p:nvSpPr>
          <p:cNvPr id="21506" name="Title 5"/>
          <p:cNvSpPr>
            <a:spLocks noGrp="1"/>
          </p:cNvSpPr>
          <p:nvPr>
            <p:ph type="title"/>
          </p:nvPr>
        </p:nvSpPr>
        <p:spPr>
          <a:xfrm>
            <a:off x="457200" y="152400"/>
            <a:ext cx="8229600" cy="1143000"/>
          </a:xfrm>
        </p:spPr>
        <p:txBody>
          <a:bodyPr/>
          <a:lstStyle/>
          <a:p>
            <a:pPr algn="ctr" fontAlgn="auto">
              <a:spcAft>
                <a:spcPts val="0"/>
              </a:spcAft>
              <a:defRPr/>
            </a:pPr>
            <a:r>
              <a:rPr lang="en-US" sz="3600" dirty="0" smtClean="0">
                <a:solidFill>
                  <a:schemeClr val="tx1"/>
                </a:solidFill>
              </a:rPr>
              <a:t>Ventilation Systems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39697"/>
            <a:ext cx="2825587" cy="28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B:\Hamm\Pictures&amp;Music\Photos\Grain Bin Pictures from Pam\GEDC0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07799"/>
            <a:ext cx="3877949" cy="29084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B:\Hamm\Pictures&amp;Music\Photos\Grain Bin Pictures from Pam\GEDC01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458" y="4144925"/>
            <a:ext cx="3452542" cy="258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07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4"/>
          <p:cNvSpPr>
            <a:spLocks noGrp="1"/>
          </p:cNvSpPr>
          <p:nvPr>
            <p:ph idx="1"/>
          </p:nvPr>
        </p:nvSpPr>
        <p:spPr>
          <a:xfrm>
            <a:off x="457200" y="1219200"/>
            <a:ext cx="8229600" cy="4787900"/>
          </a:xfrm>
        </p:spPr>
        <p:txBody>
          <a:bodyPr>
            <a:normAutofit fontScale="92500"/>
          </a:bodyPr>
          <a:lstStyle/>
          <a:p>
            <a:pPr>
              <a:buSzPct val="100000"/>
              <a:buFont typeface="Wingdings" pitchFamily="2" charset="2"/>
              <a:buChar char="§"/>
            </a:pPr>
            <a:r>
              <a:rPr lang="en-US" sz="2800" dirty="0" smtClean="0"/>
              <a:t>Discuss the importance of preplanning for emergencies at grain storage and handling facilities</a:t>
            </a:r>
          </a:p>
          <a:p>
            <a:pPr>
              <a:buSzPct val="100000"/>
              <a:buFont typeface="Wingdings" pitchFamily="2" charset="2"/>
              <a:buChar char="§"/>
            </a:pPr>
            <a:r>
              <a:rPr lang="en-US" sz="2800" dirty="0" smtClean="0"/>
              <a:t>Emphasize the importance of ongoing training that addresses the types of grain storage and handling facilities located in the community</a:t>
            </a:r>
            <a:endParaRPr lang="en-US" sz="1400" dirty="0" smtClean="0"/>
          </a:p>
          <a:p>
            <a:pPr>
              <a:buSzPct val="100000"/>
              <a:buFont typeface="Wingdings" pitchFamily="2" charset="2"/>
              <a:buChar char="§"/>
            </a:pPr>
            <a:r>
              <a:rPr lang="en-US" sz="2800" dirty="0" smtClean="0"/>
              <a:t>Describe the type of rescue equipment that is needed and potential hazards associated with its use</a:t>
            </a:r>
            <a:endParaRPr lang="en-US" sz="1400" dirty="0" smtClean="0"/>
          </a:p>
          <a:p>
            <a:pPr>
              <a:buSzPct val="100000"/>
              <a:buFont typeface="Wingdings" pitchFamily="2" charset="2"/>
              <a:buChar char="§"/>
            </a:pPr>
            <a:r>
              <a:rPr lang="en-US" sz="2800" dirty="0" smtClean="0"/>
              <a:t>Describe different types of grain containment systems</a:t>
            </a:r>
          </a:p>
        </p:txBody>
      </p:sp>
      <p:sp>
        <p:nvSpPr>
          <p:cNvPr id="102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F1EFD0-8849-47B3-9BCE-9334BBED3A83}" type="slidenum">
              <a:rPr lang="en-US"/>
              <a:pPr eaLnBrk="1" hangingPunct="1"/>
              <a:t>2</a:t>
            </a:fld>
            <a:endParaRPr lang="en-US" dirty="0"/>
          </a:p>
        </p:txBody>
      </p:sp>
      <p:sp>
        <p:nvSpPr>
          <p:cNvPr id="3074" name="Title 3"/>
          <p:cNvSpPr>
            <a:spLocks noGrp="1"/>
          </p:cNvSpPr>
          <p:nvPr>
            <p:ph type="title"/>
          </p:nvPr>
        </p:nvSpPr>
        <p:spPr/>
        <p:txBody>
          <a:bodyPr/>
          <a:lstStyle/>
          <a:p>
            <a:pPr fontAlgn="auto">
              <a:spcAft>
                <a:spcPts val="0"/>
              </a:spcAft>
              <a:defRPr/>
            </a:pPr>
            <a:r>
              <a:rPr lang="en-US" sz="3600" dirty="0" smtClean="0">
                <a:solidFill>
                  <a:schemeClr val="tx1"/>
                </a:solidFill>
              </a:rPr>
              <a:t>Objectives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20</a:t>
            </a:fld>
            <a:endParaRPr lang="en-US" dirty="0"/>
          </a:p>
        </p:txBody>
      </p:sp>
      <p:sp>
        <p:nvSpPr>
          <p:cNvPr id="21506" name="Title 5"/>
          <p:cNvSpPr>
            <a:spLocks noGrp="1"/>
          </p:cNvSpPr>
          <p:nvPr>
            <p:ph type="title"/>
          </p:nvPr>
        </p:nvSpPr>
        <p:spPr/>
        <p:txBody>
          <a:bodyPr/>
          <a:lstStyle/>
          <a:p>
            <a:pPr algn="ctr" fontAlgn="auto">
              <a:spcAft>
                <a:spcPts val="0"/>
              </a:spcAft>
              <a:defRPr/>
            </a:pPr>
            <a:r>
              <a:rPr lang="en-US" sz="3600" dirty="0" smtClean="0">
                <a:solidFill>
                  <a:schemeClr val="tx1"/>
                </a:solidFill>
              </a:rPr>
              <a:t>Lockout/Tagout</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323"/>
          <a:stretch/>
        </p:blipFill>
        <p:spPr bwMode="auto">
          <a:xfrm>
            <a:off x="5105400" y="3657600"/>
            <a:ext cx="26201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B:\Hamm\Pictures&amp;Music\Photos\GearingUp\Lock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794" y="1479698"/>
            <a:ext cx="2011362" cy="2011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Hamm\Pictures&amp;Music\Objects\LockOutEquip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38267" y="2133667"/>
            <a:ext cx="4355066" cy="32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4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5042C-5BAE-43AD-8EB6-0D1785B24114}" type="slidenum">
              <a:rPr lang="en-US"/>
              <a:pPr eaLnBrk="1" hangingPunct="1"/>
              <a:t>21</a:t>
            </a:fld>
            <a:endParaRPr lang="en-US" dirty="0"/>
          </a:p>
        </p:txBody>
      </p:sp>
      <p:sp>
        <p:nvSpPr>
          <p:cNvPr id="21506" name="Title 5"/>
          <p:cNvSpPr>
            <a:spLocks noGrp="1"/>
          </p:cNvSpPr>
          <p:nvPr>
            <p:ph type="title"/>
          </p:nvPr>
        </p:nvSpPr>
        <p:spPr>
          <a:xfrm>
            <a:off x="511939" y="228600"/>
            <a:ext cx="8229600" cy="1143000"/>
          </a:xfrm>
        </p:spPr>
        <p:txBody>
          <a:bodyPr/>
          <a:lstStyle/>
          <a:p>
            <a:pPr algn="ctr" fontAlgn="auto">
              <a:spcAft>
                <a:spcPts val="0"/>
              </a:spcAft>
              <a:defRPr/>
            </a:pPr>
            <a:r>
              <a:rPr lang="en-US" sz="3600" dirty="0" smtClean="0">
                <a:solidFill>
                  <a:schemeClr val="tx1"/>
                </a:solidFill>
              </a:rPr>
              <a:t>Retrieval Systems</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39" y="3697514"/>
            <a:ext cx="3359591" cy="229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B:\Photos and Images and Videos\GRAIN BINS\CD SATRA Grain Bin Rescue 2006 Field Maier Beaty\Grain Bin Purdue 2006 Dirk Maier\P1010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58" y="1143000"/>
            <a:ext cx="3015153" cy="22613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Z:\Photos and Images and Videos\GRAIN BINS\CD SATRA Grain Bin Rescue 2006 Field Maier Beaty\Grain Bin Purdue 2006 Day 2\IMG_25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84" r="18953" b="7966"/>
          <a:stretch/>
        </p:blipFill>
        <p:spPr bwMode="auto">
          <a:xfrm>
            <a:off x="4114800" y="1143000"/>
            <a:ext cx="4438018" cy="484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8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6"/>
          <p:cNvSpPr>
            <a:spLocks noGrp="1"/>
          </p:cNvSpPr>
          <p:nvPr>
            <p:ph idx="1"/>
          </p:nvPr>
        </p:nvSpPr>
        <p:spPr/>
        <p:txBody>
          <a:bodyPr/>
          <a:lstStyle/>
          <a:p>
            <a:pPr>
              <a:buSzPct val="100000"/>
              <a:buFont typeface="Wingdings" pitchFamily="2" charset="2"/>
              <a:buChar char="§"/>
            </a:pPr>
            <a:r>
              <a:rPr lang="en-US" dirty="0" smtClean="0"/>
              <a:t>If rescuers need to be lowered into the structure, approved anchor points or overhead lift points will be needed, along with trained </a:t>
            </a:r>
            <a:br>
              <a:rPr lang="en-US" dirty="0" smtClean="0"/>
            </a:br>
            <a:r>
              <a:rPr lang="en-US" dirty="0" smtClean="0"/>
              <a:t>personnel to </a:t>
            </a:r>
            <a:br>
              <a:rPr lang="en-US" dirty="0" smtClean="0"/>
            </a:br>
            <a:r>
              <a:rPr lang="en-US" dirty="0" smtClean="0"/>
              <a:t>use them. </a:t>
            </a:r>
            <a:br>
              <a:rPr lang="en-US" dirty="0" smtClean="0"/>
            </a:br>
            <a:r>
              <a:rPr lang="en-US" dirty="0" smtClean="0"/>
              <a:t>This could </a:t>
            </a:r>
            <a:br>
              <a:rPr lang="en-US" dirty="0" smtClean="0"/>
            </a:br>
            <a:r>
              <a:rPr lang="en-US" dirty="0" smtClean="0"/>
              <a:t>include:</a:t>
            </a:r>
          </a:p>
          <a:p>
            <a:pPr marL="914400" lvl="1" indent="-287338">
              <a:buSzPct val="50000"/>
              <a:buFont typeface="Wingdings" pitchFamily="2" charset="2"/>
              <a:buChar char="q"/>
              <a:tabLst>
                <a:tab pos="1031875" algn="l"/>
              </a:tabLst>
            </a:pPr>
            <a:r>
              <a:rPr lang="en-US" dirty="0" smtClean="0"/>
              <a:t>Ladder or </a:t>
            </a:r>
            <a:br>
              <a:rPr lang="en-US" dirty="0" smtClean="0"/>
            </a:br>
            <a:r>
              <a:rPr lang="en-US" dirty="0" smtClean="0"/>
              <a:t>boom fire truck</a:t>
            </a:r>
          </a:p>
          <a:p>
            <a:pPr marL="914400" lvl="1" indent="-287338">
              <a:buSzPct val="50000"/>
              <a:buFont typeface="Wingdings" pitchFamily="2" charset="2"/>
              <a:buChar char="q"/>
              <a:tabLst>
                <a:tab pos="1031875" algn="l"/>
              </a:tabLst>
            </a:pPr>
            <a:r>
              <a:rPr lang="en-US" dirty="0" smtClean="0"/>
              <a:t>Utility boom </a:t>
            </a:r>
            <a:br>
              <a:rPr lang="en-US" dirty="0" smtClean="0"/>
            </a:br>
            <a:r>
              <a:rPr lang="en-US" dirty="0" smtClean="0"/>
              <a:t>truck</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30D039-209F-489C-B58C-3E46A0EABCEC}" type="slidenum">
              <a:rPr lang="en-US"/>
              <a:pPr eaLnBrk="1" hangingPunct="1"/>
              <a:t>22</a:t>
            </a:fld>
            <a:endParaRPr lang="en-US" dirty="0"/>
          </a:p>
        </p:txBody>
      </p:sp>
      <p:sp>
        <p:nvSpPr>
          <p:cNvPr id="19458" name="Title 5"/>
          <p:cNvSpPr>
            <a:spLocks noGrp="1"/>
          </p:cNvSpPr>
          <p:nvPr>
            <p:ph type="title"/>
          </p:nvPr>
        </p:nvSpPr>
        <p:spPr/>
        <p:txBody>
          <a:bodyPr/>
          <a:lstStyle/>
          <a:p>
            <a:pPr algn="ctr" fontAlgn="auto">
              <a:spcAft>
                <a:spcPts val="0"/>
              </a:spcAft>
              <a:defRPr/>
            </a:pPr>
            <a:r>
              <a:rPr lang="en-US" sz="3600" dirty="0" smtClean="0">
                <a:solidFill>
                  <a:schemeClr val="tx1"/>
                </a:solidFill>
              </a:rPr>
              <a:t>Overhead Lift Point</a:t>
            </a:r>
          </a:p>
        </p:txBody>
      </p:sp>
      <p:pic>
        <p:nvPicPr>
          <p:cNvPr id="3074" name="Picture 2" descr="http://bloximages.newyork1.vip.townnews.com/myjournalcourier.com/content/tncms/assets/v3/editorial/3/b6/3b68dc66-b2e1-11e2-b39f-001a4bcf6878/5181ec5cc19c0.preview-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130" y="2819400"/>
            <a:ext cx="502680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371600"/>
            <a:ext cx="8229600" cy="4787900"/>
          </a:xfrm>
        </p:spPr>
        <p:txBody>
          <a:bodyPr rtlCol="0">
            <a:normAutofit fontScale="92500" lnSpcReduction="10000"/>
          </a:bodyPr>
          <a:lstStyle/>
          <a:p>
            <a:pPr marL="457200" indent="-339725" fontAlgn="auto">
              <a:spcBef>
                <a:spcPts val="0"/>
              </a:spcBef>
              <a:spcAft>
                <a:spcPts val="0"/>
              </a:spcAft>
              <a:buSzPct val="100000"/>
              <a:buFont typeface="Wingdings" pitchFamily="2" charset="2"/>
              <a:buChar char="§"/>
              <a:defRPr/>
            </a:pPr>
            <a:r>
              <a:rPr lang="en-US" dirty="0" smtClean="0"/>
              <a:t>Most storage structures found on farm and feed lot operations do not contain approved anchor points that meet the load capacity specified in the federal confined space entry standards.</a:t>
            </a:r>
          </a:p>
          <a:p>
            <a:pPr marL="457200" indent="-339725" fontAlgn="auto">
              <a:spcBef>
                <a:spcPts val="0"/>
              </a:spcBef>
              <a:spcAft>
                <a:spcPts val="0"/>
              </a:spcAft>
              <a:buSzPct val="100000"/>
              <a:buFont typeface="Wingdings" pitchFamily="2" charset="2"/>
              <a:buChar char="§"/>
              <a:defRPr/>
            </a:pPr>
            <a:endParaRPr lang="en-US" dirty="0" smtClean="0"/>
          </a:p>
          <a:p>
            <a:pPr marL="457200" indent="-339725" fontAlgn="auto">
              <a:spcBef>
                <a:spcPts val="0"/>
              </a:spcBef>
              <a:spcAft>
                <a:spcPts val="0"/>
              </a:spcAft>
              <a:buSzPct val="100000"/>
              <a:buFont typeface="Wingdings" pitchFamily="2" charset="2"/>
              <a:buChar char="§"/>
              <a:defRPr/>
            </a:pPr>
            <a:r>
              <a:rPr lang="en-US" dirty="0" smtClean="0"/>
              <a:t>Since these facilities are exempt from compliance with either the grain handling or confined space entry standards they were not constructed to meet the standards.</a:t>
            </a:r>
          </a:p>
          <a:p>
            <a:pPr marL="457200" indent="-339725" fontAlgn="auto">
              <a:spcBef>
                <a:spcPts val="0"/>
              </a:spcBef>
              <a:spcAft>
                <a:spcPts val="0"/>
              </a:spcAft>
              <a:buSzPct val="100000"/>
              <a:buFont typeface="Wingdings" pitchFamily="2" charset="2"/>
              <a:buChar char="§"/>
              <a:defRPr/>
            </a:pPr>
            <a:endParaRPr lang="en-US" dirty="0" smtClean="0"/>
          </a:p>
          <a:p>
            <a:pPr marL="457200" indent="-339725" fontAlgn="auto">
              <a:spcBef>
                <a:spcPts val="0"/>
              </a:spcBef>
              <a:spcAft>
                <a:spcPts val="0"/>
              </a:spcAft>
              <a:buSzPct val="100000"/>
              <a:buFont typeface="Wingdings" pitchFamily="2" charset="2"/>
              <a:buChar char="§"/>
              <a:defRPr/>
            </a:pPr>
            <a:r>
              <a:rPr lang="en-US" dirty="0" smtClean="0"/>
              <a:t>If necessary, alternative anchor points for both fall protection and confined space entry will need to be configured.</a:t>
            </a:r>
          </a:p>
        </p:txBody>
      </p:sp>
      <p:sp>
        <p:nvSpPr>
          <p:cNvPr id="266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D3DB97-23E7-4139-90CB-3B40225EFD6A}" type="slidenum">
              <a:rPr lang="en-US"/>
              <a:pPr eaLnBrk="1" hangingPunct="1"/>
              <a:t>23</a:t>
            </a:fld>
            <a:endParaRPr lang="en-US" dirty="0"/>
          </a:p>
        </p:txBody>
      </p:sp>
      <p:sp>
        <p:nvSpPr>
          <p:cNvPr id="20482" name="Title 1"/>
          <p:cNvSpPr>
            <a:spLocks noGrp="1"/>
          </p:cNvSpPr>
          <p:nvPr>
            <p:ph type="title"/>
          </p:nvPr>
        </p:nvSpPr>
        <p:spPr>
          <a:xfrm>
            <a:off x="457200" y="381000"/>
            <a:ext cx="8229600" cy="715962"/>
          </a:xfrm>
        </p:spPr>
        <p:txBody>
          <a:bodyPr/>
          <a:lstStyle/>
          <a:p>
            <a:pPr algn="ctr" fontAlgn="auto">
              <a:spcAft>
                <a:spcPts val="0"/>
              </a:spcAft>
              <a:defRPr/>
            </a:pPr>
            <a:r>
              <a:rPr lang="en-US" sz="3600" dirty="0" smtClean="0">
                <a:solidFill>
                  <a:schemeClr val="tx1"/>
                </a:solidFill>
              </a:rPr>
              <a:t>Lack of Anchor Points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D3DB97-23E7-4139-90CB-3B40225EFD6A}" type="slidenum">
              <a:rPr lang="en-US"/>
              <a:pPr eaLnBrk="1" hangingPunct="1"/>
              <a:t>24</a:t>
            </a:fld>
            <a:endParaRPr lang="en-US" dirty="0"/>
          </a:p>
        </p:txBody>
      </p:sp>
      <p:sp>
        <p:nvSpPr>
          <p:cNvPr id="20482" name="Title 1"/>
          <p:cNvSpPr>
            <a:spLocks noGrp="1"/>
          </p:cNvSpPr>
          <p:nvPr>
            <p:ph type="title"/>
          </p:nvPr>
        </p:nvSpPr>
        <p:spPr>
          <a:xfrm>
            <a:off x="457200" y="431308"/>
            <a:ext cx="8229600" cy="715962"/>
          </a:xfrm>
        </p:spPr>
        <p:txBody>
          <a:bodyPr/>
          <a:lstStyle/>
          <a:p>
            <a:pPr algn="ctr" fontAlgn="auto">
              <a:spcAft>
                <a:spcPts val="0"/>
              </a:spcAft>
              <a:defRPr/>
            </a:pPr>
            <a:r>
              <a:rPr lang="en-US" sz="3600" dirty="0" smtClean="0">
                <a:solidFill>
                  <a:schemeClr val="tx1"/>
                </a:solidFill>
              </a:rPr>
              <a:t>Lighting Systems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9127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56007"/>
            <a:ext cx="2209800" cy="297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33" y="1147270"/>
            <a:ext cx="3302674" cy="242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wfrfire.com/light_scene/misc/94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743200"/>
            <a:ext cx="1752600" cy="334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0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676400"/>
            <a:ext cx="5998535" cy="4495800"/>
          </a:xfrm>
        </p:spPr>
        <p:txBody>
          <a:bodyPr rtlCol="0">
            <a:normAutofit lnSpcReduction="10000"/>
          </a:bodyPr>
          <a:lstStyle/>
          <a:p>
            <a:pPr marL="118872" indent="0" fontAlgn="auto">
              <a:spcBef>
                <a:spcPts val="0"/>
              </a:spcBef>
              <a:spcAft>
                <a:spcPts val="0"/>
              </a:spcAft>
              <a:buSzPct val="100000"/>
              <a:buNone/>
              <a:defRPr/>
            </a:pPr>
            <a:r>
              <a:rPr lang="en-US" b="1" dirty="0" smtClean="0"/>
              <a:t>Purpose:</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Protect victim from inflowing or avalanching grain</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Reduce the inward pressure of the grain</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Provide for removal of the grain from directly around the victim to allow for extrication</a:t>
            </a:r>
          </a:p>
        </p:txBody>
      </p:sp>
      <p:sp>
        <p:nvSpPr>
          <p:cNvPr id="15362" name="Title 1"/>
          <p:cNvSpPr>
            <a:spLocks noGrp="1"/>
          </p:cNvSpPr>
          <p:nvPr>
            <p:ph type="title"/>
          </p:nvPr>
        </p:nvSpPr>
        <p:spPr>
          <a:xfrm>
            <a:off x="457200" y="457200"/>
            <a:ext cx="8229600" cy="1143000"/>
          </a:xfrm>
        </p:spPr>
        <p:txBody>
          <a:bodyPr>
            <a:normAutofit fontScale="90000"/>
          </a:bodyPr>
          <a:lstStyle/>
          <a:p>
            <a:pPr algn="ctr" fontAlgn="auto">
              <a:spcAft>
                <a:spcPts val="0"/>
              </a:spcAft>
              <a:defRPr/>
            </a:pPr>
            <a:r>
              <a:rPr lang="en-US" sz="3600" dirty="0" smtClean="0">
                <a:solidFill>
                  <a:schemeClr val="tx1"/>
                </a:solidFill>
              </a:rPr>
              <a:t>Grain Retaining Devices and </a:t>
            </a:r>
            <a:br>
              <a:rPr lang="en-US" sz="3600" dirty="0" smtClean="0">
                <a:solidFill>
                  <a:schemeClr val="tx1"/>
                </a:solidFill>
              </a:rPr>
            </a:br>
            <a:r>
              <a:rPr lang="en-US" sz="3600" dirty="0" smtClean="0">
                <a:solidFill>
                  <a:schemeClr val="tx1"/>
                </a:solidFill>
              </a:rPr>
              <a:t>Rescue Tubes</a:t>
            </a:r>
          </a:p>
        </p:txBody>
      </p:sp>
      <p:pic>
        <p:nvPicPr>
          <p:cNvPr id="1028" name="Picture 4" descr="B:\Photos and Images and Videos\GRAIN BINS\Grain Bin Safety Training Dec 2011 with Wettschurack\DSC_38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59" t="18433" r="21161" b="12580"/>
          <a:stretch/>
        </p:blipFill>
        <p:spPr bwMode="auto">
          <a:xfrm>
            <a:off x="6512174" y="1371600"/>
            <a:ext cx="2033464" cy="16280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Photos and Images and Videos\GRAIN BINS\CD SATRA Grain Bin Rescue 2006 Field Maier Beaty\Grain Bin Purdue 2006 Day 2\IMG_26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409" y="3141921"/>
            <a:ext cx="2336995" cy="35192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33400" y="1905000"/>
            <a:ext cx="4953000" cy="4572000"/>
          </a:xfrm>
        </p:spPr>
        <p:txBody>
          <a:bodyPr rtlCol="0">
            <a:normAutofit fontScale="77500" lnSpcReduction="20000"/>
          </a:bodyPr>
          <a:lstStyle/>
          <a:p>
            <a:pPr marL="576072" indent="-457200" fontAlgn="auto">
              <a:spcBef>
                <a:spcPts val="0"/>
              </a:spcBef>
              <a:spcAft>
                <a:spcPts val="0"/>
              </a:spcAft>
              <a:buSzPct val="100000"/>
              <a:buFont typeface="Wingdings" pitchFamily="2" charset="2"/>
              <a:buChar char="§"/>
              <a:defRPr/>
            </a:pPr>
            <a:r>
              <a:rPr lang="en-US" dirty="0" smtClean="0"/>
              <a:t>A wide range of items have been used to build coffer dams</a:t>
            </a:r>
          </a:p>
          <a:p>
            <a:pPr marL="118872" indent="0" fontAlgn="auto">
              <a:spcBef>
                <a:spcPts val="0"/>
              </a:spcBef>
              <a:spcAft>
                <a:spcPts val="0"/>
              </a:spcAft>
              <a:buSzPct val="100000"/>
              <a:buNone/>
              <a:defRPr/>
            </a:pPr>
            <a:endParaRPr lang="en-US" sz="1400" dirty="0" smtClean="0"/>
          </a:p>
          <a:p>
            <a:pPr marL="576072" indent="-457200" fontAlgn="auto">
              <a:spcBef>
                <a:spcPts val="0"/>
              </a:spcBef>
              <a:spcAft>
                <a:spcPts val="0"/>
              </a:spcAft>
              <a:buSzPct val="100000"/>
              <a:buFont typeface="Wingdings" pitchFamily="2" charset="2"/>
              <a:buChar char="§"/>
              <a:defRPr/>
            </a:pPr>
            <a:r>
              <a:rPr lang="en-US" dirty="0" smtClean="0"/>
              <a:t>Backboard</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Plywood sheets (max. of 24” wide strips)</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Barrels with ends cut out</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Garbage cans</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Metal roofing</a:t>
            </a:r>
          </a:p>
          <a:p>
            <a:pPr marL="118872" indent="0" fontAlgn="auto">
              <a:spcBef>
                <a:spcPts val="0"/>
              </a:spcBef>
              <a:spcAft>
                <a:spcPts val="0"/>
              </a:spcAft>
              <a:buSzPct val="100000"/>
              <a:buNone/>
              <a:defRPr/>
            </a:pPr>
            <a:endParaRPr lang="en-US" dirty="0" smtClean="0"/>
          </a:p>
          <a:p>
            <a:pPr marL="576072" indent="-457200" fontAlgn="auto">
              <a:spcBef>
                <a:spcPts val="0"/>
              </a:spcBef>
              <a:spcAft>
                <a:spcPts val="0"/>
              </a:spcAft>
              <a:buSzPct val="100000"/>
              <a:buFont typeface="Wingdings" pitchFamily="2" charset="2"/>
              <a:buChar char="§"/>
              <a:defRPr/>
            </a:pPr>
            <a:r>
              <a:rPr lang="en-US" dirty="0" smtClean="0"/>
              <a:t>Commercially available grain rescue tubes</a:t>
            </a:r>
          </a:p>
        </p:txBody>
      </p:sp>
      <p:sp>
        <p:nvSpPr>
          <p:cNvPr id="15362" name="Title 1"/>
          <p:cNvSpPr>
            <a:spLocks noGrp="1"/>
          </p:cNvSpPr>
          <p:nvPr>
            <p:ph type="title"/>
          </p:nvPr>
        </p:nvSpPr>
        <p:spPr>
          <a:xfrm>
            <a:off x="457200" y="533400"/>
            <a:ext cx="8229600" cy="1143000"/>
          </a:xfrm>
        </p:spPr>
        <p:txBody>
          <a:bodyPr>
            <a:normAutofit fontScale="90000"/>
          </a:bodyPr>
          <a:lstStyle/>
          <a:p>
            <a:pPr algn="ctr" fontAlgn="auto">
              <a:spcAft>
                <a:spcPts val="0"/>
              </a:spcAft>
              <a:defRPr/>
            </a:pPr>
            <a:r>
              <a:rPr lang="en-US" sz="3600" dirty="0" smtClean="0">
                <a:solidFill>
                  <a:schemeClr val="tx1"/>
                </a:solidFill>
              </a:rPr>
              <a:t>Examples of Grain Retaining Devices and Rescue Tubes</a:t>
            </a:r>
          </a:p>
        </p:txBody>
      </p:sp>
      <p:pic>
        <p:nvPicPr>
          <p:cNvPr id="2050" name="Picture 2" descr="B:\Photos and Images and Videos\GRAIN BINS\Grain Bin Safety Training Dec 2011 with Wettschurack\DSC_377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19679"/>
          <a:stretch/>
        </p:blipFill>
        <p:spPr bwMode="auto">
          <a:xfrm>
            <a:off x="5257800" y="2630966"/>
            <a:ext cx="3334332" cy="27792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16603C4-7EE1-4266-9FB8-7886CA2FB43E}" type="slidenum">
              <a:rPr lang="en-US" smtClean="0"/>
              <a:pPr>
                <a:defRPr/>
              </a:pPr>
              <a:t>26</a:t>
            </a:fld>
            <a:endParaRPr lang="en-US" dirty="0"/>
          </a:p>
        </p:txBody>
      </p:sp>
    </p:spTree>
    <p:extLst>
      <p:ext uri="{BB962C8B-B14F-4D97-AF65-F5344CB8AC3E}">
        <p14:creationId xmlns:p14="http://schemas.microsoft.com/office/powerpoint/2010/main" val="299882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04800"/>
            <a:ext cx="9144000" cy="990600"/>
          </a:xfrm>
        </p:spPr>
        <p:txBody>
          <a:bodyPr/>
          <a:lstStyle/>
          <a:p>
            <a:pPr algn="ctr" fontAlgn="auto">
              <a:spcAft>
                <a:spcPts val="0"/>
              </a:spcAft>
              <a:defRPr/>
            </a:pPr>
            <a:r>
              <a:rPr lang="en-US" sz="3600" dirty="0" smtClean="0">
                <a:solidFill>
                  <a:schemeClr val="tx1"/>
                </a:solidFill>
                <a:effectLst>
                  <a:outerShdw blurRad="38100" dist="38100" dir="2700000" algn="tl">
                    <a:srgbClr val="000000">
                      <a:alpha val="43137"/>
                    </a:srgbClr>
                  </a:outerShdw>
                </a:effectLst>
              </a:rPr>
              <a:t>Commercial Grain Rescue Tubes</a:t>
            </a:r>
          </a:p>
        </p:txBody>
      </p:sp>
      <p:pic>
        <p:nvPicPr>
          <p:cNvPr id="6146" name="Picture 2" descr="U:\Personal\My Pictures\P101051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1680" y="1675365"/>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2895600" cy="435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field.d\PERSONAL\FIELD LIBERTY RESCUE 07\PICTURES Of LRT from Kathy Smith 10\P1010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460573"/>
            <a:ext cx="2316054" cy="51932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A05F595-4815-41DD-86CB-C0666B6004C5}" type="slidenum">
              <a:rPr lang="en-US" smtClean="0"/>
              <a:pPr>
                <a:defRPr/>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42E635-5B46-4A9E-9E36-7D977021FD68}" type="slidenum">
              <a:rPr lang="en-US"/>
              <a:pPr eaLnBrk="1" hangingPunct="1"/>
              <a:t>28</a:t>
            </a:fld>
            <a:endParaRPr lang="en-US" dirty="0"/>
          </a:p>
        </p:txBody>
      </p:sp>
      <p:pic>
        <p:nvPicPr>
          <p:cNvPr id="1026"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Pic for use\preplanning.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7308" t="2477"/>
          <a:stretch/>
        </p:blipFill>
        <p:spPr bwMode="auto">
          <a:xfrm>
            <a:off x="1772" y="12405"/>
            <a:ext cx="9142228" cy="68455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8086" y="1524000"/>
            <a:ext cx="8229600" cy="4940300"/>
          </a:xfrm>
        </p:spPr>
        <p:txBody>
          <a:bodyPr rtlCol="0">
            <a:normAutofit lnSpcReduction="10000"/>
          </a:bodyPr>
          <a:lstStyle/>
          <a:p>
            <a:pPr marL="438912" indent="-320040" fontAlgn="auto">
              <a:spcBef>
                <a:spcPts val="0"/>
              </a:spcBef>
              <a:spcAft>
                <a:spcPts val="0"/>
              </a:spcAft>
              <a:buSzPct val="100000"/>
              <a:buFont typeface="Wingdings" pitchFamily="2" charset="2"/>
              <a:buChar char="§"/>
              <a:defRPr/>
            </a:pPr>
            <a:r>
              <a:rPr lang="en-US" sz="3200" dirty="0" smtClean="0"/>
              <a:t>Preplanning is an essential ingredient inbeing able to effectively and safely respond to emergencies, regardless of their nature. Preplanning:</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response time</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potential risks to first responders at the scene</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reduces frustration</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better utilizes resources</a:t>
            </a:r>
          </a:p>
          <a:p>
            <a:pPr marL="1371600" lvl="2" indent="-223838" fontAlgn="auto">
              <a:spcBef>
                <a:spcPts val="0"/>
              </a:spcBef>
              <a:spcAft>
                <a:spcPts val="0"/>
              </a:spcAft>
              <a:buClr>
                <a:srgbClr val="00B0F0"/>
              </a:buClr>
              <a:buSzPct val="50000"/>
              <a:buFont typeface="Arial" pitchFamily="34" charset="0"/>
              <a:buChar char="•"/>
              <a:defRPr/>
            </a:pPr>
            <a:r>
              <a:rPr lang="en-US" sz="3200" dirty="0" smtClean="0"/>
              <a:t>saves lives</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3</a:t>
            </a:fld>
            <a:endParaRPr lang="en-US" dirty="0"/>
          </a:p>
        </p:txBody>
      </p:sp>
      <p:sp>
        <p:nvSpPr>
          <p:cNvPr id="4098" name="Title 1"/>
          <p:cNvSpPr>
            <a:spLocks noGrp="1"/>
          </p:cNvSpPr>
          <p:nvPr>
            <p:ph type="title"/>
          </p:nvPr>
        </p:nvSpPr>
        <p:spPr>
          <a:xfrm>
            <a:off x="496186" y="609600"/>
            <a:ext cx="8153400" cy="868362"/>
          </a:xfrm>
        </p:spPr>
        <p:txBody>
          <a:bodyPr/>
          <a:lstStyle/>
          <a:p>
            <a:pPr fontAlgn="auto">
              <a:spcAft>
                <a:spcPts val="0"/>
              </a:spcAft>
              <a:defRPr/>
            </a:pPr>
            <a:r>
              <a:rPr lang="en-US" sz="3600" dirty="0" smtClean="0">
                <a:solidFill>
                  <a:schemeClr val="tx1"/>
                </a:solidFill>
              </a:rPr>
              <a:t>Preplanning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40300"/>
          </a:xfrm>
        </p:spPr>
        <p:txBody>
          <a:bodyPr rtlCol="0">
            <a:normAutofit fontScale="92500" lnSpcReduction="20000"/>
          </a:bodyPr>
          <a:lstStyle/>
          <a:p>
            <a:pPr marL="438912" indent="-320040" fontAlgn="auto">
              <a:spcBef>
                <a:spcPts val="0"/>
              </a:spcBef>
              <a:spcAft>
                <a:spcPts val="0"/>
              </a:spcAft>
              <a:buSzPct val="100000"/>
              <a:buFont typeface="Wingdings" pitchFamily="2" charset="2"/>
              <a:buChar char="§"/>
              <a:defRPr/>
            </a:pPr>
            <a:r>
              <a:rPr lang="en-US" sz="2800" dirty="0" smtClean="0"/>
              <a:t>Identification of types and locations of grain storage and handling facilities in the service area</a:t>
            </a:r>
          </a:p>
          <a:p>
            <a:pPr marL="438912" indent="-320040" fontAlgn="auto">
              <a:spcBef>
                <a:spcPts val="0"/>
              </a:spcBef>
              <a:spcAft>
                <a:spcPts val="0"/>
              </a:spcAft>
              <a:buSzPct val="100000"/>
              <a:buFont typeface="Wingdings" pitchFamily="2" charset="2"/>
              <a:buChar char="§"/>
              <a:defRPr/>
            </a:pPr>
            <a:r>
              <a:rPr lang="en-US" sz="2800" dirty="0" smtClean="0"/>
              <a:t>Assessment of primary hazards and risks at each location</a:t>
            </a:r>
          </a:p>
          <a:p>
            <a:pPr marL="438912" indent="-320040" fontAlgn="auto">
              <a:spcBef>
                <a:spcPts val="0"/>
              </a:spcBef>
              <a:spcAft>
                <a:spcPts val="0"/>
              </a:spcAft>
              <a:buSzPct val="100000"/>
              <a:buFont typeface="Wingdings" pitchFamily="2" charset="2"/>
              <a:buChar char="§"/>
              <a:defRPr/>
            </a:pPr>
            <a:r>
              <a:rPr lang="en-US" sz="2800" dirty="0" smtClean="0"/>
              <a:t>Assessment of first response capabilities</a:t>
            </a:r>
          </a:p>
          <a:p>
            <a:pPr marL="438912" indent="-320040" fontAlgn="auto">
              <a:spcBef>
                <a:spcPts val="0"/>
              </a:spcBef>
              <a:spcAft>
                <a:spcPts val="0"/>
              </a:spcAft>
              <a:buSzPct val="100000"/>
              <a:buFont typeface="Wingdings" pitchFamily="2" charset="2"/>
              <a:buChar char="§"/>
              <a:defRPr/>
            </a:pPr>
            <a:r>
              <a:rPr lang="en-US" sz="2800" dirty="0" smtClean="0"/>
              <a:t>Identification of available resources – both public and private</a:t>
            </a:r>
          </a:p>
          <a:p>
            <a:pPr marL="438912" indent="-320040" fontAlgn="auto">
              <a:spcBef>
                <a:spcPts val="0"/>
              </a:spcBef>
              <a:spcAft>
                <a:spcPts val="0"/>
              </a:spcAft>
              <a:buSzPct val="100000"/>
              <a:buFont typeface="Wingdings" pitchFamily="2" charset="2"/>
              <a:buChar char="§"/>
              <a:defRPr/>
            </a:pPr>
            <a:r>
              <a:rPr lang="en-US" sz="2800" dirty="0" smtClean="0"/>
              <a:t>Development of mutual aid agreements to cover gaps in capabilities</a:t>
            </a:r>
          </a:p>
          <a:p>
            <a:pPr marL="438912" indent="-320040" fontAlgn="auto">
              <a:spcBef>
                <a:spcPts val="0"/>
              </a:spcBef>
              <a:spcAft>
                <a:spcPts val="0"/>
              </a:spcAft>
              <a:buSzPct val="100000"/>
              <a:buFont typeface="Wingdings" pitchFamily="2" charset="2"/>
              <a:buChar char="§"/>
              <a:defRPr/>
            </a:pPr>
            <a:r>
              <a:rPr lang="en-US" sz="2800" dirty="0" smtClean="0"/>
              <a:t>Conducting periodic on-site training</a:t>
            </a:r>
          </a:p>
          <a:p>
            <a:pPr marL="438912" indent="-320040" fontAlgn="auto">
              <a:spcBef>
                <a:spcPts val="0"/>
              </a:spcBef>
              <a:spcAft>
                <a:spcPts val="0"/>
              </a:spcAft>
              <a:buSzPct val="100000"/>
              <a:buFont typeface="Wingdings" pitchFamily="2" charset="2"/>
              <a:buChar char="§"/>
              <a:defRPr/>
            </a:pPr>
            <a:r>
              <a:rPr lang="en-US" sz="2800" dirty="0" smtClean="0"/>
              <a:t>Develop Standard Operating Procedures that reflect capabilities</a:t>
            </a:r>
          </a:p>
          <a:p>
            <a:pPr marL="438912" indent="-320040" fontAlgn="auto">
              <a:spcBef>
                <a:spcPts val="0"/>
              </a:spcBef>
              <a:spcAft>
                <a:spcPts val="0"/>
              </a:spcAft>
              <a:buSzPct val="100000"/>
              <a:buFont typeface="Wingdings" pitchFamily="2" charset="2"/>
              <a:buChar char="§"/>
              <a:defRPr/>
            </a:pPr>
            <a:r>
              <a:rPr lang="en-US" sz="2800" u="sng" dirty="0" smtClean="0"/>
              <a:t>                               </a:t>
            </a:r>
            <a:r>
              <a:rPr lang="en-US" sz="2800" dirty="0" smtClean="0"/>
              <a:t> </a:t>
            </a:r>
            <a:r>
              <a:rPr lang="en-US" sz="2800" dirty="0"/>
              <a:t>o</a:t>
            </a:r>
            <a:r>
              <a:rPr lang="en-US" sz="2800" dirty="0" smtClean="0"/>
              <a:t>ther?</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4</a:t>
            </a:fld>
            <a:endParaRPr lang="en-US" dirty="0"/>
          </a:p>
        </p:txBody>
      </p:sp>
      <p:sp>
        <p:nvSpPr>
          <p:cNvPr id="4098" name="Title 1"/>
          <p:cNvSpPr>
            <a:spLocks noGrp="1"/>
          </p:cNvSpPr>
          <p:nvPr>
            <p:ph type="title"/>
          </p:nvPr>
        </p:nvSpPr>
        <p:spPr>
          <a:xfrm>
            <a:off x="533400" y="381000"/>
            <a:ext cx="8153400" cy="868362"/>
          </a:xfrm>
        </p:spPr>
        <p:txBody>
          <a:bodyPr/>
          <a:lstStyle/>
          <a:p>
            <a:pPr fontAlgn="auto">
              <a:spcAft>
                <a:spcPts val="0"/>
              </a:spcAft>
              <a:defRPr/>
            </a:pPr>
            <a:r>
              <a:rPr lang="en-US" sz="3600" dirty="0" smtClean="0">
                <a:solidFill>
                  <a:schemeClr val="tx1"/>
                </a:solidFill>
              </a:rPr>
              <a:t>Preplanning Involves</a:t>
            </a:r>
          </a:p>
        </p:txBody>
      </p:sp>
    </p:spTree>
    <p:extLst>
      <p:ext uri="{BB962C8B-B14F-4D97-AF65-F5344CB8AC3E}">
        <p14:creationId xmlns:p14="http://schemas.microsoft.com/office/powerpoint/2010/main" val="165377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40300"/>
          </a:xfrm>
        </p:spPr>
        <p:txBody>
          <a:bodyPr rtlCol="0">
            <a:normAutofit lnSpcReduction="10000"/>
          </a:bodyPr>
          <a:lstStyle/>
          <a:p>
            <a:pPr marL="118872" indent="0" fontAlgn="auto">
              <a:spcBef>
                <a:spcPts val="0"/>
              </a:spcBef>
              <a:spcAft>
                <a:spcPts val="0"/>
              </a:spcAft>
              <a:buSzPct val="100000"/>
              <a:buNone/>
              <a:defRPr/>
            </a:pPr>
            <a:r>
              <a:rPr lang="en-US" sz="2800" dirty="0" smtClean="0"/>
              <a:t>Training is a core requirement of those who are called upon to respond to emergencies involving grain storage and handling facilities. It should be:</a:t>
            </a:r>
          </a:p>
          <a:p>
            <a:pPr marL="118872" indent="0" fontAlgn="auto">
              <a:spcBef>
                <a:spcPts val="0"/>
              </a:spcBef>
              <a:spcAft>
                <a:spcPts val="0"/>
              </a:spcAft>
              <a:buSzPct val="100000"/>
              <a:buNone/>
              <a:defRPr/>
            </a:pPr>
            <a:endParaRPr lang="en-US" sz="2800" dirty="0" smtClean="0"/>
          </a:p>
          <a:p>
            <a:pPr marL="690563" indent="-350838" fontAlgn="auto">
              <a:spcBef>
                <a:spcPts val="0"/>
              </a:spcBef>
              <a:spcAft>
                <a:spcPts val="0"/>
              </a:spcAft>
              <a:buSzPct val="100000"/>
              <a:buFont typeface="Wingdings" pitchFamily="2" charset="2"/>
              <a:buChar char="§"/>
              <a:defRPr/>
            </a:pPr>
            <a:r>
              <a:rPr lang="en-US" sz="2800" dirty="0" smtClean="0"/>
              <a:t>Evidence-based</a:t>
            </a:r>
          </a:p>
          <a:p>
            <a:pPr marL="690563" indent="-350838" fontAlgn="auto">
              <a:spcBef>
                <a:spcPts val="0"/>
              </a:spcBef>
              <a:spcAft>
                <a:spcPts val="0"/>
              </a:spcAft>
              <a:buSzPct val="100000"/>
              <a:buFont typeface="Wingdings" pitchFamily="2" charset="2"/>
              <a:buChar char="§"/>
              <a:defRPr/>
            </a:pPr>
            <a:r>
              <a:rPr lang="en-US" sz="2800" dirty="0" smtClean="0"/>
              <a:t>Performance-based</a:t>
            </a:r>
          </a:p>
          <a:p>
            <a:pPr marL="690563" indent="-350838" fontAlgn="auto">
              <a:spcBef>
                <a:spcPts val="0"/>
              </a:spcBef>
              <a:spcAft>
                <a:spcPts val="0"/>
              </a:spcAft>
              <a:buSzPct val="100000"/>
              <a:buFont typeface="Wingdings" pitchFamily="2" charset="2"/>
              <a:buChar char="§"/>
              <a:defRPr/>
            </a:pPr>
            <a:r>
              <a:rPr lang="en-US" sz="2800" dirty="0" smtClean="0"/>
              <a:t>Designed to meet potential response needs</a:t>
            </a:r>
          </a:p>
          <a:p>
            <a:pPr marL="690563" indent="-350838" fontAlgn="auto">
              <a:spcBef>
                <a:spcPts val="0"/>
              </a:spcBef>
              <a:spcAft>
                <a:spcPts val="0"/>
              </a:spcAft>
              <a:buSzPct val="100000"/>
              <a:buFont typeface="Wingdings" pitchFamily="2" charset="2"/>
              <a:buChar char="§"/>
              <a:defRPr/>
            </a:pPr>
            <a:r>
              <a:rPr lang="en-US" sz="2800" dirty="0" smtClean="0"/>
              <a:t>Realistic and on-site if possible</a:t>
            </a:r>
          </a:p>
          <a:p>
            <a:pPr marL="690563" indent="-350838" fontAlgn="auto">
              <a:spcBef>
                <a:spcPts val="0"/>
              </a:spcBef>
              <a:spcAft>
                <a:spcPts val="0"/>
              </a:spcAft>
              <a:buSzPct val="100000"/>
              <a:buFont typeface="Wingdings" pitchFamily="2" charset="2"/>
              <a:buChar char="§"/>
              <a:defRPr/>
            </a:pPr>
            <a:r>
              <a:rPr lang="en-US" sz="2800" dirty="0" smtClean="0"/>
              <a:t>Repeated on a periodic basis</a:t>
            </a:r>
          </a:p>
          <a:p>
            <a:pPr marL="690563" indent="-350838" fontAlgn="auto">
              <a:spcBef>
                <a:spcPts val="0"/>
              </a:spcBef>
              <a:spcAft>
                <a:spcPts val="0"/>
              </a:spcAft>
              <a:buSzPct val="100000"/>
              <a:buFont typeface="Wingdings" pitchFamily="2" charset="2"/>
              <a:buChar char="§"/>
              <a:defRPr/>
            </a:pPr>
            <a:r>
              <a:rPr lang="en-US" sz="2800" dirty="0" smtClean="0"/>
              <a:t>Designed to do no harm</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5</a:t>
            </a:fld>
            <a:endParaRPr lang="en-US" dirty="0"/>
          </a:p>
        </p:txBody>
      </p:sp>
      <p:sp>
        <p:nvSpPr>
          <p:cNvPr id="4098" name="Title 1"/>
          <p:cNvSpPr>
            <a:spLocks noGrp="1"/>
          </p:cNvSpPr>
          <p:nvPr>
            <p:ph type="title"/>
          </p:nvPr>
        </p:nvSpPr>
        <p:spPr>
          <a:xfrm>
            <a:off x="533400" y="274638"/>
            <a:ext cx="8153400" cy="868362"/>
          </a:xfrm>
        </p:spPr>
        <p:txBody>
          <a:bodyPr/>
          <a:lstStyle/>
          <a:p>
            <a:pPr fontAlgn="auto">
              <a:spcAft>
                <a:spcPts val="0"/>
              </a:spcAft>
              <a:defRPr/>
            </a:pPr>
            <a:r>
              <a:rPr lang="en-US" sz="3600" dirty="0" smtClean="0">
                <a:solidFill>
                  <a:schemeClr val="tx1"/>
                </a:solidFill>
              </a:rPr>
              <a:t>Training</a:t>
            </a:r>
          </a:p>
        </p:txBody>
      </p:sp>
    </p:spTree>
    <p:extLst>
      <p:ext uri="{BB962C8B-B14F-4D97-AF65-F5344CB8AC3E}">
        <p14:creationId xmlns:p14="http://schemas.microsoft.com/office/powerpoint/2010/main" val="358369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Would training have made a difference?</a:t>
            </a:r>
            <a:endParaRPr lang="en-US" sz="3200" dirty="0"/>
          </a:p>
        </p:txBody>
      </p:sp>
      <p:sp>
        <p:nvSpPr>
          <p:cNvPr id="4" name="Slide Number Placeholder 3"/>
          <p:cNvSpPr>
            <a:spLocks noGrp="1"/>
          </p:cNvSpPr>
          <p:nvPr>
            <p:ph type="sldNum" sz="quarter" idx="12"/>
          </p:nvPr>
        </p:nvSpPr>
        <p:spPr/>
        <p:txBody>
          <a:bodyPr/>
          <a:lstStyle/>
          <a:p>
            <a:pPr>
              <a:defRPr/>
            </a:pPr>
            <a:fld id="{916603C4-7EE1-4266-9FB8-7886CA2FB43E}" type="slidenum">
              <a:rPr lang="en-US" smtClean="0"/>
              <a:pPr>
                <a:defRPr/>
              </a:pPr>
              <a:t>6</a:t>
            </a:fld>
            <a:endParaRPr lang="en-US" dirty="0"/>
          </a:p>
        </p:txBody>
      </p:sp>
      <p:pic>
        <p:nvPicPr>
          <p:cNvPr id="1026" name="Picture 2" descr="U:\Personal\My Pictures\West_Explosion_Aeria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34" y="1295400"/>
            <a:ext cx="7484676" cy="4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010400" cy="4419600"/>
          </a:xfrm>
        </p:spPr>
        <p:txBody>
          <a:bodyPr rtlCol="0">
            <a:normAutofit/>
          </a:bodyPr>
          <a:lstStyle/>
          <a:p>
            <a:pPr marL="438912" indent="-320040" fontAlgn="auto">
              <a:spcBef>
                <a:spcPts val="0"/>
              </a:spcBef>
              <a:spcAft>
                <a:spcPts val="0"/>
              </a:spcAft>
              <a:buSzPct val="100000"/>
              <a:buFont typeface="Wingdings" pitchFamily="2" charset="2"/>
              <a:buChar char="§"/>
              <a:defRPr/>
            </a:pPr>
            <a:r>
              <a:rPr lang="en-US" sz="2800" dirty="0" smtClean="0"/>
              <a:t>Personal Protective Equipment (PPE)</a:t>
            </a:r>
          </a:p>
          <a:p>
            <a:pPr marL="438912" indent="-320040" fontAlgn="auto">
              <a:spcBef>
                <a:spcPts val="0"/>
              </a:spcBef>
              <a:spcAft>
                <a:spcPts val="0"/>
              </a:spcAft>
              <a:buSzPct val="100000"/>
              <a:buFont typeface="Wingdings" pitchFamily="2" charset="2"/>
              <a:buChar char="§"/>
              <a:defRPr/>
            </a:pPr>
            <a:r>
              <a:rPr lang="en-US" sz="2800" dirty="0" smtClean="0"/>
              <a:t>Communications equipment</a:t>
            </a:r>
          </a:p>
          <a:p>
            <a:pPr marL="438912" indent="-320040" fontAlgn="auto">
              <a:spcBef>
                <a:spcPts val="0"/>
              </a:spcBef>
              <a:spcAft>
                <a:spcPts val="0"/>
              </a:spcAft>
              <a:buSzPct val="100000"/>
              <a:buFont typeface="Wingdings" pitchFamily="2" charset="2"/>
              <a:buChar char="§"/>
              <a:defRPr/>
            </a:pPr>
            <a:r>
              <a:rPr lang="en-US" sz="2800" dirty="0" smtClean="0"/>
              <a:t>Cutting equipment</a:t>
            </a:r>
          </a:p>
          <a:p>
            <a:pPr marL="438912" indent="-320040" fontAlgn="auto">
              <a:spcBef>
                <a:spcPts val="0"/>
              </a:spcBef>
              <a:spcAft>
                <a:spcPts val="0"/>
              </a:spcAft>
              <a:buSzPct val="100000"/>
              <a:buFont typeface="Wingdings" pitchFamily="2" charset="2"/>
              <a:buChar char="§"/>
              <a:defRPr/>
            </a:pPr>
            <a:r>
              <a:rPr lang="en-US" sz="2800" dirty="0" smtClean="0"/>
              <a:t>Air quality monitoring equipment</a:t>
            </a:r>
          </a:p>
          <a:p>
            <a:pPr marL="438912" indent="-320040" fontAlgn="auto">
              <a:spcBef>
                <a:spcPts val="0"/>
              </a:spcBef>
              <a:spcAft>
                <a:spcPts val="0"/>
              </a:spcAft>
              <a:buSzPct val="100000"/>
              <a:buFont typeface="Wingdings" pitchFamily="2" charset="2"/>
              <a:buChar char="§"/>
              <a:defRPr/>
            </a:pPr>
            <a:r>
              <a:rPr lang="en-US" sz="2800" dirty="0" smtClean="0"/>
              <a:t>Grain handling equipment</a:t>
            </a:r>
          </a:p>
          <a:p>
            <a:pPr marL="438912" indent="-320040" fontAlgn="auto">
              <a:spcBef>
                <a:spcPts val="0"/>
              </a:spcBef>
              <a:spcAft>
                <a:spcPts val="0"/>
              </a:spcAft>
              <a:buSzPct val="100000"/>
              <a:buFont typeface="Wingdings" pitchFamily="2" charset="2"/>
              <a:buChar char="§"/>
              <a:defRPr/>
            </a:pPr>
            <a:r>
              <a:rPr lang="en-US" sz="2800" dirty="0" smtClean="0"/>
              <a:t>Ventilation systems</a:t>
            </a:r>
          </a:p>
          <a:p>
            <a:pPr marL="438912" indent="-320040" fontAlgn="auto">
              <a:spcBef>
                <a:spcPts val="0"/>
              </a:spcBef>
              <a:spcAft>
                <a:spcPts val="0"/>
              </a:spcAft>
              <a:buSzPct val="100000"/>
              <a:buFont typeface="Wingdings" pitchFamily="2" charset="2"/>
              <a:buChar char="§"/>
              <a:defRPr/>
            </a:pPr>
            <a:r>
              <a:rPr lang="en-US" sz="2800" dirty="0" smtClean="0"/>
              <a:t>Lockout/Tagout equipment</a:t>
            </a:r>
          </a:p>
          <a:p>
            <a:pPr marL="438912" indent="-320040" fontAlgn="auto">
              <a:spcBef>
                <a:spcPts val="0"/>
              </a:spcBef>
              <a:spcAft>
                <a:spcPts val="0"/>
              </a:spcAft>
              <a:buSzPct val="100000"/>
              <a:buFont typeface="Wingdings" pitchFamily="2" charset="2"/>
              <a:buChar char="§"/>
              <a:defRPr/>
            </a:pPr>
            <a:r>
              <a:rPr lang="en-US" sz="2800" dirty="0" smtClean="0"/>
              <a:t>Retrieval system/anchor point</a:t>
            </a:r>
          </a:p>
          <a:p>
            <a:pPr marL="438912" indent="-320040" fontAlgn="auto">
              <a:spcBef>
                <a:spcPts val="0"/>
              </a:spcBef>
              <a:spcAft>
                <a:spcPts val="0"/>
              </a:spcAft>
              <a:buSzPct val="100000"/>
              <a:buFont typeface="Wingdings" pitchFamily="2" charset="2"/>
              <a:buChar char="§"/>
              <a:defRPr/>
            </a:pPr>
            <a:r>
              <a:rPr lang="en-US" sz="2800" dirty="0" smtClean="0"/>
              <a:t>Lighting systems</a:t>
            </a:r>
          </a:p>
          <a:p>
            <a:pPr marL="438912" indent="-320040" fontAlgn="auto">
              <a:spcBef>
                <a:spcPts val="0"/>
              </a:spcBef>
              <a:spcAft>
                <a:spcPts val="0"/>
              </a:spcAft>
              <a:buSzPct val="100000"/>
              <a:buFont typeface="Wingdings" pitchFamily="2" charset="2"/>
              <a:buChar char="§"/>
              <a:defRPr/>
            </a:pPr>
            <a:r>
              <a:rPr lang="en-US" sz="2800" dirty="0" smtClean="0"/>
              <a:t>Grain containment devices</a:t>
            </a:r>
          </a:p>
          <a:p>
            <a:pPr marL="438912" indent="-320040" fontAlgn="auto">
              <a:spcBef>
                <a:spcPts val="0"/>
              </a:spcBef>
              <a:spcAft>
                <a:spcPts val="0"/>
              </a:spcAft>
              <a:buSzPct val="100000"/>
              <a:buFont typeface="Wingdings" pitchFamily="2" charset="2"/>
              <a:buChar char="§"/>
              <a:defRPr/>
            </a:pPr>
            <a:endParaRPr lang="en-US" sz="2800" dirty="0" smtClean="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7</a:t>
            </a:fld>
            <a:endParaRPr lang="en-US" dirty="0"/>
          </a:p>
        </p:txBody>
      </p:sp>
      <p:sp>
        <p:nvSpPr>
          <p:cNvPr id="4098" name="Title 1"/>
          <p:cNvSpPr>
            <a:spLocks noGrp="1"/>
          </p:cNvSpPr>
          <p:nvPr>
            <p:ph type="title"/>
          </p:nvPr>
        </p:nvSpPr>
        <p:spPr>
          <a:xfrm>
            <a:off x="533400" y="533400"/>
            <a:ext cx="8153400" cy="868362"/>
          </a:xfrm>
        </p:spPr>
        <p:txBody>
          <a:bodyPr>
            <a:normAutofit fontScale="90000"/>
          </a:bodyPr>
          <a:lstStyle/>
          <a:p>
            <a:pPr fontAlgn="auto">
              <a:spcAft>
                <a:spcPts val="0"/>
              </a:spcAft>
              <a:defRPr/>
            </a:pPr>
            <a:r>
              <a:rPr lang="en-US" sz="3600" dirty="0" smtClean="0">
                <a:solidFill>
                  <a:schemeClr val="tx1"/>
                </a:solidFill>
              </a:rPr>
              <a:t>Equipment Needed to Conduct Grain Entrapment Rescues</a:t>
            </a:r>
          </a:p>
        </p:txBody>
      </p:sp>
    </p:spTree>
    <p:extLst>
      <p:ext uri="{BB962C8B-B14F-4D97-AF65-F5344CB8AC3E}">
        <p14:creationId xmlns:p14="http://schemas.microsoft.com/office/powerpoint/2010/main" val="2986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711700"/>
          </a:xfrm>
        </p:spPr>
        <p:txBody>
          <a:bodyPr rtlCol="0">
            <a:normAutofit/>
          </a:bodyPr>
          <a:lstStyle/>
          <a:p>
            <a:pPr marL="438912" indent="-320040" fontAlgn="auto">
              <a:spcBef>
                <a:spcPts val="0"/>
              </a:spcBef>
              <a:spcAft>
                <a:spcPts val="0"/>
              </a:spcAft>
              <a:buSzPct val="100000"/>
              <a:buFont typeface="Wingdings" pitchFamily="2" charset="2"/>
              <a:buChar char="§"/>
              <a:defRPr/>
            </a:pPr>
            <a:r>
              <a:rPr lang="en-US" sz="2800" dirty="0" smtClean="0"/>
              <a:t>Respiratory</a:t>
            </a:r>
          </a:p>
          <a:p>
            <a:pPr marL="438912" indent="-320040" fontAlgn="auto">
              <a:spcBef>
                <a:spcPts val="0"/>
              </a:spcBef>
              <a:spcAft>
                <a:spcPts val="0"/>
              </a:spcAft>
              <a:buSzPct val="100000"/>
              <a:buFont typeface="Wingdings" pitchFamily="2" charset="2"/>
              <a:buChar char="§"/>
              <a:defRPr/>
            </a:pPr>
            <a:r>
              <a:rPr lang="en-US" sz="2800" dirty="0" smtClean="0"/>
              <a:t>Eye</a:t>
            </a:r>
          </a:p>
          <a:p>
            <a:pPr marL="438912" indent="-320040" fontAlgn="auto">
              <a:spcBef>
                <a:spcPts val="0"/>
              </a:spcBef>
              <a:spcAft>
                <a:spcPts val="0"/>
              </a:spcAft>
              <a:buSzPct val="100000"/>
              <a:buFont typeface="Wingdings" pitchFamily="2" charset="2"/>
              <a:buChar char="§"/>
              <a:defRPr/>
            </a:pPr>
            <a:r>
              <a:rPr lang="en-US" sz="2800" dirty="0" smtClean="0"/>
              <a:t>Hearing</a:t>
            </a:r>
          </a:p>
          <a:p>
            <a:pPr marL="438912" indent="-320040" fontAlgn="auto">
              <a:spcBef>
                <a:spcPts val="0"/>
              </a:spcBef>
              <a:spcAft>
                <a:spcPts val="0"/>
              </a:spcAft>
              <a:buSzPct val="100000"/>
              <a:buFont typeface="Wingdings" pitchFamily="2" charset="2"/>
              <a:buChar char="§"/>
              <a:defRPr/>
            </a:pPr>
            <a:r>
              <a:rPr lang="en-US" sz="2800" dirty="0" smtClean="0"/>
              <a:t>Hand</a:t>
            </a:r>
          </a:p>
          <a:p>
            <a:pPr marL="438912" indent="-320040" fontAlgn="auto">
              <a:spcBef>
                <a:spcPts val="0"/>
              </a:spcBef>
              <a:spcAft>
                <a:spcPts val="0"/>
              </a:spcAft>
              <a:buSzPct val="100000"/>
              <a:buFont typeface="Wingdings" pitchFamily="2" charset="2"/>
              <a:buChar char="§"/>
              <a:defRPr/>
            </a:pPr>
            <a:r>
              <a:rPr lang="en-US" sz="2800" dirty="0"/>
              <a:t>H</a:t>
            </a:r>
            <a:r>
              <a:rPr lang="en-US" sz="2800" dirty="0" smtClean="0"/>
              <a:t>ead</a:t>
            </a:r>
          </a:p>
          <a:p>
            <a:pPr marL="438912" indent="-320040" fontAlgn="auto">
              <a:spcBef>
                <a:spcPts val="0"/>
              </a:spcBef>
              <a:spcAft>
                <a:spcPts val="0"/>
              </a:spcAft>
              <a:buSzPct val="100000"/>
              <a:buFont typeface="Wingdings" pitchFamily="2" charset="2"/>
              <a:buChar char="§"/>
              <a:defRPr/>
            </a:pPr>
            <a:endParaRPr lang="en-US" sz="2800" dirty="0" smtClean="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8</a:t>
            </a:fld>
            <a:endParaRPr lang="en-US" dirty="0"/>
          </a:p>
        </p:txBody>
      </p:sp>
      <p:sp>
        <p:nvSpPr>
          <p:cNvPr id="4098" name="Title 1"/>
          <p:cNvSpPr>
            <a:spLocks noGrp="1"/>
          </p:cNvSpPr>
          <p:nvPr>
            <p:ph type="title"/>
          </p:nvPr>
        </p:nvSpPr>
        <p:spPr>
          <a:xfrm>
            <a:off x="533400" y="274638"/>
            <a:ext cx="8153400" cy="868362"/>
          </a:xfrm>
        </p:spPr>
        <p:txBody>
          <a:bodyPr>
            <a:normAutofit/>
          </a:bodyPr>
          <a:lstStyle/>
          <a:p>
            <a:pPr fontAlgn="auto">
              <a:spcAft>
                <a:spcPts val="0"/>
              </a:spcAft>
              <a:defRPr/>
            </a:pPr>
            <a:r>
              <a:rPr lang="en-US" sz="3600" dirty="0" smtClean="0">
                <a:solidFill>
                  <a:schemeClr val="tx1"/>
                </a:solidFill>
              </a:rPr>
              <a:t>Personal Protective Equipment</a:t>
            </a:r>
          </a:p>
        </p:txBody>
      </p:sp>
      <p:pic>
        <p:nvPicPr>
          <p:cNvPr id="1026" name="Picture 2" descr="B:\Photos and Images and Videos\GRAIN BINS\Grain Bin Safety Training Dec 2011 with Wettschurack\DSC_381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514600" y="2209800"/>
            <a:ext cx="6245475" cy="41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8BB6D4-91F2-4564-9C4C-B341B20BDC0A}" type="slidenum">
              <a:rPr lang="en-US"/>
              <a:pPr eaLnBrk="1" hangingPunct="1"/>
              <a:t>9</a:t>
            </a:fld>
            <a:endParaRPr lang="en-US" dirty="0"/>
          </a:p>
        </p:txBody>
      </p:sp>
      <p:sp>
        <p:nvSpPr>
          <p:cNvPr id="4098" name="Title 1"/>
          <p:cNvSpPr>
            <a:spLocks noGrp="1"/>
          </p:cNvSpPr>
          <p:nvPr>
            <p:ph type="title"/>
          </p:nvPr>
        </p:nvSpPr>
        <p:spPr>
          <a:xfrm>
            <a:off x="533400" y="274638"/>
            <a:ext cx="8153400" cy="868362"/>
          </a:xfrm>
        </p:spPr>
        <p:txBody>
          <a:bodyPr>
            <a:normAutofit/>
          </a:bodyPr>
          <a:lstStyle/>
          <a:p>
            <a:pPr fontAlgn="auto">
              <a:spcAft>
                <a:spcPts val="0"/>
              </a:spcAft>
              <a:defRPr/>
            </a:pPr>
            <a:r>
              <a:rPr lang="en-US" sz="3600" dirty="0" smtClean="0">
                <a:solidFill>
                  <a:schemeClr val="tx1"/>
                </a:solidFill>
              </a:rPr>
              <a:t>Communications Equipment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524001"/>
            <a:ext cx="2524125"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57" y="3962401"/>
            <a:ext cx="349114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68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2677</TotalTime>
  <Words>4836</Words>
  <Application>Microsoft Office PowerPoint</Application>
  <PresentationFormat>On-screen Show (4:3)</PresentationFormat>
  <Paragraphs>419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Objectives</vt:lpstr>
      <vt:lpstr>Preplanning</vt:lpstr>
      <vt:lpstr>Preplanning Involves</vt:lpstr>
      <vt:lpstr>Training</vt:lpstr>
      <vt:lpstr>Would training have made a difference?</vt:lpstr>
      <vt:lpstr>Equipment Needed to Conduct Grain Entrapment Rescues</vt:lpstr>
      <vt:lpstr>Personal Protective Equipment</vt:lpstr>
      <vt:lpstr>Communications Equipment</vt:lpstr>
      <vt:lpstr>PowerPoint Presentation</vt:lpstr>
      <vt:lpstr>Cutting Equipment (Continued)</vt:lpstr>
      <vt:lpstr>PowerPoint Presentation</vt:lpstr>
      <vt:lpstr>Hazards Associated with  Cutting Tools</vt:lpstr>
      <vt:lpstr>Air Quality Monitoring Equipment</vt:lpstr>
      <vt:lpstr>Respiratory Protection</vt:lpstr>
      <vt:lpstr>Heat Exposure Rehabilitation</vt:lpstr>
      <vt:lpstr>Grain Handling Equipment</vt:lpstr>
      <vt:lpstr>Grain Vacuum Equipment</vt:lpstr>
      <vt:lpstr>Ventilation Systems</vt:lpstr>
      <vt:lpstr>Lockout/Tagout</vt:lpstr>
      <vt:lpstr>Retrieval Systems</vt:lpstr>
      <vt:lpstr>Overhead Lift Point</vt:lpstr>
      <vt:lpstr>Lack of Anchor Points</vt:lpstr>
      <vt:lpstr>Lighting Systems</vt:lpstr>
      <vt:lpstr>Grain Retaining Devices and  Rescue Tubes</vt:lpstr>
      <vt:lpstr>Examples of Grain Retaining Devices and Rescue Tubes</vt:lpstr>
      <vt:lpstr>Commercial Grain Rescue Tubes</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swettsch</dc:creator>
  <cp:lastModifiedBy>Hamm, Kathryn E</cp:lastModifiedBy>
  <cp:revision>177</cp:revision>
  <cp:lastPrinted>2013-06-13T20:50:18Z</cp:lastPrinted>
  <dcterms:created xsi:type="dcterms:W3CDTF">2010-04-16T15:56:07Z</dcterms:created>
  <dcterms:modified xsi:type="dcterms:W3CDTF">2014-07-02T15:29:22Z</dcterms:modified>
</cp:coreProperties>
</file>