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1"/>
  </p:notesMasterIdLst>
  <p:handoutMasterIdLst>
    <p:handoutMasterId r:id="rId12"/>
  </p:handoutMasterIdLst>
  <p:sldIdLst>
    <p:sldId id="275" r:id="rId2"/>
    <p:sldId id="263" r:id="rId3"/>
    <p:sldId id="256" r:id="rId4"/>
    <p:sldId id="264" r:id="rId5"/>
    <p:sldId id="348" r:id="rId6"/>
    <p:sldId id="282" r:id="rId7"/>
    <p:sldId id="349" r:id="rId8"/>
    <p:sldId id="350" r:id="rId9"/>
    <p:sldId id="262" r:id="rId1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89410" autoAdjust="0"/>
  </p:normalViewPr>
  <p:slideViewPr>
    <p:cSldViewPr>
      <p:cViewPr>
        <p:scale>
          <a:sx n="85" d="100"/>
          <a:sy n="85" d="100"/>
        </p:scale>
        <p:origin x="-510"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624"/>
    </p:cViewPr>
  </p:notesTextViewPr>
  <p:sorterViewPr>
    <p:cViewPr>
      <p:scale>
        <a:sx n="66" d="100"/>
        <a:sy n="66" d="100"/>
      </p:scale>
      <p:origin x="0" y="0"/>
    </p:cViewPr>
  </p:sorterViewPr>
  <p:notesViewPr>
    <p:cSldViewPr>
      <p:cViewPr varScale="1">
        <p:scale>
          <a:sx n="83" d="100"/>
          <a:sy n="83" d="100"/>
        </p:scale>
        <p:origin x="-187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38475" cy="464980"/>
          </a:xfrm>
          <a:prstGeom prst="rect">
            <a:avLst/>
          </a:prstGeom>
        </p:spPr>
        <p:txBody>
          <a:bodyPr vert="horz" lIns="92830" tIns="46415" rIns="92830" bIns="46415"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342" y="2"/>
            <a:ext cx="3038475" cy="464980"/>
          </a:xfrm>
          <a:prstGeom prst="rect">
            <a:avLst/>
          </a:prstGeom>
        </p:spPr>
        <p:txBody>
          <a:bodyPr vert="horz" lIns="92830" tIns="46415" rIns="92830" bIns="46415" rtlCol="0"/>
          <a:lstStyle>
            <a:lvl1pPr algn="r">
              <a:defRPr sz="1200">
                <a:latin typeface="Arial" charset="0"/>
              </a:defRPr>
            </a:lvl1pPr>
          </a:lstStyle>
          <a:p>
            <a:pPr>
              <a:defRPr/>
            </a:pPr>
            <a:fld id="{9B6495AB-2D80-4851-BF24-DC8B10B4F0E4}" type="datetimeFigureOut">
              <a:rPr lang="en-US"/>
              <a:pPr>
                <a:defRPr/>
              </a:pPr>
              <a:t>7/1/2014</a:t>
            </a:fld>
            <a:endParaRPr lang="en-US" dirty="0"/>
          </a:p>
        </p:txBody>
      </p:sp>
      <p:sp>
        <p:nvSpPr>
          <p:cNvPr id="4" name="Footer Placeholder 3"/>
          <p:cNvSpPr>
            <a:spLocks noGrp="1"/>
          </p:cNvSpPr>
          <p:nvPr>
            <p:ph type="ftr" sz="quarter" idx="2"/>
          </p:nvPr>
        </p:nvSpPr>
        <p:spPr>
          <a:xfrm>
            <a:off x="5" y="8829824"/>
            <a:ext cx="3038475" cy="464980"/>
          </a:xfrm>
          <a:prstGeom prst="rect">
            <a:avLst/>
          </a:prstGeom>
        </p:spPr>
        <p:txBody>
          <a:bodyPr vert="horz" lIns="92830" tIns="46415" rIns="92830" bIns="46415"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342" y="8829824"/>
            <a:ext cx="3038475" cy="464980"/>
          </a:xfrm>
          <a:prstGeom prst="rect">
            <a:avLst/>
          </a:prstGeom>
        </p:spPr>
        <p:txBody>
          <a:bodyPr vert="horz" lIns="92830" tIns="46415" rIns="92830" bIns="46415" rtlCol="0" anchor="b"/>
          <a:lstStyle>
            <a:lvl1pPr algn="r">
              <a:defRPr sz="1200">
                <a:latin typeface="Arial" charset="0"/>
              </a:defRPr>
            </a:lvl1pPr>
          </a:lstStyle>
          <a:p>
            <a:pPr>
              <a:defRPr/>
            </a:pPr>
            <a:fld id="{37238F86-B99E-4BE3-B1AD-C4A55F7FE545}" type="slidenum">
              <a:rPr lang="en-US"/>
              <a:pPr>
                <a:defRPr/>
              </a:pPr>
              <a:t>‹#›</a:t>
            </a:fld>
            <a:endParaRPr lang="en-US" dirty="0"/>
          </a:p>
        </p:txBody>
      </p:sp>
    </p:spTree>
    <p:extLst>
      <p:ext uri="{BB962C8B-B14F-4D97-AF65-F5344CB8AC3E}">
        <p14:creationId xmlns:p14="http://schemas.microsoft.com/office/powerpoint/2010/main" val="1470741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38475" cy="464980"/>
          </a:xfrm>
          <a:prstGeom prst="rect">
            <a:avLst/>
          </a:prstGeom>
        </p:spPr>
        <p:txBody>
          <a:bodyPr vert="horz" lIns="92830" tIns="46415" rIns="92830" bIns="46415"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342" y="2"/>
            <a:ext cx="3038475" cy="464980"/>
          </a:xfrm>
          <a:prstGeom prst="rect">
            <a:avLst/>
          </a:prstGeom>
        </p:spPr>
        <p:txBody>
          <a:bodyPr vert="horz" lIns="92830" tIns="46415" rIns="92830" bIns="46415" rtlCol="0"/>
          <a:lstStyle>
            <a:lvl1pPr algn="r">
              <a:defRPr sz="1200">
                <a:latin typeface="Arial" charset="0"/>
              </a:defRPr>
            </a:lvl1pPr>
          </a:lstStyle>
          <a:p>
            <a:pPr>
              <a:defRPr/>
            </a:pPr>
            <a:fld id="{FB832B41-F7A3-4028-A715-2CA80CD8AA2D}" type="datetimeFigureOut">
              <a:rPr lang="en-US"/>
              <a:pPr>
                <a:defRPr/>
              </a:pPr>
              <a:t>7/1/2014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dirty="0" smtClean="0"/>
          </a:p>
        </p:txBody>
      </p:sp>
      <p:sp>
        <p:nvSpPr>
          <p:cNvPr id="5" name="Notes Placeholder 4"/>
          <p:cNvSpPr>
            <a:spLocks noGrp="1"/>
          </p:cNvSpPr>
          <p:nvPr>
            <p:ph type="body" sz="quarter" idx="3"/>
          </p:nvPr>
        </p:nvSpPr>
        <p:spPr>
          <a:xfrm>
            <a:off x="701675" y="4416511"/>
            <a:ext cx="5607050" cy="4183220"/>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5" y="8829824"/>
            <a:ext cx="3038475" cy="464980"/>
          </a:xfrm>
          <a:prstGeom prst="rect">
            <a:avLst/>
          </a:prstGeom>
        </p:spPr>
        <p:txBody>
          <a:bodyPr vert="horz" lIns="92830" tIns="46415" rIns="92830" bIns="46415"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342" y="8829824"/>
            <a:ext cx="3038475" cy="464980"/>
          </a:xfrm>
          <a:prstGeom prst="rect">
            <a:avLst/>
          </a:prstGeom>
        </p:spPr>
        <p:txBody>
          <a:bodyPr vert="horz" lIns="92830" tIns="46415" rIns="92830" bIns="46415" rtlCol="0" anchor="b"/>
          <a:lstStyle>
            <a:lvl1pPr algn="r">
              <a:defRPr sz="1200">
                <a:latin typeface="Arial" charset="0"/>
              </a:defRPr>
            </a:lvl1pPr>
          </a:lstStyle>
          <a:p>
            <a:pPr>
              <a:defRPr/>
            </a:pPr>
            <a:fld id="{71C2013C-28F8-4763-9382-54293A8040DE}" type="slidenum">
              <a:rPr lang="en-US"/>
              <a:pPr>
                <a:defRPr/>
              </a:pPr>
              <a:t>‹#›</a:t>
            </a:fld>
            <a:endParaRPr lang="en-US" dirty="0"/>
          </a:p>
        </p:txBody>
      </p:sp>
    </p:spTree>
    <p:extLst>
      <p:ext uri="{BB962C8B-B14F-4D97-AF65-F5344CB8AC3E}">
        <p14:creationId xmlns:p14="http://schemas.microsoft.com/office/powerpoint/2010/main" val="1822058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Please acknowledge that development of the training resources was made possible by a grant from the U.S. Department of Labor and has been reviewed by OSHA staff</a:t>
            </a:r>
            <a:r>
              <a:rPr lang="en-US" dirty="0" smtClean="0"/>
              <a:t>. You do not need</a:t>
            </a:r>
            <a:r>
              <a:rPr lang="en-US" baseline="0" dirty="0" smtClean="0"/>
              <a:t> to read the disclaimer at the bottom of the slide.</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a:t>
            </a:fld>
            <a:endParaRPr lang="en-US" dirty="0"/>
          </a:p>
        </p:txBody>
      </p:sp>
    </p:spTree>
    <p:extLst>
      <p:ext uri="{BB962C8B-B14F-4D97-AF65-F5344CB8AC3E}">
        <p14:creationId xmlns:p14="http://schemas.microsoft.com/office/powerpoint/2010/main" val="101669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Notes:</a:t>
            </a:r>
          </a:p>
          <a:p>
            <a:endParaRPr lang="en-US" dirty="0" smtClean="0"/>
          </a:p>
          <a:p>
            <a:r>
              <a:rPr lang="en-US" dirty="0" smtClean="0"/>
              <a:t>Introduce</a:t>
            </a:r>
            <a:r>
              <a:rPr lang="en-US" baseline="0" dirty="0" smtClean="0"/>
              <a:t> yourself and briefly share your qualifications and/or experiences that you will draw upon to teach the class.</a:t>
            </a:r>
          </a:p>
          <a:p>
            <a:endParaRPr lang="en-US" baseline="0" dirty="0" smtClean="0"/>
          </a:p>
          <a:p>
            <a:r>
              <a:rPr lang="en-US" baseline="0" dirty="0" smtClean="0"/>
              <a:t>Encourage participants to turn off their cell phones or switch them to silent mode.</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a:t>
            </a:fld>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Instructor Notes:</a:t>
            </a:r>
          </a:p>
          <a:p>
            <a:pPr eaLnBrk="1" hangingPunct="1">
              <a:spcBef>
                <a:spcPct val="0"/>
              </a:spcBef>
            </a:pPr>
            <a:endParaRPr lang="en-US" dirty="0" smtClean="0"/>
          </a:p>
          <a:p>
            <a:pPr eaLnBrk="1" hangingPunct="1">
              <a:spcBef>
                <a:spcPct val="0"/>
              </a:spcBef>
            </a:pPr>
            <a:r>
              <a:rPr lang="en-US" dirty="0" smtClean="0"/>
              <a:t>These qualifications were used to select individuals</a:t>
            </a:r>
            <a:r>
              <a:rPr lang="en-US" baseline="0" dirty="0" smtClean="0"/>
              <a:t> to participate in the train-the-trainer training for teaching the Basic First Responder Training for Incidents Involving Grain Storage, Processing and </a:t>
            </a:r>
            <a:r>
              <a:rPr lang="en-US" baseline="0" dirty="0" smtClean="0"/>
              <a:t>Handling </a:t>
            </a:r>
            <a:r>
              <a:rPr lang="en-US" baseline="0" dirty="0" smtClean="0"/>
              <a:t>Facilities. It is anticipated that each individual completing the train-the-trainer class will be equipped and motivated to conduct the basic first responder training to first responders they serve in their communities</a:t>
            </a:r>
            <a:r>
              <a:rPr lang="en-US" baseline="0" dirty="0" smtClean="0"/>
              <a:t>.</a:t>
            </a:r>
          </a:p>
          <a:p>
            <a:pPr eaLnBrk="1" hangingPunct="1">
              <a:spcBef>
                <a:spcPct val="0"/>
              </a:spcBef>
            </a:pPr>
            <a:endParaRPr lang="en-US" baseline="0" dirty="0" smtClean="0"/>
          </a:p>
          <a:p>
            <a:pPr eaLnBrk="1" hangingPunct="1">
              <a:spcBef>
                <a:spcPct val="0"/>
              </a:spcBef>
            </a:pPr>
            <a:r>
              <a:rPr lang="en-US" baseline="0" dirty="0" smtClean="0"/>
              <a:t>Since participation in the train-the-trainer class and conducting follow-up training is completely voluntary, it is important to invite or select participants who are most likely to utilize the training. This is often demonstrated by previous experience as a first responder instructor.</a:t>
            </a: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327750-462D-4CF8-919E-6B8DB7515E03}" type="slidenum">
              <a:rPr lang="en-US" smtClean="0"/>
              <a:pPr/>
              <a:t>3</a:t>
            </a:fld>
            <a:endParaRPr lang="en-US" dirty="0" smtClean="0"/>
          </a:p>
        </p:txBody>
      </p:sp>
    </p:spTree>
    <p:extLst>
      <p:ext uri="{BB962C8B-B14F-4D97-AF65-F5344CB8AC3E}">
        <p14:creationId xmlns:p14="http://schemas.microsoft.com/office/powerpoint/2010/main" val="3399973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Instructor Notes:</a:t>
            </a:r>
          </a:p>
          <a:p>
            <a:pPr eaLnBrk="1" hangingPunct="1">
              <a:spcBef>
                <a:spcPct val="0"/>
              </a:spcBef>
            </a:pPr>
            <a:endParaRPr lang="en-US" dirty="0" smtClean="0"/>
          </a:p>
          <a:p>
            <a:pPr eaLnBrk="1" hangingPunct="1">
              <a:spcBef>
                <a:spcPct val="0"/>
              </a:spcBef>
            </a:pPr>
            <a:r>
              <a:rPr lang="en-US" dirty="0" smtClean="0"/>
              <a:t>This is a list of anticipated learning objectives for those participating in the train-the-trainer class</a:t>
            </a:r>
            <a:r>
              <a:rPr lang="en-US" dirty="0" smtClean="0"/>
              <a:t>. An assumed</a:t>
            </a:r>
            <a:r>
              <a:rPr lang="en-US" baseline="0" dirty="0" smtClean="0"/>
              <a:t> objective is to motivate the participants to conduct follow-up instruction using the curriculum in their local communities.</a:t>
            </a: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13D44C-1A20-4AC7-8468-48AC75510CCA}" type="slidenum">
              <a:rPr lang="en-US" smtClean="0"/>
              <a:pPr/>
              <a:t>4</a:t>
            </a:fld>
            <a:endParaRPr lang="en-US" dirty="0" smtClean="0"/>
          </a:p>
        </p:txBody>
      </p:sp>
    </p:spTree>
    <p:extLst>
      <p:ext uri="{BB962C8B-B14F-4D97-AF65-F5344CB8AC3E}">
        <p14:creationId xmlns:p14="http://schemas.microsoft.com/office/powerpoint/2010/main" val="349373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a:t>
            </a:r>
            <a:r>
              <a:rPr lang="en-US" baseline="0" dirty="0" smtClean="0"/>
              <a:t> Notes:</a:t>
            </a:r>
          </a:p>
          <a:p>
            <a:endParaRPr lang="en-US" baseline="0" dirty="0" smtClean="0"/>
          </a:p>
          <a:p>
            <a:r>
              <a:rPr lang="en-US" baseline="0" dirty="0" smtClean="0"/>
              <a:t>In addition to the learning objectives, it is anticipated that there will be other potential outcomes from conducting the train-the-trainer classes and increasing the number of trainers capable of presenting the Basic First Responder Training for Incidents Involving Grain Storage, Processing and Handling Facilities curriculum.</a:t>
            </a:r>
          </a:p>
          <a:p>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5</a:t>
            </a:fld>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Notes: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Trainers should be made aware of the source of the training</a:t>
            </a:r>
            <a:r>
              <a:rPr lang="en-US" baseline="0" dirty="0" smtClean="0"/>
              <a:t> material and that commercial use of it for the purpose of making a profit is prohibited.</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6</a:t>
            </a:fld>
            <a:endParaRPr lang="en-US" dirty="0"/>
          </a:p>
        </p:txBody>
      </p:sp>
    </p:spTree>
    <p:extLst>
      <p:ext uri="{BB962C8B-B14F-4D97-AF65-F5344CB8AC3E}">
        <p14:creationId xmlns:p14="http://schemas.microsoft.com/office/powerpoint/2010/main" val="148929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Review the instructor training agenda for the day. Remind participants that time does not allow a comprehensive review of all issues related to emergencies at grain storage, processing, and handling facilities. Encourage participants to review the contents of the curriculum package and the supplemental online</a:t>
            </a:r>
            <a:r>
              <a:rPr lang="en-US" baseline="0" dirty="0" smtClean="0"/>
              <a:t> resources suggested.</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7</a:t>
            </a:fld>
            <a:endParaRPr lang="en-US" dirty="0"/>
          </a:p>
        </p:txBody>
      </p:sp>
    </p:spTree>
    <p:extLst>
      <p:ext uri="{BB962C8B-B14F-4D97-AF65-F5344CB8AC3E}">
        <p14:creationId xmlns:p14="http://schemas.microsoft.com/office/powerpoint/2010/main" val="348129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Continuation of training</a:t>
            </a:r>
            <a:r>
              <a:rPr lang="en-US" baseline="0" dirty="0" smtClean="0"/>
              <a:t> agenda.</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8</a:t>
            </a:fld>
            <a:endParaRPr lang="en-US" dirty="0"/>
          </a:p>
        </p:txBody>
      </p:sp>
    </p:spTree>
    <p:extLst>
      <p:ext uri="{BB962C8B-B14F-4D97-AF65-F5344CB8AC3E}">
        <p14:creationId xmlns:p14="http://schemas.microsoft.com/office/powerpoint/2010/main" val="362738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r>
              <a:rPr lang="en-US" dirty="0" smtClean="0"/>
              <a:t>Answer</a:t>
            </a:r>
            <a:r>
              <a:rPr lang="en-US" baseline="0" dirty="0" smtClean="0"/>
              <a:t> any questions anyone has from this unit before moving on</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9</a:t>
            </a:fld>
            <a:endParaRPr lang="en-US" dirty="0"/>
          </a:p>
        </p:txBody>
      </p:sp>
    </p:spTree>
    <p:extLst>
      <p:ext uri="{BB962C8B-B14F-4D97-AF65-F5344CB8AC3E}">
        <p14:creationId xmlns:p14="http://schemas.microsoft.com/office/powerpoint/2010/main" val="210172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8878253-1949-4585-A4AB-7252E77BB569}" type="slidenum">
              <a:rPr lang="en-US" smtClean="0"/>
              <a:pPr>
                <a:defRPr/>
              </a:pPr>
              <a:t>‹#›</a:t>
            </a:fld>
            <a:endParaRPr lang="en-US" dirty="0"/>
          </a:p>
        </p:txBody>
      </p:sp>
    </p:spTree>
    <p:extLst>
      <p:ext uri="{BB962C8B-B14F-4D97-AF65-F5344CB8AC3E}">
        <p14:creationId xmlns:p14="http://schemas.microsoft.com/office/powerpoint/2010/main" val="3608912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5F4624B-04BE-4FE3-B51A-1B88FD5F53A2}" type="slidenum">
              <a:rPr lang="en-US" smtClean="0"/>
              <a:pPr>
                <a:defRPr/>
              </a:pPr>
              <a:t>‹#›</a:t>
            </a:fld>
            <a:endParaRPr lang="en-US" dirty="0"/>
          </a:p>
        </p:txBody>
      </p:sp>
    </p:spTree>
    <p:extLst>
      <p:ext uri="{BB962C8B-B14F-4D97-AF65-F5344CB8AC3E}">
        <p14:creationId xmlns:p14="http://schemas.microsoft.com/office/powerpoint/2010/main" val="4134789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92BA44C-4983-4589-B904-39787FAB5651}" type="slidenum">
              <a:rPr lang="en-US" smtClean="0"/>
              <a:pPr>
                <a:defRPr/>
              </a:pPr>
              <a:t>‹#›</a:t>
            </a:fld>
            <a:endParaRPr lang="en-US" dirty="0"/>
          </a:p>
        </p:txBody>
      </p:sp>
    </p:spTree>
    <p:extLst>
      <p:ext uri="{BB962C8B-B14F-4D97-AF65-F5344CB8AC3E}">
        <p14:creationId xmlns:p14="http://schemas.microsoft.com/office/powerpoint/2010/main" val="968026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AF4C88F-E191-476D-A289-033F058D0F0A}" type="slidenum">
              <a:rPr lang="en-US" smtClean="0"/>
              <a:pPr>
                <a:defRPr/>
              </a:pPr>
              <a:t>‹#›</a:t>
            </a:fld>
            <a:endParaRPr lang="en-US" dirty="0"/>
          </a:p>
        </p:txBody>
      </p:sp>
    </p:spTree>
    <p:extLst>
      <p:ext uri="{BB962C8B-B14F-4D97-AF65-F5344CB8AC3E}">
        <p14:creationId xmlns:p14="http://schemas.microsoft.com/office/powerpoint/2010/main" val="2223762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0BEE2CB-11EB-4481-B52C-A925516C9AE6}" type="slidenum">
              <a:rPr lang="en-US" smtClean="0"/>
              <a:pPr>
                <a:defRPr/>
              </a:pPr>
              <a:t>‹#›</a:t>
            </a:fld>
            <a:endParaRPr lang="en-US" dirty="0"/>
          </a:p>
        </p:txBody>
      </p:sp>
    </p:spTree>
    <p:extLst>
      <p:ext uri="{BB962C8B-B14F-4D97-AF65-F5344CB8AC3E}">
        <p14:creationId xmlns:p14="http://schemas.microsoft.com/office/powerpoint/2010/main" val="225413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CC3BEB7-48AA-40DD-83E9-1D3937499F40}" type="slidenum">
              <a:rPr lang="en-US" smtClean="0"/>
              <a:pPr>
                <a:defRPr/>
              </a:pPr>
              <a:t>‹#›</a:t>
            </a:fld>
            <a:endParaRPr lang="en-US" dirty="0"/>
          </a:p>
        </p:txBody>
      </p:sp>
    </p:spTree>
    <p:extLst>
      <p:ext uri="{BB962C8B-B14F-4D97-AF65-F5344CB8AC3E}">
        <p14:creationId xmlns:p14="http://schemas.microsoft.com/office/powerpoint/2010/main" val="462064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3A02BC2-3F6C-4043-B770-91B91F55B75C}" type="slidenum">
              <a:rPr lang="en-US" smtClean="0"/>
              <a:pPr>
                <a:defRPr/>
              </a:pPr>
              <a:t>‹#›</a:t>
            </a:fld>
            <a:endParaRPr lang="en-US" dirty="0"/>
          </a:p>
        </p:txBody>
      </p:sp>
    </p:spTree>
    <p:extLst>
      <p:ext uri="{BB962C8B-B14F-4D97-AF65-F5344CB8AC3E}">
        <p14:creationId xmlns:p14="http://schemas.microsoft.com/office/powerpoint/2010/main" val="285141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8DA5207-9902-422F-88B4-CDD0CBCAF615}" type="slidenum">
              <a:rPr lang="en-US" smtClean="0"/>
              <a:pPr>
                <a:defRPr/>
              </a:pPr>
              <a:t>‹#›</a:t>
            </a:fld>
            <a:endParaRPr lang="en-US" dirty="0"/>
          </a:p>
        </p:txBody>
      </p:sp>
    </p:spTree>
    <p:extLst>
      <p:ext uri="{BB962C8B-B14F-4D97-AF65-F5344CB8AC3E}">
        <p14:creationId xmlns:p14="http://schemas.microsoft.com/office/powerpoint/2010/main" val="1590118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C22139BF-76C9-4434-ADC0-A70C5D4B6324}" type="slidenum">
              <a:rPr lang="en-US" smtClean="0"/>
              <a:pPr>
                <a:defRPr/>
              </a:pPr>
              <a:t>‹#›</a:t>
            </a:fld>
            <a:endParaRPr lang="en-US" dirty="0"/>
          </a:p>
        </p:txBody>
      </p:sp>
    </p:spTree>
    <p:extLst>
      <p:ext uri="{BB962C8B-B14F-4D97-AF65-F5344CB8AC3E}">
        <p14:creationId xmlns:p14="http://schemas.microsoft.com/office/powerpoint/2010/main" val="38398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007F48F-F3F7-4D8E-83CD-147DB46FF3AC}" type="slidenum">
              <a:rPr lang="en-US" smtClean="0"/>
              <a:pPr>
                <a:defRPr/>
              </a:pPr>
              <a:t>‹#›</a:t>
            </a:fld>
            <a:endParaRPr lang="en-US" dirty="0"/>
          </a:p>
        </p:txBody>
      </p:sp>
    </p:spTree>
    <p:extLst>
      <p:ext uri="{BB962C8B-B14F-4D97-AF65-F5344CB8AC3E}">
        <p14:creationId xmlns:p14="http://schemas.microsoft.com/office/powerpoint/2010/main" val="2438648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A17B0EC-F5D8-43E3-BF84-B6AEED530E70}" type="slidenum">
              <a:rPr lang="en-US" smtClean="0"/>
              <a:pPr>
                <a:defRPr/>
              </a:pPr>
              <a:t>‹#›</a:t>
            </a:fld>
            <a:endParaRPr lang="en-US" dirty="0"/>
          </a:p>
        </p:txBody>
      </p:sp>
    </p:spTree>
    <p:extLst>
      <p:ext uri="{BB962C8B-B14F-4D97-AF65-F5344CB8AC3E}">
        <p14:creationId xmlns:p14="http://schemas.microsoft.com/office/powerpoint/2010/main" val="2094183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820DB9-E642-4825-AC7D-DD47AA72BBF5}" type="slidenum">
              <a:rPr lang="en-US" smtClean="0"/>
              <a:pPr>
                <a:defRPr/>
              </a:pPr>
              <a:t>‹#›</a:t>
            </a:fld>
            <a:endParaRPr lang="en-US" dirty="0"/>
          </a:p>
        </p:txBody>
      </p:sp>
    </p:spTree>
    <p:extLst>
      <p:ext uri="{BB962C8B-B14F-4D97-AF65-F5344CB8AC3E}">
        <p14:creationId xmlns:p14="http://schemas.microsoft.com/office/powerpoint/2010/main" val="70733440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s://scontent-b.xx.fbcdn.net/hphotos-prn2/v/t35/1548063_807679185915965_693248902_o.jpg?oh=312365f11b9e8a1e63d585645c079d94&amp;oe=52FD954A"/>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844" y="0"/>
            <a:ext cx="9156843" cy="6858000"/>
          </a:xfrm>
          <a:prstGeom prst="rect">
            <a:avLst/>
          </a:prstGeom>
          <a:noFill/>
          <a:ln>
            <a:noFill/>
          </a:ln>
        </p:spPr>
      </p:pic>
      <p:sp>
        <p:nvSpPr>
          <p:cNvPr id="10" name="Rectangle 9"/>
          <p:cNvSpPr/>
          <p:nvPr/>
        </p:nvSpPr>
        <p:spPr>
          <a:xfrm>
            <a:off x="342900" y="533400"/>
            <a:ext cx="8305800" cy="3276600"/>
          </a:xfrm>
          <a:prstGeom prst="rect">
            <a:avLst/>
          </a:prstGeom>
          <a:solidFill>
            <a:schemeClr val="lt1">
              <a:alpha val="72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Subtitle 2"/>
          <p:cNvSpPr>
            <a:spLocks noGrp="1"/>
          </p:cNvSpPr>
          <p:nvPr>
            <p:ph type="subTitle" idx="1"/>
          </p:nvPr>
        </p:nvSpPr>
        <p:spPr>
          <a:xfrm>
            <a:off x="152400" y="5484541"/>
            <a:ext cx="8686800" cy="1371600"/>
          </a:xfrm>
        </p:spPr>
        <p:txBody>
          <a:bodyPr>
            <a:normAutofit/>
          </a:bodyPr>
          <a:lstStyle/>
          <a:p>
            <a:pPr marR="0" algn="ctr" eaLnBrk="1" hangingPunct="1">
              <a:lnSpc>
                <a:spcPct val="60000"/>
              </a:lnSpc>
            </a:pPr>
            <a:r>
              <a:rPr lang="en-US" sz="1050" b="1" i="1" dirty="0" smtClean="0">
                <a:solidFill>
                  <a:schemeClr val="tx1"/>
                </a:solidFill>
                <a:latin typeface="Georgia" pitchFamily="18" charset="0"/>
              </a:rPr>
              <a:t>Developed by:</a:t>
            </a:r>
          </a:p>
          <a:p>
            <a:pPr lvl="1" eaLnBrk="1" hangingPunct="1">
              <a:lnSpc>
                <a:spcPct val="60000"/>
              </a:lnSpc>
            </a:pPr>
            <a:r>
              <a:rPr lang="en-US" sz="1050" b="1" dirty="0" smtClean="0">
                <a:solidFill>
                  <a:schemeClr val="tx1"/>
                </a:solidFill>
                <a:latin typeface="Georgia" pitchFamily="18" charset="0"/>
              </a:rPr>
              <a:t>Purdue University</a:t>
            </a:r>
          </a:p>
          <a:p>
            <a:pPr lvl="1" eaLnBrk="1" hangingPunct="1">
              <a:lnSpc>
                <a:spcPct val="60000"/>
              </a:lnSpc>
            </a:pPr>
            <a:r>
              <a:rPr lang="en-US" sz="1050" b="1" dirty="0" smtClean="0">
                <a:solidFill>
                  <a:schemeClr val="tx1"/>
                </a:solidFill>
                <a:latin typeface="Georgia" pitchFamily="18" charset="0"/>
              </a:rPr>
              <a:t>Agricultural Safety and Health Program</a:t>
            </a:r>
          </a:p>
          <a:p>
            <a:pPr lvl="1" eaLnBrk="1" hangingPunct="1">
              <a:lnSpc>
                <a:spcPct val="60000"/>
              </a:lnSpc>
            </a:pPr>
            <a:r>
              <a:rPr lang="en-US" sz="1050" b="1" dirty="0" smtClean="0">
                <a:solidFill>
                  <a:schemeClr val="tx1"/>
                </a:solidFill>
                <a:latin typeface="Georgia" pitchFamily="18" charset="0"/>
              </a:rPr>
              <a:t>Department of Agricultural and Biological Engineering</a:t>
            </a:r>
          </a:p>
          <a:p>
            <a:pPr lvl="1" eaLnBrk="1" hangingPunct="1">
              <a:lnSpc>
                <a:spcPct val="60000"/>
              </a:lnSpc>
            </a:pPr>
            <a:r>
              <a:rPr lang="en-US" sz="1050" b="1" dirty="0" smtClean="0">
                <a:solidFill>
                  <a:schemeClr val="tx1"/>
                </a:solidFill>
                <a:latin typeface="Georgia" pitchFamily="18" charset="0"/>
              </a:rPr>
              <a:t>West Lafayette, IN</a:t>
            </a:r>
          </a:p>
          <a:p>
            <a:pPr marR="0" algn="l" eaLnBrk="1" hangingPunct="1">
              <a:lnSpc>
                <a:spcPct val="60000"/>
              </a:lnSpc>
            </a:pPr>
            <a:endParaRPr lang="en-US" sz="1050" b="1" dirty="0" smtClean="0">
              <a:solidFill>
                <a:schemeClr val="tx1"/>
              </a:solidFill>
              <a:latin typeface="Georgia" pitchFamily="18" charset="0"/>
            </a:endParaRPr>
          </a:p>
          <a:p>
            <a:pPr marR="0" algn="l">
              <a:lnSpc>
                <a:spcPct val="80000"/>
              </a:lnSpc>
            </a:pPr>
            <a:r>
              <a:rPr lang="en-US" sz="1050" b="1" i="1" dirty="0" smtClean="0">
                <a:solidFill>
                  <a:schemeClr val="tx1"/>
                </a:solidFill>
                <a:latin typeface="Georgia" pitchFamily="18" charset="0"/>
              </a:rPr>
              <a:t>This material was produced under grant number </a:t>
            </a:r>
            <a:r>
              <a:rPr lang="en-US" sz="1050" b="1" i="1" dirty="0">
                <a:solidFill>
                  <a:schemeClr val="tx1"/>
                </a:solidFill>
                <a:latin typeface="Georgia" pitchFamily="18" charset="0"/>
              </a:rPr>
              <a:t>SH23575SH2</a:t>
            </a:r>
            <a:r>
              <a:rPr lang="en-US" sz="1050" b="1" i="1" dirty="0" smtClean="0"/>
              <a:t> </a:t>
            </a:r>
            <a:r>
              <a:rPr lang="en-US" sz="1050" b="1" i="1" dirty="0" smtClean="0">
                <a:solidFill>
                  <a:schemeClr val="tx1"/>
                </a:solidFill>
                <a:latin typeface="Georgia" pitchFamily="18" charset="0"/>
              </a:rPr>
              <a:t>from the Occupational Safety and Health Administration, U.S. Department of Labor.  It does not necessarily reflect the views or policies of the U.S. Department of Labor, nor does mention of trade names, commercial products, or organizations imply endorsements by the U.S. Government.</a:t>
            </a:r>
            <a:endParaRPr lang="en-US" sz="1050" dirty="0" smtClean="0">
              <a:solidFill>
                <a:schemeClr val="tx1"/>
              </a:solidFill>
              <a:latin typeface="Georgia" pitchFamily="18" charset="0"/>
            </a:endParaRPr>
          </a:p>
        </p:txBody>
      </p:sp>
      <p:sp>
        <p:nvSpPr>
          <p:cNvPr id="5" name="Slide Number Placeholder 4"/>
          <p:cNvSpPr>
            <a:spLocks noGrp="1"/>
          </p:cNvSpPr>
          <p:nvPr>
            <p:ph type="sldNum" sz="quarter" idx="12"/>
          </p:nvPr>
        </p:nvSpPr>
        <p:spPr/>
        <p:txBody>
          <a:bodyPr/>
          <a:lstStyle/>
          <a:p>
            <a:pPr>
              <a:defRPr/>
            </a:pPr>
            <a:fld id="{7DE97C43-C70C-42AE-BF2D-7D684895317D}" type="slidenum">
              <a:rPr lang="en-US"/>
              <a:pPr>
                <a:defRPr/>
              </a:pPr>
              <a:t>1</a:t>
            </a:fld>
            <a:endParaRPr lang="en-US" dirty="0"/>
          </a:p>
        </p:txBody>
      </p:sp>
      <p:sp>
        <p:nvSpPr>
          <p:cNvPr id="6" name="Title 1"/>
          <p:cNvSpPr txBox="1">
            <a:spLocks/>
          </p:cNvSpPr>
          <p:nvPr/>
        </p:nvSpPr>
        <p:spPr>
          <a:xfrm>
            <a:off x="228600" y="152400"/>
            <a:ext cx="8534400" cy="3886200"/>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US" sz="3200" dirty="0" smtClean="0">
                <a:solidFill>
                  <a:schemeClr val="tx1"/>
                </a:solidFill>
                <a:latin typeface="Georgia" pitchFamily="18" charset="0"/>
              </a:rPr>
              <a:t>Train-the-Trainer Overview </a:t>
            </a:r>
            <a:br>
              <a:rPr lang="en-US" sz="3200" dirty="0" smtClean="0">
                <a:solidFill>
                  <a:schemeClr val="tx1"/>
                </a:solidFill>
                <a:latin typeface="Georgia" pitchFamily="18" charset="0"/>
              </a:rPr>
            </a:br>
            <a:r>
              <a:rPr lang="en-US" sz="3200" dirty="0" smtClean="0">
                <a:solidFill>
                  <a:schemeClr val="tx1"/>
                </a:solidFill>
                <a:latin typeface="Georgia" pitchFamily="18" charset="0"/>
              </a:rPr>
              <a:t>Basic First Responder Training for Incidents Involving Grain Storage, Processing, and Handling Facilities</a:t>
            </a:r>
            <a:r>
              <a:rPr lang="en-US" sz="3100" dirty="0" smtClean="0">
                <a:solidFill>
                  <a:schemeClr val="tx1"/>
                </a:solidFill>
                <a:latin typeface="Georgia" pitchFamily="18" charset="0"/>
              </a:rPr>
              <a:t/>
            </a:r>
            <a:br>
              <a:rPr lang="en-US" sz="3100" dirty="0" smtClean="0">
                <a:solidFill>
                  <a:schemeClr val="tx1"/>
                </a:solidFill>
                <a:latin typeface="Georgia" pitchFamily="18" charset="0"/>
              </a:rPr>
            </a:br>
            <a:r>
              <a:rPr lang="en-US" sz="3100" dirty="0" smtClean="0">
                <a:solidFill>
                  <a:schemeClr val="tx1"/>
                </a:solidFill>
                <a:latin typeface="Georgia" pitchFamily="18" charset="0"/>
              </a:rPr>
              <a:t/>
            </a:r>
            <a:br>
              <a:rPr lang="en-US" sz="3100" dirty="0" smtClean="0">
                <a:solidFill>
                  <a:schemeClr val="tx1"/>
                </a:solidFill>
                <a:latin typeface="Georgia" pitchFamily="18" charset="0"/>
              </a:rPr>
            </a:br>
            <a:endParaRPr lang="en-US" sz="3100" dirty="0">
              <a:solidFill>
                <a:schemeClr val="tx1"/>
              </a:solidFill>
              <a:latin typeface="Georgia"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Overview and Introductions</a:t>
            </a:r>
          </a:p>
        </p:txBody>
      </p:sp>
      <p:sp>
        <p:nvSpPr>
          <p:cNvPr id="3074" name="Content Placeholder 1"/>
          <p:cNvSpPr>
            <a:spLocks noGrp="1"/>
          </p:cNvSpPr>
          <p:nvPr>
            <p:ph idx="1"/>
          </p:nvPr>
        </p:nvSpPr>
        <p:spPr>
          <a:xfrm>
            <a:off x="457200" y="990600"/>
            <a:ext cx="8229600" cy="5181600"/>
          </a:xfrm>
        </p:spPr>
        <p:txBody>
          <a:bodyPr>
            <a:normAutofit/>
          </a:bodyPr>
          <a:lstStyle/>
          <a:p>
            <a:pPr eaLnBrk="1" hangingPunct="1">
              <a:buSzPct val="95000"/>
              <a:buFont typeface="Wingdings" pitchFamily="2" charset="2"/>
              <a:buChar char="§"/>
            </a:pPr>
            <a:r>
              <a:rPr lang="en-US" sz="2800" dirty="0" smtClean="0">
                <a:latin typeface="Corbel" pitchFamily="34" charset="0"/>
                <a:cs typeface="Arial" charset="0"/>
              </a:rPr>
              <a:t>Scene of grain rescue class</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2</a:t>
            </a:fld>
            <a:endParaRPr lang="en-US" dirty="0"/>
          </a:p>
        </p:txBody>
      </p:sp>
      <p:pic>
        <p:nvPicPr>
          <p:cNvPr id="1026" name="Picture 2" descr="B:\Photos and Images and Videos\GRAIN BINS\Grain Bin Safety Training Dec 2011 with Wettschurack\DSC_37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7557025" cy="50588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Hamm\Pictures&amp;Music\Photos\Backgrounds\xAgriculture00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9" name="Title 1"/>
          <p:cNvSpPr>
            <a:spLocks noGrp="1"/>
          </p:cNvSpPr>
          <p:nvPr>
            <p:ph type="title"/>
          </p:nvPr>
        </p:nvSpPr>
        <p:spPr>
          <a:xfrm>
            <a:off x="419100" y="381000"/>
            <a:ext cx="8305800" cy="11430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Recommended Instructor Qualifications</a:t>
            </a:r>
          </a:p>
        </p:txBody>
      </p:sp>
      <p:sp>
        <p:nvSpPr>
          <p:cNvPr id="4098" name="Rectangle 5"/>
          <p:cNvSpPr>
            <a:spLocks noGrp="1" noChangeArrowheads="1"/>
          </p:cNvSpPr>
          <p:nvPr>
            <p:ph idx="1"/>
          </p:nvPr>
        </p:nvSpPr>
        <p:spPr>
          <a:xfrm>
            <a:off x="990600" y="1524000"/>
            <a:ext cx="7467600" cy="5059363"/>
          </a:xfrm>
        </p:spPr>
        <p:txBody>
          <a:bodyPr>
            <a:noAutofit/>
          </a:bodyPr>
          <a:lstStyle/>
          <a:p>
            <a:pPr eaLnBrk="1" hangingPunct="1">
              <a:buSzPct val="100000"/>
              <a:buFont typeface="Wingdings" panose="05000000000000000000" pitchFamily="2" charset="2"/>
              <a:buChar char="§"/>
            </a:pPr>
            <a:r>
              <a:rPr lang="en-US" sz="2800" dirty="0" smtClean="0">
                <a:latin typeface="Corbel" pitchFamily="34" charset="0"/>
                <a:cs typeface="Arial" charset="0"/>
              </a:rPr>
              <a:t>Be a current first responder instructor</a:t>
            </a:r>
          </a:p>
          <a:p>
            <a:pPr eaLnBrk="1" hangingPunct="1">
              <a:buSzPct val="100000"/>
              <a:buFont typeface="Wingdings" panose="05000000000000000000" pitchFamily="2" charset="2"/>
              <a:buChar char="§"/>
            </a:pPr>
            <a:r>
              <a:rPr lang="en-US" sz="2800" dirty="0" smtClean="0">
                <a:latin typeface="Corbel" pitchFamily="34" charset="0"/>
                <a:cs typeface="Arial" charset="0"/>
              </a:rPr>
              <a:t>Prior completion of NIMS training</a:t>
            </a:r>
          </a:p>
          <a:p>
            <a:pPr eaLnBrk="1" hangingPunct="1">
              <a:buSzPct val="100000"/>
              <a:buFont typeface="Wingdings" panose="05000000000000000000" pitchFamily="2" charset="2"/>
              <a:buChar char="§"/>
            </a:pPr>
            <a:r>
              <a:rPr lang="en-US" sz="2800" dirty="0" smtClean="0">
                <a:latin typeface="Corbel" pitchFamily="34" charset="0"/>
                <a:cs typeface="Arial" charset="0"/>
              </a:rPr>
              <a:t>Working knowledge of grain storage, transport, processing, and handling facilities and equipment</a:t>
            </a:r>
          </a:p>
          <a:p>
            <a:pPr eaLnBrk="1" hangingPunct="1">
              <a:buSzPct val="100000"/>
              <a:buFont typeface="Wingdings" panose="05000000000000000000" pitchFamily="2" charset="2"/>
              <a:buChar char="§"/>
            </a:pPr>
            <a:r>
              <a:rPr lang="en-US" sz="2800" dirty="0" smtClean="0">
                <a:latin typeface="Corbel" pitchFamily="34" charset="0"/>
                <a:cs typeface="Arial" charset="0"/>
              </a:rPr>
              <a:t>Prior completion of first responder training related to grain storage, processing, and handling</a:t>
            </a:r>
          </a:p>
          <a:p>
            <a:pPr eaLnBrk="1" hangingPunct="1">
              <a:buSzPct val="100000"/>
              <a:buFont typeface="Wingdings" panose="05000000000000000000" pitchFamily="2" charset="2"/>
              <a:buChar char="§"/>
            </a:pPr>
            <a:r>
              <a:rPr lang="en-US" sz="2800" dirty="0" smtClean="0">
                <a:latin typeface="Corbel" pitchFamily="34" charset="0"/>
                <a:cs typeface="Arial" charset="0"/>
              </a:rPr>
              <a:t>Familiarity with relevant OSHA Standards</a:t>
            </a:r>
          </a:p>
          <a:p>
            <a:pPr eaLnBrk="1" hangingPunct="1">
              <a:buSzPct val="100000"/>
              <a:buFont typeface="Wingdings" panose="05000000000000000000" pitchFamily="2" charset="2"/>
              <a:buChar char="§"/>
            </a:pPr>
            <a:r>
              <a:rPr lang="en-US" sz="2800" dirty="0" smtClean="0">
                <a:latin typeface="Corbel" pitchFamily="34" charset="0"/>
                <a:cs typeface="Arial" charset="0"/>
              </a:rPr>
              <a:t>Familiarity with NFPA 1670 and 1006</a:t>
            </a:r>
          </a:p>
        </p:txBody>
      </p:sp>
      <p:sp>
        <p:nvSpPr>
          <p:cNvPr id="3" name="Slide Number Placeholder 2"/>
          <p:cNvSpPr>
            <a:spLocks noGrp="1"/>
          </p:cNvSpPr>
          <p:nvPr>
            <p:ph type="sldNum" sz="quarter" idx="12"/>
          </p:nvPr>
        </p:nvSpPr>
        <p:spPr/>
        <p:txBody>
          <a:bodyPr/>
          <a:lstStyle/>
          <a:p>
            <a:pPr>
              <a:defRPr/>
            </a:pPr>
            <a:fld id="{9682F896-31E0-42AF-B52E-24658A948628}" type="slidenum">
              <a:rPr lang="en-US">
                <a:solidFill>
                  <a:schemeClr val="tx1"/>
                </a:solidFill>
              </a:rPr>
              <a:pPr>
                <a:defRPr/>
              </a:pPr>
              <a:t>3</a:t>
            </a:fld>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rtlCol="0">
            <a:noAutofit/>
          </a:bodyPr>
          <a:lstStyle/>
          <a:p>
            <a:pPr eaLnBrk="1" fontAlgn="auto" hangingPunct="1">
              <a:spcAft>
                <a:spcPts val="0"/>
              </a:spcAft>
              <a:defRPr/>
            </a:pPr>
            <a:r>
              <a:rPr lang="en-US" sz="3600" b="1" dirty="0" smtClean="0">
                <a:solidFill>
                  <a:schemeClr val="tx1"/>
                </a:solidFill>
                <a:effectLst>
                  <a:outerShdw blurRad="38100" dist="38100" dir="2700000" algn="tl">
                    <a:srgbClr val="000000">
                      <a:alpha val="43137"/>
                    </a:srgbClr>
                  </a:outerShdw>
                </a:effectLst>
                <a:latin typeface="Corbel" pitchFamily="34" charset="0"/>
              </a:rPr>
              <a:t>Objectives of Instructor Training</a:t>
            </a:r>
          </a:p>
        </p:txBody>
      </p:sp>
      <p:sp>
        <p:nvSpPr>
          <p:cNvPr id="12290" name="Rectangle 5"/>
          <p:cNvSpPr>
            <a:spLocks noGrp="1" noChangeArrowheads="1"/>
          </p:cNvSpPr>
          <p:nvPr>
            <p:ph idx="1"/>
          </p:nvPr>
        </p:nvSpPr>
        <p:spPr>
          <a:xfrm>
            <a:off x="533400" y="1447800"/>
            <a:ext cx="7924800" cy="4648200"/>
          </a:xfrm>
        </p:spPr>
        <p:txBody>
          <a:bodyPr rtlCol="0">
            <a:normAutofit fontScale="85000" lnSpcReduction="10000"/>
          </a:bodyPr>
          <a:lstStyle/>
          <a:p>
            <a:pPr eaLnBrk="1" fontAlgn="auto" hangingPunct="1">
              <a:spcAft>
                <a:spcPts val="0"/>
              </a:spcAft>
              <a:buSzPct val="100000"/>
              <a:buFont typeface="Wingdings" pitchFamily="2" charset="2"/>
              <a:buChar char="§"/>
              <a:defRPr/>
            </a:pPr>
            <a:r>
              <a:rPr lang="en-US" sz="2400" dirty="0" smtClean="0">
                <a:latin typeface="Corbel" pitchFamily="34" charset="0"/>
                <a:cs typeface="Arial" charset="0"/>
              </a:rPr>
              <a:t>Explain goals and objectives of Basic First Responder Training Curriculum</a:t>
            </a:r>
          </a:p>
          <a:p>
            <a:pPr eaLnBrk="1" fontAlgn="auto" hangingPunct="1">
              <a:spcAft>
                <a:spcPts val="0"/>
              </a:spcAft>
              <a:buSzPct val="100000"/>
              <a:buFont typeface="Wingdings" pitchFamily="2" charset="2"/>
              <a:buChar char="§"/>
              <a:defRPr/>
            </a:pPr>
            <a:r>
              <a:rPr lang="en-US" sz="2400" dirty="0" smtClean="0">
                <a:latin typeface="Corbel" pitchFamily="34" charset="0"/>
                <a:cs typeface="Arial" charset="0"/>
              </a:rPr>
              <a:t>Explain and review teaching resources included in curriculum</a:t>
            </a:r>
          </a:p>
          <a:p>
            <a:pPr eaLnBrk="1" fontAlgn="auto" hangingPunct="1">
              <a:spcAft>
                <a:spcPts val="0"/>
              </a:spcAft>
              <a:buSzPct val="100000"/>
              <a:buFont typeface="Wingdings" pitchFamily="2" charset="2"/>
              <a:buChar char="§"/>
              <a:defRPr/>
            </a:pPr>
            <a:r>
              <a:rPr lang="en-US" sz="2400" dirty="0" smtClean="0">
                <a:latin typeface="Corbel" pitchFamily="34" charset="0"/>
                <a:cs typeface="Arial" charset="0"/>
              </a:rPr>
              <a:t>Review strategies to plan, promote, and conduct an evidence-based workshop using the Basic First Responder Training Curriculum</a:t>
            </a:r>
          </a:p>
          <a:p>
            <a:pPr eaLnBrk="1" fontAlgn="auto" hangingPunct="1">
              <a:spcAft>
                <a:spcPts val="0"/>
              </a:spcAft>
              <a:buSzPct val="100000"/>
              <a:buFont typeface="Wingdings" pitchFamily="2" charset="2"/>
              <a:buChar char="§"/>
              <a:defRPr/>
            </a:pPr>
            <a:r>
              <a:rPr lang="en-US" sz="2400" dirty="0" smtClean="0">
                <a:latin typeface="Corbel" pitchFamily="34" charset="0"/>
                <a:cs typeface="Arial" charset="0"/>
              </a:rPr>
              <a:t>Identify potential hazards to first responders at grain-related incidents</a:t>
            </a:r>
          </a:p>
          <a:p>
            <a:pPr eaLnBrk="1" fontAlgn="auto" hangingPunct="1">
              <a:spcAft>
                <a:spcPts val="0"/>
              </a:spcAft>
              <a:buSzPct val="100000"/>
              <a:buFont typeface="Wingdings" pitchFamily="2" charset="2"/>
              <a:buChar char="§"/>
              <a:defRPr/>
            </a:pPr>
            <a:r>
              <a:rPr lang="en-US" sz="2400" dirty="0" smtClean="0">
                <a:latin typeface="Corbel" pitchFamily="34" charset="0"/>
                <a:cs typeface="Arial" charset="0"/>
              </a:rPr>
              <a:t>Explain the need for OSHA compliance when required</a:t>
            </a:r>
          </a:p>
          <a:p>
            <a:pPr eaLnBrk="1" fontAlgn="auto" hangingPunct="1">
              <a:spcAft>
                <a:spcPts val="0"/>
              </a:spcAft>
              <a:buSzPct val="100000"/>
              <a:buFont typeface="Wingdings" pitchFamily="2" charset="2"/>
              <a:buChar char="§"/>
              <a:defRPr/>
            </a:pPr>
            <a:r>
              <a:rPr lang="en-US" sz="2400" dirty="0" smtClean="0">
                <a:latin typeface="Corbel" pitchFamily="34" charset="0"/>
                <a:cs typeface="Arial" charset="0"/>
              </a:rPr>
              <a:t>Describe basic rescue equipment needed for responding to grain-related incident</a:t>
            </a:r>
          </a:p>
          <a:p>
            <a:pPr eaLnBrk="1" fontAlgn="auto" hangingPunct="1">
              <a:spcAft>
                <a:spcPts val="0"/>
              </a:spcAft>
              <a:buSzPct val="100000"/>
              <a:buFont typeface="Wingdings" pitchFamily="2" charset="2"/>
              <a:buChar char="§"/>
              <a:defRPr/>
            </a:pPr>
            <a:r>
              <a:rPr lang="en-US" sz="2400" dirty="0" smtClean="0">
                <a:latin typeface="Corbel" pitchFamily="34" charset="0"/>
                <a:cs typeface="Arial" charset="0"/>
              </a:rPr>
              <a:t>Explain basic first response strategies</a:t>
            </a:r>
          </a:p>
          <a:p>
            <a:pPr eaLnBrk="1" fontAlgn="auto" hangingPunct="1">
              <a:spcAft>
                <a:spcPts val="0"/>
              </a:spcAft>
              <a:buSzPct val="100000"/>
              <a:buFont typeface="Wingdings" pitchFamily="2" charset="2"/>
              <a:buChar char="§"/>
              <a:defRPr/>
            </a:pPr>
            <a:r>
              <a:rPr lang="en-US" sz="2400" dirty="0" smtClean="0">
                <a:latin typeface="Corbel" pitchFamily="34" charset="0"/>
                <a:cs typeface="Arial" charset="0"/>
              </a:rPr>
              <a:t>Affirm the importance of conducting a class evaluation and assessment of student learning</a:t>
            </a:r>
          </a:p>
          <a:p>
            <a:pPr eaLnBrk="1" fontAlgn="auto" hangingPunct="1">
              <a:spcAft>
                <a:spcPts val="0"/>
              </a:spcAft>
              <a:buSzPct val="100000"/>
              <a:buFont typeface="Wingdings" pitchFamily="2" charset="2"/>
              <a:buChar char="§"/>
              <a:defRPr/>
            </a:pPr>
            <a:r>
              <a:rPr lang="en-US" sz="2400" dirty="0" smtClean="0">
                <a:latin typeface="Corbel" pitchFamily="34" charset="0"/>
                <a:cs typeface="Arial" charset="0"/>
              </a:rPr>
              <a:t>Identify and locate supplemental teaching resources</a:t>
            </a:r>
            <a:endParaRPr lang="en-US" sz="3000" dirty="0" smtClean="0">
              <a:latin typeface="Corbel" pitchFamily="34" charset="0"/>
              <a:cs typeface="Arial" charset="0"/>
            </a:endParaRPr>
          </a:p>
          <a:p>
            <a:pPr eaLnBrk="1" fontAlgn="auto" hangingPunct="1">
              <a:spcAft>
                <a:spcPts val="0"/>
              </a:spcAft>
              <a:buSzPct val="95000"/>
              <a:buFont typeface="Wingdings 3" pitchFamily="18" charset="2"/>
              <a:buNone/>
              <a:defRPr/>
            </a:pPr>
            <a:endParaRPr lang="en-US" sz="2400" dirty="0" smtClean="0">
              <a:latin typeface="Arial" charset="0"/>
              <a:cs typeface="Arial" charset="0"/>
            </a:endParaRPr>
          </a:p>
          <a:p>
            <a:pPr lvl="3" eaLnBrk="1" fontAlgn="auto" hangingPunct="1">
              <a:spcAft>
                <a:spcPts val="0"/>
              </a:spcAft>
              <a:buSzPct val="95000"/>
              <a:buFont typeface="Wingdings 2" pitchFamily="18" charset="2"/>
              <a:buNone/>
              <a:defRPr/>
            </a:pPr>
            <a:endParaRPr lang="en-US" sz="2400" dirty="0" smtClean="0">
              <a:latin typeface="Arial" charset="0"/>
              <a:cs typeface="Arial" charset="0"/>
            </a:endParaRPr>
          </a:p>
        </p:txBody>
      </p:sp>
      <p:sp>
        <p:nvSpPr>
          <p:cNvPr id="3" name="Slide Number Placeholder 2"/>
          <p:cNvSpPr>
            <a:spLocks noGrp="1"/>
          </p:cNvSpPr>
          <p:nvPr>
            <p:ph type="sldNum" sz="quarter" idx="12"/>
          </p:nvPr>
        </p:nvSpPr>
        <p:spPr/>
        <p:txBody>
          <a:bodyPr/>
          <a:lstStyle/>
          <a:p>
            <a:pPr>
              <a:defRPr/>
            </a:pPr>
            <a:fld id="{1628D0BB-9478-49AE-B867-6DA9105105F6}" type="slidenum">
              <a:rPr lang="en-US"/>
              <a:pPr>
                <a:defRPr/>
              </a:pPr>
              <a:t>4</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Desired Outcomes of Instructor Training</a:t>
            </a:r>
          </a:p>
        </p:txBody>
      </p:sp>
      <p:sp>
        <p:nvSpPr>
          <p:cNvPr id="3074" name="Content Placeholder 1"/>
          <p:cNvSpPr>
            <a:spLocks noGrp="1"/>
          </p:cNvSpPr>
          <p:nvPr>
            <p:ph idx="1"/>
          </p:nvPr>
        </p:nvSpPr>
        <p:spPr>
          <a:xfrm>
            <a:off x="609600" y="1219200"/>
            <a:ext cx="8077200" cy="5029200"/>
          </a:xfrm>
        </p:spPr>
        <p:txBody>
          <a:bodyPr>
            <a:normAutofit fontScale="77500" lnSpcReduction="20000"/>
          </a:bodyPr>
          <a:lstStyle/>
          <a:p>
            <a:pPr>
              <a:buSzPct val="95000"/>
              <a:buFont typeface="Wingdings" panose="05000000000000000000" pitchFamily="2" charset="2"/>
              <a:buChar char="§"/>
            </a:pPr>
            <a:r>
              <a:rPr lang="en-US" sz="3600" dirty="0" smtClean="0">
                <a:latin typeface="Corbel" pitchFamily="34" charset="0"/>
                <a:cs typeface="Arial" charset="0"/>
              </a:rPr>
              <a:t>Increase the number of instructors teaching evidence based first responder training related to emergencies at grain storage, processing, and handling facilities</a:t>
            </a:r>
          </a:p>
          <a:p>
            <a:pPr>
              <a:buSzPct val="95000"/>
              <a:buFont typeface="Wingdings" panose="05000000000000000000" pitchFamily="2" charset="2"/>
              <a:buChar char="§"/>
            </a:pPr>
            <a:r>
              <a:rPr lang="en-US" sz="3600" dirty="0" smtClean="0">
                <a:latin typeface="Corbel" pitchFamily="34" charset="0"/>
                <a:cs typeface="Arial" charset="0"/>
              </a:rPr>
              <a:t>Increase the number of first responders trained to safely and effectively respond to incidents at grain storage, processing, and handling facilities</a:t>
            </a:r>
          </a:p>
          <a:p>
            <a:pPr>
              <a:buSzPct val="95000"/>
              <a:buFont typeface="Wingdings" panose="05000000000000000000" pitchFamily="2" charset="2"/>
              <a:buChar char="§"/>
            </a:pPr>
            <a:r>
              <a:rPr lang="en-US" sz="3600" dirty="0" smtClean="0">
                <a:latin typeface="Corbel" pitchFamily="34" charset="0"/>
                <a:cs typeface="Arial" charset="0"/>
              </a:rPr>
              <a:t>Increase the probability of successful response</a:t>
            </a:r>
          </a:p>
          <a:p>
            <a:pPr>
              <a:buSzPct val="95000"/>
              <a:buFont typeface="Wingdings" panose="05000000000000000000" pitchFamily="2" charset="2"/>
              <a:buChar char="§"/>
            </a:pPr>
            <a:r>
              <a:rPr lang="en-US" sz="3600" dirty="0" smtClean="0">
                <a:latin typeface="Corbel" pitchFamily="34" charset="0"/>
                <a:cs typeface="Arial" charset="0"/>
              </a:rPr>
              <a:t>Ensure greater compliance with relevant OSHA workplace safety and health regulations</a:t>
            </a:r>
          </a:p>
          <a:p>
            <a:pPr>
              <a:buSzPct val="95000"/>
              <a:buFont typeface="Wingdings" panose="05000000000000000000" pitchFamily="2" charset="2"/>
              <a:buChar char="§"/>
            </a:pPr>
            <a:r>
              <a:rPr lang="en-US" sz="3600" dirty="0" smtClean="0">
                <a:latin typeface="Corbel" pitchFamily="34" charset="0"/>
                <a:cs typeface="Arial" charset="0"/>
              </a:rPr>
              <a:t>Reduce the probability of secondary victims and injuries</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5</a:t>
            </a:fld>
            <a:endParaRPr lang="en-US" dirty="0"/>
          </a:p>
        </p:txBody>
      </p:sp>
    </p:spTree>
    <p:extLst>
      <p:ext uri="{BB962C8B-B14F-4D97-AF65-F5344CB8AC3E}">
        <p14:creationId xmlns:p14="http://schemas.microsoft.com/office/powerpoint/2010/main" val="365417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p:nvPr>
        </p:nvSpPr>
        <p:spPr>
          <a:xfrm>
            <a:off x="457200" y="304800"/>
            <a:ext cx="8077200" cy="10668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Fair Use of the Curriculum</a:t>
            </a:r>
          </a:p>
        </p:txBody>
      </p:sp>
      <p:sp>
        <p:nvSpPr>
          <p:cNvPr id="14338" name="Rectangle 3"/>
          <p:cNvSpPr>
            <a:spLocks noGrp="1" noChangeArrowheads="1"/>
          </p:cNvSpPr>
          <p:nvPr>
            <p:ph idx="1"/>
          </p:nvPr>
        </p:nvSpPr>
        <p:spPr>
          <a:xfrm>
            <a:off x="762000" y="1371600"/>
            <a:ext cx="7467600" cy="4114800"/>
          </a:xfrm>
        </p:spPr>
        <p:txBody>
          <a:bodyPr rtlCol="0">
            <a:noAutofit/>
          </a:bodyPr>
          <a:lstStyle/>
          <a:p>
            <a:pPr eaLnBrk="1" fontAlgn="auto" hangingPunct="1">
              <a:spcAft>
                <a:spcPts val="0"/>
              </a:spcAft>
              <a:buSzPct val="100000"/>
              <a:buFont typeface="Wingdings" pitchFamily="2" charset="2"/>
              <a:buChar char="§"/>
              <a:defRPr/>
            </a:pPr>
            <a:r>
              <a:rPr lang="en-US" sz="2800" dirty="0" smtClean="0">
                <a:latin typeface="Corbel" pitchFamily="34" charset="0"/>
                <a:cs typeface="Arial" pitchFamily="34" charset="0"/>
              </a:rPr>
              <a:t>Developed with U.S. Department of Labor funding </a:t>
            </a:r>
          </a:p>
          <a:p>
            <a:pPr eaLnBrk="1" fontAlgn="auto" hangingPunct="1">
              <a:spcAft>
                <a:spcPts val="0"/>
              </a:spcAft>
              <a:buSzPct val="100000"/>
              <a:buFont typeface="Wingdings" pitchFamily="2" charset="2"/>
              <a:buChar char="§"/>
              <a:defRPr/>
            </a:pPr>
            <a:r>
              <a:rPr lang="en-US" sz="2800" dirty="0" smtClean="0">
                <a:latin typeface="Corbel" pitchFamily="34" charset="0"/>
                <a:cs typeface="Arial" pitchFamily="34" charset="0"/>
              </a:rPr>
              <a:t>Contents are for public use</a:t>
            </a:r>
          </a:p>
          <a:p>
            <a:pPr eaLnBrk="1" fontAlgn="auto" hangingPunct="1">
              <a:spcAft>
                <a:spcPts val="0"/>
              </a:spcAft>
              <a:buSzPct val="100000"/>
              <a:buFont typeface="Wingdings" pitchFamily="2" charset="2"/>
              <a:buChar char="§"/>
              <a:defRPr/>
            </a:pPr>
            <a:r>
              <a:rPr lang="en-US" sz="2800" dirty="0" smtClean="0">
                <a:latin typeface="Corbel" pitchFamily="34" charset="0"/>
                <a:cs typeface="Arial" pitchFamily="34" charset="0"/>
              </a:rPr>
              <a:t>Can only be used for non-profit purposes</a:t>
            </a:r>
          </a:p>
          <a:p>
            <a:pPr eaLnBrk="1" fontAlgn="auto" hangingPunct="1">
              <a:spcAft>
                <a:spcPts val="0"/>
              </a:spcAft>
              <a:buSzPct val="100000"/>
              <a:buFont typeface="Wingdings" pitchFamily="2" charset="2"/>
              <a:buChar char="§"/>
              <a:defRPr/>
            </a:pPr>
            <a:r>
              <a:rPr lang="en-US" sz="2800" dirty="0" smtClean="0">
                <a:latin typeface="Corbel" pitchFamily="34" charset="0"/>
                <a:cs typeface="Arial" pitchFamily="34" charset="0"/>
              </a:rPr>
              <a:t>Cannot be repackaged for sale</a:t>
            </a:r>
          </a:p>
        </p:txBody>
      </p:sp>
      <p:sp>
        <p:nvSpPr>
          <p:cNvPr id="3" name="Slide Number Placeholder 2"/>
          <p:cNvSpPr>
            <a:spLocks noGrp="1"/>
          </p:cNvSpPr>
          <p:nvPr>
            <p:ph type="sldNum" sz="quarter" idx="12"/>
          </p:nvPr>
        </p:nvSpPr>
        <p:spPr/>
        <p:txBody>
          <a:bodyPr/>
          <a:lstStyle/>
          <a:p>
            <a:pPr>
              <a:defRPr/>
            </a:pPr>
            <a:fld id="{4D85AF09-C19C-44DE-971E-749C3343B26A}" type="slidenum">
              <a:rPr lang="en-US"/>
              <a:pPr>
                <a:defRPr/>
              </a:pPr>
              <a:t>6</a:t>
            </a:fld>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886200"/>
            <a:ext cx="3733800" cy="2767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868362"/>
          </a:xfrm>
        </p:spPr>
        <p:txBody>
          <a:bodyPr>
            <a:normAutofit/>
          </a:bodyPr>
          <a:lstStyle/>
          <a:p>
            <a:r>
              <a:rPr lang="en-US" sz="3600" dirty="0" smtClean="0">
                <a:latin typeface="Corbel" panose="020B0503020204020204" pitchFamily="34" charset="0"/>
              </a:rPr>
              <a:t>Instructor Training Agenda</a:t>
            </a:r>
            <a:endParaRPr lang="en-US" sz="3600"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01508430"/>
              </p:ext>
            </p:extLst>
          </p:nvPr>
        </p:nvGraphicFramePr>
        <p:xfrm>
          <a:off x="1295400" y="990600"/>
          <a:ext cx="7696200" cy="5105400"/>
        </p:xfrm>
        <a:graphic>
          <a:graphicData uri="http://schemas.openxmlformats.org/drawingml/2006/table">
            <a:tbl>
              <a:tblPr firstRow="1" firstCol="1" bandRow="1">
                <a:tableStyleId>{5C22544A-7EE6-4342-B048-85BDC9FD1C3A}</a:tableStyleId>
              </a:tblPr>
              <a:tblGrid>
                <a:gridCol w="7696200"/>
              </a:tblGrid>
              <a:tr h="228600">
                <a:tc>
                  <a:txBody>
                    <a:bodyPr/>
                    <a:lstStyle/>
                    <a:p>
                      <a:pPr marL="0" marR="0">
                        <a:lnSpc>
                          <a:spcPct val="100000"/>
                        </a:lnSpc>
                        <a:spcBef>
                          <a:spcPts val="0"/>
                        </a:spcBef>
                        <a:spcAft>
                          <a:spcPts val="0"/>
                        </a:spcAft>
                      </a:pPr>
                      <a:r>
                        <a:rPr lang="en-US" sz="1400" b="0" dirty="0">
                          <a:solidFill>
                            <a:schemeClr val="tx1"/>
                          </a:solidFill>
                          <a:effectLst/>
                        </a:rPr>
                        <a:t>Introductions, Pre-Test, and Training Overview</a:t>
                      </a:r>
                    </a:p>
                    <a:p>
                      <a:pPr marL="0" marR="0">
                        <a:lnSpc>
                          <a:spcPct val="100000"/>
                        </a:lnSpc>
                        <a:spcBef>
                          <a:spcPts val="0"/>
                        </a:spcBef>
                        <a:spcAft>
                          <a:spcPts val="0"/>
                        </a:spcAft>
                      </a:pPr>
                      <a:r>
                        <a:rPr lang="en-US" sz="1400" b="0" dirty="0">
                          <a:solidFill>
                            <a:schemeClr val="tx1"/>
                          </a:solidFill>
                          <a:effectLst/>
                        </a:rPr>
                        <a:t> </a:t>
                      </a:r>
                      <a:endParaRPr lang="en-US" sz="1400" b="0" dirty="0">
                        <a:solidFill>
                          <a:schemeClr val="tx1"/>
                        </a:solidFill>
                        <a:effectLst/>
                        <a:latin typeface="Times New Roman"/>
                        <a:ea typeface="Times New Roman"/>
                        <a:cs typeface="Times New Roman"/>
                      </a:endParaRPr>
                    </a:p>
                  </a:txBody>
                  <a:tcPr marL="13140" marR="13140" marT="0" marB="0">
                    <a:solidFill>
                      <a:schemeClr val="bg1"/>
                    </a:solidFill>
                  </a:tcPr>
                </a:tc>
              </a:tr>
              <a:tr h="2240280">
                <a:tc>
                  <a:txBody>
                    <a:bodyPr/>
                    <a:lstStyle/>
                    <a:p>
                      <a:pPr marL="0" marR="0">
                        <a:lnSpc>
                          <a:spcPct val="100000"/>
                        </a:lnSpc>
                        <a:spcBef>
                          <a:spcPts val="0"/>
                        </a:spcBef>
                        <a:spcAft>
                          <a:spcPts val="0"/>
                        </a:spcAft>
                      </a:pPr>
                      <a:r>
                        <a:rPr lang="en-US" sz="1400" b="0" dirty="0">
                          <a:solidFill>
                            <a:schemeClr val="tx1"/>
                          </a:solidFill>
                          <a:effectLst/>
                        </a:rPr>
                        <a:t>Unit 1: Confined Spaces in Agriculture</a:t>
                      </a:r>
                    </a:p>
                    <a:p>
                      <a:pPr marL="914400" marR="0" lvl="0" indent="-222250">
                        <a:lnSpc>
                          <a:spcPct val="100000"/>
                        </a:lnSpc>
                        <a:spcBef>
                          <a:spcPts val="0"/>
                        </a:spcBef>
                        <a:spcAft>
                          <a:spcPts val="0"/>
                        </a:spcAft>
                        <a:buFont typeface="Symbol"/>
                        <a:buChar char=""/>
                      </a:pPr>
                      <a:r>
                        <a:rPr lang="en-US" sz="1400" b="0" dirty="0">
                          <a:solidFill>
                            <a:schemeClr val="tx1"/>
                          </a:solidFill>
                          <a:effectLst/>
                        </a:rPr>
                        <a:t>Definitions/key terms</a:t>
                      </a:r>
                    </a:p>
                    <a:p>
                      <a:pPr marL="914400" marR="0" lvl="0" indent="-222250">
                        <a:lnSpc>
                          <a:spcPct val="100000"/>
                        </a:lnSpc>
                        <a:spcBef>
                          <a:spcPts val="0"/>
                        </a:spcBef>
                        <a:spcAft>
                          <a:spcPts val="0"/>
                        </a:spcAft>
                        <a:buFont typeface="Symbol"/>
                        <a:buChar char=""/>
                      </a:pPr>
                      <a:r>
                        <a:rPr lang="en-US" sz="1400" b="0" dirty="0">
                          <a:solidFill>
                            <a:schemeClr val="tx1"/>
                          </a:solidFill>
                          <a:effectLst/>
                        </a:rPr>
                        <a:t>Types of confined spaces found in agriculture</a:t>
                      </a:r>
                    </a:p>
                    <a:p>
                      <a:pPr marL="914400" marR="0" lvl="0" indent="-222250">
                        <a:lnSpc>
                          <a:spcPct val="100000"/>
                        </a:lnSpc>
                        <a:spcBef>
                          <a:spcPts val="0"/>
                        </a:spcBef>
                        <a:spcAft>
                          <a:spcPts val="0"/>
                        </a:spcAft>
                        <a:buFont typeface="Symbol"/>
                        <a:buChar char=""/>
                      </a:pPr>
                      <a:r>
                        <a:rPr lang="en-US" sz="1400" b="0" dirty="0">
                          <a:solidFill>
                            <a:schemeClr val="tx1"/>
                          </a:solidFill>
                          <a:effectLst/>
                        </a:rPr>
                        <a:t>Relevant OSHA Standards</a:t>
                      </a:r>
                    </a:p>
                    <a:p>
                      <a:pPr marL="914400" marR="0" lvl="0" indent="-222250">
                        <a:lnSpc>
                          <a:spcPct val="100000"/>
                        </a:lnSpc>
                        <a:spcBef>
                          <a:spcPts val="0"/>
                        </a:spcBef>
                        <a:spcAft>
                          <a:spcPts val="0"/>
                        </a:spcAft>
                        <a:buFont typeface="Symbol"/>
                        <a:buChar char=""/>
                      </a:pPr>
                      <a:r>
                        <a:rPr lang="en-US" sz="1400" b="0" dirty="0">
                          <a:solidFill>
                            <a:schemeClr val="tx1"/>
                          </a:solidFill>
                          <a:effectLst/>
                        </a:rPr>
                        <a:t>Hazards related to agricultural confined spaces</a:t>
                      </a:r>
                    </a:p>
                    <a:p>
                      <a:pPr marL="914400" marR="0" lvl="0" indent="-222250">
                        <a:lnSpc>
                          <a:spcPct val="100000"/>
                        </a:lnSpc>
                        <a:spcBef>
                          <a:spcPts val="0"/>
                        </a:spcBef>
                        <a:spcAft>
                          <a:spcPts val="0"/>
                        </a:spcAft>
                        <a:buFont typeface="Symbol"/>
                        <a:buChar char=""/>
                      </a:pPr>
                      <a:r>
                        <a:rPr lang="en-US" sz="1400" b="0" dirty="0">
                          <a:solidFill>
                            <a:schemeClr val="tx1"/>
                          </a:solidFill>
                          <a:effectLst/>
                        </a:rPr>
                        <a:t>OSHA exempt vs. non-exempt facilities</a:t>
                      </a:r>
                    </a:p>
                    <a:p>
                      <a:pPr marL="914400" marR="0" lvl="0" indent="-222250">
                        <a:lnSpc>
                          <a:spcPct val="100000"/>
                        </a:lnSpc>
                        <a:spcBef>
                          <a:spcPts val="0"/>
                        </a:spcBef>
                        <a:spcAft>
                          <a:spcPts val="0"/>
                        </a:spcAft>
                        <a:buFont typeface="Symbol"/>
                        <a:buChar char=""/>
                      </a:pPr>
                      <a:r>
                        <a:rPr lang="en-US" sz="1400" b="0" dirty="0">
                          <a:solidFill>
                            <a:schemeClr val="tx1"/>
                          </a:solidFill>
                          <a:effectLst/>
                        </a:rPr>
                        <a:t>Overview of facilities used to transport, handle, and store grain</a:t>
                      </a:r>
                    </a:p>
                    <a:p>
                      <a:pPr marL="914400" marR="0" lvl="0" indent="-222250">
                        <a:lnSpc>
                          <a:spcPct val="100000"/>
                        </a:lnSpc>
                        <a:spcBef>
                          <a:spcPts val="0"/>
                        </a:spcBef>
                        <a:spcAft>
                          <a:spcPts val="0"/>
                        </a:spcAft>
                        <a:buFont typeface="Symbol"/>
                        <a:buChar char=""/>
                      </a:pPr>
                      <a:r>
                        <a:rPr lang="en-US" sz="1400" b="0" dirty="0">
                          <a:solidFill>
                            <a:schemeClr val="tx1"/>
                          </a:solidFill>
                          <a:effectLst/>
                        </a:rPr>
                        <a:t>Augers and other energized equipment</a:t>
                      </a:r>
                    </a:p>
                    <a:p>
                      <a:pPr marL="914400" marR="0" lvl="0" indent="-222250">
                        <a:lnSpc>
                          <a:spcPct val="100000"/>
                        </a:lnSpc>
                        <a:spcBef>
                          <a:spcPts val="0"/>
                        </a:spcBef>
                        <a:spcAft>
                          <a:spcPts val="0"/>
                        </a:spcAft>
                        <a:buFont typeface="Symbol"/>
                        <a:buChar char=""/>
                      </a:pPr>
                      <a:r>
                        <a:rPr lang="en-US" sz="1400" b="0" dirty="0">
                          <a:solidFill>
                            <a:schemeClr val="tx1"/>
                          </a:solidFill>
                          <a:effectLst/>
                        </a:rPr>
                        <a:t>Role of out-of-condition grain</a:t>
                      </a:r>
                    </a:p>
                    <a:p>
                      <a:pPr marL="914400" marR="0" lvl="0" indent="-222250">
                        <a:lnSpc>
                          <a:spcPct val="100000"/>
                        </a:lnSpc>
                        <a:spcBef>
                          <a:spcPts val="0"/>
                        </a:spcBef>
                        <a:spcAft>
                          <a:spcPts val="0"/>
                        </a:spcAft>
                        <a:buFont typeface="Symbol"/>
                        <a:buChar char=""/>
                      </a:pPr>
                      <a:r>
                        <a:rPr lang="en-US" sz="1400" b="0" dirty="0">
                          <a:solidFill>
                            <a:schemeClr val="tx1"/>
                          </a:solidFill>
                          <a:effectLst/>
                        </a:rPr>
                        <a:t>Importance of </a:t>
                      </a:r>
                      <a:r>
                        <a:rPr lang="en-US" sz="1400" b="0" dirty="0" smtClean="0">
                          <a:solidFill>
                            <a:schemeClr val="tx1"/>
                          </a:solidFill>
                          <a:effectLst/>
                        </a:rPr>
                        <a:t>preplanning</a:t>
                      </a:r>
                      <a:endParaRPr lang="en-US" sz="1400" b="0" dirty="0">
                        <a:solidFill>
                          <a:schemeClr val="tx1"/>
                        </a:solidFill>
                        <a:effectLst/>
                      </a:endParaRPr>
                    </a:p>
                  </a:txBody>
                  <a:tcPr marL="13140" marR="13140" marT="0" marB="0">
                    <a:solidFill>
                      <a:schemeClr val="bg1"/>
                    </a:solidFill>
                  </a:tcPr>
                </a:tc>
              </a:tr>
              <a:tr h="304800">
                <a:tc>
                  <a:txBody>
                    <a:bodyPr/>
                    <a:lstStyle/>
                    <a:p>
                      <a:pPr marL="0" marR="0">
                        <a:lnSpc>
                          <a:spcPct val="100000"/>
                        </a:lnSpc>
                        <a:spcBef>
                          <a:spcPts val="0"/>
                        </a:spcBef>
                        <a:spcAft>
                          <a:spcPts val="0"/>
                        </a:spcAft>
                      </a:pPr>
                      <a:r>
                        <a:rPr lang="en-US" sz="1400" b="0" dirty="0" smtClean="0">
                          <a:solidFill>
                            <a:schemeClr val="tx1"/>
                          </a:solidFill>
                          <a:effectLst/>
                        </a:rPr>
                        <a:t>Break</a:t>
                      </a:r>
                      <a:endParaRPr lang="en-US" sz="1400" b="0" dirty="0">
                        <a:solidFill>
                          <a:schemeClr val="tx1"/>
                        </a:solidFill>
                        <a:effectLst/>
                      </a:endParaRPr>
                    </a:p>
                  </a:txBody>
                  <a:tcPr marL="13140" marR="13140" marT="0" marB="0">
                    <a:solidFill>
                      <a:schemeClr val="bg1"/>
                    </a:solidFill>
                  </a:tcPr>
                </a:tc>
              </a:tr>
              <a:tr h="788393">
                <a:tc>
                  <a:txBody>
                    <a:bodyPr/>
                    <a:lstStyle/>
                    <a:p>
                      <a:pPr marL="0" marR="0">
                        <a:lnSpc>
                          <a:spcPct val="100000"/>
                        </a:lnSpc>
                        <a:spcBef>
                          <a:spcPts val="0"/>
                        </a:spcBef>
                        <a:spcAft>
                          <a:spcPts val="0"/>
                        </a:spcAft>
                      </a:pPr>
                      <a:r>
                        <a:rPr lang="en-US" sz="1400" b="0" dirty="0">
                          <a:solidFill>
                            <a:schemeClr val="tx1"/>
                          </a:solidFill>
                          <a:effectLst/>
                        </a:rPr>
                        <a:t>Unit 2: Summary of Emergencies at Grain Storage and Handling Facilities</a:t>
                      </a:r>
                    </a:p>
                    <a:p>
                      <a:pPr marL="914400" marR="0" lvl="0" indent="-222250">
                        <a:lnSpc>
                          <a:spcPct val="100000"/>
                        </a:lnSpc>
                        <a:spcBef>
                          <a:spcPts val="0"/>
                        </a:spcBef>
                        <a:spcAft>
                          <a:spcPts val="0"/>
                        </a:spcAft>
                        <a:buFont typeface="Symbol"/>
                        <a:buChar char=""/>
                      </a:pPr>
                      <a:r>
                        <a:rPr lang="en-US" sz="1400" b="0" dirty="0">
                          <a:solidFill>
                            <a:schemeClr val="tx1"/>
                          </a:solidFill>
                          <a:effectLst/>
                        </a:rPr>
                        <a:t>Definitions</a:t>
                      </a:r>
                    </a:p>
                    <a:p>
                      <a:pPr marL="914400" marR="0" lvl="0" indent="-222250">
                        <a:lnSpc>
                          <a:spcPct val="100000"/>
                        </a:lnSpc>
                        <a:spcBef>
                          <a:spcPts val="0"/>
                        </a:spcBef>
                        <a:spcAft>
                          <a:spcPts val="0"/>
                        </a:spcAft>
                        <a:buFont typeface="Symbol"/>
                        <a:buChar char=""/>
                      </a:pPr>
                      <a:r>
                        <a:rPr lang="en-US" sz="1400" b="0" dirty="0">
                          <a:solidFill>
                            <a:schemeClr val="tx1"/>
                          </a:solidFill>
                          <a:effectLst/>
                        </a:rPr>
                        <a:t>Frequency of problem</a:t>
                      </a:r>
                    </a:p>
                    <a:p>
                      <a:pPr marL="914400" marR="0" lvl="0" indent="-222250">
                        <a:lnSpc>
                          <a:spcPct val="100000"/>
                        </a:lnSpc>
                        <a:spcBef>
                          <a:spcPts val="0"/>
                        </a:spcBef>
                        <a:spcAft>
                          <a:spcPts val="0"/>
                        </a:spcAft>
                        <a:buFont typeface="Symbol"/>
                        <a:buChar char=""/>
                      </a:pPr>
                      <a:r>
                        <a:rPr lang="en-US" sz="1400" b="0" dirty="0">
                          <a:solidFill>
                            <a:schemeClr val="tx1"/>
                          </a:solidFill>
                          <a:effectLst/>
                        </a:rPr>
                        <a:t>Contributing factors</a:t>
                      </a:r>
                    </a:p>
                    <a:p>
                      <a:pPr marL="914400" marR="0" lvl="0" indent="-222250">
                        <a:lnSpc>
                          <a:spcPct val="100000"/>
                        </a:lnSpc>
                        <a:spcBef>
                          <a:spcPts val="0"/>
                        </a:spcBef>
                        <a:spcAft>
                          <a:spcPts val="0"/>
                        </a:spcAft>
                        <a:buFont typeface="Symbol"/>
                        <a:buChar char=""/>
                      </a:pPr>
                      <a:r>
                        <a:rPr lang="en-US" sz="1400" b="0" dirty="0">
                          <a:solidFill>
                            <a:schemeClr val="tx1"/>
                          </a:solidFill>
                          <a:effectLst/>
                        </a:rPr>
                        <a:t>Nature and characteristics of free flowing grain</a:t>
                      </a:r>
                    </a:p>
                    <a:p>
                      <a:pPr marL="914400" marR="0" lvl="0" indent="-222250">
                        <a:lnSpc>
                          <a:spcPct val="100000"/>
                        </a:lnSpc>
                        <a:spcBef>
                          <a:spcPts val="0"/>
                        </a:spcBef>
                        <a:spcAft>
                          <a:spcPts val="0"/>
                        </a:spcAft>
                        <a:buFont typeface="Symbol"/>
                        <a:buChar char=""/>
                      </a:pPr>
                      <a:r>
                        <a:rPr lang="en-US" sz="1400" b="0" dirty="0">
                          <a:solidFill>
                            <a:schemeClr val="tx1"/>
                          </a:solidFill>
                          <a:effectLst/>
                        </a:rPr>
                        <a:t>Common categories of flowing grain/feed entrapments and engulfments</a:t>
                      </a:r>
                    </a:p>
                    <a:p>
                      <a:pPr marL="914400" marR="0" lvl="0" indent="-222250">
                        <a:lnSpc>
                          <a:spcPct val="100000"/>
                        </a:lnSpc>
                        <a:spcBef>
                          <a:spcPts val="0"/>
                        </a:spcBef>
                        <a:spcAft>
                          <a:spcPts val="0"/>
                        </a:spcAft>
                        <a:buFont typeface="Symbol"/>
                        <a:buChar char=""/>
                      </a:pPr>
                      <a:r>
                        <a:rPr lang="en-US" sz="1400" b="0" dirty="0" smtClean="0">
                          <a:solidFill>
                            <a:schemeClr val="tx1"/>
                          </a:solidFill>
                          <a:effectLst/>
                        </a:rPr>
                        <a:t>Entanglements</a:t>
                      </a:r>
                    </a:p>
                    <a:p>
                      <a:pPr marL="914400" marR="0" lvl="0" indent="-222250">
                        <a:lnSpc>
                          <a:spcPct val="100000"/>
                        </a:lnSpc>
                        <a:spcBef>
                          <a:spcPts val="0"/>
                        </a:spcBef>
                        <a:spcAft>
                          <a:spcPts val="0"/>
                        </a:spcAft>
                        <a:buFont typeface="Symbol"/>
                        <a:buChar char=""/>
                      </a:pPr>
                      <a:r>
                        <a:rPr lang="en-US" sz="1400" b="0" dirty="0" smtClean="0">
                          <a:solidFill>
                            <a:schemeClr val="tx1"/>
                          </a:solidFill>
                          <a:effectLst/>
                        </a:rPr>
                        <a:t>Asphyxiations</a:t>
                      </a:r>
                      <a:endParaRPr lang="en-US" sz="1400" b="0" dirty="0">
                        <a:solidFill>
                          <a:schemeClr val="tx1"/>
                        </a:solidFill>
                        <a:effectLst/>
                      </a:endParaRPr>
                    </a:p>
                    <a:p>
                      <a:pPr marL="914400" marR="0" lvl="0" indent="-222250">
                        <a:lnSpc>
                          <a:spcPct val="100000"/>
                        </a:lnSpc>
                        <a:spcBef>
                          <a:spcPts val="0"/>
                        </a:spcBef>
                        <a:spcAft>
                          <a:spcPts val="0"/>
                        </a:spcAft>
                        <a:buFont typeface="Symbol"/>
                        <a:buChar char=""/>
                      </a:pPr>
                      <a:r>
                        <a:rPr lang="en-US" sz="1400" b="0" dirty="0">
                          <a:solidFill>
                            <a:schemeClr val="tx1"/>
                          </a:solidFill>
                          <a:effectLst/>
                        </a:rPr>
                        <a:t>Falls</a:t>
                      </a:r>
                    </a:p>
                    <a:p>
                      <a:pPr marL="914400" marR="0" lvl="0" indent="-222250">
                        <a:lnSpc>
                          <a:spcPct val="100000"/>
                        </a:lnSpc>
                        <a:spcBef>
                          <a:spcPts val="0"/>
                        </a:spcBef>
                        <a:spcAft>
                          <a:spcPts val="0"/>
                        </a:spcAft>
                        <a:buFont typeface="Symbol"/>
                        <a:buChar char=""/>
                      </a:pPr>
                      <a:r>
                        <a:rPr lang="en-US" sz="1400" b="0" dirty="0" smtClean="0">
                          <a:solidFill>
                            <a:schemeClr val="tx1"/>
                          </a:solidFill>
                          <a:effectLst/>
                        </a:rPr>
                        <a:t>Electrocutions</a:t>
                      </a:r>
                      <a:endParaRPr lang="en-US" sz="1400" b="0" dirty="0">
                        <a:solidFill>
                          <a:schemeClr val="tx1"/>
                        </a:solidFill>
                        <a:effectLst/>
                      </a:endParaRPr>
                    </a:p>
                  </a:txBody>
                  <a:tcPr marL="13140" marR="13140" marT="0" marB="0">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BAF4C88F-E191-476D-A289-033F058D0F0A}" type="slidenum">
              <a:rPr lang="en-US" smtClean="0"/>
              <a:pPr>
                <a:defRPr/>
              </a:pPr>
              <a:t>7</a:t>
            </a:fld>
            <a:endParaRPr lang="en-US" dirty="0"/>
          </a:p>
        </p:txBody>
      </p:sp>
    </p:spTree>
    <p:extLst>
      <p:ext uri="{BB962C8B-B14F-4D97-AF65-F5344CB8AC3E}">
        <p14:creationId xmlns:p14="http://schemas.microsoft.com/office/powerpoint/2010/main" val="1670012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868362"/>
          </a:xfrm>
        </p:spPr>
        <p:txBody>
          <a:bodyPr>
            <a:normAutofit/>
          </a:bodyPr>
          <a:lstStyle/>
          <a:p>
            <a:r>
              <a:rPr lang="en-US" sz="3600" dirty="0" smtClean="0">
                <a:latin typeface="Corbel" panose="020B0503020204020204" pitchFamily="34" charset="0"/>
              </a:rPr>
              <a:t>Instructor Training Agenda</a:t>
            </a:r>
            <a:endParaRPr lang="en-US" sz="3600"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87714195"/>
              </p:ext>
            </p:extLst>
          </p:nvPr>
        </p:nvGraphicFramePr>
        <p:xfrm>
          <a:off x="1295400" y="990600"/>
          <a:ext cx="7010400" cy="5227321"/>
        </p:xfrm>
        <a:graphic>
          <a:graphicData uri="http://schemas.openxmlformats.org/drawingml/2006/table">
            <a:tbl>
              <a:tblPr firstRow="1" firstCol="1" bandRow="1">
                <a:tableStyleId>{5C22544A-7EE6-4342-B048-85BDC9FD1C3A}</a:tableStyleId>
              </a:tblPr>
              <a:tblGrid>
                <a:gridCol w="7010400"/>
              </a:tblGrid>
              <a:tr h="1524001">
                <a:tc>
                  <a:txBody>
                    <a:bodyPr/>
                    <a:lstStyle/>
                    <a:p>
                      <a:pPr marL="0" marR="0">
                        <a:lnSpc>
                          <a:spcPct val="100000"/>
                        </a:lnSpc>
                        <a:spcBef>
                          <a:spcPts val="0"/>
                        </a:spcBef>
                        <a:spcAft>
                          <a:spcPts val="0"/>
                        </a:spcAft>
                      </a:pPr>
                      <a:r>
                        <a:rPr lang="en-US" sz="1400" b="0" dirty="0">
                          <a:solidFill>
                            <a:schemeClr val="tx1"/>
                          </a:solidFill>
                          <a:effectLst/>
                        </a:rPr>
                        <a:t>Unit 3: Preplanning/Training/Rescue Equipment</a:t>
                      </a:r>
                    </a:p>
                    <a:p>
                      <a:pPr marL="914400" marR="0" lvl="0" indent="-222250">
                        <a:lnSpc>
                          <a:spcPct val="100000"/>
                        </a:lnSpc>
                        <a:spcBef>
                          <a:spcPts val="0"/>
                        </a:spcBef>
                        <a:spcAft>
                          <a:spcPts val="0"/>
                        </a:spcAft>
                        <a:buFont typeface="Symbol"/>
                        <a:buChar char=""/>
                      </a:pPr>
                      <a:r>
                        <a:rPr lang="en-US" sz="1400" b="0" dirty="0">
                          <a:solidFill>
                            <a:schemeClr val="tx1"/>
                          </a:solidFill>
                          <a:effectLst/>
                        </a:rPr>
                        <a:t>Components of preplanning</a:t>
                      </a:r>
                    </a:p>
                    <a:p>
                      <a:pPr marL="914400" marR="0" lvl="0" indent="-222250">
                        <a:lnSpc>
                          <a:spcPct val="100000"/>
                        </a:lnSpc>
                        <a:spcBef>
                          <a:spcPts val="0"/>
                        </a:spcBef>
                        <a:spcAft>
                          <a:spcPts val="0"/>
                        </a:spcAft>
                        <a:buFont typeface="Symbol"/>
                        <a:buChar char=""/>
                      </a:pPr>
                      <a:r>
                        <a:rPr lang="en-US" sz="1400" b="0" dirty="0">
                          <a:solidFill>
                            <a:schemeClr val="tx1"/>
                          </a:solidFill>
                          <a:effectLst/>
                        </a:rPr>
                        <a:t>Role of training</a:t>
                      </a:r>
                    </a:p>
                    <a:p>
                      <a:pPr marL="914400" marR="0" lvl="0" indent="-222250">
                        <a:lnSpc>
                          <a:spcPct val="100000"/>
                        </a:lnSpc>
                        <a:spcBef>
                          <a:spcPts val="0"/>
                        </a:spcBef>
                        <a:spcAft>
                          <a:spcPts val="0"/>
                        </a:spcAft>
                        <a:buFont typeface="Symbol"/>
                        <a:buChar char=""/>
                      </a:pPr>
                      <a:r>
                        <a:rPr lang="en-US" sz="1400" b="0" dirty="0">
                          <a:solidFill>
                            <a:schemeClr val="tx1"/>
                          </a:solidFill>
                          <a:effectLst/>
                        </a:rPr>
                        <a:t>Personal protective equipment</a:t>
                      </a:r>
                    </a:p>
                    <a:p>
                      <a:pPr marL="914400" marR="0" lvl="0" indent="-222250">
                        <a:lnSpc>
                          <a:spcPct val="100000"/>
                        </a:lnSpc>
                        <a:spcBef>
                          <a:spcPts val="0"/>
                        </a:spcBef>
                        <a:spcAft>
                          <a:spcPts val="0"/>
                        </a:spcAft>
                        <a:buFont typeface="Symbol"/>
                        <a:buChar char=""/>
                      </a:pPr>
                      <a:r>
                        <a:rPr lang="en-US" sz="1400" b="0" dirty="0">
                          <a:solidFill>
                            <a:schemeClr val="tx1"/>
                          </a:solidFill>
                          <a:effectLst/>
                        </a:rPr>
                        <a:t>Rescue equipment</a:t>
                      </a:r>
                    </a:p>
                    <a:p>
                      <a:pPr marL="914400" marR="0" lvl="0" indent="-222250">
                        <a:lnSpc>
                          <a:spcPct val="100000"/>
                        </a:lnSpc>
                        <a:spcBef>
                          <a:spcPts val="0"/>
                        </a:spcBef>
                        <a:spcAft>
                          <a:spcPts val="0"/>
                        </a:spcAft>
                        <a:buFont typeface="Symbol"/>
                        <a:buChar char=""/>
                      </a:pPr>
                      <a:r>
                        <a:rPr lang="en-US" sz="1400" b="0" dirty="0">
                          <a:solidFill>
                            <a:schemeClr val="tx1"/>
                          </a:solidFill>
                          <a:effectLst/>
                        </a:rPr>
                        <a:t>Grain handling equipment</a:t>
                      </a:r>
                    </a:p>
                    <a:p>
                      <a:pPr marL="914400" marR="0" lvl="0" indent="-222250">
                        <a:lnSpc>
                          <a:spcPct val="100000"/>
                        </a:lnSpc>
                        <a:spcBef>
                          <a:spcPts val="0"/>
                        </a:spcBef>
                        <a:spcAft>
                          <a:spcPts val="0"/>
                        </a:spcAft>
                        <a:buFont typeface="Symbol"/>
                        <a:buChar char=""/>
                      </a:pPr>
                      <a:r>
                        <a:rPr lang="en-US" sz="1400" b="0" dirty="0">
                          <a:solidFill>
                            <a:schemeClr val="tx1"/>
                          </a:solidFill>
                          <a:effectLst/>
                        </a:rPr>
                        <a:t>Grain </a:t>
                      </a:r>
                      <a:r>
                        <a:rPr lang="en-US" sz="1400" b="0" dirty="0" smtClean="0">
                          <a:solidFill>
                            <a:schemeClr val="tx1"/>
                          </a:solidFill>
                          <a:effectLst/>
                        </a:rPr>
                        <a:t>containment systems</a:t>
                      </a:r>
                      <a:endParaRPr lang="en-US" sz="1400" b="0" dirty="0">
                        <a:solidFill>
                          <a:schemeClr val="tx1"/>
                        </a:solidFill>
                        <a:effectLst/>
                        <a:latin typeface="Times New Roman"/>
                        <a:ea typeface="Times New Roman"/>
                        <a:cs typeface="Times New Roman"/>
                      </a:endParaRPr>
                    </a:p>
                  </a:txBody>
                  <a:tcPr marL="13140" marR="13140" marT="0" marB="0">
                    <a:noFill/>
                  </a:tcPr>
                </a:tc>
              </a:tr>
              <a:tr h="1957205">
                <a:tc>
                  <a:txBody>
                    <a:bodyPr/>
                    <a:lstStyle/>
                    <a:p>
                      <a:pPr marL="0" marR="0">
                        <a:lnSpc>
                          <a:spcPct val="100000"/>
                        </a:lnSpc>
                        <a:spcBef>
                          <a:spcPts val="0"/>
                        </a:spcBef>
                        <a:spcAft>
                          <a:spcPts val="0"/>
                        </a:spcAft>
                      </a:pPr>
                      <a:r>
                        <a:rPr lang="en-US" sz="1400" b="0" dirty="0">
                          <a:solidFill>
                            <a:schemeClr val="tx1"/>
                          </a:solidFill>
                          <a:effectLst/>
                        </a:rPr>
                        <a:t>Unit 4: Emergency Response Strategies</a:t>
                      </a:r>
                    </a:p>
                    <a:p>
                      <a:pPr marL="914400" marR="0" lvl="0" indent="-222250">
                        <a:lnSpc>
                          <a:spcPct val="100000"/>
                        </a:lnSpc>
                        <a:spcBef>
                          <a:spcPts val="0"/>
                        </a:spcBef>
                        <a:spcAft>
                          <a:spcPts val="0"/>
                        </a:spcAft>
                        <a:buFont typeface="Symbol"/>
                        <a:buChar char=""/>
                      </a:pPr>
                      <a:r>
                        <a:rPr lang="en-US" sz="1400" b="0" dirty="0">
                          <a:solidFill>
                            <a:schemeClr val="tx1"/>
                          </a:solidFill>
                          <a:effectLst/>
                        </a:rPr>
                        <a:t>Importance of rapid response </a:t>
                      </a:r>
                    </a:p>
                    <a:p>
                      <a:pPr marL="914400" marR="0" lvl="0" indent="-222250">
                        <a:lnSpc>
                          <a:spcPct val="100000"/>
                        </a:lnSpc>
                        <a:spcBef>
                          <a:spcPts val="0"/>
                        </a:spcBef>
                        <a:spcAft>
                          <a:spcPts val="0"/>
                        </a:spcAft>
                        <a:buFont typeface="Symbol"/>
                        <a:buChar char=""/>
                      </a:pPr>
                      <a:r>
                        <a:rPr lang="en-US" sz="1400" b="0" dirty="0">
                          <a:solidFill>
                            <a:schemeClr val="tx1"/>
                          </a:solidFill>
                          <a:effectLst/>
                        </a:rPr>
                        <a:t>Potential hazards to first responders</a:t>
                      </a:r>
                    </a:p>
                    <a:p>
                      <a:pPr marL="914400" marR="0" lvl="0" indent="-222250">
                        <a:lnSpc>
                          <a:spcPct val="100000"/>
                        </a:lnSpc>
                        <a:spcBef>
                          <a:spcPts val="0"/>
                        </a:spcBef>
                        <a:spcAft>
                          <a:spcPts val="0"/>
                        </a:spcAft>
                        <a:buFont typeface="Symbol"/>
                        <a:buChar char=""/>
                      </a:pPr>
                      <a:r>
                        <a:rPr lang="en-US" sz="1400" b="0" dirty="0" smtClean="0">
                          <a:solidFill>
                            <a:schemeClr val="tx1"/>
                          </a:solidFill>
                          <a:effectLst/>
                        </a:rPr>
                        <a:t>First steps </a:t>
                      </a:r>
                      <a:r>
                        <a:rPr lang="en-US" sz="1400" b="0" dirty="0">
                          <a:solidFill>
                            <a:schemeClr val="tx1"/>
                          </a:solidFill>
                          <a:effectLst/>
                        </a:rPr>
                        <a:t>in responding</a:t>
                      </a:r>
                    </a:p>
                    <a:p>
                      <a:pPr marL="914400" marR="0" lvl="0" indent="-222250">
                        <a:lnSpc>
                          <a:spcPct val="100000"/>
                        </a:lnSpc>
                        <a:spcBef>
                          <a:spcPts val="0"/>
                        </a:spcBef>
                        <a:spcAft>
                          <a:spcPts val="0"/>
                        </a:spcAft>
                        <a:buFont typeface="Symbol"/>
                        <a:buChar char=""/>
                      </a:pPr>
                      <a:r>
                        <a:rPr lang="en-US" sz="1400" b="0" dirty="0">
                          <a:solidFill>
                            <a:schemeClr val="tx1"/>
                          </a:solidFill>
                          <a:effectLst/>
                        </a:rPr>
                        <a:t>Review of key rescue equipment that would be beneficial</a:t>
                      </a:r>
                    </a:p>
                    <a:p>
                      <a:pPr marL="914400" marR="0" lvl="0" indent="-222250">
                        <a:lnSpc>
                          <a:spcPct val="100000"/>
                        </a:lnSpc>
                        <a:spcBef>
                          <a:spcPts val="0"/>
                        </a:spcBef>
                        <a:spcAft>
                          <a:spcPts val="0"/>
                        </a:spcAft>
                        <a:buFont typeface="Symbol"/>
                        <a:buChar char=""/>
                      </a:pPr>
                      <a:r>
                        <a:rPr lang="en-US" sz="1400" b="0" dirty="0">
                          <a:solidFill>
                            <a:schemeClr val="tx1"/>
                          </a:solidFill>
                          <a:effectLst/>
                        </a:rPr>
                        <a:t>Identifying appropriate and inappropriate anchor points</a:t>
                      </a:r>
                    </a:p>
                    <a:p>
                      <a:pPr marL="914400" marR="0" lvl="0" indent="-222250">
                        <a:lnSpc>
                          <a:spcPct val="100000"/>
                        </a:lnSpc>
                        <a:spcBef>
                          <a:spcPts val="0"/>
                        </a:spcBef>
                        <a:spcAft>
                          <a:spcPts val="0"/>
                        </a:spcAft>
                        <a:buFont typeface="Symbol"/>
                        <a:buChar char=""/>
                      </a:pPr>
                      <a:r>
                        <a:rPr lang="en-US" sz="1400" b="0" dirty="0">
                          <a:solidFill>
                            <a:schemeClr val="tx1"/>
                          </a:solidFill>
                          <a:effectLst/>
                        </a:rPr>
                        <a:t>Types of injuries victims may experience</a:t>
                      </a:r>
                    </a:p>
                    <a:p>
                      <a:pPr marL="914400" marR="0" lvl="0" indent="-222250">
                        <a:lnSpc>
                          <a:spcPct val="100000"/>
                        </a:lnSpc>
                        <a:spcBef>
                          <a:spcPts val="0"/>
                        </a:spcBef>
                        <a:spcAft>
                          <a:spcPts val="0"/>
                        </a:spcAft>
                        <a:buFont typeface="Symbol"/>
                        <a:buChar char=""/>
                      </a:pPr>
                      <a:r>
                        <a:rPr lang="en-US" sz="1400" b="0" dirty="0">
                          <a:solidFill>
                            <a:schemeClr val="tx1"/>
                          </a:solidFill>
                          <a:effectLst/>
                        </a:rPr>
                        <a:t>Techniques for rapid removal of grain</a:t>
                      </a:r>
                    </a:p>
                    <a:p>
                      <a:pPr marL="914400" marR="0" lvl="0" indent="-222250">
                        <a:lnSpc>
                          <a:spcPct val="100000"/>
                        </a:lnSpc>
                        <a:spcBef>
                          <a:spcPts val="0"/>
                        </a:spcBef>
                        <a:spcAft>
                          <a:spcPts val="0"/>
                        </a:spcAft>
                        <a:buFont typeface="Symbol"/>
                        <a:buChar char=""/>
                      </a:pPr>
                      <a:r>
                        <a:rPr lang="en-US" sz="1400" b="0" dirty="0">
                          <a:solidFill>
                            <a:schemeClr val="tx1"/>
                          </a:solidFill>
                          <a:effectLst/>
                        </a:rPr>
                        <a:t>Potential for structure failure during rapid </a:t>
                      </a:r>
                      <a:r>
                        <a:rPr lang="en-US" sz="1400" b="0" dirty="0" smtClean="0">
                          <a:solidFill>
                            <a:schemeClr val="tx1"/>
                          </a:solidFill>
                          <a:effectLst/>
                        </a:rPr>
                        <a:t>removal</a:t>
                      </a:r>
                      <a:endParaRPr lang="en-US" sz="1400" b="0" dirty="0">
                        <a:solidFill>
                          <a:schemeClr val="tx1"/>
                        </a:solidFill>
                        <a:effectLst/>
                      </a:endParaRPr>
                    </a:p>
                  </a:txBody>
                  <a:tcPr marL="13140" marR="13140" marT="0" marB="0">
                    <a:noFill/>
                  </a:tcPr>
                </a:tc>
              </a:tr>
              <a:tr h="252595">
                <a:tc>
                  <a:txBody>
                    <a:bodyPr/>
                    <a:lstStyle/>
                    <a:p>
                      <a:pPr marL="0" marR="0">
                        <a:lnSpc>
                          <a:spcPct val="100000"/>
                        </a:lnSpc>
                        <a:spcBef>
                          <a:spcPts val="0"/>
                        </a:spcBef>
                        <a:spcAft>
                          <a:spcPts val="0"/>
                        </a:spcAft>
                      </a:pPr>
                      <a:r>
                        <a:rPr lang="en-US" sz="1400" b="0" dirty="0">
                          <a:solidFill>
                            <a:schemeClr val="tx1"/>
                          </a:solidFill>
                          <a:effectLst/>
                        </a:rPr>
                        <a:t>Lunch (Video Presentation</a:t>
                      </a:r>
                      <a:r>
                        <a:rPr lang="en-US" sz="1400" b="0" dirty="0" smtClean="0">
                          <a:solidFill>
                            <a:schemeClr val="tx1"/>
                          </a:solidFill>
                          <a:effectLst/>
                        </a:rPr>
                        <a:t>)</a:t>
                      </a:r>
                      <a:endParaRPr lang="en-US" sz="1400" b="0" dirty="0">
                        <a:solidFill>
                          <a:schemeClr val="tx1"/>
                        </a:solidFill>
                        <a:effectLst/>
                      </a:endParaRPr>
                    </a:p>
                  </a:txBody>
                  <a:tcPr marL="13140" marR="13140" marT="0" marB="0">
                    <a:noFill/>
                  </a:tcPr>
                </a:tc>
              </a:tr>
              <a:tr h="1022268">
                <a:tc>
                  <a:txBody>
                    <a:bodyPr/>
                    <a:lstStyle/>
                    <a:p>
                      <a:pPr marL="228600" marR="0" indent="-228600">
                        <a:lnSpc>
                          <a:spcPct val="100000"/>
                        </a:lnSpc>
                        <a:spcBef>
                          <a:spcPts val="0"/>
                        </a:spcBef>
                        <a:spcAft>
                          <a:spcPts val="0"/>
                        </a:spcAft>
                      </a:pPr>
                      <a:r>
                        <a:rPr lang="en-US" sz="1400" b="0" dirty="0">
                          <a:solidFill>
                            <a:schemeClr val="tx1"/>
                          </a:solidFill>
                          <a:effectLst/>
                        </a:rPr>
                        <a:t>Overview of Demonstrations and Hands-on </a:t>
                      </a:r>
                      <a:r>
                        <a:rPr lang="en-US" sz="1400" b="0" dirty="0" smtClean="0">
                          <a:solidFill>
                            <a:schemeClr val="tx1"/>
                          </a:solidFill>
                          <a:effectLst/>
                        </a:rPr>
                        <a:t>Exercises</a:t>
                      </a:r>
                      <a:endParaRPr lang="en-US" sz="1400" b="0" dirty="0">
                        <a:solidFill>
                          <a:schemeClr val="tx1"/>
                        </a:solidFill>
                        <a:effectLst/>
                      </a:endParaRPr>
                    </a:p>
                    <a:p>
                      <a:pPr marL="914400" marR="0" lvl="0" indent="-222250">
                        <a:lnSpc>
                          <a:spcPct val="100000"/>
                        </a:lnSpc>
                        <a:spcBef>
                          <a:spcPts val="0"/>
                        </a:spcBef>
                        <a:spcAft>
                          <a:spcPts val="0"/>
                        </a:spcAft>
                        <a:buFont typeface="Symbol"/>
                        <a:buChar char=""/>
                      </a:pPr>
                      <a:r>
                        <a:rPr lang="en-US" sz="1400" b="0" dirty="0">
                          <a:solidFill>
                            <a:schemeClr val="tx1"/>
                          </a:solidFill>
                          <a:effectLst/>
                        </a:rPr>
                        <a:t>Break up into teams</a:t>
                      </a:r>
                    </a:p>
                    <a:p>
                      <a:pPr marL="914400" marR="0" lvl="0" indent="-222250">
                        <a:lnSpc>
                          <a:spcPct val="100000"/>
                        </a:lnSpc>
                        <a:spcBef>
                          <a:spcPts val="0"/>
                        </a:spcBef>
                        <a:spcAft>
                          <a:spcPts val="0"/>
                        </a:spcAft>
                        <a:buFont typeface="Symbol"/>
                        <a:buChar char=""/>
                      </a:pPr>
                      <a:r>
                        <a:rPr lang="en-US" sz="1400" b="0" dirty="0">
                          <a:solidFill>
                            <a:schemeClr val="tx1"/>
                          </a:solidFill>
                          <a:effectLst/>
                        </a:rPr>
                        <a:t>Assign safety officer for each </a:t>
                      </a:r>
                      <a:r>
                        <a:rPr lang="en-US" sz="1400" b="0" dirty="0" smtClean="0">
                          <a:solidFill>
                            <a:schemeClr val="tx1"/>
                          </a:solidFill>
                          <a:effectLst/>
                        </a:rPr>
                        <a:t>team</a:t>
                      </a:r>
                    </a:p>
                    <a:p>
                      <a:pPr marL="457200" marR="0" lvl="0" indent="-457200">
                        <a:lnSpc>
                          <a:spcPct val="100000"/>
                        </a:lnSpc>
                        <a:spcBef>
                          <a:spcPts val="0"/>
                        </a:spcBef>
                        <a:spcAft>
                          <a:spcPts val="0"/>
                        </a:spcAft>
                        <a:buFont typeface="Symbol"/>
                        <a:buNone/>
                      </a:pPr>
                      <a:r>
                        <a:rPr lang="en-US" sz="1400" b="0" dirty="0" smtClean="0">
                          <a:solidFill>
                            <a:schemeClr val="tx1"/>
                          </a:solidFill>
                          <a:effectLst/>
                        </a:rPr>
                        <a:t>Unit</a:t>
                      </a:r>
                      <a:r>
                        <a:rPr lang="en-US" sz="1400" b="0" baseline="0" dirty="0" smtClean="0">
                          <a:solidFill>
                            <a:schemeClr val="tx1"/>
                          </a:solidFill>
                          <a:effectLst/>
                        </a:rPr>
                        <a:t> 5: Demonstrations and Hands-on Exercises</a:t>
                      </a:r>
                    </a:p>
                    <a:p>
                      <a:pPr marL="914400" marR="0" lvl="0" indent="-222250">
                        <a:lnSpc>
                          <a:spcPct val="100000"/>
                        </a:lnSpc>
                        <a:spcBef>
                          <a:spcPts val="0"/>
                        </a:spcBef>
                        <a:spcAft>
                          <a:spcPts val="0"/>
                        </a:spcAft>
                        <a:buFont typeface="Symbol"/>
                        <a:buChar char=""/>
                      </a:pPr>
                      <a:r>
                        <a:rPr lang="en-US" sz="1400" b="0" dirty="0" smtClean="0">
                          <a:solidFill>
                            <a:schemeClr val="tx1"/>
                          </a:solidFill>
                          <a:effectLst/>
                        </a:rPr>
                        <a:t>Group tour of grain safety and handling facility</a:t>
                      </a:r>
                    </a:p>
                    <a:p>
                      <a:pPr marL="914400" marR="0" lvl="0" indent="-222250">
                        <a:lnSpc>
                          <a:spcPct val="100000"/>
                        </a:lnSpc>
                        <a:spcBef>
                          <a:spcPts val="0"/>
                        </a:spcBef>
                        <a:spcAft>
                          <a:spcPts val="0"/>
                        </a:spcAft>
                        <a:buFont typeface="Symbol"/>
                        <a:buChar char=""/>
                      </a:pPr>
                      <a:r>
                        <a:rPr lang="en-US" sz="1400" b="0" dirty="0" smtClean="0">
                          <a:solidFill>
                            <a:schemeClr val="tx1"/>
                          </a:solidFill>
                          <a:effectLst/>
                        </a:rPr>
                        <a:t>Group review of activities</a:t>
                      </a:r>
                    </a:p>
                    <a:p>
                      <a:pPr marL="0" marR="0" lvl="0" indent="0">
                        <a:lnSpc>
                          <a:spcPct val="100000"/>
                        </a:lnSpc>
                        <a:spcBef>
                          <a:spcPts val="0"/>
                        </a:spcBef>
                        <a:spcAft>
                          <a:spcPts val="0"/>
                        </a:spcAft>
                        <a:buFont typeface="Symbol"/>
                        <a:buNone/>
                      </a:pPr>
                      <a:r>
                        <a:rPr lang="en-US" sz="1400" b="0" dirty="0" smtClean="0">
                          <a:solidFill>
                            <a:schemeClr val="tx1"/>
                          </a:solidFill>
                          <a:effectLst/>
                        </a:rPr>
                        <a:t>Q&amp;A,</a:t>
                      </a:r>
                      <a:r>
                        <a:rPr lang="en-US" sz="1400" b="0" baseline="0" dirty="0" smtClean="0">
                          <a:solidFill>
                            <a:schemeClr val="tx1"/>
                          </a:solidFill>
                          <a:effectLst/>
                        </a:rPr>
                        <a:t> Post-test, and Training Evaluation</a:t>
                      </a:r>
                      <a:r>
                        <a:rPr lang="en-US" sz="1400" b="0" dirty="0">
                          <a:solidFill>
                            <a:schemeClr val="tx1"/>
                          </a:solidFill>
                          <a:effectLst/>
                        </a:rPr>
                        <a:t> </a:t>
                      </a:r>
                      <a:endParaRPr lang="en-US" sz="1400" b="0" dirty="0">
                        <a:solidFill>
                          <a:schemeClr val="tx1"/>
                        </a:solidFill>
                        <a:effectLst/>
                        <a:latin typeface="Times New Roman"/>
                        <a:ea typeface="Times New Roman"/>
                        <a:cs typeface="Times New Roman"/>
                      </a:endParaRPr>
                    </a:p>
                  </a:txBody>
                  <a:tcPr marL="13140" marR="13140" marT="0" marB="0">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BAF4C88F-E191-476D-A289-033F058D0F0A}" type="slidenum">
              <a:rPr lang="en-US" smtClean="0"/>
              <a:pPr>
                <a:defRPr/>
              </a:pPr>
              <a:t>8</a:t>
            </a:fld>
            <a:endParaRPr lang="en-US" dirty="0"/>
          </a:p>
        </p:txBody>
      </p:sp>
    </p:spTree>
    <p:extLst>
      <p:ext uri="{BB962C8B-B14F-4D97-AF65-F5344CB8AC3E}">
        <p14:creationId xmlns:p14="http://schemas.microsoft.com/office/powerpoint/2010/main" val="417109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AE3F08-155B-4566-82F1-9F52D9B5E959}" type="slidenum">
              <a:rPr lang="en-US"/>
              <a:pPr>
                <a:defRPr/>
              </a:pPr>
              <a:t>9</a:t>
            </a:fld>
            <a:endParaRPr lang="en-US" dirty="0"/>
          </a:p>
        </p:txBody>
      </p:sp>
      <p:pic>
        <p:nvPicPr>
          <p:cNvPr id="4" name="ead99cec-a3de-48c9-91f2-dd704e61a6d6" descr="C7EE5E06-D744-4498-BD1F-6205035561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4686300" cy="606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2186</TotalTime>
  <Words>942</Words>
  <Application>Microsoft Office PowerPoint</Application>
  <PresentationFormat>On-screen Show (4:3)</PresentationFormat>
  <Paragraphs>136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Overview and Introductions</vt:lpstr>
      <vt:lpstr>Recommended Instructor Qualifications</vt:lpstr>
      <vt:lpstr>Objectives of Instructor Training</vt:lpstr>
      <vt:lpstr>Desired Outcomes of Instructor Training</vt:lpstr>
      <vt:lpstr>Fair Use of the Curriculum</vt:lpstr>
      <vt:lpstr>Instructor Training Agenda</vt:lpstr>
      <vt:lpstr>Instructor Training Agenda</vt:lpstr>
      <vt:lpstr>PowerPoint Presentation</vt:lpstr>
    </vt:vector>
  </TitlesOfParts>
  <Company>Engineering Computer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 OSHA Definition</dc:title>
  <dc:creator>jcwalsh</dc:creator>
  <cp:lastModifiedBy>Denise L Heath</cp:lastModifiedBy>
  <cp:revision>153</cp:revision>
  <cp:lastPrinted>2014-07-01T18:19:26Z</cp:lastPrinted>
  <dcterms:created xsi:type="dcterms:W3CDTF">2006-03-03T13:20:04Z</dcterms:created>
  <dcterms:modified xsi:type="dcterms:W3CDTF">2014-07-01T18:19:43Z</dcterms:modified>
</cp:coreProperties>
</file>