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tif"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60" r:id="rId4"/>
    <p:sldId id="257" r:id="rId5"/>
    <p:sldId id="258" r:id="rId6"/>
    <p:sldId id="259" r:id="rId7"/>
    <p:sldId id="264" r:id="rId8"/>
    <p:sldId id="261" r:id="rId9"/>
    <p:sldId id="274" r:id="rId10"/>
    <p:sldId id="273" r:id="rId11"/>
    <p:sldId id="263" r:id="rId12"/>
    <p:sldId id="266" r:id="rId13"/>
    <p:sldId id="275" r:id="rId14"/>
    <p:sldId id="276" r:id="rId15"/>
    <p:sldId id="278" r:id="rId16"/>
    <p:sldId id="293" r:id="rId17"/>
    <p:sldId id="294" r:id="rId18"/>
    <p:sldId id="287" r:id="rId19"/>
    <p:sldId id="288" r:id="rId20"/>
    <p:sldId id="289" r:id="rId21"/>
    <p:sldId id="290" r:id="rId22"/>
    <p:sldId id="292" r:id="rId23"/>
    <p:sldId id="279" r:id="rId24"/>
    <p:sldId id="297" r:id="rId25"/>
    <p:sldId id="295"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99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0649" autoAdjust="0"/>
  </p:normalViewPr>
  <p:slideViewPr>
    <p:cSldViewPr snapToGrid="0">
      <p:cViewPr varScale="1">
        <p:scale>
          <a:sx n="73" d="100"/>
          <a:sy n="73" d="100"/>
        </p:scale>
        <p:origin x="40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image" Target="../media/image27.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2F0408-4F2E-44B0-A594-058709E05E3D}"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A3A9F28B-916F-44E2-881C-8E8275FC4D65}">
      <dgm:prSet phldrT="[Text]"/>
      <dgm:spPr/>
      <dgm:t>
        <a:bodyPr/>
        <a:lstStyle/>
        <a:p>
          <a:r>
            <a:rPr lang="en-US" dirty="0"/>
            <a:t>Chronic Disease</a:t>
          </a:r>
        </a:p>
      </dgm:t>
    </dgm:pt>
    <dgm:pt modelId="{81F7B241-21EB-4906-A4EF-3AA960D827C7}" type="parTrans" cxnId="{FB7FC0F6-96C3-4C12-A878-B6185C2AB012}">
      <dgm:prSet/>
      <dgm:spPr/>
      <dgm:t>
        <a:bodyPr/>
        <a:lstStyle/>
        <a:p>
          <a:endParaRPr lang="en-US"/>
        </a:p>
      </dgm:t>
    </dgm:pt>
    <dgm:pt modelId="{C8BE8A3D-1282-4AFD-9089-CEC1845D282F}" type="sibTrans" cxnId="{FB7FC0F6-96C3-4C12-A878-B6185C2AB012}">
      <dgm:prSet/>
      <dgm:spPr>
        <a:blipFill rotWithShape="1">
          <a:blip xmlns:r="http://schemas.openxmlformats.org/officeDocument/2006/relationships" r:embed="rId1"/>
          <a:srcRect/>
          <a:stretch>
            <a:fillRect t="-8000" b="-8000"/>
          </a:stretch>
        </a:blipFill>
      </dgm:spPr>
      <dgm:t>
        <a:bodyPr/>
        <a:lstStyle/>
        <a:p>
          <a:endParaRPr lang="en-US"/>
        </a:p>
      </dgm:t>
    </dgm:pt>
    <dgm:pt modelId="{8EF1697D-3580-49DB-8232-1A5633D64758}">
      <dgm:prSet phldrT="[Text]"/>
      <dgm:spPr/>
      <dgm:t>
        <a:bodyPr/>
        <a:lstStyle/>
        <a:p>
          <a:r>
            <a:rPr lang="en-US" dirty="0"/>
            <a:t>Cognitive /</a:t>
          </a:r>
        </a:p>
        <a:p>
          <a:r>
            <a:rPr lang="en-US" dirty="0"/>
            <a:t>Intellectual</a:t>
          </a:r>
        </a:p>
      </dgm:t>
    </dgm:pt>
    <dgm:pt modelId="{7799C9F3-F402-4B48-8805-3F6E1DC041B8}" type="parTrans" cxnId="{B07915E2-9EEA-47B0-BDDC-86F471140BA8}">
      <dgm:prSet/>
      <dgm:spPr/>
      <dgm:t>
        <a:bodyPr/>
        <a:lstStyle/>
        <a:p>
          <a:endParaRPr lang="en-US"/>
        </a:p>
      </dgm:t>
    </dgm:pt>
    <dgm:pt modelId="{39340E90-65B8-4233-B650-4390557E051C}" type="sibTrans" cxnId="{B07915E2-9EEA-47B0-BDDC-86F471140BA8}">
      <dgm:prSet/>
      <dgm:spPr>
        <a:blipFill rotWithShape="1">
          <a:blip xmlns:r="http://schemas.openxmlformats.org/officeDocument/2006/relationships" r:embed="rId2"/>
          <a:srcRect/>
          <a:stretch>
            <a:fillRect l="-14000" r="-14000"/>
          </a:stretch>
        </a:blipFill>
      </dgm:spPr>
      <dgm:t>
        <a:bodyPr/>
        <a:lstStyle/>
        <a:p>
          <a:endParaRPr lang="en-US"/>
        </a:p>
      </dgm:t>
    </dgm:pt>
    <dgm:pt modelId="{FCB9732C-CAEE-4AD0-8586-76119C123C39}">
      <dgm:prSet phldrT="[Text]"/>
      <dgm:spPr/>
      <dgm:t>
        <a:bodyPr/>
        <a:lstStyle/>
        <a:p>
          <a:r>
            <a:rPr lang="en-US" dirty="0"/>
            <a:t>Physical</a:t>
          </a:r>
        </a:p>
      </dgm:t>
    </dgm:pt>
    <dgm:pt modelId="{0AB0227E-686C-4B0E-82D6-4044E1BE0CF7}" type="parTrans" cxnId="{2E1C7307-7800-4E60-9B39-4CAF26391A5B}">
      <dgm:prSet/>
      <dgm:spPr/>
      <dgm:t>
        <a:bodyPr/>
        <a:lstStyle/>
        <a:p>
          <a:endParaRPr lang="en-US"/>
        </a:p>
      </dgm:t>
    </dgm:pt>
    <dgm:pt modelId="{C95D0BB0-4FB2-4D41-B45C-9C6D3A5F6DA3}" type="sibTrans" cxnId="{2E1C7307-7800-4E60-9B39-4CAF26391A5B}">
      <dgm:prSet/>
      <dgm:spPr>
        <a:blipFill rotWithShape="1">
          <a:blip xmlns:r="http://schemas.openxmlformats.org/officeDocument/2006/relationships" r:embed="rId3"/>
          <a:srcRect/>
          <a:stretch>
            <a:fillRect l="-14000" r="-14000"/>
          </a:stretch>
        </a:blipFill>
      </dgm:spPr>
      <dgm:t>
        <a:bodyPr/>
        <a:lstStyle/>
        <a:p>
          <a:endParaRPr lang="en-US"/>
        </a:p>
      </dgm:t>
    </dgm:pt>
    <dgm:pt modelId="{1E42FF9E-8721-4310-BC9A-F8FE98A660D5}">
      <dgm:prSet phldrT="[Text]"/>
      <dgm:spPr/>
      <dgm:t>
        <a:bodyPr/>
        <a:lstStyle/>
        <a:p>
          <a:r>
            <a:rPr lang="en-US" dirty="0"/>
            <a:t>Psychological</a:t>
          </a:r>
        </a:p>
        <a:p>
          <a:r>
            <a:rPr lang="en-US" dirty="0"/>
            <a:t>or Emotional</a:t>
          </a:r>
        </a:p>
      </dgm:t>
    </dgm:pt>
    <dgm:pt modelId="{4367BD3F-D183-40C6-B9B1-9C2B554C0AAB}" type="parTrans" cxnId="{C23CFC2B-6D50-4E8B-BA6C-677B8C588DAF}">
      <dgm:prSet/>
      <dgm:spPr/>
      <dgm:t>
        <a:bodyPr/>
        <a:lstStyle/>
        <a:p>
          <a:endParaRPr lang="en-US"/>
        </a:p>
      </dgm:t>
    </dgm:pt>
    <dgm:pt modelId="{E9081218-74F3-415B-BBF1-DE68B23F4F71}" type="sibTrans" cxnId="{C23CFC2B-6D50-4E8B-BA6C-677B8C588DAF}">
      <dgm:prSet/>
      <dgm:spPr>
        <a:blipFill rotWithShape="1">
          <a:blip xmlns:r="http://schemas.openxmlformats.org/officeDocument/2006/relationships" r:embed="rId4"/>
          <a:srcRect/>
          <a:stretch>
            <a:fillRect t="-37000" b="-37000"/>
          </a:stretch>
        </a:blipFill>
      </dgm:spPr>
      <dgm:t>
        <a:bodyPr/>
        <a:lstStyle/>
        <a:p>
          <a:endParaRPr lang="en-US"/>
        </a:p>
      </dgm:t>
    </dgm:pt>
    <dgm:pt modelId="{5E63FFC1-53CC-4AF9-8027-7AA723A5512F}">
      <dgm:prSet phldrT="[Text]"/>
      <dgm:spPr/>
      <dgm:t>
        <a:bodyPr/>
        <a:lstStyle/>
        <a:p>
          <a:r>
            <a:rPr lang="en-US" dirty="0"/>
            <a:t>Developmental</a:t>
          </a:r>
        </a:p>
      </dgm:t>
    </dgm:pt>
    <dgm:pt modelId="{D821EE56-00D7-4152-B60D-EA2F8A825185}" type="parTrans" cxnId="{F48D1DC9-4BF0-4BB2-B1A4-8EB3FABCA2B3}">
      <dgm:prSet/>
      <dgm:spPr/>
      <dgm:t>
        <a:bodyPr/>
        <a:lstStyle/>
        <a:p>
          <a:endParaRPr lang="en-US"/>
        </a:p>
      </dgm:t>
    </dgm:pt>
    <dgm:pt modelId="{6FB62ADA-778A-46E5-BAC8-CD1D31491ECB}" type="sibTrans" cxnId="{F48D1DC9-4BF0-4BB2-B1A4-8EB3FABCA2B3}">
      <dgm:prSet/>
      <dgm:spPr>
        <a:blipFill rotWithShape="1">
          <a:blip xmlns:r="http://schemas.openxmlformats.org/officeDocument/2006/relationships" r:embed="rId5"/>
          <a:srcRect/>
          <a:stretch>
            <a:fillRect l="-15000" r="-15000"/>
          </a:stretch>
        </a:blipFill>
      </dgm:spPr>
      <dgm:t>
        <a:bodyPr/>
        <a:lstStyle/>
        <a:p>
          <a:endParaRPr lang="en-US"/>
        </a:p>
      </dgm:t>
    </dgm:pt>
    <dgm:pt modelId="{6AC6A257-963B-40CB-ABA2-301E35B9DAA7}">
      <dgm:prSet phldrT="[Text]"/>
      <dgm:spPr/>
      <dgm:t>
        <a:bodyPr/>
        <a:lstStyle/>
        <a:p>
          <a:r>
            <a:rPr lang="en-US" dirty="0"/>
            <a:t>Sensory</a:t>
          </a:r>
        </a:p>
      </dgm:t>
    </dgm:pt>
    <dgm:pt modelId="{D32C869F-2EEB-4606-84EE-057221F21676}" type="parTrans" cxnId="{BC5047B9-8C53-4328-8BD7-4F14E6DA7E53}">
      <dgm:prSet/>
      <dgm:spPr/>
      <dgm:t>
        <a:bodyPr/>
        <a:lstStyle/>
        <a:p>
          <a:endParaRPr lang="en-US"/>
        </a:p>
      </dgm:t>
    </dgm:pt>
    <dgm:pt modelId="{BE5BF22A-7C2F-400F-9071-9EEDE811E899}" type="sibTrans" cxnId="{BC5047B9-8C53-4328-8BD7-4F14E6DA7E53}">
      <dgm:prSet/>
      <dgm:spPr>
        <a:blipFill rotWithShape="1">
          <a:blip xmlns:r="http://schemas.openxmlformats.org/officeDocument/2006/relationships" r:embed="rId6"/>
          <a:srcRect/>
          <a:stretch>
            <a:fillRect t="-38000" b="-38000"/>
          </a:stretch>
        </a:blipFill>
      </dgm:spPr>
      <dgm:t>
        <a:bodyPr/>
        <a:lstStyle/>
        <a:p>
          <a:endParaRPr lang="en-US"/>
        </a:p>
      </dgm:t>
    </dgm:pt>
    <dgm:pt modelId="{5752DF29-C41A-4D13-993B-AE32DFAE3966}">
      <dgm:prSet phldrT="[Text]"/>
      <dgm:spPr/>
      <dgm:t>
        <a:bodyPr/>
        <a:lstStyle/>
        <a:p>
          <a:r>
            <a:rPr lang="en-US" dirty="0"/>
            <a:t>Functional</a:t>
          </a:r>
        </a:p>
        <a:p>
          <a:r>
            <a:rPr lang="en-US" dirty="0"/>
            <a:t>Limitations</a:t>
          </a:r>
        </a:p>
      </dgm:t>
    </dgm:pt>
    <dgm:pt modelId="{F1C86517-622D-416A-BCBA-E0125641BC14}" type="parTrans" cxnId="{7500FD19-F81A-4B2D-A6EF-65B30C5DDB4D}">
      <dgm:prSet/>
      <dgm:spPr/>
      <dgm:t>
        <a:bodyPr/>
        <a:lstStyle/>
        <a:p>
          <a:endParaRPr lang="en-US"/>
        </a:p>
      </dgm:t>
    </dgm:pt>
    <dgm:pt modelId="{1A863E8C-5577-4BF0-9267-3827207911EE}" type="sibTrans" cxnId="{7500FD19-F81A-4B2D-A6EF-65B30C5DDB4D}">
      <dgm:prSet/>
      <dgm:spPr>
        <a:blipFill rotWithShape="1">
          <a:blip xmlns:r="http://schemas.openxmlformats.org/officeDocument/2006/relationships" r:embed="rId7"/>
          <a:srcRect/>
          <a:stretch>
            <a:fillRect l="-15000" r="-15000"/>
          </a:stretch>
        </a:blipFill>
      </dgm:spPr>
      <dgm:t>
        <a:bodyPr/>
        <a:lstStyle/>
        <a:p>
          <a:endParaRPr lang="en-US"/>
        </a:p>
      </dgm:t>
    </dgm:pt>
    <dgm:pt modelId="{1E5A00C4-9B5E-4C34-8787-71FF004FAD49}" type="pres">
      <dgm:prSet presAssocID="{002F0408-4F2E-44B0-A594-058709E05E3D}" presName="Name0" presStyleCnt="0">
        <dgm:presLayoutVars>
          <dgm:chMax val="21"/>
          <dgm:chPref val="21"/>
        </dgm:presLayoutVars>
      </dgm:prSet>
      <dgm:spPr/>
    </dgm:pt>
    <dgm:pt modelId="{F3C7560D-7C94-4A5F-85EA-83B811366724}" type="pres">
      <dgm:prSet presAssocID="{A3A9F28B-916F-44E2-881C-8E8275FC4D65}" presName="text1" presStyleCnt="0"/>
      <dgm:spPr/>
    </dgm:pt>
    <dgm:pt modelId="{4C0A8ADD-03AF-498A-A0A1-1C17700C4317}" type="pres">
      <dgm:prSet presAssocID="{A3A9F28B-916F-44E2-881C-8E8275FC4D65}" presName="textRepeatNode" presStyleLbl="alignNode1" presStyleIdx="0" presStyleCnt="7">
        <dgm:presLayoutVars>
          <dgm:chMax val="0"/>
          <dgm:chPref val="0"/>
          <dgm:bulletEnabled val="1"/>
        </dgm:presLayoutVars>
      </dgm:prSet>
      <dgm:spPr/>
    </dgm:pt>
    <dgm:pt modelId="{AB9B22E3-8D0A-482A-A682-3ECC217AB646}" type="pres">
      <dgm:prSet presAssocID="{A3A9F28B-916F-44E2-881C-8E8275FC4D65}" presName="textaccent1" presStyleCnt="0"/>
      <dgm:spPr/>
    </dgm:pt>
    <dgm:pt modelId="{78811E56-4CCD-4768-93CB-7A317CF395AC}" type="pres">
      <dgm:prSet presAssocID="{A3A9F28B-916F-44E2-881C-8E8275FC4D65}" presName="accentRepeatNode" presStyleLbl="solidAlignAcc1" presStyleIdx="0" presStyleCnt="14"/>
      <dgm:spPr/>
    </dgm:pt>
    <dgm:pt modelId="{0BB1E46D-2660-48B2-BAA1-0412091035EF}" type="pres">
      <dgm:prSet presAssocID="{C8BE8A3D-1282-4AFD-9089-CEC1845D282F}" presName="image1" presStyleCnt="0"/>
      <dgm:spPr/>
    </dgm:pt>
    <dgm:pt modelId="{E003AF5F-DAC8-4349-ACBD-F5D4157D94EA}" type="pres">
      <dgm:prSet presAssocID="{C8BE8A3D-1282-4AFD-9089-CEC1845D282F}" presName="imageRepeatNode" presStyleLbl="alignAcc1" presStyleIdx="0" presStyleCnt="7"/>
      <dgm:spPr/>
    </dgm:pt>
    <dgm:pt modelId="{E0CBFF4B-FFB7-4FA6-B832-4DDCEAC86CF7}" type="pres">
      <dgm:prSet presAssocID="{C8BE8A3D-1282-4AFD-9089-CEC1845D282F}" presName="imageaccent1" presStyleCnt="0"/>
      <dgm:spPr/>
    </dgm:pt>
    <dgm:pt modelId="{36B1C973-59C9-497F-90B0-3D0934462419}" type="pres">
      <dgm:prSet presAssocID="{C8BE8A3D-1282-4AFD-9089-CEC1845D282F}" presName="accentRepeatNode" presStyleLbl="solidAlignAcc1" presStyleIdx="1" presStyleCnt="14"/>
      <dgm:spPr/>
    </dgm:pt>
    <dgm:pt modelId="{D38386C5-7EAC-41D1-81EE-CFDD630BD65D}" type="pres">
      <dgm:prSet presAssocID="{5752DF29-C41A-4D13-993B-AE32DFAE3966}" presName="text2" presStyleCnt="0"/>
      <dgm:spPr/>
    </dgm:pt>
    <dgm:pt modelId="{369768D2-6FAB-48AC-8F74-1F89EDD270BA}" type="pres">
      <dgm:prSet presAssocID="{5752DF29-C41A-4D13-993B-AE32DFAE3966}" presName="textRepeatNode" presStyleLbl="alignNode1" presStyleIdx="1" presStyleCnt="7">
        <dgm:presLayoutVars>
          <dgm:chMax val="0"/>
          <dgm:chPref val="0"/>
          <dgm:bulletEnabled val="1"/>
        </dgm:presLayoutVars>
      </dgm:prSet>
      <dgm:spPr/>
    </dgm:pt>
    <dgm:pt modelId="{E08B7D31-44D0-417C-AF1B-7C4039EC2574}" type="pres">
      <dgm:prSet presAssocID="{5752DF29-C41A-4D13-993B-AE32DFAE3966}" presName="textaccent2" presStyleCnt="0"/>
      <dgm:spPr/>
    </dgm:pt>
    <dgm:pt modelId="{A41B5908-9789-49BC-A43A-7A92FCFB0228}" type="pres">
      <dgm:prSet presAssocID="{5752DF29-C41A-4D13-993B-AE32DFAE3966}" presName="accentRepeatNode" presStyleLbl="solidAlignAcc1" presStyleIdx="2" presStyleCnt="14"/>
      <dgm:spPr/>
    </dgm:pt>
    <dgm:pt modelId="{030A46F4-D722-4894-8AAC-95A1A629FF9E}" type="pres">
      <dgm:prSet presAssocID="{1A863E8C-5577-4BF0-9267-3827207911EE}" presName="image2" presStyleCnt="0"/>
      <dgm:spPr/>
    </dgm:pt>
    <dgm:pt modelId="{A01431BB-8BBA-42CD-8D36-956FB78DEAB3}" type="pres">
      <dgm:prSet presAssocID="{1A863E8C-5577-4BF0-9267-3827207911EE}" presName="imageRepeatNode" presStyleLbl="alignAcc1" presStyleIdx="1" presStyleCnt="7"/>
      <dgm:spPr/>
    </dgm:pt>
    <dgm:pt modelId="{C4122329-CCB7-4E1A-9ED7-179714318850}" type="pres">
      <dgm:prSet presAssocID="{1A863E8C-5577-4BF0-9267-3827207911EE}" presName="imageaccent2" presStyleCnt="0"/>
      <dgm:spPr/>
    </dgm:pt>
    <dgm:pt modelId="{AE73F446-05B1-4481-9DF1-AA0E61A5B063}" type="pres">
      <dgm:prSet presAssocID="{1A863E8C-5577-4BF0-9267-3827207911EE}" presName="accentRepeatNode" presStyleLbl="solidAlignAcc1" presStyleIdx="3" presStyleCnt="14"/>
      <dgm:spPr/>
    </dgm:pt>
    <dgm:pt modelId="{6EB3D865-A914-499B-BAF5-B1BFE9BFC514}" type="pres">
      <dgm:prSet presAssocID="{6AC6A257-963B-40CB-ABA2-301E35B9DAA7}" presName="text3" presStyleCnt="0"/>
      <dgm:spPr/>
    </dgm:pt>
    <dgm:pt modelId="{D394352D-69AA-4B57-9F40-9871B4F66C69}" type="pres">
      <dgm:prSet presAssocID="{6AC6A257-963B-40CB-ABA2-301E35B9DAA7}" presName="textRepeatNode" presStyleLbl="alignNode1" presStyleIdx="2" presStyleCnt="7">
        <dgm:presLayoutVars>
          <dgm:chMax val="0"/>
          <dgm:chPref val="0"/>
          <dgm:bulletEnabled val="1"/>
        </dgm:presLayoutVars>
      </dgm:prSet>
      <dgm:spPr/>
    </dgm:pt>
    <dgm:pt modelId="{EA4FA4FB-9F4E-484B-95E6-5C80EC46FAB2}" type="pres">
      <dgm:prSet presAssocID="{6AC6A257-963B-40CB-ABA2-301E35B9DAA7}" presName="textaccent3" presStyleCnt="0"/>
      <dgm:spPr/>
    </dgm:pt>
    <dgm:pt modelId="{D0FE19A5-602F-4104-AEEF-1FF9FBF340B7}" type="pres">
      <dgm:prSet presAssocID="{6AC6A257-963B-40CB-ABA2-301E35B9DAA7}" presName="accentRepeatNode" presStyleLbl="solidAlignAcc1" presStyleIdx="4" presStyleCnt="14"/>
      <dgm:spPr/>
    </dgm:pt>
    <dgm:pt modelId="{CEEBAC5E-7882-45D3-B88B-CC57B366022A}" type="pres">
      <dgm:prSet presAssocID="{BE5BF22A-7C2F-400F-9071-9EEDE811E899}" presName="image3" presStyleCnt="0"/>
      <dgm:spPr/>
    </dgm:pt>
    <dgm:pt modelId="{191C1A36-5123-4C66-B1A3-D09BCEA5CC97}" type="pres">
      <dgm:prSet presAssocID="{BE5BF22A-7C2F-400F-9071-9EEDE811E899}" presName="imageRepeatNode" presStyleLbl="alignAcc1" presStyleIdx="2" presStyleCnt="7"/>
      <dgm:spPr/>
    </dgm:pt>
    <dgm:pt modelId="{F581502C-BE12-4411-BED6-F7C56E6D1368}" type="pres">
      <dgm:prSet presAssocID="{BE5BF22A-7C2F-400F-9071-9EEDE811E899}" presName="imageaccent3" presStyleCnt="0"/>
      <dgm:spPr/>
    </dgm:pt>
    <dgm:pt modelId="{03376566-4DF9-4938-BCDC-FD1B0D333864}" type="pres">
      <dgm:prSet presAssocID="{BE5BF22A-7C2F-400F-9071-9EEDE811E899}" presName="accentRepeatNode" presStyleLbl="solidAlignAcc1" presStyleIdx="5" presStyleCnt="14"/>
      <dgm:spPr/>
    </dgm:pt>
    <dgm:pt modelId="{49155CAB-F260-441A-AF12-8AFFB48970B4}" type="pres">
      <dgm:prSet presAssocID="{8EF1697D-3580-49DB-8232-1A5633D64758}" presName="text4" presStyleCnt="0"/>
      <dgm:spPr/>
    </dgm:pt>
    <dgm:pt modelId="{15DC6504-FDB0-41BA-ACCC-8A9E8B308689}" type="pres">
      <dgm:prSet presAssocID="{8EF1697D-3580-49DB-8232-1A5633D64758}" presName="textRepeatNode" presStyleLbl="alignNode1" presStyleIdx="3" presStyleCnt="7">
        <dgm:presLayoutVars>
          <dgm:chMax val="0"/>
          <dgm:chPref val="0"/>
          <dgm:bulletEnabled val="1"/>
        </dgm:presLayoutVars>
      </dgm:prSet>
      <dgm:spPr/>
    </dgm:pt>
    <dgm:pt modelId="{A4654561-9A3D-42CC-B32B-6273E4365168}" type="pres">
      <dgm:prSet presAssocID="{8EF1697D-3580-49DB-8232-1A5633D64758}" presName="textaccent4" presStyleCnt="0"/>
      <dgm:spPr/>
    </dgm:pt>
    <dgm:pt modelId="{D0B043CC-395A-4215-8B45-DA27C9A39371}" type="pres">
      <dgm:prSet presAssocID="{8EF1697D-3580-49DB-8232-1A5633D64758}" presName="accentRepeatNode" presStyleLbl="solidAlignAcc1" presStyleIdx="6" presStyleCnt="14"/>
      <dgm:spPr/>
    </dgm:pt>
    <dgm:pt modelId="{BA2480F5-25CF-4A8D-98D2-126A0C048659}" type="pres">
      <dgm:prSet presAssocID="{39340E90-65B8-4233-B650-4390557E051C}" presName="image4" presStyleCnt="0"/>
      <dgm:spPr/>
    </dgm:pt>
    <dgm:pt modelId="{D0A199BF-0B60-4BDD-B014-4708491A39AF}" type="pres">
      <dgm:prSet presAssocID="{39340E90-65B8-4233-B650-4390557E051C}" presName="imageRepeatNode" presStyleLbl="alignAcc1" presStyleIdx="3" presStyleCnt="7"/>
      <dgm:spPr/>
    </dgm:pt>
    <dgm:pt modelId="{AE268EF7-B420-46FC-8810-62F746A6F3C0}" type="pres">
      <dgm:prSet presAssocID="{39340E90-65B8-4233-B650-4390557E051C}" presName="imageaccent4" presStyleCnt="0"/>
      <dgm:spPr/>
    </dgm:pt>
    <dgm:pt modelId="{29168261-E962-49FB-9708-029681916A99}" type="pres">
      <dgm:prSet presAssocID="{39340E90-65B8-4233-B650-4390557E051C}" presName="accentRepeatNode" presStyleLbl="solidAlignAcc1" presStyleIdx="7" presStyleCnt="14"/>
      <dgm:spPr/>
    </dgm:pt>
    <dgm:pt modelId="{A61406B6-2A8A-4CDE-9775-2FFA5EB9100B}" type="pres">
      <dgm:prSet presAssocID="{FCB9732C-CAEE-4AD0-8586-76119C123C39}" presName="text5" presStyleCnt="0"/>
      <dgm:spPr/>
    </dgm:pt>
    <dgm:pt modelId="{D1133ED8-1E84-4315-99E6-B79A91DCC789}" type="pres">
      <dgm:prSet presAssocID="{FCB9732C-CAEE-4AD0-8586-76119C123C39}" presName="textRepeatNode" presStyleLbl="alignNode1" presStyleIdx="4" presStyleCnt="7">
        <dgm:presLayoutVars>
          <dgm:chMax val="0"/>
          <dgm:chPref val="0"/>
          <dgm:bulletEnabled val="1"/>
        </dgm:presLayoutVars>
      </dgm:prSet>
      <dgm:spPr/>
    </dgm:pt>
    <dgm:pt modelId="{85D841D6-90F6-4095-AE8B-771AD7F06517}" type="pres">
      <dgm:prSet presAssocID="{FCB9732C-CAEE-4AD0-8586-76119C123C39}" presName="textaccent5" presStyleCnt="0"/>
      <dgm:spPr/>
    </dgm:pt>
    <dgm:pt modelId="{739C234C-3622-445F-A873-EDB4FA882C31}" type="pres">
      <dgm:prSet presAssocID="{FCB9732C-CAEE-4AD0-8586-76119C123C39}" presName="accentRepeatNode" presStyleLbl="solidAlignAcc1" presStyleIdx="8" presStyleCnt="14"/>
      <dgm:spPr/>
    </dgm:pt>
    <dgm:pt modelId="{E325CF89-7B4B-4696-AA94-C6E084147DB4}" type="pres">
      <dgm:prSet presAssocID="{C95D0BB0-4FB2-4D41-B45C-9C6D3A5F6DA3}" presName="image5" presStyleCnt="0"/>
      <dgm:spPr/>
    </dgm:pt>
    <dgm:pt modelId="{0F8167DE-C046-4073-AE88-D40E557FE949}" type="pres">
      <dgm:prSet presAssocID="{C95D0BB0-4FB2-4D41-B45C-9C6D3A5F6DA3}" presName="imageRepeatNode" presStyleLbl="alignAcc1" presStyleIdx="4" presStyleCnt="7"/>
      <dgm:spPr/>
    </dgm:pt>
    <dgm:pt modelId="{EC7CF067-983D-4316-970F-886B2D239A85}" type="pres">
      <dgm:prSet presAssocID="{C95D0BB0-4FB2-4D41-B45C-9C6D3A5F6DA3}" presName="imageaccent5" presStyleCnt="0"/>
      <dgm:spPr/>
    </dgm:pt>
    <dgm:pt modelId="{EC7B9253-8068-4F3E-9A04-65431BD63307}" type="pres">
      <dgm:prSet presAssocID="{C95D0BB0-4FB2-4D41-B45C-9C6D3A5F6DA3}" presName="accentRepeatNode" presStyleLbl="solidAlignAcc1" presStyleIdx="9" presStyleCnt="14"/>
      <dgm:spPr/>
    </dgm:pt>
    <dgm:pt modelId="{82C5261F-437E-42CA-829E-2FC7842B879A}" type="pres">
      <dgm:prSet presAssocID="{1E42FF9E-8721-4310-BC9A-F8FE98A660D5}" presName="text6" presStyleCnt="0"/>
      <dgm:spPr/>
    </dgm:pt>
    <dgm:pt modelId="{07A272CC-840C-40B1-A326-ECA407F76E37}" type="pres">
      <dgm:prSet presAssocID="{1E42FF9E-8721-4310-BC9A-F8FE98A660D5}" presName="textRepeatNode" presStyleLbl="alignNode1" presStyleIdx="5" presStyleCnt="7">
        <dgm:presLayoutVars>
          <dgm:chMax val="0"/>
          <dgm:chPref val="0"/>
          <dgm:bulletEnabled val="1"/>
        </dgm:presLayoutVars>
      </dgm:prSet>
      <dgm:spPr/>
    </dgm:pt>
    <dgm:pt modelId="{992F0C13-76F7-4BFD-9DFF-A92D1DD0BE2F}" type="pres">
      <dgm:prSet presAssocID="{1E42FF9E-8721-4310-BC9A-F8FE98A660D5}" presName="textaccent6" presStyleCnt="0"/>
      <dgm:spPr/>
    </dgm:pt>
    <dgm:pt modelId="{1149B4CC-7737-4B29-8CE4-30EF52DB1BE0}" type="pres">
      <dgm:prSet presAssocID="{1E42FF9E-8721-4310-BC9A-F8FE98A660D5}" presName="accentRepeatNode" presStyleLbl="solidAlignAcc1" presStyleIdx="10" presStyleCnt="14"/>
      <dgm:spPr/>
    </dgm:pt>
    <dgm:pt modelId="{E42CE23F-BB59-4E72-B700-9E466341C0D6}" type="pres">
      <dgm:prSet presAssocID="{E9081218-74F3-415B-BBF1-DE68B23F4F71}" presName="image6" presStyleCnt="0"/>
      <dgm:spPr/>
    </dgm:pt>
    <dgm:pt modelId="{6FAF3A79-2B90-41D1-88BE-C8CAFF048759}" type="pres">
      <dgm:prSet presAssocID="{E9081218-74F3-415B-BBF1-DE68B23F4F71}" presName="imageRepeatNode" presStyleLbl="alignAcc1" presStyleIdx="5" presStyleCnt="7"/>
      <dgm:spPr/>
    </dgm:pt>
    <dgm:pt modelId="{F4310966-01CC-4688-B21B-FFAF1E324A07}" type="pres">
      <dgm:prSet presAssocID="{E9081218-74F3-415B-BBF1-DE68B23F4F71}" presName="imageaccent6" presStyleCnt="0"/>
      <dgm:spPr/>
    </dgm:pt>
    <dgm:pt modelId="{35E0A0AB-95A4-45E7-A6F0-FFDF30DF2749}" type="pres">
      <dgm:prSet presAssocID="{E9081218-74F3-415B-BBF1-DE68B23F4F71}" presName="accentRepeatNode" presStyleLbl="solidAlignAcc1" presStyleIdx="11" presStyleCnt="14"/>
      <dgm:spPr/>
    </dgm:pt>
    <dgm:pt modelId="{CDBE6C9C-386E-4C80-A911-3749CC46A830}" type="pres">
      <dgm:prSet presAssocID="{5E63FFC1-53CC-4AF9-8027-7AA723A5512F}" presName="text7" presStyleCnt="0"/>
      <dgm:spPr/>
    </dgm:pt>
    <dgm:pt modelId="{B3C3BD4C-08CE-475A-A60E-EECF6C787393}" type="pres">
      <dgm:prSet presAssocID="{5E63FFC1-53CC-4AF9-8027-7AA723A5512F}" presName="textRepeatNode" presStyleLbl="alignNode1" presStyleIdx="6" presStyleCnt="7">
        <dgm:presLayoutVars>
          <dgm:chMax val="0"/>
          <dgm:chPref val="0"/>
          <dgm:bulletEnabled val="1"/>
        </dgm:presLayoutVars>
      </dgm:prSet>
      <dgm:spPr/>
    </dgm:pt>
    <dgm:pt modelId="{95313D95-48AD-430B-BF76-275913A08AA8}" type="pres">
      <dgm:prSet presAssocID="{5E63FFC1-53CC-4AF9-8027-7AA723A5512F}" presName="textaccent7" presStyleCnt="0"/>
      <dgm:spPr/>
    </dgm:pt>
    <dgm:pt modelId="{3BCDA705-5F0F-47A8-B087-F7829E733992}" type="pres">
      <dgm:prSet presAssocID="{5E63FFC1-53CC-4AF9-8027-7AA723A5512F}" presName="accentRepeatNode" presStyleLbl="solidAlignAcc1" presStyleIdx="12" presStyleCnt="14"/>
      <dgm:spPr/>
    </dgm:pt>
    <dgm:pt modelId="{37A9F6FB-92CA-470A-AB01-7909A585C6D0}" type="pres">
      <dgm:prSet presAssocID="{6FB62ADA-778A-46E5-BAC8-CD1D31491ECB}" presName="image7" presStyleCnt="0"/>
      <dgm:spPr/>
    </dgm:pt>
    <dgm:pt modelId="{45DAA448-E761-4B07-822F-6ABD17B0613E}" type="pres">
      <dgm:prSet presAssocID="{6FB62ADA-778A-46E5-BAC8-CD1D31491ECB}" presName="imageRepeatNode" presStyleLbl="alignAcc1" presStyleIdx="6" presStyleCnt="7"/>
      <dgm:spPr/>
    </dgm:pt>
    <dgm:pt modelId="{2B270AD1-CAC8-4176-B47D-FC8398385CAF}" type="pres">
      <dgm:prSet presAssocID="{6FB62ADA-778A-46E5-BAC8-CD1D31491ECB}" presName="imageaccent7" presStyleCnt="0"/>
      <dgm:spPr/>
    </dgm:pt>
    <dgm:pt modelId="{093437F8-E40F-4F16-A907-BD1ECF2F837C}" type="pres">
      <dgm:prSet presAssocID="{6FB62ADA-778A-46E5-BAC8-CD1D31491ECB}" presName="accentRepeatNode" presStyleLbl="solidAlignAcc1" presStyleIdx="13" presStyleCnt="14"/>
      <dgm:spPr/>
    </dgm:pt>
  </dgm:ptLst>
  <dgm:cxnLst>
    <dgm:cxn modelId="{47A1FA03-0102-4C3E-A2BE-8E5529D23B51}" type="presOf" srcId="{6AC6A257-963B-40CB-ABA2-301E35B9DAA7}" destId="{D394352D-69AA-4B57-9F40-9871B4F66C69}" srcOrd="0" destOrd="0" presId="urn:microsoft.com/office/officeart/2008/layout/HexagonCluster"/>
    <dgm:cxn modelId="{6E516D07-D5F2-46B2-B82C-82D0C67864F1}" type="presOf" srcId="{C95D0BB0-4FB2-4D41-B45C-9C6D3A5F6DA3}" destId="{0F8167DE-C046-4073-AE88-D40E557FE949}" srcOrd="0" destOrd="0" presId="urn:microsoft.com/office/officeart/2008/layout/HexagonCluster"/>
    <dgm:cxn modelId="{2E1C7307-7800-4E60-9B39-4CAF26391A5B}" srcId="{002F0408-4F2E-44B0-A594-058709E05E3D}" destId="{FCB9732C-CAEE-4AD0-8586-76119C123C39}" srcOrd="4" destOrd="0" parTransId="{0AB0227E-686C-4B0E-82D6-4044E1BE0CF7}" sibTransId="{C95D0BB0-4FB2-4D41-B45C-9C6D3A5F6DA3}"/>
    <dgm:cxn modelId="{6028FE10-0234-4E16-A3C0-3C665E39FD97}" type="presOf" srcId="{5752DF29-C41A-4D13-993B-AE32DFAE3966}" destId="{369768D2-6FAB-48AC-8F74-1F89EDD270BA}" srcOrd="0" destOrd="0" presId="urn:microsoft.com/office/officeart/2008/layout/HexagonCluster"/>
    <dgm:cxn modelId="{3FBC6515-7A9A-4EB2-B1E3-565F6CB529CB}" type="presOf" srcId="{1A863E8C-5577-4BF0-9267-3827207911EE}" destId="{A01431BB-8BBA-42CD-8D36-956FB78DEAB3}" srcOrd="0" destOrd="0" presId="urn:microsoft.com/office/officeart/2008/layout/HexagonCluster"/>
    <dgm:cxn modelId="{7500FD19-F81A-4B2D-A6EF-65B30C5DDB4D}" srcId="{002F0408-4F2E-44B0-A594-058709E05E3D}" destId="{5752DF29-C41A-4D13-993B-AE32DFAE3966}" srcOrd="1" destOrd="0" parTransId="{F1C86517-622D-416A-BCBA-E0125641BC14}" sibTransId="{1A863E8C-5577-4BF0-9267-3827207911EE}"/>
    <dgm:cxn modelId="{6AC49621-63E4-4B45-BB37-58E643606F78}" type="presOf" srcId="{BE5BF22A-7C2F-400F-9071-9EEDE811E899}" destId="{191C1A36-5123-4C66-B1A3-D09BCEA5CC97}" srcOrd="0" destOrd="0" presId="urn:microsoft.com/office/officeart/2008/layout/HexagonCluster"/>
    <dgm:cxn modelId="{C23CFC2B-6D50-4E8B-BA6C-677B8C588DAF}" srcId="{002F0408-4F2E-44B0-A594-058709E05E3D}" destId="{1E42FF9E-8721-4310-BC9A-F8FE98A660D5}" srcOrd="5" destOrd="0" parTransId="{4367BD3F-D183-40C6-B9B1-9C2B554C0AAB}" sibTransId="{E9081218-74F3-415B-BBF1-DE68B23F4F71}"/>
    <dgm:cxn modelId="{AD8BAE3A-6E95-448B-9F53-E6929BA56CD0}" type="presOf" srcId="{C8BE8A3D-1282-4AFD-9089-CEC1845D282F}" destId="{E003AF5F-DAC8-4349-ACBD-F5D4157D94EA}" srcOrd="0" destOrd="0" presId="urn:microsoft.com/office/officeart/2008/layout/HexagonCluster"/>
    <dgm:cxn modelId="{640D7240-19DC-4D5C-8AB2-D757B008200F}" type="presOf" srcId="{A3A9F28B-916F-44E2-881C-8E8275FC4D65}" destId="{4C0A8ADD-03AF-498A-A0A1-1C17700C4317}" srcOrd="0" destOrd="0" presId="urn:microsoft.com/office/officeart/2008/layout/HexagonCluster"/>
    <dgm:cxn modelId="{9A60335B-1477-44B8-A5B3-9C4A3CD54F07}" type="presOf" srcId="{002F0408-4F2E-44B0-A594-058709E05E3D}" destId="{1E5A00C4-9B5E-4C34-8787-71FF004FAD49}" srcOrd="0" destOrd="0" presId="urn:microsoft.com/office/officeart/2008/layout/HexagonCluster"/>
    <dgm:cxn modelId="{B9471043-3574-441B-99F1-40AC22BB51F8}" type="presOf" srcId="{1E42FF9E-8721-4310-BC9A-F8FE98A660D5}" destId="{07A272CC-840C-40B1-A326-ECA407F76E37}" srcOrd="0" destOrd="0" presId="urn:microsoft.com/office/officeart/2008/layout/HexagonCluster"/>
    <dgm:cxn modelId="{6DF28F50-EB25-4456-931F-63DFC2A6AD42}" type="presOf" srcId="{E9081218-74F3-415B-BBF1-DE68B23F4F71}" destId="{6FAF3A79-2B90-41D1-88BE-C8CAFF048759}" srcOrd="0" destOrd="0" presId="urn:microsoft.com/office/officeart/2008/layout/HexagonCluster"/>
    <dgm:cxn modelId="{CD870A7C-F17C-47B9-8697-E2505B36BBB3}" type="presOf" srcId="{5E63FFC1-53CC-4AF9-8027-7AA723A5512F}" destId="{B3C3BD4C-08CE-475A-A60E-EECF6C787393}" srcOrd="0" destOrd="0" presId="urn:microsoft.com/office/officeart/2008/layout/HexagonCluster"/>
    <dgm:cxn modelId="{030A6F87-F848-4838-B4AC-0BC2708AC4B1}" type="presOf" srcId="{8EF1697D-3580-49DB-8232-1A5633D64758}" destId="{15DC6504-FDB0-41BA-ACCC-8A9E8B308689}" srcOrd="0" destOrd="0" presId="urn:microsoft.com/office/officeart/2008/layout/HexagonCluster"/>
    <dgm:cxn modelId="{BC5047B9-8C53-4328-8BD7-4F14E6DA7E53}" srcId="{002F0408-4F2E-44B0-A594-058709E05E3D}" destId="{6AC6A257-963B-40CB-ABA2-301E35B9DAA7}" srcOrd="2" destOrd="0" parTransId="{D32C869F-2EEB-4606-84EE-057221F21676}" sibTransId="{BE5BF22A-7C2F-400F-9071-9EEDE811E899}"/>
    <dgm:cxn modelId="{F48D1DC9-4BF0-4BB2-B1A4-8EB3FABCA2B3}" srcId="{002F0408-4F2E-44B0-A594-058709E05E3D}" destId="{5E63FFC1-53CC-4AF9-8027-7AA723A5512F}" srcOrd="6" destOrd="0" parTransId="{D821EE56-00D7-4152-B60D-EA2F8A825185}" sibTransId="{6FB62ADA-778A-46E5-BAC8-CD1D31491ECB}"/>
    <dgm:cxn modelId="{81DB5DDC-3447-4BC9-9C87-13EEBE4E5D5A}" type="presOf" srcId="{6FB62ADA-778A-46E5-BAC8-CD1D31491ECB}" destId="{45DAA448-E761-4B07-822F-6ABD17B0613E}" srcOrd="0" destOrd="0" presId="urn:microsoft.com/office/officeart/2008/layout/HexagonCluster"/>
    <dgm:cxn modelId="{B07915E2-9EEA-47B0-BDDC-86F471140BA8}" srcId="{002F0408-4F2E-44B0-A594-058709E05E3D}" destId="{8EF1697D-3580-49DB-8232-1A5633D64758}" srcOrd="3" destOrd="0" parTransId="{7799C9F3-F402-4B48-8805-3F6E1DC041B8}" sibTransId="{39340E90-65B8-4233-B650-4390557E051C}"/>
    <dgm:cxn modelId="{42E460E8-1A56-447C-8189-81167511F3E5}" type="presOf" srcId="{39340E90-65B8-4233-B650-4390557E051C}" destId="{D0A199BF-0B60-4BDD-B014-4708491A39AF}" srcOrd="0" destOrd="0" presId="urn:microsoft.com/office/officeart/2008/layout/HexagonCluster"/>
    <dgm:cxn modelId="{D9936CF6-647C-4583-91ED-F173F3BFDAB3}" type="presOf" srcId="{FCB9732C-CAEE-4AD0-8586-76119C123C39}" destId="{D1133ED8-1E84-4315-99E6-B79A91DCC789}" srcOrd="0" destOrd="0" presId="urn:microsoft.com/office/officeart/2008/layout/HexagonCluster"/>
    <dgm:cxn modelId="{FB7FC0F6-96C3-4C12-A878-B6185C2AB012}" srcId="{002F0408-4F2E-44B0-A594-058709E05E3D}" destId="{A3A9F28B-916F-44E2-881C-8E8275FC4D65}" srcOrd="0" destOrd="0" parTransId="{81F7B241-21EB-4906-A4EF-3AA960D827C7}" sibTransId="{C8BE8A3D-1282-4AFD-9089-CEC1845D282F}"/>
    <dgm:cxn modelId="{C62844C1-2EFF-4A65-88E4-E9CAC9EDC4DD}" type="presParOf" srcId="{1E5A00C4-9B5E-4C34-8787-71FF004FAD49}" destId="{F3C7560D-7C94-4A5F-85EA-83B811366724}" srcOrd="0" destOrd="0" presId="urn:microsoft.com/office/officeart/2008/layout/HexagonCluster"/>
    <dgm:cxn modelId="{90C66B74-E378-4780-877D-6AF58ACE9E47}" type="presParOf" srcId="{F3C7560D-7C94-4A5F-85EA-83B811366724}" destId="{4C0A8ADD-03AF-498A-A0A1-1C17700C4317}" srcOrd="0" destOrd="0" presId="urn:microsoft.com/office/officeart/2008/layout/HexagonCluster"/>
    <dgm:cxn modelId="{7EF9F2FB-EFB8-4907-940D-4475EA5B65CE}" type="presParOf" srcId="{1E5A00C4-9B5E-4C34-8787-71FF004FAD49}" destId="{AB9B22E3-8D0A-482A-A682-3ECC217AB646}" srcOrd="1" destOrd="0" presId="urn:microsoft.com/office/officeart/2008/layout/HexagonCluster"/>
    <dgm:cxn modelId="{9E57B165-3251-4F03-B5F2-BC5C0C576789}" type="presParOf" srcId="{AB9B22E3-8D0A-482A-A682-3ECC217AB646}" destId="{78811E56-4CCD-4768-93CB-7A317CF395AC}" srcOrd="0" destOrd="0" presId="urn:microsoft.com/office/officeart/2008/layout/HexagonCluster"/>
    <dgm:cxn modelId="{89C4FC07-C091-4B3C-B342-6D30F3B81D05}" type="presParOf" srcId="{1E5A00C4-9B5E-4C34-8787-71FF004FAD49}" destId="{0BB1E46D-2660-48B2-BAA1-0412091035EF}" srcOrd="2" destOrd="0" presId="urn:microsoft.com/office/officeart/2008/layout/HexagonCluster"/>
    <dgm:cxn modelId="{01A467EA-23F0-4F74-B614-B0690C579EB8}" type="presParOf" srcId="{0BB1E46D-2660-48B2-BAA1-0412091035EF}" destId="{E003AF5F-DAC8-4349-ACBD-F5D4157D94EA}" srcOrd="0" destOrd="0" presId="urn:microsoft.com/office/officeart/2008/layout/HexagonCluster"/>
    <dgm:cxn modelId="{0A347526-23EB-4ED4-9556-3F55D71B1755}" type="presParOf" srcId="{1E5A00C4-9B5E-4C34-8787-71FF004FAD49}" destId="{E0CBFF4B-FFB7-4FA6-B832-4DDCEAC86CF7}" srcOrd="3" destOrd="0" presId="urn:microsoft.com/office/officeart/2008/layout/HexagonCluster"/>
    <dgm:cxn modelId="{E0FE0941-DF09-4EEF-821A-CD4B8E5C901B}" type="presParOf" srcId="{E0CBFF4B-FFB7-4FA6-B832-4DDCEAC86CF7}" destId="{36B1C973-59C9-497F-90B0-3D0934462419}" srcOrd="0" destOrd="0" presId="urn:microsoft.com/office/officeart/2008/layout/HexagonCluster"/>
    <dgm:cxn modelId="{7E1173B7-9951-4EBC-B3CF-78DDBC5BFAE8}" type="presParOf" srcId="{1E5A00C4-9B5E-4C34-8787-71FF004FAD49}" destId="{D38386C5-7EAC-41D1-81EE-CFDD630BD65D}" srcOrd="4" destOrd="0" presId="urn:microsoft.com/office/officeart/2008/layout/HexagonCluster"/>
    <dgm:cxn modelId="{E5B3EC6F-DE17-451C-AD88-72D898F060C5}" type="presParOf" srcId="{D38386C5-7EAC-41D1-81EE-CFDD630BD65D}" destId="{369768D2-6FAB-48AC-8F74-1F89EDD270BA}" srcOrd="0" destOrd="0" presId="urn:microsoft.com/office/officeart/2008/layout/HexagonCluster"/>
    <dgm:cxn modelId="{F5FDBAC7-5EC8-4B7D-8A96-4613B3BB1F8B}" type="presParOf" srcId="{1E5A00C4-9B5E-4C34-8787-71FF004FAD49}" destId="{E08B7D31-44D0-417C-AF1B-7C4039EC2574}" srcOrd="5" destOrd="0" presId="urn:microsoft.com/office/officeart/2008/layout/HexagonCluster"/>
    <dgm:cxn modelId="{B120961A-D15A-48CD-B66D-ED65B6A39505}" type="presParOf" srcId="{E08B7D31-44D0-417C-AF1B-7C4039EC2574}" destId="{A41B5908-9789-49BC-A43A-7A92FCFB0228}" srcOrd="0" destOrd="0" presId="urn:microsoft.com/office/officeart/2008/layout/HexagonCluster"/>
    <dgm:cxn modelId="{7733973E-4151-4E46-96B8-BD7ED23AA782}" type="presParOf" srcId="{1E5A00C4-9B5E-4C34-8787-71FF004FAD49}" destId="{030A46F4-D722-4894-8AAC-95A1A629FF9E}" srcOrd="6" destOrd="0" presId="urn:microsoft.com/office/officeart/2008/layout/HexagonCluster"/>
    <dgm:cxn modelId="{A3BA1158-8271-4BA2-9879-288C69E983A4}" type="presParOf" srcId="{030A46F4-D722-4894-8AAC-95A1A629FF9E}" destId="{A01431BB-8BBA-42CD-8D36-956FB78DEAB3}" srcOrd="0" destOrd="0" presId="urn:microsoft.com/office/officeart/2008/layout/HexagonCluster"/>
    <dgm:cxn modelId="{2EFFC634-6856-44E1-9D57-E364952B8498}" type="presParOf" srcId="{1E5A00C4-9B5E-4C34-8787-71FF004FAD49}" destId="{C4122329-CCB7-4E1A-9ED7-179714318850}" srcOrd="7" destOrd="0" presId="urn:microsoft.com/office/officeart/2008/layout/HexagonCluster"/>
    <dgm:cxn modelId="{BBD1A96B-C3A7-4FF8-B41A-E3F25EE32FC3}" type="presParOf" srcId="{C4122329-CCB7-4E1A-9ED7-179714318850}" destId="{AE73F446-05B1-4481-9DF1-AA0E61A5B063}" srcOrd="0" destOrd="0" presId="urn:microsoft.com/office/officeart/2008/layout/HexagonCluster"/>
    <dgm:cxn modelId="{A4509164-A6EC-4818-91F9-EB5C98A42E0A}" type="presParOf" srcId="{1E5A00C4-9B5E-4C34-8787-71FF004FAD49}" destId="{6EB3D865-A914-499B-BAF5-B1BFE9BFC514}" srcOrd="8" destOrd="0" presId="urn:microsoft.com/office/officeart/2008/layout/HexagonCluster"/>
    <dgm:cxn modelId="{3585C3DC-3019-42EC-A7FE-9FF05DEEF0BC}" type="presParOf" srcId="{6EB3D865-A914-499B-BAF5-B1BFE9BFC514}" destId="{D394352D-69AA-4B57-9F40-9871B4F66C69}" srcOrd="0" destOrd="0" presId="urn:microsoft.com/office/officeart/2008/layout/HexagonCluster"/>
    <dgm:cxn modelId="{CCD00217-098A-45B8-A64C-36E64AEE41CB}" type="presParOf" srcId="{1E5A00C4-9B5E-4C34-8787-71FF004FAD49}" destId="{EA4FA4FB-9F4E-484B-95E6-5C80EC46FAB2}" srcOrd="9" destOrd="0" presId="urn:microsoft.com/office/officeart/2008/layout/HexagonCluster"/>
    <dgm:cxn modelId="{0DBF9285-2395-4ACD-83DC-5A1D1C4E6849}" type="presParOf" srcId="{EA4FA4FB-9F4E-484B-95E6-5C80EC46FAB2}" destId="{D0FE19A5-602F-4104-AEEF-1FF9FBF340B7}" srcOrd="0" destOrd="0" presId="urn:microsoft.com/office/officeart/2008/layout/HexagonCluster"/>
    <dgm:cxn modelId="{BEFF09EE-A183-4A66-BF5A-077B6E55732D}" type="presParOf" srcId="{1E5A00C4-9B5E-4C34-8787-71FF004FAD49}" destId="{CEEBAC5E-7882-45D3-B88B-CC57B366022A}" srcOrd="10" destOrd="0" presId="urn:microsoft.com/office/officeart/2008/layout/HexagonCluster"/>
    <dgm:cxn modelId="{2F7E3F72-7364-455E-B77E-CDF6509A8DB2}" type="presParOf" srcId="{CEEBAC5E-7882-45D3-B88B-CC57B366022A}" destId="{191C1A36-5123-4C66-B1A3-D09BCEA5CC97}" srcOrd="0" destOrd="0" presId="urn:microsoft.com/office/officeart/2008/layout/HexagonCluster"/>
    <dgm:cxn modelId="{26C8011D-9D06-44FD-A6F5-6AF5E206D3BD}" type="presParOf" srcId="{1E5A00C4-9B5E-4C34-8787-71FF004FAD49}" destId="{F581502C-BE12-4411-BED6-F7C56E6D1368}" srcOrd="11" destOrd="0" presId="urn:microsoft.com/office/officeart/2008/layout/HexagonCluster"/>
    <dgm:cxn modelId="{594E7171-84B4-4E55-AF92-D3E5612AD347}" type="presParOf" srcId="{F581502C-BE12-4411-BED6-F7C56E6D1368}" destId="{03376566-4DF9-4938-BCDC-FD1B0D333864}" srcOrd="0" destOrd="0" presId="urn:microsoft.com/office/officeart/2008/layout/HexagonCluster"/>
    <dgm:cxn modelId="{C0B3D0BD-8FF3-4E10-AC81-1B99F58F5A08}" type="presParOf" srcId="{1E5A00C4-9B5E-4C34-8787-71FF004FAD49}" destId="{49155CAB-F260-441A-AF12-8AFFB48970B4}" srcOrd="12" destOrd="0" presId="urn:microsoft.com/office/officeart/2008/layout/HexagonCluster"/>
    <dgm:cxn modelId="{4B57CF6B-1DCF-4FCF-95BD-3B34C1E839AE}" type="presParOf" srcId="{49155CAB-F260-441A-AF12-8AFFB48970B4}" destId="{15DC6504-FDB0-41BA-ACCC-8A9E8B308689}" srcOrd="0" destOrd="0" presId="urn:microsoft.com/office/officeart/2008/layout/HexagonCluster"/>
    <dgm:cxn modelId="{A91C93E3-DE90-4129-9237-C6A6FB207461}" type="presParOf" srcId="{1E5A00C4-9B5E-4C34-8787-71FF004FAD49}" destId="{A4654561-9A3D-42CC-B32B-6273E4365168}" srcOrd="13" destOrd="0" presId="urn:microsoft.com/office/officeart/2008/layout/HexagonCluster"/>
    <dgm:cxn modelId="{82A2F889-94C7-472F-9679-E5B8E1C95FFB}" type="presParOf" srcId="{A4654561-9A3D-42CC-B32B-6273E4365168}" destId="{D0B043CC-395A-4215-8B45-DA27C9A39371}" srcOrd="0" destOrd="0" presId="urn:microsoft.com/office/officeart/2008/layout/HexagonCluster"/>
    <dgm:cxn modelId="{29D74A5E-DAF0-4943-A400-89B796D55D7A}" type="presParOf" srcId="{1E5A00C4-9B5E-4C34-8787-71FF004FAD49}" destId="{BA2480F5-25CF-4A8D-98D2-126A0C048659}" srcOrd="14" destOrd="0" presId="urn:microsoft.com/office/officeart/2008/layout/HexagonCluster"/>
    <dgm:cxn modelId="{97BFAC13-B9C9-43A1-950B-659AD60E6A07}" type="presParOf" srcId="{BA2480F5-25CF-4A8D-98D2-126A0C048659}" destId="{D0A199BF-0B60-4BDD-B014-4708491A39AF}" srcOrd="0" destOrd="0" presId="urn:microsoft.com/office/officeart/2008/layout/HexagonCluster"/>
    <dgm:cxn modelId="{E13F37B2-A527-49A6-B625-1A4C6D2D8DA8}" type="presParOf" srcId="{1E5A00C4-9B5E-4C34-8787-71FF004FAD49}" destId="{AE268EF7-B420-46FC-8810-62F746A6F3C0}" srcOrd="15" destOrd="0" presId="urn:microsoft.com/office/officeart/2008/layout/HexagonCluster"/>
    <dgm:cxn modelId="{DC85E257-8781-42CC-ABC9-E088A56871EC}" type="presParOf" srcId="{AE268EF7-B420-46FC-8810-62F746A6F3C0}" destId="{29168261-E962-49FB-9708-029681916A99}" srcOrd="0" destOrd="0" presId="urn:microsoft.com/office/officeart/2008/layout/HexagonCluster"/>
    <dgm:cxn modelId="{1F828A1B-D2CD-43F6-AD78-63111A9B09A7}" type="presParOf" srcId="{1E5A00C4-9B5E-4C34-8787-71FF004FAD49}" destId="{A61406B6-2A8A-4CDE-9775-2FFA5EB9100B}" srcOrd="16" destOrd="0" presId="urn:microsoft.com/office/officeart/2008/layout/HexagonCluster"/>
    <dgm:cxn modelId="{A2D3683B-E2B2-49BD-8618-2C0BE2E0BCFE}" type="presParOf" srcId="{A61406B6-2A8A-4CDE-9775-2FFA5EB9100B}" destId="{D1133ED8-1E84-4315-99E6-B79A91DCC789}" srcOrd="0" destOrd="0" presId="urn:microsoft.com/office/officeart/2008/layout/HexagonCluster"/>
    <dgm:cxn modelId="{26F595A7-D4DE-4B91-BFF0-D74C801093B1}" type="presParOf" srcId="{1E5A00C4-9B5E-4C34-8787-71FF004FAD49}" destId="{85D841D6-90F6-4095-AE8B-771AD7F06517}" srcOrd="17" destOrd="0" presId="urn:microsoft.com/office/officeart/2008/layout/HexagonCluster"/>
    <dgm:cxn modelId="{0E667CCD-4811-4538-9FC1-CA5B9EA43094}" type="presParOf" srcId="{85D841D6-90F6-4095-AE8B-771AD7F06517}" destId="{739C234C-3622-445F-A873-EDB4FA882C31}" srcOrd="0" destOrd="0" presId="urn:microsoft.com/office/officeart/2008/layout/HexagonCluster"/>
    <dgm:cxn modelId="{26D3B17F-E976-4907-8AD5-21DA1D6F5649}" type="presParOf" srcId="{1E5A00C4-9B5E-4C34-8787-71FF004FAD49}" destId="{E325CF89-7B4B-4696-AA94-C6E084147DB4}" srcOrd="18" destOrd="0" presId="urn:microsoft.com/office/officeart/2008/layout/HexagonCluster"/>
    <dgm:cxn modelId="{190EC00E-33C6-4E86-8264-3A6706718403}" type="presParOf" srcId="{E325CF89-7B4B-4696-AA94-C6E084147DB4}" destId="{0F8167DE-C046-4073-AE88-D40E557FE949}" srcOrd="0" destOrd="0" presId="urn:microsoft.com/office/officeart/2008/layout/HexagonCluster"/>
    <dgm:cxn modelId="{3FB1298D-8BB3-4D61-A4DC-ABAA05BCBDBA}" type="presParOf" srcId="{1E5A00C4-9B5E-4C34-8787-71FF004FAD49}" destId="{EC7CF067-983D-4316-970F-886B2D239A85}" srcOrd="19" destOrd="0" presId="urn:microsoft.com/office/officeart/2008/layout/HexagonCluster"/>
    <dgm:cxn modelId="{96705023-BAD6-40C2-B824-6ACBD6FA7AEA}" type="presParOf" srcId="{EC7CF067-983D-4316-970F-886B2D239A85}" destId="{EC7B9253-8068-4F3E-9A04-65431BD63307}" srcOrd="0" destOrd="0" presId="urn:microsoft.com/office/officeart/2008/layout/HexagonCluster"/>
    <dgm:cxn modelId="{16BCE1C3-DF6C-45DC-80A4-9BA61C445E74}" type="presParOf" srcId="{1E5A00C4-9B5E-4C34-8787-71FF004FAD49}" destId="{82C5261F-437E-42CA-829E-2FC7842B879A}" srcOrd="20" destOrd="0" presId="urn:microsoft.com/office/officeart/2008/layout/HexagonCluster"/>
    <dgm:cxn modelId="{23CB2929-4F72-4839-BAA3-8C0867D44796}" type="presParOf" srcId="{82C5261F-437E-42CA-829E-2FC7842B879A}" destId="{07A272CC-840C-40B1-A326-ECA407F76E37}" srcOrd="0" destOrd="0" presId="urn:microsoft.com/office/officeart/2008/layout/HexagonCluster"/>
    <dgm:cxn modelId="{A732B363-6068-405B-8CF2-258E0BB10D20}" type="presParOf" srcId="{1E5A00C4-9B5E-4C34-8787-71FF004FAD49}" destId="{992F0C13-76F7-4BFD-9DFF-A92D1DD0BE2F}" srcOrd="21" destOrd="0" presId="urn:microsoft.com/office/officeart/2008/layout/HexagonCluster"/>
    <dgm:cxn modelId="{9E231357-5AD7-4947-A41B-33ACC9D44128}" type="presParOf" srcId="{992F0C13-76F7-4BFD-9DFF-A92D1DD0BE2F}" destId="{1149B4CC-7737-4B29-8CE4-30EF52DB1BE0}" srcOrd="0" destOrd="0" presId="urn:microsoft.com/office/officeart/2008/layout/HexagonCluster"/>
    <dgm:cxn modelId="{B771B885-1C1D-4285-A593-055D882137C7}" type="presParOf" srcId="{1E5A00C4-9B5E-4C34-8787-71FF004FAD49}" destId="{E42CE23F-BB59-4E72-B700-9E466341C0D6}" srcOrd="22" destOrd="0" presId="urn:microsoft.com/office/officeart/2008/layout/HexagonCluster"/>
    <dgm:cxn modelId="{B6C2F9CD-9FEC-43BC-AA60-EB25F3FF491F}" type="presParOf" srcId="{E42CE23F-BB59-4E72-B700-9E466341C0D6}" destId="{6FAF3A79-2B90-41D1-88BE-C8CAFF048759}" srcOrd="0" destOrd="0" presId="urn:microsoft.com/office/officeart/2008/layout/HexagonCluster"/>
    <dgm:cxn modelId="{40549A59-4BA9-477C-A132-0CDE33BF5702}" type="presParOf" srcId="{1E5A00C4-9B5E-4C34-8787-71FF004FAD49}" destId="{F4310966-01CC-4688-B21B-FFAF1E324A07}" srcOrd="23" destOrd="0" presId="urn:microsoft.com/office/officeart/2008/layout/HexagonCluster"/>
    <dgm:cxn modelId="{BDBBA035-6A24-4E39-B2D5-7184E88BC8B9}" type="presParOf" srcId="{F4310966-01CC-4688-B21B-FFAF1E324A07}" destId="{35E0A0AB-95A4-45E7-A6F0-FFDF30DF2749}" srcOrd="0" destOrd="0" presId="urn:microsoft.com/office/officeart/2008/layout/HexagonCluster"/>
    <dgm:cxn modelId="{4332730B-F0C7-4125-8196-2CA152E7040F}" type="presParOf" srcId="{1E5A00C4-9B5E-4C34-8787-71FF004FAD49}" destId="{CDBE6C9C-386E-4C80-A911-3749CC46A830}" srcOrd="24" destOrd="0" presId="urn:microsoft.com/office/officeart/2008/layout/HexagonCluster"/>
    <dgm:cxn modelId="{BD2883D2-ABC8-4BB1-9E89-5831406882E1}" type="presParOf" srcId="{CDBE6C9C-386E-4C80-A911-3749CC46A830}" destId="{B3C3BD4C-08CE-475A-A60E-EECF6C787393}" srcOrd="0" destOrd="0" presId="urn:microsoft.com/office/officeart/2008/layout/HexagonCluster"/>
    <dgm:cxn modelId="{CDDD2A88-BD38-4926-995B-63FF19F36FF1}" type="presParOf" srcId="{1E5A00C4-9B5E-4C34-8787-71FF004FAD49}" destId="{95313D95-48AD-430B-BF76-275913A08AA8}" srcOrd="25" destOrd="0" presId="urn:microsoft.com/office/officeart/2008/layout/HexagonCluster"/>
    <dgm:cxn modelId="{B936CB33-CDF0-465D-9AB9-F7E87BD55524}" type="presParOf" srcId="{95313D95-48AD-430B-BF76-275913A08AA8}" destId="{3BCDA705-5F0F-47A8-B087-F7829E733992}" srcOrd="0" destOrd="0" presId="urn:microsoft.com/office/officeart/2008/layout/HexagonCluster"/>
    <dgm:cxn modelId="{F558F9F9-718D-48B0-A0B9-4BD30AE28E02}" type="presParOf" srcId="{1E5A00C4-9B5E-4C34-8787-71FF004FAD49}" destId="{37A9F6FB-92CA-470A-AB01-7909A585C6D0}" srcOrd="26" destOrd="0" presId="urn:microsoft.com/office/officeart/2008/layout/HexagonCluster"/>
    <dgm:cxn modelId="{98DD2276-3975-474D-B495-18BEB88683AC}" type="presParOf" srcId="{37A9F6FB-92CA-470A-AB01-7909A585C6D0}" destId="{45DAA448-E761-4B07-822F-6ABD17B0613E}" srcOrd="0" destOrd="0" presId="urn:microsoft.com/office/officeart/2008/layout/HexagonCluster"/>
    <dgm:cxn modelId="{0C9D4FF5-B752-45C4-B18D-37EB0C9A0264}" type="presParOf" srcId="{1E5A00C4-9B5E-4C34-8787-71FF004FAD49}" destId="{2B270AD1-CAC8-4176-B47D-FC8398385CAF}" srcOrd="27" destOrd="0" presId="urn:microsoft.com/office/officeart/2008/layout/HexagonCluster"/>
    <dgm:cxn modelId="{A8E0849B-1131-406A-9E4C-FCC5303D115D}" type="presParOf" srcId="{2B270AD1-CAC8-4176-B47D-FC8398385CAF}" destId="{093437F8-E40F-4F16-A907-BD1ECF2F837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A8ADD-03AF-498A-A0A1-1C17700C4317}">
      <dsp:nvSpPr>
        <dsp:cNvPr id="0" name=""/>
        <dsp:cNvSpPr/>
      </dsp:nvSpPr>
      <dsp:spPr>
        <a:xfrm>
          <a:off x="2473788" y="2218270"/>
          <a:ext cx="1554825" cy="1335089"/>
        </a:xfrm>
        <a:prstGeom prst="hexagon">
          <a:avLst>
            <a:gd name="adj" fmla="val 25000"/>
            <a:gd name="vf" fmla="val 11547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Chronic Disease</a:t>
          </a:r>
        </a:p>
      </dsp:txBody>
      <dsp:txXfrm>
        <a:off x="2714614" y="2425061"/>
        <a:ext cx="1073173" cy="921507"/>
      </dsp:txXfrm>
    </dsp:sp>
    <dsp:sp modelId="{78811E56-4CCD-4768-93CB-7A317CF395AC}">
      <dsp:nvSpPr>
        <dsp:cNvPr id="0" name=""/>
        <dsp:cNvSpPr/>
      </dsp:nvSpPr>
      <dsp:spPr>
        <a:xfrm>
          <a:off x="2510886" y="2815110"/>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03AF5F-DAC8-4349-ACBD-F5D4157D94EA}">
      <dsp:nvSpPr>
        <dsp:cNvPr id="0" name=""/>
        <dsp:cNvSpPr/>
      </dsp:nvSpPr>
      <dsp:spPr>
        <a:xfrm>
          <a:off x="1135781" y="1480021"/>
          <a:ext cx="1554825" cy="1335089"/>
        </a:xfrm>
        <a:prstGeom prst="hexagon">
          <a:avLst>
            <a:gd name="adj" fmla="val 25000"/>
            <a:gd name="vf" fmla="val 115470"/>
          </a:avLst>
        </a:prstGeom>
        <a:blipFill rotWithShape="1">
          <a:blip xmlns:r="http://schemas.openxmlformats.org/officeDocument/2006/relationships" r:embed="rId1"/>
          <a:srcRect/>
          <a:stretch>
            <a:fillRect t="-8000" b="-8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B1C973-59C9-497F-90B0-3D0934462419}">
      <dsp:nvSpPr>
        <dsp:cNvPr id="0" name=""/>
        <dsp:cNvSpPr/>
      </dsp:nvSpPr>
      <dsp:spPr>
        <a:xfrm>
          <a:off x="2200911" y="2637970"/>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768D2-6FAB-48AC-8F74-1F89EDD270BA}">
      <dsp:nvSpPr>
        <dsp:cNvPr id="0" name=""/>
        <dsp:cNvSpPr/>
      </dsp:nvSpPr>
      <dsp:spPr>
        <a:xfrm>
          <a:off x="3811795" y="1475995"/>
          <a:ext cx="1554825" cy="1335089"/>
        </a:xfrm>
        <a:prstGeom prst="hexagon">
          <a:avLst>
            <a:gd name="adj" fmla="val 25000"/>
            <a:gd name="vf" fmla="val 11547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Functional</a:t>
          </a:r>
        </a:p>
        <a:p>
          <a:pPr marL="0" lvl="0" indent="0" algn="ctr" defTabSz="533400">
            <a:lnSpc>
              <a:spcPct val="90000"/>
            </a:lnSpc>
            <a:spcBef>
              <a:spcPct val="0"/>
            </a:spcBef>
            <a:spcAft>
              <a:spcPct val="35000"/>
            </a:spcAft>
            <a:buNone/>
          </a:pPr>
          <a:r>
            <a:rPr lang="en-US" sz="1200" kern="1200" dirty="0"/>
            <a:t>Limitations</a:t>
          </a:r>
        </a:p>
      </dsp:txBody>
      <dsp:txXfrm>
        <a:off x="4052621" y="1682786"/>
        <a:ext cx="1073173" cy="921507"/>
      </dsp:txXfrm>
    </dsp:sp>
    <dsp:sp modelId="{A41B5908-9789-49BC-A43A-7A92FCFB0228}">
      <dsp:nvSpPr>
        <dsp:cNvPr id="0" name=""/>
        <dsp:cNvSpPr/>
      </dsp:nvSpPr>
      <dsp:spPr>
        <a:xfrm>
          <a:off x="4881871" y="2630925"/>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1431BB-8BBA-42CD-8D36-956FB78DEAB3}">
      <dsp:nvSpPr>
        <dsp:cNvPr id="0" name=""/>
        <dsp:cNvSpPr/>
      </dsp:nvSpPr>
      <dsp:spPr>
        <a:xfrm>
          <a:off x="5148978" y="2215251"/>
          <a:ext cx="1554825" cy="1335089"/>
        </a:xfrm>
        <a:prstGeom prst="hexagon">
          <a:avLst>
            <a:gd name="adj" fmla="val 25000"/>
            <a:gd name="vf" fmla="val 115470"/>
          </a:avLst>
        </a:prstGeom>
        <a:blipFill rotWithShape="1">
          <a:blip xmlns:r="http://schemas.openxmlformats.org/officeDocument/2006/relationships" r:embed="rId2"/>
          <a:srcRect/>
          <a:stretch>
            <a:fillRect l="-15000" r="-15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73F446-05B1-4481-9DF1-AA0E61A5B063}">
      <dsp:nvSpPr>
        <dsp:cNvPr id="0" name=""/>
        <dsp:cNvSpPr/>
      </dsp:nvSpPr>
      <dsp:spPr>
        <a:xfrm>
          <a:off x="5186901" y="2809574"/>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94352D-69AA-4B57-9F40-9871B4F66C69}">
      <dsp:nvSpPr>
        <dsp:cNvPr id="0" name=""/>
        <dsp:cNvSpPr/>
      </dsp:nvSpPr>
      <dsp:spPr>
        <a:xfrm>
          <a:off x="2473788" y="742275"/>
          <a:ext cx="1554825" cy="1335089"/>
        </a:xfrm>
        <a:prstGeom prst="hexagon">
          <a:avLst>
            <a:gd name="adj" fmla="val 25000"/>
            <a:gd name="vf" fmla="val 11547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Sensory</a:t>
          </a:r>
        </a:p>
      </dsp:txBody>
      <dsp:txXfrm>
        <a:off x="2714614" y="949066"/>
        <a:ext cx="1073173" cy="921507"/>
      </dsp:txXfrm>
    </dsp:sp>
    <dsp:sp modelId="{D0FE19A5-602F-4104-AEEF-1FF9FBF340B7}">
      <dsp:nvSpPr>
        <dsp:cNvPr id="0" name=""/>
        <dsp:cNvSpPr/>
      </dsp:nvSpPr>
      <dsp:spPr>
        <a:xfrm>
          <a:off x="3532323" y="760391"/>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1C1A36-5123-4C66-B1A3-D09BCEA5CC97}">
      <dsp:nvSpPr>
        <dsp:cNvPr id="0" name=""/>
        <dsp:cNvSpPr/>
      </dsp:nvSpPr>
      <dsp:spPr>
        <a:xfrm>
          <a:off x="3811795" y="0"/>
          <a:ext cx="1554825" cy="1335089"/>
        </a:xfrm>
        <a:prstGeom prst="hexagon">
          <a:avLst>
            <a:gd name="adj" fmla="val 25000"/>
            <a:gd name="vf" fmla="val 115470"/>
          </a:avLst>
        </a:prstGeom>
        <a:blipFill rotWithShape="1">
          <a:blip xmlns:r="http://schemas.openxmlformats.org/officeDocument/2006/relationships" r:embed="rId3"/>
          <a:srcRect/>
          <a:stretch>
            <a:fillRect t="-38000" b="-38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376566-4DF9-4938-BCDC-FD1B0D333864}">
      <dsp:nvSpPr>
        <dsp:cNvPr id="0" name=""/>
        <dsp:cNvSpPr/>
      </dsp:nvSpPr>
      <dsp:spPr>
        <a:xfrm>
          <a:off x="3855489" y="591304"/>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DC6504-FDB0-41BA-ACCC-8A9E8B308689}">
      <dsp:nvSpPr>
        <dsp:cNvPr id="0" name=""/>
        <dsp:cNvSpPr/>
      </dsp:nvSpPr>
      <dsp:spPr>
        <a:xfrm>
          <a:off x="5148978" y="739255"/>
          <a:ext cx="1554825" cy="1335089"/>
        </a:xfrm>
        <a:prstGeom prst="hexagon">
          <a:avLst>
            <a:gd name="adj" fmla="val 25000"/>
            <a:gd name="vf" fmla="val 11547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Cognitive /</a:t>
          </a:r>
        </a:p>
        <a:p>
          <a:pPr marL="0" lvl="0" indent="0" algn="ctr" defTabSz="533400">
            <a:lnSpc>
              <a:spcPct val="90000"/>
            </a:lnSpc>
            <a:spcBef>
              <a:spcPct val="0"/>
            </a:spcBef>
            <a:spcAft>
              <a:spcPct val="35000"/>
            </a:spcAft>
            <a:buNone/>
          </a:pPr>
          <a:r>
            <a:rPr lang="en-US" sz="1200" kern="1200" dirty="0"/>
            <a:t>Intellectual</a:t>
          </a:r>
        </a:p>
      </dsp:txBody>
      <dsp:txXfrm>
        <a:off x="5389804" y="946046"/>
        <a:ext cx="1073173" cy="921507"/>
      </dsp:txXfrm>
    </dsp:sp>
    <dsp:sp modelId="{D0B043CC-395A-4215-8B45-DA27C9A39371}">
      <dsp:nvSpPr>
        <dsp:cNvPr id="0" name=""/>
        <dsp:cNvSpPr/>
      </dsp:nvSpPr>
      <dsp:spPr>
        <a:xfrm>
          <a:off x="6494405" y="1331063"/>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A199BF-0B60-4BDD-B014-4708491A39AF}">
      <dsp:nvSpPr>
        <dsp:cNvPr id="0" name=""/>
        <dsp:cNvSpPr/>
      </dsp:nvSpPr>
      <dsp:spPr>
        <a:xfrm>
          <a:off x="6486985" y="1490086"/>
          <a:ext cx="1554825" cy="1335089"/>
        </a:xfrm>
        <a:prstGeom prst="hexagon">
          <a:avLst>
            <a:gd name="adj" fmla="val 25000"/>
            <a:gd name="vf" fmla="val 115470"/>
          </a:avLst>
        </a:prstGeom>
        <a:blipFill rotWithShape="1">
          <a:blip xmlns:r="http://schemas.openxmlformats.org/officeDocument/2006/relationships" r:embed="rId4"/>
          <a:srcRect/>
          <a:stretch>
            <a:fillRect l="-14000" r="-14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168261-E962-49FB-9708-029681916A99}">
      <dsp:nvSpPr>
        <dsp:cNvPr id="0" name=""/>
        <dsp:cNvSpPr/>
      </dsp:nvSpPr>
      <dsp:spPr>
        <a:xfrm>
          <a:off x="6790366" y="1513738"/>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133ED8-1E84-4315-99E6-B79A91DCC789}">
      <dsp:nvSpPr>
        <dsp:cNvPr id="0" name=""/>
        <dsp:cNvSpPr/>
      </dsp:nvSpPr>
      <dsp:spPr>
        <a:xfrm>
          <a:off x="6486985" y="14090"/>
          <a:ext cx="1554825" cy="1335089"/>
        </a:xfrm>
        <a:prstGeom prst="hexagon">
          <a:avLst>
            <a:gd name="adj" fmla="val 25000"/>
            <a:gd name="vf" fmla="val 11547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Physical</a:t>
          </a:r>
        </a:p>
      </dsp:txBody>
      <dsp:txXfrm>
        <a:off x="6727811" y="220881"/>
        <a:ext cx="1073173" cy="921507"/>
      </dsp:txXfrm>
    </dsp:sp>
    <dsp:sp modelId="{739C234C-3622-445F-A873-EDB4FA882C31}">
      <dsp:nvSpPr>
        <dsp:cNvPr id="0" name=""/>
        <dsp:cNvSpPr/>
      </dsp:nvSpPr>
      <dsp:spPr>
        <a:xfrm>
          <a:off x="7832412" y="612440"/>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8167DE-C046-4073-AE88-D40E557FE949}">
      <dsp:nvSpPr>
        <dsp:cNvPr id="0" name=""/>
        <dsp:cNvSpPr/>
      </dsp:nvSpPr>
      <dsp:spPr>
        <a:xfrm>
          <a:off x="7824993" y="758882"/>
          <a:ext cx="1554825" cy="1335089"/>
        </a:xfrm>
        <a:prstGeom prst="hexagon">
          <a:avLst>
            <a:gd name="adj" fmla="val 25000"/>
            <a:gd name="vf" fmla="val 115470"/>
          </a:avLst>
        </a:prstGeom>
        <a:blipFill rotWithShape="1">
          <a:blip xmlns:r="http://schemas.openxmlformats.org/officeDocument/2006/relationships" r:embed="rId5"/>
          <a:srcRect/>
          <a:stretch>
            <a:fillRect l="-14000" r="-14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7B9253-8068-4F3E-9A04-65431BD63307}">
      <dsp:nvSpPr>
        <dsp:cNvPr id="0" name=""/>
        <dsp:cNvSpPr/>
      </dsp:nvSpPr>
      <dsp:spPr>
        <a:xfrm>
          <a:off x="8134968" y="788573"/>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A272CC-840C-40B1-A326-ECA407F76E37}">
      <dsp:nvSpPr>
        <dsp:cNvPr id="0" name=""/>
        <dsp:cNvSpPr/>
      </dsp:nvSpPr>
      <dsp:spPr>
        <a:xfrm>
          <a:off x="7824993" y="2232361"/>
          <a:ext cx="1554825" cy="1335089"/>
        </a:xfrm>
        <a:prstGeom prst="hexagon">
          <a:avLst>
            <a:gd name="adj" fmla="val 25000"/>
            <a:gd name="vf" fmla="val 11547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Psychological</a:t>
          </a:r>
        </a:p>
        <a:p>
          <a:pPr marL="0" lvl="0" indent="0" algn="ctr" defTabSz="533400">
            <a:lnSpc>
              <a:spcPct val="90000"/>
            </a:lnSpc>
            <a:spcBef>
              <a:spcPct val="0"/>
            </a:spcBef>
            <a:spcAft>
              <a:spcPct val="35000"/>
            </a:spcAft>
            <a:buNone/>
          </a:pPr>
          <a:r>
            <a:rPr lang="en-US" sz="1200" kern="1200" dirty="0"/>
            <a:t>or Emotional</a:t>
          </a:r>
        </a:p>
      </dsp:txBody>
      <dsp:txXfrm>
        <a:off x="8065819" y="2439152"/>
        <a:ext cx="1073173" cy="921507"/>
      </dsp:txXfrm>
    </dsp:sp>
    <dsp:sp modelId="{1149B4CC-7737-4B29-8CE4-30EF52DB1BE0}">
      <dsp:nvSpPr>
        <dsp:cNvPr id="0" name=""/>
        <dsp:cNvSpPr/>
      </dsp:nvSpPr>
      <dsp:spPr>
        <a:xfrm>
          <a:off x="8133320" y="3401885"/>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AF3A79-2B90-41D1-88BE-C8CAFF048759}">
      <dsp:nvSpPr>
        <dsp:cNvPr id="0" name=""/>
        <dsp:cNvSpPr/>
      </dsp:nvSpPr>
      <dsp:spPr>
        <a:xfrm>
          <a:off x="6486985" y="2963565"/>
          <a:ext cx="1554825" cy="1335089"/>
        </a:xfrm>
        <a:prstGeom prst="hexagon">
          <a:avLst>
            <a:gd name="adj" fmla="val 25000"/>
            <a:gd name="vf" fmla="val 115470"/>
          </a:avLst>
        </a:prstGeom>
        <a:blipFill rotWithShape="1">
          <a:blip xmlns:r="http://schemas.openxmlformats.org/officeDocument/2006/relationships" r:embed="rId6"/>
          <a:srcRect/>
          <a:stretch>
            <a:fillRect t="-37000" b="-37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0A0AB-95A4-45E7-A6F0-FFDF30DF2749}">
      <dsp:nvSpPr>
        <dsp:cNvPr id="0" name=""/>
        <dsp:cNvSpPr/>
      </dsp:nvSpPr>
      <dsp:spPr>
        <a:xfrm>
          <a:off x="7844778" y="3549334"/>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C3BD4C-08CE-475A-A60E-EECF6C787393}">
      <dsp:nvSpPr>
        <dsp:cNvPr id="0" name=""/>
        <dsp:cNvSpPr/>
      </dsp:nvSpPr>
      <dsp:spPr>
        <a:xfrm>
          <a:off x="3810147" y="2955010"/>
          <a:ext cx="1554825" cy="1335089"/>
        </a:xfrm>
        <a:prstGeom prst="hexagon">
          <a:avLst>
            <a:gd name="adj" fmla="val 25000"/>
            <a:gd name="vf" fmla="val 11547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Developmental</a:t>
          </a:r>
        </a:p>
      </dsp:txBody>
      <dsp:txXfrm>
        <a:off x="4050973" y="3161801"/>
        <a:ext cx="1073173" cy="921507"/>
      </dsp:txXfrm>
    </dsp:sp>
    <dsp:sp modelId="{3BCDA705-5F0F-47A8-B087-F7829E733992}">
      <dsp:nvSpPr>
        <dsp:cNvPr id="0" name=""/>
        <dsp:cNvSpPr/>
      </dsp:nvSpPr>
      <dsp:spPr>
        <a:xfrm>
          <a:off x="3854664" y="3546817"/>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DAA448-E761-4B07-822F-6ABD17B0613E}">
      <dsp:nvSpPr>
        <dsp:cNvPr id="0" name=""/>
        <dsp:cNvSpPr/>
      </dsp:nvSpPr>
      <dsp:spPr>
        <a:xfrm>
          <a:off x="2472964" y="3697285"/>
          <a:ext cx="1554825" cy="1335089"/>
        </a:xfrm>
        <a:prstGeom prst="hexagon">
          <a:avLst>
            <a:gd name="adj" fmla="val 25000"/>
            <a:gd name="vf" fmla="val 115470"/>
          </a:avLst>
        </a:prstGeom>
        <a:blipFill rotWithShape="1">
          <a:blip xmlns:r="http://schemas.openxmlformats.org/officeDocument/2006/relationships" r:embed="rId7"/>
          <a:srcRect/>
          <a:stretch>
            <a:fillRect l="-15000" r="-15000"/>
          </a:stretch>
        </a:blip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3437F8-E40F-4F16-A907-BD1ECF2F837C}">
      <dsp:nvSpPr>
        <dsp:cNvPr id="0" name=""/>
        <dsp:cNvSpPr/>
      </dsp:nvSpPr>
      <dsp:spPr>
        <a:xfrm>
          <a:off x="3530674" y="3715905"/>
          <a:ext cx="181368" cy="156506"/>
        </a:xfrm>
        <a:prstGeom prst="hexagon">
          <a:avLst>
            <a:gd name="adj" fmla="val 25000"/>
            <a:gd name="vf" fmla="val 115470"/>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49A49852-F11C-4687-B1FE-19BE8DDF413B}" type="datetimeFigureOut">
              <a:rPr lang="en-US" smtClean="0"/>
              <a:t>4/8/2025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F641EC78-2144-4231-98DB-3EA148693A19}" type="slidenum">
              <a:rPr lang="en-US" smtClean="0"/>
              <a:t>‹#›</a:t>
            </a:fld>
            <a:endParaRPr lang="en-US"/>
          </a:p>
        </p:txBody>
      </p:sp>
    </p:spTree>
    <p:extLst>
      <p:ext uri="{BB962C8B-B14F-4D97-AF65-F5344CB8AC3E}">
        <p14:creationId xmlns:p14="http://schemas.microsoft.com/office/powerpoint/2010/main" val="46503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today’s program about “Inclusive Emergency Preparedness:  Ensuring Safety for Individuals with Disabilities”.  Today we’ll be discussing how families and caregivers can best prepare for an emergency or disaster situation, while taking into account the specific needs of people with disabilities.  While that might sound somewhat intimidating, you’ll find that most of what we talk about today applies to any family.   We’ll highlight some of the disaster or emergency situations any of us are could face at some point, then follow up with a discussion about disabilities and how they impact individuals, especially in the event of an emergency.  After that, the discussion will cover what emergency supplies every family should have on hand, and how to assemble a “Go-Bag” kit that will keep the family safe and fed for a period of time during a disaster situation.  Finally, we’ll discuss the importance of developing and practicing a written family emergency plan, and actually start a basic plan for your home.</a:t>
            </a:r>
          </a:p>
        </p:txBody>
      </p:sp>
      <p:sp>
        <p:nvSpPr>
          <p:cNvPr id="4" name="Slide Number Placeholder 3"/>
          <p:cNvSpPr>
            <a:spLocks noGrp="1"/>
          </p:cNvSpPr>
          <p:nvPr>
            <p:ph type="sldNum" sz="quarter" idx="5"/>
          </p:nvPr>
        </p:nvSpPr>
        <p:spPr/>
        <p:txBody>
          <a:bodyPr/>
          <a:lstStyle/>
          <a:p>
            <a:fld id="{F641EC78-2144-4231-98DB-3EA148693A19}" type="slidenum">
              <a:rPr lang="en-US" smtClean="0"/>
              <a:t>1</a:t>
            </a:fld>
            <a:endParaRPr lang="en-US"/>
          </a:p>
        </p:txBody>
      </p:sp>
    </p:spTree>
    <p:extLst>
      <p:ext uri="{BB962C8B-B14F-4D97-AF65-F5344CB8AC3E}">
        <p14:creationId xmlns:p14="http://schemas.microsoft.com/office/powerpoint/2010/main" val="59448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many families simply do not have any type of emergency plan to anticipate and prepare for injury or disaster.  Plus, if someone in the family is impacted by a severe disability or chronic health condition, day-to-day challenges can seem overwhelming, let alone planning for an emergency.</a:t>
            </a:r>
          </a:p>
          <a:p>
            <a:endParaRPr lang="en-US" dirty="0"/>
          </a:p>
          <a:p>
            <a:r>
              <a:rPr lang="en-US" dirty="0"/>
              <a:t>Often, families may be reluctant to seek assistance in the event of a disaster.  Sometimes that is the result of pride, or a sense of self-reliance.  However, it could be due to a lack of available services or resources, especially in isolated rural areas.  That said, urban families can and certainly do face those same challenges.  In fact, community networks and volunteerism in emergency situations can be stronger in rural areas.</a:t>
            </a:r>
          </a:p>
          <a:p>
            <a:endParaRPr lang="en-US" dirty="0"/>
          </a:p>
          <a:p>
            <a:r>
              <a:rPr lang="en-US" dirty="0"/>
              <a:t>For families with disability challenges, there may be a perception that emergency responders lack awareness or sensitivity to those issues.  In some cases, assistive technology or necessary medical equipment may be difficult to obtain.  There may be a lack of accessible facilities or services, especially in a widespread disaster situation.</a:t>
            </a:r>
          </a:p>
          <a:p>
            <a:endParaRPr lang="en-US" dirty="0"/>
          </a:p>
          <a:p>
            <a:r>
              <a:rPr lang="en-US" dirty="0"/>
              <a:t>These are all reasons that everyone, and especially individuals and families with disability challenges should be proactive in planning and preparing for possible disasters or emergencies.  Be recognizing and addressing these issues before something bad happens, we can likely reduce the impacts when it does.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10</a:t>
            </a:fld>
            <a:endParaRPr lang="en-US"/>
          </a:p>
        </p:txBody>
      </p:sp>
    </p:spTree>
    <p:extLst>
      <p:ext uri="{BB962C8B-B14F-4D97-AF65-F5344CB8AC3E}">
        <p14:creationId xmlns:p14="http://schemas.microsoft.com/office/powerpoint/2010/main" val="3224622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shift gears again, and start “preparing to get prepared”.  First, we’ll talk about the stages of emergency management, then we’ll move right into developing our plan and prepping a “Go-bag”.</a:t>
            </a:r>
          </a:p>
          <a:p>
            <a:endParaRPr lang="en-US" dirty="0"/>
          </a:p>
          <a:p>
            <a:r>
              <a:rPr lang="en-US" dirty="0"/>
              <a:t>Emergency personnel refer to the 5 stages of emergency management.  Prevention is what it sounds like – avoiding injuries and incidents through safe work practices, equipment, and facilities.  Creating an emergency plan is a great way to identify potential hazards that might result in an emergency, so that they can be fixed before a problem occurs.  </a:t>
            </a:r>
          </a:p>
          <a:p>
            <a:endParaRPr lang="en-US" dirty="0"/>
          </a:p>
          <a:p>
            <a:r>
              <a:rPr lang="en-US" dirty="0"/>
              <a:t>Preparedness is being ready for the inevitable “bad situation” that wasn’t or could not be anticipated. Having an effective emergency plan before you need it is a form of preparedness. </a:t>
            </a:r>
          </a:p>
          <a:p>
            <a:endParaRPr lang="en-US" dirty="0"/>
          </a:p>
          <a:p>
            <a:r>
              <a:rPr lang="en-US" dirty="0"/>
              <a:t>Mitigation involves ways to reduce the impact of an emergency situation, during or immediately after the event.  For example, turning off the main power supply to the farmstead after a tornado causes damage can greatly reduce the likelihood of fires, injuries, or even fatalities during the response. </a:t>
            </a:r>
          </a:p>
          <a:p>
            <a:endParaRPr lang="en-US" dirty="0"/>
          </a:p>
          <a:p>
            <a:r>
              <a:rPr lang="en-US" dirty="0"/>
              <a:t>Response is exactly that – the actions that family members, employees, law enforcement, emergency responders, and volunteers take in the aftermath of an event to assess the scene, identify and tend to injured people, and stabilize the scene to prevent further damage or injuries.</a:t>
            </a:r>
          </a:p>
          <a:p>
            <a:endParaRPr lang="en-US" dirty="0"/>
          </a:p>
          <a:p>
            <a:r>
              <a:rPr lang="en-US" dirty="0"/>
              <a:t>Finally, recovery is the cleanup and rebuilding phase of returning to “normal”.  Recovery may include healing from physical injuries, as well as dealing with financial issues, insurance, and reconstruction of homes and farm infrastructure.</a:t>
            </a:r>
          </a:p>
          <a:p>
            <a:endParaRPr lang="en-US" dirty="0"/>
          </a:p>
          <a:p>
            <a:r>
              <a:rPr lang="en-US" dirty="0"/>
              <a:t>While creating an emergency plan mainly addresses the Prevention and Preparedness stages (which is why those steps are circled on the slide), having an effective plan increases the chances for successful mitigation, response, and recovery from a disaster or emergency.</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11</a:t>
            </a:fld>
            <a:endParaRPr lang="en-US"/>
          </a:p>
        </p:txBody>
      </p:sp>
    </p:spTree>
    <p:extLst>
      <p:ext uri="{BB962C8B-B14F-4D97-AF65-F5344CB8AC3E}">
        <p14:creationId xmlns:p14="http://schemas.microsoft.com/office/powerpoint/2010/main" val="4028784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thought of planning and preparing for emergencies or disasters can be intimidating.  However, it doesn’t have to be.  The best time to start on a plan is now, and the best way to do so is to start simple.  </a:t>
            </a:r>
          </a:p>
        </p:txBody>
      </p:sp>
      <p:sp>
        <p:nvSpPr>
          <p:cNvPr id="4" name="Slide Number Placeholder 3"/>
          <p:cNvSpPr>
            <a:spLocks noGrp="1"/>
          </p:cNvSpPr>
          <p:nvPr>
            <p:ph type="sldNum" sz="quarter" idx="5"/>
          </p:nvPr>
        </p:nvSpPr>
        <p:spPr/>
        <p:txBody>
          <a:bodyPr/>
          <a:lstStyle/>
          <a:p>
            <a:fld id="{F641EC78-2144-4231-98DB-3EA148693A19}" type="slidenum">
              <a:rPr lang="en-US" smtClean="0"/>
              <a:t>12</a:t>
            </a:fld>
            <a:endParaRPr lang="en-US"/>
          </a:p>
        </p:txBody>
      </p:sp>
    </p:spTree>
    <p:extLst>
      <p:ext uri="{BB962C8B-B14F-4D97-AF65-F5344CB8AC3E}">
        <p14:creationId xmlns:p14="http://schemas.microsoft.com/office/powerpoint/2010/main" val="248171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this lesson, we’ll be learning how to prepare a Go-bag, and creating  a basic emergency plan using Purdue Extension’s Family Emergency Plan Template, and reminding you to practice your plans!.</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13</a:t>
            </a:fld>
            <a:endParaRPr lang="en-US"/>
          </a:p>
        </p:txBody>
      </p:sp>
    </p:spTree>
    <p:extLst>
      <p:ext uri="{BB962C8B-B14F-4D97-AF65-F5344CB8AC3E}">
        <p14:creationId xmlns:p14="http://schemas.microsoft.com/office/powerpoint/2010/main" val="3344347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preparing is a matter of knowing what we already have, and more importantly, where to find it!  Remember, what we need in an emergency situation is the basic stuff we need every day.  That’s food and water.  Medications. Our toothbrush and toothpaste.  Something to wear.  A blanket to sleep under.  A pillow is nice too.  Much of that we already have, and some items we probably have plenty extra to set aside as preps.  If you don’t already have an extra toothbrush, you probably need one anyway.</a:t>
            </a:r>
          </a:p>
          <a:p>
            <a:endParaRPr lang="en-US" dirty="0"/>
          </a:p>
          <a:p>
            <a:r>
              <a:rPr lang="en-US" dirty="0"/>
              <a:t>So, the first step in gathering your supplies is inventorying what you already have on hand.  Designate the corner of a closet or a couple shelves in the basement to keep these items stored and accessible so they can be found when something does happen.  There’s nothing much more annoying that not being able to find a flashlight when the power goes out.  When we work on a Family Emergency Plan in a bit, you can write down where these items are stored.  </a:t>
            </a:r>
          </a:p>
          <a:p>
            <a:endParaRPr lang="en-US" dirty="0"/>
          </a:p>
          <a:p>
            <a:r>
              <a:rPr lang="en-US" dirty="0"/>
              <a:t>Determine what you have, and decide what else you might need.  We’ll look at some different checklists on the next slide that can help you get started.</a:t>
            </a:r>
          </a:p>
          <a:p>
            <a:endParaRPr lang="en-US" dirty="0"/>
          </a:p>
          <a:p>
            <a:r>
              <a:rPr lang="en-US" dirty="0"/>
              <a:t>There are a few things to consider.  Food, even canned food, doesn’t last forever.  Buy a little extra of what you already eat and set aside.  But rotate through it regularly.  There’s no point in saving food that you don’t like, so make sure your emergency preps are something you and your family will eat.  Bottled water should be rotated – don’t just leave a case of bottles sitting in the corner for few years, then wonder why it tastes like plastic when you finally drink it.</a:t>
            </a:r>
          </a:p>
          <a:p>
            <a:endParaRPr lang="en-US" dirty="0"/>
          </a:p>
          <a:p>
            <a:r>
              <a:rPr lang="en-US" dirty="0"/>
              <a:t>Some people might be concerned about the costs involved with having all these resources on hand.  First, much of it we probably already have but just can’t find when we need it.  And second, much of the “costly” stuff doesn’t have to be.  You’re preparing to get through a few rough days and nobody is going to be concerned about appearances.  Garage sales and thrift stores are great for obtaining clothes and bedding materials you might not want to use every day, but are perfectly functional if you need them.  Garage sales are also great for picking up things like camping supplies, which can be useful preps.  And again, for food and daily needs, just buy a little extra each grocery trip to set aside for your emergency supply.</a:t>
            </a:r>
          </a:p>
        </p:txBody>
      </p:sp>
      <p:sp>
        <p:nvSpPr>
          <p:cNvPr id="4" name="Slide Number Placeholder 3"/>
          <p:cNvSpPr>
            <a:spLocks noGrp="1"/>
          </p:cNvSpPr>
          <p:nvPr>
            <p:ph type="sldNum" sz="quarter" idx="5"/>
          </p:nvPr>
        </p:nvSpPr>
        <p:spPr/>
        <p:txBody>
          <a:bodyPr/>
          <a:lstStyle/>
          <a:p>
            <a:fld id="{F641EC78-2144-4231-98DB-3EA148693A19}" type="slidenum">
              <a:rPr lang="en-US" smtClean="0"/>
              <a:t>14</a:t>
            </a:fld>
            <a:endParaRPr lang="en-US"/>
          </a:p>
        </p:txBody>
      </p:sp>
    </p:spTree>
    <p:extLst>
      <p:ext uri="{BB962C8B-B14F-4D97-AF65-F5344CB8AC3E}">
        <p14:creationId xmlns:p14="http://schemas.microsoft.com/office/powerpoint/2010/main" val="624117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964D9-9D37-82AF-FFC1-E4EE90F24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660A2-17C5-CC82-B71E-1AEFB1C3E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5A8DA-227A-6195-F9D3-66B7ACF35E31}"/>
              </a:ext>
            </a:extLst>
          </p:cNvPr>
          <p:cNvSpPr>
            <a:spLocks noGrp="1"/>
          </p:cNvSpPr>
          <p:nvPr>
            <p:ph type="body" idx="1"/>
          </p:nvPr>
        </p:nvSpPr>
        <p:spPr/>
        <p:txBody>
          <a:bodyPr/>
          <a:lstStyle/>
          <a:p>
            <a:r>
              <a:rPr lang="en-US" dirty="0"/>
              <a:t>Most of the time in a disaster situation, you are probably best off to stay home and “bug-in”.  You have everything you normally need, and don’t have to venture out into the weather or whatever craziness is happening.  But that isn’t always possible.  There may be evacuation orders because a hazmat truck overturned down the road.  Power may be out for an extended time.  Your home may be storm damaged and isn’t habitable until repaired.  We never know when that might happen, so that’s why it’s recommended to have a “Go-bag” that will tide you and you family over for a few days if you do have to “bug out”.</a:t>
            </a:r>
          </a:p>
          <a:p>
            <a:endParaRPr lang="en-US" dirty="0"/>
          </a:p>
          <a:p>
            <a:r>
              <a:rPr lang="en-US" dirty="0"/>
              <a:t>A Go-bag is basically the bare minimum essentials to keep you and your family alive and healthy for a few days.  Plan on supplies for a minimum 72 hours.  That includes food, water, medicine and first aid, hygiene items, clothing, important documents, communication, and more.  Your family Go-bag will probably be several separate bags, most likely at least one for each member of the family.  Assemble your Go-bags using one of the many available checklists as a guide. However, these are only a guide – only you and your family know your exact needs.  Build your go-bags and keep them in an accessible location.  Stock them as completely as possible for storage, but most likely some items like food, water, and medicines will need to be refreshed before evacuating.  If you do stock your bags with food or other items like medicine that can go bad, remember to rotate regularly.</a:t>
            </a:r>
          </a:p>
          <a:p>
            <a:endParaRPr lang="en-US" dirty="0"/>
          </a:p>
          <a:p>
            <a:r>
              <a:rPr lang="en-US" dirty="0"/>
              <a:t>Once again, everything in your Go-bag doesn’t need to be brand new or the finest quality.  It’s there to get you through a few days. </a:t>
            </a:r>
          </a:p>
        </p:txBody>
      </p:sp>
      <p:sp>
        <p:nvSpPr>
          <p:cNvPr id="4" name="Slide Number Placeholder 3">
            <a:extLst>
              <a:ext uri="{FF2B5EF4-FFF2-40B4-BE49-F238E27FC236}">
                <a16:creationId xmlns:a16="http://schemas.microsoft.com/office/drawing/2014/main" id="{E4B87DBA-C0C1-C20B-665F-4AE11ECF94AF}"/>
              </a:ext>
            </a:extLst>
          </p:cNvPr>
          <p:cNvSpPr>
            <a:spLocks noGrp="1"/>
          </p:cNvSpPr>
          <p:nvPr>
            <p:ph type="sldNum" sz="quarter" idx="5"/>
          </p:nvPr>
        </p:nvSpPr>
        <p:spPr/>
        <p:txBody>
          <a:bodyPr/>
          <a:lstStyle/>
          <a:p>
            <a:fld id="{F641EC78-2144-4231-98DB-3EA148693A19}" type="slidenum">
              <a:rPr lang="en-US" smtClean="0"/>
              <a:t>15</a:t>
            </a:fld>
            <a:endParaRPr lang="en-US"/>
          </a:p>
        </p:txBody>
      </p:sp>
    </p:spTree>
    <p:extLst>
      <p:ext uri="{BB962C8B-B14F-4D97-AF65-F5344CB8AC3E}">
        <p14:creationId xmlns:p14="http://schemas.microsoft.com/office/powerpoint/2010/main" val="508709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EB197-23F9-4F87-221F-0797434B8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8DB99-2874-E359-76E0-967D8EFF8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0243F-C9BB-079D-9722-1DCB66D42A4D}"/>
              </a:ext>
            </a:extLst>
          </p:cNvPr>
          <p:cNvSpPr>
            <a:spLocks noGrp="1"/>
          </p:cNvSpPr>
          <p:nvPr>
            <p:ph type="body" idx="1"/>
          </p:nvPr>
        </p:nvSpPr>
        <p:spPr/>
        <p:txBody>
          <a:bodyPr/>
          <a:lstStyle/>
          <a:p>
            <a:r>
              <a:rPr lang="en-US" dirty="0"/>
              <a:t>As we said early in the talk, a disability or chronic medical condition adds a whole different dimension to emergency planning.  There may be additional medications, medical equipment, or assistive technology devices such as wheelchairs to consider.  Many of these items are costly, so having plenty of spares might not be a realistic option.  However, do what you can to ensure that you or your family member can get through a few days without outside help.  Have batteries on hand, and being able to make simple repairs to mobility aids is a very useful skill.</a:t>
            </a:r>
          </a:p>
          <a:p>
            <a:endParaRPr lang="en-US" dirty="0"/>
          </a:p>
          <a:p>
            <a:r>
              <a:rPr lang="en-US" dirty="0"/>
              <a:t>Access to reliable communication is important for everyone in a disaster or emergency situation, but a disability or chronic medical issue compound the situation. Keep your cell phone charged, and a booster battery is always a good idea.  If you or a family member has a hearing impairment that requires use of a TDD device, check before an event happens to be sure that service will be accessible during a disaster.</a:t>
            </a:r>
          </a:p>
          <a:p>
            <a:endParaRPr lang="en-US" dirty="0"/>
          </a:p>
          <a:p>
            <a:r>
              <a:rPr lang="en-US" dirty="0"/>
              <a:t>Perhaps most importantly, plan ahead.  Consider the challenges that different likely disaster or emergency scenarios might cause with respect to you or your family member’s disability.  Make arrangements for assistance from neighbors or friends now.  Most will be happy to help any way they can, especially if they are aware of needs before something happens.  Visit with your local fire department or EMS.  Share your Family Emergency Plan with them.  They will appreciate knowing what to expect should they ever be called to your home, and will be better prepared to provide needed assistance.  Hopefully that assistance is never needed!</a:t>
            </a:r>
          </a:p>
        </p:txBody>
      </p:sp>
      <p:sp>
        <p:nvSpPr>
          <p:cNvPr id="4" name="Slide Number Placeholder 3">
            <a:extLst>
              <a:ext uri="{FF2B5EF4-FFF2-40B4-BE49-F238E27FC236}">
                <a16:creationId xmlns:a16="http://schemas.microsoft.com/office/drawing/2014/main" id="{CECFDDF9-CFE2-9FF2-BF7B-5B31B38B03C5}"/>
              </a:ext>
            </a:extLst>
          </p:cNvPr>
          <p:cNvSpPr>
            <a:spLocks noGrp="1"/>
          </p:cNvSpPr>
          <p:nvPr>
            <p:ph type="sldNum" sz="quarter" idx="5"/>
          </p:nvPr>
        </p:nvSpPr>
        <p:spPr/>
        <p:txBody>
          <a:bodyPr/>
          <a:lstStyle/>
          <a:p>
            <a:fld id="{F641EC78-2144-4231-98DB-3EA148693A19}" type="slidenum">
              <a:rPr lang="en-US" smtClean="0"/>
              <a:t>16</a:t>
            </a:fld>
            <a:endParaRPr lang="en-US"/>
          </a:p>
        </p:txBody>
      </p:sp>
    </p:spTree>
    <p:extLst>
      <p:ext uri="{BB962C8B-B14F-4D97-AF65-F5344CB8AC3E}">
        <p14:creationId xmlns:p14="http://schemas.microsoft.com/office/powerpoint/2010/main" val="3981052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Purdue Extension Family Emergency Plan template was developed by a team of Extension Educators to help families get started with emergency planning.  This template is a basic plan that will work for most families.  You will want to add to your plan as time goes on.  In fact, we recommend taking some time to update the plan at least once a year.  Families change – babies are born, kids get married and move out, perhaps elderly parents move in.  Or, maybe you start a new home business that will bring additional guests to your home, or it could be a new family dog.</a:t>
            </a:r>
          </a:p>
          <a:p>
            <a:endParaRPr lang="en-US" dirty="0"/>
          </a:p>
          <a:p>
            <a:r>
              <a:rPr lang="en-US" dirty="0"/>
              <a:t>We encourage everyone in the family to be involved in developing the plan.  Even if we draft out a plan during the program today, go home and share it with your family and get their input.  Add or change as necessary.  You can always download a new copy if needed.</a:t>
            </a:r>
          </a:p>
          <a:p>
            <a:br>
              <a:rPr lang="en-US" dirty="0"/>
            </a:br>
            <a:r>
              <a:rPr lang="en-US" dirty="0"/>
              <a:t>A big part of this talk has been about taking disabilities into account when planning for emergencies and disasters.  This plan is no different.  In fact, identifying and planning for disability challenges is an important component of this Emergency Plan template.  Now is not the time to “undersell” an issue.  If someone in the family, including you, has any type of condition that might impact an emergency or disaster situation, list it!  Hopefully, it will never be an issue, but we never know.</a:t>
            </a:r>
          </a:p>
          <a:p>
            <a:endParaRPr lang="en-US" dirty="0"/>
          </a:p>
          <a:p>
            <a:r>
              <a:rPr lang="en-US" dirty="0"/>
              <a:t>Finally, when you have a plan completed, share it with your local fire department and county Emergency Management Agency.  If you live in a rural area, there’s a good chance you are served by a volunteer fire department and you probably have neighbors and friends on the squad.  Give them a call or stop by the station with a copy of your plan.  They’ll be that much more prepared if they ever do have to make a call to your home.  Some County Emergency Management Agencies are able to input contents of emergency plans into their computer systems, which allows the information to be transmitted directly to first responders during an emergency.  Even if that’s not possible, the EMA Director will probably have some suggestions for how to improve your plan and protect your home and family.</a:t>
            </a:r>
          </a:p>
        </p:txBody>
      </p:sp>
      <p:sp>
        <p:nvSpPr>
          <p:cNvPr id="4" name="Slide Number Placeholder 3"/>
          <p:cNvSpPr>
            <a:spLocks noGrp="1"/>
          </p:cNvSpPr>
          <p:nvPr>
            <p:ph type="sldNum" sz="quarter" idx="5"/>
          </p:nvPr>
        </p:nvSpPr>
        <p:spPr/>
        <p:txBody>
          <a:bodyPr/>
          <a:lstStyle/>
          <a:p>
            <a:fld id="{F641EC78-2144-4231-98DB-3EA148693A19}" type="slidenum">
              <a:rPr lang="en-US" smtClean="0"/>
              <a:t>17</a:t>
            </a:fld>
            <a:endParaRPr lang="en-US"/>
          </a:p>
        </p:txBody>
      </p:sp>
    </p:spTree>
    <p:extLst>
      <p:ext uri="{BB962C8B-B14F-4D97-AF65-F5344CB8AC3E}">
        <p14:creationId xmlns:p14="http://schemas.microsoft.com/office/powerpoint/2010/main" val="341087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for creating a plan is easy – put the date on it!  That always serves as a good reminder to update the plan at least once a year, or any time you have a significant family change.  Once you’ve dated the plan, designate an emergency meeting spot outside the house.  That could be by the flagpole, or near the flowerbed, or at the mailbox.  It really doesn’t matter – the objective is to have a place for everyone to meet and be accounted for if something happens to the house.  Most importantly, make sure everyone knows the spot!</a:t>
            </a:r>
          </a:p>
          <a:p>
            <a:endParaRPr lang="en-US" dirty="0"/>
          </a:p>
          <a:p>
            <a:r>
              <a:rPr lang="en-US" dirty="0"/>
              <a:t>On the first page is where we put all the information about who lives (or spends a lot of their time) at the home.  Provide the family name, 911 address, county, and township.  List someone as the primary contact and his or her phone number. Then provide an alternate contact.  This could be a spouse or older child.  Finally, add an out-of-town contact who is familiar with your family – probably a relative or close friend.  Often, during disaster situations, local communication lines (including cell phones) are down.  Sometimes, however, phone calls or texts can be made to outside the disaster area.  Also, it is good to remember that sometimes text messages can get out when a cell phone call cannot. The text message uses less bandwidth than a call.</a:t>
            </a:r>
          </a:p>
          <a:p>
            <a:endParaRPr lang="en-US" dirty="0"/>
          </a:p>
          <a:p>
            <a:r>
              <a:rPr lang="en-US" dirty="0"/>
              <a:t>Write down directions to your home so they can be read directly to the dispatcher!  During an emergency situation, we can forget important details in the heat of the moment.  Reading the pre-written directions to the dispatcher eliminates that problem.  Also, add any additional information that might be important to responders.  This might be a narrow driveway or gates to pass through to get to the right door.  The front door might not be the best one to enter.</a:t>
            </a:r>
          </a:p>
          <a:p>
            <a:endParaRPr lang="en-US" dirty="0"/>
          </a:p>
          <a:p>
            <a:r>
              <a:rPr lang="en-US" dirty="0"/>
              <a:t>Finally, list all the family members.  Provide their names, ages, and indicate if they have a disability or health condition.  We’ll include details about those conditions on page 2.  Provide a phone number if applicable.  If someone can’t be accounted for after a disaster, perhaps they aren’t even at home and can be reached by phone.  Finally, indicate when each person is likely to be at home.  For a retired couple, that might be most of the time.  Or, if you have a consistent work schedule when you are away, write it in.  Often, grandparents help with daycare for their grandchildren.  When are the kids usually there? </a:t>
            </a:r>
          </a:p>
        </p:txBody>
      </p:sp>
      <p:sp>
        <p:nvSpPr>
          <p:cNvPr id="4" name="Slide Number Placeholder 3"/>
          <p:cNvSpPr>
            <a:spLocks noGrp="1"/>
          </p:cNvSpPr>
          <p:nvPr>
            <p:ph type="sldNum" sz="quarter" idx="5"/>
          </p:nvPr>
        </p:nvSpPr>
        <p:spPr/>
        <p:txBody>
          <a:bodyPr/>
          <a:lstStyle/>
          <a:p>
            <a:fld id="{F641EC78-2144-4231-98DB-3EA148693A19}" type="slidenum">
              <a:rPr lang="en-US" smtClean="0"/>
              <a:t>18</a:t>
            </a:fld>
            <a:endParaRPr lang="en-US"/>
          </a:p>
        </p:txBody>
      </p:sp>
    </p:spTree>
    <p:extLst>
      <p:ext uri="{BB962C8B-B14F-4D97-AF65-F5344CB8AC3E}">
        <p14:creationId xmlns:p14="http://schemas.microsoft.com/office/powerpoint/2010/main" val="109642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page 2, we start by providing details about any disability or health conditions identified on page 1.  Be as detailed as you can be – now is the time to think about what “could” happen, even if it’s unpleasant.  Even if a condition or disability seems minor in day-to-day life, what kind of an impact will it have in an emergency.  This section is for both you and potential first responders so that everyone is prepared to provide the necessary help.</a:t>
            </a:r>
          </a:p>
          <a:p>
            <a:endParaRPr lang="en-US" dirty="0"/>
          </a:p>
          <a:p>
            <a:r>
              <a:rPr lang="en-US" dirty="0"/>
              <a:t>Most of us consider our pets part of the family.  List them here!  Even though you won’t forget them, responders or volunteers might not be aware of your pets and where to find them.</a:t>
            </a:r>
          </a:p>
          <a:p>
            <a:endParaRPr lang="en-US" dirty="0"/>
          </a:p>
          <a:p>
            <a:r>
              <a:rPr lang="en-US" dirty="0"/>
              <a:t>The lower half of the page has an inventory of resources.  While ideally we have many or most of our emergency supplies in a “Go-bag”, most likely you’ll have some resources stored throughout the house.  They are no good if you can’t find them when you need them!  List the locations where you have stuff stashed!    Most likely, you have other tools or supplies that are useful that aren’t listed on the template – add what you think is appropriate.</a:t>
            </a:r>
          </a:p>
          <a:p>
            <a:endParaRPr lang="en-US" dirty="0"/>
          </a:p>
          <a:p>
            <a:r>
              <a:rPr lang="en-US" dirty="0"/>
              <a:t>Please remember, if there are not enough spaces or blanks in any section of this template, please add whatever pages you need!  We’ve made a template that should work for most folks, but not all.  It’s not about the format, it’s about the content.  So, add pages if necessary!</a:t>
            </a:r>
          </a:p>
        </p:txBody>
      </p:sp>
      <p:sp>
        <p:nvSpPr>
          <p:cNvPr id="4" name="Slide Number Placeholder 3"/>
          <p:cNvSpPr>
            <a:spLocks noGrp="1"/>
          </p:cNvSpPr>
          <p:nvPr>
            <p:ph type="sldNum" sz="quarter" idx="5"/>
          </p:nvPr>
        </p:nvSpPr>
        <p:spPr/>
        <p:txBody>
          <a:bodyPr/>
          <a:lstStyle/>
          <a:p>
            <a:fld id="{F641EC78-2144-4231-98DB-3EA148693A19}" type="slidenum">
              <a:rPr lang="en-US" smtClean="0"/>
              <a:t>19</a:t>
            </a:fld>
            <a:endParaRPr lang="en-US"/>
          </a:p>
        </p:txBody>
      </p:sp>
    </p:spTree>
    <p:extLst>
      <p:ext uri="{BB962C8B-B14F-4D97-AF65-F5344CB8AC3E}">
        <p14:creationId xmlns:p14="http://schemas.microsoft.com/office/powerpoint/2010/main" val="330468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dirty="0"/>
              <a:t>Why do we need an emergency plan for our farm or business?  Because, put simply, bad things happen to good people.  We should always strive to make our home safer, and try to do all we can to prevent accidents and other situations that can disrupt our lives.  However, no matter what we do, we can never completely eliminate risk. If someone in your family or household happens to be impacted by a disability or chronic medical condition, the challenges presented by a disaster or emergency situation can be magnified greatly. That said, while we might not be able to stop a bad situation from happening, we can certainly reduce the impact of that event if we are prepared ahead of time. </a:t>
            </a:r>
          </a:p>
          <a:p>
            <a:endParaRPr lang="en-US" dirty="0"/>
          </a:p>
          <a:p>
            <a:r>
              <a:rPr lang="en-US" dirty="0"/>
              <a:t>In the next few slides we’ll discuss different situations and events that will highlight the need to have a plan to deal with a wide range of emergency situations.  While some of these are obvious, we’ll probably talk about some other situations that we might not necessarily think of as a disaster.  However, the resulting impacts to a family might be very similar.</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2</a:t>
            </a:fld>
            <a:endParaRPr lang="en-US"/>
          </a:p>
        </p:txBody>
      </p:sp>
    </p:spTree>
    <p:extLst>
      <p:ext uri="{BB962C8B-B14F-4D97-AF65-F5344CB8AC3E}">
        <p14:creationId xmlns:p14="http://schemas.microsoft.com/office/powerpoint/2010/main" val="1279156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0670-99B3-C025-7F10-C0EC50716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8D067-8C40-7BA2-C17E-9D70C63F8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39E0F-6097-79DF-7415-10ECB5EB1344}"/>
              </a:ext>
            </a:extLst>
          </p:cNvPr>
          <p:cNvSpPr>
            <a:spLocks noGrp="1"/>
          </p:cNvSpPr>
          <p:nvPr>
            <p:ph type="body" idx="1"/>
          </p:nvPr>
        </p:nvSpPr>
        <p:spPr/>
        <p:txBody>
          <a:bodyPr/>
          <a:lstStyle/>
          <a:p>
            <a:r>
              <a:rPr lang="en-US" dirty="0"/>
              <a:t>The section at the top of page 3 is to highlight whatever might have been missed earlier in the template.  Perhaps you have a home business that brings additional guests on a daily basis. Or maybe you have an outbuilding with tools and equipment – note where the spare “hidden” key is stored in this section.  Highlight anything that could be a challenge, or a useful resource, in an emergency or disaster.</a:t>
            </a:r>
          </a:p>
          <a:p>
            <a:endParaRPr lang="en-US" dirty="0"/>
          </a:p>
          <a:p>
            <a:r>
              <a:rPr lang="en-US" dirty="0"/>
              <a:t>The second section is really self-explanatory – it’s a list of important phone numbers for vital services.  Obviously, in an emergency dial 911 for police, fire, and ambulance services.  However, there are times when having their general office number is handy – perhaps you have a question, or maybe you have an issue that needs reported but you don’t want to tie up the 911 operator.  List those non-emergency numbers here.  List a couple friends or neighbors who are familiar with your home and could be helpful in an emergency.  Add whatever numbers you think are important.  These phone numbers could be very important for responders or friends helping out if you are unavailable – perhaps out of town, or worse, injured.</a:t>
            </a:r>
          </a:p>
        </p:txBody>
      </p:sp>
      <p:sp>
        <p:nvSpPr>
          <p:cNvPr id="4" name="Slide Number Placeholder 3">
            <a:extLst>
              <a:ext uri="{FF2B5EF4-FFF2-40B4-BE49-F238E27FC236}">
                <a16:creationId xmlns:a16="http://schemas.microsoft.com/office/drawing/2014/main" id="{CC27C92A-F2B2-62E7-F2DB-1811AD0486ED}"/>
              </a:ext>
            </a:extLst>
          </p:cNvPr>
          <p:cNvSpPr>
            <a:spLocks noGrp="1"/>
          </p:cNvSpPr>
          <p:nvPr>
            <p:ph type="sldNum" sz="quarter" idx="5"/>
          </p:nvPr>
        </p:nvSpPr>
        <p:spPr/>
        <p:txBody>
          <a:bodyPr/>
          <a:lstStyle/>
          <a:p>
            <a:fld id="{F641EC78-2144-4231-98DB-3EA148693A19}" type="slidenum">
              <a:rPr lang="en-US" smtClean="0"/>
              <a:t>20</a:t>
            </a:fld>
            <a:endParaRPr lang="en-US"/>
          </a:p>
        </p:txBody>
      </p:sp>
    </p:spTree>
    <p:extLst>
      <p:ext uri="{BB962C8B-B14F-4D97-AF65-F5344CB8AC3E}">
        <p14:creationId xmlns:p14="http://schemas.microsoft.com/office/powerpoint/2010/main" val="19284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8D1B8-9BDD-3C05-8279-6B44DBE7D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652D2-1F7C-FE72-28F2-C24B35FFF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03C5A-D300-E910-18E0-3B48A2792B76}"/>
              </a:ext>
            </a:extLst>
          </p:cNvPr>
          <p:cNvSpPr>
            <a:spLocks noGrp="1"/>
          </p:cNvSpPr>
          <p:nvPr>
            <p:ph type="body" idx="1"/>
          </p:nvPr>
        </p:nvSpPr>
        <p:spPr/>
        <p:txBody>
          <a:bodyPr/>
          <a:lstStyle/>
          <a:p>
            <a:r>
              <a:rPr lang="en-US" dirty="0"/>
              <a:t>.The last page of the template is for scale drawings of your house.  These don’t have to be perfect!  Just provide an idea of the general layout of each floor of the house.  If you have measurements, that’s great but not required.  The main purpose is that someone unfamiliar with the home could use the map to gain a general idea of where things are at.  If the labels for each section of grid paper don’t match your house, change them accordingly.</a:t>
            </a:r>
          </a:p>
          <a:p>
            <a:endParaRPr lang="en-US" dirty="0"/>
          </a:p>
          <a:p>
            <a:r>
              <a:rPr lang="en-US" dirty="0"/>
              <a:t>Label each room and it’s purpose.  Bedrooms are especially important – list who sleeps there!  If you know where your main electric breaker box is located show it on the diagram.  Likewise, show the location of gas and water shutoff valves, if known.  Where are the doors?  Which one do you use most frequently?</a:t>
            </a:r>
          </a:p>
          <a:p>
            <a:endParaRPr lang="en-US" dirty="0"/>
          </a:p>
          <a:p>
            <a:r>
              <a:rPr lang="en-US" dirty="0"/>
              <a:t>Highlight any features or potential challenges for someone with a disability in an emergency situation.  Which entrance is accessible?  Are there stairs and where are they?</a:t>
            </a:r>
          </a:p>
        </p:txBody>
      </p:sp>
      <p:sp>
        <p:nvSpPr>
          <p:cNvPr id="4" name="Slide Number Placeholder 3">
            <a:extLst>
              <a:ext uri="{FF2B5EF4-FFF2-40B4-BE49-F238E27FC236}">
                <a16:creationId xmlns:a16="http://schemas.microsoft.com/office/drawing/2014/main" id="{A0022CBE-26DF-B80D-247F-47D9C1449B11}"/>
              </a:ext>
            </a:extLst>
          </p:cNvPr>
          <p:cNvSpPr>
            <a:spLocks noGrp="1"/>
          </p:cNvSpPr>
          <p:nvPr>
            <p:ph type="sldNum" sz="quarter" idx="5"/>
          </p:nvPr>
        </p:nvSpPr>
        <p:spPr/>
        <p:txBody>
          <a:bodyPr/>
          <a:lstStyle/>
          <a:p>
            <a:fld id="{F641EC78-2144-4231-98DB-3EA148693A19}" type="slidenum">
              <a:rPr lang="en-US" smtClean="0"/>
              <a:t>21</a:t>
            </a:fld>
            <a:endParaRPr lang="en-US"/>
          </a:p>
        </p:txBody>
      </p:sp>
    </p:spTree>
    <p:extLst>
      <p:ext uri="{BB962C8B-B14F-4D97-AF65-F5344CB8AC3E}">
        <p14:creationId xmlns:p14="http://schemas.microsoft.com/office/powerpoint/2010/main" val="598456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creating an emergency plan or assembling an emergency kit doesn’t prove much.  You need to test them out!  Try practice fire drills or home evacuations with your family or create your own “tabletop disaster scenario”.   Did anyone have problems getting out the house?  What needs to be done to be sure everyone makes it to the meeting place?  After you practice, review your emergency plan to reflect what you learned.  Talk through possible situations with your family.  If one person has a plan but nobody else is clued in, it’s not much of a plan. And don’t forget to update the plan if there’s a new baby in the family.  Or maybe a new dog.  Or a different insurance company.</a:t>
            </a:r>
          </a:p>
          <a:p>
            <a:endParaRPr lang="en-US" dirty="0"/>
          </a:p>
          <a:p>
            <a:r>
              <a:rPr lang="en-US" dirty="0"/>
              <a:t>Even though we really hope to never need them, don’t forget to rotate the perishable supplies in your emergency kits and Go-bags.  Keep fresh batteries on hand.  Even materials like first aid tape can eventually go bad, so make it an annual task to go through your supplies and make sure everything’s good to go.</a:t>
            </a:r>
          </a:p>
          <a:p>
            <a:endParaRPr lang="en-US" dirty="0"/>
          </a:p>
          <a:p>
            <a:r>
              <a:rPr lang="en-US" dirty="0"/>
              <a:t>Most importantly, never forget that bad things can, and regularly do, happen to really good people.  We can’t always stop the bad things from happening, but if we’re prepared, we can definitely affect the impacts those bad things have on us.</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22</a:t>
            </a:fld>
            <a:endParaRPr lang="en-US"/>
          </a:p>
        </p:txBody>
      </p:sp>
    </p:spTree>
    <p:extLst>
      <p:ext uri="{BB962C8B-B14F-4D97-AF65-F5344CB8AC3E}">
        <p14:creationId xmlns:p14="http://schemas.microsoft.com/office/powerpoint/2010/main" val="2466382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[Instructor Note – If there is sufficient time in your program, use this opportunity for open discussion with the audience about one or more of these scenarios.]</a:t>
            </a:r>
          </a:p>
        </p:txBody>
      </p:sp>
      <p:sp>
        <p:nvSpPr>
          <p:cNvPr id="4" name="Slide Number Placeholder 3"/>
          <p:cNvSpPr>
            <a:spLocks noGrp="1"/>
          </p:cNvSpPr>
          <p:nvPr>
            <p:ph type="sldNum" sz="quarter" idx="5"/>
          </p:nvPr>
        </p:nvSpPr>
        <p:spPr/>
        <p:txBody>
          <a:bodyPr/>
          <a:lstStyle/>
          <a:p>
            <a:fld id="{F641EC78-2144-4231-98DB-3EA148693A19}" type="slidenum">
              <a:rPr lang="en-US" smtClean="0"/>
              <a:t>23</a:t>
            </a:fld>
            <a:endParaRPr lang="en-US"/>
          </a:p>
        </p:txBody>
      </p:sp>
    </p:spTree>
    <p:extLst>
      <p:ext uri="{BB962C8B-B14F-4D97-AF65-F5344CB8AC3E}">
        <p14:creationId xmlns:p14="http://schemas.microsoft.com/office/powerpoint/2010/main" val="1475811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1EC78-2144-4231-98DB-3EA148693A19}" type="slidenum">
              <a:rPr lang="en-US" smtClean="0"/>
              <a:t>24</a:t>
            </a:fld>
            <a:endParaRPr lang="en-US"/>
          </a:p>
        </p:txBody>
      </p:sp>
    </p:spTree>
    <p:extLst>
      <p:ext uri="{BB962C8B-B14F-4D97-AF65-F5344CB8AC3E}">
        <p14:creationId xmlns:p14="http://schemas.microsoft.com/office/powerpoint/2010/main" val="81257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where you live, natural disasters and weather events can cause major disruptions to our daily lives.  These events can be widespread, affecting several counties, or even states.  Hurricanes, droughts, and large winter storms often impact entire regions.  Other events may be more isolated, such as a severe thunderstorm, flash flood, or wildfire that cause damage in small areas.  No matter the overall size of the event, individual families can and will be dramatically impacted.</a:t>
            </a:r>
          </a:p>
          <a:p>
            <a:endParaRPr lang="en-US" dirty="0"/>
          </a:p>
          <a:p>
            <a:r>
              <a:rPr lang="en-US" dirty="0"/>
              <a:t>In this slide, we’ve highlighted a few of the many possible types of natural disasters.   Floods are the most common natural disaster in the U.S. and can happen even in areas that are normally dry, such as deserts.   Tornadoes are more common in the Midwest and Great Plains, but can occur anywhere.  Western states typically have the most large wildfires, but, like tornadoes, they can occur anywhere with the right conditions.  Winter weather such as blizzards or ice storms are obviously more common in the north, but even southern states can be dramatically impacted by a winter storm. In fact, areas not accustomed to such weather may experience greater losses due to lack of preparedness.</a:t>
            </a:r>
          </a:p>
          <a:p>
            <a:br>
              <a:rPr lang="en-US" dirty="0"/>
            </a:br>
            <a:r>
              <a:rPr lang="en-US" dirty="0"/>
              <a:t>Hurricanes and tropical storms can cause tremendous and widespread damage, and shut down entire regions for weeks or longer.  Droughts are sometimes called “slow motion disasters”, and are often accompanied by excessive and dangerous heat.   Thunderstorms and lightning can result in severe damage, injuries, and death.  Some areas of the country, such as California, are more susceptible to earthquakes and experience them regularly.  However, earthquakes can and do happen anywhere, and most areas are unprepared for a major quake.</a:t>
            </a:r>
          </a:p>
          <a:p>
            <a:endParaRPr lang="en-US" dirty="0"/>
          </a:p>
          <a:p>
            <a:r>
              <a:rPr lang="en-US" dirty="0"/>
              <a:t>When considering an emergency plan, take into account the natural disasters most likely to occur in your area.  Plan for the most likely challenges first, then address those that might only happen once in a lifetime.</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3</a:t>
            </a:fld>
            <a:endParaRPr lang="en-US"/>
          </a:p>
        </p:txBody>
      </p:sp>
    </p:spTree>
    <p:extLst>
      <p:ext uri="{BB962C8B-B14F-4D97-AF65-F5344CB8AC3E}">
        <p14:creationId xmlns:p14="http://schemas.microsoft.com/office/powerpoint/2010/main" val="211915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bad things happen.  Unfortunately, we’ll never totally eliminate the chance of a vehicle crash, equipment failure, a fire, or some other unexpected factor causing damage and possible injury or worse.  Consider the people of East Palestine, Ohio, who in early 2023 dealt with the massive train derailment and resulting chemical fire shown in the picture.  These events can often be traced back to human error of some type, but might also result from natural circumstances, such as lighting causing a building fire.  Regardless, anytime people and machines are involved, there is the potential for an emergency situation.  Sadly, we also have to be aware of the potential for purposeful damage that results from terrorism, vandalism, or rioting. Even if incidents such as these do not result in human injury, losses from property damage can cause severe financial stress for families and businesses.</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4</a:t>
            </a:fld>
            <a:endParaRPr lang="en-US"/>
          </a:p>
        </p:txBody>
      </p:sp>
    </p:spTree>
    <p:extLst>
      <p:ext uri="{BB962C8B-B14F-4D97-AF65-F5344CB8AC3E}">
        <p14:creationId xmlns:p14="http://schemas.microsoft.com/office/powerpoint/2010/main" val="268798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situations we’ve already discussed are easily recognized as emergencies, or perhaps disasters.  It’s fairly obvious that a blizzard, building fire, or truck crash could severely impact your family.  However, there are many less obvious issues that could disrupt the day-to-day operations of a farm, and cause challenges similar to the more visible disasters we’ve talked about.   What happens if a family member is severely injured or contracts a major illness preventing him or her from working, and possibly needing hospital or rehab care?  The death of an immediate or close family member will cause disruptions in normal work activities and family schedules for days or weeks.  Financial challenges or family issues cause stress.  Excessive stress can lead to health problems, or possibly even accidents due to lack of attention or awareness of work surroundings.  While many of these types of issues are hard to think about and consider, they definitely happen.  Fortunately, an effective emergency plan that is developed to address fires, tornadoes, crashes, and the like can be just as effective for these types of disruptions.</a:t>
            </a:r>
          </a:p>
          <a:p>
            <a:endParaRPr lang="en-US" dirty="0"/>
          </a:p>
          <a:p>
            <a:r>
              <a:rPr lang="en-US" i="1" dirty="0"/>
              <a:t>[Instructor note – ask the audience what other personal or family challenges could be a disaster or emergency for a family.]</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5</a:t>
            </a:fld>
            <a:endParaRPr lang="en-US"/>
          </a:p>
        </p:txBody>
      </p:sp>
    </p:spTree>
    <p:extLst>
      <p:ext uri="{BB962C8B-B14F-4D97-AF65-F5344CB8AC3E}">
        <p14:creationId xmlns:p14="http://schemas.microsoft.com/office/powerpoint/2010/main" val="1738830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gears now and discuss disabilities for a bit.  We talked about the wide range of bad stuff that can happen to us – everything from weather disasters to terrorist attacks.  Bad things unfortunately do happen to good people, and we often cannot stop it from happening.  It’s intimidating enough to think about, plan, and prepare for all that as an able-bodied person.  But consider if you had some type of condition that limits your abilities. Where would you start?</a:t>
            </a:r>
          </a:p>
          <a:p>
            <a:endParaRPr lang="en-US" dirty="0"/>
          </a:p>
          <a:p>
            <a:r>
              <a:rPr lang="en-US" dirty="0"/>
              <a:t>We’ll learn what a disability is, look at some challenges faced by folks with disabilities in disaster or emergency situations, and then move ahead with getting everybody prepared!</a:t>
            </a:r>
          </a:p>
          <a:p>
            <a:endParaRPr lang="en-US" dirty="0"/>
          </a:p>
          <a:p>
            <a:r>
              <a:rPr lang="en-US" i="1" dirty="0"/>
              <a:t>[Instructor note – before switching to next slide, now is a good time to ask the audience members for their personal definition of “disability”.]</a:t>
            </a:r>
          </a:p>
        </p:txBody>
      </p:sp>
      <p:sp>
        <p:nvSpPr>
          <p:cNvPr id="4" name="Slide Number Placeholder 3"/>
          <p:cNvSpPr>
            <a:spLocks noGrp="1"/>
          </p:cNvSpPr>
          <p:nvPr>
            <p:ph type="sldNum" sz="quarter" idx="5"/>
          </p:nvPr>
        </p:nvSpPr>
        <p:spPr/>
        <p:txBody>
          <a:bodyPr/>
          <a:lstStyle/>
          <a:p>
            <a:fld id="{F641EC78-2144-4231-98DB-3EA148693A19}" type="slidenum">
              <a:rPr lang="en-US" smtClean="0"/>
              <a:t>6</a:t>
            </a:fld>
            <a:endParaRPr lang="en-US"/>
          </a:p>
        </p:txBody>
      </p:sp>
    </p:spTree>
    <p:extLst>
      <p:ext uri="{BB962C8B-B14F-4D97-AF65-F5344CB8AC3E}">
        <p14:creationId xmlns:p14="http://schemas.microsoft.com/office/powerpoint/2010/main" val="28204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what is a disability?</a:t>
            </a:r>
          </a:p>
          <a:p>
            <a:endParaRPr lang="en-US" dirty="0"/>
          </a:p>
          <a:p>
            <a:r>
              <a:rPr lang="en-US" dirty="0"/>
              <a:t>A very simple definition of “disability” is a condition that makes it difficult or prevents us from doing something we want or need to do.</a:t>
            </a:r>
          </a:p>
          <a:p>
            <a:endParaRPr lang="en-US" dirty="0"/>
          </a:p>
          <a:p>
            <a:r>
              <a:rPr lang="en-US" dirty="0"/>
              <a:t>While that covers it pretty well, we can be a bit more specific.  The Americans with Disabilities Act defines a disability as “a physical or mental impairment that substantially limits one or more major life activities”.  So what does “major life activities” actually mean?</a:t>
            </a:r>
          </a:p>
        </p:txBody>
      </p:sp>
      <p:sp>
        <p:nvSpPr>
          <p:cNvPr id="4" name="Slide Number Placeholder 3"/>
          <p:cNvSpPr>
            <a:spLocks noGrp="1"/>
          </p:cNvSpPr>
          <p:nvPr>
            <p:ph type="sldNum" sz="quarter" idx="5"/>
          </p:nvPr>
        </p:nvSpPr>
        <p:spPr/>
        <p:txBody>
          <a:bodyPr/>
          <a:lstStyle/>
          <a:p>
            <a:fld id="{F641EC78-2144-4231-98DB-3EA148693A19}" type="slidenum">
              <a:rPr lang="en-US" smtClean="0"/>
              <a:t>7</a:t>
            </a:fld>
            <a:endParaRPr lang="en-US"/>
          </a:p>
        </p:txBody>
      </p:sp>
    </p:spTree>
    <p:extLst>
      <p:ext uri="{BB962C8B-B14F-4D97-AF65-F5344CB8AC3E}">
        <p14:creationId xmlns:p14="http://schemas.microsoft.com/office/powerpoint/2010/main" val="330086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life activities” cover a wide range of those actions we do every day, as shown on the slide.  Of course, there are more items that could be added to this list.  But just consider a few of these and how it might impact someone in an emergency or disaster:</a:t>
            </a:r>
          </a:p>
          <a:p>
            <a:endParaRPr lang="en-US" dirty="0"/>
          </a:p>
          <a:p>
            <a:r>
              <a:rPr lang="en-US" dirty="0"/>
              <a:t>Breathing – someone dependent on supplemental oxygen from an oxygen concentrator in their home would need to have an electrical generator or supply of bottled oxygen during a power failure.</a:t>
            </a:r>
          </a:p>
          <a:p>
            <a:endParaRPr lang="en-US" dirty="0"/>
          </a:p>
          <a:p>
            <a:r>
              <a:rPr lang="en-US" dirty="0"/>
              <a:t>Walking – obviously, a mobility impairment creates challenges even in ideal conditions, but what about if someone needs to evacuate and the only feasible option is on foot?</a:t>
            </a:r>
          </a:p>
          <a:p>
            <a:endParaRPr lang="en-US" dirty="0"/>
          </a:p>
          <a:p>
            <a:r>
              <a:rPr lang="en-US" dirty="0"/>
              <a:t>Hearing – smoke detectors usually alert people to a fire with a loud beeping sound. However, those with hearing impairments may not hear the alarm.  Alternative warning systems must be considered.</a:t>
            </a:r>
          </a:p>
          <a:p>
            <a:endParaRPr lang="en-US" dirty="0"/>
          </a:p>
          <a:p>
            <a:r>
              <a:rPr lang="en-US" i="1" dirty="0"/>
              <a:t>[Instructor note:  This is good discussion opportunity – feel free to talk about more of these conditions and how they might impact an individual during an emergency.]</a:t>
            </a:r>
          </a:p>
          <a:p>
            <a:endParaRPr lang="en-US" dirty="0"/>
          </a:p>
          <a:p>
            <a:r>
              <a:rPr lang="en-US" dirty="0"/>
              <a:t>We could go through each of these and discuss the challenges that a person with a disability might face in certain situations, and still not cover all the possibilities.  However, within our own families, we should certainly consider each individual’s abilities in our emergency planning, and address how to deal with the challenges we can anticipate.</a:t>
            </a:r>
          </a:p>
          <a:p>
            <a:endParaRPr lang="en-US" dirty="0"/>
          </a:p>
        </p:txBody>
      </p:sp>
      <p:sp>
        <p:nvSpPr>
          <p:cNvPr id="4" name="Slide Number Placeholder 3"/>
          <p:cNvSpPr>
            <a:spLocks noGrp="1"/>
          </p:cNvSpPr>
          <p:nvPr>
            <p:ph type="sldNum" sz="quarter" idx="5"/>
          </p:nvPr>
        </p:nvSpPr>
        <p:spPr/>
        <p:txBody>
          <a:bodyPr/>
          <a:lstStyle/>
          <a:p>
            <a:fld id="{F641EC78-2144-4231-98DB-3EA148693A19}" type="slidenum">
              <a:rPr lang="en-US" smtClean="0"/>
              <a:t>8</a:t>
            </a:fld>
            <a:endParaRPr lang="en-US"/>
          </a:p>
        </p:txBody>
      </p:sp>
    </p:spTree>
    <p:extLst>
      <p:ext uri="{BB962C8B-B14F-4D97-AF65-F5344CB8AC3E}">
        <p14:creationId xmlns:p14="http://schemas.microsoft.com/office/powerpoint/2010/main" val="124308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the definition of disability, and also looked at how certain disabilities might impact an individual during a disaster or emergency.  But how many people does this really affect?  More than most of us realize!  </a:t>
            </a:r>
          </a:p>
          <a:p>
            <a:endParaRPr lang="en-US" dirty="0"/>
          </a:p>
          <a:p>
            <a:r>
              <a:rPr lang="en-US" dirty="0"/>
              <a:t>The CDC estimates that about 1 in 4 American adults have some type of disability.  That over 61 million people in the Unites States.  Of course, this covers a wide range of conditions and levels of severity.  But the point to remember is that many, many people are impacted by some type of disability.  In fact, most likely you are closely related to or are friends with someone who has a disability, even if it is not a visible condition.</a:t>
            </a:r>
          </a:p>
        </p:txBody>
      </p:sp>
      <p:sp>
        <p:nvSpPr>
          <p:cNvPr id="4" name="Slide Number Placeholder 3"/>
          <p:cNvSpPr>
            <a:spLocks noGrp="1"/>
          </p:cNvSpPr>
          <p:nvPr>
            <p:ph type="sldNum" sz="quarter" idx="5"/>
          </p:nvPr>
        </p:nvSpPr>
        <p:spPr/>
        <p:txBody>
          <a:bodyPr/>
          <a:lstStyle/>
          <a:p>
            <a:fld id="{F641EC78-2144-4231-98DB-3EA148693A19}" type="slidenum">
              <a:rPr lang="en-US" smtClean="0"/>
              <a:t>9</a:t>
            </a:fld>
            <a:endParaRPr lang="en-US"/>
          </a:p>
        </p:txBody>
      </p:sp>
    </p:spTree>
    <p:extLst>
      <p:ext uri="{BB962C8B-B14F-4D97-AF65-F5344CB8AC3E}">
        <p14:creationId xmlns:p14="http://schemas.microsoft.com/office/powerpoint/2010/main" val="193258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B28F-629D-DF8B-0DAA-482A3CAB9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C18467-F2FB-CE50-6021-2EB95E63FA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3B06E2-6CC3-9F74-75ED-1490A4A2ED1B}"/>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5" name="Footer Placeholder 4">
            <a:extLst>
              <a:ext uri="{FF2B5EF4-FFF2-40B4-BE49-F238E27FC236}">
                <a16:creationId xmlns:a16="http://schemas.microsoft.com/office/drawing/2014/main" id="{A62B0589-9583-DC8A-B018-79E1A511B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AB75F-828F-0BD3-BA16-F2FAA7A08BA0}"/>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133297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9D3D-47F5-0865-E7FD-C5037A9BE0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1B2252-06AC-A97D-AC87-370D0ADB3D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1A6F0-5230-7F2D-3C5F-B6A3E37478B9}"/>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5" name="Footer Placeholder 4">
            <a:extLst>
              <a:ext uri="{FF2B5EF4-FFF2-40B4-BE49-F238E27FC236}">
                <a16:creationId xmlns:a16="http://schemas.microsoft.com/office/drawing/2014/main" id="{C9A35185-A375-0054-781F-54B055C28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C17A0-1265-BC71-9E4E-B77C30FA903C}"/>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392451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2B77FE-5C84-7D03-9462-5C9A881B03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542669-EA67-0B4E-E0C7-89D080F97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E58CE-E35B-D959-201E-8CF781D62934}"/>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5" name="Footer Placeholder 4">
            <a:extLst>
              <a:ext uri="{FF2B5EF4-FFF2-40B4-BE49-F238E27FC236}">
                <a16:creationId xmlns:a16="http://schemas.microsoft.com/office/drawing/2014/main" id="{1BDE26CC-266D-FC1B-21C5-ED6EA9B9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BB39A-0C45-1713-1801-0FB8F32782A5}"/>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333373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3717-E926-0486-FC18-C2547908E4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7B0DF5-9616-B5EF-C88E-009D78A790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EA7BC3-4734-2839-83C9-41DFC673FB65}"/>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5" name="Footer Placeholder 4">
            <a:extLst>
              <a:ext uri="{FF2B5EF4-FFF2-40B4-BE49-F238E27FC236}">
                <a16:creationId xmlns:a16="http://schemas.microsoft.com/office/drawing/2014/main" id="{22CE5017-53CD-E1B6-A2CD-9F886DE7B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8D9E2-3C61-45B8-CDD9-90D14920AB38}"/>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4199351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5F5A-9C5B-C283-9935-E063F4A75C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2AAE61-2AF1-314D-BBA6-1A3E99DF0F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73D50-71D8-9354-FF6A-3B2D07DF85B5}"/>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5" name="Footer Placeholder 4">
            <a:extLst>
              <a:ext uri="{FF2B5EF4-FFF2-40B4-BE49-F238E27FC236}">
                <a16:creationId xmlns:a16="http://schemas.microsoft.com/office/drawing/2014/main" id="{90A1D7FD-20B9-23A2-0418-938F5CE10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2ACBA-7B44-8981-5E43-AAA7261FBB89}"/>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3664903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B061-8046-68F5-88DC-E2128CCEC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590170-52C0-3452-0875-C3E3F53A42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2AE656-78F8-1C52-5DA4-760B89641368}"/>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5" name="Footer Placeholder 4">
            <a:extLst>
              <a:ext uri="{FF2B5EF4-FFF2-40B4-BE49-F238E27FC236}">
                <a16:creationId xmlns:a16="http://schemas.microsoft.com/office/drawing/2014/main" id="{DF094796-D94C-56E0-08DC-468932D60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75CE5-49D2-A79C-2CC5-3F4EA823AE85}"/>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3593796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C652-0814-9DA0-F05F-2D7947DB5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4C4353-F1C2-6269-9E02-0BE78A150A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91508-C478-95A5-2106-2AB523DEC5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83ADE-A175-B09D-96EB-EEC863A3ED76}"/>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6" name="Footer Placeholder 5">
            <a:extLst>
              <a:ext uri="{FF2B5EF4-FFF2-40B4-BE49-F238E27FC236}">
                <a16:creationId xmlns:a16="http://schemas.microsoft.com/office/drawing/2014/main" id="{0CCAC3BC-DE4F-5176-5444-92688E569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AAF17-1190-6373-B51F-0AD5282B01B1}"/>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2914997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0E86A-1BFD-CE3F-13B6-D5FA398D40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A3BBB8-05AE-DC31-C604-AEE5A0C867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BAB371-310A-C70D-DB73-5FA8C2437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0CB3DC-7609-1978-4C43-E9306209C0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E9636E-E6EA-8F5F-4E25-B3E01CDE4E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D3D6FE-5356-E1C2-1A0E-51C430389351}"/>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8" name="Footer Placeholder 7">
            <a:extLst>
              <a:ext uri="{FF2B5EF4-FFF2-40B4-BE49-F238E27FC236}">
                <a16:creationId xmlns:a16="http://schemas.microsoft.com/office/drawing/2014/main" id="{5BE248B7-4A6D-ED67-8320-C054A8010E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4DE849-CBCF-CE83-3943-84E9D2857891}"/>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2874878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C1A8-3182-65C8-94B4-87936701A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9A4D8F-AFAD-3965-6010-0739D9996F68}"/>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4" name="Footer Placeholder 3">
            <a:extLst>
              <a:ext uri="{FF2B5EF4-FFF2-40B4-BE49-F238E27FC236}">
                <a16:creationId xmlns:a16="http://schemas.microsoft.com/office/drawing/2014/main" id="{139D1520-0131-ADF1-38E8-57C6AB28BC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0AD4E1-759D-82B9-521B-0EC113977331}"/>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2668717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8D526-5671-01BA-A5EF-90BFD18F2687}"/>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3" name="Footer Placeholder 2">
            <a:extLst>
              <a:ext uri="{FF2B5EF4-FFF2-40B4-BE49-F238E27FC236}">
                <a16:creationId xmlns:a16="http://schemas.microsoft.com/office/drawing/2014/main" id="{C8ACC3A6-D501-D91C-B385-B3CCAE727F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53C91B-0BA6-7A58-79B7-DEF8483E4EAA}"/>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258436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82725-725A-74A0-5C99-5209998489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3BE37F-8B32-65F3-C181-20ED77AC2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ED43A-8DC0-1FAA-301C-E851E073E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474DB-736D-1FA7-AEBD-D34C9762AAFE}"/>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6" name="Footer Placeholder 5">
            <a:extLst>
              <a:ext uri="{FF2B5EF4-FFF2-40B4-BE49-F238E27FC236}">
                <a16:creationId xmlns:a16="http://schemas.microsoft.com/office/drawing/2014/main" id="{CCB82962-8513-7558-2416-692628C5F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DD293-9494-1515-3F86-257044EC152D}"/>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299384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7864-DBB3-ED19-2F7E-BEE84AEE8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130F7-6930-F3E1-E5D5-6F7FAB7197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DA1D8-E4E5-6AEC-8C5E-0D1A316CB5A6}"/>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5" name="Footer Placeholder 4">
            <a:extLst>
              <a:ext uri="{FF2B5EF4-FFF2-40B4-BE49-F238E27FC236}">
                <a16:creationId xmlns:a16="http://schemas.microsoft.com/office/drawing/2014/main" id="{3278CBD7-9CBA-3E76-E54D-EC30B3DC9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04431-EA8F-D896-6B40-A6412AF17540}"/>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122593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D6D9-31BD-EDF5-D6E6-A4942500A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A29777-2292-AA5B-202C-6D18432A8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C310BA-8F56-A85B-03A6-46C49ADD3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89382-40B4-A7FA-7440-F67BE04FDBC3}"/>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6" name="Footer Placeholder 5">
            <a:extLst>
              <a:ext uri="{FF2B5EF4-FFF2-40B4-BE49-F238E27FC236}">
                <a16:creationId xmlns:a16="http://schemas.microsoft.com/office/drawing/2014/main" id="{A2A0CA4D-EF7B-776F-16A9-130A62C23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C954B-9A19-C4A1-81A8-E72ADA4BAAF4}"/>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1462024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122F-E2FC-40B6-C886-F5701AEF27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080C00-6417-886C-0348-B306ADD97A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421BC-88F7-EC50-9FAC-7C65095BD5EE}"/>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5" name="Footer Placeholder 4">
            <a:extLst>
              <a:ext uri="{FF2B5EF4-FFF2-40B4-BE49-F238E27FC236}">
                <a16:creationId xmlns:a16="http://schemas.microsoft.com/office/drawing/2014/main" id="{2A4B7064-15A3-3E40-BF23-14F9DB043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A71D6-D06E-EAAD-B964-95FF924DDB08}"/>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372429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FCC821-8D2F-6EA6-7FB4-2FFC2209D1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54B100-42E6-CD47-0C61-DD7E444C5B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18A2B-E89A-8D59-D9D5-B3F57B4A855E}"/>
              </a:ext>
            </a:extLst>
          </p:cNvPr>
          <p:cNvSpPr>
            <a:spLocks noGrp="1"/>
          </p:cNvSpPr>
          <p:nvPr>
            <p:ph type="dt" sz="half" idx="10"/>
          </p:nvPr>
        </p:nvSpPr>
        <p:spPr/>
        <p:txBody>
          <a:bodyPr/>
          <a:lstStyle/>
          <a:p>
            <a:fld id="{280FBE95-6D79-4A02-83C5-FA3824D218EA}" type="datetimeFigureOut">
              <a:rPr lang="en-US" smtClean="0"/>
              <a:t>4/8/2025</a:t>
            </a:fld>
            <a:endParaRPr lang="en-US"/>
          </a:p>
        </p:txBody>
      </p:sp>
      <p:sp>
        <p:nvSpPr>
          <p:cNvPr id="5" name="Footer Placeholder 4">
            <a:extLst>
              <a:ext uri="{FF2B5EF4-FFF2-40B4-BE49-F238E27FC236}">
                <a16:creationId xmlns:a16="http://schemas.microsoft.com/office/drawing/2014/main" id="{4FEC79A5-B78C-4262-D3DA-3C3EECA9B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A3306-F68A-6FC5-20A0-7520A5496FD8}"/>
              </a:ext>
            </a:extLst>
          </p:cNvPr>
          <p:cNvSpPr>
            <a:spLocks noGrp="1"/>
          </p:cNvSpPr>
          <p:nvPr>
            <p:ph type="sldNum" sz="quarter" idx="12"/>
          </p:nvPr>
        </p:nvSpPr>
        <p:spPr/>
        <p:txBody>
          <a:bodyPr/>
          <a:lstStyle/>
          <a:p>
            <a:fld id="{B27CEB29-1E22-43F8-B58D-A48AEB344070}" type="slidenum">
              <a:rPr lang="en-US" smtClean="0"/>
              <a:t>‹#›</a:t>
            </a:fld>
            <a:endParaRPr lang="en-US"/>
          </a:p>
        </p:txBody>
      </p:sp>
    </p:spTree>
    <p:extLst>
      <p:ext uri="{BB962C8B-B14F-4D97-AF65-F5344CB8AC3E}">
        <p14:creationId xmlns:p14="http://schemas.microsoft.com/office/powerpoint/2010/main" val="207284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4A14-7EF9-0819-8BC6-C747F02B79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406C4D-D0A9-8DBD-0AA0-5B707D6A5E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42DAD-6926-B653-DDAD-78E3D9A6E236}"/>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5" name="Footer Placeholder 4">
            <a:extLst>
              <a:ext uri="{FF2B5EF4-FFF2-40B4-BE49-F238E27FC236}">
                <a16:creationId xmlns:a16="http://schemas.microsoft.com/office/drawing/2014/main" id="{9D512260-BBA1-5091-C817-E0D4C2699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28C2B-E705-3391-BE90-66F73B127C09}"/>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72364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A951-3E64-DA12-99AB-4ACEC6176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7A862-4933-8F7B-FAA5-4DD4FCC69C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688CE8-D8EA-74EB-6167-0A1C909B13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13F478-42AD-A627-405B-9B9A804BCC9C}"/>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6" name="Footer Placeholder 5">
            <a:extLst>
              <a:ext uri="{FF2B5EF4-FFF2-40B4-BE49-F238E27FC236}">
                <a16:creationId xmlns:a16="http://schemas.microsoft.com/office/drawing/2014/main" id="{82428171-B6D5-FFDB-6FD4-FC1E69C1D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4C126-4307-DC32-32DC-D22C669C4C4A}"/>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227376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DF45-3C75-4612-FA49-AA4AA42DC0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2734E-DB6F-47F7-37EC-C990A260A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07FD05-14F5-BE01-6DBF-3D6C067C32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F1501-D878-FD11-D4F4-5A3BFCBBF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CCF6F5-92C0-CF68-E214-438FB6D4B5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E901F-07F2-B1C0-4942-12D2AAEF06F1}"/>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8" name="Footer Placeholder 7">
            <a:extLst>
              <a:ext uri="{FF2B5EF4-FFF2-40B4-BE49-F238E27FC236}">
                <a16:creationId xmlns:a16="http://schemas.microsoft.com/office/drawing/2014/main" id="{4A733185-5512-B504-6751-9B179AA7EA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258BF9-B25C-090F-F3CB-DC0201456C6B}"/>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110896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58C3-407D-7305-3F3C-F153CD7670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0ECE0-ED3E-8A7E-FE65-820E7416C8A0}"/>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4" name="Footer Placeholder 3">
            <a:extLst>
              <a:ext uri="{FF2B5EF4-FFF2-40B4-BE49-F238E27FC236}">
                <a16:creationId xmlns:a16="http://schemas.microsoft.com/office/drawing/2014/main" id="{9AD5BFB7-C353-7F85-3106-4529DFD28F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CDBE6C-FC72-7AC9-01C5-0F7A20285F37}"/>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384610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CF471-1423-4C55-218A-0A5CF451FB3D}"/>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3" name="Footer Placeholder 2">
            <a:extLst>
              <a:ext uri="{FF2B5EF4-FFF2-40B4-BE49-F238E27FC236}">
                <a16:creationId xmlns:a16="http://schemas.microsoft.com/office/drawing/2014/main" id="{26BFE9C9-4FFD-A053-62CC-1DD57EE37A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A5D6DA-A671-AC89-4E88-1D105D7F8DD9}"/>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187901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2F02-C946-FF1F-9E34-2A7CE630DC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5AD86B-C876-1E4A-E12C-4CF0166E7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3258A-9129-57CF-4BC2-D96F2EB21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07C276-7058-AB9C-CFC8-DEF05FC25944}"/>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6" name="Footer Placeholder 5">
            <a:extLst>
              <a:ext uri="{FF2B5EF4-FFF2-40B4-BE49-F238E27FC236}">
                <a16:creationId xmlns:a16="http://schemas.microsoft.com/office/drawing/2014/main" id="{8E79B256-FEBB-6EB8-937A-336CA073C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3993B-FCCF-13DB-EAE3-994C084F747A}"/>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368146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D53F-BAE3-0795-780C-A36B1D58C2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AF92B-1295-42E2-64EE-D7411739F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995089-5258-2ECB-0C07-735112299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17A2C-C16D-E2BE-7546-F103608D61C4}"/>
              </a:ext>
            </a:extLst>
          </p:cNvPr>
          <p:cNvSpPr>
            <a:spLocks noGrp="1"/>
          </p:cNvSpPr>
          <p:nvPr>
            <p:ph type="dt" sz="half" idx="10"/>
          </p:nvPr>
        </p:nvSpPr>
        <p:spPr/>
        <p:txBody>
          <a:bodyPr/>
          <a:lstStyle/>
          <a:p>
            <a:fld id="{2FE3E15C-4A5F-4FFC-9B91-6D07D0D9CB44}" type="datetimeFigureOut">
              <a:rPr lang="en-US" smtClean="0"/>
              <a:t>4/8/2025</a:t>
            </a:fld>
            <a:endParaRPr lang="en-US"/>
          </a:p>
        </p:txBody>
      </p:sp>
      <p:sp>
        <p:nvSpPr>
          <p:cNvPr id="6" name="Footer Placeholder 5">
            <a:extLst>
              <a:ext uri="{FF2B5EF4-FFF2-40B4-BE49-F238E27FC236}">
                <a16:creationId xmlns:a16="http://schemas.microsoft.com/office/drawing/2014/main" id="{ADD25C4D-72C0-F846-648B-647446D63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E1667-4C9C-9566-0271-9823CB91CA40}"/>
              </a:ext>
            </a:extLst>
          </p:cNvPr>
          <p:cNvSpPr>
            <a:spLocks noGrp="1"/>
          </p:cNvSpPr>
          <p:nvPr>
            <p:ph type="sldNum" sz="quarter" idx="12"/>
          </p:nvPr>
        </p:nvSpPr>
        <p:spPr/>
        <p:txBody>
          <a:bodyPr/>
          <a:lstStyle/>
          <a:p>
            <a:fld id="{A3A16579-FF76-4426-B624-6345A005EBDB}" type="slidenum">
              <a:rPr lang="en-US" smtClean="0"/>
              <a:t>‹#›</a:t>
            </a:fld>
            <a:endParaRPr lang="en-US"/>
          </a:p>
        </p:txBody>
      </p:sp>
    </p:spTree>
    <p:extLst>
      <p:ext uri="{BB962C8B-B14F-4D97-AF65-F5344CB8AC3E}">
        <p14:creationId xmlns:p14="http://schemas.microsoft.com/office/powerpoint/2010/main" val="145099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D99F">
            <a:alpha val="6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BB16CE-1370-4DE0-E046-30C95B5F8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4E6B1E-0E78-D348-A66C-DFF2AF3C4A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420A3-1606-A949-A4C1-B03F9CA22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E3E15C-4A5F-4FFC-9B91-6D07D0D9CB44}" type="datetimeFigureOut">
              <a:rPr lang="en-US" smtClean="0"/>
              <a:t>4/8/2025</a:t>
            </a:fld>
            <a:endParaRPr lang="en-US"/>
          </a:p>
        </p:txBody>
      </p:sp>
      <p:sp>
        <p:nvSpPr>
          <p:cNvPr id="5" name="Footer Placeholder 4">
            <a:extLst>
              <a:ext uri="{FF2B5EF4-FFF2-40B4-BE49-F238E27FC236}">
                <a16:creationId xmlns:a16="http://schemas.microsoft.com/office/drawing/2014/main" id="{7F20743D-12AC-AD32-9763-7E5F0A9E03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2FC2BE-C68A-025C-8B23-3FD2264FF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A16579-FF76-4426-B624-6345A005EBDB}" type="slidenum">
              <a:rPr lang="en-US" smtClean="0"/>
              <a:t>‹#›</a:t>
            </a:fld>
            <a:endParaRPr lang="en-US"/>
          </a:p>
        </p:txBody>
      </p:sp>
      <p:pic>
        <p:nvPicPr>
          <p:cNvPr id="8" name="Picture 7">
            <a:extLst>
              <a:ext uri="{FF2B5EF4-FFF2-40B4-BE49-F238E27FC236}">
                <a16:creationId xmlns:a16="http://schemas.microsoft.com/office/drawing/2014/main" id="{329B9365-CEC2-C6CE-42AC-8B5CADC76D75}"/>
              </a:ext>
            </a:extLst>
          </p:cNvPr>
          <p:cNvPicPr>
            <a:picLocks noChangeAspect="1"/>
          </p:cNvPicPr>
          <p:nvPr userDrawn="1"/>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val="0"/>
              </a:ext>
            </a:extLst>
          </a:blip>
          <a:srcRect r="26075" b="-6950"/>
          <a:stretch/>
        </p:blipFill>
        <p:spPr>
          <a:xfrm>
            <a:off x="8781288" y="185545"/>
            <a:ext cx="3197352" cy="495491"/>
          </a:xfrm>
          <a:prstGeom prst="rect">
            <a:avLst/>
          </a:prstGeom>
        </p:spPr>
      </p:pic>
    </p:spTree>
    <p:extLst>
      <p:ext uri="{BB962C8B-B14F-4D97-AF65-F5344CB8AC3E}">
        <p14:creationId xmlns:p14="http://schemas.microsoft.com/office/powerpoint/2010/main" val="1829721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025FD-690A-6E2F-A8ED-E386A35A8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CBC219-97DC-EED9-7E80-BCEBD065C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02ED0-1901-037D-9D16-68277C1BC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0FBE95-6D79-4A02-83C5-FA3824D218EA}" type="datetimeFigureOut">
              <a:rPr lang="en-US" smtClean="0"/>
              <a:t>4/8/2025</a:t>
            </a:fld>
            <a:endParaRPr lang="en-US"/>
          </a:p>
        </p:txBody>
      </p:sp>
      <p:sp>
        <p:nvSpPr>
          <p:cNvPr id="5" name="Footer Placeholder 4">
            <a:extLst>
              <a:ext uri="{FF2B5EF4-FFF2-40B4-BE49-F238E27FC236}">
                <a16:creationId xmlns:a16="http://schemas.microsoft.com/office/drawing/2014/main" id="{67553C1B-6C27-39EB-EEDE-DBB11C5E5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B00FCF-4C9E-5CEA-B472-8652ED92A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7CEB29-1E22-43F8-B58D-A48AEB344070}" type="slidenum">
              <a:rPr lang="en-US" smtClean="0"/>
              <a:t>‹#›</a:t>
            </a:fld>
            <a:endParaRPr lang="en-US"/>
          </a:p>
        </p:txBody>
      </p:sp>
    </p:spTree>
    <p:extLst>
      <p:ext uri="{BB962C8B-B14F-4D97-AF65-F5344CB8AC3E}">
        <p14:creationId xmlns:p14="http://schemas.microsoft.com/office/powerpoint/2010/main" val="3597912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elizabethandjane.ca/2014/09/ottawa-family-photographer-barnhartfamily-sneakpeek/"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www.flickr.com/photos/komunews/794093594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flickr.com/photos/komunews/7940935944/" TargetMode="External"/><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flickr.com/photos/komunews/794093594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s://www.flickr.com/photos/usfwshq/8598789914/" TargetMode="External"/><Relationship Id="rId3" Type="http://schemas.openxmlformats.org/officeDocument/2006/relationships/image" Target="../media/image6.jpg"/><Relationship Id="rId7" Type="http://schemas.openxmlformats.org/officeDocument/2006/relationships/image" Target="../media/image9.pn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pxhere.com/zh/photo/3906" TargetMode="External"/><Relationship Id="rId11" Type="http://schemas.openxmlformats.org/officeDocument/2006/relationships/hyperlink" Target="https://discoverywall.nz/media/73651" TargetMode="Externa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image" Target="../media/image7.png"/><Relationship Id="rId9" Type="http://schemas.openxmlformats.org/officeDocument/2006/relationships/hyperlink" Target="https://www.flickr.com/photos/24662369@N07/20471874261"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dailyyonder.com/everyones-talking-about-east-palestine-ohio/2023/02/22/" TargetMode="External"/><Relationship Id="rId3" Type="http://schemas.openxmlformats.org/officeDocument/2006/relationships/image" Target="../media/image13.jpeg"/><Relationship Id="rId7" Type="http://schemas.openxmlformats.org/officeDocument/2006/relationships/image" Target="../media/image15.jpeg"/><Relationship Id="rId12" Type="http://schemas.openxmlformats.org/officeDocument/2006/relationships/hyperlink" Target="https://pxhere.com/ko/photo/95907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xhere.com/es/photo/712092" TargetMode="External"/><Relationship Id="rId11" Type="http://schemas.openxmlformats.org/officeDocument/2006/relationships/image" Target="../media/image17.jpeg"/><Relationship Id="rId5" Type="http://schemas.openxmlformats.org/officeDocument/2006/relationships/image" Target="../media/image14.jpeg"/><Relationship Id="rId10" Type="http://schemas.openxmlformats.org/officeDocument/2006/relationships/hyperlink" Target="https://feministfruitcake.blogspot.com/2013/" TargetMode="External"/><Relationship Id="rId4" Type="http://schemas.openxmlformats.org/officeDocument/2006/relationships/hyperlink" Target="https://operation100news.blogspot.com/2015/05/photos-shawnee-house-fire-results-in.html" TargetMode="External"/><Relationship Id="rId9"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22.tif"/><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hyperlink" Target="https://creativecommons.org/licenses/by-sa/3.0/" TargetMode="External"/><Relationship Id="rId5" Type="http://schemas.openxmlformats.org/officeDocument/2006/relationships/image" Target="../media/image19.png"/><Relationship Id="rId10" Type="http://schemas.openxmlformats.org/officeDocument/2006/relationships/hyperlink" Target="https://peoplesdispatch.org/tag/lockdown-in-india/" TargetMode="External"/><Relationship Id="rId4" Type="http://schemas.openxmlformats.org/officeDocument/2006/relationships/hyperlink" Target="http://www.progressive-charlestown.com/2019/06/job-loss-and-health-costs-often-dont.html" TargetMode="Externa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1"/><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rawpixel.com/search/housework"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7FEA-90F7-0A37-2169-1A1CF6B5D2C2}"/>
              </a:ext>
            </a:extLst>
          </p:cNvPr>
          <p:cNvSpPr>
            <a:spLocks noGrp="1"/>
          </p:cNvSpPr>
          <p:nvPr>
            <p:ph type="ctrTitle"/>
          </p:nvPr>
        </p:nvSpPr>
        <p:spPr>
          <a:xfrm>
            <a:off x="1264920" y="3398872"/>
            <a:ext cx="9144000" cy="2387600"/>
          </a:xfrm>
        </p:spPr>
        <p:txBody>
          <a:bodyPr>
            <a:normAutofit fontScale="90000"/>
          </a:bodyPr>
          <a:lstStyle/>
          <a:p>
            <a:pPr marL="0" marR="0">
              <a:lnSpc>
                <a:spcPct val="115000"/>
              </a:lnSpc>
              <a:spcAft>
                <a:spcPts val="800"/>
              </a:spcAft>
            </a:pPr>
            <a:r>
              <a:rPr lang="en-US" sz="6000" b="1" kern="100" dirty="0">
                <a:effectLst/>
                <a:latin typeface="Arial" panose="020B0604020202020204" pitchFamily="34" charset="0"/>
                <a:ea typeface="Aptos" panose="020B0004020202020204" pitchFamily="34" charset="0"/>
                <a:cs typeface="Times New Roman" panose="02020603050405020304" pitchFamily="18" charset="0"/>
              </a:rPr>
              <a:t>“Inclusive Emergency Preparedness: Ensuring Safety for Individuals with Disabilities”</a:t>
            </a:r>
            <a:br>
              <a:rPr lang="en-US" sz="60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6" name="Picture 5">
            <a:extLst>
              <a:ext uri="{FF2B5EF4-FFF2-40B4-BE49-F238E27FC236}">
                <a16:creationId xmlns:a16="http://schemas.microsoft.com/office/drawing/2014/main" id="{EF02FC13-66F8-A187-1B45-A18C5AA2B2E0}"/>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r="23603" b="658"/>
          <a:stretch/>
        </p:blipFill>
        <p:spPr>
          <a:xfrm>
            <a:off x="372576" y="6010100"/>
            <a:ext cx="3304264" cy="460248"/>
          </a:xfrm>
          <a:prstGeom prst="rect">
            <a:avLst/>
          </a:prstGeom>
        </p:spPr>
      </p:pic>
      <p:pic>
        <p:nvPicPr>
          <p:cNvPr id="10" name="Picture 9">
            <a:extLst>
              <a:ext uri="{FF2B5EF4-FFF2-40B4-BE49-F238E27FC236}">
                <a16:creationId xmlns:a16="http://schemas.microsoft.com/office/drawing/2014/main" id="{C8F10699-B748-89E7-F107-A6B602FB3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89771" y="5470902"/>
            <a:ext cx="1626015" cy="1225765"/>
          </a:xfrm>
          <a:prstGeom prst="rect">
            <a:avLst/>
          </a:prstGeom>
        </p:spPr>
      </p:pic>
      <p:pic>
        <p:nvPicPr>
          <p:cNvPr id="11" name="Picture 10">
            <a:extLst>
              <a:ext uri="{FF2B5EF4-FFF2-40B4-BE49-F238E27FC236}">
                <a16:creationId xmlns:a16="http://schemas.microsoft.com/office/drawing/2014/main" id="{850171F8-8505-5C1D-B3FE-DD6F79B9A41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331991" y="5850691"/>
            <a:ext cx="1802629" cy="744836"/>
          </a:xfrm>
          <a:prstGeom prst="rect">
            <a:avLst/>
          </a:prstGeom>
        </p:spPr>
      </p:pic>
      <p:pic>
        <p:nvPicPr>
          <p:cNvPr id="12" name="Picture 11">
            <a:extLst>
              <a:ext uri="{FF2B5EF4-FFF2-40B4-BE49-F238E27FC236}">
                <a16:creationId xmlns:a16="http://schemas.microsoft.com/office/drawing/2014/main" id="{FE88854A-ECBC-2954-B612-F54FBB30D46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307777" y="5697220"/>
            <a:ext cx="2753915" cy="773128"/>
          </a:xfrm>
          <a:prstGeom prst="rect">
            <a:avLst/>
          </a:prstGeom>
        </p:spPr>
      </p:pic>
    </p:spTree>
    <p:extLst>
      <p:ext uri="{BB962C8B-B14F-4D97-AF65-F5344CB8AC3E}">
        <p14:creationId xmlns:p14="http://schemas.microsoft.com/office/powerpoint/2010/main" val="3771991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DBF5-F59A-B483-F26A-1B7A445B5ACB}"/>
              </a:ext>
            </a:extLst>
          </p:cNvPr>
          <p:cNvSpPr>
            <a:spLocks noGrp="1"/>
          </p:cNvSpPr>
          <p:nvPr>
            <p:ph type="title"/>
          </p:nvPr>
        </p:nvSpPr>
        <p:spPr>
          <a:xfrm>
            <a:off x="718703" y="533239"/>
            <a:ext cx="10515600" cy="1325563"/>
          </a:xfrm>
        </p:spPr>
        <p:txBody>
          <a:bodyPr/>
          <a:lstStyle/>
          <a:p>
            <a:r>
              <a:rPr lang="en-US" dirty="0"/>
              <a:t>Challenges for individuals with disabilities during disasters or emergencies:</a:t>
            </a:r>
          </a:p>
        </p:txBody>
      </p:sp>
      <p:pic>
        <p:nvPicPr>
          <p:cNvPr id="4" name="Picture 3">
            <a:extLst>
              <a:ext uri="{FF2B5EF4-FFF2-40B4-BE49-F238E27FC236}">
                <a16:creationId xmlns:a16="http://schemas.microsoft.com/office/drawing/2014/main" id="{920E4973-7F9A-9C51-5079-036E70342B1A}"/>
              </a:ext>
            </a:extLst>
          </p:cNvPr>
          <p:cNvPicPr>
            <a:picLocks noChangeAspect="1"/>
          </p:cNvPicPr>
          <p:nvPr/>
        </p:nvPicPr>
        <p:blipFill>
          <a:blip r:embed="rId3"/>
          <a:stretch>
            <a:fillRect/>
          </a:stretch>
        </p:blipFill>
        <p:spPr>
          <a:xfrm>
            <a:off x="5534564" y="4897491"/>
            <a:ext cx="2607897" cy="883997"/>
          </a:xfrm>
          <a:prstGeom prst="rect">
            <a:avLst/>
          </a:prstGeom>
        </p:spPr>
      </p:pic>
      <p:pic>
        <p:nvPicPr>
          <p:cNvPr id="5" name="Picture 4">
            <a:extLst>
              <a:ext uri="{FF2B5EF4-FFF2-40B4-BE49-F238E27FC236}">
                <a16:creationId xmlns:a16="http://schemas.microsoft.com/office/drawing/2014/main" id="{006703E5-7F15-79CB-360F-DD71C35F9538}"/>
              </a:ext>
            </a:extLst>
          </p:cNvPr>
          <p:cNvPicPr>
            <a:picLocks noChangeAspect="1"/>
          </p:cNvPicPr>
          <p:nvPr/>
        </p:nvPicPr>
        <p:blipFill>
          <a:blip r:embed="rId3"/>
          <a:stretch>
            <a:fillRect/>
          </a:stretch>
        </p:blipFill>
        <p:spPr>
          <a:xfrm>
            <a:off x="7590886" y="2319846"/>
            <a:ext cx="2607897" cy="883997"/>
          </a:xfrm>
          <a:prstGeom prst="rect">
            <a:avLst/>
          </a:prstGeom>
        </p:spPr>
      </p:pic>
      <p:pic>
        <p:nvPicPr>
          <p:cNvPr id="6" name="Picture 5">
            <a:extLst>
              <a:ext uri="{FF2B5EF4-FFF2-40B4-BE49-F238E27FC236}">
                <a16:creationId xmlns:a16="http://schemas.microsoft.com/office/drawing/2014/main" id="{EA8086AD-8EBD-6BD5-1F85-00E351E8B91F}"/>
              </a:ext>
            </a:extLst>
          </p:cNvPr>
          <p:cNvPicPr>
            <a:picLocks noChangeAspect="1"/>
          </p:cNvPicPr>
          <p:nvPr/>
        </p:nvPicPr>
        <p:blipFill>
          <a:blip r:embed="rId3"/>
          <a:stretch>
            <a:fillRect/>
          </a:stretch>
        </p:blipFill>
        <p:spPr>
          <a:xfrm>
            <a:off x="1673835" y="4865374"/>
            <a:ext cx="2840078" cy="1174355"/>
          </a:xfrm>
          <a:prstGeom prst="rect">
            <a:avLst/>
          </a:prstGeom>
        </p:spPr>
      </p:pic>
      <p:pic>
        <p:nvPicPr>
          <p:cNvPr id="7" name="Picture 6">
            <a:extLst>
              <a:ext uri="{FF2B5EF4-FFF2-40B4-BE49-F238E27FC236}">
                <a16:creationId xmlns:a16="http://schemas.microsoft.com/office/drawing/2014/main" id="{2FE30B41-5318-C093-E7BE-A1001EA6AF8C}"/>
              </a:ext>
            </a:extLst>
          </p:cNvPr>
          <p:cNvPicPr>
            <a:picLocks noChangeAspect="1"/>
          </p:cNvPicPr>
          <p:nvPr/>
        </p:nvPicPr>
        <p:blipFill>
          <a:blip r:embed="rId3"/>
          <a:stretch>
            <a:fillRect/>
          </a:stretch>
        </p:blipFill>
        <p:spPr>
          <a:xfrm>
            <a:off x="7504548" y="3664045"/>
            <a:ext cx="2689673" cy="1092370"/>
          </a:xfrm>
          <a:prstGeom prst="rect">
            <a:avLst/>
          </a:prstGeom>
        </p:spPr>
      </p:pic>
      <p:pic>
        <p:nvPicPr>
          <p:cNvPr id="8" name="Picture 7">
            <a:extLst>
              <a:ext uri="{FF2B5EF4-FFF2-40B4-BE49-F238E27FC236}">
                <a16:creationId xmlns:a16="http://schemas.microsoft.com/office/drawing/2014/main" id="{B42386FB-21C2-0BC0-004A-253A2D6BA519}"/>
              </a:ext>
            </a:extLst>
          </p:cNvPr>
          <p:cNvPicPr>
            <a:picLocks noChangeAspect="1"/>
          </p:cNvPicPr>
          <p:nvPr/>
        </p:nvPicPr>
        <p:blipFill>
          <a:blip r:embed="rId4"/>
          <a:stretch>
            <a:fillRect/>
          </a:stretch>
        </p:blipFill>
        <p:spPr>
          <a:xfrm>
            <a:off x="4985790" y="1915551"/>
            <a:ext cx="2220419" cy="622515"/>
          </a:xfrm>
          <a:prstGeom prst="rect">
            <a:avLst/>
          </a:prstGeom>
        </p:spPr>
      </p:pic>
      <p:pic>
        <p:nvPicPr>
          <p:cNvPr id="9" name="Picture 8">
            <a:extLst>
              <a:ext uri="{FF2B5EF4-FFF2-40B4-BE49-F238E27FC236}">
                <a16:creationId xmlns:a16="http://schemas.microsoft.com/office/drawing/2014/main" id="{DD6AEDBE-E412-EE02-4079-2E4325305C7E}"/>
              </a:ext>
            </a:extLst>
          </p:cNvPr>
          <p:cNvPicPr>
            <a:picLocks noChangeAspect="1"/>
          </p:cNvPicPr>
          <p:nvPr/>
        </p:nvPicPr>
        <p:blipFill>
          <a:blip r:embed="rId4"/>
          <a:stretch>
            <a:fillRect/>
          </a:stretch>
        </p:blipFill>
        <p:spPr>
          <a:xfrm>
            <a:off x="4369246" y="3364181"/>
            <a:ext cx="2605675" cy="883075"/>
          </a:xfrm>
          <a:prstGeom prst="rect">
            <a:avLst/>
          </a:prstGeom>
        </p:spPr>
      </p:pic>
      <p:pic>
        <p:nvPicPr>
          <p:cNvPr id="10" name="Picture 9">
            <a:extLst>
              <a:ext uri="{FF2B5EF4-FFF2-40B4-BE49-F238E27FC236}">
                <a16:creationId xmlns:a16="http://schemas.microsoft.com/office/drawing/2014/main" id="{919F8CBD-440E-12E5-D0D7-5DC854F05BBB}"/>
              </a:ext>
            </a:extLst>
          </p:cNvPr>
          <p:cNvPicPr>
            <a:picLocks noChangeAspect="1"/>
          </p:cNvPicPr>
          <p:nvPr/>
        </p:nvPicPr>
        <p:blipFill>
          <a:blip r:embed="rId4"/>
          <a:stretch>
            <a:fillRect/>
          </a:stretch>
        </p:blipFill>
        <p:spPr>
          <a:xfrm>
            <a:off x="1859713" y="3540123"/>
            <a:ext cx="2220419" cy="686298"/>
          </a:xfrm>
          <a:prstGeom prst="rect">
            <a:avLst/>
          </a:prstGeom>
        </p:spPr>
      </p:pic>
      <p:sp>
        <p:nvSpPr>
          <p:cNvPr id="11" name="Text Placeholder 2">
            <a:extLst>
              <a:ext uri="{FF2B5EF4-FFF2-40B4-BE49-F238E27FC236}">
                <a16:creationId xmlns:a16="http://schemas.microsoft.com/office/drawing/2014/main" id="{728CE7BD-2A28-1151-0763-92CEFC16E234}"/>
              </a:ext>
            </a:extLst>
          </p:cNvPr>
          <p:cNvSpPr txBox="1">
            <a:spLocks/>
          </p:cNvSpPr>
          <p:nvPr/>
        </p:nvSpPr>
        <p:spPr>
          <a:xfrm>
            <a:off x="2004282" y="3656830"/>
            <a:ext cx="1983251" cy="600390"/>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Slow response</a:t>
            </a:r>
          </a:p>
        </p:txBody>
      </p:sp>
      <p:sp>
        <p:nvSpPr>
          <p:cNvPr id="12" name="Text Placeholder 2">
            <a:extLst>
              <a:ext uri="{FF2B5EF4-FFF2-40B4-BE49-F238E27FC236}">
                <a16:creationId xmlns:a16="http://schemas.microsoft.com/office/drawing/2014/main" id="{33E94E85-DD42-21CD-837F-1E396E5D8427}"/>
              </a:ext>
            </a:extLst>
          </p:cNvPr>
          <p:cNvSpPr txBox="1">
            <a:spLocks/>
          </p:cNvSpPr>
          <p:nvPr/>
        </p:nvSpPr>
        <p:spPr>
          <a:xfrm>
            <a:off x="4482775" y="3437949"/>
            <a:ext cx="2363302" cy="819271"/>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Availability of emergency services</a:t>
            </a:r>
          </a:p>
        </p:txBody>
      </p:sp>
      <p:sp>
        <p:nvSpPr>
          <p:cNvPr id="13" name="Text Placeholder 2">
            <a:extLst>
              <a:ext uri="{FF2B5EF4-FFF2-40B4-BE49-F238E27FC236}">
                <a16:creationId xmlns:a16="http://schemas.microsoft.com/office/drawing/2014/main" id="{4B7FD8C1-E014-5BDE-517A-6158FB2FA70F}"/>
              </a:ext>
            </a:extLst>
          </p:cNvPr>
          <p:cNvSpPr txBox="1">
            <a:spLocks/>
          </p:cNvSpPr>
          <p:nvPr/>
        </p:nvSpPr>
        <p:spPr>
          <a:xfrm>
            <a:off x="5018316" y="1987778"/>
            <a:ext cx="2363302" cy="600390"/>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Lack of resources</a:t>
            </a:r>
          </a:p>
        </p:txBody>
      </p:sp>
      <p:sp>
        <p:nvSpPr>
          <p:cNvPr id="14" name="Text Placeholder 2">
            <a:extLst>
              <a:ext uri="{FF2B5EF4-FFF2-40B4-BE49-F238E27FC236}">
                <a16:creationId xmlns:a16="http://schemas.microsoft.com/office/drawing/2014/main" id="{657085BB-0945-D6BD-504B-5B15E0DB5666}"/>
              </a:ext>
            </a:extLst>
          </p:cNvPr>
          <p:cNvSpPr txBox="1">
            <a:spLocks/>
          </p:cNvSpPr>
          <p:nvPr/>
        </p:nvSpPr>
        <p:spPr>
          <a:xfrm>
            <a:off x="7595268" y="3725335"/>
            <a:ext cx="2459279" cy="1031080"/>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Limited mental and/or behavioral health services</a:t>
            </a:r>
          </a:p>
        </p:txBody>
      </p:sp>
      <p:sp>
        <p:nvSpPr>
          <p:cNvPr id="15" name="Text Placeholder 2">
            <a:extLst>
              <a:ext uri="{FF2B5EF4-FFF2-40B4-BE49-F238E27FC236}">
                <a16:creationId xmlns:a16="http://schemas.microsoft.com/office/drawing/2014/main" id="{6C18B215-7521-D45D-E076-4521A164BC17}"/>
              </a:ext>
            </a:extLst>
          </p:cNvPr>
          <p:cNvSpPr txBox="1">
            <a:spLocks/>
          </p:cNvSpPr>
          <p:nvPr/>
        </p:nvSpPr>
        <p:spPr>
          <a:xfrm>
            <a:off x="5750712" y="4982793"/>
            <a:ext cx="2363302" cy="819271"/>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Lack of accessible services or facilities</a:t>
            </a:r>
          </a:p>
        </p:txBody>
      </p:sp>
      <p:sp>
        <p:nvSpPr>
          <p:cNvPr id="16" name="Text Placeholder 2">
            <a:extLst>
              <a:ext uri="{FF2B5EF4-FFF2-40B4-BE49-F238E27FC236}">
                <a16:creationId xmlns:a16="http://schemas.microsoft.com/office/drawing/2014/main" id="{5C424663-DDB9-E046-F9A1-436B7EF79859}"/>
              </a:ext>
            </a:extLst>
          </p:cNvPr>
          <p:cNvSpPr txBox="1">
            <a:spLocks/>
          </p:cNvSpPr>
          <p:nvPr/>
        </p:nvSpPr>
        <p:spPr>
          <a:xfrm>
            <a:off x="7807034" y="2376026"/>
            <a:ext cx="2363302" cy="819271"/>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Limited emergency planning</a:t>
            </a:r>
          </a:p>
        </p:txBody>
      </p:sp>
      <p:sp>
        <p:nvSpPr>
          <p:cNvPr id="17" name="Text Placeholder 2">
            <a:extLst>
              <a:ext uri="{FF2B5EF4-FFF2-40B4-BE49-F238E27FC236}">
                <a16:creationId xmlns:a16="http://schemas.microsoft.com/office/drawing/2014/main" id="{C816771B-EED5-E702-FF78-43C01CA198EF}"/>
              </a:ext>
            </a:extLst>
          </p:cNvPr>
          <p:cNvSpPr txBox="1">
            <a:spLocks/>
          </p:cNvSpPr>
          <p:nvPr/>
        </p:nvSpPr>
        <p:spPr>
          <a:xfrm>
            <a:off x="1724561" y="4992500"/>
            <a:ext cx="2840078" cy="1031080"/>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Low awareness and sensitivity about disability issues</a:t>
            </a:r>
          </a:p>
        </p:txBody>
      </p:sp>
      <p:cxnSp>
        <p:nvCxnSpPr>
          <p:cNvPr id="18" name="Straight Arrow Connector 17">
            <a:extLst>
              <a:ext uri="{FF2B5EF4-FFF2-40B4-BE49-F238E27FC236}">
                <a16:creationId xmlns:a16="http://schemas.microsoft.com/office/drawing/2014/main" id="{0A8AAF8B-04C2-17F9-CE35-B202D71784D9}"/>
              </a:ext>
            </a:extLst>
          </p:cNvPr>
          <p:cNvCxnSpPr>
            <a:stCxn id="10" idx="0"/>
          </p:cNvCxnSpPr>
          <p:nvPr/>
        </p:nvCxnSpPr>
        <p:spPr>
          <a:xfrm flipV="1">
            <a:off x="2969923" y="3064021"/>
            <a:ext cx="813146" cy="4761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D7B45A1-DFE2-4937-52C9-52117C2FC714}"/>
              </a:ext>
            </a:extLst>
          </p:cNvPr>
          <p:cNvCxnSpPr>
            <a:cxnSpLocks/>
          </p:cNvCxnSpPr>
          <p:nvPr/>
        </p:nvCxnSpPr>
        <p:spPr>
          <a:xfrm>
            <a:off x="3686142" y="3074963"/>
            <a:ext cx="654657" cy="4150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540152D-EFEE-3ACD-D7B9-EF6B372862A3}"/>
              </a:ext>
            </a:extLst>
          </p:cNvPr>
          <p:cNvCxnSpPr>
            <a:cxnSpLocks/>
            <a:stCxn id="32" idx="3"/>
            <a:endCxn id="8" idx="1"/>
          </p:cNvCxnSpPr>
          <p:nvPr/>
        </p:nvCxnSpPr>
        <p:spPr>
          <a:xfrm flipV="1">
            <a:off x="4290720" y="2226809"/>
            <a:ext cx="695070" cy="5050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5C6DEF1-1F08-A795-8122-93517057D4DC}"/>
              </a:ext>
            </a:extLst>
          </p:cNvPr>
          <p:cNvCxnSpPr>
            <a:cxnSpLocks/>
            <a:stCxn id="8" idx="2"/>
          </p:cNvCxnSpPr>
          <p:nvPr/>
        </p:nvCxnSpPr>
        <p:spPr>
          <a:xfrm flipH="1">
            <a:off x="5156603" y="2538066"/>
            <a:ext cx="939397" cy="8293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6D23B1-07CB-35B9-8A9F-2DC9BBBE9B01}"/>
              </a:ext>
            </a:extLst>
          </p:cNvPr>
          <p:cNvCxnSpPr>
            <a:stCxn id="10" idx="3"/>
            <a:endCxn id="9" idx="1"/>
          </p:cNvCxnSpPr>
          <p:nvPr/>
        </p:nvCxnSpPr>
        <p:spPr>
          <a:xfrm flipV="1">
            <a:off x="4080132" y="3805719"/>
            <a:ext cx="289114" cy="775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2D30CB4-8169-4FC1-977A-9AF4677CFDBC}"/>
              </a:ext>
            </a:extLst>
          </p:cNvPr>
          <p:cNvCxnSpPr>
            <a:cxnSpLocks/>
            <a:stCxn id="11" idx="2"/>
          </p:cNvCxnSpPr>
          <p:nvPr/>
        </p:nvCxnSpPr>
        <p:spPr>
          <a:xfrm>
            <a:off x="2995908" y="4257220"/>
            <a:ext cx="1035843" cy="6081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94F44BC-2F9B-FCFB-230B-4CABC433AAD3}"/>
              </a:ext>
            </a:extLst>
          </p:cNvPr>
          <p:cNvCxnSpPr>
            <a:cxnSpLocks/>
            <a:stCxn id="6" idx="0"/>
          </p:cNvCxnSpPr>
          <p:nvPr/>
        </p:nvCxnSpPr>
        <p:spPr>
          <a:xfrm flipV="1">
            <a:off x="3093874" y="4270880"/>
            <a:ext cx="1769468" cy="5944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B4823D-9FF5-F3DE-8C67-AB9948DFC6A1}"/>
              </a:ext>
            </a:extLst>
          </p:cNvPr>
          <p:cNvCxnSpPr>
            <a:stCxn id="8" idx="3"/>
            <a:endCxn id="5" idx="1"/>
          </p:cNvCxnSpPr>
          <p:nvPr/>
        </p:nvCxnSpPr>
        <p:spPr>
          <a:xfrm>
            <a:off x="7206209" y="2226809"/>
            <a:ext cx="384677" cy="5350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1F0060C-9FE1-9700-676B-326D5EE214DC}"/>
              </a:ext>
            </a:extLst>
          </p:cNvPr>
          <p:cNvCxnSpPr>
            <a:cxnSpLocks/>
            <a:stCxn id="5" idx="1"/>
          </p:cNvCxnSpPr>
          <p:nvPr/>
        </p:nvCxnSpPr>
        <p:spPr>
          <a:xfrm flipH="1">
            <a:off x="5782894" y="2761845"/>
            <a:ext cx="1807992" cy="6023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A8C4B7-F925-0EF7-64D4-508EC8EF48C7}"/>
              </a:ext>
            </a:extLst>
          </p:cNvPr>
          <p:cNvCxnSpPr>
            <a:stCxn id="9" idx="3"/>
            <a:endCxn id="7" idx="1"/>
          </p:cNvCxnSpPr>
          <p:nvPr/>
        </p:nvCxnSpPr>
        <p:spPr>
          <a:xfrm>
            <a:off x="6974921" y="3805719"/>
            <a:ext cx="529627" cy="4045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F97ECBC-10E5-2DE4-A7F5-7FC8B558D6AD}"/>
              </a:ext>
            </a:extLst>
          </p:cNvPr>
          <p:cNvCxnSpPr>
            <a:stCxn id="5" idx="2"/>
          </p:cNvCxnSpPr>
          <p:nvPr/>
        </p:nvCxnSpPr>
        <p:spPr>
          <a:xfrm flipH="1">
            <a:off x="8735819" y="3203843"/>
            <a:ext cx="159016" cy="4529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54AA33-111E-8DDA-64B4-381F7A1C8CEA}"/>
              </a:ext>
            </a:extLst>
          </p:cNvPr>
          <p:cNvCxnSpPr>
            <a:cxnSpLocks/>
            <a:stCxn id="6" idx="3"/>
            <a:endCxn id="4" idx="1"/>
          </p:cNvCxnSpPr>
          <p:nvPr/>
        </p:nvCxnSpPr>
        <p:spPr>
          <a:xfrm flipV="1">
            <a:off x="4513913" y="5339490"/>
            <a:ext cx="1020651" cy="113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8188B2-1320-159E-9F4B-3BB7D19D499E}"/>
              </a:ext>
            </a:extLst>
          </p:cNvPr>
          <p:cNvCxnSpPr>
            <a:stCxn id="12" idx="2"/>
          </p:cNvCxnSpPr>
          <p:nvPr/>
        </p:nvCxnSpPr>
        <p:spPr>
          <a:xfrm>
            <a:off x="5664426" y="4257220"/>
            <a:ext cx="624155" cy="6081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AC8268-0519-65EC-BD52-9018B9D38E45}"/>
              </a:ext>
            </a:extLst>
          </p:cNvPr>
          <p:cNvCxnSpPr>
            <a:cxnSpLocks/>
            <a:stCxn id="14" idx="2"/>
            <a:endCxn id="4" idx="3"/>
          </p:cNvCxnSpPr>
          <p:nvPr/>
        </p:nvCxnSpPr>
        <p:spPr>
          <a:xfrm flipH="1">
            <a:off x="8142461" y="4756415"/>
            <a:ext cx="682447" cy="5830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D2B27ED8-5CE0-B16A-6248-319E0947F5AC}"/>
              </a:ext>
            </a:extLst>
          </p:cNvPr>
          <p:cNvSpPr/>
          <p:nvPr/>
        </p:nvSpPr>
        <p:spPr>
          <a:xfrm>
            <a:off x="2237946" y="2388665"/>
            <a:ext cx="2052774" cy="686298"/>
          </a:xfrm>
          <a:prstGeom prst="roundRect">
            <a:avLst/>
          </a:prstGeom>
          <a:solidFill>
            <a:srgbClr val="E6B91E">
              <a:lumMod val="60000"/>
              <a:lumOff val="40000"/>
            </a:srgbClr>
          </a:solidFill>
          <a:ln w="19050" cap="rnd" cmpd="sng" algn="ctr">
            <a:solidFill>
              <a:srgbClr val="90C226">
                <a:shade val="50000"/>
              </a:srgbClr>
            </a:solidFill>
            <a:prstDash val="solid"/>
          </a:ln>
          <a:effectLst/>
        </p:spPr>
        <p:txBody>
          <a:bodyPr rtlCol="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33" name="Text Placeholder 2">
            <a:extLst>
              <a:ext uri="{FF2B5EF4-FFF2-40B4-BE49-F238E27FC236}">
                <a16:creationId xmlns:a16="http://schemas.microsoft.com/office/drawing/2014/main" id="{29416F52-82AD-A3A8-5D25-EFD797C6793D}"/>
              </a:ext>
            </a:extLst>
          </p:cNvPr>
          <p:cNvSpPr txBox="1">
            <a:spLocks/>
          </p:cNvSpPr>
          <p:nvPr/>
        </p:nvSpPr>
        <p:spPr>
          <a:xfrm>
            <a:off x="2742754" y="2502959"/>
            <a:ext cx="1093905" cy="405279"/>
          </a:xfrm>
          <a:prstGeom prst="rect">
            <a:avLst/>
          </a:prstGeom>
        </p:spPr>
        <p:txBody>
          <a:bodyPr vert="horz" lIns="91440" tIns="45720" rIns="91440" bIns="45720" rtlCol="0" anchor="t">
            <a:normAutofit fontScale="92500"/>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0" lang="en-US" sz="2000" b="0" i="0" u="none" strike="noStrike" kern="1200" cap="none" spc="0" normalizeH="0" baseline="0" noProof="0" dirty="0">
                <a:ln>
                  <a:noFill/>
                </a:ln>
                <a:solidFill>
                  <a:schemeClr val="tx1"/>
                </a:solidFill>
                <a:effectLst/>
                <a:uLnTx/>
                <a:uFillTx/>
                <a:ea typeface="+mn-ea"/>
                <a:cs typeface="+mn-cs"/>
              </a:rPr>
              <a:t>Isolation</a:t>
            </a:r>
          </a:p>
        </p:txBody>
      </p:sp>
      <p:pic>
        <p:nvPicPr>
          <p:cNvPr id="36" name="Picture 35">
            <a:extLst>
              <a:ext uri="{FF2B5EF4-FFF2-40B4-BE49-F238E27FC236}">
                <a16:creationId xmlns:a16="http://schemas.microsoft.com/office/drawing/2014/main" id="{8AB45EF8-937D-A86E-B1CE-DB423699B613}"/>
              </a:ext>
            </a:extLst>
          </p:cNvPr>
          <p:cNvPicPr>
            <a:picLocks noChangeAspect="1"/>
          </p:cNvPicPr>
          <p:nvPr/>
        </p:nvPicPr>
        <p:blipFill>
          <a:blip r:embed="rId3"/>
          <a:stretch>
            <a:fillRect/>
          </a:stretch>
        </p:blipFill>
        <p:spPr>
          <a:xfrm>
            <a:off x="8796422" y="5307126"/>
            <a:ext cx="2607897" cy="883997"/>
          </a:xfrm>
          <a:prstGeom prst="rect">
            <a:avLst/>
          </a:prstGeom>
        </p:spPr>
      </p:pic>
      <p:sp>
        <p:nvSpPr>
          <p:cNvPr id="37" name="Text Placeholder 2">
            <a:extLst>
              <a:ext uri="{FF2B5EF4-FFF2-40B4-BE49-F238E27FC236}">
                <a16:creationId xmlns:a16="http://schemas.microsoft.com/office/drawing/2014/main" id="{37E11EED-04BB-E3E2-75E8-D3098B5FA3D1}"/>
              </a:ext>
            </a:extLst>
          </p:cNvPr>
          <p:cNvSpPr txBox="1">
            <a:spLocks/>
          </p:cNvSpPr>
          <p:nvPr/>
        </p:nvSpPr>
        <p:spPr>
          <a:xfrm>
            <a:off x="9012570" y="5392428"/>
            <a:ext cx="2363302" cy="819271"/>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Reluctance to seek assistance</a:t>
            </a:r>
          </a:p>
        </p:txBody>
      </p:sp>
      <p:cxnSp>
        <p:nvCxnSpPr>
          <p:cNvPr id="38" name="Straight Arrow Connector 37">
            <a:extLst>
              <a:ext uri="{FF2B5EF4-FFF2-40B4-BE49-F238E27FC236}">
                <a16:creationId xmlns:a16="http://schemas.microsoft.com/office/drawing/2014/main" id="{E4C1C784-5137-2602-D417-6F97DC9AE0C0}"/>
              </a:ext>
            </a:extLst>
          </p:cNvPr>
          <p:cNvCxnSpPr>
            <a:cxnSpLocks/>
            <a:stCxn id="36" idx="1"/>
          </p:cNvCxnSpPr>
          <p:nvPr/>
        </p:nvCxnSpPr>
        <p:spPr>
          <a:xfrm flipH="1" flipV="1">
            <a:off x="8128218" y="5617029"/>
            <a:ext cx="668204" cy="1320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1280FFA-F35A-665E-C3B9-3B2A2ACD9B17}"/>
              </a:ext>
            </a:extLst>
          </p:cNvPr>
          <p:cNvCxnSpPr>
            <a:cxnSpLocks/>
          </p:cNvCxnSpPr>
          <p:nvPr/>
        </p:nvCxnSpPr>
        <p:spPr>
          <a:xfrm>
            <a:off x="9328534" y="4763630"/>
            <a:ext cx="326105" cy="5349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4F00898D-BB5A-0822-A518-B3BAB2FF810E}"/>
              </a:ext>
            </a:extLst>
          </p:cNvPr>
          <p:cNvPicPr>
            <a:picLocks noChangeAspect="1"/>
          </p:cNvPicPr>
          <p:nvPr/>
        </p:nvPicPr>
        <p:blipFill>
          <a:blip r:embed="rId3"/>
          <a:stretch>
            <a:fillRect/>
          </a:stretch>
        </p:blipFill>
        <p:spPr>
          <a:xfrm>
            <a:off x="9112386" y="1112327"/>
            <a:ext cx="2607897" cy="883997"/>
          </a:xfrm>
          <a:prstGeom prst="rect">
            <a:avLst/>
          </a:prstGeom>
        </p:spPr>
      </p:pic>
      <p:sp>
        <p:nvSpPr>
          <p:cNvPr id="45" name="Text Placeholder 2">
            <a:extLst>
              <a:ext uri="{FF2B5EF4-FFF2-40B4-BE49-F238E27FC236}">
                <a16:creationId xmlns:a16="http://schemas.microsoft.com/office/drawing/2014/main" id="{D4FF4A09-21E9-922B-6B86-F1272F6B0DE2}"/>
              </a:ext>
            </a:extLst>
          </p:cNvPr>
          <p:cNvSpPr txBox="1">
            <a:spLocks/>
          </p:cNvSpPr>
          <p:nvPr/>
        </p:nvSpPr>
        <p:spPr>
          <a:xfrm>
            <a:off x="9328534" y="1168507"/>
            <a:ext cx="2363302" cy="819271"/>
          </a:xfrm>
          <a:prstGeom prst="rect">
            <a:avLst/>
          </a:prstGeom>
        </p:spPr>
        <p:txBody>
          <a:bodyPr vert="horz" lIns="91440" tIns="45720" rIns="91440" bIns="45720" rtlCol="0" anchor="t">
            <a:norm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solidFill>
                  <a:schemeClr val="tx1"/>
                </a:solidFill>
              </a:rPr>
              <a:t>Loss of essential life support services</a:t>
            </a:r>
          </a:p>
        </p:txBody>
      </p:sp>
      <p:cxnSp>
        <p:nvCxnSpPr>
          <p:cNvPr id="46" name="Straight Arrow Connector 45">
            <a:extLst>
              <a:ext uri="{FF2B5EF4-FFF2-40B4-BE49-F238E27FC236}">
                <a16:creationId xmlns:a16="http://schemas.microsoft.com/office/drawing/2014/main" id="{8D8D9B5E-A92E-07BC-DE02-359C9527C654}"/>
              </a:ext>
            </a:extLst>
          </p:cNvPr>
          <p:cNvCxnSpPr>
            <a:cxnSpLocks/>
          </p:cNvCxnSpPr>
          <p:nvPr/>
        </p:nvCxnSpPr>
        <p:spPr>
          <a:xfrm flipH="1">
            <a:off x="8700409" y="1813183"/>
            <a:ext cx="411977" cy="4994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643D015-37AC-00A5-9C66-36F3D48B7DA6}"/>
              </a:ext>
            </a:extLst>
          </p:cNvPr>
          <p:cNvCxnSpPr>
            <a:cxnSpLocks/>
          </p:cNvCxnSpPr>
          <p:nvPr/>
        </p:nvCxnSpPr>
        <p:spPr>
          <a:xfrm flipH="1">
            <a:off x="10194221" y="2004870"/>
            <a:ext cx="592999" cy="17891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F54067B-3177-2CDC-EA3B-31BF665104B4}"/>
              </a:ext>
            </a:extLst>
          </p:cNvPr>
          <p:cNvCxnSpPr>
            <a:cxnSpLocks/>
          </p:cNvCxnSpPr>
          <p:nvPr/>
        </p:nvCxnSpPr>
        <p:spPr>
          <a:xfrm flipH="1">
            <a:off x="10427957" y="1941908"/>
            <a:ext cx="492010" cy="33225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038EE995-33E0-E012-8FEB-816E4F1622B4}"/>
              </a:ext>
            </a:extLst>
          </p:cNvPr>
          <p:cNvPicPr>
            <a:picLocks noChangeAspect="1"/>
          </p:cNvPicPr>
          <p:nvPr/>
        </p:nvPicPr>
        <p:blipFill>
          <a:blip r:embed="rId4"/>
          <a:stretch>
            <a:fillRect/>
          </a:stretch>
        </p:blipFill>
        <p:spPr>
          <a:xfrm>
            <a:off x="4629037" y="5922000"/>
            <a:ext cx="2605675" cy="883075"/>
          </a:xfrm>
          <a:prstGeom prst="rect">
            <a:avLst/>
          </a:prstGeom>
        </p:spPr>
      </p:pic>
      <p:sp>
        <p:nvSpPr>
          <p:cNvPr id="54" name="Text Placeholder 2">
            <a:extLst>
              <a:ext uri="{FF2B5EF4-FFF2-40B4-BE49-F238E27FC236}">
                <a16:creationId xmlns:a16="http://schemas.microsoft.com/office/drawing/2014/main" id="{5908F5F5-D86A-5A1C-57CC-A5AE262D7108}"/>
              </a:ext>
            </a:extLst>
          </p:cNvPr>
          <p:cNvSpPr txBox="1">
            <a:spLocks/>
          </p:cNvSpPr>
          <p:nvPr/>
        </p:nvSpPr>
        <p:spPr>
          <a:xfrm>
            <a:off x="4914349" y="6000737"/>
            <a:ext cx="2363302" cy="819271"/>
          </a:xfrm>
          <a:prstGeom prst="rect">
            <a:avLst/>
          </a:prstGeom>
        </p:spPr>
        <p:txBody>
          <a:bodyPr vert="horz" lIns="91440" tIns="45720" rIns="91440" bIns="45720" rtlCol="0" anchor="t">
            <a:normAutofit fontScale="92500" lnSpcReduction="10000"/>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t>Few sources of replacement assistive technology</a:t>
            </a:r>
            <a:endParaRPr lang="en-US" dirty="0">
              <a:solidFill>
                <a:schemeClr val="tx1"/>
              </a:solidFill>
            </a:endParaRPr>
          </a:p>
        </p:txBody>
      </p:sp>
      <p:cxnSp>
        <p:nvCxnSpPr>
          <p:cNvPr id="55" name="Straight Arrow Connector 54">
            <a:extLst>
              <a:ext uri="{FF2B5EF4-FFF2-40B4-BE49-F238E27FC236}">
                <a16:creationId xmlns:a16="http://schemas.microsoft.com/office/drawing/2014/main" id="{5C4E9A24-9D29-2E12-58E5-4263A1E5A0BD}"/>
              </a:ext>
            </a:extLst>
          </p:cNvPr>
          <p:cNvCxnSpPr>
            <a:cxnSpLocks/>
          </p:cNvCxnSpPr>
          <p:nvPr/>
        </p:nvCxnSpPr>
        <p:spPr>
          <a:xfrm>
            <a:off x="3836659" y="6039729"/>
            <a:ext cx="792378" cy="46923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83E220D-A064-72BD-6C17-C29691B89B06}"/>
              </a:ext>
            </a:extLst>
          </p:cNvPr>
          <p:cNvCxnSpPr>
            <a:cxnSpLocks/>
          </p:cNvCxnSpPr>
          <p:nvPr/>
        </p:nvCxnSpPr>
        <p:spPr>
          <a:xfrm flipV="1">
            <a:off x="7208317" y="6000737"/>
            <a:ext cx="1616590" cy="3240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8748C7E-28D0-64C7-210F-27CD521CE316}"/>
              </a:ext>
            </a:extLst>
          </p:cNvPr>
          <p:cNvCxnSpPr>
            <a:cxnSpLocks/>
          </p:cNvCxnSpPr>
          <p:nvPr/>
        </p:nvCxnSpPr>
        <p:spPr>
          <a:xfrm flipV="1">
            <a:off x="5167874" y="5617029"/>
            <a:ext cx="366690" cy="2843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425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A393-7200-5117-0C7F-735F5CB27D18}"/>
              </a:ext>
            </a:extLst>
          </p:cNvPr>
          <p:cNvSpPr>
            <a:spLocks noGrp="1"/>
          </p:cNvSpPr>
          <p:nvPr>
            <p:ph type="title"/>
          </p:nvPr>
        </p:nvSpPr>
        <p:spPr/>
        <p:txBody>
          <a:bodyPr/>
          <a:lstStyle/>
          <a:p>
            <a:r>
              <a:rPr lang="en-US" dirty="0"/>
              <a:t>Stages of Emergency </a:t>
            </a:r>
            <a:br>
              <a:rPr lang="en-US" dirty="0"/>
            </a:br>
            <a:r>
              <a:rPr lang="en-US" dirty="0"/>
              <a:t>Management</a:t>
            </a:r>
          </a:p>
        </p:txBody>
      </p:sp>
      <p:pic>
        <p:nvPicPr>
          <p:cNvPr id="24" name="Picture 23">
            <a:extLst>
              <a:ext uri="{FF2B5EF4-FFF2-40B4-BE49-F238E27FC236}">
                <a16:creationId xmlns:a16="http://schemas.microsoft.com/office/drawing/2014/main" id="{B3FA5E42-8CCE-D6E4-773B-A27B04061AA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836" y="924932"/>
            <a:ext cx="10715212" cy="4895257"/>
          </a:xfrm>
          <a:prstGeom prst="rect">
            <a:avLst/>
          </a:prstGeom>
        </p:spPr>
      </p:pic>
      <p:sp>
        <p:nvSpPr>
          <p:cNvPr id="25" name="TextBox 24">
            <a:extLst>
              <a:ext uri="{FF2B5EF4-FFF2-40B4-BE49-F238E27FC236}">
                <a16:creationId xmlns:a16="http://schemas.microsoft.com/office/drawing/2014/main" id="{6EE8181F-9590-5400-B47A-B7BF6D1E302D}"/>
              </a:ext>
            </a:extLst>
          </p:cNvPr>
          <p:cNvSpPr txBox="1"/>
          <p:nvPr/>
        </p:nvSpPr>
        <p:spPr>
          <a:xfrm>
            <a:off x="95824" y="5071974"/>
            <a:ext cx="325208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Safety – prevent the event from occurring in the first place</a:t>
            </a:r>
          </a:p>
        </p:txBody>
      </p:sp>
      <p:cxnSp>
        <p:nvCxnSpPr>
          <p:cNvPr id="29" name="Straight Arrow Connector 28">
            <a:extLst>
              <a:ext uri="{FF2B5EF4-FFF2-40B4-BE49-F238E27FC236}">
                <a16:creationId xmlns:a16="http://schemas.microsoft.com/office/drawing/2014/main" id="{A2F78F3A-4E99-77D5-CB90-80E2D4A8B532}"/>
              </a:ext>
            </a:extLst>
          </p:cNvPr>
          <p:cNvCxnSpPr>
            <a:cxnSpLocks/>
          </p:cNvCxnSpPr>
          <p:nvPr/>
        </p:nvCxnSpPr>
        <p:spPr>
          <a:xfrm flipV="1">
            <a:off x="1348155" y="3762511"/>
            <a:ext cx="373711" cy="13094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960FF9E2-6FE3-99B9-5486-38FD2403F5A3}"/>
              </a:ext>
            </a:extLst>
          </p:cNvPr>
          <p:cNvSpPr txBox="1"/>
          <p:nvPr/>
        </p:nvSpPr>
        <p:spPr>
          <a:xfrm>
            <a:off x="2305969" y="5846544"/>
            <a:ext cx="297012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Planning and training to handle emergencies</a:t>
            </a:r>
          </a:p>
        </p:txBody>
      </p:sp>
      <p:cxnSp>
        <p:nvCxnSpPr>
          <p:cNvPr id="35" name="Straight Arrow Connector 34">
            <a:extLst>
              <a:ext uri="{FF2B5EF4-FFF2-40B4-BE49-F238E27FC236}">
                <a16:creationId xmlns:a16="http://schemas.microsoft.com/office/drawing/2014/main" id="{EEB45202-9461-D716-7234-64364B5590D8}"/>
              </a:ext>
            </a:extLst>
          </p:cNvPr>
          <p:cNvCxnSpPr/>
          <p:nvPr/>
        </p:nvCxnSpPr>
        <p:spPr>
          <a:xfrm flipH="1" flipV="1">
            <a:off x="3791033" y="3722225"/>
            <a:ext cx="129052" cy="21243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0FD7C4A-765C-731D-8F54-BAFA3B47B564}"/>
              </a:ext>
            </a:extLst>
          </p:cNvPr>
          <p:cNvSpPr txBox="1"/>
          <p:nvPr/>
        </p:nvSpPr>
        <p:spPr>
          <a:xfrm>
            <a:off x="4344982" y="5072765"/>
            <a:ext cx="325208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Reducing the impact after an event has occurred</a:t>
            </a:r>
          </a:p>
        </p:txBody>
      </p:sp>
      <p:cxnSp>
        <p:nvCxnSpPr>
          <p:cNvPr id="40" name="Straight Arrow Connector 39">
            <a:extLst>
              <a:ext uri="{FF2B5EF4-FFF2-40B4-BE49-F238E27FC236}">
                <a16:creationId xmlns:a16="http://schemas.microsoft.com/office/drawing/2014/main" id="{F03423FB-2D89-92BC-193E-C566746E2DD3}"/>
              </a:ext>
            </a:extLst>
          </p:cNvPr>
          <p:cNvCxnSpPr>
            <a:cxnSpLocks/>
            <a:stCxn id="36" idx="0"/>
          </p:cNvCxnSpPr>
          <p:nvPr/>
        </p:nvCxnSpPr>
        <p:spPr>
          <a:xfrm flipH="1" flipV="1">
            <a:off x="5944785" y="3594099"/>
            <a:ext cx="26239" cy="14786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2F7CDEF-CE12-4522-5768-89FACFB48EDC}"/>
              </a:ext>
            </a:extLst>
          </p:cNvPr>
          <p:cNvSpPr txBox="1"/>
          <p:nvPr/>
        </p:nvSpPr>
        <p:spPr>
          <a:xfrm>
            <a:off x="6543325" y="5822891"/>
            <a:ext cx="325208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 dirty="0"/>
              <a:t>Immediate actions taken during an emergency</a:t>
            </a:r>
            <a:endParaRPr lang="en-US" dirty="0"/>
          </a:p>
        </p:txBody>
      </p:sp>
      <p:cxnSp>
        <p:nvCxnSpPr>
          <p:cNvPr id="44" name="Straight Arrow Connector 43">
            <a:extLst>
              <a:ext uri="{FF2B5EF4-FFF2-40B4-BE49-F238E27FC236}">
                <a16:creationId xmlns:a16="http://schemas.microsoft.com/office/drawing/2014/main" id="{EBA172D2-9FA6-FDC0-65E1-342856C8B4F8}"/>
              </a:ext>
            </a:extLst>
          </p:cNvPr>
          <p:cNvCxnSpPr>
            <a:stCxn id="42" idx="0"/>
          </p:cNvCxnSpPr>
          <p:nvPr/>
        </p:nvCxnSpPr>
        <p:spPr>
          <a:xfrm flipH="1" flipV="1">
            <a:off x="7995445" y="3594099"/>
            <a:ext cx="173922" cy="2228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D01DE2DC-0EAA-5071-9F05-052CB37807B8}"/>
              </a:ext>
            </a:extLst>
          </p:cNvPr>
          <p:cNvSpPr txBox="1"/>
          <p:nvPr/>
        </p:nvSpPr>
        <p:spPr>
          <a:xfrm>
            <a:off x="8645944" y="5071974"/>
            <a:ext cx="325208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 dirty="0"/>
              <a:t>Long-term actions to return to normalcy</a:t>
            </a:r>
            <a:endParaRPr lang="en-US" dirty="0"/>
          </a:p>
        </p:txBody>
      </p:sp>
      <p:cxnSp>
        <p:nvCxnSpPr>
          <p:cNvPr id="47" name="Straight Arrow Connector 46">
            <a:extLst>
              <a:ext uri="{FF2B5EF4-FFF2-40B4-BE49-F238E27FC236}">
                <a16:creationId xmlns:a16="http://schemas.microsoft.com/office/drawing/2014/main" id="{7857C807-5F20-E3B4-5677-A619D69508A7}"/>
              </a:ext>
            </a:extLst>
          </p:cNvPr>
          <p:cNvCxnSpPr/>
          <p:nvPr/>
        </p:nvCxnSpPr>
        <p:spPr>
          <a:xfrm flipH="1" flipV="1">
            <a:off x="10190005" y="3594099"/>
            <a:ext cx="437322" cy="14778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133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D4A1-84F8-F35D-BE81-4D37DF30479F}"/>
              </a:ext>
            </a:extLst>
          </p:cNvPr>
          <p:cNvSpPr>
            <a:spLocks noGrp="1"/>
          </p:cNvSpPr>
          <p:nvPr>
            <p:ph type="title"/>
          </p:nvPr>
        </p:nvSpPr>
        <p:spPr/>
        <p:txBody>
          <a:bodyPr/>
          <a:lstStyle/>
          <a:p>
            <a:r>
              <a:rPr lang="en-US" dirty="0"/>
              <a:t>When &amp; how to start planning for emergencies?</a:t>
            </a:r>
          </a:p>
        </p:txBody>
      </p:sp>
      <p:pic>
        <p:nvPicPr>
          <p:cNvPr id="5" name="Picture 4" descr="A family walking with dogs&#10;&#10;Description automatically generated">
            <a:extLst>
              <a:ext uri="{FF2B5EF4-FFF2-40B4-BE49-F238E27FC236}">
                <a16:creationId xmlns:a16="http://schemas.microsoft.com/office/drawing/2014/main" id="{9ED1F2F1-E1E6-5C70-B93F-FC62776BAEE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12605" y="1796879"/>
            <a:ext cx="6394925" cy="4258084"/>
          </a:xfrm>
          <a:prstGeom prst="rect">
            <a:avLst/>
          </a:prstGeom>
        </p:spPr>
      </p:pic>
      <p:sp>
        <p:nvSpPr>
          <p:cNvPr id="6" name="TextBox 5">
            <a:extLst>
              <a:ext uri="{FF2B5EF4-FFF2-40B4-BE49-F238E27FC236}">
                <a16:creationId xmlns:a16="http://schemas.microsoft.com/office/drawing/2014/main" id="{BC7A8D56-99D0-662E-CD56-727CB9DD8D4C}"/>
              </a:ext>
            </a:extLst>
          </p:cNvPr>
          <p:cNvSpPr txBox="1"/>
          <p:nvPr/>
        </p:nvSpPr>
        <p:spPr>
          <a:xfrm>
            <a:off x="1512605" y="6125905"/>
            <a:ext cx="6394925" cy="230832"/>
          </a:xfrm>
          <a:prstGeom prst="rect">
            <a:avLst/>
          </a:prstGeom>
          <a:noFill/>
        </p:spPr>
        <p:txBody>
          <a:bodyPr wrap="square" rtlCol="0">
            <a:spAutoFit/>
          </a:bodyPr>
          <a:lstStyle/>
          <a:p>
            <a:r>
              <a:rPr lang="en-US" sz="900">
                <a:hlinkClick r:id="rId4" tooltip="https://elizabethandjane.ca/2014/09/ottawa-family-photographer-barnhartfamily-sneakpeek/"/>
              </a:rPr>
              <a:t>This Photo</a:t>
            </a:r>
            <a:r>
              <a:rPr lang="en-US" sz="900"/>
              <a:t> by Unknown Author is licensed under </a:t>
            </a:r>
            <a:r>
              <a:rPr lang="en-US" sz="900">
                <a:hlinkClick r:id="rId5" tooltip="https://creativecommons.org/licenses/by-nc-nd/3.0/"/>
              </a:rPr>
              <a:t>CC BY-NC-ND</a:t>
            </a:r>
            <a:endParaRPr lang="en-US" sz="900"/>
          </a:p>
        </p:txBody>
      </p:sp>
      <p:sp>
        <p:nvSpPr>
          <p:cNvPr id="7" name="TextBox 6">
            <a:extLst>
              <a:ext uri="{FF2B5EF4-FFF2-40B4-BE49-F238E27FC236}">
                <a16:creationId xmlns:a16="http://schemas.microsoft.com/office/drawing/2014/main" id="{74F25167-D32C-8781-C0BB-FA495831B497}"/>
              </a:ext>
            </a:extLst>
          </p:cNvPr>
          <p:cNvSpPr txBox="1"/>
          <p:nvPr/>
        </p:nvSpPr>
        <p:spPr>
          <a:xfrm>
            <a:off x="8357787" y="4841461"/>
            <a:ext cx="3614871" cy="1200329"/>
          </a:xfrm>
          <a:prstGeom prst="rect">
            <a:avLst/>
          </a:prstGeom>
          <a:noFill/>
        </p:spPr>
        <p:txBody>
          <a:bodyPr wrap="square" rtlCol="0">
            <a:spAutoFit/>
          </a:bodyPr>
          <a:lstStyle/>
          <a:p>
            <a:r>
              <a:rPr lang="en-US" sz="3600" i="1" dirty="0">
                <a:latin typeface="Century Schoolbook" panose="02040604050505020304" pitchFamily="18" charset="0"/>
              </a:rPr>
              <a:t>Start now and start simple!</a:t>
            </a:r>
          </a:p>
        </p:txBody>
      </p:sp>
    </p:spTree>
    <p:extLst>
      <p:ext uri="{BB962C8B-B14F-4D97-AF65-F5344CB8AC3E}">
        <p14:creationId xmlns:p14="http://schemas.microsoft.com/office/powerpoint/2010/main" val="411341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F773-FAF0-BD1D-123A-3B2189DFE0BB}"/>
              </a:ext>
            </a:extLst>
          </p:cNvPr>
          <p:cNvSpPr>
            <a:spLocks noGrp="1"/>
          </p:cNvSpPr>
          <p:nvPr>
            <p:ph type="title"/>
          </p:nvPr>
        </p:nvSpPr>
        <p:spPr/>
        <p:txBody>
          <a:bodyPr/>
          <a:lstStyle/>
          <a:p>
            <a:r>
              <a:rPr lang="en-US" b="1" dirty="0"/>
              <a:t>So, how do we start?</a:t>
            </a:r>
          </a:p>
        </p:txBody>
      </p:sp>
      <p:sp>
        <p:nvSpPr>
          <p:cNvPr id="4" name="TextBox 3">
            <a:extLst>
              <a:ext uri="{FF2B5EF4-FFF2-40B4-BE49-F238E27FC236}">
                <a16:creationId xmlns:a16="http://schemas.microsoft.com/office/drawing/2014/main" id="{9CA51F1D-0C97-DEA3-D48C-1B28ADE8696C}"/>
              </a:ext>
            </a:extLst>
          </p:cNvPr>
          <p:cNvSpPr txBox="1"/>
          <p:nvPr/>
        </p:nvSpPr>
        <p:spPr>
          <a:xfrm>
            <a:off x="1868398" y="3105834"/>
            <a:ext cx="7263925" cy="646331"/>
          </a:xfrm>
          <a:prstGeom prst="rect">
            <a:avLst/>
          </a:prstGeom>
          <a:noFill/>
        </p:spPr>
        <p:txBody>
          <a:bodyPr wrap="square" rtlCol="0">
            <a:spAutoFit/>
          </a:bodyPr>
          <a:lstStyle/>
          <a:p>
            <a:r>
              <a:rPr lang="en-US" sz="3600" i="1" dirty="0"/>
              <a:t>Create a family emergency plan</a:t>
            </a:r>
          </a:p>
        </p:txBody>
      </p:sp>
      <p:sp>
        <p:nvSpPr>
          <p:cNvPr id="5" name="TextBox 4">
            <a:extLst>
              <a:ext uri="{FF2B5EF4-FFF2-40B4-BE49-F238E27FC236}">
                <a16:creationId xmlns:a16="http://schemas.microsoft.com/office/drawing/2014/main" id="{77E82A61-8A8F-A1EF-4A4B-88E2222806A4}"/>
              </a:ext>
            </a:extLst>
          </p:cNvPr>
          <p:cNvSpPr txBox="1"/>
          <p:nvPr/>
        </p:nvSpPr>
        <p:spPr>
          <a:xfrm>
            <a:off x="838200" y="1620455"/>
            <a:ext cx="7263925" cy="646331"/>
          </a:xfrm>
          <a:prstGeom prst="rect">
            <a:avLst/>
          </a:prstGeom>
          <a:noFill/>
        </p:spPr>
        <p:txBody>
          <a:bodyPr wrap="square" rtlCol="0">
            <a:spAutoFit/>
          </a:bodyPr>
          <a:lstStyle/>
          <a:p>
            <a:r>
              <a:rPr lang="en-US" sz="3600" i="1" dirty="0"/>
              <a:t>Gather important supplies</a:t>
            </a:r>
          </a:p>
        </p:txBody>
      </p:sp>
      <p:sp>
        <p:nvSpPr>
          <p:cNvPr id="6" name="TextBox 5">
            <a:extLst>
              <a:ext uri="{FF2B5EF4-FFF2-40B4-BE49-F238E27FC236}">
                <a16:creationId xmlns:a16="http://schemas.microsoft.com/office/drawing/2014/main" id="{724AA86D-A6A8-7260-09C6-488635C1A54E}"/>
              </a:ext>
            </a:extLst>
          </p:cNvPr>
          <p:cNvSpPr txBox="1"/>
          <p:nvPr/>
        </p:nvSpPr>
        <p:spPr>
          <a:xfrm>
            <a:off x="4281444" y="4692519"/>
            <a:ext cx="7594362" cy="646331"/>
          </a:xfrm>
          <a:prstGeom prst="rect">
            <a:avLst/>
          </a:prstGeom>
          <a:noFill/>
        </p:spPr>
        <p:txBody>
          <a:bodyPr wrap="square" rtlCol="0">
            <a:spAutoFit/>
          </a:bodyPr>
          <a:lstStyle/>
          <a:p>
            <a:r>
              <a:rPr lang="en-US" sz="3600" i="1" dirty="0"/>
              <a:t>Practice your plan &amp; keep it updated</a:t>
            </a:r>
          </a:p>
        </p:txBody>
      </p:sp>
    </p:spTree>
    <p:extLst>
      <p:ext uri="{BB962C8B-B14F-4D97-AF65-F5344CB8AC3E}">
        <p14:creationId xmlns:p14="http://schemas.microsoft.com/office/powerpoint/2010/main" val="411933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91CE-5294-B8D7-A96F-1C77F9551B0A}"/>
              </a:ext>
            </a:extLst>
          </p:cNvPr>
          <p:cNvSpPr>
            <a:spLocks noGrp="1"/>
          </p:cNvSpPr>
          <p:nvPr>
            <p:ph type="title"/>
          </p:nvPr>
        </p:nvSpPr>
        <p:spPr>
          <a:xfrm>
            <a:off x="838200" y="365126"/>
            <a:ext cx="10515600" cy="1216540"/>
          </a:xfrm>
        </p:spPr>
        <p:txBody>
          <a:bodyPr/>
          <a:lstStyle/>
          <a:p>
            <a:r>
              <a:rPr lang="en-US" dirty="0"/>
              <a:t>Gather important supplies</a:t>
            </a:r>
          </a:p>
        </p:txBody>
      </p:sp>
      <p:pic>
        <p:nvPicPr>
          <p:cNvPr id="13" name="Picture 12" descr="A group of items in a bin&#10;&#10;Description automatically generated">
            <a:extLst>
              <a:ext uri="{FF2B5EF4-FFF2-40B4-BE49-F238E27FC236}">
                <a16:creationId xmlns:a16="http://schemas.microsoft.com/office/drawing/2014/main" id="{C6D33507-928D-07AD-CF4A-53BADCED1640}"/>
              </a:ext>
            </a:extLst>
          </p:cNvPr>
          <p:cNvPicPr>
            <a:picLocks noChangeAspect="1"/>
          </p:cNvPicPr>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27520" y="1882927"/>
            <a:ext cx="5395144" cy="3582713"/>
          </a:xfrm>
          <a:prstGeom prst="rect">
            <a:avLst/>
          </a:prstGeom>
        </p:spPr>
      </p:pic>
      <p:sp>
        <p:nvSpPr>
          <p:cNvPr id="16" name="Content Placeholder 3">
            <a:extLst>
              <a:ext uri="{FF2B5EF4-FFF2-40B4-BE49-F238E27FC236}">
                <a16:creationId xmlns:a16="http://schemas.microsoft.com/office/drawing/2014/main" id="{03A851DE-1ACE-178C-012F-039D8D1D334F}"/>
              </a:ext>
            </a:extLst>
          </p:cNvPr>
          <p:cNvSpPr txBox="1">
            <a:spLocks/>
          </p:cNvSpPr>
          <p:nvPr/>
        </p:nvSpPr>
        <p:spPr>
          <a:xfrm>
            <a:off x="769336" y="1392360"/>
            <a:ext cx="7484978" cy="4508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Inventory what you have on hand already</a:t>
            </a:r>
          </a:p>
          <a:p>
            <a:pPr lvl="1"/>
            <a:r>
              <a:rPr lang="en-US" dirty="0"/>
              <a:t>Water</a:t>
            </a:r>
          </a:p>
          <a:p>
            <a:pPr lvl="1"/>
            <a:r>
              <a:rPr lang="en-US" dirty="0"/>
              <a:t>Non-perishable food</a:t>
            </a:r>
          </a:p>
          <a:p>
            <a:pPr lvl="1"/>
            <a:r>
              <a:rPr lang="en-US" dirty="0"/>
              <a:t>Medications</a:t>
            </a:r>
          </a:p>
          <a:p>
            <a:pPr lvl="1"/>
            <a:r>
              <a:rPr lang="en-US" dirty="0"/>
              <a:t>First aid kit</a:t>
            </a:r>
          </a:p>
          <a:p>
            <a:pPr lvl="1"/>
            <a:r>
              <a:rPr lang="en-US" dirty="0"/>
              <a:t>Tools and supplies</a:t>
            </a:r>
          </a:p>
          <a:p>
            <a:pPr lvl="1"/>
            <a:r>
              <a:rPr lang="en-US" dirty="0"/>
              <a:t>Personal items</a:t>
            </a:r>
          </a:p>
          <a:p>
            <a:pPr lvl="1"/>
            <a:r>
              <a:rPr lang="en-US" dirty="0"/>
              <a:t>Important documents</a:t>
            </a:r>
          </a:p>
          <a:p>
            <a:pPr lvl="1"/>
            <a:r>
              <a:rPr lang="en-US" dirty="0"/>
              <a:t>Clothing &amp; bedding</a:t>
            </a:r>
          </a:p>
          <a:p>
            <a:r>
              <a:rPr lang="en-US" dirty="0"/>
              <a:t>What else do you need?</a:t>
            </a:r>
          </a:p>
          <a:p>
            <a:r>
              <a:rPr lang="en-US" dirty="0"/>
              <a:t>Find a “home” for emergency supplies</a:t>
            </a:r>
          </a:p>
          <a:p>
            <a:pPr marL="457200" lvl="1" indent="0">
              <a:buNone/>
            </a:pPr>
            <a:endParaRPr lang="en-US" dirty="0"/>
          </a:p>
        </p:txBody>
      </p:sp>
      <p:pic>
        <p:nvPicPr>
          <p:cNvPr id="20" name="Picture 19">
            <a:extLst>
              <a:ext uri="{FF2B5EF4-FFF2-40B4-BE49-F238E27FC236}">
                <a16:creationId xmlns:a16="http://schemas.microsoft.com/office/drawing/2014/main" id="{93495A7B-AA97-8336-377B-721721543A1F}"/>
              </a:ext>
            </a:extLst>
          </p:cNvPr>
          <p:cNvPicPr>
            <a:picLocks noChangeAspect="1"/>
          </p:cNvPicPr>
          <p:nvPr/>
        </p:nvPicPr>
        <p:blipFill>
          <a:blip r:embed="rId5"/>
          <a:stretch>
            <a:fillRect/>
          </a:stretch>
        </p:blipFill>
        <p:spPr>
          <a:xfrm>
            <a:off x="8611873" y="5465640"/>
            <a:ext cx="3212870" cy="256054"/>
          </a:xfrm>
          <a:prstGeom prst="rect">
            <a:avLst/>
          </a:prstGeom>
        </p:spPr>
      </p:pic>
    </p:spTree>
    <p:extLst>
      <p:ext uri="{BB962C8B-B14F-4D97-AF65-F5344CB8AC3E}">
        <p14:creationId xmlns:p14="http://schemas.microsoft.com/office/powerpoint/2010/main" val="1439800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2ECEA-FD46-59D8-062D-73E7FAF04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3447D-E2E1-E4A4-AC27-B396CF011382}"/>
              </a:ext>
            </a:extLst>
          </p:cNvPr>
          <p:cNvSpPr>
            <a:spLocks noGrp="1"/>
          </p:cNvSpPr>
          <p:nvPr>
            <p:ph type="title"/>
          </p:nvPr>
        </p:nvSpPr>
        <p:spPr>
          <a:xfrm>
            <a:off x="838200" y="365126"/>
            <a:ext cx="10515600" cy="1216540"/>
          </a:xfrm>
        </p:spPr>
        <p:txBody>
          <a:bodyPr/>
          <a:lstStyle/>
          <a:p>
            <a:r>
              <a:rPr lang="en-US" dirty="0"/>
              <a:t>Create a “Go-Bag”</a:t>
            </a:r>
          </a:p>
        </p:txBody>
      </p:sp>
      <p:sp>
        <p:nvSpPr>
          <p:cNvPr id="11" name="TextBox 10">
            <a:extLst>
              <a:ext uri="{FF2B5EF4-FFF2-40B4-BE49-F238E27FC236}">
                <a16:creationId xmlns:a16="http://schemas.microsoft.com/office/drawing/2014/main" id="{267BA488-9219-AF0B-4037-94558F9E8B70}"/>
              </a:ext>
            </a:extLst>
          </p:cNvPr>
          <p:cNvSpPr txBox="1"/>
          <p:nvPr/>
        </p:nvSpPr>
        <p:spPr>
          <a:xfrm>
            <a:off x="590724" y="7805257"/>
            <a:ext cx="9753600" cy="230832"/>
          </a:xfrm>
          <a:prstGeom prst="rect">
            <a:avLst/>
          </a:prstGeom>
          <a:noFill/>
        </p:spPr>
        <p:txBody>
          <a:bodyPr wrap="square" rtlCol="0">
            <a:spAutoFit/>
          </a:bodyPr>
          <a:lstStyle/>
          <a:p>
            <a:r>
              <a:rPr lang="en-US" sz="900">
                <a:hlinkClick r:id="rId3" tooltip="http://www.flickr.com/photos/komunews/7940935944/"/>
              </a:rPr>
              <a:t>This Photo</a:t>
            </a:r>
            <a:r>
              <a:rPr lang="en-US" sz="900"/>
              <a:t> by Unknown Author is licensed under </a:t>
            </a:r>
            <a:r>
              <a:rPr lang="en-US" sz="900">
                <a:hlinkClick r:id="rId4" tooltip="https://creativecommons.org/licenses/by/3.0/"/>
              </a:rPr>
              <a:t>CC BY</a:t>
            </a:r>
            <a:endParaRPr lang="en-US" sz="900"/>
          </a:p>
        </p:txBody>
      </p:sp>
      <p:sp>
        <p:nvSpPr>
          <p:cNvPr id="16" name="Content Placeholder 3">
            <a:extLst>
              <a:ext uri="{FF2B5EF4-FFF2-40B4-BE49-F238E27FC236}">
                <a16:creationId xmlns:a16="http://schemas.microsoft.com/office/drawing/2014/main" id="{72F71691-0009-078F-2FEA-F525C08400E8}"/>
              </a:ext>
            </a:extLst>
          </p:cNvPr>
          <p:cNvSpPr txBox="1">
            <a:spLocks/>
          </p:cNvSpPr>
          <p:nvPr/>
        </p:nvSpPr>
        <p:spPr>
          <a:xfrm>
            <a:off x="769336" y="1392360"/>
            <a:ext cx="6521149" cy="4508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Prepare to “bail out” for a few days</a:t>
            </a:r>
          </a:p>
          <a:p>
            <a:r>
              <a:rPr lang="en-US" dirty="0"/>
              <a:t>Use a checklist</a:t>
            </a:r>
          </a:p>
          <a:p>
            <a:pPr lvl="1"/>
            <a:r>
              <a:rPr lang="en-US" dirty="0"/>
              <a:t>Ready.gov</a:t>
            </a:r>
          </a:p>
          <a:p>
            <a:pPr lvl="1"/>
            <a:r>
              <a:rPr lang="en-US" dirty="0"/>
              <a:t>Purdue Extension (inprepared.org)</a:t>
            </a:r>
          </a:p>
          <a:p>
            <a:pPr lvl="1"/>
            <a:r>
              <a:rPr lang="en-US" dirty="0"/>
              <a:t>Many others</a:t>
            </a:r>
          </a:p>
          <a:p>
            <a:r>
              <a:rPr lang="en-US" dirty="0"/>
              <a:t>Prep for 72 hours minimum</a:t>
            </a:r>
          </a:p>
          <a:p>
            <a:r>
              <a:rPr lang="en-US" dirty="0"/>
              <a:t>Easily accessed</a:t>
            </a:r>
          </a:p>
          <a:p>
            <a:r>
              <a:rPr lang="en-US" dirty="0"/>
              <a:t>Keep updated</a:t>
            </a:r>
          </a:p>
          <a:p>
            <a:pPr lvl="1"/>
            <a:r>
              <a:rPr lang="en-US" dirty="0"/>
              <a:t>Food, medicine, supplies can go bad!</a:t>
            </a:r>
          </a:p>
          <a:p>
            <a:pPr lvl="1"/>
            <a:r>
              <a:rPr lang="en-US" dirty="0"/>
              <a:t>Rotate supplies regularly</a:t>
            </a:r>
          </a:p>
          <a:p>
            <a:endParaRPr lang="en-US" dirty="0"/>
          </a:p>
          <a:p>
            <a:pPr marL="457200" lvl="1" indent="0">
              <a:buNone/>
            </a:pPr>
            <a:endParaRPr lang="en-US" dirty="0"/>
          </a:p>
        </p:txBody>
      </p:sp>
      <p:pic>
        <p:nvPicPr>
          <p:cNvPr id="9" name="Picture 8">
            <a:extLst>
              <a:ext uri="{FF2B5EF4-FFF2-40B4-BE49-F238E27FC236}">
                <a16:creationId xmlns:a16="http://schemas.microsoft.com/office/drawing/2014/main" id="{6716D721-1B8B-D918-FA47-9F8CAF07634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81544" y="825288"/>
            <a:ext cx="2633708" cy="3408327"/>
          </a:xfrm>
          <a:prstGeom prst="rect">
            <a:avLst/>
          </a:prstGeom>
          <a:ln>
            <a:solidFill>
              <a:schemeClr val="tx1"/>
            </a:solidFill>
          </a:ln>
        </p:spPr>
      </p:pic>
      <p:pic>
        <p:nvPicPr>
          <p:cNvPr id="12" name="Picture 11">
            <a:extLst>
              <a:ext uri="{FF2B5EF4-FFF2-40B4-BE49-F238E27FC236}">
                <a16:creationId xmlns:a16="http://schemas.microsoft.com/office/drawing/2014/main" id="{B40BB5E7-6026-6044-3F6E-E7791DEB4B4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096187" y="1813765"/>
            <a:ext cx="2496273" cy="3230470"/>
          </a:xfrm>
          <a:prstGeom prst="rect">
            <a:avLst/>
          </a:prstGeom>
          <a:ln>
            <a:solidFill>
              <a:schemeClr val="tx1"/>
            </a:solidFill>
          </a:ln>
        </p:spPr>
      </p:pic>
      <p:pic>
        <p:nvPicPr>
          <p:cNvPr id="17" name="Picture 16" descr="A close-up of a document&#10;&#10;Description automatically generated">
            <a:extLst>
              <a:ext uri="{FF2B5EF4-FFF2-40B4-BE49-F238E27FC236}">
                <a16:creationId xmlns:a16="http://schemas.microsoft.com/office/drawing/2014/main" id="{E90C4DE1-6BCF-28EF-819D-81A3301A4FA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00609" y="4328548"/>
            <a:ext cx="3272033" cy="2181355"/>
          </a:xfrm>
          <a:prstGeom prst="rect">
            <a:avLst/>
          </a:prstGeom>
          <a:ln>
            <a:solidFill>
              <a:schemeClr val="tx1"/>
            </a:solidFill>
          </a:ln>
        </p:spPr>
      </p:pic>
    </p:spTree>
    <p:extLst>
      <p:ext uri="{BB962C8B-B14F-4D97-AF65-F5344CB8AC3E}">
        <p14:creationId xmlns:p14="http://schemas.microsoft.com/office/powerpoint/2010/main" val="180392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D0F91-3102-77F5-C687-9DC5FEFE3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EB5DC-7C89-EFD3-0F79-D75BC73A646F}"/>
              </a:ext>
            </a:extLst>
          </p:cNvPr>
          <p:cNvSpPr>
            <a:spLocks noGrp="1"/>
          </p:cNvSpPr>
          <p:nvPr>
            <p:ph type="title"/>
          </p:nvPr>
        </p:nvSpPr>
        <p:spPr>
          <a:xfrm>
            <a:off x="838200" y="365126"/>
            <a:ext cx="10515600" cy="1216540"/>
          </a:xfrm>
        </p:spPr>
        <p:txBody>
          <a:bodyPr/>
          <a:lstStyle/>
          <a:p>
            <a:r>
              <a:rPr lang="en-US" dirty="0"/>
              <a:t>Prepping for People with Disabilities</a:t>
            </a:r>
          </a:p>
        </p:txBody>
      </p:sp>
      <p:sp>
        <p:nvSpPr>
          <p:cNvPr id="11" name="TextBox 10">
            <a:extLst>
              <a:ext uri="{FF2B5EF4-FFF2-40B4-BE49-F238E27FC236}">
                <a16:creationId xmlns:a16="http://schemas.microsoft.com/office/drawing/2014/main" id="{3B75C20B-D439-CD3D-FC04-57EC4FC2965D}"/>
              </a:ext>
            </a:extLst>
          </p:cNvPr>
          <p:cNvSpPr txBox="1"/>
          <p:nvPr/>
        </p:nvSpPr>
        <p:spPr>
          <a:xfrm>
            <a:off x="8387838" y="5155154"/>
            <a:ext cx="3153373" cy="230832"/>
          </a:xfrm>
          <a:prstGeom prst="rect">
            <a:avLst/>
          </a:prstGeom>
          <a:noFill/>
        </p:spPr>
        <p:txBody>
          <a:bodyPr wrap="square" rtlCol="0">
            <a:spAutoFit/>
          </a:bodyPr>
          <a:lstStyle/>
          <a:p>
            <a:r>
              <a:rPr lang="en-US" sz="900" dirty="0">
                <a:hlinkClick r:id="rId3" tooltip="http://www.flickr.com/photos/komunews/7940935944/"/>
              </a:rPr>
              <a:t>This Photo</a:t>
            </a:r>
            <a:r>
              <a:rPr lang="en-US" sz="900" dirty="0"/>
              <a:t> by Unknown Author is licensed under </a:t>
            </a:r>
            <a:r>
              <a:rPr lang="en-US" sz="900" dirty="0">
                <a:hlinkClick r:id="rId4" tooltip="https://creativecommons.org/licenses/by/3.0/"/>
              </a:rPr>
              <a:t>CC BY</a:t>
            </a:r>
            <a:endParaRPr lang="en-US" sz="900" dirty="0"/>
          </a:p>
        </p:txBody>
      </p:sp>
      <p:sp>
        <p:nvSpPr>
          <p:cNvPr id="16" name="Content Placeholder 3">
            <a:extLst>
              <a:ext uri="{FF2B5EF4-FFF2-40B4-BE49-F238E27FC236}">
                <a16:creationId xmlns:a16="http://schemas.microsoft.com/office/drawing/2014/main" id="{3960B6F8-D153-2868-FD5F-BFBD1E0FB6A9}"/>
              </a:ext>
            </a:extLst>
          </p:cNvPr>
          <p:cNvSpPr txBox="1">
            <a:spLocks/>
          </p:cNvSpPr>
          <p:nvPr/>
        </p:nvSpPr>
        <p:spPr>
          <a:xfrm>
            <a:off x="838200" y="1466501"/>
            <a:ext cx="6521149" cy="4508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Medical supplies</a:t>
            </a:r>
          </a:p>
          <a:p>
            <a:pPr lvl="1"/>
            <a:r>
              <a:rPr lang="en-US" dirty="0"/>
              <a:t>Extra stock of meds, medical devices</a:t>
            </a:r>
          </a:p>
          <a:p>
            <a:r>
              <a:rPr lang="en-US" dirty="0"/>
              <a:t>Mobility aids and assistive technology</a:t>
            </a:r>
          </a:p>
          <a:p>
            <a:pPr lvl="1"/>
            <a:r>
              <a:rPr lang="en-US" dirty="0"/>
              <a:t>Extra batteries</a:t>
            </a:r>
          </a:p>
          <a:p>
            <a:pPr lvl="1"/>
            <a:r>
              <a:rPr lang="en-US" dirty="0"/>
              <a:t>Tools or parts for maintenance and repair</a:t>
            </a:r>
          </a:p>
          <a:p>
            <a:r>
              <a:rPr lang="en-US" dirty="0"/>
              <a:t>Communication</a:t>
            </a:r>
          </a:p>
          <a:p>
            <a:pPr lvl="1"/>
            <a:r>
              <a:rPr lang="en-US" dirty="0"/>
              <a:t>Appropriate and accessible</a:t>
            </a:r>
          </a:p>
          <a:p>
            <a:r>
              <a:rPr lang="en-US" dirty="0"/>
              <a:t>Plan ahead</a:t>
            </a:r>
          </a:p>
          <a:p>
            <a:pPr lvl="1"/>
            <a:r>
              <a:rPr lang="en-US" dirty="0"/>
              <a:t>Arrangements with neighbors</a:t>
            </a:r>
          </a:p>
          <a:p>
            <a:pPr lvl="1"/>
            <a:r>
              <a:rPr lang="en-US" dirty="0"/>
              <a:t>Communication with emergency responders before something happens</a:t>
            </a:r>
          </a:p>
          <a:p>
            <a:endParaRPr lang="en-US" dirty="0"/>
          </a:p>
          <a:p>
            <a:pPr marL="457200" lvl="1" indent="0">
              <a:buNone/>
            </a:pPr>
            <a:endParaRPr lang="en-US" dirty="0"/>
          </a:p>
        </p:txBody>
      </p:sp>
      <p:pic>
        <p:nvPicPr>
          <p:cNvPr id="5" name="Picture 4">
            <a:extLst>
              <a:ext uri="{FF2B5EF4-FFF2-40B4-BE49-F238E27FC236}">
                <a16:creationId xmlns:a16="http://schemas.microsoft.com/office/drawing/2014/main" id="{89529019-ACF5-F6DF-4F60-EA8E0A59003C}"/>
              </a:ext>
            </a:extLst>
          </p:cNvPr>
          <p:cNvPicPr>
            <a:picLocks noChangeAspect="1"/>
          </p:cNvPicPr>
          <p:nvPr/>
        </p:nvPicPr>
        <p:blipFill>
          <a:blip r:embed="rId5"/>
          <a:srcRect l="54848" b="47884"/>
          <a:stretch/>
        </p:blipFill>
        <p:spPr>
          <a:xfrm>
            <a:off x="7650815" y="2401513"/>
            <a:ext cx="4379008" cy="2753641"/>
          </a:xfrm>
          <a:prstGeom prst="rect">
            <a:avLst/>
          </a:prstGeom>
        </p:spPr>
      </p:pic>
    </p:spTree>
    <p:extLst>
      <p:ext uri="{BB962C8B-B14F-4D97-AF65-F5344CB8AC3E}">
        <p14:creationId xmlns:p14="http://schemas.microsoft.com/office/powerpoint/2010/main" val="1559780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6042-9225-C4B0-0DE0-0E99C64F7678}"/>
              </a:ext>
            </a:extLst>
          </p:cNvPr>
          <p:cNvSpPr>
            <a:spLocks noGrp="1"/>
          </p:cNvSpPr>
          <p:nvPr>
            <p:ph type="title"/>
          </p:nvPr>
        </p:nvSpPr>
        <p:spPr/>
        <p:txBody>
          <a:bodyPr/>
          <a:lstStyle/>
          <a:p>
            <a:r>
              <a:rPr lang="en-US" dirty="0"/>
              <a:t>Family Emergency Plan</a:t>
            </a:r>
          </a:p>
        </p:txBody>
      </p:sp>
      <p:sp>
        <p:nvSpPr>
          <p:cNvPr id="4" name="Content Placeholder 3">
            <a:extLst>
              <a:ext uri="{FF2B5EF4-FFF2-40B4-BE49-F238E27FC236}">
                <a16:creationId xmlns:a16="http://schemas.microsoft.com/office/drawing/2014/main" id="{5532D323-751E-9946-2B62-3F163F634624}"/>
              </a:ext>
            </a:extLst>
          </p:cNvPr>
          <p:cNvSpPr>
            <a:spLocks noGrp="1"/>
          </p:cNvSpPr>
          <p:nvPr>
            <p:ph sz="half" idx="2"/>
          </p:nvPr>
        </p:nvSpPr>
        <p:spPr>
          <a:xfrm>
            <a:off x="839788" y="1681163"/>
            <a:ext cx="5157787" cy="4508500"/>
          </a:xfrm>
        </p:spPr>
        <p:txBody>
          <a:bodyPr/>
          <a:lstStyle/>
          <a:p>
            <a:r>
              <a:rPr lang="en-US" dirty="0"/>
              <a:t>Designed to help families create a custom emergency plan  for their home</a:t>
            </a:r>
          </a:p>
          <a:p>
            <a:r>
              <a:rPr lang="en-US" dirty="0"/>
              <a:t>Basic “starter” plan</a:t>
            </a:r>
          </a:p>
          <a:p>
            <a:r>
              <a:rPr lang="en-US" dirty="0"/>
              <a:t>Get everyone involved!</a:t>
            </a:r>
          </a:p>
          <a:p>
            <a:r>
              <a:rPr lang="en-US" dirty="0"/>
              <a:t>Consider everyone’s abilities</a:t>
            </a:r>
          </a:p>
          <a:p>
            <a:r>
              <a:rPr lang="en-US" dirty="0"/>
              <a:t>Share the plan with</a:t>
            </a:r>
          </a:p>
          <a:p>
            <a:pPr lvl="1"/>
            <a:r>
              <a:rPr lang="en-US" dirty="0"/>
              <a:t>Fire department</a:t>
            </a:r>
          </a:p>
          <a:p>
            <a:pPr lvl="1"/>
            <a:r>
              <a:rPr lang="en-US" dirty="0"/>
              <a:t>County EMA</a:t>
            </a:r>
          </a:p>
        </p:txBody>
      </p:sp>
      <p:pic>
        <p:nvPicPr>
          <p:cNvPr id="7" name="Picture 6">
            <a:extLst>
              <a:ext uri="{FF2B5EF4-FFF2-40B4-BE49-F238E27FC236}">
                <a16:creationId xmlns:a16="http://schemas.microsoft.com/office/drawing/2014/main" id="{2D9882F9-7E40-15C0-2A69-42E1885E4AE2}"/>
              </a:ext>
            </a:extLst>
          </p:cNvPr>
          <p:cNvPicPr>
            <a:picLocks noChangeAspect="1"/>
          </p:cNvPicPr>
          <p:nvPr/>
        </p:nvPicPr>
        <p:blipFill>
          <a:blip r:embed="rId3"/>
          <a:stretch>
            <a:fillRect/>
          </a:stretch>
        </p:blipFill>
        <p:spPr>
          <a:xfrm>
            <a:off x="6096000" y="1681163"/>
            <a:ext cx="5639289" cy="3950550"/>
          </a:xfrm>
          <a:prstGeom prst="rect">
            <a:avLst/>
          </a:prstGeom>
        </p:spPr>
      </p:pic>
    </p:spTree>
    <p:extLst>
      <p:ext uri="{BB962C8B-B14F-4D97-AF65-F5344CB8AC3E}">
        <p14:creationId xmlns:p14="http://schemas.microsoft.com/office/powerpoint/2010/main" val="373986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49FC-D79B-8598-9BEC-6BE3A5FF784E}"/>
              </a:ext>
            </a:extLst>
          </p:cNvPr>
          <p:cNvSpPr>
            <a:spLocks noGrp="1"/>
          </p:cNvSpPr>
          <p:nvPr>
            <p:ph type="title"/>
          </p:nvPr>
        </p:nvSpPr>
        <p:spPr>
          <a:xfrm>
            <a:off x="518993" y="365125"/>
            <a:ext cx="11567178" cy="1325563"/>
          </a:xfrm>
        </p:spPr>
        <p:txBody>
          <a:bodyPr/>
          <a:lstStyle/>
          <a:p>
            <a:r>
              <a:rPr lang="en-US" dirty="0"/>
              <a:t>Emergency Plan Page 1</a:t>
            </a:r>
          </a:p>
        </p:txBody>
      </p:sp>
      <p:sp>
        <p:nvSpPr>
          <p:cNvPr id="3" name="Text Placeholder 2">
            <a:extLst>
              <a:ext uri="{FF2B5EF4-FFF2-40B4-BE49-F238E27FC236}">
                <a16:creationId xmlns:a16="http://schemas.microsoft.com/office/drawing/2014/main" id="{7191C8A4-02C1-2C35-3F60-480CA4F04079}"/>
              </a:ext>
            </a:extLst>
          </p:cNvPr>
          <p:cNvSpPr>
            <a:spLocks noGrp="1"/>
          </p:cNvSpPr>
          <p:nvPr>
            <p:ph type="body" idx="1"/>
          </p:nvPr>
        </p:nvSpPr>
        <p:spPr>
          <a:xfrm>
            <a:off x="515817" y="1493777"/>
            <a:ext cx="5673575" cy="393822"/>
          </a:xfrm>
        </p:spPr>
        <p:txBody>
          <a:bodyPr>
            <a:normAutofit fontScale="92500" lnSpcReduction="10000"/>
          </a:bodyPr>
          <a:lstStyle/>
          <a:p>
            <a:r>
              <a:rPr lang="en-US" i="1" dirty="0"/>
              <a:t>Who, Where, and How to Contact</a:t>
            </a:r>
          </a:p>
        </p:txBody>
      </p:sp>
      <p:pic>
        <p:nvPicPr>
          <p:cNvPr id="8" name="Content Placeholder 7" descr="A document with a number of text&#10;&#10;Description automatically generated with medium confidence">
            <a:extLst>
              <a:ext uri="{FF2B5EF4-FFF2-40B4-BE49-F238E27FC236}">
                <a16:creationId xmlns:a16="http://schemas.microsoft.com/office/drawing/2014/main" id="{05A83D59-855D-549F-8CB4-D04AC0FA1711}"/>
              </a:ext>
            </a:extLst>
          </p:cNvPr>
          <p:cNvPicPr>
            <a:picLocks noGrp="1" noChangeAspect="1"/>
          </p:cNvPicPr>
          <p:nvPr>
            <p:ph sz="half" idx="2"/>
          </p:nvPr>
        </p:nvPicPr>
        <p:blipFill>
          <a:blip r:embed="rId3" cstate="screen">
            <a:extLst>
              <a:ext uri="{28A0092B-C50C-407E-A947-70E740481C1C}">
                <a14:useLocalDpi xmlns:a14="http://schemas.microsoft.com/office/drawing/2010/main" val="0"/>
              </a:ext>
            </a:extLst>
          </a:blip>
          <a:stretch>
            <a:fillRect/>
          </a:stretch>
        </p:blipFill>
        <p:spPr>
          <a:xfrm rot="700477">
            <a:off x="7531976" y="1064939"/>
            <a:ext cx="4325809" cy="5597342"/>
          </a:xfrm>
          <a:ln>
            <a:solidFill>
              <a:schemeClr val="tx1"/>
            </a:solidFill>
          </a:ln>
        </p:spPr>
      </p:pic>
      <p:sp>
        <p:nvSpPr>
          <p:cNvPr id="9" name="Content Placeholder 3">
            <a:extLst>
              <a:ext uri="{FF2B5EF4-FFF2-40B4-BE49-F238E27FC236}">
                <a16:creationId xmlns:a16="http://schemas.microsoft.com/office/drawing/2014/main" id="{8F5299DC-EC11-E439-BB21-9FBE98829872}"/>
              </a:ext>
            </a:extLst>
          </p:cNvPr>
          <p:cNvSpPr txBox="1">
            <a:spLocks/>
          </p:cNvSpPr>
          <p:nvPr/>
        </p:nvSpPr>
        <p:spPr>
          <a:xfrm>
            <a:off x="515816" y="1984375"/>
            <a:ext cx="6494584" cy="45085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Date the plan!</a:t>
            </a:r>
          </a:p>
          <a:p>
            <a:r>
              <a:rPr lang="en-US" dirty="0"/>
              <a:t>Designate an emergency meeting place</a:t>
            </a:r>
          </a:p>
          <a:p>
            <a:r>
              <a:rPr lang="en-US" dirty="0"/>
              <a:t>Name, address, phone numbers</a:t>
            </a:r>
          </a:p>
          <a:p>
            <a:r>
              <a:rPr lang="en-US" dirty="0"/>
              <a:t>Alternative and </a:t>
            </a:r>
            <a:r>
              <a:rPr lang="en-US" dirty="0" err="1"/>
              <a:t>out-of</a:t>
            </a:r>
            <a:r>
              <a:rPr lang="en-US" dirty="0"/>
              <a:t> town contacts</a:t>
            </a:r>
          </a:p>
          <a:p>
            <a:r>
              <a:rPr lang="en-US" dirty="0"/>
              <a:t>Detailed directions!</a:t>
            </a:r>
          </a:p>
          <a:p>
            <a:r>
              <a:rPr lang="en-US" dirty="0"/>
              <a:t>Family member listing</a:t>
            </a:r>
          </a:p>
          <a:p>
            <a:pPr lvl="1"/>
            <a:r>
              <a:rPr lang="en-US" dirty="0"/>
              <a:t>List everybody that is regularly at the home!</a:t>
            </a:r>
          </a:p>
          <a:p>
            <a:pPr lvl="1"/>
            <a:r>
              <a:rPr lang="en-US" dirty="0"/>
              <a:t>Ages, phone numbers, schedule (if applicable)</a:t>
            </a:r>
          </a:p>
          <a:p>
            <a:pPr lvl="1"/>
            <a:r>
              <a:rPr lang="en-US" dirty="0"/>
              <a:t>Indicate disability or health concerns (details on page 2)</a:t>
            </a:r>
          </a:p>
        </p:txBody>
      </p:sp>
    </p:spTree>
    <p:extLst>
      <p:ext uri="{BB962C8B-B14F-4D97-AF65-F5344CB8AC3E}">
        <p14:creationId xmlns:p14="http://schemas.microsoft.com/office/powerpoint/2010/main" val="90895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8582-8301-6755-13E0-D0A88C781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C5681-6BE5-8DA9-CD85-10C32BEC8C6B}"/>
              </a:ext>
            </a:extLst>
          </p:cNvPr>
          <p:cNvSpPr>
            <a:spLocks noGrp="1"/>
          </p:cNvSpPr>
          <p:nvPr>
            <p:ph type="title"/>
          </p:nvPr>
        </p:nvSpPr>
        <p:spPr>
          <a:xfrm>
            <a:off x="518993" y="365125"/>
            <a:ext cx="11567178" cy="1325563"/>
          </a:xfrm>
        </p:spPr>
        <p:txBody>
          <a:bodyPr/>
          <a:lstStyle/>
          <a:p>
            <a:r>
              <a:rPr lang="en-US" dirty="0"/>
              <a:t>Emergency Plan Page 2</a:t>
            </a:r>
          </a:p>
        </p:txBody>
      </p:sp>
      <p:sp>
        <p:nvSpPr>
          <p:cNvPr id="3" name="Text Placeholder 2">
            <a:extLst>
              <a:ext uri="{FF2B5EF4-FFF2-40B4-BE49-F238E27FC236}">
                <a16:creationId xmlns:a16="http://schemas.microsoft.com/office/drawing/2014/main" id="{69EA5EB4-1218-F222-2B6C-83BC47F551FB}"/>
              </a:ext>
            </a:extLst>
          </p:cNvPr>
          <p:cNvSpPr>
            <a:spLocks noGrp="1"/>
          </p:cNvSpPr>
          <p:nvPr>
            <p:ph type="body" idx="1"/>
          </p:nvPr>
        </p:nvSpPr>
        <p:spPr>
          <a:xfrm>
            <a:off x="515817" y="1493776"/>
            <a:ext cx="5673575" cy="686715"/>
          </a:xfrm>
        </p:spPr>
        <p:txBody>
          <a:bodyPr>
            <a:normAutofit fontScale="92500" lnSpcReduction="10000"/>
          </a:bodyPr>
          <a:lstStyle/>
          <a:p>
            <a:r>
              <a:rPr lang="en-US" i="1" dirty="0"/>
              <a:t>Special considerations, critters, and good stuff to have on hand</a:t>
            </a:r>
          </a:p>
        </p:txBody>
      </p:sp>
      <p:sp>
        <p:nvSpPr>
          <p:cNvPr id="9" name="Content Placeholder 3">
            <a:extLst>
              <a:ext uri="{FF2B5EF4-FFF2-40B4-BE49-F238E27FC236}">
                <a16:creationId xmlns:a16="http://schemas.microsoft.com/office/drawing/2014/main" id="{94331914-C3A0-D938-CA00-C5AA2F32881E}"/>
              </a:ext>
            </a:extLst>
          </p:cNvPr>
          <p:cNvSpPr txBox="1">
            <a:spLocks/>
          </p:cNvSpPr>
          <p:nvPr/>
        </p:nvSpPr>
        <p:spPr>
          <a:xfrm>
            <a:off x="515816" y="1984375"/>
            <a:ext cx="6494584" cy="450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Picture 6" descr="A close-up of a form&#10;&#10;Description automatically generated">
            <a:extLst>
              <a:ext uri="{FF2B5EF4-FFF2-40B4-BE49-F238E27FC236}">
                <a16:creationId xmlns:a16="http://schemas.microsoft.com/office/drawing/2014/main" id="{FA122C68-9A85-23E2-8AC5-FF98F2E63F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075544">
            <a:off x="7390892" y="1171781"/>
            <a:ext cx="4242116" cy="5489797"/>
          </a:xfrm>
          <a:prstGeom prst="rect">
            <a:avLst/>
          </a:prstGeom>
          <a:ln>
            <a:solidFill>
              <a:schemeClr val="tx1"/>
            </a:solidFill>
          </a:ln>
        </p:spPr>
      </p:pic>
      <p:sp>
        <p:nvSpPr>
          <p:cNvPr id="10" name="Content Placeholder 3">
            <a:extLst>
              <a:ext uri="{FF2B5EF4-FFF2-40B4-BE49-F238E27FC236}">
                <a16:creationId xmlns:a16="http://schemas.microsoft.com/office/drawing/2014/main" id="{56360899-5028-7771-F151-EFBA25C2ECFE}"/>
              </a:ext>
            </a:extLst>
          </p:cNvPr>
          <p:cNvSpPr txBox="1">
            <a:spLocks/>
          </p:cNvSpPr>
          <p:nvPr/>
        </p:nvSpPr>
        <p:spPr>
          <a:xfrm>
            <a:off x="515815" y="2474177"/>
            <a:ext cx="6494584" cy="41887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Disability and Health Considerations</a:t>
            </a:r>
          </a:p>
          <a:p>
            <a:pPr lvl="1"/>
            <a:r>
              <a:rPr lang="en-US" dirty="0"/>
              <a:t>Provide details about the health or disability challenges indicated on page 1</a:t>
            </a:r>
          </a:p>
          <a:p>
            <a:r>
              <a:rPr lang="en-US" dirty="0"/>
              <a:t>List your pets – they are family too!</a:t>
            </a:r>
          </a:p>
          <a:p>
            <a:r>
              <a:rPr lang="en-US" dirty="0"/>
              <a:t>Emergency Resource Inventory</a:t>
            </a:r>
          </a:p>
          <a:p>
            <a:pPr lvl="1"/>
            <a:r>
              <a:rPr lang="en-US" dirty="0"/>
              <a:t>List what you have on hand (or what you need!)</a:t>
            </a:r>
          </a:p>
          <a:p>
            <a:pPr lvl="1"/>
            <a:r>
              <a:rPr lang="en-US" dirty="0"/>
              <a:t>Know where things are at – it’s no good if you can’t find it when you need it!</a:t>
            </a:r>
          </a:p>
          <a:p>
            <a:pPr lvl="1"/>
            <a:r>
              <a:rPr lang="en-US" dirty="0"/>
              <a:t>Not every useful thing will fit in your “Go-bag” – list it here!</a:t>
            </a:r>
          </a:p>
        </p:txBody>
      </p:sp>
    </p:spTree>
    <p:extLst>
      <p:ext uri="{BB962C8B-B14F-4D97-AF65-F5344CB8AC3E}">
        <p14:creationId xmlns:p14="http://schemas.microsoft.com/office/powerpoint/2010/main" val="150934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85A1-1A6D-F2A9-F48C-9A9E76458280}"/>
              </a:ext>
            </a:extLst>
          </p:cNvPr>
          <p:cNvSpPr>
            <a:spLocks noGrp="1"/>
          </p:cNvSpPr>
          <p:nvPr>
            <p:ph type="title"/>
          </p:nvPr>
        </p:nvSpPr>
        <p:spPr>
          <a:xfrm>
            <a:off x="686572" y="923526"/>
            <a:ext cx="10515600" cy="1136012"/>
          </a:xfrm>
        </p:spPr>
        <p:txBody>
          <a:bodyPr/>
          <a:lstStyle/>
          <a:p>
            <a:r>
              <a:rPr lang="en-US" dirty="0"/>
              <a:t>Why do we prepare?</a:t>
            </a:r>
          </a:p>
        </p:txBody>
      </p:sp>
      <p:pic>
        <p:nvPicPr>
          <p:cNvPr id="4" name="Picture 3">
            <a:extLst>
              <a:ext uri="{FF2B5EF4-FFF2-40B4-BE49-F238E27FC236}">
                <a16:creationId xmlns:a16="http://schemas.microsoft.com/office/drawing/2014/main" id="{3D60B23A-7D0A-B593-F111-373259977DFA}"/>
              </a:ext>
            </a:extLst>
          </p:cNvPr>
          <p:cNvPicPr>
            <a:picLocks noChangeAspect="1"/>
          </p:cNvPicPr>
          <p:nvPr/>
        </p:nvPicPr>
        <p:blipFill>
          <a:blip r:embed="rId3"/>
          <a:stretch>
            <a:fillRect/>
          </a:stretch>
        </p:blipFill>
        <p:spPr>
          <a:xfrm>
            <a:off x="1855184" y="2136536"/>
            <a:ext cx="8714317" cy="3512234"/>
          </a:xfrm>
          <a:prstGeom prst="rect">
            <a:avLst/>
          </a:prstGeom>
        </p:spPr>
      </p:pic>
    </p:spTree>
    <p:extLst>
      <p:ext uri="{BB962C8B-B14F-4D97-AF65-F5344CB8AC3E}">
        <p14:creationId xmlns:p14="http://schemas.microsoft.com/office/powerpoint/2010/main" val="2040187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CF477-47E2-1C64-2591-03B36E413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28A1F-BD66-00D6-05BC-D65400B37990}"/>
              </a:ext>
            </a:extLst>
          </p:cNvPr>
          <p:cNvSpPr>
            <a:spLocks noGrp="1"/>
          </p:cNvSpPr>
          <p:nvPr>
            <p:ph type="title"/>
          </p:nvPr>
        </p:nvSpPr>
        <p:spPr>
          <a:xfrm>
            <a:off x="518993" y="365125"/>
            <a:ext cx="11567178" cy="1325563"/>
          </a:xfrm>
        </p:spPr>
        <p:txBody>
          <a:bodyPr/>
          <a:lstStyle/>
          <a:p>
            <a:r>
              <a:rPr lang="en-US" dirty="0"/>
              <a:t>Emergency Plan Page 3</a:t>
            </a:r>
          </a:p>
        </p:txBody>
      </p:sp>
      <p:sp>
        <p:nvSpPr>
          <p:cNvPr id="3" name="Text Placeholder 2">
            <a:extLst>
              <a:ext uri="{FF2B5EF4-FFF2-40B4-BE49-F238E27FC236}">
                <a16:creationId xmlns:a16="http://schemas.microsoft.com/office/drawing/2014/main" id="{9B14D083-E85A-F1B6-41EF-798A9598566F}"/>
              </a:ext>
            </a:extLst>
          </p:cNvPr>
          <p:cNvSpPr>
            <a:spLocks noGrp="1"/>
          </p:cNvSpPr>
          <p:nvPr>
            <p:ph type="body" idx="1"/>
          </p:nvPr>
        </p:nvSpPr>
        <p:spPr>
          <a:xfrm>
            <a:off x="515817" y="1493776"/>
            <a:ext cx="5673575" cy="686715"/>
          </a:xfrm>
        </p:spPr>
        <p:txBody>
          <a:bodyPr>
            <a:normAutofit fontScale="92500" lnSpcReduction="10000"/>
          </a:bodyPr>
          <a:lstStyle/>
          <a:p>
            <a:r>
              <a:rPr lang="en-US" i="1" dirty="0"/>
              <a:t>Other stuff to consider and important phone numbers</a:t>
            </a:r>
          </a:p>
        </p:txBody>
      </p:sp>
      <p:sp>
        <p:nvSpPr>
          <p:cNvPr id="9" name="Content Placeholder 3">
            <a:extLst>
              <a:ext uri="{FF2B5EF4-FFF2-40B4-BE49-F238E27FC236}">
                <a16:creationId xmlns:a16="http://schemas.microsoft.com/office/drawing/2014/main" id="{474BB800-B218-F68D-FAD3-22460342B2E3}"/>
              </a:ext>
            </a:extLst>
          </p:cNvPr>
          <p:cNvSpPr txBox="1">
            <a:spLocks/>
          </p:cNvSpPr>
          <p:nvPr/>
        </p:nvSpPr>
        <p:spPr>
          <a:xfrm>
            <a:off x="515816" y="1984375"/>
            <a:ext cx="6494584" cy="450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Content Placeholder 3">
            <a:extLst>
              <a:ext uri="{FF2B5EF4-FFF2-40B4-BE49-F238E27FC236}">
                <a16:creationId xmlns:a16="http://schemas.microsoft.com/office/drawing/2014/main" id="{30878EB4-D17C-2DD3-1ED0-966FB26FE592}"/>
              </a:ext>
            </a:extLst>
          </p:cNvPr>
          <p:cNvSpPr txBox="1">
            <a:spLocks/>
          </p:cNvSpPr>
          <p:nvPr/>
        </p:nvSpPr>
        <p:spPr>
          <a:xfrm>
            <a:off x="515815" y="2474177"/>
            <a:ext cx="6494584" cy="4188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Additional concerns or resources</a:t>
            </a:r>
          </a:p>
          <a:p>
            <a:pPr lvl="1"/>
            <a:r>
              <a:rPr lang="en-US" dirty="0"/>
              <a:t>What haven’t we covered – what else is important to know?</a:t>
            </a:r>
          </a:p>
          <a:p>
            <a:pPr lvl="1"/>
            <a:r>
              <a:rPr lang="en-US" dirty="0"/>
              <a:t>Describe any unique challenges or resources unique to your home that might impact an emergency response</a:t>
            </a:r>
          </a:p>
          <a:p>
            <a:r>
              <a:rPr lang="en-US" dirty="0"/>
              <a:t>Emergency Contacts</a:t>
            </a:r>
          </a:p>
          <a:p>
            <a:pPr lvl="1"/>
            <a:r>
              <a:rPr lang="en-US" dirty="0"/>
              <a:t>List important emergency phone numbers</a:t>
            </a:r>
          </a:p>
          <a:p>
            <a:pPr lvl="1"/>
            <a:r>
              <a:rPr lang="en-US" dirty="0"/>
              <a:t>Very important if someone else needs to handle your affairs</a:t>
            </a:r>
          </a:p>
        </p:txBody>
      </p:sp>
      <p:pic>
        <p:nvPicPr>
          <p:cNvPr id="5" name="Picture 4" descr="A close-up of a form&#10;&#10;Description automatically generated">
            <a:extLst>
              <a:ext uri="{FF2B5EF4-FFF2-40B4-BE49-F238E27FC236}">
                <a16:creationId xmlns:a16="http://schemas.microsoft.com/office/drawing/2014/main" id="{2CDEC507-EBCC-EB9F-CB37-1514005BACF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900000">
            <a:off x="7781149" y="1166378"/>
            <a:ext cx="4061153" cy="5255610"/>
          </a:xfrm>
          <a:prstGeom prst="rect">
            <a:avLst/>
          </a:prstGeom>
          <a:ln>
            <a:solidFill>
              <a:schemeClr val="tx1"/>
            </a:solidFill>
          </a:ln>
        </p:spPr>
      </p:pic>
    </p:spTree>
    <p:extLst>
      <p:ext uri="{BB962C8B-B14F-4D97-AF65-F5344CB8AC3E}">
        <p14:creationId xmlns:p14="http://schemas.microsoft.com/office/powerpoint/2010/main" val="154144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5A356-F533-4E11-E674-7A85EE0EB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01D41-0E1E-82C5-7D0A-44DFFBC284D1}"/>
              </a:ext>
            </a:extLst>
          </p:cNvPr>
          <p:cNvSpPr>
            <a:spLocks noGrp="1"/>
          </p:cNvSpPr>
          <p:nvPr>
            <p:ph type="title"/>
          </p:nvPr>
        </p:nvSpPr>
        <p:spPr>
          <a:xfrm>
            <a:off x="518993" y="365125"/>
            <a:ext cx="11567178" cy="1325563"/>
          </a:xfrm>
        </p:spPr>
        <p:txBody>
          <a:bodyPr/>
          <a:lstStyle/>
          <a:p>
            <a:r>
              <a:rPr lang="en-US" dirty="0"/>
              <a:t>Emergency Plan Page 4</a:t>
            </a:r>
          </a:p>
        </p:txBody>
      </p:sp>
      <p:sp>
        <p:nvSpPr>
          <p:cNvPr id="3" name="Text Placeholder 2">
            <a:extLst>
              <a:ext uri="{FF2B5EF4-FFF2-40B4-BE49-F238E27FC236}">
                <a16:creationId xmlns:a16="http://schemas.microsoft.com/office/drawing/2014/main" id="{1E912BD9-ED51-10D6-EEF8-3F096AC83556}"/>
              </a:ext>
            </a:extLst>
          </p:cNvPr>
          <p:cNvSpPr>
            <a:spLocks noGrp="1"/>
          </p:cNvSpPr>
          <p:nvPr>
            <p:ph type="body" idx="1"/>
          </p:nvPr>
        </p:nvSpPr>
        <p:spPr>
          <a:xfrm>
            <a:off x="515817" y="1493776"/>
            <a:ext cx="5673575" cy="490599"/>
          </a:xfrm>
        </p:spPr>
        <p:txBody>
          <a:bodyPr>
            <a:normAutofit/>
          </a:bodyPr>
          <a:lstStyle/>
          <a:p>
            <a:r>
              <a:rPr lang="en-US" i="1" dirty="0"/>
              <a:t>Draw some diagrams</a:t>
            </a:r>
          </a:p>
        </p:txBody>
      </p:sp>
      <p:sp>
        <p:nvSpPr>
          <p:cNvPr id="9" name="Content Placeholder 3">
            <a:extLst>
              <a:ext uri="{FF2B5EF4-FFF2-40B4-BE49-F238E27FC236}">
                <a16:creationId xmlns:a16="http://schemas.microsoft.com/office/drawing/2014/main" id="{FB29C1CD-15C6-225C-CCBF-BDEDAC85AA8E}"/>
              </a:ext>
            </a:extLst>
          </p:cNvPr>
          <p:cNvSpPr txBox="1">
            <a:spLocks/>
          </p:cNvSpPr>
          <p:nvPr/>
        </p:nvSpPr>
        <p:spPr>
          <a:xfrm>
            <a:off x="515816" y="1984375"/>
            <a:ext cx="6494584" cy="4508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Content Placeholder 3">
            <a:extLst>
              <a:ext uri="{FF2B5EF4-FFF2-40B4-BE49-F238E27FC236}">
                <a16:creationId xmlns:a16="http://schemas.microsoft.com/office/drawing/2014/main" id="{95892DD4-A99F-9E2F-B92A-9722E18880FE}"/>
              </a:ext>
            </a:extLst>
          </p:cNvPr>
          <p:cNvSpPr txBox="1">
            <a:spLocks/>
          </p:cNvSpPr>
          <p:nvPr/>
        </p:nvSpPr>
        <p:spPr>
          <a:xfrm>
            <a:off x="443312" y="1984376"/>
            <a:ext cx="6494584" cy="4482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Make a scale drawing of your house</a:t>
            </a:r>
          </a:p>
          <a:p>
            <a:pPr lvl="1"/>
            <a:r>
              <a:rPr lang="en-US" dirty="0"/>
              <a:t>Show the floor plan for each story of your house</a:t>
            </a:r>
          </a:p>
          <a:p>
            <a:pPr lvl="1"/>
            <a:r>
              <a:rPr lang="en-US" dirty="0"/>
              <a:t>Label rooms</a:t>
            </a:r>
          </a:p>
          <a:p>
            <a:pPr lvl="1"/>
            <a:r>
              <a:rPr lang="en-US" dirty="0"/>
              <a:t>Indicate entrances/exits</a:t>
            </a:r>
          </a:p>
          <a:p>
            <a:pPr lvl="1"/>
            <a:r>
              <a:rPr lang="en-US" dirty="0"/>
              <a:t>Mark utility locations (electric panel, gas line shutoff, water shutoff, etc.)</a:t>
            </a:r>
          </a:p>
          <a:p>
            <a:r>
              <a:rPr lang="en-US" dirty="0"/>
              <a:t>Highlight issues or features important for individuals with a disability</a:t>
            </a:r>
          </a:p>
          <a:p>
            <a:pPr lvl="1"/>
            <a:r>
              <a:rPr lang="en-US" dirty="0"/>
              <a:t>Accessible entrances (or inaccessible)</a:t>
            </a:r>
          </a:p>
        </p:txBody>
      </p:sp>
      <p:pic>
        <p:nvPicPr>
          <p:cNvPr id="6" name="Picture 5" descr="A grid paper with writing&#10;&#10;Description automatically generated with medium confidence">
            <a:extLst>
              <a:ext uri="{FF2B5EF4-FFF2-40B4-BE49-F238E27FC236}">
                <a16:creationId xmlns:a16="http://schemas.microsoft.com/office/drawing/2014/main" id="{624AE2C3-DC0B-EF8D-07A7-96230FAC086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900000">
            <a:off x="7568850" y="1233190"/>
            <a:ext cx="4195142" cy="5427939"/>
          </a:xfrm>
          <a:prstGeom prst="rect">
            <a:avLst/>
          </a:prstGeom>
          <a:ln>
            <a:solidFill>
              <a:schemeClr val="tx1"/>
            </a:solidFill>
          </a:ln>
        </p:spPr>
      </p:pic>
    </p:spTree>
    <p:extLst>
      <p:ext uri="{BB962C8B-B14F-4D97-AF65-F5344CB8AC3E}">
        <p14:creationId xmlns:p14="http://schemas.microsoft.com/office/powerpoint/2010/main" val="232132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8247-B68F-2101-0482-E6BCCFC7B1A1}"/>
              </a:ext>
            </a:extLst>
          </p:cNvPr>
          <p:cNvSpPr>
            <a:spLocks noGrp="1"/>
          </p:cNvSpPr>
          <p:nvPr>
            <p:ph type="title"/>
          </p:nvPr>
        </p:nvSpPr>
        <p:spPr/>
        <p:txBody>
          <a:bodyPr/>
          <a:lstStyle/>
          <a:p>
            <a:r>
              <a:rPr lang="en-US" dirty="0"/>
              <a:t>Practice and Update Your Plan</a:t>
            </a:r>
          </a:p>
        </p:txBody>
      </p:sp>
      <p:sp>
        <p:nvSpPr>
          <p:cNvPr id="9" name="Google Shape;175;p21">
            <a:extLst>
              <a:ext uri="{FF2B5EF4-FFF2-40B4-BE49-F238E27FC236}">
                <a16:creationId xmlns:a16="http://schemas.microsoft.com/office/drawing/2014/main" id="{4E471255-B366-0D8F-B6DA-02B401D1DA6E}"/>
              </a:ext>
            </a:extLst>
          </p:cNvPr>
          <p:cNvSpPr txBox="1">
            <a:spLocks noGrp="1"/>
          </p:cNvSpPr>
          <p:nvPr/>
        </p:nvSpPr>
        <p:spPr>
          <a:xfrm>
            <a:off x="12101037" y="4772555"/>
            <a:ext cx="5524500" cy="255870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oto Sans Symbols"/>
              <a:buChar char="▪"/>
              <a:defRPr sz="1400" b="0" i="0" u="none" strike="noStrike" cap="none">
                <a:solidFill>
                  <a:schemeClr val="dk1"/>
                </a:solidFill>
                <a:latin typeface="Arial"/>
                <a:ea typeface="Arial"/>
                <a:cs typeface="Arial"/>
                <a:sym typeface="Arial"/>
              </a:defRPr>
            </a:lvl1pPr>
            <a:lvl2pPr marL="914400" marR="0" lvl="1" indent="-317500" algn="l" rtl="0">
              <a:lnSpc>
                <a:spcPct val="100000"/>
              </a:lnSpc>
              <a:spcBef>
                <a:spcPts val="800"/>
              </a:spcBef>
              <a:spcAft>
                <a:spcPts val="0"/>
              </a:spcAft>
              <a:buClr>
                <a:schemeClr val="accent2"/>
              </a:buClr>
              <a:buSzPts val="1400"/>
              <a:buFont typeface="Arial"/>
              <a:buChar char="•"/>
              <a:defRPr sz="1200" b="0" i="0" u="none" strike="noStrike" cap="none">
                <a:solidFill>
                  <a:srgbClr val="262626"/>
                </a:solidFill>
                <a:latin typeface="Arial"/>
                <a:ea typeface="Arial"/>
                <a:cs typeface="Arial"/>
                <a:sym typeface="Arial"/>
              </a:defRPr>
            </a:lvl2pPr>
            <a:lvl3pPr marL="1371600" marR="0" lvl="2" indent="-317500" algn="l" rtl="0">
              <a:lnSpc>
                <a:spcPct val="100000"/>
              </a:lnSpc>
              <a:spcBef>
                <a:spcPts val="800"/>
              </a:spcBef>
              <a:spcAft>
                <a:spcPts val="0"/>
              </a:spcAft>
              <a:buClr>
                <a:schemeClr val="accent2"/>
              </a:buClr>
              <a:buSzPts val="1400"/>
              <a:buFont typeface="Arial"/>
              <a:buChar char="•"/>
              <a:defRPr sz="1200" b="0" i="0" u="none" strike="noStrike" cap="none">
                <a:solidFill>
                  <a:srgbClr val="262626"/>
                </a:solidFill>
                <a:latin typeface="Arial"/>
                <a:ea typeface="Arial"/>
                <a:cs typeface="Arial"/>
                <a:sym typeface="Arial"/>
              </a:defRPr>
            </a:lvl3pPr>
            <a:lvl4pPr marL="1828800" marR="0" lvl="3" indent="-317500" algn="l" rtl="0">
              <a:lnSpc>
                <a:spcPct val="100000"/>
              </a:lnSpc>
              <a:spcBef>
                <a:spcPts val="800"/>
              </a:spcBef>
              <a:spcAft>
                <a:spcPts val="0"/>
              </a:spcAft>
              <a:buClr>
                <a:schemeClr val="accent2"/>
              </a:buClr>
              <a:buSzPts val="1400"/>
              <a:buFont typeface="Arial"/>
              <a:buChar char="•"/>
              <a:defRPr sz="1200" b="0" i="0" u="none" strike="noStrike" cap="none">
                <a:solidFill>
                  <a:srgbClr val="262626"/>
                </a:solidFill>
                <a:latin typeface="Arial"/>
                <a:ea typeface="Arial"/>
                <a:cs typeface="Arial"/>
                <a:sym typeface="Arial"/>
              </a:defRPr>
            </a:lvl4pPr>
            <a:lvl5pPr marL="2286000" marR="0" lvl="4" indent="-317500" algn="l" rtl="0">
              <a:lnSpc>
                <a:spcPct val="100000"/>
              </a:lnSpc>
              <a:spcBef>
                <a:spcPts val="800"/>
              </a:spcBef>
              <a:spcAft>
                <a:spcPts val="0"/>
              </a:spcAft>
              <a:buClr>
                <a:schemeClr val="accent2"/>
              </a:buClr>
              <a:buSzPts val="1400"/>
              <a:buFont typeface="Arial"/>
              <a:buChar char="•"/>
              <a:defRPr sz="1200" b="0" i="0" u="none" strike="noStrike" cap="none">
                <a:solidFill>
                  <a:srgbClr val="262626"/>
                </a:solidFill>
                <a:latin typeface="Arial"/>
                <a:ea typeface="Arial"/>
                <a:cs typeface="Arial"/>
                <a:sym typeface="Arial"/>
              </a:defRPr>
            </a:lvl5pPr>
            <a:lvl6pPr marL="2743200" marR="0" lvl="5" indent="-317500" algn="l" rtl="0">
              <a:lnSpc>
                <a:spcPct val="100000"/>
              </a:lnSpc>
              <a:spcBef>
                <a:spcPts val="800"/>
              </a:spcBef>
              <a:spcAft>
                <a:spcPts val="0"/>
              </a:spcAft>
              <a:buClr>
                <a:schemeClr val="accent2"/>
              </a:buClr>
              <a:buSzPts val="1400"/>
              <a:buFont typeface="Arial"/>
              <a:buChar char="•"/>
              <a:defRPr sz="1200" b="0" i="0" u="none" strike="noStrike" cap="none">
                <a:solidFill>
                  <a:schemeClr val="lt1"/>
                </a:solidFill>
                <a:latin typeface="Arial"/>
                <a:ea typeface="Arial"/>
                <a:cs typeface="Arial"/>
                <a:sym typeface="Arial"/>
              </a:defRPr>
            </a:lvl6pPr>
            <a:lvl7pPr marL="3200400" marR="0" lvl="6" indent="-317500" algn="l" rtl="0">
              <a:lnSpc>
                <a:spcPct val="100000"/>
              </a:lnSpc>
              <a:spcBef>
                <a:spcPts val="800"/>
              </a:spcBef>
              <a:spcAft>
                <a:spcPts val="0"/>
              </a:spcAft>
              <a:buClr>
                <a:schemeClr val="accent2"/>
              </a:buClr>
              <a:buSzPts val="1400"/>
              <a:buFont typeface="Arial"/>
              <a:buChar char="•"/>
              <a:defRPr sz="1200" b="0" i="0" u="none" strike="noStrike" cap="none">
                <a:solidFill>
                  <a:schemeClr val="lt1"/>
                </a:solidFill>
                <a:latin typeface="Arial"/>
                <a:ea typeface="Arial"/>
                <a:cs typeface="Arial"/>
                <a:sym typeface="Arial"/>
              </a:defRPr>
            </a:lvl7pPr>
            <a:lvl8pPr marL="3657600" marR="0" lvl="7" indent="-317500" algn="l" rtl="0">
              <a:lnSpc>
                <a:spcPct val="100000"/>
              </a:lnSpc>
              <a:spcBef>
                <a:spcPts val="800"/>
              </a:spcBef>
              <a:spcAft>
                <a:spcPts val="0"/>
              </a:spcAft>
              <a:buClr>
                <a:schemeClr val="accent2"/>
              </a:buClr>
              <a:buSzPts val="1400"/>
              <a:buFont typeface="Arial"/>
              <a:buChar char="•"/>
              <a:defRPr sz="1200" b="0" i="0" u="none" strike="noStrike" cap="none">
                <a:solidFill>
                  <a:schemeClr val="lt1"/>
                </a:solidFill>
                <a:latin typeface="Arial"/>
                <a:ea typeface="Arial"/>
                <a:cs typeface="Arial"/>
                <a:sym typeface="Arial"/>
              </a:defRPr>
            </a:lvl8pPr>
            <a:lvl9pPr marL="4114800" marR="0" lvl="8" indent="-317500" algn="l" rtl="0">
              <a:lnSpc>
                <a:spcPct val="100000"/>
              </a:lnSpc>
              <a:spcBef>
                <a:spcPts val="800"/>
              </a:spcBef>
              <a:spcAft>
                <a:spcPts val="0"/>
              </a:spcAft>
              <a:buClr>
                <a:schemeClr val="accent2"/>
              </a:buClr>
              <a:buSzPts val="1400"/>
              <a:buFont typeface="Arial"/>
              <a:buChar char="•"/>
              <a:defRPr sz="1200" b="0" i="0" u="none" strike="noStrike" cap="none">
                <a:solidFill>
                  <a:schemeClr val="lt1"/>
                </a:solidFill>
                <a:latin typeface="Arial"/>
                <a:ea typeface="Arial"/>
                <a:cs typeface="Arial"/>
                <a:sym typeface="Arial"/>
              </a:defRPr>
            </a:lvl9pPr>
          </a:lstStyle>
          <a:p>
            <a:pPr marL="457200" lvl="0" indent="-317500" algn="l" rtl="0">
              <a:spcBef>
                <a:spcPts val="0"/>
              </a:spcBef>
              <a:spcAft>
                <a:spcPts val="0"/>
              </a:spcAft>
              <a:buSzPts val="1400"/>
              <a:buAutoNum type="arabicPeriod"/>
            </a:pPr>
            <a:r>
              <a:rPr lang="en" dirty="0"/>
              <a:t>You live alone, and due to an ice storm, the power goes out in your home. The power company suspects it will be out for 3 days. How can you stay safe?</a:t>
            </a:r>
            <a:endParaRPr dirty="0"/>
          </a:p>
          <a:p>
            <a:pPr marL="457200" lvl="0" indent="-317500" algn="l" rtl="0">
              <a:spcBef>
                <a:spcPts val="0"/>
              </a:spcBef>
              <a:spcAft>
                <a:spcPts val="0"/>
              </a:spcAft>
              <a:buSzPts val="1400"/>
              <a:buAutoNum type="arabicPeriod"/>
            </a:pPr>
            <a:r>
              <a:rPr lang="en" dirty="0"/>
              <a:t>You live with your significant other and 1 pet. There is a fire in another unit but your smoke detectors are going off. What should you do? How can you stay safe?</a:t>
            </a:r>
            <a:endParaRPr dirty="0"/>
          </a:p>
          <a:p>
            <a:pPr marL="457200" lvl="0" indent="-317500" algn="l" rtl="0">
              <a:spcBef>
                <a:spcPts val="0"/>
              </a:spcBef>
              <a:spcAft>
                <a:spcPts val="0"/>
              </a:spcAft>
              <a:buSzPts val="1400"/>
              <a:buAutoNum type="arabicPeriod"/>
            </a:pPr>
            <a:r>
              <a:rPr lang="en" dirty="0"/>
              <a:t>Weather channels are predicting blizzard like conditions. You have many chronic health issues that require electricity devices. How should you prepare for the upcoming weather?</a:t>
            </a:r>
            <a:endParaRPr dirty="0"/>
          </a:p>
          <a:p>
            <a:pPr marL="457200" lvl="0" indent="-317500" algn="l" rtl="0">
              <a:spcBef>
                <a:spcPts val="0"/>
              </a:spcBef>
              <a:spcAft>
                <a:spcPts val="0"/>
              </a:spcAft>
              <a:buSzPts val="1400"/>
              <a:buAutoNum type="arabicPeriod"/>
            </a:pPr>
            <a:r>
              <a:rPr lang="en" dirty="0"/>
              <a:t>There has been an outbreak of a bacterial infection due to unsafe water. What should you do to keep yourself safe?</a:t>
            </a:r>
            <a:endParaRPr dirty="0"/>
          </a:p>
        </p:txBody>
      </p:sp>
      <p:sp>
        <p:nvSpPr>
          <p:cNvPr id="3" name="Content Placeholder 3">
            <a:extLst>
              <a:ext uri="{FF2B5EF4-FFF2-40B4-BE49-F238E27FC236}">
                <a16:creationId xmlns:a16="http://schemas.microsoft.com/office/drawing/2014/main" id="{0C25B865-F711-FA7F-8600-E22B2BF7EA3E}"/>
              </a:ext>
            </a:extLst>
          </p:cNvPr>
          <p:cNvSpPr txBox="1">
            <a:spLocks/>
          </p:cNvSpPr>
          <p:nvPr/>
        </p:nvSpPr>
        <p:spPr>
          <a:xfrm>
            <a:off x="963169" y="1569489"/>
            <a:ext cx="6494584" cy="448241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Review and update your Family Emergency Plan at least annually</a:t>
            </a:r>
          </a:p>
          <a:p>
            <a:r>
              <a:rPr lang="en-US" dirty="0"/>
              <a:t>Keep your emergency supplies and Go-bag ready</a:t>
            </a:r>
          </a:p>
          <a:p>
            <a:pPr lvl="1"/>
            <a:r>
              <a:rPr lang="en-US" dirty="0"/>
              <a:t>Rotate your supplies</a:t>
            </a:r>
          </a:p>
          <a:p>
            <a:pPr lvl="1"/>
            <a:r>
              <a:rPr lang="en-US" dirty="0"/>
              <a:t>Check batteries</a:t>
            </a:r>
          </a:p>
          <a:p>
            <a:r>
              <a:rPr lang="en-US" dirty="0"/>
              <a:t>Practice your plans!</a:t>
            </a:r>
          </a:p>
          <a:p>
            <a:pPr lvl="1"/>
            <a:r>
              <a:rPr lang="en-US" dirty="0"/>
              <a:t>Simulated evacuations</a:t>
            </a:r>
          </a:p>
          <a:p>
            <a:pPr lvl="1"/>
            <a:r>
              <a:rPr lang="en-US" dirty="0"/>
              <a:t>Fire drills</a:t>
            </a:r>
          </a:p>
          <a:p>
            <a:pPr lvl="1"/>
            <a:r>
              <a:rPr lang="en-US" dirty="0"/>
              <a:t>Live out of your Go-bag for a weekend</a:t>
            </a:r>
          </a:p>
          <a:p>
            <a:r>
              <a:rPr lang="en-US" dirty="0"/>
              <a:t>Remember, bad things happen to good people.  Be ready!</a:t>
            </a:r>
          </a:p>
          <a:p>
            <a:pPr lvl="1"/>
            <a:endParaRPr lang="en-US" dirty="0"/>
          </a:p>
        </p:txBody>
      </p:sp>
      <p:pic>
        <p:nvPicPr>
          <p:cNvPr id="7" name="Picture 6" descr="A table with items on it&#10;&#10;Description automatically generated">
            <a:extLst>
              <a:ext uri="{FF2B5EF4-FFF2-40B4-BE49-F238E27FC236}">
                <a16:creationId xmlns:a16="http://schemas.microsoft.com/office/drawing/2014/main" id="{234DC25D-E2D1-EED3-8A41-751B0BE9BD1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57753" y="2461493"/>
            <a:ext cx="4300625" cy="3225468"/>
          </a:xfrm>
          <a:prstGeom prst="rect">
            <a:avLst/>
          </a:prstGeom>
        </p:spPr>
      </p:pic>
      <p:sp>
        <p:nvSpPr>
          <p:cNvPr id="10" name="TextBox 9">
            <a:extLst>
              <a:ext uri="{FF2B5EF4-FFF2-40B4-BE49-F238E27FC236}">
                <a16:creationId xmlns:a16="http://schemas.microsoft.com/office/drawing/2014/main" id="{3B03AFE1-BAB8-8942-CBDE-2995ED7C3788}"/>
              </a:ext>
            </a:extLst>
          </p:cNvPr>
          <p:cNvSpPr txBox="1"/>
          <p:nvPr/>
        </p:nvSpPr>
        <p:spPr>
          <a:xfrm>
            <a:off x="7251015" y="5763468"/>
            <a:ext cx="4714102" cy="230832"/>
          </a:xfrm>
          <a:prstGeom prst="rect">
            <a:avLst/>
          </a:prstGeom>
          <a:noFill/>
        </p:spPr>
        <p:txBody>
          <a:bodyPr wrap="square">
            <a:spAutoFit/>
          </a:bodyPr>
          <a:lstStyle/>
          <a:p>
            <a:r>
              <a:rPr lang="en-US" sz="900" dirty="0"/>
              <a:t>Photo by Roger Brown: https://www.pexels.com/photo/first-aid-and-surival-kits-5125690/</a:t>
            </a:r>
          </a:p>
        </p:txBody>
      </p:sp>
    </p:spTree>
    <p:extLst>
      <p:ext uri="{BB962C8B-B14F-4D97-AF65-F5344CB8AC3E}">
        <p14:creationId xmlns:p14="http://schemas.microsoft.com/office/powerpoint/2010/main" val="772863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4A860-D12B-23AB-0FE0-C1382C4D25EA}"/>
              </a:ext>
            </a:extLst>
          </p:cNvPr>
          <p:cNvSpPr>
            <a:spLocks noGrp="1"/>
          </p:cNvSpPr>
          <p:nvPr>
            <p:ph type="title"/>
          </p:nvPr>
        </p:nvSpPr>
        <p:spPr/>
        <p:txBody>
          <a:bodyPr/>
          <a:lstStyle/>
          <a:p>
            <a:r>
              <a:rPr lang="en-US" dirty="0"/>
              <a:t>Discussion Scenarios</a:t>
            </a:r>
          </a:p>
        </p:txBody>
      </p:sp>
      <p:sp>
        <p:nvSpPr>
          <p:cNvPr id="3" name="Content Placeholder 2">
            <a:extLst>
              <a:ext uri="{FF2B5EF4-FFF2-40B4-BE49-F238E27FC236}">
                <a16:creationId xmlns:a16="http://schemas.microsoft.com/office/drawing/2014/main" id="{15A77965-C5F1-6F87-B0A4-533FA28DC5E4}"/>
              </a:ext>
            </a:extLst>
          </p:cNvPr>
          <p:cNvSpPr>
            <a:spLocks noGrp="1"/>
          </p:cNvSpPr>
          <p:nvPr>
            <p:ph idx="1"/>
          </p:nvPr>
        </p:nvSpPr>
        <p:spPr/>
        <p:txBody>
          <a:bodyPr>
            <a:normAutofit/>
          </a:bodyPr>
          <a:lstStyle/>
          <a:p>
            <a:r>
              <a:rPr lang="en-US" sz="2400" dirty="0"/>
              <a:t>You live alone, and due to an ice storm, the power goes out in your home. The power company suspects it will be out for 3 days. How can you stay safe?</a:t>
            </a:r>
          </a:p>
          <a:p>
            <a:r>
              <a:rPr lang="en-US" sz="2400" dirty="0"/>
              <a:t>You live with your significant other and 1 pet. There is a fire in another unit but your smoke detectors are going off. What should you do? How can you stay safe?</a:t>
            </a:r>
          </a:p>
          <a:p>
            <a:r>
              <a:rPr lang="en-US" sz="2400" dirty="0"/>
              <a:t>Weather channels are predicting blizzard like conditions. You have many chronic health issues that require electricity devices. How should you prepare for the upcoming weather?</a:t>
            </a:r>
          </a:p>
          <a:p>
            <a:r>
              <a:rPr lang="en-US" sz="2400" dirty="0"/>
              <a:t>There has been an outbreak of a bacterial infection due to unsafe water. What should you do to keep yourself safe?</a:t>
            </a:r>
          </a:p>
          <a:p>
            <a:endParaRPr lang="en-US" sz="2400" dirty="0"/>
          </a:p>
        </p:txBody>
      </p:sp>
    </p:spTree>
    <p:extLst>
      <p:ext uri="{BB962C8B-B14F-4D97-AF65-F5344CB8AC3E}">
        <p14:creationId xmlns:p14="http://schemas.microsoft.com/office/powerpoint/2010/main" val="1932561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9497-4730-18FF-4478-A094394D47C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52644D49-586A-7B93-B18A-09BF8DD4FA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6549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9314-7655-0E9D-D24D-34E8C0F68100}"/>
              </a:ext>
            </a:extLst>
          </p:cNvPr>
          <p:cNvSpPr>
            <a:spLocks noGrp="1"/>
          </p:cNvSpPr>
          <p:nvPr>
            <p:ph type="title"/>
          </p:nvPr>
        </p:nvSpPr>
        <p:spPr/>
        <p:txBody>
          <a:bodyPr/>
          <a:lstStyle/>
          <a:p>
            <a:r>
              <a:rPr lang="en-US" dirty="0"/>
              <a:t>Natural Disasters</a:t>
            </a:r>
          </a:p>
        </p:txBody>
      </p:sp>
      <p:pic>
        <p:nvPicPr>
          <p:cNvPr id="4" name="Picture 3">
            <a:extLst>
              <a:ext uri="{FF2B5EF4-FFF2-40B4-BE49-F238E27FC236}">
                <a16:creationId xmlns:a16="http://schemas.microsoft.com/office/drawing/2014/main" id="{708DBD4B-9D2F-40D1-A1CB-7F846B62DF2A}"/>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146035" y="1620040"/>
            <a:ext cx="4121165" cy="2489184"/>
          </a:xfrm>
          <a:prstGeom prst="rect">
            <a:avLst/>
          </a:prstGeom>
        </p:spPr>
      </p:pic>
      <p:pic>
        <p:nvPicPr>
          <p:cNvPr id="5" name="Picture 4">
            <a:extLst>
              <a:ext uri="{FF2B5EF4-FFF2-40B4-BE49-F238E27FC236}">
                <a16:creationId xmlns:a16="http://schemas.microsoft.com/office/drawing/2014/main" id="{1925D432-F78C-49E4-BCC6-2C6BB947414A}"/>
              </a:ext>
            </a:extLst>
          </p:cNvPr>
          <p:cNvPicPr>
            <a:picLocks noChangeAspect="1"/>
          </p:cNvPicPr>
          <p:nvPr/>
        </p:nvPicPr>
        <p:blipFill>
          <a:blip r:embed="rId4"/>
          <a:stretch>
            <a:fillRect/>
          </a:stretch>
        </p:blipFill>
        <p:spPr>
          <a:xfrm>
            <a:off x="3597157" y="2111742"/>
            <a:ext cx="3766269" cy="2825993"/>
          </a:xfrm>
          <a:prstGeom prst="rect">
            <a:avLst/>
          </a:prstGeom>
        </p:spPr>
      </p:pic>
      <p:pic>
        <p:nvPicPr>
          <p:cNvPr id="8" name="Content Placeholder 7" descr="A house covered in snow&#10;&#10;Description automatically generated">
            <a:extLst>
              <a:ext uri="{FF2B5EF4-FFF2-40B4-BE49-F238E27FC236}">
                <a16:creationId xmlns:a16="http://schemas.microsoft.com/office/drawing/2014/main" id="{26B5F65C-C717-A3DF-CF26-4E338CA3E642}"/>
              </a:ext>
            </a:extLst>
          </p:cNvPr>
          <p:cNvPicPr>
            <a:picLocks noGrp="1" noChangeAspect="1"/>
          </p:cNvPicPr>
          <p:nvPr>
            <p:ph idx="1"/>
          </p:nvPr>
        </p:nvPicPr>
        <p:blipFill>
          <a:blip r:embed="rId5" cstate="screen">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p:blipFill>
        <p:spPr>
          <a:xfrm>
            <a:off x="4790423" y="4355518"/>
            <a:ext cx="4107228" cy="2304054"/>
          </a:xfrm>
        </p:spPr>
      </p:pic>
      <p:pic>
        <p:nvPicPr>
          <p:cNvPr id="6" name="Picture 5">
            <a:extLst>
              <a:ext uri="{FF2B5EF4-FFF2-40B4-BE49-F238E27FC236}">
                <a16:creationId xmlns:a16="http://schemas.microsoft.com/office/drawing/2014/main" id="{73E86F6A-B02D-4306-988D-11D97A69D87E}"/>
              </a:ext>
            </a:extLst>
          </p:cNvPr>
          <p:cNvPicPr>
            <a:picLocks noChangeAspect="1"/>
          </p:cNvPicPr>
          <p:nvPr/>
        </p:nvPicPr>
        <p:blipFill>
          <a:blip r:embed="rId7"/>
          <a:stretch>
            <a:fillRect/>
          </a:stretch>
        </p:blipFill>
        <p:spPr>
          <a:xfrm>
            <a:off x="8897651" y="1087658"/>
            <a:ext cx="3148314" cy="2356222"/>
          </a:xfrm>
          <a:prstGeom prst="rect">
            <a:avLst/>
          </a:prstGeom>
        </p:spPr>
      </p:pic>
      <p:pic>
        <p:nvPicPr>
          <p:cNvPr id="10" name="Picture 9" descr="A satellite view of a hurricane&#10;&#10;Description automatically generated">
            <a:extLst>
              <a:ext uri="{FF2B5EF4-FFF2-40B4-BE49-F238E27FC236}">
                <a16:creationId xmlns:a16="http://schemas.microsoft.com/office/drawing/2014/main" id="{E576EE21-CD02-AA99-75B5-F130F9408384}"/>
              </a:ext>
            </a:extLst>
          </p:cNvPr>
          <p:cNvPicPr>
            <a:picLocks noChangeAspect="1"/>
          </p:cNvPicPr>
          <p:nvPr/>
        </p:nvPicPr>
        <p:blipFill>
          <a:blip r:embed="rId8" cstate="screen">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73333" y="3855253"/>
            <a:ext cx="4424663" cy="2765414"/>
          </a:xfrm>
          <a:prstGeom prst="rect">
            <a:avLst/>
          </a:prstGeom>
        </p:spPr>
      </p:pic>
      <p:pic>
        <p:nvPicPr>
          <p:cNvPr id="19" name="Picture 18" descr="A car crashed into a building&#10;&#10;Description automatically generated">
            <a:extLst>
              <a:ext uri="{FF2B5EF4-FFF2-40B4-BE49-F238E27FC236}">
                <a16:creationId xmlns:a16="http://schemas.microsoft.com/office/drawing/2014/main" id="{3363B501-3EB2-BBA3-F412-8D2F05420F95}"/>
              </a:ext>
            </a:extLst>
          </p:cNvPr>
          <p:cNvPicPr>
            <a:picLocks noChangeAspect="1"/>
          </p:cNvPicPr>
          <p:nvPr/>
        </p:nvPicPr>
        <p:blipFill>
          <a:blip r:embed="rId10" cstate="screen">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894222" y="3787750"/>
            <a:ext cx="3566160" cy="2674620"/>
          </a:xfrm>
          <a:prstGeom prst="rect">
            <a:avLst/>
          </a:prstGeom>
        </p:spPr>
      </p:pic>
      <p:pic>
        <p:nvPicPr>
          <p:cNvPr id="13" name="Picture 12" descr="A fire in a field&#10;&#10;Description automatically generated">
            <a:extLst>
              <a:ext uri="{FF2B5EF4-FFF2-40B4-BE49-F238E27FC236}">
                <a16:creationId xmlns:a16="http://schemas.microsoft.com/office/drawing/2014/main" id="{F8EE3CA6-4BF2-1AE6-6A9C-9681A750AB19}"/>
              </a:ext>
            </a:extLst>
          </p:cNvPr>
          <p:cNvPicPr>
            <a:picLocks noChangeAspect="1"/>
          </p:cNvPicPr>
          <p:nvPr/>
        </p:nvPicPr>
        <p:blipFill>
          <a:blip r:embed="rId12" cstate="screen">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223596" y="1620040"/>
            <a:ext cx="3596447" cy="2424833"/>
          </a:xfrm>
          <a:prstGeom prst="rect">
            <a:avLst/>
          </a:prstGeom>
        </p:spPr>
      </p:pic>
    </p:spTree>
    <p:extLst>
      <p:ext uri="{BB962C8B-B14F-4D97-AF65-F5344CB8AC3E}">
        <p14:creationId xmlns:p14="http://schemas.microsoft.com/office/powerpoint/2010/main" val="387392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0F7A-330C-8005-31B4-602C252FD262}"/>
              </a:ext>
            </a:extLst>
          </p:cNvPr>
          <p:cNvSpPr>
            <a:spLocks noGrp="1"/>
          </p:cNvSpPr>
          <p:nvPr>
            <p:ph type="title"/>
          </p:nvPr>
        </p:nvSpPr>
        <p:spPr/>
        <p:txBody>
          <a:bodyPr/>
          <a:lstStyle/>
          <a:p>
            <a:r>
              <a:rPr lang="en-US" dirty="0"/>
              <a:t>Man-caused disasters</a:t>
            </a:r>
          </a:p>
        </p:txBody>
      </p:sp>
      <p:pic>
        <p:nvPicPr>
          <p:cNvPr id="5" name="Content Placeholder 4" descr="A firemen standing in front of a house&#10;&#10;Description automatically generated">
            <a:extLst>
              <a:ext uri="{FF2B5EF4-FFF2-40B4-BE49-F238E27FC236}">
                <a16:creationId xmlns:a16="http://schemas.microsoft.com/office/drawing/2014/main" id="{7FDCB874-44B6-B377-4D70-893E9056C5AC}"/>
              </a:ext>
            </a:extLst>
          </p:cNvPr>
          <p:cNvPicPr>
            <a:picLocks noGrp="1" noChangeAspect="1"/>
          </p:cNvPicPr>
          <p:nvPr>
            <p:ph idx="1"/>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32547" y="3909793"/>
            <a:ext cx="4444015" cy="2960825"/>
          </a:xfrm>
        </p:spPr>
      </p:pic>
      <p:pic>
        <p:nvPicPr>
          <p:cNvPr id="8" name="Picture 7" descr="A car with a damaged front end&#10;&#10;Description automatically generated">
            <a:extLst>
              <a:ext uri="{FF2B5EF4-FFF2-40B4-BE49-F238E27FC236}">
                <a16:creationId xmlns:a16="http://schemas.microsoft.com/office/drawing/2014/main" id="{B69CD1EE-DA32-0AE0-C9E5-BB0611719EEA}"/>
              </a:ext>
            </a:extLst>
          </p:cNvPr>
          <p:cNvPicPr>
            <a:picLocks noChangeAspect="1"/>
          </p:cNvPicPr>
          <p:nvPr/>
        </p:nvPicPr>
        <p:blipFill>
          <a:blip r:embed="rId5" cstate="screen">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4927" y="3880633"/>
            <a:ext cx="4121437" cy="2729783"/>
          </a:xfrm>
          <a:prstGeom prst="rect">
            <a:avLst/>
          </a:prstGeom>
        </p:spPr>
      </p:pic>
      <p:pic>
        <p:nvPicPr>
          <p:cNvPr id="10" name="Picture 9" descr="A fire on the ground&#10;&#10;Description automatically generated">
            <a:extLst>
              <a:ext uri="{FF2B5EF4-FFF2-40B4-BE49-F238E27FC236}">
                <a16:creationId xmlns:a16="http://schemas.microsoft.com/office/drawing/2014/main" id="{74BEC653-2D93-FD2B-AFD3-FCCCD0BDFFF7}"/>
              </a:ext>
            </a:extLst>
          </p:cNvPr>
          <p:cNvPicPr>
            <a:picLocks noChangeAspect="1"/>
          </p:cNvPicPr>
          <p:nvPr/>
        </p:nvPicPr>
        <p:blipFill>
          <a:blip r:embed="rId7" cstate="screen">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52706" y="3909793"/>
            <a:ext cx="4188864" cy="2356236"/>
          </a:xfrm>
          <a:prstGeom prst="rect">
            <a:avLst/>
          </a:prstGeom>
        </p:spPr>
      </p:pic>
      <p:pic>
        <p:nvPicPr>
          <p:cNvPr id="13" name="Picture 12" descr="A truck with a tank on the side of the road&#10;&#10;Description automatically generated">
            <a:extLst>
              <a:ext uri="{FF2B5EF4-FFF2-40B4-BE49-F238E27FC236}">
                <a16:creationId xmlns:a16="http://schemas.microsoft.com/office/drawing/2014/main" id="{CF76C2F6-1BA8-92D9-7EE4-57B16155329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468312" y="888753"/>
            <a:ext cx="3390900" cy="2647950"/>
          </a:xfrm>
          <a:prstGeom prst="rect">
            <a:avLst/>
          </a:prstGeom>
        </p:spPr>
      </p:pic>
      <p:pic>
        <p:nvPicPr>
          <p:cNvPr id="19" name="Picture 18" descr="A group of people holding torches&#10;&#10;Description automatically generated">
            <a:extLst>
              <a:ext uri="{FF2B5EF4-FFF2-40B4-BE49-F238E27FC236}">
                <a16:creationId xmlns:a16="http://schemas.microsoft.com/office/drawing/2014/main" id="{64D2EAC6-A10D-71A7-D117-C65451BA73F6}"/>
              </a:ext>
            </a:extLst>
          </p:cNvPr>
          <p:cNvPicPr>
            <a:picLocks noChangeAspect="1"/>
          </p:cNvPicPr>
          <p:nvPr/>
        </p:nvPicPr>
        <p:blipFill>
          <a:blip r:embed="rId11" cstate="screen">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975292" y="1689255"/>
            <a:ext cx="3864335" cy="2576223"/>
          </a:xfrm>
          <a:prstGeom prst="rect">
            <a:avLst/>
          </a:prstGeom>
        </p:spPr>
      </p:pic>
    </p:spTree>
    <p:extLst>
      <p:ext uri="{BB962C8B-B14F-4D97-AF65-F5344CB8AC3E}">
        <p14:creationId xmlns:p14="http://schemas.microsoft.com/office/powerpoint/2010/main" val="3135896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0712-E248-9733-335D-AE1E7B23ADB5}"/>
              </a:ext>
            </a:extLst>
          </p:cNvPr>
          <p:cNvSpPr>
            <a:spLocks noGrp="1"/>
          </p:cNvSpPr>
          <p:nvPr>
            <p:ph type="title"/>
          </p:nvPr>
        </p:nvSpPr>
        <p:spPr/>
        <p:txBody>
          <a:bodyPr/>
          <a:lstStyle/>
          <a:p>
            <a:r>
              <a:rPr lang="en-US" dirty="0"/>
              <a:t>Personal or family challenges</a:t>
            </a:r>
          </a:p>
        </p:txBody>
      </p:sp>
      <p:pic>
        <p:nvPicPr>
          <p:cNvPr id="9" name="Content Placeholder 8" descr="A close-up of a foreclosure sign&#10;&#10;Description automatically generated">
            <a:extLst>
              <a:ext uri="{FF2B5EF4-FFF2-40B4-BE49-F238E27FC236}">
                <a16:creationId xmlns:a16="http://schemas.microsoft.com/office/drawing/2014/main" id="{722F2EB7-8309-EB43-510E-69543855B7D7}"/>
              </a:ext>
            </a:extLst>
          </p:cNvPr>
          <p:cNvPicPr>
            <a:picLocks noGrp="1" noChangeAspect="1"/>
          </p:cNvPicPr>
          <p:nvPr>
            <p:ph idx="1"/>
          </p:nvPr>
        </p:nvPicPr>
        <p:blipFill>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3459" y="3988474"/>
            <a:ext cx="3677775" cy="2453076"/>
          </a:xfrm>
        </p:spPr>
      </p:pic>
      <p:pic>
        <p:nvPicPr>
          <p:cNvPr id="4" name="Picture 3" descr="Close-up of a person's hand&#10;&#10;Description automatically generated with low confidence">
            <a:extLst>
              <a:ext uri="{FF2B5EF4-FFF2-40B4-BE49-F238E27FC236}">
                <a16:creationId xmlns:a16="http://schemas.microsoft.com/office/drawing/2014/main" id="{0A284CD2-7B7C-409E-A41D-E0C4BFB32B96}"/>
              </a:ext>
            </a:extLst>
          </p:cNvPr>
          <p:cNvPicPr>
            <a:picLocks noChangeAspect="1"/>
          </p:cNvPicPr>
          <p:nvPr/>
        </p:nvPicPr>
        <p:blipFill>
          <a:blip r:embed="rId5"/>
          <a:stretch>
            <a:fillRect/>
          </a:stretch>
        </p:blipFill>
        <p:spPr>
          <a:xfrm>
            <a:off x="572855" y="1821369"/>
            <a:ext cx="3267871" cy="1890127"/>
          </a:xfrm>
          <a:prstGeom prst="rect">
            <a:avLst/>
          </a:prstGeom>
        </p:spPr>
      </p:pic>
      <p:pic>
        <p:nvPicPr>
          <p:cNvPr id="5" name="Picture 4" descr="A close-up of some money&#10;&#10;Description automatically generated with low confidence">
            <a:extLst>
              <a:ext uri="{FF2B5EF4-FFF2-40B4-BE49-F238E27FC236}">
                <a16:creationId xmlns:a16="http://schemas.microsoft.com/office/drawing/2014/main" id="{3EDC9593-B4CC-4CE5-81FB-9AE7EF05DD98}"/>
              </a:ext>
            </a:extLst>
          </p:cNvPr>
          <p:cNvPicPr>
            <a:picLocks noChangeAspect="1"/>
          </p:cNvPicPr>
          <p:nvPr/>
        </p:nvPicPr>
        <p:blipFill>
          <a:blip r:embed="rId6"/>
          <a:stretch>
            <a:fillRect/>
          </a:stretch>
        </p:blipFill>
        <p:spPr>
          <a:xfrm>
            <a:off x="4075807" y="4001425"/>
            <a:ext cx="4040384" cy="2112209"/>
          </a:xfrm>
          <a:prstGeom prst="rect">
            <a:avLst/>
          </a:prstGeom>
        </p:spPr>
      </p:pic>
      <p:pic>
        <p:nvPicPr>
          <p:cNvPr id="6" name="Picture 5" descr="A car with flowers in the trunk&#10;&#10;Description automatically generated with medium confidence">
            <a:extLst>
              <a:ext uri="{FF2B5EF4-FFF2-40B4-BE49-F238E27FC236}">
                <a16:creationId xmlns:a16="http://schemas.microsoft.com/office/drawing/2014/main" id="{2D6223D5-E5AA-414B-BA21-D8EC7212A109}"/>
              </a:ext>
            </a:extLst>
          </p:cNvPr>
          <p:cNvPicPr>
            <a:picLocks noChangeAspect="1"/>
          </p:cNvPicPr>
          <p:nvPr/>
        </p:nvPicPr>
        <p:blipFill>
          <a:blip r:embed="rId7"/>
          <a:stretch>
            <a:fillRect/>
          </a:stretch>
        </p:blipFill>
        <p:spPr>
          <a:xfrm>
            <a:off x="8466710" y="3865972"/>
            <a:ext cx="3169872" cy="2112210"/>
          </a:xfrm>
          <a:prstGeom prst="rect">
            <a:avLst/>
          </a:prstGeom>
        </p:spPr>
      </p:pic>
      <p:pic>
        <p:nvPicPr>
          <p:cNvPr id="7" name="Picture 6" descr="A bunch of red flowers&#10;&#10;Description automatically generated with low confidence">
            <a:extLst>
              <a:ext uri="{FF2B5EF4-FFF2-40B4-BE49-F238E27FC236}">
                <a16:creationId xmlns:a16="http://schemas.microsoft.com/office/drawing/2014/main" id="{B35FDB49-B9F2-4A56-9ECD-3BD0CE8FB421}"/>
              </a:ext>
            </a:extLst>
          </p:cNvPr>
          <p:cNvPicPr>
            <a:picLocks noChangeAspect="1"/>
          </p:cNvPicPr>
          <p:nvPr/>
        </p:nvPicPr>
        <p:blipFill rotWithShape="1">
          <a:blip r:embed="rId8"/>
          <a:srcRect l="22757" r="18537"/>
          <a:stretch/>
        </p:blipFill>
        <p:spPr>
          <a:xfrm>
            <a:off x="3938596" y="1516685"/>
            <a:ext cx="2560158" cy="2453076"/>
          </a:xfrm>
          <a:prstGeom prst="rect">
            <a:avLst/>
          </a:prstGeom>
        </p:spPr>
      </p:pic>
      <p:pic>
        <p:nvPicPr>
          <p:cNvPr id="12" name="Picture 11" descr="A person holding a wallet&#10;&#10;Description automatically generated">
            <a:extLst>
              <a:ext uri="{FF2B5EF4-FFF2-40B4-BE49-F238E27FC236}">
                <a16:creationId xmlns:a16="http://schemas.microsoft.com/office/drawing/2014/main" id="{7934B5C7-7CF5-25A2-2BCF-EE35E8AE6B8F}"/>
              </a:ext>
            </a:extLst>
          </p:cNvPr>
          <p:cNvPicPr>
            <a:picLocks noChangeAspect="1"/>
          </p:cNvPicPr>
          <p:nvPr/>
        </p:nvPicPr>
        <p:blipFill>
          <a:blip r:embed="rId9" cstate="screen">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117218" y="1443098"/>
            <a:ext cx="4236582" cy="2386121"/>
          </a:xfrm>
          <a:prstGeom prst="rect">
            <a:avLst/>
          </a:prstGeom>
        </p:spPr>
      </p:pic>
      <p:sp>
        <p:nvSpPr>
          <p:cNvPr id="13" name="TextBox 12">
            <a:extLst>
              <a:ext uri="{FF2B5EF4-FFF2-40B4-BE49-F238E27FC236}">
                <a16:creationId xmlns:a16="http://schemas.microsoft.com/office/drawing/2014/main" id="{4659679C-4ECE-346C-FEFD-4263A37ED183}"/>
              </a:ext>
            </a:extLst>
          </p:cNvPr>
          <p:cNvSpPr txBox="1"/>
          <p:nvPr/>
        </p:nvSpPr>
        <p:spPr>
          <a:xfrm>
            <a:off x="2268015" y="5819474"/>
            <a:ext cx="7955969" cy="230832"/>
          </a:xfrm>
          <a:prstGeom prst="rect">
            <a:avLst/>
          </a:prstGeom>
          <a:noFill/>
        </p:spPr>
        <p:txBody>
          <a:bodyPr wrap="square" rtlCol="0">
            <a:spAutoFit/>
          </a:bodyPr>
          <a:lstStyle/>
          <a:p>
            <a:r>
              <a:rPr lang="en-US" sz="900" dirty="0">
                <a:hlinkClick r:id="rId10" tooltip="https://peoplesdispatch.org/tag/lockdown-in-india/"/>
              </a:rPr>
              <a:t>This Photo</a:t>
            </a:r>
            <a:r>
              <a:rPr lang="en-US" sz="900" dirty="0"/>
              <a:t> by Unknown </a:t>
            </a:r>
            <a:r>
              <a:rPr lang="en-US" sz="900" dirty="0" err="1"/>
              <a:t>Autho</a:t>
            </a:r>
            <a:r>
              <a:rPr lang="en-US" sz="900" dirty="0"/>
              <a:t> is licensed under </a:t>
            </a:r>
            <a:r>
              <a:rPr lang="en-US" sz="900" dirty="0">
                <a:hlinkClick r:id="rId11" tooltip="https://creativecommons.org/licenses/by-sa/3.0/"/>
              </a:rPr>
              <a:t>CC BY-SA</a:t>
            </a:r>
            <a:endParaRPr lang="en-US" sz="900" dirty="0"/>
          </a:p>
        </p:txBody>
      </p:sp>
    </p:spTree>
    <p:extLst>
      <p:ext uri="{BB962C8B-B14F-4D97-AF65-F5344CB8AC3E}">
        <p14:creationId xmlns:p14="http://schemas.microsoft.com/office/powerpoint/2010/main" val="356448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98C9-0621-333E-85BE-66BE8BD5C914}"/>
              </a:ext>
            </a:extLst>
          </p:cNvPr>
          <p:cNvSpPr>
            <a:spLocks noGrp="1"/>
          </p:cNvSpPr>
          <p:nvPr>
            <p:ph type="title"/>
          </p:nvPr>
        </p:nvSpPr>
        <p:spPr>
          <a:xfrm>
            <a:off x="838200" y="3230245"/>
            <a:ext cx="4931743" cy="1325563"/>
          </a:xfrm>
        </p:spPr>
        <p:txBody>
          <a:bodyPr>
            <a:normAutofit fontScale="90000"/>
          </a:bodyPr>
          <a:lstStyle/>
          <a:p>
            <a:r>
              <a:rPr lang="en-US" sz="4400" dirty="0"/>
              <a:t>Anticipating the needs of someone with a disability adds another dimension to emergency planning!</a:t>
            </a:r>
            <a:br>
              <a:rPr lang="en-US" sz="4400" dirty="0"/>
            </a:br>
            <a:endParaRPr lang="en-US" dirty="0"/>
          </a:p>
        </p:txBody>
      </p:sp>
      <p:pic>
        <p:nvPicPr>
          <p:cNvPr id="5" name="Picture 4" descr="Icon&#10;&#10;Description automatically generated">
            <a:extLst>
              <a:ext uri="{FF2B5EF4-FFF2-40B4-BE49-F238E27FC236}">
                <a16:creationId xmlns:a16="http://schemas.microsoft.com/office/drawing/2014/main" id="{C8410F71-7A51-41D4-8E0D-8B33341DA513}"/>
              </a:ext>
            </a:extLst>
          </p:cNvPr>
          <p:cNvPicPr>
            <a:picLocks noChangeAspect="1"/>
          </p:cNvPicPr>
          <p:nvPr/>
        </p:nvPicPr>
        <p:blipFill>
          <a:blip r:embed="rId3"/>
          <a:stretch>
            <a:fillRect/>
          </a:stretch>
        </p:blipFill>
        <p:spPr>
          <a:xfrm>
            <a:off x="6422058" y="1568768"/>
            <a:ext cx="4712363" cy="4712363"/>
          </a:xfrm>
          <a:prstGeom prst="rect">
            <a:avLst/>
          </a:prstGeom>
        </p:spPr>
      </p:pic>
    </p:spTree>
    <p:extLst>
      <p:ext uri="{BB962C8B-B14F-4D97-AF65-F5344CB8AC3E}">
        <p14:creationId xmlns:p14="http://schemas.microsoft.com/office/powerpoint/2010/main" val="283917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B83-89C9-EFCD-AC66-820317BD14B2}"/>
              </a:ext>
            </a:extLst>
          </p:cNvPr>
          <p:cNvSpPr>
            <a:spLocks noGrp="1"/>
          </p:cNvSpPr>
          <p:nvPr>
            <p:ph type="title"/>
          </p:nvPr>
        </p:nvSpPr>
        <p:spPr/>
        <p:txBody>
          <a:bodyPr/>
          <a:lstStyle/>
          <a:p>
            <a:r>
              <a:rPr lang="en-US" dirty="0"/>
              <a:t>What’s a disability?</a:t>
            </a:r>
          </a:p>
        </p:txBody>
      </p:sp>
      <p:sp>
        <p:nvSpPr>
          <p:cNvPr id="6" name="Content Placeholder 2">
            <a:extLst>
              <a:ext uri="{FF2B5EF4-FFF2-40B4-BE49-F238E27FC236}">
                <a16:creationId xmlns:a16="http://schemas.microsoft.com/office/drawing/2014/main" id="{E639509F-350F-FD1E-CEE1-D68E184CA196}"/>
              </a:ext>
            </a:extLst>
          </p:cNvPr>
          <p:cNvSpPr txBox="1">
            <a:spLocks/>
          </p:cNvSpPr>
          <p:nvPr/>
        </p:nvSpPr>
        <p:spPr bwMode="auto">
          <a:xfrm>
            <a:off x="588169" y="2326482"/>
            <a:ext cx="533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3200" b="0" i="1" u="none" strike="noStrike" kern="1200" cap="none" spc="0" normalizeH="0" baseline="0" noProof="0" dirty="0">
                <a:ln>
                  <a:noFill/>
                </a:ln>
                <a:solidFill>
                  <a:sysClr val="windowText" lastClr="000000"/>
                </a:solidFill>
                <a:effectLst/>
                <a:uLnTx/>
                <a:uFillTx/>
                <a:latin typeface="Calibri"/>
                <a:ea typeface="+mn-ea"/>
                <a:cs typeface="+mn-cs"/>
              </a:rPr>
              <a:t>a physical or mental impairment that substantially limits one or more major life activities…</a:t>
            </a:r>
          </a:p>
        </p:txBody>
      </p:sp>
      <p:pic>
        <p:nvPicPr>
          <p:cNvPr id="7" name="Picture 6">
            <a:extLst>
              <a:ext uri="{FF2B5EF4-FFF2-40B4-BE49-F238E27FC236}">
                <a16:creationId xmlns:a16="http://schemas.microsoft.com/office/drawing/2014/main" id="{302FFBC1-7533-2B07-B424-C7112BF2F392}"/>
              </a:ext>
            </a:extLst>
          </p:cNvPr>
          <p:cNvPicPr>
            <a:picLocks noChangeAspect="1"/>
          </p:cNvPicPr>
          <p:nvPr/>
        </p:nvPicPr>
        <p:blipFill>
          <a:blip r:embed="rId3"/>
          <a:stretch>
            <a:fillRect/>
          </a:stretch>
        </p:blipFill>
        <p:spPr>
          <a:xfrm>
            <a:off x="6419850" y="1364456"/>
            <a:ext cx="4745832" cy="4650917"/>
          </a:xfrm>
          <a:prstGeom prst="rect">
            <a:avLst/>
          </a:prstGeom>
        </p:spPr>
      </p:pic>
    </p:spTree>
    <p:extLst>
      <p:ext uri="{BB962C8B-B14F-4D97-AF65-F5344CB8AC3E}">
        <p14:creationId xmlns:p14="http://schemas.microsoft.com/office/powerpoint/2010/main" val="386417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8455-74A4-B540-6049-C973D1FE3717}"/>
              </a:ext>
            </a:extLst>
          </p:cNvPr>
          <p:cNvSpPr>
            <a:spLocks noGrp="1"/>
          </p:cNvSpPr>
          <p:nvPr>
            <p:ph type="title"/>
          </p:nvPr>
        </p:nvSpPr>
        <p:spPr>
          <a:xfrm>
            <a:off x="767947" y="300124"/>
            <a:ext cx="10515600" cy="1325563"/>
          </a:xfrm>
        </p:spPr>
        <p:txBody>
          <a:bodyPr/>
          <a:lstStyle/>
          <a:p>
            <a:r>
              <a:rPr lang="en-US" dirty="0"/>
              <a:t>“Major life activities” could include:</a:t>
            </a:r>
          </a:p>
        </p:txBody>
      </p:sp>
      <p:pic>
        <p:nvPicPr>
          <p:cNvPr id="11" name="Picture 10" descr="A group of kids playing with toys in a living room&#10;&#10;Description automatically generated">
            <a:extLst>
              <a:ext uri="{FF2B5EF4-FFF2-40B4-BE49-F238E27FC236}">
                <a16:creationId xmlns:a16="http://schemas.microsoft.com/office/drawing/2014/main" id="{FC7B38CD-F40F-00EE-1B74-77F7FC802A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71393" y="1866150"/>
            <a:ext cx="4959408" cy="3310405"/>
          </a:xfrm>
          <a:prstGeom prst="rect">
            <a:avLst/>
          </a:prstGeom>
        </p:spPr>
      </p:pic>
      <p:grpSp>
        <p:nvGrpSpPr>
          <p:cNvPr id="82" name="Group 81">
            <a:extLst>
              <a:ext uri="{FF2B5EF4-FFF2-40B4-BE49-F238E27FC236}">
                <a16:creationId xmlns:a16="http://schemas.microsoft.com/office/drawing/2014/main" id="{67D04426-4E1A-67FD-D77B-C687040961E5}"/>
              </a:ext>
            </a:extLst>
          </p:cNvPr>
          <p:cNvGrpSpPr/>
          <p:nvPr/>
        </p:nvGrpSpPr>
        <p:grpSpPr>
          <a:xfrm>
            <a:off x="4401546" y="4991528"/>
            <a:ext cx="2521743" cy="642938"/>
            <a:chOff x="7956946" y="5376577"/>
            <a:chExt cx="2521743" cy="642938"/>
          </a:xfrm>
        </p:grpSpPr>
        <p:sp>
          <p:nvSpPr>
            <p:cNvPr id="13" name="Rectangle: Rounded Corners 12">
              <a:extLst>
                <a:ext uri="{FF2B5EF4-FFF2-40B4-BE49-F238E27FC236}">
                  <a16:creationId xmlns:a16="http://schemas.microsoft.com/office/drawing/2014/main" id="{FC18D3EB-539B-F317-703E-9D1695457F66}"/>
                </a:ext>
              </a:extLst>
            </p:cNvPr>
            <p:cNvSpPr/>
            <p:nvPr/>
          </p:nvSpPr>
          <p:spPr>
            <a:xfrm>
              <a:off x="8055429" y="5376577"/>
              <a:ext cx="2293483"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267E8E-80C5-B074-AE3F-9A83FB7949BB}"/>
                </a:ext>
              </a:extLst>
            </p:cNvPr>
            <p:cNvSpPr txBox="1"/>
            <p:nvPr/>
          </p:nvSpPr>
          <p:spPr>
            <a:xfrm>
              <a:off x="7956946" y="5457831"/>
              <a:ext cx="2521743"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rPr>
                <a:t>caring for oneself </a:t>
              </a:r>
            </a:p>
          </p:txBody>
        </p:sp>
      </p:grpSp>
      <p:grpSp>
        <p:nvGrpSpPr>
          <p:cNvPr id="56" name="Group 55">
            <a:extLst>
              <a:ext uri="{FF2B5EF4-FFF2-40B4-BE49-F238E27FC236}">
                <a16:creationId xmlns:a16="http://schemas.microsoft.com/office/drawing/2014/main" id="{37009481-B52D-B59A-445F-E3DD20EA9B75}"/>
              </a:ext>
            </a:extLst>
          </p:cNvPr>
          <p:cNvGrpSpPr/>
          <p:nvPr/>
        </p:nvGrpSpPr>
        <p:grpSpPr>
          <a:xfrm>
            <a:off x="411149" y="1468328"/>
            <a:ext cx="2378870" cy="707886"/>
            <a:chOff x="9570240" y="981273"/>
            <a:chExt cx="2378870" cy="707886"/>
          </a:xfrm>
        </p:grpSpPr>
        <p:sp>
          <p:nvSpPr>
            <p:cNvPr id="16" name="Rectangle: Rounded Corners 15">
              <a:extLst>
                <a:ext uri="{FF2B5EF4-FFF2-40B4-BE49-F238E27FC236}">
                  <a16:creationId xmlns:a16="http://schemas.microsoft.com/office/drawing/2014/main" id="{D9A059DC-F563-88F6-E4C4-013422DE5184}"/>
                </a:ext>
              </a:extLst>
            </p:cNvPr>
            <p:cNvSpPr/>
            <p:nvPr/>
          </p:nvSpPr>
          <p:spPr>
            <a:xfrm>
              <a:off x="9570241" y="1007705"/>
              <a:ext cx="2378869"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4C3652-06B8-E838-5C3A-87BFECBDC1AC}"/>
                </a:ext>
              </a:extLst>
            </p:cNvPr>
            <p:cNvSpPr txBox="1"/>
            <p:nvPr/>
          </p:nvSpPr>
          <p:spPr>
            <a:xfrm>
              <a:off x="9570240" y="981273"/>
              <a:ext cx="2378870" cy="70788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p</a:t>
              </a:r>
              <a:r>
                <a:rPr kumimoji="0" lang="en-US" sz="2000" b="0" i="0" u="none" strike="noStrike" kern="1200" cap="none" spc="0" normalizeH="0" baseline="0" noProof="0" dirty="0" err="1">
                  <a:ln>
                    <a:noFill/>
                  </a:ln>
                  <a:solidFill>
                    <a:schemeClr val="bg1">
                      <a:lumMod val="95000"/>
                    </a:schemeClr>
                  </a:solidFill>
                  <a:effectLst/>
                  <a:uLnTx/>
                  <a:uFillTx/>
                  <a:latin typeface="Calibri"/>
                  <a:ea typeface="+mn-ea"/>
                  <a:cs typeface="+mn-cs"/>
                </a:rPr>
                <a:t>erforming</a:t>
              </a:r>
              <a:r>
                <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rPr>
                <a:t> manual tasks</a:t>
              </a:r>
            </a:p>
          </p:txBody>
        </p:sp>
      </p:grpSp>
      <p:grpSp>
        <p:nvGrpSpPr>
          <p:cNvPr id="76" name="Group 75">
            <a:extLst>
              <a:ext uri="{FF2B5EF4-FFF2-40B4-BE49-F238E27FC236}">
                <a16:creationId xmlns:a16="http://schemas.microsoft.com/office/drawing/2014/main" id="{65A5D106-636E-F7BA-904C-E7B74EB9B288}"/>
              </a:ext>
            </a:extLst>
          </p:cNvPr>
          <p:cNvGrpSpPr/>
          <p:nvPr/>
        </p:nvGrpSpPr>
        <p:grpSpPr>
          <a:xfrm>
            <a:off x="4618442" y="2494356"/>
            <a:ext cx="2378870" cy="642938"/>
            <a:chOff x="7723585" y="2972897"/>
            <a:chExt cx="2378870" cy="642938"/>
          </a:xfrm>
        </p:grpSpPr>
        <p:sp>
          <p:nvSpPr>
            <p:cNvPr id="18" name="Rectangle: Rounded Corners 17">
              <a:extLst>
                <a:ext uri="{FF2B5EF4-FFF2-40B4-BE49-F238E27FC236}">
                  <a16:creationId xmlns:a16="http://schemas.microsoft.com/office/drawing/2014/main" id="{3E70E186-B334-6BAB-8C41-41E1B08BE27B}"/>
                </a:ext>
              </a:extLst>
            </p:cNvPr>
            <p:cNvSpPr/>
            <p:nvPr/>
          </p:nvSpPr>
          <p:spPr>
            <a:xfrm>
              <a:off x="8316521" y="2972897"/>
              <a:ext cx="1177523"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688E48A-287B-515B-B8E5-A5CEB628BE3A}"/>
                </a:ext>
              </a:extLst>
            </p:cNvPr>
            <p:cNvSpPr txBox="1"/>
            <p:nvPr/>
          </p:nvSpPr>
          <p:spPr>
            <a:xfrm>
              <a:off x="7723585" y="3100353"/>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rPr>
                <a:t>seeing</a:t>
              </a:r>
            </a:p>
          </p:txBody>
        </p:sp>
      </p:grpSp>
      <p:grpSp>
        <p:nvGrpSpPr>
          <p:cNvPr id="79" name="Group 78">
            <a:extLst>
              <a:ext uri="{FF2B5EF4-FFF2-40B4-BE49-F238E27FC236}">
                <a16:creationId xmlns:a16="http://schemas.microsoft.com/office/drawing/2014/main" id="{D9DBFF60-AA1F-7918-CE23-DAA75AC1515C}"/>
              </a:ext>
            </a:extLst>
          </p:cNvPr>
          <p:cNvGrpSpPr/>
          <p:nvPr/>
        </p:nvGrpSpPr>
        <p:grpSpPr>
          <a:xfrm>
            <a:off x="4860150" y="3350613"/>
            <a:ext cx="2378870" cy="642938"/>
            <a:chOff x="6547263" y="3717510"/>
            <a:chExt cx="2378870" cy="642938"/>
          </a:xfrm>
        </p:grpSpPr>
        <p:sp>
          <p:nvSpPr>
            <p:cNvPr id="20" name="Rectangle: Rounded Corners 19">
              <a:extLst>
                <a:ext uri="{FF2B5EF4-FFF2-40B4-BE49-F238E27FC236}">
                  <a16:creationId xmlns:a16="http://schemas.microsoft.com/office/drawing/2014/main" id="{3E2B50B1-9E7F-7517-5477-D1F9350BFBFA}"/>
                </a:ext>
              </a:extLst>
            </p:cNvPr>
            <p:cNvSpPr/>
            <p:nvPr/>
          </p:nvSpPr>
          <p:spPr>
            <a:xfrm>
              <a:off x="7071115" y="3717510"/>
              <a:ext cx="1385887"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3953124-F22C-A691-EFFF-A6FCD8557A07}"/>
                </a:ext>
              </a:extLst>
            </p:cNvPr>
            <p:cNvSpPr txBox="1"/>
            <p:nvPr/>
          </p:nvSpPr>
          <p:spPr>
            <a:xfrm>
              <a:off x="6547263" y="3823534"/>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rPr>
                <a:t>hearing</a:t>
              </a:r>
            </a:p>
          </p:txBody>
        </p:sp>
      </p:grpSp>
      <p:grpSp>
        <p:nvGrpSpPr>
          <p:cNvPr id="74" name="Group 73">
            <a:extLst>
              <a:ext uri="{FF2B5EF4-FFF2-40B4-BE49-F238E27FC236}">
                <a16:creationId xmlns:a16="http://schemas.microsoft.com/office/drawing/2014/main" id="{37800379-EF58-7360-F379-F0B1CA07F44B}"/>
              </a:ext>
            </a:extLst>
          </p:cNvPr>
          <p:cNvGrpSpPr/>
          <p:nvPr/>
        </p:nvGrpSpPr>
        <p:grpSpPr>
          <a:xfrm>
            <a:off x="3033095" y="2313088"/>
            <a:ext cx="2378870" cy="642938"/>
            <a:chOff x="5344715" y="2355739"/>
            <a:chExt cx="2378870" cy="642938"/>
          </a:xfrm>
        </p:grpSpPr>
        <p:sp>
          <p:nvSpPr>
            <p:cNvPr id="22" name="Rectangle: Rounded Corners 21">
              <a:extLst>
                <a:ext uri="{FF2B5EF4-FFF2-40B4-BE49-F238E27FC236}">
                  <a16:creationId xmlns:a16="http://schemas.microsoft.com/office/drawing/2014/main" id="{69D49C66-79C6-77C9-18BF-71D9D39C7BD0}"/>
                </a:ext>
              </a:extLst>
            </p:cNvPr>
            <p:cNvSpPr/>
            <p:nvPr/>
          </p:nvSpPr>
          <p:spPr>
            <a:xfrm>
              <a:off x="5978121" y="2355739"/>
              <a:ext cx="1092994"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47876E3-E708-1319-16C2-9A3121BB760B}"/>
                </a:ext>
              </a:extLst>
            </p:cNvPr>
            <p:cNvSpPr txBox="1"/>
            <p:nvPr/>
          </p:nvSpPr>
          <p:spPr>
            <a:xfrm>
              <a:off x="5344715" y="2483195"/>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eating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8" name="Group 87">
            <a:extLst>
              <a:ext uri="{FF2B5EF4-FFF2-40B4-BE49-F238E27FC236}">
                <a16:creationId xmlns:a16="http://schemas.microsoft.com/office/drawing/2014/main" id="{0AC1130D-507A-5C10-DC5B-2BDB5D9CE617}"/>
              </a:ext>
            </a:extLst>
          </p:cNvPr>
          <p:cNvGrpSpPr/>
          <p:nvPr/>
        </p:nvGrpSpPr>
        <p:grpSpPr>
          <a:xfrm>
            <a:off x="3373060" y="3041889"/>
            <a:ext cx="2378870" cy="642938"/>
            <a:chOff x="3723083" y="3052407"/>
            <a:chExt cx="2378870" cy="642938"/>
          </a:xfrm>
        </p:grpSpPr>
        <p:sp>
          <p:nvSpPr>
            <p:cNvPr id="24" name="Rectangle: Rounded Corners 23">
              <a:extLst>
                <a:ext uri="{FF2B5EF4-FFF2-40B4-BE49-F238E27FC236}">
                  <a16:creationId xmlns:a16="http://schemas.microsoft.com/office/drawing/2014/main" id="{0B8AC4F3-8D6D-5D9E-4B76-A9C38FC2DE59}"/>
                </a:ext>
              </a:extLst>
            </p:cNvPr>
            <p:cNvSpPr/>
            <p:nvPr/>
          </p:nvSpPr>
          <p:spPr>
            <a:xfrm>
              <a:off x="4186245" y="3052407"/>
              <a:ext cx="1320398"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C8D1C1B-5D54-5EA4-3C2F-7B063A2BE68B}"/>
                </a:ext>
              </a:extLst>
            </p:cNvPr>
            <p:cNvSpPr txBox="1"/>
            <p:nvPr/>
          </p:nvSpPr>
          <p:spPr>
            <a:xfrm>
              <a:off x="3723083" y="3179863"/>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sleeping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3" name="Group 82">
            <a:extLst>
              <a:ext uri="{FF2B5EF4-FFF2-40B4-BE49-F238E27FC236}">
                <a16:creationId xmlns:a16="http://schemas.microsoft.com/office/drawing/2014/main" id="{0542F20C-5D39-E362-3712-A3467532EDB4}"/>
              </a:ext>
            </a:extLst>
          </p:cNvPr>
          <p:cNvGrpSpPr/>
          <p:nvPr/>
        </p:nvGrpSpPr>
        <p:grpSpPr>
          <a:xfrm>
            <a:off x="4679691" y="4198153"/>
            <a:ext cx="2378870" cy="642938"/>
            <a:chOff x="5506642" y="5834227"/>
            <a:chExt cx="2378870" cy="642938"/>
          </a:xfrm>
        </p:grpSpPr>
        <p:sp>
          <p:nvSpPr>
            <p:cNvPr id="26" name="Rectangle: Rounded Corners 25">
              <a:extLst>
                <a:ext uri="{FF2B5EF4-FFF2-40B4-BE49-F238E27FC236}">
                  <a16:creationId xmlns:a16="http://schemas.microsoft.com/office/drawing/2014/main" id="{2298C585-4631-DA51-C18E-B17A1072DECD}"/>
                </a:ext>
              </a:extLst>
            </p:cNvPr>
            <p:cNvSpPr/>
            <p:nvPr/>
          </p:nvSpPr>
          <p:spPr>
            <a:xfrm>
              <a:off x="5978122" y="5834227"/>
              <a:ext cx="1409650"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53FA00F-DA5F-A77C-E419-B071221EAE99}"/>
                </a:ext>
              </a:extLst>
            </p:cNvPr>
            <p:cNvSpPr txBox="1"/>
            <p:nvPr/>
          </p:nvSpPr>
          <p:spPr>
            <a:xfrm>
              <a:off x="5506642" y="5961683"/>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walking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78" name="Group 77">
            <a:extLst>
              <a:ext uri="{FF2B5EF4-FFF2-40B4-BE49-F238E27FC236}">
                <a16:creationId xmlns:a16="http://schemas.microsoft.com/office/drawing/2014/main" id="{6F423539-3CF8-9EA7-8293-6B1BF797AB27}"/>
              </a:ext>
            </a:extLst>
          </p:cNvPr>
          <p:cNvGrpSpPr/>
          <p:nvPr/>
        </p:nvGrpSpPr>
        <p:grpSpPr>
          <a:xfrm>
            <a:off x="3166046" y="3921757"/>
            <a:ext cx="2378870" cy="642938"/>
            <a:chOff x="3795105" y="3884353"/>
            <a:chExt cx="2378870" cy="642938"/>
          </a:xfrm>
        </p:grpSpPr>
        <p:sp>
          <p:nvSpPr>
            <p:cNvPr id="28" name="Rectangle: Rounded Corners 27">
              <a:extLst>
                <a:ext uri="{FF2B5EF4-FFF2-40B4-BE49-F238E27FC236}">
                  <a16:creationId xmlns:a16="http://schemas.microsoft.com/office/drawing/2014/main" id="{C0D9315C-0A27-A7B5-C6C5-E279497E8FF5}"/>
                </a:ext>
              </a:extLst>
            </p:cNvPr>
            <p:cNvSpPr/>
            <p:nvPr/>
          </p:nvSpPr>
          <p:spPr>
            <a:xfrm>
              <a:off x="4324341" y="3884353"/>
              <a:ext cx="1320398"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F872952-7AE5-49A8-2106-1EBBEC84968D}"/>
                </a:ext>
              </a:extLst>
            </p:cNvPr>
            <p:cNvSpPr txBox="1"/>
            <p:nvPr/>
          </p:nvSpPr>
          <p:spPr>
            <a:xfrm>
              <a:off x="3795105" y="3984803"/>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standing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5" name="Group 84">
            <a:extLst>
              <a:ext uri="{FF2B5EF4-FFF2-40B4-BE49-F238E27FC236}">
                <a16:creationId xmlns:a16="http://schemas.microsoft.com/office/drawing/2014/main" id="{CF40C978-595C-E7B0-C60A-23E269C071DD}"/>
              </a:ext>
            </a:extLst>
          </p:cNvPr>
          <p:cNvGrpSpPr/>
          <p:nvPr/>
        </p:nvGrpSpPr>
        <p:grpSpPr>
          <a:xfrm>
            <a:off x="1776411" y="2329921"/>
            <a:ext cx="2378870" cy="642938"/>
            <a:chOff x="1776410" y="2252757"/>
            <a:chExt cx="2378870" cy="642938"/>
          </a:xfrm>
        </p:grpSpPr>
        <p:sp>
          <p:nvSpPr>
            <p:cNvPr id="30" name="Rectangle: Rounded Corners 29">
              <a:extLst>
                <a:ext uri="{FF2B5EF4-FFF2-40B4-BE49-F238E27FC236}">
                  <a16:creationId xmlns:a16="http://schemas.microsoft.com/office/drawing/2014/main" id="{BA2CA7A5-6E80-2552-611A-4F74303A7308}"/>
                </a:ext>
              </a:extLst>
            </p:cNvPr>
            <p:cNvSpPr/>
            <p:nvPr/>
          </p:nvSpPr>
          <p:spPr>
            <a:xfrm>
              <a:off x="2393156" y="2252757"/>
              <a:ext cx="1092994"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29ABC18-9BCF-53A1-09AE-BADF4F9EF3C4}"/>
                </a:ext>
              </a:extLst>
            </p:cNvPr>
            <p:cNvSpPr txBox="1"/>
            <p:nvPr/>
          </p:nvSpPr>
          <p:spPr>
            <a:xfrm>
              <a:off x="1776410" y="2380213"/>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lifting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6" name="Group 85">
            <a:extLst>
              <a:ext uri="{FF2B5EF4-FFF2-40B4-BE49-F238E27FC236}">
                <a16:creationId xmlns:a16="http://schemas.microsoft.com/office/drawing/2014/main" id="{D999B1E3-720D-A2C9-5BA7-D4F877108254}"/>
              </a:ext>
            </a:extLst>
          </p:cNvPr>
          <p:cNvGrpSpPr/>
          <p:nvPr/>
        </p:nvGrpSpPr>
        <p:grpSpPr>
          <a:xfrm>
            <a:off x="1766035" y="3192253"/>
            <a:ext cx="2378870" cy="642938"/>
            <a:chOff x="1268007" y="3902543"/>
            <a:chExt cx="2378870" cy="642938"/>
          </a:xfrm>
        </p:grpSpPr>
        <p:sp>
          <p:nvSpPr>
            <p:cNvPr id="34" name="Rectangle: Rounded Corners 33">
              <a:extLst>
                <a:ext uri="{FF2B5EF4-FFF2-40B4-BE49-F238E27FC236}">
                  <a16:creationId xmlns:a16="http://schemas.microsoft.com/office/drawing/2014/main" id="{FAF6D295-B9F7-85C8-8370-0FB4494863CF}"/>
                </a:ext>
              </a:extLst>
            </p:cNvPr>
            <p:cNvSpPr/>
            <p:nvPr/>
          </p:nvSpPr>
          <p:spPr>
            <a:xfrm>
              <a:off x="1776410" y="3902543"/>
              <a:ext cx="1385887"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15187F68-2DD5-0C86-D176-0419F2DE5924}"/>
                </a:ext>
              </a:extLst>
            </p:cNvPr>
            <p:cNvSpPr txBox="1"/>
            <p:nvPr/>
          </p:nvSpPr>
          <p:spPr>
            <a:xfrm>
              <a:off x="1268007" y="4029999"/>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rPr>
                <a:t>bending</a:t>
              </a:r>
            </a:p>
          </p:txBody>
        </p:sp>
      </p:grpSp>
      <p:grpSp>
        <p:nvGrpSpPr>
          <p:cNvPr id="71" name="Group 70">
            <a:extLst>
              <a:ext uri="{FF2B5EF4-FFF2-40B4-BE49-F238E27FC236}">
                <a16:creationId xmlns:a16="http://schemas.microsoft.com/office/drawing/2014/main" id="{CEF42CC8-3C8A-9D1B-0366-C13F4CA6712F}"/>
              </a:ext>
            </a:extLst>
          </p:cNvPr>
          <p:cNvGrpSpPr/>
          <p:nvPr/>
        </p:nvGrpSpPr>
        <p:grpSpPr>
          <a:xfrm>
            <a:off x="2213730" y="4925590"/>
            <a:ext cx="2378870" cy="642938"/>
            <a:chOff x="654225" y="1475383"/>
            <a:chExt cx="2378870" cy="642938"/>
          </a:xfrm>
        </p:grpSpPr>
        <p:sp>
          <p:nvSpPr>
            <p:cNvPr id="36" name="Rectangle: Rounded Corners 35">
              <a:extLst>
                <a:ext uri="{FF2B5EF4-FFF2-40B4-BE49-F238E27FC236}">
                  <a16:creationId xmlns:a16="http://schemas.microsoft.com/office/drawing/2014/main" id="{1E7A07E0-1100-68DD-B177-E2096FCB6C07}"/>
                </a:ext>
              </a:extLst>
            </p:cNvPr>
            <p:cNvSpPr/>
            <p:nvPr/>
          </p:nvSpPr>
          <p:spPr>
            <a:xfrm>
              <a:off x="1178719" y="1475383"/>
              <a:ext cx="1385887"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F649FB1-E2E8-C311-2733-73A0B1603C6F}"/>
                </a:ext>
              </a:extLst>
            </p:cNvPr>
            <p:cNvSpPr txBox="1"/>
            <p:nvPr/>
          </p:nvSpPr>
          <p:spPr>
            <a:xfrm>
              <a:off x="654225" y="1602839"/>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speaking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73" name="Group 72">
            <a:extLst>
              <a:ext uri="{FF2B5EF4-FFF2-40B4-BE49-F238E27FC236}">
                <a16:creationId xmlns:a16="http://schemas.microsoft.com/office/drawing/2014/main" id="{B2FCCF3F-6A44-CADC-D695-A0B0F167EBA4}"/>
              </a:ext>
            </a:extLst>
          </p:cNvPr>
          <p:cNvGrpSpPr/>
          <p:nvPr/>
        </p:nvGrpSpPr>
        <p:grpSpPr>
          <a:xfrm>
            <a:off x="2655984" y="1515315"/>
            <a:ext cx="2378870" cy="642938"/>
            <a:chOff x="3646877" y="1540901"/>
            <a:chExt cx="2378870" cy="642938"/>
          </a:xfrm>
        </p:grpSpPr>
        <p:sp>
          <p:nvSpPr>
            <p:cNvPr id="38" name="Rectangle: Rounded Corners 37">
              <a:extLst>
                <a:ext uri="{FF2B5EF4-FFF2-40B4-BE49-F238E27FC236}">
                  <a16:creationId xmlns:a16="http://schemas.microsoft.com/office/drawing/2014/main" id="{586409A5-3B4A-6348-8187-A6D52AF8454B}"/>
                </a:ext>
              </a:extLst>
            </p:cNvPr>
            <p:cNvSpPr/>
            <p:nvPr/>
          </p:nvSpPr>
          <p:spPr>
            <a:xfrm>
              <a:off x="4155281" y="1540901"/>
              <a:ext cx="1351361"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648C021-13D0-0C32-0207-6A41E50D9D80}"/>
                </a:ext>
              </a:extLst>
            </p:cNvPr>
            <p:cNvSpPr txBox="1"/>
            <p:nvPr/>
          </p:nvSpPr>
          <p:spPr>
            <a:xfrm>
              <a:off x="3646877" y="1668357"/>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breathing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75" name="Group 74">
            <a:extLst>
              <a:ext uri="{FF2B5EF4-FFF2-40B4-BE49-F238E27FC236}">
                <a16:creationId xmlns:a16="http://schemas.microsoft.com/office/drawing/2014/main" id="{3D6C4532-56CD-CE58-39C9-E5ED13ED93A0}"/>
              </a:ext>
            </a:extLst>
          </p:cNvPr>
          <p:cNvGrpSpPr/>
          <p:nvPr/>
        </p:nvGrpSpPr>
        <p:grpSpPr>
          <a:xfrm>
            <a:off x="117586" y="2472422"/>
            <a:ext cx="2378870" cy="642938"/>
            <a:chOff x="738185" y="3074572"/>
            <a:chExt cx="2378870" cy="642938"/>
          </a:xfrm>
        </p:grpSpPr>
        <p:sp>
          <p:nvSpPr>
            <p:cNvPr id="40" name="Rectangle: Rounded Corners 39">
              <a:extLst>
                <a:ext uri="{FF2B5EF4-FFF2-40B4-BE49-F238E27FC236}">
                  <a16:creationId xmlns:a16="http://schemas.microsoft.com/office/drawing/2014/main" id="{F12127A3-3887-61B7-8C99-5098C138955C}"/>
                </a:ext>
              </a:extLst>
            </p:cNvPr>
            <p:cNvSpPr/>
            <p:nvPr/>
          </p:nvSpPr>
          <p:spPr>
            <a:xfrm>
              <a:off x="1268007" y="3074572"/>
              <a:ext cx="1385887"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8B58DB50-E9C9-D4A1-DA16-1E6777C175D7}"/>
                </a:ext>
              </a:extLst>
            </p:cNvPr>
            <p:cNvSpPr txBox="1"/>
            <p:nvPr/>
          </p:nvSpPr>
          <p:spPr>
            <a:xfrm>
              <a:off x="738185" y="3188122"/>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learning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4" name="Group 83">
            <a:extLst>
              <a:ext uri="{FF2B5EF4-FFF2-40B4-BE49-F238E27FC236}">
                <a16:creationId xmlns:a16="http://schemas.microsoft.com/office/drawing/2014/main" id="{C89A87B4-2EA8-F351-DB85-43869A9CBF7C}"/>
              </a:ext>
            </a:extLst>
          </p:cNvPr>
          <p:cNvGrpSpPr/>
          <p:nvPr/>
        </p:nvGrpSpPr>
        <p:grpSpPr>
          <a:xfrm>
            <a:off x="-83390" y="4412989"/>
            <a:ext cx="2378870" cy="642938"/>
            <a:chOff x="1938337" y="5711825"/>
            <a:chExt cx="2378870" cy="642938"/>
          </a:xfrm>
        </p:grpSpPr>
        <p:sp>
          <p:nvSpPr>
            <p:cNvPr id="42" name="Rectangle: Rounded Corners 41">
              <a:extLst>
                <a:ext uri="{FF2B5EF4-FFF2-40B4-BE49-F238E27FC236}">
                  <a16:creationId xmlns:a16="http://schemas.microsoft.com/office/drawing/2014/main" id="{8792F7DB-6E5F-A020-D06B-8696565724A2}"/>
                </a:ext>
              </a:extLst>
            </p:cNvPr>
            <p:cNvSpPr/>
            <p:nvPr/>
          </p:nvSpPr>
          <p:spPr>
            <a:xfrm>
              <a:off x="2504139" y="5711825"/>
              <a:ext cx="1281680"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DFBB1753-B8BC-648E-9587-6681CC80AB65}"/>
                </a:ext>
              </a:extLst>
            </p:cNvPr>
            <p:cNvSpPr txBox="1"/>
            <p:nvPr/>
          </p:nvSpPr>
          <p:spPr>
            <a:xfrm>
              <a:off x="1938337" y="5818458"/>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reading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7" name="Group 86">
            <a:extLst>
              <a:ext uri="{FF2B5EF4-FFF2-40B4-BE49-F238E27FC236}">
                <a16:creationId xmlns:a16="http://schemas.microsoft.com/office/drawing/2014/main" id="{26402902-6DD8-2434-EAE7-5EF7D5A788D3}"/>
              </a:ext>
            </a:extLst>
          </p:cNvPr>
          <p:cNvGrpSpPr/>
          <p:nvPr/>
        </p:nvGrpSpPr>
        <p:grpSpPr>
          <a:xfrm>
            <a:off x="-92010" y="3513722"/>
            <a:ext cx="2378870" cy="642938"/>
            <a:chOff x="661941" y="4711992"/>
            <a:chExt cx="2378870" cy="642938"/>
          </a:xfrm>
        </p:grpSpPr>
        <p:sp>
          <p:nvSpPr>
            <p:cNvPr id="44" name="Rectangle: Rounded Corners 43">
              <a:extLst>
                <a:ext uri="{FF2B5EF4-FFF2-40B4-BE49-F238E27FC236}">
                  <a16:creationId xmlns:a16="http://schemas.microsoft.com/office/drawing/2014/main" id="{6E107E31-0F1E-348C-08EF-EB90C181BAEA}"/>
                </a:ext>
              </a:extLst>
            </p:cNvPr>
            <p:cNvSpPr/>
            <p:nvPr/>
          </p:nvSpPr>
          <p:spPr>
            <a:xfrm>
              <a:off x="864395" y="4711992"/>
              <a:ext cx="1985962"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65CA912-3195-3594-3F58-5B66099A8F80}"/>
                </a:ext>
              </a:extLst>
            </p:cNvPr>
            <p:cNvSpPr txBox="1"/>
            <p:nvPr/>
          </p:nvSpPr>
          <p:spPr>
            <a:xfrm>
              <a:off x="661941" y="4839448"/>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concentrating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0" name="Group 79">
            <a:extLst>
              <a:ext uri="{FF2B5EF4-FFF2-40B4-BE49-F238E27FC236}">
                <a16:creationId xmlns:a16="http://schemas.microsoft.com/office/drawing/2014/main" id="{9D80E6C7-70CF-3512-3B21-D5011C74CDE0}"/>
              </a:ext>
            </a:extLst>
          </p:cNvPr>
          <p:cNvGrpSpPr/>
          <p:nvPr/>
        </p:nvGrpSpPr>
        <p:grpSpPr>
          <a:xfrm>
            <a:off x="1650677" y="4156660"/>
            <a:ext cx="2378870" cy="642938"/>
            <a:chOff x="3599251" y="4891352"/>
            <a:chExt cx="2378870" cy="642938"/>
          </a:xfrm>
        </p:grpSpPr>
        <p:sp>
          <p:nvSpPr>
            <p:cNvPr id="46" name="Rectangle: Rounded Corners 45">
              <a:extLst>
                <a:ext uri="{FF2B5EF4-FFF2-40B4-BE49-F238E27FC236}">
                  <a16:creationId xmlns:a16="http://schemas.microsoft.com/office/drawing/2014/main" id="{ECD0C64D-BA65-C337-DE1A-13D29EE80C3C}"/>
                </a:ext>
              </a:extLst>
            </p:cNvPr>
            <p:cNvSpPr/>
            <p:nvPr/>
          </p:nvSpPr>
          <p:spPr>
            <a:xfrm>
              <a:off x="4057651" y="4891352"/>
              <a:ext cx="1448992"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2552AF4-3E35-4F34-218D-8BF21438FC58}"/>
                </a:ext>
              </a:extLst>
            </p:cNvPr>
            <p:cNvSpPr txBox="1"/>
            <p:nvPr/>
          </p:nvSpPr>
          <p:spPr>
            <a:xfrm>
              <a:off x="3599251" y="5018808"/>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thinking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81" name="Group 80">
            <a:extLst>
              <a:ext uri="{FF2B5EF4-FFF2-40B4-BE49-F238E27FC236}">
                <a16:creationId xmlns:a16="http://schemas.microsoft.com/office/drawing/2014/main" id="{AF9D33E5-7257-7C4E-1453-F7D3BC77BBE6}"/>
              </a:ext>
            </a:extLst>
          </p:cNvPr>
          <p:cNvGrpSpPr/>
          <p:nvPr/>
        </p:nvGrpSpPr>
        <p:grpSpPr>
          <a:xfrm>
            <a:off x="138525" y="5389672"/>
            <a:ext cx="2378870" cy="642938"/>
            <a:chOff x="6366266" y="4637395"/>
            <a:chExt cx="2378870" cy="642938"/>
          </a:xfrm>
        </p:grpSpPr>
        <p:sp>
          <p:nvSpPr>
            <p:cNvPr id="48" name="Rectangle: Rounded Corners 47">
              <a:extLst>
                <a:ext uri="{FF2B5EF4-FFF2-40B4-BE49-F238E27FC236}">
                  <a16:creationId xmlns:a16="http://schemas.microsoft.com/office/drawing/2014/main" id="{B6B10D45-967C-DF8A-F827-F98E64BCF4A6}"/>
                </a:ext>
              </a:extLst>
            </p:cNvPr>
            <p:cNvSpPr/>
            <p:nvPr/>
          </p:nvSpPr>
          <p:spPr>
            <a:xfrm>
              <a:off x="6523483" y="4637395"/>
              <a:ext cx="2076231"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153D432-F918-F6B8-F2EE-45216F95BADD}"/>
                </a:ext>
              </a:extLst>
            </p:cNvPr>
            <p:cNvSpPr txBox="1"/>
            <p:nvPr/>
          </p:nvSpPr>
          <p:spPr>
            <a:xfrm>
              <a:off x="6366266" y="4764851"/>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bg1">
                      <a:lumMod val="95000"/>
                    </a:schemeClr>
                  </a:solidFill>
                  <a:latin typeface="Calibri"/>
                </a:rPr>
                <a:t>communicating</a:t>
              </a:r>
              <a:endPar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endParaRPr>
            </a:p>
          </p:txBody>
        </p:sp>
      </p:grpSp>
      <p:grpSp>
        <p:nvGrpSpPr>
          <p:cNvPr id="72" name="Group 71">
            <a:extLst>
              <a:ext uri="{FF2B5EF4-FFF2-40B4-BE49-F238E27FC236}">
                <a16:creationId xmlns:a16="http://schemas.microsoft.com/office/drawing/2014/main" id="{17AF8818-BAEC-87FB-6F2D-99986A52C55F}"/>
              </a:ext>
            </a:extLst>
          </p:cNvPr>
          <p:cNvGrpSpPr/>
          <p:nvPr/>
        </p:nvGrpSpPr>
        <p:grpSpPr>
          <a:xfrm>
            <a:off x="4296994" y="1738694"/>
            <a:ext cx="2378870" cy="642938"/>
            <a:chOff x="6366266" y="1524622"/>
            <a:chExt cx="2378870" cy="642938"/>
          </a:xfrm>
        </p:grpSpPr>
        <p:sp>
          <p:nvSpPr>
            <p:cNvPr id="50" name="Rectangle: Rounded Corners 49">
              <a:extLst>
                <a:ext uri="{FF2B5EF4-FFF2-40B4-BE49-F238E27FC236}">
                  <a16:creationId xmlns:a16="http://schemas.microsoft.com/office/drawing/2014/main" id="{0894BD10-EB40-4160-BDA0-25395A1DB7DD}"/>
                </a:ext>
              </a:extLst>
            </p:cNvPr>
            <p:cNvSpPr/>
            <p:nvPr/>
          </p:nvSpPr>
          <p:spPr>
            <a:xfrm>
              <a:off x="6885371" y="1524622"/>
              <a:ext cx="1301366" cy="642938"/>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8FD393E9-D673-9968-7603-E445AEF3D929}"/>
                </a:ext>
              </a:extLst>
            </p:cNvPr>
            <p:cNvSpPr txBox="1"/>
            <p:nvPr/>
          </p:nvSpPr>
          <p:spPr>
            <a:xfrm>
              <a:off x="6366266" y="1652078"/>
              <a:ext cx="2378870" cy="40011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kumimoji="0" lang="en-US" sz="2000" b="0" i="0" u="none" strike="noStrike" kern="1200" cap="none" spc="0" normalizeH="0" baseline="0" noProof="0" dirty="0">
                  <a:ln>
                    <a:noFill/>
                  </a:ln>
                  <a:solidFill>
                    <a:schemeClr val="bg1">
                      <a:lumMod val="95000"/>
                    </a:schemeClr>
                  </a:solidFill>
                  <a:effectLst/>
                  <a:uLnTx/>
                  <a:uFillTx/>
                  <a:latin typeface="Calibri"/>
                  <a:ea typeface="+mn-ea"/>
                  <a:cs typeface="+mn-cs"/>
                </a:rPr>
                <a:t>working</a:t>
              </a:r>
            </a:p>
          </p:txBody>
        </p:sp>
      </p:grpSp>
      <p:sp>
        <p:nvSpPr>
          <p:cNvPr id="89" name="TextBox 88">
            <a:extLst>
              <a:ext uri="{FF2B5EF4-FFF2-40B4-BE49-F238E27FC236}">
                <a16:creationId xmlns:a16="http://schemas.microsoft.com/office/drawing/2014/main" id="{870E541B-B197-8B18-52D6-4345D22451F1}"/>
              </a:ext>
            </a:extLst>
          </p:cNvPr>
          <p:cNvSpPr txBox="1"/>
          <p:nvPr/>
        </p:nvSpPr>
        <p:spPr>
          <a:xfrm>
            <a:off x="3836222" y="5834337"/>
            <a:ext cx="8405871" cy="830997"/>
          </a:xfrm>
          <a:prstGeom prst="rect">
            <a:avLst/>
          </a:prstGeom>
          <a:noFill/>
        </p:spPr>
        <p:txBody>
          <a:bodyPr wrap="square" rtlCol="0">
            <a:spAutoFit/>
          </a:bodyPr>
          <a:lstStyle/>
          <a:p>
            <a:r>
              <a:rPr lang="en-US" sz="2400" i="1" dirty="0"/>
              <a:t>How would challenges with one or more of these life activities impact someone’s response to an emergency or disaster?</a:t>
            </a:r>
          </a:p>
        </p:txBody>
      </p:sp>
    </p:spTree>
    <p:extLst>
      <p:ext uri="{BB962C8B-B14F-4D97-AF65-F5344CB8AC3E}">
        <p14:creationId xmlns:p14="http://schemas.microsoft.com/office/powerpoint/2010/main" val="80987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8C02-F759-93E3-282C-27A7E7FA2D73}"/>
              </a:ext>
            </a:extLst>
          </p:cNvPr>
          <p:cNvSpPr>
            <a:spLocks noGrp="1"/>
          </p:cNvSpPr>
          <p:nvPr>
            <p:ph type="title"/>
          </p:nvPr>
        </p:nvSpPr>
        <p:spPr/>
        <p:txBody>
          <a:bodyPr/>
          <a:lstStyle/>
          <a:p>
            <a:r>
              <a:rPr lang="en-US" dirty="0"/>
              <a:t>How many people have a disability?</a:t>
            </a:r>
          </a:p>
        </p:txBody>
      </p:sp>
      <p:graphicFrame>
        <p:nvGraphicFramePr>
          <p:cNvPr id="4" name="Content Placeholder 3">
            <a:extLst>
              <a:ext uri="{FF2B5EF4-FFF2-40B4-BE49-F238E27FC236}">
                <a16:creationId xmlns:a16="http://schemas.microsoft.com/office/drawing/2014/main" id="{3ADD646D-EF7F-4F02-F38F-B15DBCBE7091}"/>
              </a:ext>
            </a:extLst>
          </p:cNvPr>
          <p:cNvGraphicFramePr>
            <a:graphicFrameLocks noGrp="1"/>
          </p:cNvGraphicFramePr>
          <p:nvPr>
            <p:ph idx="1"/>
            <p:extLst>
              <p:ext uri="{D42A27DB-BD31-4B8C-83A1-F6EECF244321}">
                <p14:modId xmlns:p14="http://schemas.microsoft.com/office/powerpoint/2010/main" val="2091043993"/>
              </p:ext>
            </p:extLst>
          </p:nvPr>
        </p:nvGraphicFramePr>
        <p:xfrm>
          <a:off x="1657350" y="1633538"/>
          <a:ext cx="105156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B2F781A7-4390-A576-6025-DCEE649D4645}"/>
              </a:ext>
            </a:extLst>
          </p:cNvPr>
          <p:cNvSpPr txBox="1"/>
          <p:nvPr/>
        </p:nvSpPr>
        <p:spPr>
          <a:xfrm>
            <a:off x="435769" y="2228850"/>
            <a:ext cx="2171700" cy="3477875"/>
          </a:xfrm>
          <a:prstGeom prst="rect">
            <a:avLst/>
          </a:prstGeom>
          <a:noFill/>
        </p:spPr>
        <p:txBody>
          <a:bodyPr wrap="square" rtlCol="0">
            <a:spAutoFit/>
          </a:bodyPr>
          <a:lstStyle/>
          <a:p>
            <a:r>
              <a:rPr lang="en-US" sz="2800" dirty="0"/>
              <a:t>About 1 in 4 American adults (61 million +) have some type of disability.</a:t>
            </a:r>
          </a:p>
          <a:p>
            <a:r>
              <a:rPr lang="en-US" sz="2400" i="1" dirty="0"/>
              <a:t>www.cdc.gov</a:t>
            </a:r>
          </a:p>
        </p:txBody>
      </p:sp>
    </p:spTree>
    <p:extLst>
      <p:ext uri="{BB962C8B-B14F-4D97-AF65-F5344CB8AC3E}">
        <p14:creationId xmlns:p14="http://schemas.microsoft.com/office/powerpoint/2010/main" val="2506347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TM03457491[[fn=Metropolitan]]</Template>
  <TotalTime>1417</TotalTime>
  <Words>6448</Words>
  <Application>Microsoft Office PowerPoint</Application>
  <PresentationFormat>Widescreen</PresentationFormat>
  <Paragraphs>307</Paragraphs>
  <Slides>24</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Aptos</vt:lpstr>
      <vt:lpstr>Aptos Display</vt:lpstr>
      <vt:lpstr>Arial</vt:lpstr>
      <vt:lpstr>Calibri</vt:lpstr>
      <vt:lpstr>Century Schoolbook</vt:lpstr>
      <vt:lpstr>Wingdings 3</vt:lpstr>
      <vt:lpstr>Office Theme</vt:lpstr>
      <vt:lpstr>Custom Design</vt:lpstr>
      <vt:lpstr>“Inclusive Emergency Preparedness: Ensuring Safety for Individuals with Disabilities” </vt:lpstr>
      <vt:lpstr>Why do we prepare?</vt:lpstr>
      <vt:lpstr>Natural Disasters</vt:lpstr>
      <vt:lpstr>Man-caused disasters</vt:lpstr>
      <vt:lpstr>Personal or family challenges</vt:lpstr>
      <vt:lpstr>Anticipating the needs of someone with a disability adds another dimension to emergency planning! </vt:lpstr>
      <vt:lpstr>What’s a disability?</vt:lpstr>
      <vt:lpstr>“Major life activities” could include:</vt:lpstr>
      <vt:lpstr>How many people have a disability?</vt:lpstr>
      <vt:lpstr>Challenges for individuals with disabilities during disasters or emergencies:</vt:lpstr>
      <vt:lpstr>Stages of Emergency  Management</vt:lpstr>
      <vt:lpstr>When &amp; how to start planning for emergencies?</vt:lpstr>
      <vt:lpstr>So, how do we start?</vt:lpstr>
      <vt:lpstr>Gather important supplies</vt:lpstr>
      <vt:lpstr>Create a “Go-Bag”</vt:lpstr>
      <vt:lpstr>Prepping for People with Disabilities</vt:lpstr>
      <vt:lpstr>Family Emergency Plan</vt:lpstr>
      <vt:lpstr>Emergency Plan Page 1</vt:lpstr>
      <vt:lpstr>Emergency Plan Page 2</vt:lpstr>
      <vt:lpstr>Emergency Plan Page 3</vt:lpstr>
      <vt:lpstr>Emergency Plan Page 4</vt:lpstr>
      <vt:lpstr>Practice and Update Your Plan</vt:lpstr>
      <vt:lpstr>Discussion Scenarios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Emergency Preparedness: Ensuring Safety for Individuals with Disabilities”</dc:title>
  <dc:creator>Ed Sheldon</dc:creator>
  <cp:lastModifiedBy>Sheldon, Edward J</cp:lastModifiedBy>
  <cp:revision>18</cp:revision>
  <cp:lastPrinted>2024-12-03T20:58:56Z</cp:lastPrinted>
  <dcterms:created xsi:type="dcterms:W3CDTF">2024-11-18T01:41:13Z</dcterms:created>
  <dcterms:modified xsi:type="dcterms:W3CDTF">2025-04-08T20:26:12Z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2025-04-08T20:24:13Z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18f5d1dd-8129-4f4a-a934-f0823c8f4905</vt:lpwstr>
  </property>
  <property fmtid="{D5CDD505-2E9C-101B-9397-08002B2CF9AE}" pid="8" name="MSIP_Label_f7606f69-b0ae-4874-be30-7d43a3c7be10_ContentBits">
    <vt:lpwstr>0</vt:lpwstr>
  </property>
</Properties>
</file>