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8" r:id="rId4"/>
    <p:sldId id="321" r:id="rId5"/>
    <p:sldId id="259" r:id="rId6"/>
    <p:sldId id="260" r:id="rId7"/>
    <p:sldId id="263" r:id="rId8"/>
    <p:sldId id="264" r:id="rId9"/>
    <p:sldId id="266" r:id="rId10"/>
    <p:sldId id="322" r:id="rId11"/>
    <p:sldId id="271" r:id="rId12"/>
    <p:sldId id="272" r:id="rId13"/>
    <p:sldId id="273" r:id="rId14"/>
    <p:sldId id="270" r:id="rId15"/>
    <p:sldId id="274" r:id="rId16"/>
    <p:sldId id="275" r:id="rId17"/>
    <p:sldId id="276" r:id="rId18"/>
    <p:sldId id="280" r:id="rId19"/>
    <p:sldId id="281" r:id="rId20"/>
    <p:sldId id="282" r:id="rId21"/>
    <p:sldId id="278" r:id="rId22"/>
    <p:sldId id="279" r:id="rId23"/>
    <p:sldId id="283" r:id="rId24"/>
    <p:sldId id="284" r:id="rId25"/>
    <p:sldId id="285" r:id="rId26"/>
    <p:sldId id="286" r:id="rId27"/>
    <p:sldId id="287" r:id="rId28"/>
    <p:sldId id="288" r:id="rId29"/>
    <p:sldId id="289" r:id="rId30"/>
    <p:sldId id="290" r:id="rId31"/>
    <p:sldId id="291" r:id="rId32"/>
    <p:sldId id="293" r:id="rId33"/>
    <p:sldId id="292" r:id="rId34"/>
    <p:sldId id="294" r:id="rId35"/>
    <p:sldId id="295" r:id="rId36"/>
    <p:sldId id="296" r:id="rId37"/>
    <p:sldId id="297" r:id="rId38"/>
    <p:sldId id="298" r:id="rId39"/>
    <p:sldId id="299" r:id="rId40"/>
    <p:sldId id="300" r:id="rId41"/>
    <p:sldId id="302" r:id="rId42"/>
    <p:sldId id="303" r:id="rId43"/>
    <p:sldId id="304" r:id="rId44"/>
    <p:sldId id="305" r:id="rId45"/>
    <p:sldId id="306" r:id="rId46"/>
    <p:sldId id="308" r:id="rId47"/>
    <p:sldId id="309" r:id="rId48"/>
    <p:sldId id="310" r:id="rId49"/>
    <p:sldId id="311" r:id="rId50"/>
    <p:sldId id="312" r:id="rId51"/>
    <p:sldId id="315" r:id="rId52"/>
    <p:sldId id="316" r:id="rId53"/>
    <p:sldId id="319" r:id="rId54"/>
    <p:sldId id="32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3F3F"/>
    <a:srgbClr val="7B7A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4"/>
    <p:restoredTop sz="94643"/>
  </p:normalViewPr>
  <p:slideViewPr>
    <p:cSldViewPr snapToGrid="0" snapToObjects="1">
      <p:cViewPr varScale="1">
        <p:scale>
          <a:sx n="85" d="100"/>
          <a:sy n="85" d="100"/>
        </p:scale>
        <p:origin x="72" y="58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D1785A-A158-5840-AA1B-8DA68A177BA4}"/>
              </a:ext>
            </a:extLst>
          </p:cNvPr>
          <p:cNvSpPr>
            <a:spLocks noGrp="1"/>
          </p:cNvSpPr>
          <p:nvPr>
            <p:ph type="subTitle" idx="1"/>
          </p:nvPr>
        </p:nvSpPr>
        <p:spPr>
          <a:xfrm>
            <a:off x="3581400" y="3787566"/>
            <a:ext cx="7086600" cy="1256401"/>
          </a:xfrm>
        </p:spPr>
        <p:txBody>
          <a:bodyPr>
            <a:normAutofit/>
          </a:bodyPr>
          <a:lstStyle>
            <a:lvl1pPr marL="0" indent="0" algn="l">
              <a:lnSpc>
                <a:spcPts val="3600"/>
              </a:lnSpc>
              <a:buNone/>
              <a:defRPr sz="3600" b="0" i="0" spc="50" baseline="0">
                <a:solidFill>
                  <a:srgbClr val="7B7A7A"/>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p>
          <a:p>
            <a:r>
              <a:rPr lang="en-US" dirty="0"/>
              <a:t>Master subtitle style</a:t>
            </a:r>
          </a:p>
        </p:txBody>
      </p:sp>
      <p:sp>
        <p:nvSpPr>
          <p:cNvPr id="5" name="Footer Placeholder 4">
            <a:extLst>
              <a:ext uri="{FF2B5EF4-FFF2-40B4-BE49-F238E27FC236}">
                <a16:creationId xmlns:a16="http://schemas.microsoft.com/office/drawing/2014/main" id="{493A262E-62EA-494D-8CA4-C5F3A425E911}"/>
              </a:ext>
            </a:extLst>
          </p:cNvPr>
          <p:cNvSpPr>
            <a:spLocks noGrp="1"/>
          </p:cNvSpPr>
          <p:nvPr>
            <p:ph type="ftr" sz="quarter" idx="11"/>
          </p:nvPr>
        </p:nvSpPr>
        <p:spPr>
          <a:xfrm>
            <a:off x="3581400" y="6356350"/>
            <a:ext cx="5682343" cy="365125"/>
          </a:xfrm>
        </p:spPr>
        <p:txBody>
          <a:bodyPr/>
          <a:lstStyle>
            <a:lvl1pPr algn="l">
              <a:defRPr/>
            </a:lvl1pPr>
          </a:lstStyle>
          <a:p>
            <a:endParaRPr lang="en-US" dirty="0"/>
          </a:p>
        </p:txBody>
      </p:sp>
      <p:sp>
        <p:nvSpPr>
          <p:cNvPr id="9" name="Title 1">
            <a:extLst>
              <a:ext uri="{FF2B5EF4-FFF2-40B4-BE49-F238E27FC236}">
                <a16:creationId xmlns:a16="http://schemas.microsoft.com/office/drawing/2014/main" id="{32649911-772F-0D41-A344-1488E8CEC5A9}"/>
              </a:ext>
            </a:extLst>
          </p:cNvPr>
          <p:cNvSpPr>
            <a:spLocks noGrp="1"/>
          </p:cNvSpPr>
          <p:nvPr>
            <p:ph type="title"/>
          </p:nvPr>
        </p:nvSpPr>
        <p:spPr>
          <a:xfrm>
            <a:off x="3581400" y="2624344"/>
            <a:ext cx="7086600" cy="1096962"/>
          </a:xfrm>
        </p:spPr>
        <p:txBody>
          <a:bodyPr anchor="b"/>
          <a:lstStyle>
            <a:lvl1pPr>
              <a:defRPr sz="6000" baseline="0">
                <a:latin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3E0EE793-06D8-7A46-A779-629A3BB33AF0}"/>
              </a:ext>
            </a:extLst>
          </p:cNvPr>
          <p:cNvPicPr>
            <a:picLocks noChangeAspect="1"/>
          </p:cNvPicPr>
          <p:nvPr userDrawn="1"/>
        </p:nvPicPr>
        <p:blipFill>
          <a:blip r:embed="rId2"/>
          <a:stretch>
            <a:fillRect/>
          </a:stretch>
        </p:blipFill>
        <p:spPr>
          <a:xfrm>
            <a:off x="-5379" y="-11018"/>
            <a:ext cx="12327479" cy="6940627"/>
          </a:xfrm>
          <a:prstGeom prst="rect">
            <a:avLst/>
          </a:prstGeom>
        </p:spPr>
      </p:pic>
    </p:spTree>
    <p:extLst>
      <p:ext uri="{BB962C8B-B14F-4D97-AF65-F5344CB8AC3E}">
        <p14:creationId xmlns:p14="http://schemas.microsoft.com/office/powerpoint/2010/main" val="27879677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AD19F-1A8A-F94F-B2B4-029C6486A9A9}"/>
              </a:ext>
            </a:extLst>
          </p:cNvPr>
          <p:cNvSpPr>
            <a:spLocks noGrp="1"/>
          </p:cNvSpPr>
          <p:nvPr>
            <p:ph type="title"/>
          </p:nvPr>
        </p:nvSpPr>
        <p:spPr/>
        <p:txBody>
          <a:bodyPr/>
          <a:lstStyle>
            <a:lvl1pPr>
              <a:defRPr baseline="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FB03CE3-D2D9-0C43-A48B-9F0696541A13}"/>
              </a:ext>
            </a:extLst>
          </p:cNvPr>
          <p:cNvSpPr>
            <a:spLocks noGrp="1"/>
          </p:cNvSpPr>
          <p:nvPr>
            <p:ph type="body" orient="vert" idx="1"/>
          </p:nvPr>
        </p:nvSpPr>
        <p:spPr/>
        <p:txBody>
          <a:bodyPr vert="eaVert"/>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dirty="0"/>
              <a:t>Edit Master text styles</a:t>
            </a:r>
          </a:p>
          <a:p>
            <a:pPr lvl="1"/>
            <a:r>
              <a:rPr lang="en-US" dirty="0"/>
              <a:t>Second level</a:t>
            </a:r>
          </a:p>
          <a:p>
            <a:pPr lvl="2"/>
            <a:endParaRPr lang="en-US" dirty="0"/>
          </a:p>
        </p:txBody>
      </p:sp>
      <p:sp>
        <p:nvSpPr>
          <p:cNvPr id="4" name="Date Placeholder 3">
            <a:extLst>
              <a:ext uri="{FF2B5EF4-FFF2-40B4-BE49-F238E27FC236}">
                <a16:creationId xmlns:a16="http://schemas.microsoft.com/office/drawing/2014/main" id="{ADC9DE97-9E3B-9443-A8C5-BD381FBBA7FD}"/>
              </a:ext>
            </a:extLst>
          </p:cNvPr>
          <p:cNvSpPr>
            <a:spLocks noGrp="1"/>
          </p:cNvSpPr>
          <p:nvPr>
            <p:ph type="dt" sz="half" idx="10"/>
          </p:nvPr>
        </p:nvSpPr>
        <p:spPr/>
        <p:txBody>
          <a:bodyPr/>
          <a:lstStyle/>
          <a:p>
            <a:fld id="{B4DE7C81-E38E-E447-A68E-9C210CB827C3}" type="datetimeFigureOut">
              <a:rPr lang="en-US" smtClean="0"/>
              <a:t>12/5/2019</a:t>
            </a:fld>
            <a:endParaRPr lang="en-US"/>
          </a:p>
        </p:txBody>
      </p:sp>
      <p:sp>
        <p:nvSpPr>
          <p:cNvPr id="5" name="Footer Placeholder 4">
            <a:extLst>
              <a:ext uri="{FF2B5EF4-FFF2-40B4-BE49-F238E27FC236}">
                <a16:creationId xmlns:a16="http://schemas.microsoft.com/office/drawing/2014/main" id="{DB7F441C-7571-DD43-9C1E-EF7A3F210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C20F7-FAD9-264D-A0C8-452A45B11291}"/>
              </a:ext>
            </a:extLst>
          </p:cNvPr>
          <p:cNvSpPr>
            <a:spLocks noGrp="1"/>
          </p:cNvSpPr>
          <p:nvPr>
            <p:ph type="sldNum" sz="quarter" idx="12"/>
          </p:nvPr>
        </p:nvSpPr>
        <p:spPr>
          <a:xfrm>
            <a:off x="8509000" y="6400007"/>
            <a:ext cx="2743200" cy="365125"/>
          </a:xfrm>
          <a:prstGeom prst="rect">
            <a:avLst/>
          </a:prstGeom>
        </p:spPr>
        <p:txBody>
          <a:bodyPr/>
          <a:lstStyle/>
          <a:p>
            <a:fld id="{C9BBB7FD-A5E7-4F42-B1B7-E18192863CE4}" type="slidenum">
              <a:rPr lang="en-US" smtClean="0"/>
              <a:t>‹#›</a:t>
            </a:fld>
            <a:endParaRPr lang="en-US"/>
          </a:p>
        </p:txBody>
      </p:sp>
    </p:spTree>
    <p:extLst>
      <p:ext uri="{BB962C8B-B14F-4D97-AF65-F5344CB8AC3E}">
        <p14:creationId xmlns:p14="http://schemas.microsoft.com/office/powerpoint/2010/main" val="2333037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9682A-FAF8-AA43-A1C8-87BD62D4FAD3}"/>
              </a:ext>
            </a:extLst>
          </p:cNvPr>
          <p:cNvSpPr>
            <a:spLocks noGrp="1"/>
          </p:cNvSpPr>
          <p:nvPr>
            <p:ph type="title" orient="vert"/>
          </p:nvPr>
        </p:nvSpPr>
        <p:spPr>
          <a:xfrm>
            <a:off x="8210550" y="1028698"/>
            <a:ext cx="2628900" cy="5148263"/>
          </a:xfrm>
        </p:spPr>
        <p:txBody>
          <a:bodyPr vert="eaVert"/>
          <a:lstStyle>
            <a:lvl1pPr>
              <a:defRPr baseline="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67D9C233-5337-2C47-A92A-A3186B8BDF7F}"/>
              </a:ext>
            </a:extLst>
          </p:cNvPr>
          <p:cNvSpPr>
            <a:spLocks noGrp="1"/>
          </p:cNvSpPr>
          <p:nvPr>
            <p:ph type="body" orient="vert" idx="1"/>
          </p:nvPr>
        </p:nvSpPr>
        <p:spPr>
          <a:xfrm>
            <a:off x="838200" y="1028699"/>
            <a:ext cx="7219950" cy="5148263"/>
          </a:xfrm>
        </p:spPr>
        <p:txBody>
          <a:bodyPr vert="eaVert"/>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dirty="0"/>
              <a:t>Edit Master text styles</a:t>
            </a:r>
          </a:p>
          <a:p>
            <a:pPr lvl="1"/>
            <a:r>
              <a:rPr lang="en-US" dirty="0"/>
              <a:t>Second level</a:t>
            </a:r>
          </a:p>
        </p:txBody>
      </p:sp>
      <p:sp>
        <p:nvSpPr>
          <p:cNvPr id="4" name="Date Placeholder 3">
            <a:extLst>
              <a:ext uri="{FF2B5EF4-FFF2-40B4-BE49-F238E27FC236}">
                <a16:creationId xmlns:a16="http://schemas.microsoft.com/office/drawing/2014/main" id="{FB0DB0F7-4F44-344B-AB37-BF5C2CFDA68A}"/>
              </a:ext>
            </a:extLst>
          </p:cNvPr>
          <p:cNvSpPr>
            <a:spLocks noGrp="1"/>
          </p:cNvSpPr>
          <p:nvPr>
            <p:ph type="dt" sz="half" idx="10"/>
          </p:nvPr>
        </p:nvSpPr>
        <p:spPr/>
        <p:txBody>
          <a:bodyPr/>
          <a:lstStyle/>
          <a:p>
            <a:fld id="{B4DE7C81-E38E-E447-A68E-9C210CB827C3}" type="datetimeFigureOut">
              <a:rPr lang="en-US" smtClean="0"/>
              <a:t>12/5/2019</a:t>
            </a:fld>
            <a:endParaRPr lang="en-US"/>
          </a:p>
        </p:txBody>
      </p:sp>
      <p:sp>
        <p:nvSpPr>
          <p:cNvPr id="5" name="Footer Placeholder 4">
            <a:extLst>
              <a:ext uri="{FF2B5EF4-FFF2-40B4-BE49-F238E27FC236}">
                <a16:creationId xmlns:a16="http://schemas.microsoft.com/office/drawing/2014/main" id="{AE8A18EE-2449-644F-9FFD-EAB7495A91F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54746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CD95-9C75-474B-9F70-27DE7440C03B}"/>
              </a:ext>
            </a:extLst>
          </p:cNvPr>
          <p:cNvSpPr>
            <a:spLocks noGrp="1"/>
          </p:cNvSpPr>
          <p:nvPr>
            <p:ph type="title"/>
          </p:nvPr>
        </p:nvSpPr>
        <p:spPr>
          <a:xfrm>
            <a:off x="831850" y="1709738"/>
            <a:ext cx="9861550" cy="2852737"/>
          </a:xfrm>
        </p:spPr>
        <p:txBody>
          <a:bodyPr anchor="b"/>
          <a:lstStyle>
            <a:lvl1pPr>
              <a:defRPr sz="6000" baseline="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B4A00E5-9FE3-4545-AC63-E84136773845}"/>
              </a:ext>
            </a:extLst>
          </p:cNvPr>
          <p:cNvSpPr>
            <a:spLocks noGrp="1"/>
          </p:cNvSpPr>
          <p:nvPr>
            <p:ph type="body" idx="1"/>
          </p:nvPr>
        </p:nvSpPr>
        <p:spPr>
          <a:xfrm>
            <a:off x="831850" y="4589463"/>
            <a:ext cx="9861550" cy="1500187"/>
          </a:xfrm>
        </p:spPr>
        <p:txBody>
          <a:bodyPr/>
          <a:lstStyle>
            <a:lvl1pPr marL="0" indent="0">
              <a:buNone/>
              <a:defRPr sz="2400" baseline="0">
                <a:solidFill>
                  <a:schemeClr val="tx1">
                    <a:tint val="75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FB3E4DD1-504D-D045-9BE1-CD03E5DEA1D9}"/>
              </a:ext>
            </a:extLst>
          </p:cNvPr>
          <p:cNvSpPr>
            <a:spLocks noGrp="1"/>
          </p:cNvSpPr>
          <p:nvPr>
            <p:ph type="dt" sz="half" idx="10"/>
          </p:nvPr>
        </p:nvSpPr>
        <p:spPr/>
        <p:txBody>
          <a:bodyPr/>
          <a:lstStyle/>
          <a:p>
            <a:fld id="{B4DE7C81-E38E-E447-A68E-9C210CB827C3}" type="datetimeFigureOut">
              <a:rPr lang="en-US" smtClean="0"/>
              <a:t>12/5/2019</a:t>
            </a:fld>
            <a:endParaRPr lang="en-US"/>
          </a:p>
        </p:txBody>
      </p:sp>
      <p:sp>
        <p:nvSpPr>
          <p:cNvPr id="5" name="Footer Placeholder 4">
            <a:extLst>
              <a:ext uri="{FF2B5EF4-FFF2-40B4-BE49-F238E27FC236}">
                <a16:creationId xmlns:a16="http://schemas.microsoft.com/office/drawing/2014/main" id="{B85C4B66-3C4C-9240-9199-27EC5672B82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751229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9A83E-4311-7647-96DA-C66405777FCF}"/>
              </a:ext>
            </a:extLst>
          </p:cNvPr>
          <p:cNvSpPr>
            <a:spLocks noGrp="1"/>
          </p:cNvSpPr>
          <p:nvPr>
            <p:ph type="title"/>
          </p:nvPr>
        </p:nvSpPr>
        <p:spPr/>
        <p:txBody>
          <a:bodyPr/>
          <a:lstStyle>
            <a:lvl1pPr>
              <a:defRPr baseline="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964C27C-16EB-5D41-98FB-6F438627FCF6}"/>
              </a:ext>
            </a:extLst>
          </p:cNvPr>
          <p:cNvSpPr>
            <a:spLocks noGrp="1"/>
          </p:cNvSpPr>
          <p:nvPr>
            <p:ph idx="1"/>
          </p:nvPr>
        </p:nvSpPr>
        <p:spPr/>
        <p:txBody>
          <a:bodyPr/>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dirty="0"/>
              <a:t>Edit Master text styles</a:t>
            </a:r>
          </a:p>
          <a:p>
            <a:pPr lvl="1"/>
            <a:r>
              <a:rPr lang="en-US" dirty="0"/>
              <a:t>Second level</a:t>
            </a:r>
          </a:p>
        </p:txBody>
      </p:sp>
      <p:sp>
        <p:nvSpPr>
          <p:cNvPr id="4" name="Date Placeholder 3">
            <a:extLst>
              <a:ext uri="{FF2B5EF4-FFF2-40B4-BE49-F238E27FC236}">
                <a16:creationId xmlns:a16="http://schemas.microsoft.com/office/drawing/2014/main" id="{6AD1E9EC-13DD-1C46-B71F-C2C8F2E0CDCF}"/>
              </a:ext>
            </a:extLst>
          </p:cNvPr>
          <p:cNvSpPr>
            <a:spLocks noGrp="1"/>
          </p:cNvSpPr>
          <p:nvPr>
            <p:ph type="dt" sz="half" idx="10"/>
          </p:nvPr>
        </p:nvSpPr>
        <p:spPr/>
        <p:txBody>
          <a:bodyPr/>
          <a:lstStyle/>
          <a:p>
            <a:fld id="{B4DE7C81-E38E-E447-A68E-9C210CB827C3}" type="datetimeFigureOut">
              <a:rPr lang="en-US" smtClean="0"/>
              <a:t>12/5/2019</a:t>
            </a:fld>
            <a:endParaRPr lang="en-US"/>
          </a:p>
        </p:txBody>
      </p:sp>
      <p:sp>
        <p:nvSpPr>
          <p:cNvPr id="5" name="Footer Placeholder 4">
            <a:extLst>
              <a:ext uri="{FF2B5EF4-FFF2-40B4-BE49-F238E27FC236}">
                <a16:creationId xmlns:a16="http://schemas.microsoft.com/office/drawing/2014/main" id="{BBF93868-035B-C14C-BE8E-8118AF826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9FD9B-BA9E-8143-94B0-20F9F528AC28}"/>
              </a:ext>
            </a:extLst>
          </p:cNvPr>
          <p:cNvSpPr>
            <a:spLocks noGrp="1"/>
          </p:cNvSpPr>
          <p:nvPr>
            <p:ph type="sldNum" sz="quarter" idx="12"/>
          </p:nvPr>
        </p:nvSpPr>
        <p:spPr>
          <a:xfrm>
            <a:off x="8509000" y="6400007"/>
            <a:ext cx="2743200" cy="365125"/>
          </a:xfrm>
          <a:prstGeom prst="rect">
            <a:avLst/>
          </a:prstGeom>
        </p:spPr>
        <p:txBody>
          <a:bodyPr/>
          <a:lstStyle/>
          <a:p>
            <a:fld id="{C9BBB7FD-A5E7-4F42-B1B7-E18192863CE4}" type="slidenum">
              <a:rPr lang="en-US" smtClean="0"/>
              <a:t>‹#›</a:t>
            </a:fld>
            <a:endParaRPr lang="en-US"/>
          </a:p>
        </p:txBody>
      </p:sp>
    </p:spTree>
    <p:extLst>
      <p:ext uri="{BB962C8B-B14F-4D97-AF65-F5344CB8AC3E}">
        <p14:creationId xmlns:p14="http://schemas.microsoft.com/office/powerpoint/2010/main" val="7260056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563CE-6A1B-3F45-B1F7-9EFDB3A7065A}"/>
              </a:ext>
            </a:extLst>
          </p:cNvPr>
          <p:cNvSpPr>
            <a:spLocks noGrp="1"/>
          </p:cNvSpPr>
          <p:nvPr>
            <p:ph type="title"/>
          </p:nvPr>
        </p:nvSpPr>
        <p:spPr/>
        <p:txBody>
          <a:bodyPr/>
          <a:lstStyle>
            <a:lvl1pPr>
              <a:defRPr baseline="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104B3D6-5C23-1441-AF39-2835EB714CEF}"/>
              </a:ext>
            </a:extLst>
          </p:cNvPr>
          <p:cNvSpPr>
            <a:spLocks noGrp="1"/>
          </p:cNvSpPr>
          <p:nvPr>
            <p:ph sz="half" idx="1"/>
          </p:nvPr>
        </p:nvSpPr>
        <p:spPr>
          <a:xfrm>
            <a:off x="838200" y="2590797"/>
            <a:ext cx="4559299" cy="3586165"/>
          </a:xfrm>
        </p:spPr>
        <p:txBody>
          <a:bodyPr/>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dirty="0"/>
              <a:t>Edit Master text styles</a:t>
            </a:r>
          </a:p>
          <a:p>
            <a:pPr lvl="1"/>
            <a:r>
              <a:rPr lang="en-US" dirty="0"/>
              <a:t>Second level</a:t>
            </a:r>
          </a:p>
        </p:txBody>
      </p:sp>
      <p:sp>
        <p:nvSpPr>
          <p:cNvPr id="4" name="Content Placeholder 3">
            <a:extLst>
              <a:ext uri="{FF2B5EF4-FFF2-40B4-BE49-F238E27FC236}">
                <a16:creationId xmlns:a16="http://schemas.microsoft.com/office/drawing/2014/main" id="{FC9F16FC-CBE7-344C-B824-3D5A8C595FE1}"/>
              </a:ext>
            </a:extLst>
          </p:cNvPr>
          <p:cNvSpPr>
            <a:spLocks noGrp="1"/>
          </p:cNvSpPr>
          <p:nvPr>
            <p:ph sz="half" idx="2"/>
          </p:nvPr>
        </p:nvSpPr>
        <p:spPr>
          <a:xfrm>
            <a:off x="6007100" y="2590796"/>
            <a:ext cx="4660901" cy="3586166"/>
          </a:xfrm>
        </p:spPr>
        <p:txBody>
          <a:bodyPr/>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dirty="0"/>
              <a:t>Edit Master text styles</a:t>
            </a:r>
          </a:p>
          <a:p>
            <a:pPr lvl="1"/>
            <a:r>
              <a:rPr lang="en-US" dirty="0"/>
              <a:t>Second level</a:t>
            </a:r>
          </a:p>
        </p:txBody>
      </p:sp>
      <p:sp>
        <p:nvSpPr>
          <p:cNvPr id="5" name="Date Placeholder 4">
            <a:extLst>
              <a:ext uri="{FF2B5EF4-FFF2-40B4-BE49-F238E27FC236}">
                <a16:creationId xmlns:a16="http://schemas.microsoft.com/office/drawing/2014/main" id="{92E3DDC8-FB3A-074A-B78A-46DFC6982F11}"/>
              </a:ext>
            </a:extLst>
          </p:cNvPr>
          <p:cNvSpPr>
            <a:spLocks noGrp="1"/>
          </p:cNvSpPr>
          <p:nvPr>
            <p:ph type="dt" sz="half" idx="10"/>
          </p:nvPr>
        </p:nvSpPr>
        <p:spPr/>
        <p:txBody>
          <a:bodyPr/>
          <a:lstStyle/>
          <a:p>
            <a:fld id="{B4DE7C81-E38E-E447-A68E-9C210CB827C3}" type="datetimeFigureOut">
              <a:rPr lang="en-US" smtClean="0"/>
              <a:t>12/5/2019</a:t>
            </a:fld>
            <a:endParaRPr lang="en-US"/>
          </a:p>
        </p:txBody>
      </p:sp>
      <p:sp>
        <p:nvSpPr>
          <p:cNvPr id="6" name="Footer Placeholder 5">
            <a:extLst>
              <a:ext uri="{FF2B5EF4-FFF2-40B4-BE49-F238E27FC236}">
                <a16:creationId xmlns:a16="http://schemas.microsoft.com/office/drawing/2014/main" id="{BB8E531D-14CB-B44C-BC19-507A546EAF9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970801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0C1A-C0A8-484D-9048-EBD137762B8E}"/>
              </a:ext>
            </a:extLst>
          </p:cNvPr>
          <p:cNvSpPr>
            <a:spLocks noGrp="1"/>
          </p:cNvSpPr>
          <p:nvPr>
            <p:ph type="title"/>
          </p:nvPr>
        </p:nvSpPr>
        <p:spPr>
          <a:xfrm>
            <a:off x="838200" y="939800"/>
            <a:ext cx="9906000" cy="1153319"/>
          </a:xfrm>
        </p:spPr>
        <p:txBody>
          <a:bodyPr/>
          <a:lstStyle>
            <a:lvl1pPr>
              <a:defRPr baseline="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64759C6-6F73-6541-8A79-6D73934BC2BA}"/>
              </a:ext>
            </a:extLst>
          </p:cNvPr>
          <p:cNvSpPr>
            <a:spLocks noGrp="1"/>
          </p:cNvSpPr>
          <p:nvPr>
            <p:ph type="body" idx="1"/>
          </p:nvPr>
        </p:nvSpPr>
        <p:spPr>
          <a:xfrm>
            <a:off x="838200" y="2158603"/>
            <a:ext cx="4964112" cy="823912"/>
          </a:xfrm>
        </p:spPr>
        <p:txBody>
          <a:bodyPr anchor="b">
            <a:normAutofit/>
          </a:bodyPr>
          <a:lstStyle>
            <a:lvl1pPr marL="0" indent="0">
              <a:buNone/>
              <a:defRPr sz="2800" b="0" i="0"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E31E209-5CB5-F743-8CE2-A546F9218A9D}"/>
              </a:ext>
            </a:extLst>
          </p:cNvPr>
          <p:cNvSpPr>
            <a:spLocks noGrp="1"/>
          </p:cNvSpPr>
          <p:nvPr>
            <p:ph sz="half" idx="2"/>
          </p:nvPr>
        </p:nvSpPr>
        <p:spPr>
          <a:xfrm>
            <a:off x="839789" y="3006725"/>
            <a:ext cx="4964111" cy="3182937"/>
          </a:xfrm>
        </p:spPr>
        <p:txBody>
          <a:bodyPr/>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dirty="0"/>
              <a:t>Edit Master text styles</a:t>
            </a:r>
          </a:p>
          <a:p>
            <a:pPr lvl="1"/>
            <a:r>
              <a:rPr lang="en-US" dirty="0"/>
              <a:t>Second level</a:t>
            </a:r>
          </a:p>
        </p:txBody>
      </p:sp>
      <p:sp>
        <p:nvSpPr>
          <p:cNvPr id="5" name="Text Placeholder 4">
            <a:extLst>
              <a:ext uri="{FF2B5EF4-FFF2-40B4-BE49-F238E27FC236}">
                <a16:creationId xmlns:a16="http://schemas.microsoft.com/office/drawing/2014/main" id="{65CD4B98-E4EF-7D4D-AD0C-BA6152A4960A}"/>
              </a:ext>
            </a:extLst>
          </p:cNvPr>
          <p:cNvSpPr>
            <a:spLocks noGrp="1"/>
          </p:cNvSpPr>
          <p:nvPr>
            <p:ph type="body" sz="quarter" idx="3"/>
          </p:nvPr>
        </p:nvSpPr>
        <p:spPr>
          <a:xfrm>
            <a:off x="5997575" y="2158603"/>
            <a:ext cx="4746626" cy="823912"/>
          </a:xfrm>
        </p:spPr>
        <p:txBody>
          <a:bodyPr anchor="b">
            <a:normAutofit/>
          </a:bodyPr>
          <a:lstStyle>
            <a:lvl1pPr marL="0" indent="0">
              <a:buNone/>
              <a:defRPr sz="2800" b="0" i="0"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6A1B2912-187B-3E42-A901-10914655DAED}"/>
              </a:ext>
            </a:extLst>
          </p:cNvPr>
          <p:cNvSpPr>
            <a:spLocks noGrp="1"/>
          </p:cNvSpPr>
          <p:nvPr>
            <p:ph sz="quarter" idx="4"/>
          </p:nvPr>
        </p:nvSpPr>
        <p:spPr>
          <a:xfrm>
            <a:off x="5997575" y="3006725"/>
            <a:ext cx="4746625" cy="3182938"/>
          </a:xfrm>
        </p:spPr>
        <p:txBody>
          <a:bodyPr/>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dirty="0"/>
              <a:t>Edit Master text styles</a:t>
            </a:r>
          </a:p>
          <a:p>
            <a:pPr lvl="1"/>
            <a:r>
              <a:rPr lang="en-US" dirty="0"/>
              <a:t>Second level</a:t>
            </a:r>
          </a:p>
        </p:txBody>
      </p:sp>
      <p:sp>
        <p:nvSpPr>
          <p:cNvPr id="7" name="Date Placeholder 6">
            <a:extLst>
              <a:ext uri="{FF2B5EF4-FFF2-40B4-BE49-F238E27FC236}">
                <a16:creationId xmlns:a16="http://schemas.microsoft.com/office/drawing/2014/main" id="{B20D23C5-A3C6-F141-B980-86876CC95EA5}"/>
              </a:ext>
            </a:extLst>
          </p:cNvPr>
          <p:cNvSpPr>
            <a:spLocks noGrp="1"/>
          </p:cNvSpPr>
          <p:nvPr>
            <p:ph type="dt" sz="half" idx="10"/>
          </p:nvPr>
        </p:nvSpPr>
        <p:spPr/>
        <p:txBody>
          <a:bodyPr/>
          <a:lstStyle/>
          <a:p>
            <a:fld id="{B4DE7C81-E38E-E447-A68E-9C210CB827C3}" type="datetimeFigureOut">
              <a:rPr lang="en-US" smtClean="0"/>
              <a:t>12/5/2019</a:t>
            </a:fld>
            <a:endParaRPr lang="en-US"/>
          </a:p>
        </p:txBody>
      </p:sp>
      <p:sp>
        <p:nvSpPr>
          <p:cNvPr id="8" name="Footer Placeholder 7">
            <a:extLst>
              <a:ext uri="{FF2B5EF4-FFF2-40B4-BE49-F238E27FC236}">
                <a16:creationId xmlns:a16="http://schemas.microsoft.com/office/drawing/2014/main" id="{D661D411-ABE4-9045-B43F-DB145506F55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112728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079C5-845D-4043-AA61-CCA8FE5FFC27}"/>
              </a:ext>
            </a:extLst>
          </p:cNvPr>
          <p:cNvSpPr>
            <a:spLocks noGrp="1"/>
          </p:cNvSpPr>
          <p:nvPr>
            <p:ph type="title"/>
          </p:nvPr>
        </p:nvSpPr>
        <p:spPr/>
        <p:txBody>
          <a:bodyPr/>
          <a:lstStyle>
            <a:lvl1pPr>
              <a:defRPr baseline="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7C9E47D8-8229-D04D-9B71-D5EB78033CE0}"/>
              </a:ext>
            </a:extLst>
          </p:cNvPr>
          <p:cNvSpPr>
            <a:spLocks noGrp="1"/>
          </p:cNvSpPr>
          <p:nvPr>
            <p:ph type="dt" sz="half" idx="10"/>
          </p:nvPr>
        </p:nvSpPr>
        <p:spPr/>
        <p:txBody>
          <a:bodyPr/>
          <a:lstStyle/>
          <a:p>
            <a:fld id="{B4DE7C81-E38E-E447-A68E-9C210CB827C3}" type="datetimeFigureOut">
              <a:rPr lang="en-US" smtClean="0"/>
              <a:t>12/5/2019</a:t>
            </a:fld>
            <a:endParaRPr lang="en-US"/>
          </a:p>
        </p:txBody>
      </p:sp>
      <p:sp>
        <p:nvSpPr>
          <p:cNvPr id="4" name="Footer Placeholder 3">
            <a:extLst>
              <a:ext uri="{FF2B5EF4-FFF2-40B4-BE49-F238E27FC236}">
                <a16:creationId xmlns:a16="http://schemas.microsoft.com/office/drawing/2014/main" id="{75D59D8B-4EA0-5944-B688-CB14F9F03EB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901060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B517FD-9114-6D4E-BFF5-C0D840DA6AAC}"/>
              </a:ext>
            </a:extLst>
          </p:cNvPr>
          <p:cNvSpPr>
            <a:spLocks noGrp="1"/>
          </p:cNvSpPr>
          <p:nvPr>
            <p:ph type="dt" sz="half" idx="10"/>
          </p:nvPr>
        </p:nvSpPr>
        <p:spPr/>
        <p:txBody>
          <a:bodyPr/>
          <a:lstStyle/>
          <a:p>
            <a:fld id="{B4DE7C81-E38E-E447-A68E-9C210CB827C3}" type="datetimeFigureOut">
              <a:rPr lang="en-US" smtClean="0"/>
              <a:t>12/5/2019</a:t>
            </a:fld>
            <a:endParaRPr lang="en-US"/>
          </a:p>
        </p:txBody>
      </p:sp>
      <p:sp>
        <p:nvSpPr>
          <p:cNvPr id="3" name="Footer Placeholder 2">
            <a:extLst>
              <a:ext uri="{FF2B5EF4-FFF2-40B4-BE49-F238E27FC236}">
                <a16:creationId xmlns:a16="http://schemas.microsoft.com/office/drawing/2014/main" id="{C80DCD11-853F-9540-A810-057E50018B6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3143833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4151-5EA8-BF4E-97E4-581B28A6AD20}"/>
              </a:ext>
            </a:extLst>
          </p:cNvPr>
          <p:cNvSpPr>
            <a:spLocks noGrp="1"/>
          </p:cNvSpPr>
          <p:nvPr>
            <p:ph type="title"/>
          </p:nvPr>
        </p:nvSpPr>
        <p:spPr>
          <a:xfrm>
            <a:off x="839788" y="1086643"/>
            <a:ext cx="3932237" cy="1600200"/>
          </a:xfrm>
        </p:spPr>
        <p:txBody>
          <a:bodyPr anchor="b">
            <a:noAutofit/>
          </a:bodyPr>
          <a:lstStyle>
            <a:lvl1pPr>
              <a:defRPr sz="3200" baseline="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1FB8167-17DA-0348-A0FE-64DA8D876700}"/>
              </a:ext>
            </a:extLst>
          </p:cNvPr>
          <p:cNvSpPr>
            <a:spLocks noGrp="1"/>
          </p:cNvSpPr>
          <p:nvPr>
            <p:ph idx="1"/>
          </p:nvPr>
        </p:nvSpPr>
        <p:spPr>
          <a:xfrm>
            <a:off x="5183188" y="1155700"/>
            <a:ext cx="5561012" cy="4705350"/>
          </a:xfrm>
        </p:spPr>
        <p:txBody>
          <a:bodyPr/>
          <a:lstStyle>
            <a:lvl1pPr>
              <a:defRPr sz="2800" baseline="0">
                <a:latin typeface="Arial" panose="020B0604020202020204" pitchFamily="34" charset="0"/>
              </a:defRPr>
            </a:lvl1pPr>
            <a:lvl2pPr>
              <a:defRPr sz="2400" baseline="0">
                <a:latin typeface="Arial" panose="020B0604020202020204" pitchFamily="34" charset="0"/>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p:txBody>
      </p:sp>
      <p:sp>
        <p:nvSpPr>
          <p:cNvPr id="4" name="Text Placeholder 3">
            <a:extLst>
              <a:ext uri="{FF2B5EF4-FFF2-40B4-BE49-F238E27FC236}">
                <a16:creationId xmlns:a16="http://schemas.microsoft.com/office/drawing/2014/main" id="{A299CF1C-76A0-A649-A1F6-EC96416F4CE4}"/>
              </a:ext>
            </a:extLst>
          </p:cNvPr>
          <p:cNvSpPr>
            <a:spLocks noGrp="1"/>
          </p:cNvSpPr>
          <p:nvPr>
            <p:ph type="body" sz="half" idx="2"/>
          </p:nvPr>
        </p:nvSpPr>
        <p:spPr>
          <a:xfrm>
            <a:off x="839788" y="2730500"/>
            <a:ext cx="3932237" cy="3138488"/>
          </a:xfrm>
        </p:spPr>
        <p:txBody>
          <a:bodyPr>
            <a:normAutofit/>
          </a:bodyPr>
          <a:lstStyle>
            <a:lvl1pPr marL="0" indent="0">
              <a:buNone/>
              <a:defRPr sz="2400" baseline="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10569B72-8CF3-5044-BF4F-C07F144BC1F6}"/>
              </a:ext>
            </a:extLst>
          </p:cNvPr>
          <p:cNvSpPr>
            <a:spLocks noGrp="1"/>
          </p:cNvSpPr>
          <p:nvPr>
            <p:ph type="dt" sz="half" idx="10"/>
          </p:nvPr>
        </p:nvSpPr>
        <p:spPr/>
        <p:txBody>
          <a:bodyPr/>
          <a:lstStyle/>
          <a:p>
            <a:fld id="{B4DE7C81-E38E-E447-A68E-9C210CB827C3}" type="datetimeFigureOut">
              <a:rPr lang="en-US" smtClean="0"/>
              <a:t>12/5/2019</a:t>
            </a:fld>
            <a:endParaRPr lang="en-US"/>
          </a:p>
        </p:txBody>
      </p:sp>
      <p:sp>
        <p:nvSpPr>
          <p:cNvPr id="6" name="Footer Placeholder 5">
            <a:extLst>
              <a:ext uri="{FF2B5EF4-FFF2-40B4-BE49-F238E27FC236}">
                <a16:creationId xmlns:a16="http://schemas.microsoft.com/office/drawing/2014/main" id="{2772747D-75B1-EF4B-AA27-A32F55DE601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89610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92A9-C4CF-3048-A772-F42DFCB1FFF0}"/>
              </a:ext>
            </a:extLst>
          </p:cNvPr>
          <p:cNvSpPr>
            <a:spLocks noGrp="1"/>
          </p:cNvSpPr>
          <p:nvPr>
            <p:ph type="title"/>
          </p:nvPr>
        </p:nvSpPr>
        <p:spPr>
          <a:xfrm>
            <a:off x="839788" y="1079500"/>
            <a:ext cx="3932237" cy="1600200"/>
          </a:xfrm>
        </p:spPr>
        <p:txBody>
          <a:bodyPr anchor="b"/>
          <a:lstStyle>
            <a:lvl1pPr>
              <a:defRPr sz="3200" baseline="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C24022B3-53B9-8446-AA82-9273665AE7CB}"/>
              </a:ext>
            </a:extLst>
          </p:cNvPr>
          <p:cNvSpPr>
            <a:spLocks noGrp="1"/>
          </p:cNvSpPr>
          <p:nvPr>
            <p:ph type="pic" idx="1"/>
          </p:nvPr>
        </p:nvSpPr>
        <p:spPr>
          <a:xfrm>
            <a:off x="5183188" y="1054100"/>
            <a:ext cx="5522912" cy="48069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0C3D8-03F9-E44D-8EE8-8C7335320343}"/>
              </a:ext>
            </a:extLst>
          </p:cNvPr>
          <p:cNvSpPr>
            <a:spLocks noGrp="1"/>
          </p:cNvSpPr>
          <p:nvPr>
            <p:ph type="body" sz="half" idx="2"/>
          </p:nvPr>
        </p:nvSpPr>
        <p:spPr>
          <a:xfrm>
            <a:off x="839788" y="2768600"/>
            <a:ext cx="3932237" cy="3100388"/>
          </a:xfrm>
        </p:spPr>
        <p:txBody>
          <a:bodyPr>
            <a:normAutofit/>
          </a:bodyPr>
          <a:lstStyle>
            <a:lvl1pPr marL="0" indent="0">
              <a:buNone/>
              <a:defRPr sz="2400" baseline="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E92293D4-1770-0B4C-AE7F-F20B74D4D26B}"/>
              </a:ext>
            </a:extLst>
          </p:cNvPr>
          <p:cNvSpPr>
            <a:spLocks noGrp="1"/>
          </p:cNvSpPr>
          <p:nvPr>
            <p:ph type="dt" sz="half" idx="10"/>
          </p:nvPr>
        </p:nvSpPr>
        <p:spPr/>
        <p:txBody>
          <a:bodyPr/>
          <a:lstStyle/>
          <a:p>
            <a:fld id="{B4DE7C81-E38E-E447-A68E-9C210CB827C3}" type="datetimeFigureOut">
              <a:rPr lang="en-US" smtClean="0"/>
              <a:t>12/5/2019</a:t>
            </a:fld>
            <a:endParaRPr lang="en-US"/>
          </a:p>
        </p:txBody>
      </p:sp>
      <p:sp>
        <p:nvSpPr>
          <p:cNvPr id="6" name="Footer Placeholder 5">
            <a:extLst>
              <a:ext uri="{FF2B5EF4-FFF2-40B4-BE49-F238E27FC236}">
                <a16:creationId xmlns:a16="http://schemas.microsoft.com/office/drawing/2014/main" id="{73C9F6B3-336B-2446-BA67-52882AB8C58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1987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2B24D-1E46-6B4D-8AE3-A09DC06396C0}"/>
              </a:ext>
            </a:extLst>
          </p:cNvPr>
          <p:cNvSpPr>
            <a:spLocks noGrp="1"/>
          </p:cNvSpPr>
          <p:nvPr>
            <p:ph type="title"/>
          </p:nvPr>
        </p:nvSpPr>
        <p:spPr>
          <a:xfrm>
            <a:off x="835733" y="985836"/>
            <a:ext cx="9832268" cy="14255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047F96-D545-0741-9DE7-36D296BE081B}"/>
              </a:ext>
            </a:extLst>
          </p:cNvPr>
          <p:cNvSpPr>
            <a:spLocks noGrp="1"/>
          </p:cNvSpPr>
          <p:nvPr>
            <p:ph type="body" idx="1"/>
          </p:nvPr>
        </p:nvSpPr>
        <p:spPr>
          <a:xfrm>
            <a:off x="838200" y="2590799"/>
            <a:ext cx="9829800" cy="35861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sp>
        <p:nvSpPr>
          <p:cNvPr id="4" name="Date Placeholder 3">
            <a:extLst>
              <a:ext uri="{FF2B5EF4-FFF2-40B4-BE49-F238E27FC236}">
                <a16:creationId xmlns:a16="http://schemas.microsoft.com/office/drawing/2014/main" id="{5F460384-E604-F542-948F-65B995147C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E7C81-E38E-E447-A68E-9C210CB827C3}" type="datetimeFigureOut">
              <a:rPr lang="en-US" smtClean="0"/>
              <a:t>12/5/2019</a:t>
            </a:fld>
            <a:endParaRPr lang="en-US"/>
          </a:p>
        </p:txBody>
      </p:sp>
      <p:sp>
        <p:nvSpPr>
          <p:cNvPr id="5" name="Footer Placeholder 4">
            <a:extLst>
              <a:ext uri="{FF2B5EF4-FFF2-40B4-BE49-F238E27FC236}">
                <a16:creationId xmlns:a16="http://schemas.microsoft.com/office/drawing/2014/main" id="{039EC312-3C96-774E-9EF0-C53D0BF53D7D}"/>
              </a:ext>
            </a:extLst>
          </p:cNvPr>
          <p:cNvSpPr>
            <a:spLocks noGrp="1"/>
          </p:cNvSpPr>
          <p:nvPr>
            <p:ph type="ftr" sz="quarter" idx="3"/>
          </p:nvPr>
        </p:nvSpPr>
        <p:spPr>
          <a:xfrm>
            <a:off x="4038600" y="6356350"/>
            <a:ext cx="56007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Picture 6">
            <a:extLst>
              <a:ext uri="{FF2B5EF4-FFF2-40B4-BE49-F238E27FC236}">
                <a16:creationId xmlns:a16="http://schemas.microsoft.com/office/drawing/2014/main" id="{5F640161-D3C9-6145-9C02-48EC2414B81F}"/>
              </a:ext>
            </a:extLst>
          </p:cNvPr>
          <p:cNvPicPr>
            <a:picLocks noChangeAspect="1"/>
          </p:cNvPicPr>
          <p:nvPr userDrawn="1"/>
        </p:nvPicPr>
        <p:blipFill>
          <a:blip r:embed="rId13"/>
          <a:stretch>
            <a:fillRect/>
          </a:stretch>
        </p:blipFill>
        <p:spPr>
          <a:xfrm>
            <a:off x="2467" y="0"/>
            <a:ext cx="12187066" cy="6858000"/>
          </a:xfrm>
          <a:prstGeom prst="rect">
            <a:avLst/>
          </a:prstGeom>
        </p:spPr>
      </p:pic>
    </p:spTree>
    <p:extLst>
      <p:ext uri="{BB962C8B-B14F-4D97-AF65-F5344CB8AC3E}">
        <p14:creationId xmlns:p14="http://schemas.microsoft.com/office/powerpoint/2010/main" val="318021554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b="1" i="0" kern="1200">
          <a:solidFill>
            <a:srgbClr val="3E3F3F"/>
          </a:solidFill>
          <a:latin typeface="Myriad Pro Semibold"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7B7A7A"/>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7B7A7A"/>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E3F3F"/>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E3F3F"/>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E3F3F"/>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weather.gov/ind/tornadostats" TargetMode="Externa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04AB58FF-1250-1945-9235-5E2E68EADBD9}"/>
              </a:ext>
            </a:extLst>
          </p:cNvPr>
          <p:cNvSpPr>
            <a:spLocks noGrp="1"/>
          </p:cNvSpPr>
          <p:nvPr>
            <p:ph type="subTitle" idx="1"/>
          </p:nvPr>
        </p:nvSpPr>
        <p:spPr>
          <a:xfrm>
            <a:off x="3581400" y="3787566"/>
            <a:ext cx="7086600" cy="2602902"/>
          </a:xfrm>
        </p:spPr>
        <p:txBody>
          <a:bodyPr>
            <a:normAutofit fontScale="92500"/>
          </a:bodyPr>
          <a:lstStyle/>
          <a:p>
            <a:pPr algn="ctr"/>
            <a:r>
              <a:rPr lang="en-US" dirty="0" smtClean="0"/>
              <a:t>Mathias Ingle</a:t>
            </a:r>
          </a:p>
          <a:p>
            <a:pPr algn="ctr"/>
            <a:r>
              <a:rPr lang="en-US" dirty="0" smtClean="0"/>
              <a:t>Agriculture and Natural Resources </a:t>
            </a:r>
          </a:p>
          <a:p>
            <a:pPr algn="ctr"/>
            <a:r>
              <a:rPr lang="en-US" dirty="0" smtClean="0"/>
              <a:t>Extension Educator Howard County</a:t>
            </a:r>
            <a:endParaRPr lang="en-US" dirty="0"/>
          </a:p>
        </p:txBody>
      </p:sp>
      <p:sp>
        <p:nvSpPr>
          <p:cNvPr id="8" name="Title 7">
            <a:extLst>
              <a:ext uri="{FF2B5EF4-FFF2-40B4-BE49-F238E27FC236}">
                <a16:creationId xmlns:a16="http://schemas.microsoft.com/office/drawing/2014/main" id="{59FCC9ED-334C-044B-B0F6-41F5C6603C4C}"/>
              </a:ext>
            </a:extLst>
          </p:cNvPr>
          <p:cNvSpPr>
            <a:spLocks noGrp="1"/>
          </p:cNvSpPr>
          <p:nvPr>
            <p:ph type="ctrTitle"/>
          </p:nvPr>
        </p:nvSpPr>
        <p:spPr/>
        <p:txBody>
          <a:bodyPr>
            <a:normAutofit fontScale="90000"/>
          </a:bodyPr>
          <a:lstStyle/>
          <a:p>
            <a:pPr algn="ctr"/>
            <a:r>
              <a:rPr lang="en-US" dirty="0" smtClean="0"/>
              <a:t>Preparing for Emergencies at Home</a:t>
            </a:r>
            <a:endParaRPr lang="en-US" dirty="0"/>
          </a:p>
        </p:txBody>
      </p:sp>
    </p:spTree>
    <p:extLst>
      <p:ext uri="{BB962C8B-B14F-4D97-AF65-F5344CB8AC3E}">
        <p14:creationId xmlns:p14="http://schemas.microsoft.com/office/powerpoint/2010/main" val="217644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4" name="Nad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2250" y="769256"/>
            <a:ext cx="10169979" cy="5720613"/>
          </a:xfrm>
          <a:prstGeom prst="rect">
            <a:avLst/>
          </a:prstGeom>
        </p:spPr>
      </p:pic>
      <p:sp>
        <p:nvSpPr>
          <p:cNvPr id="2" name="Title 1"/>
          <p:cNvSpPr>
            <a:spLocks noGrp="1"/>
          </p:cNvSpPr>
          <p:nvPr>
            <p:ph type="title"/>
          </p:nvPr>
        </p:nvSpPr>
        <p:spPr>
          <a:xfrm>
            <a:off x="5835441" y="-657113"/>
            <a:ext cx="5061098" cy="2852737"/>
          </a:xfrm>
        </p:spPr>
        <p:txBody>
          <a:bodyPr/>
          <a:lstStyle/>
          <a:p>
            <a:pPr algn="ctr"/>
            <a:r>
              <a:rPr lang="en-US" dirty="0" smtClean="0">
                <a:solidFill>
                  <a:schemeClr val="bg1"/>
                </a:solidFill>
              </a:rPr>
              <a:t>Tornadoes</a:t>
            </a:r>
            <a:endParaRPr lang="en-US" dirty="0">
              <a:solidFill>
                <a:schemeClr val="bg1"/>
              </a:solidFill>
            </a:endParaRPr>
          </a:p>
        </p:txBody>
      </p:sp>
      <p:sp>
        <p:nvSpPr>
          <p:cNvPr id="5" name="TextBox 4"/>
          <p:cNvSpPr txBox="1"/>
          <p:nvPr/>
        </p:nvSpPr>
        <p:spPr>
          <a:xfrm>
            <a:off x="1567541" y="5981982"/>
            <a:ext cx="2278743" cy="307777"/>
          </a:xfrm>
          <a:prstGeom prst="rect">
            <a:avLst/>
          </a:prstGeom>
          <a:noFill/>
        </p:spPr>
        <p:txBody>
          <a:bodyPr wrap="square" rtlCol="0">
            <a:spAutoFit/>
          </a:bodyPr>
          <a:lstStyle/>
          <a:p>
            <a:r>
              <a:rPr lang="en-US" sz="1400" dirty="0" smtClean="0">
                <a:solidFill>
                  <a:schemeClr val="bg1"/>
                </a:solidFill>
              </a:rPr>
              <a:t>Video by R.M. Ingle</a:t>
            </a:r>
            <a:endParaRPr lang="en-US" sz="1400" dirty="0">
              <a:solidFill>
                <a:schemeClr val="bg1"/>
              </a:solidFill>
            </a:endParaRPr>
          </a:p>
        </p:txBody>
      </p:sp>
    </p:spTree>
    <p:extLst>
      <p:ext uri="{BB962C8B-B14F-4D97-AF65-F5344CB8AC3E}">
        <p14:creationId xmlns:p14="http://schemas.microsoft.com/office/powerpoint/2010/main" val="328306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Tornadoes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Tornadoes are one of nature’s most violent storms. Spawned from powerful thunderstorms, tornadoes can cause fatalities and devastate a neighborhood in seconds.</a:t>
            </a:r>
          </a:p>
          <a:p>
            <a:r>
              <a:rPr lang="en-US" dirty="0" smtClean="0"/>
              <a:t>A tornado appears as a rotating, funnel-shaped cloud that extends from a thunderstorm to the ground with whirling winds that can reach 300mph. Damage can be in excess of one mile wide and 50 miles long. Every state is at risk from this hazard.</a:t>
            </a:r>
          </a:p>
          <a:p>
            <a:r>
              <a:rPr lang="en-US" dirty="0" smtClean="0"/>
              <a:t>Some tornadoes are clearly visible, while rain or nearby low-hanging clouds obscure others. Occasionally tornadoes develop so rapidly that little, if any, advance warning is possible.</a:t>
            </a:r>
          </a:p>
          <a:p>
            <a:r>
              <a:rPr lang="en-US" dirty="0" smtClean="0"/>
              <a:t>Tornadoes usually occur on near the trailing edge of a thunderstorm. It is not uncommon to see clear, sunlit skies behind a tornado.</a:t>
            </a:r>
            <a:endParaRPr lang="en-US" dirty="0"/>
          </a:p>
        </p:txBody>
      </p:sp>
    </p:spTree>
    <p:extLst>
      <p:ext uri="{BB962C8B-B14F-4D97-AF65-F5344CB8AC3E}">
        <p14:creationId xmlns:p14="http://schemas.microsoft.com/office/powerpoint/2010/main" val="1179101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Tornado - Key Terms</a:t>
            </a:r>
            <a:endParaRPr lang="en-US" dirty="0"/>
          </a:p>
        </p:txBody>
      </p:sp>
      <p:sp>
        <p:nvSpPr>
          <p:cNvPr id="3" name="Content Placeholder 2"/>
          <p:cNvSpPr>
            <a:spLocks noGrp="1"/>
          </p:cNvSpPr>
          <p:nvPr>
            <p:ph idx="1"/>
          </p:nvPr>
        </p:nvSpPr>
        <p:spPr/>
        <p:txBody>
          <a:bodyPr/>
          <a:lstStyle/>
          <a:p>
            <a:r>
              <a:rPr lang="en-US" dirty="0" smtClean="0"/>
              <a:t>Tornado Watch – Tornadoes are possible. Remain alert for approaching storms. Watch the sky and stay tuned to NOAA Weather Radio, commercial radio, or television for information.</a:t>
            </a:r>
          </a:p>
          <a:p>
            <a:r>
              <a:rPr lang="en-US" dirty="0" smtClean="0"/>
              <a:t>Tornado Warning – A tornado has been sighted or indicated by weather radar. Take shelter immediately.</a:t>
            </a:r>
          </a:p>
          <a:p>
            <a:endParaRPr lang="en-US" dirty="0"/>
          </a:p>
          <a:p>
            <a:pPr marL="0" indent="0">
              <a:buNone/>
            </a:pPr>
            <a:r>
              <a:rPr lang="en-US" dirty="0" smtClean="0"/>
              <a:t>* A tornado can occur with no watch or warning in place. </a:t>
            </a:r>
            <a:endParaRPr lang="en-US" dirty="0"/>
          </a:p>
        </p:txBody>
      </p:sp>
    </p:spTree>
    <p:extLst>
      <p:ext uri="{BB962C8B-B14F-4D97-AF65-F5344CB8AC3E}">
        <p14:creationId xmlns:p14="http://schemas.microsoft.com/office/powerpoint/2010/main" val="14102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a Tornado</a:t>
            </a:r>
            <a:endParaRPr lang="en-US" dirty="0"/>
          </a:p>
        </p:txBody>
      </p:sp>
      <p:sp>
        <p:nvSpPr>
          <p:cNvPr id="3" name="Content Placeholder 2"/>
          <p:cNvSpPr>
            <a:spLocks noGrp="1"/>
          </p:cNvSpPr>
          <p:nvPr>
            <p:ph idx="1"/>
          </p:nvPr>
        </p:nvSpPr>
        <p:spPr>
          <a:xfrm>
            <a:off x="838200" y="2081939"/>
            <a:ext cx="9829800" cy="4095023"/>
          </a:xfrm>
        </p:spPr>
        <p:txBody>
          <a:bodyPr>
            <a:normAutofit fontScale="92500" lnSpcReduction="10000"/>
          </a:bodyPr>
          <a:lstStyle/>
          <a:p>
            <a:r>
              <a:rPr lang="en-US" dirty="0" smtClean="0"/>
              <a:t>Be alert to changing weather conditions.</a:t>
            </a:r>
          </a:p>
          <a:p>
            <a:r>
              <a:rPr lang="en-US" dirty="0" smtClean="0"/>
              <a:t>Listen to NOAA Weather radio or to commercial radio or television newscasts for the latest information.</a:t>
            </a:r>
          </a:p>
          <a:p>
            <a:r>
              <a:rPr lang="en-US" dirty="0" smtClean="0"/>
              <a:t>Look for approaching storms.</a:t>
            </a:r>
          </a:p>
          <a:p>
            <a:r>
              <a:rPr lang="en-US" dirty="0" smtClean="0"/>
              <a:t>Look for following signs of danger:</a:t>
            </a:r>
          </a:p>
          <a:p>
            <a:pPr lvl="1"/>
            <a:r>
              <a:rPr lang="en-US" dirty="0" smtClean="0"/>
              <a:t>Dark, often greenish sky</a:t>
            </a:r>
          </a:p>
          <a:p>
            <a:pPr lvl="1"/>
            <a:r>
              <a:rPr lang="en-US" dirty="0" smtClean="0"/>
              <a:t>Large hail</a:t>
            </a:r>
          </a:p>
          <a:p>
            <a:pPr lvl="1"/>
            <a:r>
              <a:rPr lang="en-US" dirty="0" smtClean="0"/>
              <a:t>A large dark, low-lying cloud (particularly if rotating) – loud roar, similar to a freight train.</a:t>
            </a:r>
          </a:p>
          <a:p>
            <a:r>
              <a:rPr lang="en-US" dirty="0" smtClean="0"/>
              <a:t>If you see approaching storms or any of the danger signs, be prepared to take shelter immediately.</a:t>
            </a:r>
            <a:endParaRPr lang="en-US" dirty="0"/>
          </a:p>
        </p:txBody>
      </p:sp>
    </p:spTree>
    <p:extLst>
      <p:ext uri="{BB962C8B-B14F-4D97-AF65-F5344CB8AC3E}">
        <p14:creationId xmlns:p14="http://schemas.microsoft.com/office/powerpoint/2010/main" val="33844796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a Tornado</a:t>
            </a:r>
            <a:endParaRPr lang="en-US" dirty="0"/>
          </a:p>
        </p:txBody>
      </p:sp>
      <p:sp>
        <p:nvSpPr>
          <p:cNvPr id="3" name="Text Placeholder 2"/>
          <p:cNvSpPr>
            <a:spLocks noGrp="1"/>
          </p:cNvSpPr>
          <p:nvPr>
            <p:ph type="body" idx="1"/>
          </p:nvPr>
        </p:nvSpPr>
        <p:spPr/>
        <p:txBody>
          <a:bodyPr/>
          <a:lstStyle/>
          <a:p>
            <a:r>
              <a:rPr lang="en-US" dirty="0" smtClean="0"/>
              <a:t>If you are in:</a:t>
            </a:r>
            <a:endParaRPr lang="en-US" dirty="0"/>
          </a:p>
        </p:txBody>
      </p:sp>
      <p:sp>
        <p:nvSpPr>
          <p:cNvPr id="4" name="Content Placeholder 3"/>
          <p:cNvSpPr>
            <a:spLocks noGrp="1"/>
          </p:cNvSpPr>
          <p:nvPr>
            <p:ph sz="half" idx="2"/>
          </p:nvPr>
        </p:nvSpPr>
        <p:spPr/>
        <p:txBody>
          <a:bodyPr/>
          <a:lstStyle/>
          <a:p>
            <a:r>
              <a:rPr lang="en-US" dirty="0" smtClean="0"/>
              <a:t>A structure (home, small building, commercial building, barn)</a:t>
            </a:r>
            <a:endParaRPr lang="en-US" dirty="0"/>
          </a:p>
        </p:txBody>
      </p:sp>
      <p:sp>
        <p:nvSpPr>
          <p:cNvPr id="5" name="Text Placeholder 4"/>
          <p:cNvSpPr>
            <a:spLocks noGrp="1"/>
          </p:cNvSpPr>
          <p:nvPr>
            <p:ph type="body" sz="quarter" idx="3"/>
          </p:nvPr>
        </p:nvSpPr>
        <p:spPr/>
        <p:txBody>
          <a:bodyPr/>
          <a:lstStyle/>
          <a:p>
            <a:r>
              <a:rPr lang="en-US" dirty="0" smtClean="0"/>
              <a:t>Then:</a:t>
            </a:r>
            <a:endParaRPr lang="en-US" dirty="0"/>
          </a:p>
        </p:txBody>
      </p:sp>
      <p:sp>
        <p:nvSpPr>
          <p:cNvPr id="6" name="Content Placeholder 5"/>
          <p:cNvSpPr>
            <a:spLocks noGrp="1"/>
          </p:cNvSpPr>
          <p:nvPr>
            <p:ph sz="quarter" idx="4"/>
          </p:nvPr>
        </p:nvSpPr>
        <p:spPr/>
        <p:txBody>
          <a:bodyPr>
            <a:normAutofit fontScale="77500" lnSpcReduction="20000"/>
          </a:bodyPr>
          <a:lstStyle/>
          <a:p>
            <a:r>
              <a:rPr lang="en-US" dirty="0" smtClean="0"/>
              <a:t>Go to a pre-designated shelter such as a safe room, basement, storm cellar, or the lowest building level. If there is no basement, go to the center of an interior room on the lowest level (closet, interior hallway) away from corners, windows, doors, and outside walls. Put as many walls as possible between you and the outside. Get under a turdy table and use your arms to protect your head and neck. DO NOT open windows.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89" y="4277532"/>
            <a:ext cx="4781609" cy="2498391"/>
          </a:xfrm>
          <a:prstGeom prst="rect">
            <a:avLst/>
          </a:prstGeom>
        </p:spPr>
      </p:pic>
    </p:spTree>
    <p:extLst>
      <p:ext uri="{BB962C8B-B14F-4D97-AF65-F5344CB8AC3E}">
        <p14:creationId xmlns:p14="http://schemas.microsoft.com/office/powerpoint/2010/main" val="1292373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a Tornado Contd.</a:t>
            </a:r>
            <a:endParaRPr lang="en-US" dirty="0"/>
          </a:p>
        </p:txBody>
      </p:sp>
      <p:sp>
        <p:nvSpPr>
          <p:cNvPr id="3" name="Text Placeholder 2"/>
          <p:cNvSpPr>
            <a:spLocks noGrp="1"/>
          </p:cNvSpPr>
          <p:nvPr>
            <p:ph type="body" idx="1"/>
          </p:nvPr>
        </p:nvSpPr>
        <p:spPr/>
        <p:txBody>
          <a:bodyPr/>
          <a:lstStyle/>
          <a:p>
            <a:r>
              <a:rPr lang="en-US" dirty="0" smtClean="0"/>
              <a:t>If you are in:</a:t>
            </a:r>
            <a:endParaRPr lang="en-US" dirty="0"/>
          </a:p>
        </p:txBody>
      </p:sp>
      <p:sp>
        <p:nvSpPr>
          <p:cNvPr id="4" name="Content Placeholder 3"/>
          <p:cNvSpPr>
            <a:spLocks noGrp="1"/>
          </p:cNvSpPr>
          <p:nvPr>
            <p:ph sz="half" idx="2"/>
          </p:nvPr>
        </p:nvSpPr>
        <p:spPr/>
        <p:txBody>
          <a:bodyPr/>
          <a:lstStyle/>
          <a:p>
            <a:r>
              <a:rPr lang="en-US" dirty="0" smtClean="0"/>
              <a:t>A vehicle, trailer, or mobile home.</a:t>
            </a:r>
            <a:endParaRPr lang="en-US" dirty="0"/>
          </a:p>
        </p:txBody>
      </p:sp>
      <p:sp>
        <p:nvSpPr>
          <p:cNvPr id="5" name="Text Placeholder 4"/>
          <p:cNvSpPr>
            <a:spLocks noGrp="1"/>
          </p:cNvSpPr>
          <p:nvPr>
            <p:ph type="body" sz="quarter" idx="3"/>
          </p:nvPr>
        </p:nvSpPr>
        <p:spPr/>
        <p:txBody>
          <a:bodyPr/>
          <a:lstStyle/>
          <a:p>
            <a:r>
              <a:rPr lang="en-US" dirty="0" smtClean="0"/>
              <a:t>Then:</a:t>
            </a:r>
            <a:endParaRPr lang="en-US" dirty="0"/>
          </a:p>
        </p:txBody>
      </p:sp>
      <p:sp>
        <p:nvSpPr>
          <p:cNvPr id="6" name="Content Placeholder 5"/>
          <p:cNvSpPr>
            <a:spLocks noGrp="1"/>
          </p:cNvSpPr>
          <p:nvPr>
            <p:ph sz="quarter" idx="4"/>
          </p:nvPr>
        </p:nvSpPr>
        <p:spPr/>
        <p:txBody>
          <a:bodyPr/>
          <a:lstStyle/>
          <a:p>
            <a:r>
              <a:rPr lang="en-US" dirty="0" smtClean="0"/>
              <a:t>Get out immediately and go to the lowest floor of a sturdy, nearby building or a storm shelter. Mobile homes, even if tied down, offer little protection from tornadoes.</a:t>
            </a:r>
            <a:endParaRPr lang="en-US" dirty="0"/>
          </a:p>
        </p:txBody>
      </p:sp>
      <p:pic>
        <p:nvPicPr>
          <p:cNvPr id="7" name="Picture 6"/>
          <p:cNvPicPr>
            <a:picLocks noChangeAspect="1"/>
          </p:cNvPicPr>
          <p:nvPr/>
        </p:nvPicPr>
        <p:blipFill>
          <a:blip r:embed="rId2"/>
          <a:stretch>
            <a:fillRect/>
          </a:stretch>
        </p:blipFill>
        <p:spPr>
          <a:xfrm>
            <a:off x="1418116" y="3896121"/>
            <a:ext cx="3804280" cy="2578772"/>
          </a:xfrm>
          <a:prstGeom prst="rect">
            <a:avLst/>
          </a:prstGeom>
        </p:spPr>
      </p:pic>
    </p:spTree>
    <p:extLst>
      <p:ext uri="{BB962C8B-B14F-4D97-AF65-F5344CB8AC3E}">
        <p14:creationId xmlns:p14="http://schemas.microsoft.com/office/powerpoint/2010/main" val="3052688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a Tornado </a:t>
            </a:r>
            <a:r>
              <a:rPr lang="en-US" dirty="0" smtClean="0"/>
              <a:t>Contd.</a:t>
            </a:r>
            <a:endParaRPr lang="en-US" dirty="0"/>
          </a:p>
        </p:txBody>
      </p:sp>
      <p:sp>
        <p:nvSpPr>
          <p:cNvPr id="3" name="Text Placeholder 2"/>
          <p:cNvSpPr>
            <a:spLocks noGrp="1"/>
          </p:cNvSpPr>
          <p:nvPr>
            <p:ph type="body" idx="1"/>
          </p:nvPr>
        </p:nvSpPr>
        <p:spPr/>
        <p:txBody>
          <a:bodyPr/>
          <a:lstStyle/>
          <a:p>
            <a:r>
              <a:rPr lang="en-US" dirty="0"/>
              <a:t>If you are in</a:t>
            </a:r>
            <a:r>
              <a:rPr lang="en-US" dirty="0" smtClean="0"/>
              <a:t>:</a:t>
            </a:r>
            <a:endParaRPr lang="en-US" dirty="0"/>
          </a:p>
        </p:txBody>
      </p:sp>
      <p:sp>
        <p:nvSpPr>
          <p:cNvPr id="4" name="Content Placeholder 3"/>
          <p:cNvSpPr>
            <a:spLocks noGrp="1"/>
          </p:cNvSpPr>
          <p:nvPr>
            <p:ph sz="half" idx="2"/>
          </p:nvPr>
        </p:nvSpPr>
        <p:spPr/>
        <p:txBody>
          <a:bodyPr/>
          <a:lstStyle/>
          <a:p>
            <a:r>
              <a:rPr lang="en-US" dirty="0" smtClean="0"/>
              <a:t>The outside with no shelter</a:t>
            </a:r>
            <a:endParaRPr lang="en-US" dirty="0"/>
          </a:p>
        </p:txBody>
      </p:sp>
      <p:sp>
        <p:nvSpPr>
          <p:cNvPr id="5" name="Text Placeholder 4"/>
          <p:cNvSpPr>
            <a:spLocks noGrp="1"/>
          </p:cNvSpPr>
          <p:nvPr>
            <p:ph type="body" sz="quarter" idx="3"/>
          </p:nvPr>
        </p:nvSpPr>
        <p:spPr/>
        <p:txBody>
          <a:bodyPr/>
          <a:lstStyle/>
          <a:p>
            <a:r>
              <a:rPr lang="en-US" dirty="0" smtClean="0"/>
              <a:t>Then:</a:t>
            </a:r>
            <a:endParaRPr lang="en-US" dirty="0"/>
          </a:p>
        </p:txBody>
      </p:sp>
      <p:sp>
        <p:nvSpPr>
          <p:cNvPr id="6" name="Content Placeholder 5"/>
          <p:cNvSpPr>
            <a:spLocks noGrp="1"/>
          </p:cNvSpPr>
          <p:nvPr>
            <p:ph sz="quarter" idx="4"/>
          </p:nvPr>
        </p:nvSpPr>
        <p:spPr/>
        <p:txBody>
          <a:bodyPr>
            <a:normAutofit fontScale="70000" lnSpcReduction="20000"/>
          </a:bodyPr>
          <a:lstStyle/>
          <a:p>
            <a:r>
              <a:rPr lang="en-US" dirty="0" smtClean="0"/>
              <a:t>Lie </a:t>
            </a:r>
            <a:r>
              <a:rPr lang="en-US" dirty="0"/>
              <a:t>flat in a nearby ditch or depression and cover your head with your hands. Be aware of the potential for flooding</a:t>
            </a:r>
            <a:r>
              <a:rPr lang="en-US" dirty="0" smtClean="0"/>
              <a:t>.</a:t>
            </a:r>
          </a:p>
          <a:p>
            <a:pPr lvl="1"/>
            <a:r>
              <a:rPr lang="en-US" dirty="0" smtClean="0"/>
              <a:t>Do </a:t>
            </a:r>
            <a:r>
              <a:rPr lang="en-US" dirty="0"/>
              <a:t>not get under an overpass or bridge. You are safer in a low, flat </a:t>
            </a:r>
            <a:r>
              <a:rPr lang="en-US" dirty="0" smtClean="0"/>
              <a:t>location.</a:t>
            </a:r>
          </a:p>
          <a:p>
            <a:pPr lvl="1"/>
            <a:r>
              <a:rPr lang="en-US" dirty="0" smtClean="0"/>
              <a:t>Never </a:t>
            </a:r>
            <a:r>
              <a:rPr lang="en-US" dirty="0"/>
              <a:t>try to outrun a tornado in urban or congested areas in a car or truck. Instead, leave the vehicle immediately for safe </a:t>
            </a:r>
            <a:r>
              <a:rPr lang="en-US" dirty="0" smtClean="0"/>
              <a:t>shelter.</a:t>
            </a:r>
          </a:p>
          <a:p>
            <a:pPr lvl="1"/>
            <a:r>
              <a:rPr lang="en-US" dirty="0" smtClean="0"/>
              <a:t>Watch </a:t>
            </a:r>
            <a:r>
              <a:rPr lang="en-US" dirty="0"/>
              <a:t>out for flying debris. Flying debris from tornadoes causes most fatalities and injuries.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634" y="3775333"/>
            <a:ext cx="4499244" cy="2528710"/>
          </a:xfrm>
          <a:prstGeom prst="rect">
            <a:avLst/>
          </a:prstGeom>
        </p:spPr>
      </p:pic>
    </p:spTree>
    <p:extLst>
      <p:ext uri="{BB962C8B-B14F-4D97-AF65-F5344CB8AC3E}">
        <p14:creationId xmlns:p14="http://schemas.microsoft.com/office/powerpoint/2010/main" val="2269957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Information about Tornadoes</a:t>
            </a:r>
            <a:endParaRPr lang="en-US" dirty="0"/>
          </a:p>
        </p:txBody>
      </p:sp>
      <p:sp>
        <p:nvSpPr>
          <p:cNvPr id="3" name="Text Placeholder 2"/>
          <p:cNvSpPr>
            <a:spLocks noGrp="1"/>
          </p:cNvSpPr>
          <p:nvPr>
            <p:ph type="body" idx="1"/>
          </p:nvPr>
        </p:nvSpPr>
        <p:spPr>
          <a:xfrm>
            <a:off x="1020682" y="5433911"/>
            <a:ext cx="9953786" cy="823912"/>
          </a:xfrm>
        </p:spPr>
        <p:txBody>
          <a:bodyPr>
            <a:normAutofit/>
          </a:bodyPr>
          <a:lstStyle/>
          <a:p>
            <a:r>
              <a:rPr lang="en-US" dirty="0">
                <a:hlinkClick r:id="rId2"/>
              </a:rPr>
              <a:t>https://www.weather.gov/ind/tornadostats</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43110" y="2158603"/>
            <a:ext cx="4964112" cy="3056166"/>
          </a:xfrm>
        </p:spPr>
      </p:pic>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997575" y="2158095"/>
            <a:ext cx="4746625" cy="2285160"/>
          </a:xfrm>
        </p:spPr>
      </p:pic>
    </p:spTree>
    <p:extLst>
      <p:ext uri="{BB962C8B-B14F-4D97-AF65-F5344CB8AC3E}">
        <p14:creationId xmlns:p14="http://schemas.microsoft.com/office/powerpoint/2010/main" val="1518492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Following a Tornado</a:t>
            </a:r>
            <a:endParaRPr lang="en-US" dirty="0"/>
          </a:p>
        </p:txBody>
      </p:sp>
      <p:sp>
        <p:nvSpPr>
          <p:cNvPr id="3" name="Content Placeholder 2"/>
          <p:cNvSpPr>
            <a:spLocks noGrp="1"/>
          </p:cNvSpPr>
          <p:nvPr>
            <p:ph idx="1"/>
          </p:nvPr>
        </p:nvSpPr>
        <p:spPr>
          <a:xfrm>
            <a:off x="838200" y="2068033"/>
            <a:ext cx="9829800" cy="4385930"/>
          </a:xfrm>
        </p:spPr>
        <p:txBody>
          <a:bodyPr>
            <a:normAutofit fontScale="70000" lnSpcReduction="20000"/>
          </a:bodyPr>
          <a:lstStyle/>
          <a:p>
            <a:r>
              <a:rPr lang="en-US" dirty="0" smtClean="0"/>
              <a:t>Safety is the primary issue, as </a:t>
            </a:r>
            <a:r>
              <a:rPr lang="en-US" dirty="0"/>
              <a:t>are mental and physical well-being. If assistance is available, knowing how to access it makes the process faster and less stressful. This section offers some general advice on steps to take after disaster strikes in order to begin getting your home, your community, and your life back to normal</a:t>
            </a:r>
            <a:r>
              <a:rPr lang="en-US" dirty="0" smtClean="0"/>
              <a:t>.</a:t>
            </a:r>
          </a:p>
          <a:p>
            <a:r>
              <a:rPr lang="en-US" dirty="0" smtClean="0"/>
              <a:t>Check for injuries. Call 911 is someone is hurt and in need of medical attention.</a:t>
            </a:r>
          </a:p>
          <a:p>
            <a:r>
              <a:rPr lang="en-US" dirty="0"/>
              <a:t>If you are trapped, cover your mouth with a cloth or mask to avoid breathing dust. Try to get help by calling someone, texting, bang on pipe or wall, whistle, or shout.</a:t>
            </a:r>
          </a:p>
          <a:p>
            <a:r>
              <a:rPr lang="en-US" dirty="0"/>
              <a:t>Be aware of exhaustion. Don’t try to do too much at once.</a:t>
            </a:r>
          </a:p>
          <a:p>
            <a:r>
              <a:rPr lang="en-US" dirty="0"/>
              <a:t>Drink plenty of water</a:t>
            </a:r>
          </a:p>
          <a:p>
            <a:r>
              <a:rPr lang="en-US" dirty="0"/>
              <a:t>Eat well</a:t>
            </a:r>
          </a:p>
          <a:p>
            <a:r>
              <a:rPr lang="en-US" dirty="0"/>
              <a:t>Wear proper clothing (long pants, long sleeve shirts, work boots, gloves)</a:t>
            </a:r>
          </a:p>
          <a:p>
            <a:r>
              <a:rPr lang="en-US" dirty="0"/>
              <a:t>Wash hands thoroughly with soap and clean water often when working in debris.</a:t>
            </a:r>
          </a:p>
          <a:p>
            <a:endParaRPr lang="en-US" dirty="0" smtClean="0"/>
          </a:p>
          <a:p>
            <a:endParaRPr lang="en-US" dirty="0"/>
          </a:p>
        </p:txBody>
      </p:sp>
    </p:spTree>
    <p:extLst>
      <p:ext uri="{BB962C8B-B14F-4D97-AF65-F5344CB8AC3E}">
        <p14:creationId xmlns:p14="http://schemas.microsoft.com/office/powerpoint/2010/main" val="35576870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732" y="730655"/>
            <a:ext cx="9832268" cy="1425575"/>
          </a:xfrm>
        </p:spPr>
        <p:txBody>
          <a:bodyPr/>
          <a:lstStyle/>
          <a:p>
            <a:r>
              <a:rPr lang="en-US" dirty="0"/>
              <a:t>Following a </a:t>
            </a:r>
            <a:r>
              <a:rPr lang="en-US" dirty="0" smtClean="0"/>
              <a:t>Tornado Contd.</a:t>
            </a:r>
            <a:endParaRPr lang="en-US" dirty="0"/>
          </a:p>
        </p:txBody>
      </p:sp>
      <p:sp>
        <p:nvSpPr>
          <p:cNvPr id="3" name="Content Placeholder 2"/>
          <p:cNvSpPr>
            <a:spLocks noGrp="1"/>
          </p:cNvSpPr>
          <p:nvPr>
            <p:ph idx="1"/>
          </p:nvPr>
        </p:nvSpPr>
        <p:spPr>
          <a:xfrm>
            <a:off x="838200" y="1903228"/>
            <a:ext cx="9829800" cy="4534785"/>
          </a:xfrm>
        </p:spPr>
        <p:txBody>
          <a:bodyPr>
            <a:normAutofit fontScale="70000" lnSpcReduction="20000"/>
          </a:bodyPr>
          <a:lstStyle/>
          <a:p>
            <a:r>
              <a:rPr lang="en-US" dirty="0" smtClean="0"/>
              <a:t>Be aware of the new safety issues created by disaster.</a:t>
            </a:r>
          </a:p>
          <a:p>
            <a:r>
              <a:rPr lang="en-US" dirty="0"/>
              <a:t>Inform local authorities about health and safety issues, including chemical spills, downed power lines, washed out roads, smoldering insulation, and dead animals.</a:t>
            </a:r>
          </a:p>
          <a:p>
            <a:r>
              <a:rPr lang="en-US" dirty="0"/>
              <a:t>Keep a battery-powered radio with you so you can listen for emergency up- dates and news reports.</a:t>
            </a:r>
          </a:p>
          <a:p>
            <a:r>
              <a:rPr lang="en-US" dirty="0"/>
              <a:t>Use a battery-powered flash light to inspect a damaged home.</a:t>
            </a:r>
          </a:p>
          <a:p>
            <a:r>
              <a:rPr lang="en-US" dirty="0"/>
              <a:t>Use the phone only to report life-threatening emergencies.</a:t>
            </a:r>
          </a:p>
          <a:p>
            <a:r>
              <a:rPr lang="en-US" dirty="0"/>
              <a:t>Stay off the streets. If you must go out, watch for fallen objects; downed electrical wires; and weakened walls, bridges, roads, and sidewalks.</a:t>
            </a:r>
          </a:p>
          <a:p>
            <a:r>
              <a:rPr lang="en-US" dirty="0"/>
              <a:t>Walk carefully around the outside and check for loose power lines, gas leaks, and structural damage. If you have any doubts about safety, have your residence inspected by a qualified building inspector or structural engineer before entering.</a:t>
            </a:r>
          </a:p>
          <a:p>
            <a:r>
              <a:rPr lang="en-US" dirty="0"/>
              <a:t>Do not approach or attempt to help an injured or stranded animal.</a:t>
            </a:r>
          </a:p>
          <a:p>
            <a:r>
              <a:rPr lang="en-US" dirty="0"/>
              <a:t>Do not attempt to move a dead animal. Animal carcasses can present serious health risks. Contact your local emergency management office, health department, Extension personnel, or Indiana Board of Animal Health for help and instruction</a:t>
            </a:r>
          </a:p>
          <a:p>
            <a:endParaRPr lang="en-US" dirty="0"/>
          </a:p>
        </p:txBody>
      </p:sp>
    </p:spTree>
    <p:extLst>
      <p:ext uri="{BB962C8B-B14F-4D97-AF65-F5344CB8AC3E}">
        <p14:creationId xmlns:p14="http://schemas.microsoft.com/office/powerpoint/2010/main" val="3677469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Weather Emergencies in Indiana</a:t>
            </a:r>
            <a:endParaRPr lang="en-US" dirty="0"/>
          </a:p>
        </p:txBody>
      </p:sp>
      <p:sp>
        <p:nvSpPr>
          <p:cNvPr id="3" name="Content Placeholder 2"/>
          <p:cNvSpPr>
            <a:spLocks noGrp="1"/>
          </p:cNvSpPr>
          <p:nvPr>
            <p:ph idx="1"/>
          </p:nvPr>
        </p:nvSpPr>
        <p:spPr/>
        <p:txBody>
          <a:bodyPr/>
          <a:lstStyle/>
          <a:p>
            <a:r>
              <a:rPr lang="en-US" dirty="0" smtClean="0"/>
              <a:t>Thunderstorms</a:t>
            </a:r>
          </a:p>
          <a:p>
            <a:r>
              <a:rPr lang="en-US" dirty="0" smtClean="0"/>
              <a:t>Tornadoes</a:t>
            </a:r>
          </a:p>
          <a:p>
            <a:r>
              <a:rPr lang="en-US" dirty="0" smtClean="0"/>
              <a:t>Winter Storms/Extreme Cold</a:t>
            </a:r>
          </a:p>
          <a:p>
            <a:r>
              <a:rPr lang="en-US" dirty="0" smtClean="0"/>
              <a:t>Extreme Heat</a:t>
            </a:r>
          </a:p>
          <a:p>
            <a:r>
              <a:rPr lang="en-US" dirty="0" smtClean="0"/>
              <a:t>Floods</a:t>
            </a:r>
            <a:endParaRPr lang="en-US" dirty="0"/>
          </a:p>
        </p:txBody>
      </p:sp>
    </p:spTree>
    <p:extLst>
      <p:ext uri="{BB962C8B-B14F-4D97-AF65-F5344CB8AC3E}">
        <p14:creationId xmlns:p14="http://schemas.microsoft.com/office/powerpoint/2010/main" val="28885266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Following a Tornado Contd.</a:t>
            </a:r>
            <a:endParaRPr lang="en-US" dirty="0"/>
          </a:p>
        </p:txBody>
      </p:sp>
      <p:sp>
        <p:nvSpPr>
          <p:cNvPr id="3" name="Content Placeholder 2"/>
          <p:cNvSpPr>
            <a:spLocks noGrp="1"/>
          </p:cNvSpPr>
          <p:nvPr>
            <p:ph idx="1"/>
          </p:nvPr>
        </p:nvSpPr>
        <p:spPr/>
        <p:txBody>
          <a:bodyPr>
            <a:normAutofit/>
          </a:bodyPr>
          <a:lstStyle/>
          <a:p>
            <a:r>
              <a:rPr lang="en-US" dirty="0" smtClean="0"/>
              <a:t>Know where you family meeting spot is and get there if at all possible.</a:t>
            </a:r>
          </a:p>
          <a:p>
            <a:r>
              <a:rPr lang="en-US" dirty="0" smtClean="0"/>
              <a:t>Do not enter a structure if:</a:t>
            </a:r>
          </a:p>
          <a:p>
            <a:pPr lvl="1"/>
            <a:r>
              <a:rPr lang="en-US" dirty="0" smtClean="0"/>
              <a:t>You smell gas.</a:t>
            </a:r>
          </a:p>
          <a:p>
            <a:pPr lvl="1"/>
            <a:r>
              <a:rPr lang="en-US" dirty="0" smtClean="0"/>
              <a:t>Structure integrity appears to be severely degraded, or floodwaters remain in or around the building.</a:t>
            </a:r>
          </a:p>
          <a:p>
            <a:pPr lvl="1"/>
            <a:r>
              <a:rPr lang="en-US" dirty="0" smtClean="0"/>
              <a:t>Your home was damaged by a fire and the authorities have declared it unsafe.</a:t>
            </a:r>
          </a:p>
        </p:txBody>
      </p:sp>
    </p:spTree>
    <p:extLst>
      <p:ext uri="{BB962C8B-B14F-4D97-AF65-F5344CB8AC3E}">
        <p14:creationId xmlns:p14="http://schemas.microsoft.com/office/powerpoint/2010/main" val="17955110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484" y="570674"/>
            <a:ext cx="11060516" cy="1255604"/>
          </a:xfrm>
        </p:spPr>
        <p:txBody>
          <a:bodyPr/>
          <a:lstStyle/>
          <a:p>
            <a:r>
              <a:rPr lang="en-US" dirty="0" smtClean="0"/>
              <a:t>Winter Storms / Extreme Cold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6610" y="1826278"/>
            <a:ext cx="4502888" cy="4502888"/>
          </a:xfrm>
          <a:prstGeom prst="rect">
            <a:avLst/>
          </a:prstGeom>
        </p:spPr>
      </p:pic>
    </p:spTree>
    <p:extLst>
      <p:ext uri="{BB962C8B-B14F-4D97-AF65-F5344CB8AC3E}">
        <p14:creationId xmlns:p14="http://schemas.microsoft.com/office/powerpoint/2010/main" val="3101138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Storms / Extreme Cold</a:t>
            </a:r>
            <a:endParaRPr lang="en-US" dirty="0"/>
          </a:p>
        </p:txBody>
      </p:sp>
      <p:sp>
        <p:nvSpPr>
          <p:cNvPr id="3" name="Content Placeholder 2"/>
          <p:cNvSpPr>
            <a:spLocks noGrp="1"/>
          </p:cNvSpPr>
          <p:nvPr>
            <p:ph idx="1"/>
          </p:nvPr>
        </p:nvSpPr>
        <p:spPr/>
        <p:txBody>
          <a:bodyPr/>
          <a:lstStyle/>
          <a:p>
            <a:r>
              <a:rPr lang="en-US" dirty="0"/>
              <a:t>Heavy snowfall and extreme cold can immobilize an entire region. Even areas that normally experience mild winters can be hit with a major snowstorm or extreme cold. Northern-Indiana residents should prepare for increased snowfall (lake affect). Winter storms can result in flooding, storm surge, closed highways, blocked roads, downed power lines and hypothermia.</a:t>
            </a:r>
          </a:p>
        </p:txBody>
      </p:sp>
    </p:spTree>
    <p:extLst>
      <p:ext uri="{BB962C8B-B14F-4D97-AF65-F5344CB8AC3E}">
        <p14:creationId xmlns:p14="http://schemas.microsoft.com/office/powerpoint/2010/main" val="41641885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Winter Storms / Extreme Cold – Key Terms</a:t>
            </a:r>
            <a:endParaRPr lang="en-US" dirty="0"/>
          </a:p>
        </p:txBody>
      </p:sp>
      <p:sp>
        <p:nvSpPr>
          <p:cNvPr id="3" name="Content Placeholder 2"/>
          <p:cNvSpPr>
            <a:spLocks noGrp="1"/>
          </p:cNvSpPr>
          <p:nvPr>
            <p:ph idx="1"/>
          </p:nvPr>
        </p:nvSpPr>
        <p:spPr/>
        <p:txBody>
          <a:bodyPr>
            <a:normAutofit lnSpcReduction="10000"/>
          </a:bodyPr>
          <a:lstStyle/>
          <a:p>
            <a:r>
              <a:rPr lang="en-US" dirty="0" smtClean="0"/>
              <a:t>Freezing rain - rain that freezes when it hits the ground, creating a coating of ice on roads, walkways, trees, and power lines.</a:t>
            </a:r>
          </a:p>
          <a:p>
            <a:r>
              <a:rPr lang="en-US" dirty="0" smtClean="0"/>
              <a:t>Sleet – rain that turns to ice pellets before reaching the ground. Sleet also causes moisture on roads  to freeze and become slippery.</a:t>
            </a:r>
          </a:p>
          <a:p>
            <a:r>
              <a:rPr lang="en-US" dirty="0" smtClean="0"/>
              <a:t>Winter Storm Watch – A winter storm watch is possible in your area. Tune in to NOAA Weather Radio, commercial radio, or television for more information.</a:t>
            </a:r>
            <a:endParaRPr lang="en-US" dirty="0"/>
          </a:p>
        </p:txBody>
      </p:sp>
    </p:spTree>
    <p:extLst>
      <p:ext uri="{BB962C8B-B14F-4D97-AF65-F5344CB8AC3E}">
        <p14:creationId xmlns:p14="http://schemas.microsoft.com/office/powerpoint/2010/main" val="15944348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Storms / Extreme Cold – Key </a:t>
            </a:r>
            <a:r>
              <a:rPr lang="en-US" dirty="0" smtClean="0"/>
              <a:t>Terms Contd.</a:t>
            </a:r>
            <a:endParaRPr lang="en-US" dirty="0"/>
          </a:p>
        </p:txBody>
      </p:sp>
      <p:sp>
        <p:nvSpPr>
          <p:cNvPr id="3" name="Content Placeholder 2"/>
          <p:cNvSpPr>
            <a:spLocks noGrp="1"/>
          </p:cNvSpPr>
          <p:nvPr>
            <p:ph idx="1"/>
          </p:nvPr>
        </p:nvSpPr>
        <p:spPr/>
        <p:txBody>
          <a:bodyPr/>
          <a:lstStyle/>
          <a:p>
            <a:r>
              <a:rPr lang="en-US" dirty="0" smtClean="0"/>
              <a:t>Blizzard Warning – sustained winds or frequent guests to 35mph or greater and considerable amounts of falling or blowing snow (reducing visibility to less than a quarter mile) are expected to prevail for a period of three hours or longer.</a:t>
            </a:r>
          </a:p>
          <a:p>
            <a:r>
              <a:rPr lang="en-US" dirty="0" smtClean="0"/>
              <a:t>Frost/Freeze Warning – below freezing temperatures are expected.</a:t>
            </a:r>
            <a:endParaRPr lang="en-US" dirty="0"/>
          </a:p>
        </p:txBody>
      </p:sp>
    </p:spTree>
    <p:extLst>
      <p:ext uri="{BB962C8B-B14F-4D97-AF65-F5344CB8AC3E}">
        <p14:creationId xmlns:p14="http://schemas.microsoft.com/office/powerpoint/2010/main" val="8475960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a Winter Storm</a:t>
            </a:r>
            <a:endParaRPr lang="en-US" dirty="0"/>
          </a:p>
        </p:txBody>
      </p:sp>
      <p:sp>
        <p:nvSpPr>
          <p:cNvPr id="3" name="Content Placeholder 2"/>
          <p:cNvSpPr>
            <a:spLocks noGrp="1"/>
          </p:cNvSpPr>
          <p:nvPr>
            <p:ph idx="1"/>
          </p:nvPr>
        </p:nvSpPr>
        <p:spPr/>
        <p:txBody>
          <a:bodyPr>
            <a:normAutofit fontScale="85000" lnSpcReduction="20000"/>
          </a:bodyPr>
          <a:lstStyle/>
          <a:p>
            <a:r>
              <a:rPr lang="en-US" dirty="0"/>
              <a:t>Have a supply of:</a:t>
            </a:r>
          </a:p>
          <a:p>
            <a:pPr lvl="1"/>
            <a:r>
              <a:rPr lang="en-US" dirty="0"/>
              <a:t>Rock Salt to melt ice on walkways</a:t>
            </a:r>
          </a:p>
          <a:p>
            <a:pPr lvl="1"/>
            <a:r>
              <a:rPr lang="en-US" dirty="0"/>
              <a:t>Sand to improve traction</a:t>
            </a:r>
          </a:p>
          <a:p>
            <a:pPr lvl="1"/>
            <a:r>
              <a:rPr lang="en-US" dirty="0"/>
              <a:t>Snow shovels and other snow removal equipment</a:t>
            </a:r>
          </a:p>
          <a:p>
            <a:r>
              <a:rPr lang="en-US" dirty="0"/>
              <a:t>Prepare for possible isolation in your home by having sufficient heating fuel; regular fuel sources may be cut off. For example, store a good supply of dry, seasoned wood for your fireplace or wood-burning stove, and/or maintain a sufficient amount of LP in your tank for at least two-weeks. Winterize your home to extend the life of your fuel supply by insulating walls and attics, caulking and weather-stripping doors and windows, and installing storm windows or covering windows with plastic.</a:t>
            </a:r>
          </a:p>
          <a:p>
            <a:endParaRPr lang="en-US" dirty="0"/>
          </a:p>
        </p:txBody>
      </p:sp>
    </p:spTree>
    <p:extLst>
      <p:ext uri="{BB962C8B-B14F-4D97-AF65-F5344CB8AC3E}">
        <p14:creationId xmlns:p14="http://schemas.microsoft.com/office/powerpoint/2010/main" val="37342888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732" y="639707"/>
            <a:ext cx="9832268" cy="1425575"/>
          </a:xfrm>
        </p:spPr>
        <p:txBody>
          <a:bodyPr/>
          <a:lstStyle/>
          <a:p>
            <a:r>
              <a:rPr lang="en-US" dirty="0" smtClean="0"/>
              <a:t>During a Winter Storm</a:t>
            </a:r>
            <a:endParaRPr lang="en-US" dirty="0"/>
          </a:p>
        </p:txBody>
      </p:sp>
      <p:sp>
        <p:nvSpPr>
          <p:cNvPr id="3" name="Content Placeholder 2"/>
          <p:cNvSpPr>
            <a:spLocks noGrp="1"/>
          </p:cNvSpPr>
          <p:nvPr>
            <p:ph idx="1"/>
          </p:nvPr>
        </p:nvSpPr>
        <p:spPr>
          <a:xfrm>
            <a:off x="838200" y="2014780"/>
            <a:ext cx="9829800" cy="4489341"/>
          </a:xfrm>
        </p:spPr>
        <p:txBody>
          <a:bodyPr>
            <a:normAutofit lnSpcReduction="10000"/>
          </a:bodyPr>
          <a:lstStyle/>
          <a:p>
            <a:r>
              <a:rPr lang="en-US" dirty="0"/>
              <a:t>Listen to your radio, television, or NOAA Weather Radio for weather reports and emergency information.</a:t>
            </a:r>
          </a:p>
          <a:p>
            <a:r>
              <a:rPr lang="en-US" dirty="0"/>
              <a:t>Eat regularly and drink ample fluids, but avoid </a:t>
            </a:r>
            <a:r>
              <a:rPr lang="en-US" dirty="0" smtClean="0"/>
              <a:t>caffeine.</a:t>
            </a:r>
            <a:endParaRPr lang="en-US" dirty="0"/>
          </a:p>
          <a:p>
            <a:r>
              <a:rPr lang="en-US" dirty="0"/>
              <a:t>Avoid overexertion when shoveling snow. Overexertion can bring on a heart attack—a major cause of death in the winter. If you must shovel snow, stretch before going outside.</a:t>
            </a:r>
          </a:p>
          <a:p>
            <a:r>
              <a:rPr lang="en-US" dirty="0"/>
              <a:t>Watch for signs of frostbite. These include loss of feeling and white or pale appearance in extremities such as fingers, toes, ear lobes, and the tip of the nose. If symptoms are detected, get medical help immediately.</a:t>
            </a:r>
          </a:p>
          <a:p>
            <a:endParaRPr lang="en-US" dirty="0"/>
          </a:p>
        </p:txBody>
      </p:sp>
    </p:spTree>
    <p:extLst>
      <p:ext uri="{BB962C8B-B14F-4D97-AF65-F5344CB8AC3E}">
        <p14:creationId xmlns:p14="http://schemas.microsoft.com/office/powerpoint/2010/main" val="2086041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2215"/>
            <a:ext cx="9832268" cy="1425575"/>
          </a:xfrm>
        </p:spPr>
        <p:txBody>
          <a:bodyPr/>
          <a:lstStyle/>
          <a:p>
            <a:r>
              <a:rPr lang="en-US" dirty="0"/>
              <a:t>During a Winter </a:t>
            </a:r>
            <a:r>
              <a:rPr lang="en-US" dirty="0" smtClean="0"/>
              <a:t>Storm Contd.</a:t>
            </a:r>
            <a:endParaRPr lang="en-US" dirty="0"/>
          </a:p>
        </p:txBody>
      </p:sp>
      <p:sp>
        <p:nvSpPr>
          <p:cNvPr id="3" name="Content Placeholder 2"/>
          <p:cNvSpPr>
            <a:spLocks noGrp="1"/>
          </p:cNvSpPr>
          <p:nvPr>
            <p:ph idx="1"/>
          </p:nvPr>
        </p:nvSpPr>
        <p:spPr>
          <a:xfrm>
            <a:off x="838200" y="1704814"/>
            <a:ext cx="9829800" cy="4726983"/>
          </a:xfrm>
        </p:spPr>
        <p:txBody>
          <a:bodyPr>
            <a:normAutofit fontScale="70000" lnSpcReduction="20000"/>
          </a:bodyPr>
          <a:lstStyle/>
          <a:p>
            <a:r>
              <a:rPr lang="en-US" dirty="0"/>
              <a:t>Watch for signs of hypothermia. These include uncontrollable shivering, memory loss, disorientation, incoherence, slurred speech, drowsiness, and apparent exhaustion. If symptoms of hypothermia are detected, get the victim to a warm location, remove wet clothing, warm the center of the body first, and give warm, non-alcoholic beverages if the victim is conscious. Get medical help as soon as</a:t>
            </a:r>
            <a:br>
              <a:rPr lang="en-US" dirty="0"/>
            </a:br>
            <a:r>
              <a:rPr lang="en-US" dirty="0"/>
              <a:t>possible.</a:t>
            </a:r>
          </a:p>
          <a:p>
            <a:r>
              <a:rPr lang="en-US" dirty="0"/>
              <a:t>Conserve fuel, if necessary, by keeping your residence cooler than normal. Temporarily close off heat to some rooms.</a:t>
            </a:r>
          </a:p>
          <a:p>
            <a:r>
              <a:rPr lang="en-US" dirty="0"/>
              <a:t>Maintain ventilation when using kerosene heaters to avoid build-up of toxic fumes. Refuel kerosene heaters outside and keep them at least three feet from flammable objects.</a:t>
            </a:r>
          </a:p>
          <a:p>
            <a:r>
              <a:rPr lang="en-US" dirty="0"/>
              <a:t>Drive only if it is absolutely necessary. If you must drive, consider the following:</a:t>
            </a:r>
          </a:p>
          <a:p>
            <a:pPr lvl="1"/>
            <a:r>
              <a:rPr lang="en-US" dirty="0"/>
              <a:t>Travel in the day, don’t travel alone, and keep others informed of your</a:t>
            </a:r>
            <a:br>
              <a:rPr lang="en-US" dirty="0"/>
            </a:br>
            <a:r>
              <a:rPr lang="en-US" dirty="0"/>
              <a:t>schedule</a:t>
            </a:r>
          </a:p>
          <a:p>
            <a:pPr lvl="1"/>
            <a:r>
              <a:rPr lang="en-US" dirty="0"/>
              <a:t>Stay on main roads; avoid back road shortcuts</a:t>
            </a:r>
          </a:p>
          <a:p>
            <a:pPr lvl="1"/>
            <a:r>
              <a:rPr lang="en-US" dirty="0"/>
              <a:t>Maintain a emergency supply kit in your vehicle. </a:t>
            </a:r>
          </a:p>
          <a:p>
            <a:endParaRPr lang="en-US" dirty="0"/>
          </a:p>
        </p:txBody>
      </p:sp>
    </p:spTree>
    <p:extLst>
      <p:ext uri="{BB962C8B-B14F-4D97-AF65-F5344CB8AC3E}">
        <p14:creationId xmlns:p14="http://schemas.microsoft.com/office/powerpoint/2010/main" val="19003450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Guidelines for Traveling</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It is not recommended to travel during a winter storm, however, if you become trapped or stranded while traveling consider the following.</a:t>
            </a:r>
          </a:p>
          <a:p>
            <a:r>
              <a:rPr lang="en-US" dirty="0"/>
              <a:t>Pull off the highway. Turn on hazard lights and hang a distress flag from the radio antenna or window.</a:t>
            </a:r>
          </a:p>
          <a:p>
            <a:r>
              <a:rPr lang="en-US" dirty="0"/>
              <a:t>Remain in your vehicle where rescuers are most likely to find you. Do not set out on foot unless you can see a building close by where you know you can take shelter. Be careful; distances are distorted by blowing snow. A building may seem close, but be too far to walk to in deep snow.</a:t>
            </a:r>
          </a:p>
          <a:p>
            <a:r>
              <a:rPr lang="en-US" dirty="0"/>
              <a:t>Run the engine and heater about 10 minutes each hour to keep warm. When the engine is running, open an upwind window slightly for ventilation. This will protect you from possible carbon monoxide poisoning. Periodically clear snow from the exhaust pipe.</a:t>
            </a:r>
          </a:p>
          <a:p>
            <a:endParaRPr lang="en-US" dirty="0"/>
          </a:p>
        </p:txBody>
      </p:sp>
    </p:spTree>
    <p:extLst>
      <p:ext uri="{BB962C8B-B14F-4D97-AF65-F5344CB8AC3E}">
        <p14:creationId xmlns:p14="http://schemas.microsoft.com/office/powerpoint/2010/main" val="13100634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Guidelines for Traveling Contd.</a:t>
            </a:r>
            <a:endParaRPr lang="en-US" dirty="0"/>
          </a:p>
        </p:txBody>
      </p:sp>
      <p:sp>
        <p:nvSpPr>
          <p:cNvPr id="3" name="Content Placeholder 2"/>
          <p:cNvSpPr>
            <a:spLocks noGrp="1"/>
          </p:cNvSpPr>
          <p:nvPr>
            <p:ph idx="1"/>
          </p:nvPr>
        </p:nvSpPr>
        <p:spPr/>
        <p:txBody>
          <a:bodyPr>
            <a:normAutofit fontScale="70000" lnSpcReduction="20000"/>
          </a:bodyPr>
          <a:lstStyle/>
          <a:p>
            <a:r>
              <a:rPr lang="en-US" dirty="0"/>
              <a:t>Exercise to maintain body heat, but avoid overexertion. In extreme cold, use road maps, seat covers, and floor mats for insulation. Huddle with passengers and use your coat for a blanket.</a:t>
            </a:r>
          </a:p>
          <a:p>
            <a:r>
              <a:rPr lang="en-US" dirty="0"/>
              <a:t>Take turns sleeping. One person should be awake at all times to look for rescue crews.</a:t>
            </a:r>
          </a:p>
          <a:p>
            <a:r>
              <a:rPr lang="en-US" dirty="0"/>
              <a:t>Drink fluids to avoid </a:t>
            </a:r>
            <a:r>
              <a:rPr lang="en-US" dirty="0" smtClean="0"/>
              <a:t>dehydration (water, Gatorade, PowerAde, vitamin water).</a:t>
            </a:r>
            <a:endParaRPr lang="en-US" dirty="0"/>
          </a:p>
          <a:p>
            <a:r>
              <a:rPr lang="en-US" dirty="0"/>
              <a:t>Be careful not to waste battery power. Balance electrical energy needs—the use of lights, heat, and radio—with supply.</a:t>
            </a:r>
          </a:p>
          <a:p>
            <a:r>
              <a:rPr lang="en-US" dirty="0"/>
              <a:t>Turn on the inside light at night so work crews or rescuers can see you.</a:t>
            </a:r>
          </a:p>
          <a:p>
            <a:r>
              <a:rPr lang="en-US" dirty="0"/>
              <a:t>If stranded in a remote area, stomp large block letters in an open area spelling out HELP or SOS and line with rocks or tree limbs to attract the attention of rescue personnel who may be surveying the area by airplane.</a:t>
            </a:r>
          </a:p>
          <a:p>
            <a:pPr lvl="1"/>
            <a:r>
              <a:rPr lang="en-US" dirty="0"/>
              <a:t>Leave the car and proceed on foot—</a:t>
            </a:r>
            <a:r>
              <a:rPr lang="en-US" b="1" dirty="0"/>
              <a:t> ONLY if necessary</a:t>
            </a:r>
            <a:r>
              <a:rPr lang="en-US" dirty="0"/>
              <a:t>—once the blizzard passes.</a:t>
            </a:r>
          </a:p>
          <a:p>
            <a:endParaRPr lang="en-US" dirty="0"/>
          </a:p>
        </p:txBody>
      </p:sp>
    </p:spTree>
    <p:extLst>
      <p:ext uri="{BB962C8B-B14F-4D97-AF65-F5344CB8AC3E}">
        <p14:creationId xmlns:p14="http://schemas.microsoft.com/office/powerpoint/2010/main" val="36777108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3409" y="324293"/>
            <a:ext cx="5853193" cy="1004712"/>
          </a:xfrm>
        </p:spPr>
        <p:txBody>
          <a:bodyPr/>
          <a:lstStyle/>
          <a:p>
            <a:pPr algn="ctr"/>
            <a:r>
              <a:rPr lang="en-US" dirty="0" smtClean="0"/>
              <a:t>Thunderstorms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705" y="1522221"/>
            <a:ext cx="6994379" cy="5250326"/>
          </a:xfrm>
          <a:prstGeom prst="rect">
            <a:avLst/>
          </a:prstGeom>
        </p:spPr>
      </p:pic>
    </p:spTree>
    <p:extLst>
      <p:ext uri="{BB962C8B-B14F-4D97-AF65-F5344CB8AC3E}">
        <p14:creationId xmlns:p14="http://schemas.microsoft.com/office/powerpoint/2010/main" val="24192692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Following a Winter Storm</a:t>
            </a:r>
            <a:endParaRPr lang="en-US" dirty="0"/>
          </a:p>
        </p:txBody>
      </p:sp>
      <p:sp>
        <p:nvSpPr>
          <p:cNvPr id="3" name="Content Placeholder 2"/>
          <p:cNvSpPr>
            <a:spLocks noGrp="1"/>
          </p:cNvSpPr>
          <p:nvPr>
            <p:ph idx="1"/>
          </p:nvPr>
        </p:nvSpPr>
        <p:spPr/>
        <p:txBody>
          <a:bodyPr>
            <a:normAutofit fontScale="92500" lnSpcReduction="20000"/>
          </a:bodyPr>
          <a:lstStyle/>
          <a:p>
            <a:r>
              <a:rPr lang="en-US" dirty="0"/>
              <a:t>Limit your time outside.</a:t>
            </a:r>
          </a:p>
          <a:p>
            <a:pPr lvl="1"/>
            <a:r>
              <a:rPr lang="en-US" dirty="0"/>
              <a:t>If you need to go outside, wear layers of warm clothing and keep a close watch for frostbite.</a:t>
            </a:r>
          </a:p>
          <a:p>
            <a:r>
              <a:rPr lang="en-US" dirty="0"/>
              <a:t>Avoid carbon monoxide positioning.</a:t>
            </a:r>
          </a:p>
          <a:p>
            <a:pPr lvl="1"/>
            <a:r>
              <a:rPr lang="en-US" dirty="0"/>
              <a:t>Never heat your home with a gas or stovetop oven.</a:t>
            </a:r>
          </a:p>
          <a:p>
            <a:pPr lvl="1"/>
            <a:r>
              <a:rPr lang="en-US" dirty="0"/>
              <a:t>If a generator is used to provide power to your home, be sure to maintain the manufacturers recommended distance from the house (only operate in a well ventilated area)</a:t>
            </a:r>
          </a:p>
          <a:p>
            <a:r>
              <a:rPr lang="en-US" dirty="0"/>
              <a:t>Reduce your risk of heart attack.</a:t>
            </a:r>
          </a:p>
          <a:p>
            <a:pPr lvl="1"/>
            <a:r>
              <a:rPr lang="en-US" dirty="0"/>
              <a:t>Overexertion from shoveling show is often a contributor to severe health issues.</a:t>
            </a:r>
          </a:p>
          <a:p>
            <a:endParaRPr lang="en-US" dirty="0"/>
          </a:p>
        </p:txBody>
      </p:sp>
    </p:spTree>
    <p:extLst>
      <p:ext uri="{BB962C8B-B14F-4D97-AF65-F5344CB8AC3E}">
        <p14:creationId xmlns:p14="http://schemas.microsoft.com/office/powerpoint/2010/main" val="15517676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Following a Winter Storm Contd.</a:t>
            </a:r>
            <a:endParaRPr lang="en-US" dirty="0"/>
          </a:p>
        </p:txBody>
      </p:sp>
      <p:sp>
        <p:nvSpPr>
          <p:cNvPr id="3" name="Content Placeholder 2"/>
          <p:cNvSpPr>
            <a:spLocks noGrp="1"/>
          </p:cNvSpPr>
          <p:nvPr>
            <p:ph idx="1"/>
          </p:nvPr>
        </p:nvSpPr>
        <p:spPr/>
        <p:txBody>
          <a:bodyPr>
            <a:normAutofit fontScale="92500" lnSpcReduction="20000"/>
          </a:bodyPr>
          <a:lstStyle/>
          <a:p>
            <a:r>
              <a:rPr lang="en-US" dirty="0"/>
              <a:t>Check on your neighbors, especially elderly or those living alone.</a:t>
            </a:r>
          </a:p>
          <a:p>
            <a:r>
              <a:rPr lang="en-US" dirty="0"/>
              <a:t>Keep a watch for signs of hyperthermia or frost bite</a:t>
            </a:r>
          </a:p>
          <a:p>
            <a:pPr lvl="1"/>
            <a:r>
              <a:rPr lang="en-US" dirty="0"/>
              <a:t>Frostbite signs: numbness, white or grayish-yellow skin, firm or waxy skin.</a:t>
            </a:r>
          </a:p>
          <a:p>
            <a:pPr lvl="1"/>
            <a:r>
              <a:rPr lang="en-US" dirty="0"/>
              <a:t>Frostbite action: go to a warm place, soak in warm water. Do not massage or use a heating pad.</a:t>
            </a:r>
          </a:p>
          <a:p>
            <a:pPr lvl="1"/>
            <a:r>
              <a:rPr lang="en-US" dirty="0"/>
              <a:t>Hyperthermia signs: shivering, exhaustion, fumbling hands, memory loss, slurred speech and drowsiness</a:t>
            </a:r>
          </a:p>
          <a:p>
            <a:pPr lvl="1"/>
            <a:r>
              <a:rPr lang="en-US" dirty="0"/>
              <a:t>Hyperthermia action: Go to a warm place and focus on warming the body core first (chest, neck, head and groin). Keep dry, and wrapped with blankets (including head and neck).</a:t>
            </a:r>
          </a:p>
          <a:p>
            <a:endParaRPr lang="en-US" dirty="0"/>
          </a:p>
        </p:txBody>
      </p:sp>
    </p:spTree>
    <p:extLst>
      <p:ext uri="{BB962C8B-B14F-4D97-AF65-F5344CB8AC3E}">
        <p14:creationId xmlns:p14="http://schemas.microsoft.com/office/powerpoint/2010/main" val="6648198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1457" y="470115"/>
            <a:ext cx="5537953" cy="1090855"/>
          </a:xfrm>
        </p:spPr>
        <p:txBody>
          <a:bodyPr/>
          <a:lstStyle/>
          <a:p>
            <a:r>
              <a:rPr lang="en-US" dirty="0" smtClean="0"/>
              <a:t>Extreme Heat</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118" y="1926471"/>
            <a:ext cx="7620000" cy="4286250"/>
          </a:xfrm>
          <a:prstGeom prst="rect">
            <a:avLst/>
          </a:prstGeom>
        </p:spPr>
      </p:pic>
    </p:spTree>
    <p:extLst>
      <p:ext uri="{BB962C8B-B14F-4D97-AF65-F5344CB8AC3E}">
        <p14:creationId xmlns:p14="http://schemas.microsoft.com/office/powerpoint/2010/main" val="2054280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Heat</a:t>
            </a:r>
            <a:endParaRPr lang="en-US" dirty="0"/>
          </a:p>
        </p:txBody>
      </p:sp>
      <p:sp>
        <p:nvSpPr>
          <p:cNvPr id="3" name="Content Placeholder 2"/>
          <p:cNvSpPr>
            <a:spLocks noGrp="1"/>
          </p:cNvSpPr>
          <p:nvPr>
            <p:ph idx="1"/>
          </p:nvPr>
        </p:nvSpPr>
        <p:spPr>
          <a:xfrm>
            <a:off x="838200" y="2149099"/>
            <a:ext cx="9829800" cy="4027864"/>
          </a:xfrm>
        </p:spPr>
        <p:txBody>
          <a:bodyPr>
            <a:normAutofit fontScale="85000" lnSpcReduction="20000"/>
          </a:bodyPr>
          <a:lstStyle/>
          <a:p>
            <a:r>
              <a:rPr lang="en-US" dirty="0"/>
              <a:t>Heat kills by pushing the human body beyond its limits. In extreme heat and high humidity, evaporation is slowed and the body must work extra hard to maintain a normal temperature.</a:t>
            </a:r>
          </a:p>
          <a:p>
            <a:r>
              <a:rPr lang="en-US" dirty="0"/>
              <a:t>Most heat disorders occur because the victim has been overexposed to heat or has over-exercised for his or her age and physical condition. Older adults, young children, and those who are sick or overweight are more likely to succumb to extreme heat.</a:t>
            </a:r>
          </a:p>
          <a:p>
            <a:r>
              <a:rPr lang="en-US" dirty="0"/>
              <a:t>Conditions that can induce heat-related illnesses include stagnant atmospheric conditions and poor air quality. Consequently, people living in urban areas may be at greater risk from the effects of a prolonged heat wave than those living in rural areas. Also, asphalt and concrete store heat longer and gradually release heat at night, which can produce higher nighttime temperatures known as the “urban heat island effect.</a:t>
            </a:r>
          </a:p>
          <a:p>
            <a:endParaRPr lang="en-US" dirty="0"/>
          </a:p>
        </p:txBody>
      </p:sp>
    </p:spTree>
    <p:extLst>
      <p:ext uri="{BB962C8B-B14F-4D97-AF65-F5344CB8AC3E}">
        <p14:creationId xmlns:p14="http://schemas.microsoft.com/office/powerpoint/2010/main" val="23139129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Heat – Key Terms</a:t>
            </a:r>
            <a:endParaRPr lang="en-US" dirty="0"/>
          </a:p>
        </p:txBody>
      </p:sp>
      <p:sp>
        <p:nvSpPr>
          <p:cNvPr id="3" name="Content Placeholder 2"/>
          <p:cNvSpPr>
            <a:spLocks noGrp="1"/>
          </p:cNvSpPr>
          <p:nvPr>
            <p:ph idx="1"/>
          </p:nvPr>
        </p:nvSpPr>
        <p:spPr>
          <a:xfrm>
            <a:off x="838200" y="2590799"/>
            <a:ext cx="9829800" cy="3779004"/>
          </a:xfrm>
        </p:spPr>
        <p:txBody>
          <a:bodyPr>
            <a:normAutofit fontScale="92500" lnSpcReduction="10000"/>
          </a:bodyPr>
          <a:lstStyle/>
          <a:p>
            <a:r>
              <a:rPr lang="en-US" dirty="0" smtClean="0"/>
              <a:t>Heat Wave - </a:t>
            </a:r>
            <a:r>
              <a:rPr lang="en-US" dirty="0"/>
              <a:t>Prolonged period of excessive heat, often combined with excessive humidity</a:t>
            </a:r>
            <a:r>
              <a:rPr lang="en-US" dirty="0" smtClean="0"/>
              <a:t>.</a:t>
            </a:r>
          </a:p>
          <a:p>
            <a:r>
              <a:rPr lang="en-US" dirty="0" smtClean="0"/>
              <a:t>Heat Index - </a:t>
            </a:r>
            <a:r>
              <a:rPr lang="en-US" dirty="0"/>
              <a:t>A number in degrees Fahrenheit (F) that tells how hot it feels when relative humidity is added to the air temperature. Exposure to full sunshine can increase the heat index by 15 degrees</a:t>
            </a:r>
            <a:r>
              <a:rPr lang="en-US" dirty="0" smtClean="0"/>
              <a:t>.</a:t>
            </a:r>
          </a:p>
          <a:p>
            <a:r>
              <a:rPr lang="en-US" dirty="0" smtClean="0"/>
              <a:t>Heat Cramps - </a:t>
            </a:r>
            <a:r>
              <a:rPr lang="en-US" dirty="0"/>
              <a:t>Muscular pains and spasms due to heavy exertion. Although heat cramps are the least severe, they are often the first signal that the body is having trouble with the heat.</a:t>
            </a:r>
          </a:p>
        </p:txBody>
      </p:sp>
    </p:spTree>
    <p:extLst>
      <p:ext uri="{BB962C8B-B14F-4D97-AF65-F5344CB8AC3E}">
        <p14:creationId xmlns:p14="http://schemas.microsoft.com/office/powerpoint/2010/main" val="28898646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Heat – Key </a:t>
            </a:r>
            <a:r>
              <a:rPr lang="en-US" dirty="0" smtClean="0"/>
              <a:t>Terms Contd.</a:t>
            </a:r>
            <a:endParaRPr lang="en-US" dirty="0"/>
          </a:p>
        </p:txBody>
      </p:sp>
      <p:sp>
        <p:nvSpPr>
          <p:cNvPr id="3" name="Content Placeholder 2"/>
          <p:cNvSpPr>
            <a:spLocks noGrp="1"/>
          </p:cNvSpPr>
          <p:nvPr>
            <p:ph idx="1"/>
          </p:nvPr>
        </p:nvSpPr>
        <p:spPr>
          <a:xfrm>
            <a:off x="838200" y="2226591"/>
            <a:ext cx="9829800" cy="4293030"/>
          </a:xfrm>
        </p:spPr>
        <p:txBody>
          <a:bodyPr>
            <a:normAutofit fontScale="92500" lnSpcReduction="20000"/>
          </a:bodyPr>
          <a:lstStyle/>
          <a:p>
            <a:r>
              <a:rPr lang="en-US" dirty="0" smtClean="0"/>
              <a:t>Heat Exhaustion - </a:t>
            </a:r>
            <a:r>
              <a:rPr lang="en-US" dirty="0"/>
              <a:t>Typically occurs when people exercise heavily or work in a hot, humid place where body fluids are lost through heavy sweating. Blood flow to the skin increases, causing blood flow to decrease to the vital organs. This results in a form of mild shock. If not treated, the victim’s condition will worsen. Body temperature will keep rising and the victim may suffer heat stroke</a:t>
            </a:r>
            <a:r>
              <a:rPr lang="en-US" dirty="0" smtClean="0"/>
              <a:t>.</a:t>
            </a:r>
          </a:p>
          <a:p>
            <a:r>
              <a:rPr lang="en-US" dirty="0" smtClean="0"/>
              <a:t>Heat Stroke - </a:t>
            </a:r>
            <a:r>
              <a:rPr lang="en-US" dirty="0"/>
              <a:t>A life-threatening condition. The victim’s temperature control system, which produces sweating to cool the body, stops working. The body temperature can rise so high that brain damage and death may result if the body is not cooled quickly</a:t>
            </a:r>
            <a:r>
              <a:rPr lang="en-US" dirty="0" smtClean="0"/>
              <a:t>.</a:t>
            </a:r>
            <a:endParaRPr lang="en-US" dirty="0"/>
          </a:p>
          <a:p>
            <a:r>
              <a:rPr lang="en-US" dirty="0" smtClean="0"/>
              <a:t>Sun Stroke – Another term for heat stroke.</a:t>
            </a:r>
          </a:p>
        </p:txBody>
      </p:sp>
    </p:spTree>
    <p:extLst>
      <p:ext uri="{BB962C8B-B14F-4D97-AF65-F5344CB8AC3E}">
        <p14:creationId xmlns:p14="http://schemas.microsoft.com/office/powerpoint/2010/main" val="3015121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Protective Measures</a:t>
            </a:r>
            <a:endParaRPr lang="en-US" dirty="0"/>
          </a:p>
        </p:txBody>
      </p:sp>
      <p:sp>
        <p:nvSpPr>
          <p:cNvPr id="3" name="Content Placeholder 2"/>
          <p:cNvSpPr>
            <a:spLocks noGrp="1"/>
          </p:cNvSpPr>
          <p:nvPr>
            <p:ph idx="1"/>
          </p:nvPr>
        </p:nvSpPr>
        <p:spPr/>
        <p:txBody>
          <a:bodyPr/>
          <a:lstStyle/>
          <a:p>
            <a:r>
              <a:rPr lang="en-US" dirty="0"/>
              <a:t>To prepare for extreme heat, you should:</a:t>
            </a:r>
          </a:p>
          <a:p>
            <a:pPr lvl="1"/>
            <a:r>
              <a:rPr lang="en-US" dirty="0"/>
              <a:t>Install window air conditioners snugly; insulate if necessary.</a:t>
            </a:r>
          </a:p>
          <a:p>
            <a:pPr lvl="1"/>
            <a:r>
              <a:rPr lang="en-US" dirty="0"/>
              <a:t>Check air-conditioning ducts for proper insulation.</a:t>
            </a:r>
          </a:p>
          <a:p>
            <a:pPr lvl="1"/>
            <a:r>
              <a:rPr lang="en-US" dirty="0"/>
              <a:t>Install temporary window reflectors (for use between windows and drapes), such as aluminum foil covered cardboard, to reflect heat back outside.</a:t>
            </a:r>
          </a:p>
          <a:p>
            <a:pPr lvl="1"/>
            <a:r>
              <a:rPr lang="en-US" dirty="0"/>
              <a:t>Weather-strip doors and sills to keep cool air in.</a:t>
            </a:r>
          </a:p>
          <a:p>
            <a:endParaRPr lang="en-US" dirty="0"/>
          </a:p>
        </p:txBody>
      </p:sp>
    </p:spTree>
    <p:extLst>
      <p:ext uri="{BB962C8B-B14F-4D97-AF65-F5344CB8AC3E}">
        <p14:creationId xmlns:p14="http://schemas.microsoft.com/office/powerpoint/2010/main" val="15900056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a Heat Emergency</a:t>
            </a:r>
            <a:endParaRPr lang="en-US" dirty="0"/>
          </a:p>
        </p:txBody>
      </p:sp>
      <p:sp>
        <p:nvSpPr>
          <p:cNvPr id="3" name="Content Placeholder 2"/>
          <p:cNvSpPr>
            <a:spLocks noGrp="1"/>
          </p:cNvSpPr>
          <p:nvPr>
            <p:ph idx="1"/>
          </p:nvPr>
        </p:nvSpPr>
        <p:spPr/>
        <p:txBody>
          <a:bodyPr>
            <a:normAutofit fontScale="77500" lnSpcReduction="20000"/>
          </a:bodyPr>
          <a:lstStyle/>
          <a:p>
            <a:r>
              <a:rPr lang="en-US" dirty="0"/>
              <a:t>Stay indoors as much as possible and limit exposure to the sun.</a:t>
            </a:r>
          </a:p>
          <a:p>
            <a:r>
              <a:rPr lang="en-US" dirty="0"/>
              <a:t>Stay on the lowest </a:t>
            </a:r>
            <a:r>
              <a:rPr lang="en-US" dirty="0" smtClean="0"/>
              <a:t>floor </a:t>
            </a:r>
            <a:r>
              <a:rPr lang="en-US" dirty="0"/>
              <a:t>out of the sunshine if air conditioning is not available.</a:t>
            </a:r>
          </a:p>
          <a:p>
            <a:r>
              <a:rPr lang="en-US" dirty="0"/>
              <a:t>Consider spending the warmest part of the day in public buildings such as libraries, schools, movie theaters, shopping malls, and other community facilities. Circulating air can cool the body by increasing the perspiration rate of evaporation.</a:t>
            </a:r>
          </a:p>
          <a:p>
            <a:r>
              <a:rPr lang="en-US" dirty="0"/>
              <a:t>Eat well-balanced, light, and regular meals. Avoid using salt tablets unless directed to do so by a physician.</a:t>
            </a:r>
          </a:p>
          <a:p>
            <a:r>
              <a:rPr lang="en-US" dirty="0"/>
              <a:t>Drink plenty of water. Persons who have epilepsy or heart, kidney, or liver disease; are on fluid-restricted diets; or have a problem with fluid retention should consult a doctor before increasing liquid intake.</a:t>
            </a:r>
          </a:p>
          <a:p>
            <a:endParaRPr lang="en-US" dirty="0"/>
          </a:p>
        </p:txBody>
      </p:sp>
    </p:spTree>
    <p:extLst>
      <p:ext uri="{BB962C8B-B14F-4D97-AF65-F5344CB8AC3E}">
        <p14:creationId xmlns:p14="http://schemas.microsoft.com/office/powerpoint/2010/main" val="34561226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a Heat Emergency Contd.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Dress </a:t>
            </a:r>
            <a:r>
              <a:rPr lang="en-US" dirty="0"/>
              <a:t>in loose-fitting, lightweight, and light-colored clothes that cover as much skin as possible.</a:t>
            </a:r>
          </a:p>
          <a:p>
            <a:r>
              <a:rPr lang="en-US" dirty="0"/>
              <a:t>Protect face and head by wearing a wide-brimmed hat.</a:t>
            </a:r>
          </a:p>
          <a:p>
            <a:r>
              <a:rPr lang="en-US" dirty="0"/>
              <a:t>Check on family, friends, and neighbors who do not have air conditioning and who spend much of their time alone.</a:t>
            </a:r>
          </a:p>
          <a:p>
            <a:r>
              <a:rPr lang="en-US" dirty="0"/>
              <a:t>Never leave children or pets alone in closed vehicles.</a:t>
            </a:r>
          </a:p>
          <a:p>
            <a:r>
              <a:rPr lang="en-US" dirty="0"/>
              <a:t>Avoid strenuous work during the warmest part of the day. Use a buddy system when working in extreme heat, and take frequent breaks.</a:t>
            </a:r>
          </a:p>
          <a:p>
            <a:endParaRPr lang="en-US" dirty="0"/>
          </a:p>
        </p:txBody>
      </p:sp>
    </p:spTree>
    <p:extLst>
      <p:ext uri="{BB962C8B-B14F-4D97-AF65-F5344CB8AC3E}">
        <p14:creationId xmlns:p14="http://schemas.microsoft.com/office/powerpoint/2010/main" val="24138526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56" y="1218311"/>
            <a:ext cx="4257443" cy="1425575"/>
          </a:xfrm>
        </p:spPr>
        <p:txBody>
          <a:bodyPr>
            <a:normAutofit fontScale="90000"/>
          </a:bodyPr>
          <a:lstStyle/>
          <a:p>
            <a:r>
              <a:rPr lang="en-US" dirty="0" smtClean="0"/>
              <a:t>First Aid for Heat – Induced Illness</a:t>
            </a:r>
            <a:endParaRPr lang="en-US" dirty="0"/>
          </a:p>
        </p:txBody>
      </p:sp>
      <p:pic>
        <p:nvPicPr>
          <p:cNvPr id="4" name="Content Placeholder 3"/>
          <p:cNvPicPr>
            <a:picLocks noGrp="1" noChangeAspect="1"/>
          </p:cNvPicPr>
          <p:nvPr>
            <p:ph idx="1"/>
          </p:nvPr>
        </p:nvPicPr>
        <p:blipFill>
          <a:blip r:embed="rId2"/>
          <a:stretch>
            <a:fillRect/>
          </a:stretch>
        </p:blipFill>
        <p:spPr>
          <a:xfrm>
            <a:off x="5109506" y="185523"/>
            <a:ext cx="4618263" cy="6500666"/>
          </a:xfrm>
          <a:prstGeom prst="rect">
            <a:avLst/>
          </a:prstGeom>
        </p:spPr>
      </p:pic>
    </p:spTree>
    <p:extLst>
      <p:ext uri="{BB962C8B-B14F-4D97-AF65-F5344CB8AC3E}">
        <p14:creationId xmlns:p14="http://schemas.microsoft.com/office/powerpoint/2010/main" val="10198558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Thunderstorms</a:t>
            </a:r>
            <a:endParaRPr lang="en-US" dirty="0"/>
          </a:p>
        </p:txBody>
      </p:sp>
      <p:sp>
        <p:nvSpPr>
          <p:cNvPr id="3" name="Content Placeholder 2"/>
          <p:cNvSpPr>
            <a:spLocks noGrp="1"/>
          </p:cNvSpPr>
          <p:nvPr>
            <p:ph idx="1"/>
          </p:nvPr>
        </p:nvSpPr>
        <p:spPr>
          <a:xfrm>
            <a:off x="838200" y="2107769"/>
            <a:ext cx="9829800" cy="4334360"/>
          </a:xfrm>
        </p:spPr>
        <p:txBody>
          <a:bodyPr>
            <a:normAutofit fontScale="85000" lnSpcReduction="20000"/>
          </a:bodyPr>
          <a:lstStyle/>
          <a:p>
            <a:r>
              <a:rPr lang="en-US" dirty="0"/>
              <a:t>All thunderstorms are dangerous. Every thunderstorm produces lightning. In the United States, an average of 300 people are injured and 80 people are killed each year by lightning. Although most lightning victims survive, people struck by lightning often report a variety of long-term, debilitating symptoms.</a:t>
            </a:r>
          </a:p>
          <a:p>
            <a:r>
              <a:rPr lang="en-US" dirty="0"/>
              <a:t>Most lightning victims are not struck during the worst of a thunderstorm but rather before or after the storm reaches its greatest intensity. This is because many people are unaware that lightning can strike as far as 25 miles away from its parent thunderstorm, much farther out from the area of rainfall within the storm!</a:t>
            </a:r>
          </a:p>
          <a:p>
            <a:r>
              <a:rPr lang="en-US" dirty="0"/>
              <a:t>Other associated dangers of thunderstorms include tornadoes, strong winds, hail, and flash flooding. Flash flooding is responsible for more fatalities—more than 140 annually—than any other thunderstorm-associated hazard.</a:t>
            </a:r>
          </a:p>
          <a:p>
            <a:endParaRPr lang="en-US" dirty="0"/>
          </a:p>
        </p:txBody>
      </p:sp>
    </p:spTree>
    <p:extLst>
      <p:ext uri="{BB962C8B-B14F-4D97-AF65-F5344CB8AC3E}">
        <p14:creationId xmlns:p14="http://schemas.microsoft.com/office/powerpoint/2010/main" val="40443769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162" y="309966"/>
            <a:ext cx="2768923" cy="899709"/>
          </a:xfrm>
        </p:spPr>
        <p:txBody>
          <a:bodyPr>
            <a:normAutofit fontScale="90000"/>
          </a:bodyPr>
          <a:lstStyle/>
          <a:p>
            <a:r>
              <a:rPr lang="en-US" dirty="0" smtClean="0"/>
              <a:t>Floods</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932" y="1343994"/>
            <a:ext cx="7721385" cy="5147590"/>
          </a:xfrm>
          <a:prstGeom prst="rect">
            <a:avLst/>
          </a:prstGeom>
        </p:spPr>
      </p:pic>
    </p:spTree>
    <p:extLst>
      <p:ext uri="{BB962C8B-B14F-4D97-AF65-F5344CB8AC3E}">
        <p14:creationId xmlns:p14="http://schemas.microsoft.com/office/powerpoint/2010/main" val="30872170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Floods</a:t>
            </a:r>
            <a:endParaRPr lang="en-US" dirty="0"/>
          </a:p>
        </p:txBody>
      </p:sp>
      <p:sp>
        <p:nvSpPr>
          <p:cNvPr id="3" name="Content Placeholder 2"/>
          <p:cNvSpPr>
            <a:spLocks noGrp="1"/>
          </p:cNvSpPr>
          <p:nvPr>
            <p:ph idx="1"/>
          </p:nvPr>
        </p:nvSpPr>
        <p:spPr>
          <a:xfrm>
            <a:off x="838200" y="2102603"/>
            <a:ext cx="9829800" cy="4427350"/>
          </a:xfrm>
        </p:spPr>
        <p:txBody>
          <a:bodyPr>
            <a:normAutofit fontScale="77500" lnSpcReduction="20000"/>
          </a:bodyPr>
          <a:lstStyle/>
          <a:p>
            <a:r>
              <a:rPr lang="en-US" dirty="0"/>
              <a:t>Floods are one of the most common hazards in the United States. Flood effects can be local, impacting a neighborhood or community, or very large, affecting entire river basins and multiple states.</a:t>
            </a:r>
          </a:p>
          <a:p>
            <a:r>
              <a:rPr lang="en-US" dirty="0"/>
              <a:t>However, all floods are not alike. Some floods develop slowly, sometimes over a period of days. But flash floods can develop quickly, sometimes in just a few minutes and without any visible signs of rain. Flash floods often have a dangerous wall of roaring water that carries rocks, mud, and other debris and can sweep away most things in its path. Overland flooding occurs outside a defined river or stream, such as when a levee is breached, but still can be destructive. Flooding can also occur when a dam breaks, producing effects similar to flash floods.</a:t>
            </a:r>
          </a:p>
          <a:p>
            <a:r>
              <a:rPr lang="en-US" dirty="0"/>
              <a:t>Be aware of flood hazards no matter where you live, but especially if you live in a low-lying area, near water or downstream from a dam. Even very small streams, gullies, creeks, culverts, dry streambeds, or low-lying ground that appear harmless in dry weather can flood. Every state is at risk from this hazard.</a:t>
            </a:r>
          </a:p>
          <a:p>
            <a:endParaRPr lang="en-US" dirty="0"/>
          </a:p>
        </p:txBody>
      </p:sp>
    </p:spTree>
    <p:extLst>
      <p:ext uri="{BB962C8B-B14F-4D97-AF65-F5344CB8AC3E}">
        <p14:creationId xmlns:p14="http://schemas.microsoft.com/office/powerpoint/2010/main" val="22502536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Floods – Key Terms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Flood Watch – flooding is possible. Tune into NOAA Weather Radio, commercial radio, or television for information.</a:t>
            </a:r>
          </a:p>
          <a:p>
            <a:r>
              <a:rPr lang="en-US" dirty="0" smtClean="0"/>
              <a:t>Flash Flood Watch – flash flooding is possible. </a:t>
            </a:r>
            <a:r>
              <a:rPr lang="en-US" dirty="0"/>
              <a:t>Be prepared to move to higher ground; listen to NOAA Weather Radio, commercial radio, or television for information</a:t>
            </a:r>
            <a:r>
              <a:rPr lang="en-US" dirty="0" smtClean="0"/>
              <a:t>.</a:t>
            </a:r>
          </a:p>
          <a:p>
            <a:r>
              <a:rPr lang="en-US" dirty="0" smtClean="0"/>
              <a:t>Flood Warning – flooding is occurring or will occur soon; if advised to evacuate, do so immediately</a:t>
            </a:r>
          </a:p>
          <a:p>
            <a:r>
              <a:rPr lang="en-US" dirty="0" smtClean="0"/>
              <a:t>Flash Flood Warning – a flash flood is occurring, seek higher ground on foot immediately</a:t>
            </a:r>
            <a:endParaRPr lang="en-US" dirty="0"/>
          </a:p>
        </p:txBody>
      </p:sp>
    </p:spTree>
    <p:extLst>
      <p:ext uri="{BB962C8B-B14F-4D97-AF65-F5344CB8AC3E}">
        <p14:creationId xmlns:p14="http://schemas.microsoft.com/office/powerpoint/2010/main" val="32419221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a Flood</a:t>
            </a:r>
            <a:endParaRPr lang="en-US" dirty="0"/>
          </a:p>
        </p:txBody>
      </p:sp>
      <p:sp>
        <p:nvSpPr>
          <p:cNvPr id="3" name="Content Placeholder 2"/>
          <p:cNvSpPr>
            <a:spLocks noGrp="1"/>
          </p:cNvSpPr>
          <p:nvPr>
            <p:ph idx="1"/>
          </p:nvPr>
        </p:nvSpPr>
        <p:spPr/>
        <p:txBody>
          <a:bodyPr/>
          <a:lstStyle/>
          <a:p>
            <a:r>
              <a:rPr lang="en-US" dirty="0"/>
              <a:t>Avoid building in a floodplain unless you elevate and reinforce your home.</a:t>
            </a:r>
          </a:p>
          <a:p>
            <a:r>
              <a:rPr lang="en-US" dirty="0"/>
              <a:t>Elevate the furnace, water heater, and electric panel if susceptible to flooding.</a:t>
            </a:r>
          </a:p>
          <a:p>
            <a:r>
              <a:rPr lang="en-US" dirty="0"/>
              <a:t>Install “check valves” in sewer traps to prevent flood water from backing up into the drains of your home.</a:t>
            </a:r>
          </a:p>
          <a:p>
            <a:r>
              <a:rPr lang="en-US" dirty="0"/>
              <a:t>Construct barriers (levees, beams, floodwalls) to stop floodwater from entering the building.</a:t>
            </a:r>
          </a:p>
          <a:p>
            <a:endParaRPr lang="en-US" dirty="0"/>
          </a:p>
        </p:txBody>
      </p:sp>
    </p:spTree>
    <p:extLst>
      <p:ext uri="{BB962C8B-B14F-4D97-AF65-F5344CB8AC3E}">
        <p14:creationId xmlns:p14="http://schemas.microsoft.com/office/powerpoint/2010/main" val="5941090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t>Elevated House</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99885" y="3006725"/>
            <a:ext cx="4243917" cy="3182938"/>
          </a:xfrm>
        </p:spPr>
      </p:pic>
      <p:sp>
        <p:nvSpPr>
          <p:cNvPr id="5" name="Text Placeholder 4"/>
          <p:cNvSpPr>
            <a:spLocks noGrp="1"/>
          </p:cNvSpPr>
          <p:nvPr>
            <p:ph type="body" sz="quarter" idx="3"/>
          </p:nvPr>
        </p:nvSpPr>
        <p:spPr/>
        <p:txBody>
          <a:bodyPr/>
          <a:lstStyle/>
          <a:p>
            <a:r>
              <a:rPr lang="en-US" dirty="0" smtClean="0"/>
              <a:t>Elevated Furnace</a:t>
            </a:r>
            <a:endParaRPr lang="en-US"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273644" y="3006725"/>
            <a:ext cx="2194486" cy="3182938"/>
          </a:xfrm>
        </p:spPr>
      </p:pic>
    </p:spTree>
    <p:extLst>
      <p:ext uri="{BB962C8B-B14F-4D97-AF65-F5344CB8AC3E}">
        <p14:creationId xmlns:p14="http://schemas.microsoft.com/office/powerpoint/2010/main" val="36721098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Check Valve</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30375" y="3006725"/>
            <a:ext cx="3182938" cy="3182938"/>
          </a:xfrm>
        </p:spPr>
      </p:pic>
      <p:sp>
        <p:nvSpPr>
          <p:cNvPr id="5" name="Text Placeholder 4"/>
          <p:cNvSpPr>
            <a:spLocks noGrp="1"/>
          </p:cNvSpPr>
          <p:nvPr>
            <p:ph type="body" sz="quarter" idx="3"/>
          </p:nvPr>
        </p:nvSpPr>
        <p:spPr/>
        <p:txBody>
          <a:bodyPr/>
          <a:lstStyle/>
          <a:p>
            <a:r>
              <a:rPr lang="en-US" dirty="0" smtClean="0"/>
              <a:t>Barriers</a:t>
            </a:r>
            <a:endParaRPr lang="en-US"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997575" y="3164035"/>
            <a:ext cx="4746625" cy="2868317"/>
          </a:xfrm>
        </p:spPr>
      </p:pic>
    </p:spTree>
    <p:extLst>
      <p:ext uri="{BB962C8B-B14F-4D97-AF65-F5344CB8AC3E}">
        <p14:creationId xmlns:p14="http://schemas.microsoft.com/office/powerpoint/2010/main" val="28250683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a Flood</a:t>
            </a:r>
            <a:endParaRPr lang="en-US" dirty="0"/>
          </a:p>
        </p:txBody>
      </p:sp>
      <p:sp>
        <p:nvSpPr>
          <p:cNvPr id="3" name="Content Placeholder 2"/>
          <p:cNvSpPr>
            <a:spLocks noGrp="1"/>
          </p:cNvSpPr>
          <p:nvPr>
            <p:ph idx="1"/>
          </p:nvPr>
        </p:nvSpPr>
        <p:spPr>
          <a:xfrm>
            <a:off x="838200" y="2030278"/>
            <a:ext cx="9829800" cy="4386019"/>
          </a:xfrm>
        </p:spPr>
        <p:txBody>
          <a:bodyPr>
            <a:normAutofit fontScale="92500" lnSpcReduction="20000"/>
          </a:bodyPr>
          <a:lstStyle/>
          <a:p>
            <a:r>
              <a:rPr lang="en-US" dirty="0"/>
              <a:t>Listen to the radio or television for information.</a:t>
            </a:r>
          </a:p>
          <a:p>
            <a:r>
              <a:rPr lang="en-US" dirty="0"/>
              <a:t>Be aware that flash flooding can occur. If there is any possibility of a flash flood, move immediately to higher ground. Do not wait for instructions to move.</a:t>
            </a:r>
          </a:p>
          <a:p>
            <a:r>
              <a:rPr lang="en-US" dirty="0"/>
              <a:t>Be aware of streams, drainage channels, canyons, and other areas known to flood suddenly. Flash floods can occur in these areas with or without such typical warnings as rain clouds or heavy rain.</a:t>
            </a:r>
          </a:p>
          <a:p>
            <a:r>
              <a:rPr lang="en-US" dirty="0"/>
              <a:t>If you must prepare to evacuate, you should do the following:</a:t>
            </a:r>
          </a:p>
          <a:p>
            <a:pPr lvl="1"/>
            <a:r>
              <a:rPr lang="en-US" dirty="0"/>
              <a:t>Secure your home. If you have time, bring in outdoor furniture. Move essential items to an upper floor.</a:t>
            </a:r>
          </a:p>
          <a:p>
            <a:pPr lvl="1"/>
            <a:r>
              <a:rPr lang="en-US" dirty="0"/>
              <a:t>Turn off utilities at the main switches or valves if instructed to do so. Disconnect electrical appliances. Do not touch electrical equipment if you are wet or standing in water.</a:t>
            </a:r>
          </a:p>
          <a:p>
            <a:endParaRPr lang="en-US" dirty="0"/>
          </a:p>
        </p:txBody>
      </p:sp>
    </p:spTree>
    <p:extLst>
      <p:ext uri="{BB962C8B-B14F-4D97-AF65-F5344CB8AC3E}">
        <p14:creationId xmlns:p14="http://schemas.microsoft.com/office/powerpoint/2010/main" val="33524716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Evacuation Tips</a:t>
            </a:r>
            <a:endParaRPr lang="en-US" dirty="0"/>
          </a:p>
        </p:txBody>
      </p:sp>
      <p:sp>
        <p:nvSpPr>
          <p:cNvPr id="3" name="Content Placeholder 2"/>
          <p:cNvSpPr>
            <a:spLocks noGrp="1"/>
          </p:cNvSpPr>
          <p:nvPr>
            <p:ph idx="1"/>
          </p:nvPr>
        </p:nvSpPr>
        <p:spPr/>
        <p:txBody>
          <a:bodyPr>
            <a:normAutofit fontScale="92500"/>
          </a:bodyPr>
          <a:lstStyle/>
          <a:p>
            <a:r>
              <a:rPr lang="en-US" dirty="0"/>
              <a:t>Do not walk through moving water. Six inches of moving water can make you fall. If you have to walk in water, walk where the water is not moving. Use a stick to check the firmness of the ground in front of you.</a:t>
            </a:r>
          </a:p>
          <a:p>
            <a:r>
              <a:rPr lang="en-US" dirty="0"/>
              <a:t>Do not drive into flooded areas. If floodwaters rise around your car, abandon the car and move to higher ground if you can do so safely. You and the vehicle can be quickly swept away</a:t>
            </a:r>
            <a:r>
              <a:rPr lang="en-US" dirty="0" smtClean="0"/>
              <a:t>.</a:t>
            </a:r>
          </a:p>
          <a:p>
            <a:r>
              <a:rPr lang="en-US" dirty="0" smtClean="0"/>
              <a:t>Pack a light bag with some essentials (clothes, snacks, basic hygiene items) </a:t>
            </a:r>
            <a:endParaRPr lang="en-US" dirty="0"/>
          </a:p>
          <a:p>
            <a:endParaRPr lang="en-US" dirty="0"/>
          </a:p>
        </p:txBody>
      </p:sp>
    </p:spTree>
    <p:extLst>
      <p:ext uri="{BB962C8B-B14F-4D97-AF65-F5344CB8AC3E}">
        <p14:creationId xmlns:p14="http://schemas.microsoft.com/office/powerpoint/2010/main" val="10189999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Following a Flood</a:t>
            </a:r>
            <a:endParaRPr lang="en-US" dirty="0"/>
          </a:p>
        </p:txBody>
      </p:sp>
      <p:sp>
        <p:nvSpPr>
          <p:cNvPr id="3" name="Content Placeholder 2"/>
          <p:cNvSpPr>
            <a:spLocks noGrp="1"/>
          </p:cNvSpPr>
          <p:nvPr>
            <p:ph idx="1"/>
          </p:nvPr>
        </p:nvSpPr>
        <p:spPr/>
        <p:txBody>
          <a:bodyPr>
            <a:normAutofit fontScale="92500" lnSpcReduction="20000"/>
          </a:bodyPr>
          <a:lstStyle/>
          <a:p>
            <a:r>
              <a:rPr lang="en-US" dirty="0"/>
              <a:t>Listen for news reports to learn whether the community’s water supply is safe to drink.</a:t>
            </a:r>
          </a:p>
          <a:p>
            <a:r>
              <a:rPr lang="en-US" dirty="0"/>
              <a:t>Avoid floodwaters; water may be contaminated by oil, gasoline, or raw sew- age. Water may also be electrically charged from underground or downed power lines.</a:t>
            </a:r>
          </a:p>
          <a:p>
            <a:r>
              <a:rPr lang="en-US" dirty="0"/>
              <a:t>Avoid moving water.</a:t>
            </a:r>
          </a:p>
          <a:p>
            <a:r>
              <a:rPr lang="en-US" dirty="0"/>
              <a:t>Be aware of areas where floodwaters have receded. Roads may have weakened and could collapse under the weight of a car.</a:t>
            </a:r>
          </a:p>
          <a:p>
            <a:r>
              <a:rPr lang="en-US" dirty="0"/>
              <a:t>Stay away from downed power lines, and report them to the power company</a:t>
            </a:r>
          </a:p>
          <a:p>
            <a:endParaRPr lang="en-US" dirty="0"/>
          </a:p>
        </p:txBody>
      </p:sp>
    </p:spTree>
    <p:extLst>
      <p:ext uri="{BB962C8B-B14F-4D97-AF65-F5344CB8AC3E}">
        <p14:creationId xmlns:p14="http://schemas.microsoft.com/office/powerpoint/2010/main" val="8165755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Following a Flood Contd.</a:t>
            </a:r>
            <a:endParaRPr lang="en-US" dirty="0"/>
          </a:p>
        </p:txBody>
      </p:sp>
      <p:sp>
        <p:nvSpPr>
          <p:cNvPr id="3" name="Content Placeholder 2"/>
          <p:cNvSpPr>
            <a:spLocks noGrp="1"/>
          </p:cNvSpPr>
          <p:nvPr>
            <p:ph idx="1"/>
          </p:nvPr>
        </p:nvSpPr>
        <p:spPr/>
        <p:txBody>
          <a:bodyPr>
            <a:normAutofit fontScale="92500" lnSpcReduction="10000"/>
          </a:bodyPr>
          <a:lstStyle/>
          <a:p>
            <a:r>
              <a:rPr lang="en-US" dirty="0"/>
              <a:t>Return home only when authorities indicate it is safe.</a:t>
            </a:r>
          </a:p>
          <a:p>
            <a:r>
              <a:rPr lang="en-US" dirty="0"/>
              <a:t>Stay out of any building if it is surrounded by floodwaters.</a:t>
            </a:r>
          </a:p>
          <a:p>
            <a:r>
              <a:rPr lang="en-US" dirty="0"/>
              <a:t>Use extreme caution when entering buildings; there may be hidden damage, particularly in foundations.</a:t>
            </a:r>
          </a:p>
          <a:p>
            <a:r>
              <a:rPr lang="en-US" dirty="0"/>
              <a:t>Service damaged septic tanks, cesspools, pits, and leaching systems as soon as possible. Damaged sewage systems are serious health hazards.</a:t>
            </a:r>
          </a:p>
          <a:p>
            <a:r>
              <a:rPr lang="en-US" dirty="0"/>
              <a:t>Clean and disinfect everything that got wet. Mud left from floodwater can contain sewage and chemicals.</a:t>
            </a:r>
          </a:p>
          <a:p>
            <a:endParaRPr lang="en-US" dirty="0"/>
          </a:p>
        </p:txBody>
      </p:sp>
    </p:spTree>
    <p:extLst>
      <p:ext uri="{BB962C8B-B14F-4D97-AF65-F5344CB8AC3E}">
        <p14:creationId xmlns:p14="http://schemas.microsoft.com/office/powerpoint/2010/main" val="2708995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Thunderstorms – Key Terms</a:t>
            </a:r>
            <a:endParaRPr lang="en-US" dirty="0"/>
          </a:p>
        </p:txBody>
      </p:sp>
      <p:sp>
        <p:nvSpPr>
          <p:cNvPr id="3" name="Content Placeholder 2"/>
          <p:cNvSpPr>
            <a:spLocks noGrp="1"/>
          </p:cNvSpPr>
          <p:nvPr>
            <p:ph idx="1"/>
          </p:nvPr>
        </p:nvSpPr>
        <p:spPr/>
        <p:txBody>
          <a:bodyPr/>
          <a:lstStyle/>
          <a:p>
            <a:r>
              <a:rPr lang="en-US" dirty="0" smtClean="0"/>
              <a:t>Severe Thunderstorm Watch - Thunderstorms are likely to occur. Remain alert for approaching storms. Watch the sky and stay tuned to NOAA Weather Radio, commercial radio, or television for information</a:t>
            </a:r>
          </a:p>
          <a:p>
            <a:r>
              <a:rPr lang="en-US" dirty="0" smtClean="0"/>
              <a:t>Severe Thunder Storm Warning – A thunderstorm has been reported by spotters or indicated by radar. Warnings indicate imminent danger to life and property to those in the path of the storm.</a:t>
            </a:r>
            <a:endParaRPr lang="en-US" dirty="0"/>
          </a:p>
        </p:txBody>
      </p:sp>
    </p:spTree>
    <p:extLst>
      <p:ext uri="{BB962C8B-B14F-4D97-AF65-F5344CB8AC3E}">
        <p14:creationId xmlns:p14="http://schemas.microsoft.com/office/powerpoint/2010/main" val="37606322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345" y="1069382"/>
            <a:ext cx="9861550" cy="1245838"/>
          </a:xfrm>
        </p:spPr>
        <p:txBody>
          <a:bodyPr/>
          <a:lstStyle/>
          <a:p>
            <a:r>
              <a:rPr lang="en-US" dirty="0" smtClean="0"/>
              <a:t>Home Emergency Kit</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987" y="2692853"/>
            <a:ext cx="4547542" cy="3548364"/>
          </a:xfrm>
          <a:prstGeom prst="rect">
            <a:avLst/>
          </a:prstGeom>
        </p:spPr>
      </p:pic>
    </p:spTree>
    <p:extLst>
      <p:ext uri="{BB962C8B-B14F-4D97-AF65-F5344CB8AC3E}">
        <p14:creationId xmlns:p14="http://schemas.microsoft.com/office/powerpoint/2010/main" val="8671482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4358"/>
            <a:ext cx="10137067" cy="1425575"/>
          </a:xfrm>
        </p:spPr>
        <p:txBody>
          <a:bodyPr/>
          <a:lstStyle/>
          <a:p>
            <a:r>
              <a:rPr lang="en-US" dirty="0"/>
              <a:t>Items to Include in Home Emergency Kit</a:t>
            </a:r>
          </a:p>
        </p:txBody>
      </p:sp>
      <p:sp>
        <p:nvSpPr>
          <p:cNvPr id="3" name="Content Placeholder 2"/>
          <p:cNvSpPr>
            <a:spLocks noGrp="1"/>
          </p:cNvSpPr>
          <p:nvPr>
            <p:ph idx="1"/>
          </p:nvPr>
        </p:nvSpPr>
        <p:spPr>
          <a:xfrm>
            <a:off x="838200" y="2009615"/>
            <a:ext cx="9829800" cy="4167348"/>
          </a:xfrm>
        </p:spPr>
        <p:txBody>
          <a:bodyPr>
            <a:normAutofit fontScale="92500" lnSpcReduction="20000"/>
          </a:bodyPr>
          <a:lstStyle/>
          <a:p>
            <a:r>
              <a:rPr lang="en-US" dirty="0" smtClean="0"/>
              <a:t>Water – one gallon per person per day for at least 3 days for drinking and sanitation</a:t>
            </a:r>
          </a:p>
          <a:p>
            <a:r>
              <a:rPr lang="en-US" dirty="0" smtClean="0"/>
              <a:t>Food – 3 day supply of non perishable food</a:t>
            </a:r>
          </a:p>
          <a:p>
            <a:r>
              <a:rPr lang="en-US" dirty="0" smtClean="0"/>
              <a:t>Battery powered or hand crank radio and NOAA Weather Radio with tone alert</a:t>
            </a:r>
          </a:p>
          <a:p>
            <a:r>
              <a:rPr lang="en-US" dirty="0" smtClean="0"/>
              <a:t>Flashlight</a:t>
            </a:r>
          </a:p>
          <a:p>
            <a:r>
              <a:rPr lang="en-US" dirty="0" smtClean="0"/>
              <a:t>Extra Batteries</a:t>
            </a:r>
          </a:p>
          <a:p>
            <a:r>
              <a:rPr lang="en-US" dirty="0" smtClean="0"/>
              <a:t>First Aid Kit</a:t>
            </a:r>
          </a:p>
          <a:p>
            <a:r>
              <a:rPr lang="en-US" dirty="0" smtClean="0"/>
              <a:t>Whistle to signal for help</a:t>
            </a:r>
          </a:p>
          <a:p>
            <a:r>
              <a:rPr lang="en-US" dirty="0" smtClean="0"/>
              <a:t>Dust mask to help filter contaminated air and plastic sheeting and duct tape to shelter-in-place</a:t>
            </a:r>
            <a:endParaRPr lang="en-US" dirty="0"/>
          </a:p>
        </p:txBody>
      </p:sp>
    </p:spTree>
    <p:extLst>
      <p:ext uri="{BB962C8B-B14F-4D97-AF65-F5344CB8AC3E}">
        <p14:creationId xmlns:p14="http://schemas.microsoft.com/office/powerpoint/2010/main" val="23456278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5836"/>
            <a:ext cx="12192000" cy="1425575"/>
          </a:xfrm>
        </p:spPr>
        <p:txBody>
          <a:bodyPr/>
          <a:lstStyle/>
          <a:p>
            <a:r>
              <a:rPr lang="en-US" dirty="0"/>
              <a:t>Items to Include in Home Emergency </a:t>
            </a:r>
            <a:r>
              <a:rPr lang="en-US" dirty="0" smtClean="0"/>
              <a:t>Kit Contd.</a:t>
            </a:r>
            <a:endParaRPr lang="en-US" dirty="0"/>
          </a:p>
        </p:txBody>
      </p:sp>
      <p:sp>
        <p:nvSpPr>
          <p:cNvPr id="3" name="Content Placeholder 2"/>
          <p:cNvSpPr>
            <a:spLocks noGrp="1"/>
          </p:cNvSpPr>
          <p:nvPr>
            <p:ph idx="1"/>
          </p:nvPr>
        </p:nvSpPr>
        <p:spPr>
          <a:xfrm>
            <a:off x="838199" y="2590799"/>
            <a:ext cx="9959163" cy="3586163"/>
          </a:xfrm>
        </p:spPr>
        <p:txBody>
          <a:bodyPr>
            <a:normAutofit fontScale="77500" lnSpcReduction="20000"/>
          </a:bodyPr>
          <a:lstStyle/>
          <a:p>
            <a:r>
              <a:rPr lang="en-US" dirty="0" smtClean="0"/>
              <a:t>Moist </a:t>
            </a:r>
            <a:r>
              <a:rPr lang="en-US" dirty="0" err="1" smtClean="0"/>
              <a:t>towelettes</a:t>
            </a:r>
            <a:r>
              <a:rPr lang="en-US" dirty="0" smtClean="0"/>
              <a:t>, garbage bags, and plastic ties for personal sanitation needs</a:t>
            </a:r>
          </a:p>
          <a:p>
            <a:r>
              <a:rPr lang="en-US" dirty="0" smtClean="0"/>
              <a:t>Manual can opener for food</a:t>
            </a:r>
          </a:p>
          <a:p>
            <a:r>
              <a:rPr lang="en-US" dirty="0" smtClean="0"/>
              <a:t>Local paper maps</a:t>
            </a:r>
          </a:p>
          <a:p>
            <a:r>
              <a:rPr lang="en-US" dirty="0" smtClean="0"/>
              <a:t>Cell phone with chargers and a backup battery or solar charger</a:t>
            </a:r>
          </a:p>
          <a:p>
            <a:r>
              <a:rPr lang="en-US" dirty="0" smtClean="0"/>
              <a:t>Clothing – seasonal, rain gear/sturdy shoes</a:t>
            </a:r>
          </a:p>
          <a:p>
            <a:r>
              <a:rPr lang="en-US" dirty="0" smtClean="0"/>
              <a:t>Pet care items</a:t>
            </a:r>
          </a:p>
          <a:p>
            <a:r>
              <a:rPr lang="en-US" dirty="0" smtClean="0"/>
              <a:t>Cash – banks and ATM’s may not be open for an extended period of time</a:t>
            </a:r>
          </a:p>
          <a:p>
            <a:r>
              <a:rPr lang="en-US" dirty="0" smtClean="0"/>
              <a:t>Critical documents sored in waterproof container – ID, medical needs</a:t>
            </a:r>
          </a:p>
          <a:p>
            <a:r>
              <a:rPr lang="en-US" dirty="0" smtClean="0"/>
              <a:t>Fire starter – matches/lighter, dry tinder and/or camp stove with fuel</a:t>
            </a:r>
            <a:endParaRPr lang="en-US" dirty="0"/>
          </a:p>
        </p:txBody>
      </p:sp>
    </p:spTree>
    <p:extLst>
      <p:ext uri="{BB962C8B-B14F-4D97-AF65-F5344CB8AC3E}">
        <p14:creationId xmlns:p14="http://schemas.microsoft.com/office/powerpoint/2010/main" val="37062609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0542" y="2780216"/>
            <a:ext cx="5948175" cy="3088476"/>
          </a:xfrm>
        </p:spPr>
      </p:pic>
    </p:spTree>
    <p:extLst>
      <p:ext uri="{BB962C8B-B14F-4D97-AF65-F5344CB8AC3E}">
        <p14:creationId xmlns:p14="http://schemas.microsoft.com/office/powerpoint/2010/main" val="10034855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3" name="Content Placeholder 2"/>
          <p:cNvSpPr>
            <a:spLocks noGrp="1"/>
          </p:cNvSpPr>
          <p:nvPr>
            <p:ph idx="1"/>
          </p:nvPr>
        </p:nvSpPr>
        <p:spPr/>
        <p:txBody>
          <a:bodyPr/>
          <a:lstStyle/>
          <a:p>
            <a:pPr marL="0" indent="0" algn="ctr">
              <a:buNone/>
            </a:pPr>
            <a:r>
              <a:rPr lang="en-US" dirty="0" smtClean="0"/>
              <a:t>R. Mathias Ingle</a:t>
            </a:r>
          </a:p>
          <a:p>
            <a:pPr marL="0" indent="0" algn="ctr">
              <a:buNone/>
            </a:pPr>
            <a:r>
              <a:rPr lang="en-US" dirty="0" smtClean="0"/>
              <a:t>ANR Educator Purdue Extension Howard County</a:t>
            </a:r>
          </a:p>
          <a:p>
            <a:pPr marL="0" indent="0" algn="ctr">
              <a:buNone/>
            </a:pPr>
            <a:r>
              <a:rPr lang="en-US" dirty="0" smtClean="0"/>
              <a:t>120 E Mulberry St. Suite 105</a:t>
            </a:r>
          </a:p>
          <a:p>
            <a:pPr marL="0" indent="0" algn="ctr">
              <a:buNone/>
            </a:pPr>
            <a:r>
              <a:rPr lang="en-US" dirty="0" smtClean="0"/>
              <a:t>Kokomo, IN 46901</a:t>
            </a:r>
          </a:p>
          <a:p>
            <a:pPr marL="0" indent="0" algn="ctr">
              <a:buNone/>
            </a:pPr>
            <a:r>
              <a:rPr lang="en-US" dirty="0" smtClean="0"/>
              <a:t>765-456-2313</a:t>
            </a:r>
          </a:p>
          <a:p>
            <a:pPr marL="0" indent="0" algn="ctr">
              <a:buNone/>
            </a:pPr>
            <a:r>
              <a:rPr lang="en-US" dirty="0" smtClean="0"/>
              <a:t>rmingle@purdue.edu</a:t>
            </a:r>
            <a:endParaRPr lang="en-US" dirty="0"/>
          </a:p>
        </p:txBody>
      </p:sp>
    </p:spTree>
    <p:extLst>
      <p:ext uri="{BB962C8B-B14F-4D97-AF65-F5344CB8AC3E}">
        <p14:creationId xmlns:p14="http://schemas.microsoft.com/office/powerpoint/2010/main" val="872748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a Thunderstorm</a:t>
            </a:r>
            <a:endParaRPr lang="en-US" dirty="0"/>
          </a:p>
        </p:txBody>
      </p:sp>
      <p:sp>
        <p:nvSpPr>
          <p:cNvPr id="3" name="Content Placeholder 2"/>
          <p:cNvSpPr>
            <a:spLocks noGrp="1"/>
          </p:cNvSpPr>
          <p:nvPr>
            <p:ph idx="1"/>
          </p:nvPr>
        </p:nvSpPr>
        <p:spPr/>
        <p:txBody>
          <a:bodyPr/>
          <a:lstStyle/>
          <a:p>
            <a:r>
              <a:rPr lang="en-US" dirty="0" smtClean="0"/>
              <a:t>If you hear thunder or see lightening get inside of a home, building, or hard top automobile.</a:t>
            </a:r>
          </a:p>
          <a:p>
            <a:r>
              <a:rPr lang="en-US" dirty="0" smtClean="0"/>
              <a:t>Close the windows of your home</a:t>
            </a:r>
          </a:p>
          <a:p>
            <a:r>
              <a:rPr lang="en-US" dirty="0" smtClean="0"/>
              <a:t>Unplug appliances and other electrical items such as computers. Power surges from lightening can cause serious damage</a:t>
            </a:r>
          </a:p>
          <a:p>
            <a:endParaRPr lang="en-US" dirty="0"/>
          </a:p>
        </p:txBody>
      </p:sp>
    </p:spTree>
    <p:extLst>
      <p:ext uri="{BB962C8B-B14F-4D97-AF65-F5344CB8AC3E}">
        <p14:creationId xmlns:p14="http://schemas.microsoft.com/office/powerpoint/2010/main" val="2576679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a Thunderstorm</a:t>
            </a:r>
            <a:endParaRPr lang="en-US" dirty="0"/>
          </a:p>
        </p:txBody>
      </p:sp>
      <p:sp>
        <p:nvSpPr>
          <p:cNvPr id="3" name="Text Placeholder 2"/>
          <p:cNvSpPr>
            <a:spLocks noGrp="1"/>
          </p:cNvSpPr>
          <p:nvPr>
            <p:ph type="body" idx="1"/>
          </p:nvPr>
        </p:nvSpPr>
        <p:spPr/>
        <p:txBody>
          <a:bodyPr/>
          <a:lstStyle/>
          <a:p>
            <a:r>
              <a:rPr lang="en-US" u="sng" dirty="0" smtClean="0"/>
              <a:t>If you are:</a:t>
            </a:r>
            <a:endParaRPr lang="en-US" u="sng" dirty="0"/>
          </a:p>
        </p:txBody>
      </p:sp>
      <p:sp>
        <p:nvSpPr>
          <p:cNvPr id="4" name="Content Placeholder 3"/>
          <p:cNvSpPr>
            <a:spLocks noGrp="1"/>
          </p:cNvSpPr>
          <p:nvPr>
            <p:ph sz="half" idx="2"/>
          </p:nvPr>
        </p:nvSpPr>
        <p:spPr/>
        <p:txBody>
          <a:bodyPr/>
          <a:lstStyle/>
          <a:p>
            <a:r>
              <a:rPr lang="en-US" dirty="0" smtClean="0"/>
              <a:t>In a forest</a:t>
            </a:r>
          </a:p>
          <a:p>
            <a:endParaRPr lang="en-US" dirty="0"/>
          </a:p>
          <a:p>
            <a:endParaRPr lang="en-US" dirty="0" smtClean="0"/>
          </a:p>
          <a:p>
            <a:endParaRPr lang="en-US" dirty="0" smtClean="0"/>
          </a:p>
          <a:p>
            <a:r>
              <a:rPr lang="en-US" dirty="0" smtClean="0"/>
              <a:t>In an open area</a:t>
            </a:r>
            <a:endParaRPr lang="en-US" dirty="0"/>
          </a:p>
        </p:txBody>
      </p:sp>
      <p:sp>
        <p:nvSpPr>
          <p:cNvPr id="5" name="Text Placeholder 4"/>
          <p:cNvSpPr>
            <a:spLocks noGrp="1"/>
          </p:cNvSpPr>
          <p:nvPr>
            <p:ph type="body" sz="quarter" idx="3"/>
          </p:nvPr>
        </p:nvSpPr>
        <p:spPr/>
        <p:txBody>
          <a:bodyPr/>
          <a:lstStyle/>
          <a:p>
            <a:r>
              <a:rPr lang="en-US" u="sng" dirty="0" smtClean="0"/>
              <a:t>Then you should:</a:t>
            </a:r>
            <a:endParaRPr lang="en-US" u="sng" dirty="0"/>
          </a:p>
        </p:txBody>
      </p:sp>
      <p:sp>
        <p:nvSpPr>
          <p:cNvPr id="6" name="Content Placeholder 5"/>
          <p:cNvSpPr>
            <a:spLocks noGrp="1"/>
          </p:cNvSpPr>
          <p:nvPr>
            <p:ph sz="quarter" idx="4"/>
          </p:nvPr>
        </p:nvSpPr>
        <p:spPr/>
        <p:txBody>
          <a:bodyPr/>
          <a:lstStyle/>
          <a:p>
            <a:r>
              <a:rPr lang="en-US" dirty="0" smtClean="0"/>
              <a:t>Seek shelter in a low area under a thick growth of small trees.</a:t>
            </a:r>
          </a:p>
          <a:p>
            <a:endParaRPr lang="en-US" dirty="0"/>
          </a:p>
          <a:p>
            <a:r>
              <a:rPr lang="en-US" dirty="0" smtClean="0"/>
              <a:t>Go to a low place such as a ravine or valley. Be alert for flash floods.</a:t>
            </a:r>
            <a:endParaRPr lang="en-US" dirty="0"/>
          </a:p>
        </p:txBody>
      </p:sp>
    </p:spTree>
    <p:extLst>
      <p:ext uri="{BB962C8B-B14F-4D97-AF65-F5344CB8AC3E}">
        <p14:creationId xmlns:p14="http://schemas.microsoft.com/office/powerpoint/2010/main" val="2981624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a Thunderstorm contd.</a:t>
            </a:r>
            <a:endParaRPr lang="en-US" dirty="0"/>
          </a:p>
        </p:txBody>
      </p:sp>
      <p:sp>
        <p:nvSpPr>
          <p:cNvPr id="3" name="Text Placeholder 2"/>
          <p:cNvSpPr>
            <a:spLocks noGrp="1"/>
          </p:cNvSpPr>
          <p:nvPr>
            <p:ph type="body" idx="1"/>
          </p:nvPr>
        </p:nvSpPr>
        <p:spPr/>
        <p:txBody>
          <a:bodyPr/>
          <a:lstStyle/>
          <a:p>
            <a:r>
              <a:rPr lang="en-US" u="sng" dirty="0" smtClean="0"/>
              <a:t>If you are:</a:t>
            </a:r>
            <a:endParaRPr lang="en-US" u="sng" dirty="0"/>
          </a:p>
        </p:txBody>
      </p:sp>
      <p:sp>
        <p:nvSpPr>
          <p:cNvPr id="4" name="Content Placeholder 3"/>
          <p:cNvSpPr>
            <a:spLocks noGrp="1"/>
          </p:cNvSpPr>
          <p:nvPr>
            <p:ph sz="half" idx="2"/>
          </p:nvPr>
        </p:nvSpPr>
        <p:spPr/>
        <p:txBody>
          <a:bodyPr/>
          <a:lstStyle/>
          <a:p>
            <a:r>
              <a:rPr lang="en-US" dirty="0" smtClean="0"/>
              <a:t>On open water</a:t>
            </a:r>
          </a:p>
          <a:p>
            <a:endParaRPr lang="en-US" dirty="0"/>
          </a:p>
          <a:p>
            <a:r>
              <a:rPr lang="en-US" dirty="0" smtClean="0"/>
              <a:t>Anywhere you feel your hair stand on end (which indicates that lightening is about to strike)</a:t>
            </a:r>
            <a:endParaRPr lang="en-US" dirty="0"/>
          </a:p>
        </p:txBody>
      </p:sp>
      <p:sp>
        <p:nvSpPr>
          <p:cNvPr id="5" name="Text Placeholder 4"/>
          <p:cNvSpPr>
            <a:spLocks noGrp="1"/>
          </p:cNvSpPr>
          <p:nvPr>
            <p:ph type="body" sz="quarter" idx="3"/>
          </p:nvPr>
        </p:nvSpPr>
        <p:spPr/>
        <p:txBody>
          <a:bodyPr/>
          <a:lstStyle/>
          <a:p>
            <a:r>
              <a:rPr lang="en-US" u="sng" dirty="0" smtClean="0"/>
              <a:t>Then you should:</a:t>
            </a:r>
            <a:endParaRPr lang="en-US" u="sng" dirty="0"/>
          </a:p>
        </p:txBody>
      </p:sp>
      <p:sp>
        <p:nvSpPr>
          <p:cNvPr id="6" name="Content Placeholder 5"/>
          <p:cNvSpPr>
            <a:spLocks noGrp="1"/>
          </p:cNvSpPr>
          <p:nvPr>
            <p:ph sz="quarter" idx="4"/>
          </p:nvPr>
        </p:nvSpPr>
        <p:spPr/>
        <p:txBody>
          <a:bodyPr>
            <a:normAutofit fontScale="85000" lnSpcReduction="10000"/>
          </a:bodyPr>
          <a:lstStyle/>
          <a:p>
            <a:r>
              <a:rPr lang="en-US" dirty="0" smtClean="0"/>
              <a:t>Get to land and find shelter immediately.</a:t>
            </a:r>
          </a:p>
          <a:p>
            <a:r>
              <a:rPr lang="en-US" dirty="0" smtClean="0"/>
              <a:t>Squat low to the ground on the balls of your feet. Place your hand over your ears and your head between your knees. Make yourself the smallest target possible to minimize your contact with the ground. DO NOT lie flat on the ground.</a:t>
            </a:r>
            <a:endParaRPr lang="en-US" dirty="0"/>
          </a:p>
        </p:txBody>
      </p:sp>
    </p:spTree>
    <p:extLst>
      <p:ext uri="{BB962C8B-B14F-4D97-AF65-F5344CB8AC3E}">
        <p14:creationId xmlns:p14="http://schemas.microsoft.com/office/powerpoint/2010/main" val="2946113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Following a Thunderstorm</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Check for injuries. Call 911 if someone is severely injured or in need of medical help.</a:t>
            </a:r>
          </a:p>
          <a:p>
            <a:r>
              <a:rPr lang="en-US" dirty="0" smtClean="0"/>
              <a:t>If you are trapped, cover your mouth with a cloth or mask to avoid breathing dust. Try to get help by calling someone, texting, bang on pipe or wall, whistle, or shout.</a:t>
            </a:r>
          </a:p>
          <a:p>
            <a:r>
              <a:rPr lang="en-US" dirty="0" smtClean="0"/>
              <a:t>Be aware of exhaustion. Don’t try to do too much at once.</a:t>
            </a:r>
          </a:p>
          <a:p>
            <a:r>
              <a:rPr lang="en-US" dirty="0" smtClean="0"/>
              <a:t>Drink plenty of water</a:t>
            </a:r>
          </a:p>
          <a:p>
            <a:r>
              <a:rPr lang="en-US" dirty="0" smtClean="0"/>
              <a:t>Eat well</a:t>
            </a:r>
          </a:p>
          <a:p>
            <a:r>
              <a:rPr lang="en-US" dirty="0" smtClean="0"/>
              <a:t>Wear proper clothing (long pants, long sleeve shirts, work boots, gloves)</a:t>
            </a:r>
          </a:p>
          <a:p>
            <a:r>
              <a:rPr lang="en-US" dirty="0" smtClean="0"/>
              <a:t>Wash hands thoroughly with soap and clean water often when working in debris.</a:t>
            </a:r>
            <a:endParaRPr lang="en-US" dirty="0"/>
          </a:p>
        </p:txBody>
      </p:sp>
    </p:spTree>
    <p:extLst>
      <p:ext uri="{BB962C8B-B14F-4D97-AF65-F5344CB8AC3E}">
        <p14:creationId xmlns:p14="http://schemas.microsoft.com/office/powerpoint/2010/main" val="334106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1730</TotalTime>
  <Words>4312</Words>
  <Application>Microsoft Office PowerPoint</Application>
  <PresentationFormat>Widescreen</PresentationFormat>
  <Paragraphs>274</Paragraphs>
  <Slides>54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Myriad Pro</vt:lpstr>
      <vt:lpstr>Myriad Pro Semibold</vt:lpstr>
      <vt:lpstr>Office Theme</vt:lpstr>
      <vt:lpstr>Preparing for Emergencies at Home</vt:lpstr>
      <vt:lpstr>Major Weather Emergencies in Indiana</vt:lpstr>
      <vt:lpstr>Thunderstorms</vt:lpstr>
      <vt:lpstr>Thunderstorms</vt:lpstr>
      <vt:lpstr>Thunderstorms – Key Terms</vt:lpstr>
      <vt:lpstr>Before a Thunderstorm</vt:lpstr>
      <vt:lpstr>During a Thunderstorm</vt:lpstr>
      <vt:lpstr>During a Thunderstorm contd.</vt:lpstr>
      <vt:lpstr>Following a Thunderstorm</vt:lpstr>
      <vt:lpstr>Tornadoes</vt:lpstr>
      <vt:lpstr>Tornadoes</vt:lpstr>
      <vt:lpstr>Tornado - Key Terms</vt:lpstr>
      <vt:lpstr>Before a Tornado</vt:lpstr>
      <vt:lpstr>During a Tornado</vt:lpstr>
      <vt:lpstr>During a Tornado Contd.</vt:lpstr>
      <vt:lpstr>During a Tornado Contd.</vt:lpstr>
      <vt:lpstr>Other Information about Tornadoes</vt:lpstr>
      <vt:lpstr>Following a Tornado</vt:lpstr>
      <vt:lpstr>Following a Tornado Contd.</vt:lpstr>
      <vt:lpstr>Following a Tornado Contd.</vt:lpstr>
      <vt:lpstr>Winter Storms / Extreme Cold</vt:lpstr>
      <vt:lpstr>Winter Storms / Extreme Cold</vt:lpstr>
      <vt:lpstr>Winter Storms / Extreme Cold – Key Terms</vt:lpstr>
      <vt:lpstr>Winter Storms / Extreme Cold – Key Terms Contd.</vt:lpstr>
      <vt:lpstr>Before a Winter Storm</vt:lpstr>
      <vt:lpstr>During a Winter Storm</vt:lpstr>
      <vt:lpstr>During a Winter Storm Contd.</vt:lpstr>
      <vt:lpstr>Guidelines for Traveling</vt:lpstr>
      <vt:lpstr>Guidelines for Traveling Contd.</vt:lpstr>
      <vt:lpstr>Following a Winter Storm</vt:lpstr>
      <vt:lpstr>Following a Winter Storm Contd.</vt:lpstr>
      <vt:lpstr>Extreme Heat</vt:lpstr>
      <vt:lpstr>Extreme Heat</vt:lpstr>
      <vt:lpstr>Extreme Heat – Key Terms</vt:lpstr>
      <vt:lpstr>Extreme Heat – Key Terms Contd.</vt:lpstr>
      <vt:lpstr>Take Protective Measures</vt:lpstr>
      <vt:lpstr>During a Heat Emergency</vt:lpstr>
      <vt:lpstr>During a Heat Emergency Contd.</vt:lpstr>
      <vt:lpstr>First Aid for Heat – Induced Illness</vt:lpstr>
      <vt:lpstr>Floods</vt:lpstr>
      <vt:lpstr>Floods</vt:lpstr>
      <vt:lpstr>Floods – Key Terms</vt:lpstr>
      <vt:lpstr>Before a Flood</vt:lpstr>
      <vt:lpstr>PowerPoint Presentation</vt:lpstr>
      <vt:lpstr>PowerPoint Presentation</vt:lpstr>
      <vt:lpstr>During a Flood</vt:lpstr>
      <vt:lpstr>Evacuation Tips</vt:lpstr>
      <vt:lpstr>Following a Flood</vt:lpstr>
      <vt:lpstr>Following a Flood Contd.</vt:lpstr>
      <vt:lpstr>Home Emergency Kit</vt:lpstr>
      <vt:lpstr>Items to Include in Home Emergency Kit</vt:lpstr>
      <vt:lpstr>Items to Include in Home Emergency Kit Contd.</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Sheldon, Edward J</cp:lastModifiedBy>
  <cp:revision>68</cp:revision>
  <dcterms:created xsi:type="dcterms:W3CDTF">2018-11-14T02:58:00Z</dcterms:created>
  <dcterms:modified xsi:type="dcterms:W3CDTF">2019-12-05T16:24:00Z</dcterms:modified>
</cp:coreProperties>
</file>