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64" r:id="rId2"/>
    <p:sldId id="395" r:id="rId3"/>
    <p:sldId id="400" r:id="rId4"/>
    <p:sldId id="401" r:id="rId5"/>
    <p:sldId id="402" r:id="rId6"/>
    <p:sldId id="403" r:id="rId7"/>
    <p:sldId id="266" r:id="rId8"/>
    <p:sldId id="451" r:id="rId9"/>
    <p:sldId id="265" r:id="rId10"/>
    <p:sldId id="418" r:id="rId11"/>
    <p:sldId id="420" r:id="rId12"/>
    <p:sldId id="421" r:id="rId13"/>
    <p:sldId id="334" r:id="rId14"/>
    <p:sldId id="350" r:id="rId15"/>
    <p:sldId id="357" r:id="rId16"/>
    <p:sldId id="358" r:id="rId17"/>
    <p:sldId id="359" r:id="rId18"/>
    <p:sldId id="360" r:id="rId19"/>
    <p:sldId id="361" r:id="rId20"/>
    <p:sldId id="362" r:id="rId21"/>
    <p:sldId id="275" r:id="rId22"/>
    <p:sldId id="276" r:id="rId23"/>
    <p:sldId id="436" r:id="rId24"/>
    <p:sldId id="437" r:id="rId25"/>
    <p:sldId id="365" r:id="rId26"/>
    <p:sldId id="277" r:id="rId27"/>
    <p:sldId id="278" r:id="rId28"/>
    <p:sldId id="279" r:id="rId29"/>
    <p:sldId id="319" r:id="rId30"/>
    <p:sldId id="335" r:id="rId31"/>
    <p:sldId id="405" r:id="rId32"/>
    <p:sldId id="404" r:id="rId33"/>
    <p:sldId id="429" r:id="rId34"/>
    <p:sldId id="428" r:id="rId35"/>
    <p:sldId id="454" r:id="rId36"/>
    <p:sldId id="415" r:id="rId37"/>
    <p:sldId id="430" r:id="rId38"/>
    <p:sldId id="417" r:id="rId39"/>
    <p:sldId id="457" r:id="rId40"/>
    <p:sldId id="455" r:id="rId41"/>
    <p:sldId id="434" r:id="rId42"/>
    <p:sldId id="435" r:id="rId43"/>
    <p:sldId id="456" r:id="rId44"/>
    <p:sldId id="409" r:id="rId45"/>
    <p:sldId id="452" r:id="rId46"/>
    <p:sldId id="463" r:id="rId47"/>
    <p:sldId id="410" r:id="rId48"/>
    <p:sldId id="444" r:id="rId49"/>
    <p:sldId id="445" r:id="rId50"/>
    <p:sldId id="459" r:id="rId51"/>
    <p:sldId id="460" r:id="rId52"/>
    <p:sldId id="458" r:id="rId53"/>
    <p:sldId id="461" r:id="rId54"/>
    <p:sldId id="462" r:id="rId55"/>
    <p:sldId id="449" r:id="rId56"/>
    <p:sldId id="298" r:id="rId57"/>
    <p:sldId id="337" r:id="rId58"/>
    <p:sldId id="453" r:id="rId59"/>
    <p:sldId id="464" r:id="rId60"/>
    <p:sldId id="301" r:id="rId6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e" initials="J"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E24"/>
    <a:srgbClr val="A3792C"/>
    <a:srgbClr val="756C66"/>
    <a:srgbClr val="856024"/>
    <a:srgbClr val="D19B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95652" autoAdjust="0"/>
  </p:normalViewPr>
  <p:slideViewPr>
    <p:cSldViewPr snapToGrid="0" snapToObjects="1">
      <p:cViewPr varScale="1">
        <p:scale>
          <a:sx n="106" d="100"/>
          <a:sy n="106" d="100"/>
        </p:scale>
        <p:origin x="1572" y="96"/>
      </p:cViewPr>
      <p:guideLst>
        <p:guide orient="horz" pos="2702"/>
        <p:guide pos="5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7749-4BEE-BB1E-331DCB7DECB9}"/>
            </c:ext>
          </c:extLst>
        </c:ser>
        <c:dLbls>
          <c:showLegendKey val="0"/>
          <c:showVal val="0"/>
          <c:showCatName val="0"/>
          <c:showSerName val="0"/>
          <c:showPercent val="0"/>
          <c:showBubbleSize val="0"/>
        </c:dLbls>
        <c:axId val="316691672"/>
        <c:axId val="316668640"/>
      </c:scatterChart>
      <c:valAx>
        <c:axId val="31669167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668640"/>
        <c:crosses val="autoZero"/>
        <c:crossBetween val="midCat"/>
      </c:valAx>
      <c:valAx>
        <c:axId val="31666864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Activity</a:t>
                </a:r>
                <a:r>
                  <a:rPr lang="en-US" baseline="0" dirty="0"/>
                  <a:t> (mCi)</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69167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D2B3-40EF-AF0D-0E7E44776A6B}"/>
            </c:ext>
          </c:extLst>
        </c:ser>
        <c:dLbls>
          <c:showLegendKey val="0"/>
          <c:showVal val="0"/>
          <c:showCatName val="0"/>
          <c:showSerName val="0"/>
          <c:showPercent val="0"/>
          <c:showBubbleSize val="0"/>
        </c:dLbls>
        <c:axId val="316857560"/>
        <c:axId val="317504336"/>
      </c:scatterChart>
      <c:valAx>
        <c:axId val="316857560"/>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504336"/>
        <c:crosses val="autoZero"/>
        <c:crossBetween val="midCat"/>
      </c:valAx>
      <c:valAx>
        <c:axId val="317504336"/>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Activity</a:t>
                </a:r>
                <a:r>
                  <a:rPr lang="en-US" baseline="0" dirty="0"/>
                  <a:t> (mCi)</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6857560"/>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5288-43F4-A6BE-87B90289CE40}"/>
            </c:ext>
          </c:extLst>
        </c:ser>
        <c:dLbls>
          <c:showLegendKey val="0"/>
          <c:showVal val="0"/>
          <c:showCatName val="0"/>
          <c:showSerName val="0"/>
          <c:showPercent val="0"/>
          <c:showBubbleSize val="0"/>
        </c:dLbls>
        <c:axId val="317041512"/>
        <c:axId val="317041896"/>
      </c:scatterChart>
      <c:valAx>
        <c:axId val="31704151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41896"/>
        <c:crosses val="autoZero"/>
        <c:crossBetween val="midCat"/>
      </c:valAx>
      <c:valAx>
        <c:axId val="317041896"/>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Activity</a:t>
                </a:r>
                <a:r>
                  <a:rPr lang="en-US" baseline="0" dirty="0"/>
                  <a:t> (mCi)</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704151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AE9AF-5B02-A343-87BA-BF97CE0E58AE}" type="datetimeFigureOut">
              <a:rPr lang="en-US" smtClean="0"/>
              <a:pPr/>
              <a:t>9/21/2023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696C59-4C62-F748-9189-0658811B1DC6}" type="slidenum">
              <a:rPr lang="en-US" smtClean="0"/>
              <a:pPr/>
              <a:t>‹#›</a:t>
            </a:fld>
            <a:endParaRPr lang="en-US" dirty="0"/>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1</a:t>
            </a:fld>
            <a:endParaRPr lang="en-US" dirty="0"/>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9</a:t>
            </a:fld>
            <a:endParaRPr lang="en-US" dirty="0"/>
          </a:p>
        </p:txBody>
      </p:sp>
    </p:spTree>
    <p:extLst>
      <p:ext uri="{BB962C8B-B14F-4D97-AF65-F5344CB8AC3E}">
        <p14:creationId xmlns:p14="http://schemas.microsoft.com/office/powerpoint/2010/main" val="329930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26C963-CF4C-4566-9DA0-0DDD212D88C9}" type="slidenum">
              <a:rPr lang="en-US" smtClean="0"/>
              <a:pPr/>
              <a:t>22</a:t>
            </a:fld>
            <a:endParaRPr lang="en-US" dirty="0"/>
          </a:p>
        </p:txBody>
      </p:sp>
    </p:spTree>
    <p:extLst>
      <p:ext uri="{BB962C8B-B14F-4D97-AF65-F5344CB8AC3E}">
        <p14:creationId xmlns:p14="http://schemas.microsoft.com/office/powerpoint/2010/main" val="2288595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0" y="4390739"/>
            <a:ext cx="5080376" cy="1864377"/>
            <a:chOff x="0" y="4390739"/>
            <a:chExt cx="5080376" cy="1864377"/>
          </a:xfrm>
        </p:grpSpPr>
        <p:sp>
          <p:nvSpPr>
            <p:cNvPr id="33" name="Rectangle 32"/>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descr="Lines_7404.pdf"/>
            <p:cNvPicPr>
              <a:picLocks noChangeAspect="1"/>
            </p:cNvPicPr>
            <p:nvPr/>
          </p:nvPicPr>
          <p:blipFill rotWithShape="1">
            <a:blip r:embed="rId2">
              <a:extLst>
                <a:ext uri="{28A0092B-C50C-407E-A947-70E740481C1C}">
                  <a14:useLocalDpi xmlns:a14="http://schemas.microsoft.com/office/drawing/2010/main" val="0"/>
                </a:ext>
              </a:extLst>
            </a:blip>
            <a:srcRect t="64595" r="2920"/>
            <a:stretch/>
          </p:blipFill>
          <p:spPr>
            <a:xfrm>
              <a:off x="752" y="4390739"/>
              <a:ext cx="5079624" cy="1861539"/>
            </a:xfrm>
            <a:prstGeom prst="rect">
              <a:avLst/>
            </a:prstGeom>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p:ph type="dt" sz="half" idx="10"/>
          </p:nvPr>
        </p:nvSpPr>
        <p:spPr>
          <a:xfrm>
            <a:off x="5747498" y="6277181"/>
            <a:ext cx="3112591" cy="365125"/>
          </a:xfrm>
          <a:prstGeom prst="rect">
            <a:avLst/>
          </a:prstGeom>
        </p:spPr>
        <p:txBody>
          <a:bodyPr/>
          <a:lstStyle>
            <a:lvl1pPr algn="l">
              <a:defRPr sz="1800"/>
            </a:lvl1pPr>
          </a:lstStyle>
          <a:p>
            <a:r>
              <a:rPr lang="en-US" b="1" dirty="0">
                <a:solidFill>
                  <a:srgbClr val="856024"/>
                </a:solidFill>
                <a:latin typeface="Arial"/>
                <a:cs typeface="Arial"/>
              </a:rPr>
              <a:t>Month day, year</a:t>
            </a:r>
          </a:p>
        </p:txBody>
      </p:sp>
      <p:sp>
        <p:nvSpPr>
          <p:cNvPr id="31" name="Text Placeholder 3"/>
          <p:cNvSpPr>
            <a:spLocks noGrp="1"/>
          </p:cNvSpPr>
          <p:nvPr>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p:ph type="pic" sz="quarter" idx="17"/>
          </p:nvPr>
        </p:nvSpPr>
        <p:spPr>
          <a:xfrm>
            <a:off x="0" y="0"/>
            <a:ext cx="9144000" cy="4391025"/>
          </a:xfrm>
        </p:spPr>
        <p:txBody>
          <a:bodyPr/>
          <a:lstStyle/>
          <a:p>
            <a:endParaRPr lang="en-US" dirty="0"/>
          </a:p>
        </p:txBody>
      </p:sp>
    </p:spTree>
    <p:extLst>
      <p:ext uri="{BB962C8B-B14F-4D97-AF65-F5344CB8AC3E}">
        <p14:creationId xmlns:p14="http://schemas.microsoft.com/office/powerpoint/2010/main" val="19609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Lines_30blk.pdf"/>
            <p:cNvPicPr>
              <a:picLocks noChangeAspect="1"/>
            </p:cNvPicPr>
            <p:nvPr/>
          </p:nvPicPr>
          <p:blipFill rotWithShape="1">
            <a:blip r:embed="rId2">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dirty="0"/>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6" name="Picture Placeholder 5"/>
          <p:cNvSpPr>
            <a:spLocks noGrp="1"/>
          </p:cNvSpPr>
          <p:nvPr>
            <p:ph type="pic" sz="quarter" idx="14"/>
          </p:nvPr>
        </p:nvSpPr>
        <p:spPr>
          <a:xfrm>
            <a:off x="4671604" y="1600373"/>
            <a:ext cx="4015195" cy="4342542"/>
          </a:xfrm>
        </p:spPr>
        <p:txBody>
          <a:bodyPr/>
          <a:lstStyle/>
          <a:p>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pPr/>
              <a:t>‹#›</a:t>
            </a:fld>
            <a:endParaRPr lang="en-US" dirty="0"/>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0"/>
          </p:nvPr>
        </p:nvSpPr>
        <p:spPr/>
        <p:txBody>
          <a:bodyPr/>
          <a:lstStyle/>
          <a:p>
            <a:fld id="{AB80C8F5-D920-BB4B-933F-7F3EB43C8215}" type="slidenum">
              <a:rPr lang="en-US" smtClean="0"/>
              <a:pPr/>
              <a:t>‹#›</a:t>
            </a:fld>
            <a:endParaRPr lang="en-US" dirty="0"/>
          </a:p>
        </p:txBody>
      </p:sp>
    </p:spTree>
    <p:extLst>
      <p:ext uri="{BB962C8B-B14F-4D97-AF65-F5344CB8AC3E}">
        <p14:creationId xmlns:p14="http://schemas.microsoft.com/office/powerpoint/2010/main" val="189484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42900" indent="-342900">
              <a:defRPr/>
            </a:lvl2pPr>
            <a:lvl3pPr marL="685800" indent="-342900">
              <a:defRPr/>
            </a:lvl3pPr>
            <a:lvl4pPr marL="1028700" indent="-342900">
              <a:defRPr/>
            </a:lvl4pPr>
            <a:lvl5pPr marL="1371600" indent="-3429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F79BA3-2E82-4D74-90F6-ECBD82C34AB6}" type="datetimeFigureOut">
              <a:rPr lang="en-US" smtClean="0"/>
              <a:pPr/>
              <a:t>9/21/2023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1960EDF-27F9-4EBE-B399-4349DCA48A5F}" type="slidenum">
              <a:rPr lang="en-US" smtClean="0"/>
              <a:pPr/>
              <a:t>‹#›</a:t>
            </a:fld>
            <a:endParaRPr lang="en-US" dirty="0"/>
          </a:p>
        </p:txBody>
      </p:sp>
    </p:spTree>
    <p:extLst>
      <p:ext uri="{BB962C8B-B14F-4D97-AF65-F5344CB8AC3E}">
        <p14:creationId xmlns:p14="http://schemas.microsoft.com/office/powerpoint/2010/main" val="7097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h2_lines_white.pdf"/>
            <p:cNvPicPr>
              <a:picLocks noChangeAspect="1"/>
            </p:cNvPicPr>
            <p:nvPr/>
          </p:nvPicPr>
          <p:blipFill rotWithShape="1">
            <a:blip r:embed="rId12">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2" r:id="rId5"/>
    <p:sldLayoutId id="2147483653" r:id="rId6"/>
    <p:sldLayoutId id="2147483654" r:id="rId7"/>
    <p:sldLayoutId id="2147483655" r:id="rId8"/>
    <p:sldLayoutId id="2147483658" r:id="rId9"/>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pbadupws.nrc.gov/docs/ML0037/ML003739438.pdf"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pbadupws.nrc.gov/docs/ML0037/ML003739505.pdf"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https://www.purdue.edu/ehps/rem/documents/forms/R1.docx" TargetMode="External"/><Relationship Id="rId2" Type="http://schemas.openxmlformats.org/officeDocument/2006/relationships/hyperlink" Target="https://www.purdue.edu/ehps/rem/home/forms/R1.docx" TargetMode="External"/><Relationship Id="rId1" Type="http://schemas.openxmlformats.org/officeDocument/2006/relationships/slideLayout" Target="../slideLayouts/slideLayout9.x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hyperlink" Target="https://www.purdue.edu/ehps/rem/laboratory/HazMat/Radioactive%20Materials.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www.purdue.edu/policies/pages/teach_res_outreach/b_14.html" TargetMode="External"/><Relationship Id="rId2" Type="http://schemas.openxmlformats.org/officeDocument/2006/relationships/hyperlink" Target="http://www.purdue.edu/policies/academic-research-affairs/b-14.html" TargetMode="External"/><Relationship Id="rId1" Type="http://schemas.openxmlformats.org/officeDocument/2006/relationships/slideLayout" Target="../slideLayouts/slideLayout9.xml"/><Relationship Id="rId4" Type="http://schemas.openxmlformats.org/officeDocument/2006/relationships/hyperlink" Target="https://www.purdue.edu/ehps/rem/documents/programs/radman.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hyperlink" Target="mailto:njclaus@purdue.edu" TargetMode="External"/><Relationship Id="rId2" Type="http://schemas.openxmlformats.org/officeDocument/2006/relationships/hyperlink" Target="mailto:young127@purdue.edu" TargetMode="External"/><Relationship Id="rId1" Type="http://schemas.openxmlformats.org/officeDocument/2006/relationships/slideLayout" Target="../slideLayouts/slideLayout9.xml"/><Relationship Id="rId6" Type="http://schemas.openxmlformats.org/officeDocument/2006/relationships/hyperlink" Target="mailto:wade54@purdue.edu" TargetMode="External"/><Relationship Id="rId5" Type="http://schemas.openxmlformats.org/officeDocument/2006/relationships/hyperlink" Target="mailto:acondret@purdue.edu" TargetMode="External"/><Relationship Id="rId4" Type="http://schemas.openxmlformats.org/officeDocument/2006/relationships/hyperlink" Target="mailto:jjgibbs@purdue.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www.purdue.edu/ehps/rem/documents/forms/A-4.pdf" TargetMode="External"/><Relationship Id="rId2" Type="http://schemas.openxmlformats.org/officeDocument/2006/relationships/hyperlink" Target="https://purdue.qualtrics.com/SE/?SID=SV_9XIpbwemJOmDOaF"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title="Radiation worker using tongs to handle radioactive source"/>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t="651" b="27317"/>
          <a:stretch/>
        </p:blipFill>
        <p:spPr>
          <a:xfrm>
            <a:off x="0" y="0"/>
            <a:ext cx="9144000" cy="4391025"/>
          </a:xfrm>
        </p:spPr>
      </p:pic>
      <p:sp>
        <p:nvSpPr>
          <p:cNvPr id="26" name="Text Placeholder 25"/>
          <p:cNvSpPr>
            <a:spLocks noGrp="1"/>
          </p:cNvSpPr>
          <p:nvPr>
            <p:ph type="body" sz="quarter" idx="15"/>
          </p:nvPr>
        </p:nvSpPr>
        <p:spPr>
          <a:xfrm>
            <a:off x="335475" y="6438299"/>
            <a:ext cx="3112338" cy="333828"/>
          </a:xfrm>
        </p:spPr>
        <p:txBody>
          <a:bodyPr/>
          <a:lstStyle/>
          <a:p>
            <a:r>
              <a:rPr lang="en-US" dirty="0"/>
              <a:t>2017</a:t>
            </a:r>
          </a:p>
        </p:txBody>
      </p:sp>
      <p:sp>
        <p:nvSpPr>
          <p:cNvPr id="5" name="Title 4"/>
          <p:cNvSpPr>
            <a:spLocks noGrp="1"/>
          </p:cNvSpPr>
          <p:nvPr>
            <p:ph type="title"/>
          </p:nvPr>
        </p:nvSpPr>
        <p:spPr>
          <a:effectLst>
            <a:outerShdw blurRad="50800" dist="38100" dir="2700000" algn="tl" rotWithShape="0">
              <a:prstClr val="black">
                <a:alpha val="40000"/>
              </a:prstClr>
            </a:outerShdw>
          </a:effectLst>
        </p:spPr>
        <p:txBody>
          <a:bodyPr/>
          <a:lstStyle/>
          <a:p>
            <a:pPr>
              <a:lnSpc>
                <a:spcPct val="100000"/>
              </a:lnSpc>
            </a:pPr>
            <a:r>
              <a:rPr lang="en-US" sz="3100" dirty="0"/>
              <a:t>Sealed Source radioactive Material &amp; neutron generator safety training</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A2C31D3C-F51D-1A0C-B3BF-A76E51C55321}"/>
              </a:ext>
            </a:extLst>
          </p:cNvPr>
          <p:cNvPicPr>
            <a:picLocks noChangeAspect="1"/>
          </p:cNvPicPr>
          <p:nvPr/>
        </p:nvPicPr>
        <p:blipFill>
          <a:blip r:embed="rId4"/>
          <a:stretch>
            <a:fillRect/>
          </a:stretch>
        </p:blipFill>
        <p:spPr>
          <a:xfrm>
            <a:off x="5183326" y="5078248"/>
            <a:ext cx="3748459" cy="670965"/>
          </a:xfrm>
          <a:prstGeom prst="rect">
            <a:avLst/>
          </a:prstGeom>
        </p:spPr>
      </p:pic>
    </p:spTree>
    <p:extLst>
      <p:ext uri="{BB962C8B-B14F-4D97-AF65-F5344CB8AC3E}">
        <p14:creationId xmlns:p14="http://schemas.microsoft.com/office/powerpoint/2010/main" val="19385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(1)</a:t>
            </a:r>
          </a:p>
        </p:txBody>
      </p:sp>
      <p:sp>
        <p:nvSpPr>
          <p:cNvPr id="3" name="Content Placeholder 2"/>
          <p:cNvSpPr>
            <a:spLocks noGrp="1"/>
          </p:cNvSpPr>
          <p:nvPr>
            <p:ph idx="1"/>
          </p:nvPr>
        </p:nvSpPr>
        <p:spPr>
          <a:xfrm>
            <a:off x="457200" y="1721492"/>
            <a:ext cx="4572000" cy="4221416"/>
          </a:xfrm>
        </p:spPr>
        <p:txBody>
          <a:bodyPr>
            <a:normAutofit/>
          </a:bodyPr>
          <a:lstStyle/>
          <a:p>
            <a:pPr marL="344488" indent="-344488">
              <a:buFont typeface="Arial" panose="020B0604020202020204" pitchFamily="34" charset="0"/>
              <a:buChar char="•"/>
            </a:pPr>
            <a:r>
              <a:rPr lang="en-US" sz="1800" dirty="0"/>
              <a:t>Activity is the rate of radioactive decay and is </a:t>
            </a:r>
            <a:r>
              <a:rPr lang="en-US" sz="1800" u="sng" dirty="0"/>
              <a:t>used to quantify amount of radioactive material</a:t>
            </a:r>
            <a:r>
              <a:rPr lang="en-US" sz="1800" dirty="0"/>
              <a:t>. </a:t>
            </a:r>
          </a:p>
          <a:p>
            <a:pPr marL="344488" indent="-344488">
              <a:buFont typeface="Arial" panose="020B0604020202020204" pitchFamily="34" charset="0"/>
              <a:buChar char="•"/>
            </a:pPr>
            <a:r>
              <a:rPr lang="en-US" sz="1800" dirty="0"/>
              <a:t>The unit of activity is the Becquerel (Bq) which is defined as one radioactive decay per second. </a:t>
            </a:r>
          </a:p>
          <a:p>
            <a:pPr marL="344488" indent="-344488">
              <a:buFont typeface="Arial" panose="020B0604020202020204" pitchFamily="34" charset="0"/>
              <a:buChar char="•"/>
            </a:pPr>
            <a:r>
              <a:rPr lang="en-US" sz="1800" dirty="0"/>
              <a:t>The unit of activity commonly used in the United States is the curie (Ci) which is defined as 3.7x10</a:t>
            </a:r>
            <a:r>
              <a:rPr lang="en-US" sz="1800" baseline="30000" dirty="0"/>
              <a:t>10</a:t>
            </a:r>
            <a:r>
              <a:rPr lang="en-US" sz="1800" dirty="0"/>
              <a:t> decays per second or 3.7x10</a:t>
            </a:r>
            <a:r>
              <a:rPr lang="en-US" sz="1800" baseline="30000" dirty="0"/>
              <a:t>10 </a:t>
            </a:r>
            <a:r>
              <a:rPr lang="en-US" sz="1800" dirty="0"/>
              <a:t>Bq.</a:t>
            </a:r>
          </a:p>
          <a:p>
            <a:pPr marL="344488" indent="-344488">
              <a:buFont typeface="Arial" panose="020B0604020202020204" pitchFamily="34" charset="0"/>
              <a:buChar char="•"/>
            </a:pPr>
            <a:r>
              <a:rPr lang="en-US" sz="1800" dirty="0"/>
              <a:t>The activity of radioactive material decreases exponentially with time.   </a:t>
            </a:r>
          </a:p>
        </p:txBody>
      </p:sp>
      <p:graphicFrame>
        <p:nvGraphicFramePr>
          <p:cNvPr id="4" name="Chart 3" title="Activity versus time"/>
          <p:cNvGraphicFramePr>
            <a:graphicFrameLocks/>
          </p:cNvGraphicFramePr>
          <p:nvPr>
            <p:extLst>
              <p:ext uri="{D42A27DB-BD31-4B8C-83A1-F6EECF244321}">
                <p14:modId xmlns:p14="http://schemas.microsoft.com/office/powerpoint/2010/main" val="196240742"/>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title="Activity conversion chart between Curies and Becquerel"/>
          <p:cNvGraphicFramePr>
            <a:graphicFrameLocks noGrp="1"/>
          </p:cNvGraphicFramePr>
          <p:nvPr>
            <p:extLst>
              <p:ext uri="{D42A27DB-BD31-4B8C-83A1-F6EECF244321}">
                <p14:modId xmlns:p14="http://schemas.microsoft.com/office/powerpoint/2010/main" val="3097597447"/>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mCi</a:t>
                      </a:r>
                    </a:p>
                  </a:txBody>
                  <a:tcPr/>
                </a:tc>
                <a:tc>
                  <a:txBody>
                    <a:bodyPr/>
                    <a:lstStyle/>
                    <a:p>
                      <a:pPr algn="ctr"/>
                      <a:r>
                        <a:rPr lang="en-US" sz="1600" dirty="0"/>
                        <a:t>37x10</a:t>
                      </a:r>
                      <a:r>
                        <a:rPr lang="en-US" sz="1600" baseline="30000" dirty="0"/>
                        <a:t>6</a:t>
                      </a:r>
                      <a:r>
                        <a:rPr lang="en-US" sz="1600" baseline="0" dirty="0"/>
                        <a:t> 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Bq</a:t>
                      </a:r>
                    </a:p>
                  </a:txBody>
                  <a:tcPr/>
                </a:tc>
                <a:extLst>
                  <a:ext uri="{0D108BD9-81ED-4DB2-BD59-A6C34878D82A}">
                    <a16:rowId xmlns:a16="http://schemas.microsoft.com/office/drawing/2014/main" val="10003"/>
                  </a:ext>
                </a:extLst>
              </a:tr>
              <a:tr h="370840">
                <a:tc>
                  <a:txBody>
                    <a:bodyPr/>
                    <a:lstStyle/>
                    <a:p>
                      <a:pPr algn="ctr"/>
                      <a:r>
                        <a:rPr lang="en-US" sz="1600" dirty="0"/>
                        <a:t>1 nCi</a:t>
                      </a:r>
                    </a:p>
                  </a:txBody>
                  <a:tcPr/>
                </a:tc>
                <a:tc>
                  <a:txBody>
                    <a:bodyPr/>
                    <a:lstStyle/>
                    <a:p>
                      <a:pPr algn="ctr"/>
                      <a:r>
                        <a:rPr lang="en-US" sz="1600" dirty="0"/>
                        <a:t>37 Bq</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090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1"/>
                <a:ext cx="4572000" cy="4536433"/>
              </a:xfrm>
            </p:spPr>
            <p:txBody>
              <a:bodyPr>
                <a:normAutofit lnSpcReduction="10000"/>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half-life (T</a:t>
                </a:r>
                <a:r>
                  <a:rPr lang="en-US" sz="1800" baseline="-25000" dirty="0">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is the time it takes for half of all the radioactive material to undergo radioactive decay.</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If we initially have 5 mCi of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(8 day half-life), there will be 2.5 mCi after 8 days.</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activity at any time can be calculated if the initial activity is known using the following equation:</a:t>
                </a:r>
              </a:p>
              <a:p>
                <a:pPr algn="ctr"/>
                <a14:m>
                  <m:oMathPara xmlns:m="http://schemas.openxmlformats.org/officeDocument/2006/math">
                    <m:oMathParaPr>
                      <m:jc m:val="centerGroup"/>
                    </m:oMathParaPr>
                    <m:oMath xmlns:m="http://schemas.openxmlformats.org/officeDocument/2006/math">
                      <m:r>
                        <m:rPr>
                          <m:nor/>
                        </m:rPr>
                        <a:rPr lang="en-US" sz="1800" b="0" i="1" smtClean="0">
                          <a:latin typeface="Arial" panose="020B0604020202020204" pitchFamily="34" charset="0"/>
                          <a:cs typeface="Arial" panose="020B0604020202020204" pitchFamily="34" charset="0"/>
                        </a:rPr>
                        <m:t>A</m:t>
                      </m:r>
                      <m:r>
                        <m:rPr>
                          <m:nor/>
                        </m:rPr>
                        <a:rPr lang="en-US" sz="1800" b="0" i="1" smtClean="0">
                          <a:latin typeface="Arial" panose="020B0604020202020204" pitchFamily="34" charset="0"/>
                          <a:cs typeface="Arial" panose="020B0604020202020204" pitchFamily="34" charset="0"/>
                        </a:rPr>
                        <m:t>=</m:t>
                      </m:r>
                      <m:sSub>
                        <m:sSubPr>
                          <m:ctrlPr>
                            <a:rPr lang="en-US" sz="1800" b="0" i="1" smtClean="0">
                              <a:latin typeface="Cambria Math" panose="02040503050406030204" pitchFamily="18" charset="0"/>
                            </a:rPr>
                          </m:ctrlPr>
                        </m:sSubPr>
                        <m:e>
                          <m:r>
                            <m:rPr>
                              <m:nor/>
                            </m:rPr>
                            <a:rPr lang="en-US" sz="1800" b="0" i="1" smtClean="0">
                              <a:latin typeface="Arial" panose="020B0604020202020204" pitchFamily="34" charset="0"/>
                              <a:cs typeface="Arial" panose="020B0604020202020204" pitchFamily="34" charset="0"/>
                            </a:rPr>
                            <m:t>A</m:t>
                          </m:r>
                        </m:e>
                        <m:sub>
                          <m:r>
                            <m:rPr>
                              <m:nor/>
                            </m:rPr>
                            <a:rPr lang="en-US" sz="1800" b="0" i="1" smtClean="0">
                              <a:latin typeface="Arial" panose="020B0604020202020204" pitchFamily="34" charset="0"/>
                              <a:cs typeface="Arial" panose="020B0604020202020204" pitchFamily="34" charset="0"/>
                            </a:rPr>
                            <m:t>o</m:t>
                          </m:r>
                        </m:sub>
                      </m:sSub>
                      <m:sSup>
                        <m:sSupPr>
                          <m:ctrlPr>
                            <a:rPr lang="en-US" sz="1800" b="0" i="1" smtClean="0">
                              <a:latin typeface="Cambria Math" panose="02040503050406030204" pitchFamily="18" charset="0"/>
                            </a:rPr>
                          </m:ctrlPr>
                        </m:sSupPr>
                        <m:e>
                          <m:r>
                            <m:rPr>
                              <m:nor/>
                            </m:rPr>
                            <a:rPr lang="en-US" sz="1800" b="0" i="1" smtClean="0">
                              <a:latin typeface="Arial" panose="020B0604020202020204" pitchFamily="34" charset="0"/>
                              <a:cs typeface="Arial" panose="020B0604020202020204" pitchFamily="34" charset="0"/>
                            </a:rPr>
                            <m:t>e</m:t>
                          </m:r>
                        </m:e>
                        <m:sup>
                          <m:r>
                            <m:rPr>
                              <m:nor/>
                            </m:rPr>
                            <a:rPr lang="en-US" sz="1800" b="0" i="1" smtClean="0">
                              <a:latin typeface="Arial" panose="020B0604020202020204" pitchFamily="34" charset="0"/>
                              <a:cs typeface="Arial" panose="020B0604020202020204" pitchFamily="34" charset="0"/>
                            </a:rPr>
                            <m:t>−</m:t>
                          </m:r>
                          <m:r>
                            <m:rPr>
                              <m:nor/>
                            </m:rPr>
                            <a:rPr lang="el-GR" sz="1800" b="0" i="1" smtClean="0">
                              <a:latin typeface="Arial" panose="020B0604020202020204" pitchFamily="34" charset="0"/>
                              <a:cs typeface="Arial" panose="020B0604020202020204" pitchFamily="34" charset="0"/>
                            </a:rPr>
                            <m:t>λ</m:t>
                          </m:r>
                          <m:r>
                            <m:rPr>
                              <m:nor/>
                            </m:rPr>
                            <a:rPr lang="en-US" sz="1800" b="0" i="1" smtClean="0">
                              <a:latin typeface="Arial" panose="020B0604020202020204" pitchFamily="34" charset="0"/>
                              <a:cs typeface="Arial" panose="020B0604020202020204" pitchFamily="34" charset="0"/>
                            </a:rPr>
                            <m:t>t</m:t>
                          </m:r>
                        </m:sup>
                      </m:sSup>
                    </m:oMath>
                  </m:oMathPara>
                </a14:m>
                <a:endParaRPr lang="en-US" sz="1800" i="1" dirty="0">
                  <a:latin typeface="Arial" panose="020B0604020202020204" pitchFamily="34" charset="0"/>
                  <a:cs typeface="Arial" panose="020B0604020202020204" pitchFamily="34" charset="0"/>
                </a:endParaRPr>
              </a:p>
              <a:p>
                <a:pPr indent="285750"/>
                <a:r>
                  <a:rPr lang="en-US" sz="1800" dirty="0">
                    <a:latin typeface="Arial" panose="020B0604020202020204" pitchFamily="34" charset="0"/>
                    <a:ea typeface="Cambria Math" panose="02040503050406030204" pitchFamily="18" charset="0"/>
                    <a:cs typeface="Arial" panose="020B0604020202020204" pitchFamily="34" charset="0"/>
                  </a:rPr>
                  <a:t>Where:</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A</a:t>
                </a:r>
                <a:r>
                  <a:rPr lang="en-US" sz="1800" dirty="0">
                    <a:latin typeface="Arial" panose="020B0604020202020204" pitchFamily="34" charset="0"/>
                    <a:ea typeface="Cambria Math" panose="02040503050406030204" pitchFamily="18" charset="0"/>
                    <a:cs typeface="Arial" panose="020B0604020202020204" pitchFamily="34" charset="0"/>
                  </a:rPr>
                  <a:t> is the activity at time </a:t>
                </a:r>
                <a:r>
                  <a:rPr lang="en-US" sz="1800" i="1" dirty="0">
                    <a:latin typeface="Arial" panose="020B0604020202020204" pitchFamily="34" charset="0"/>
                    <a:ea typeface="Cambria Math" panose="02040503050406030204" pitchFamily="18" charset="0"/>
                    <a:cs typeface="Arial" panose="020B0604020202020204" pitchFamily="34" charset="0"/>
                  </a:rPr>
                  <a:t>t</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A</a:t>
                </a:r>
                <a:r>
                  <a:rPr lang="en-US" sz="1800" i="1" baseline="-25000" dirty="0">
                    <a:latin typeface="Arial" panose="020B0604020202020204" pitchFamily="34" charset="0"/>
                    <a:ea typeface="Cambria Math" panose="02040503050406030204" pitchFamily="18" charset="0"/>
                    <a:cs typeface="Arial" panose="020B0604020202020204" pitchFamily="34" charset="0"/>
                  </a:rPr>
                  <a:t>o</a:t>
                </a:r>
                <a:r>
                  <a:rPr lang="en-US" sz="1800" dirty="0">
                    <a:latin typeface="Arial" panose="020B0604020202020204" pitchFamily="34" charset="0"/>
                    <a:ea typeface="Cambria Math" panose="02040503050406030204" pitchFamily="18" charset="0"/>
                    <a:cs typeface="Arial" panose="020B0604020202020204" pitchFamily="34" charset="0"/>
                  </a:rPr>
                  <a:t> is the initial activity</a:t>
                </a:r>
              </a:p>
              <a:p>
                <a:pPr lvl="1" indent="-57150">
                  <a:buNone/>
                </a:pPr>
                <a:r>
                  <a:rPr lang="el-GR" sz="1800" i="1" dirty="0">
                    <a:latin typeface="Arial" panose="020B0604020202020204" pitchFamily="34" charset="0"/>
                    <a:ea typeface="Cambria Math" panose="02040503050406030204" pitchFamily="18" charset="0"/>
                    <a:cs typeface="Arial" panose="020B0604020202020204" pitchFamily="34" charset="0"/>
                  </a:rPr>
                  <a:t>λ</a:t>
                </a:r>
                <a:r>
                  <a:rPr lang="en-US" sz="1800" dirty="0">
                    <a:latin typeface="Arial" panose="020B0604020202020204" pitchFamily="34" charset="0"/>
                    <a:ea typeface="Cambria Math" panose="02040503050406030204" pitchFamily="18" charset="0"/>
                    <a:cs typeface="Arial" panose="020B0604020202020204" pitchFamily="34" charset="0"/>
                  </a:rPr>
                  <a:t> is the decay constant </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t</a:t>
                </a:r>
                <a:r>
                  <a:rPr lang="en-US" sz="1800" dirty="0">
                    <a:latin typeface="Arial" panose="020B0604020202020204" pitchFamily="34" charset="0"/>
                    <a:ea typeface="Cambria Math" panose="02040503050406030204" pitchFamily="18" charset="0"/>
                    <a:cs typeface="Arial" panose="020B0604020202020204" pitchFamily="34" charset="0"/>
                  </a:rPr>
                  <a:t> is the time that has transpired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1"/>
                <a:ext cx="4572000" cy="4536433"/>
              </a:xfrm>
              <a:blipFill rotWithShape="0">
                <a:blip r:embed="rId2"/>
                <a:stretch>
                  <a:fillRect l="-800" t="-1208" r="-1200"/>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mCi</a:t>
                      </a:r>
                    </a:p>
                  </a:txBody>
                  <a:tcPr/>
                </a:tc>
                <a:tc>
                  <a:txBody>
                    <a:bodyPr/>
                    <a:lstStyle/>
                    <a:p>
                      <a:pPr algn="ctr"/>
                      <a:r>
                        <a:rPr lang="en-US" sz="1600" dirty="0"/>
                        <a:t>37x10</a:t>
                      </a:r>
                      <a:r>
                        <a:rPr lang="en-US" sz="1600" baseline="30000" dirty="0"/>
                        <a:t>6</a:t>
                      </a:r>
                      <a:r>
                        <a:rPr lang="en-US" sz="1600" baseline="0" dirty="0"/>
                        <a:t> 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Bq</a:t>
                      </a:r>
                    </a:p>
                  </a:txBody>
                  <a:tcPr/>
                </a:tc>
                <a:extLst>
                  <a:ext uri="{0D108BD9-81ED-4DB2-BD59-A6C34878D82A}">
                    <a16:rowId xmlns:a16="http://schemas.microsoft.com/office/drawing/2014/main" val="10003"/>
                  </a:ext>
                </a:extLst>
              </a:tr>
              <a:tr h="370840">
                <a:tc>
                  <a:txBody>
                    <a:bodyPr/>
                    <a:lstStyle/>
                    <a:p>
                      <a:pPr algn="ctr"/>
                      <a:r>
                        <a:rPr lang="en-US" sz="1600" dirty="0"/>
                        <a:t>1 nCi</a:t>
                      </a:r>
                    </a:p>
                  </a:txBody>
                  <a:tcPr/>
                </a:tc>
                <a:tc>
                  <a:txBody>
                    <a:bodyPr/>
                    <a:lstStyle/>
                    <a:p>
                      <a:pPr algn="ctr"/>
                      <a:r>
                        <a:rPr lang="en-US" sz="1600" dirty="0"/>
                        <a:t>37 Bq</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274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2"/>
                <a:ext cx="4738919" cy="4221416"/>
              </a:xfrm>
            </p:spPr>
            <p:txBody>
              <a:bodyPr>
                <a:normAutofit/>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decay constant (</a:t>
                </a:r>
                <a:r>
                  <a:rPr lang="el-GR" sz="1800" dirty="0">
                    <a:latin typeface="Arial" panose="020B0604020202020204" pitchFamily="34" charset="0"/>
                    <a:cs typeface="Arial" panose="020B0604020202020204" pitchFamily="34" charset="0"/>
                  </a:rPr>
                  <a:t>λ</a:t>
                </a:r>
                <a:r>
                  <a:rPr lang="en-US" sz="1800" dirty="0">
                    <a:latin typeface="Arial" panose="020B0604020202020204" pitchFamily="34" charset="0"/>
                    <a:cs typeface="Arial" panose="020B0604020202020204" pitchFamily="34" charset="0"/>
                  </a:rPr>
                  <a:t>) can be calculated using the following equation:</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cs typeface="Arial" panose="020B0604020202020204" pitchFamily="34" charset="0"/>
                                </a:rPr>
                              </m:ctrlPr>
                            </m:dPr>
                            <m:e>
                              <m:r>
                                <m:rPr>
                                  <m:nor/>
                                </m:rPr>
                                <a:rPr lang="en-US" sz="1800" b="0" i="0" smtClean="0">
                                  <a:latin typeface="Arial" panose="020B0604020202020204" pitchFamily="34" charset="0"/>
                                  <a:cs typeface="Arial" panose="020B0604020202020204" pitchFamily="34" charset="0"/>
                                </a:rPr>
                                <m:t>2</m:t>
                              </m:r>
                            </m:e>
                          </m:d>
                        </m:num>
                        <m:den>
                          <m:sSub>
                            <m:sSubPr>
                              <m:ctrlPr>
                                <a:rPr lang="en-US" sz="1800" b="0" i="1" smtClean="0">
                                  <a:latin typeface="Cambria Math" panose="02040503050406030204" pitchFamily="18" charset="0"/>
                                  <a:cs typeface="Arial" panose="020B0604020202020204" pitchFamily="34" charset="0"/>
                                </a:rPr>
                              </m:ctrlPr>
                            </m:sSubPr>
                            <m:e>
                              <m:r>
                                <m:rPr>
                                  <m:nor/>
                                </m:rPr>
                                <a:rPr lang="en-US" sz="1800" b="0" i="0" smtClean="0">
                                  <a:latin typeface="Arial" panose="020B0604020202020204" pitchFamily="34" charset="0"/>
                                  <a:cs typeface="Arial" panose="020B0604020202020204" pitchFamily="34" charset="0"/>
                                </a:rPr>
                                <m:t>T</m:t>
                              </m:r>
                            </m:e>
                            <m:sub>
                              <m:r>
                                <m:rPr>
                                  <m:nor/>
                                </m:rPr>
                                <a:rPr lang="en-US" sz="1800" b="0" i="0" smtClean="0">
                                  <a:latin typeface="Arial" panose="020B0604020202020204" pitchFamily="34" charset="0"/>
                                  <a:cs typeface="Arial" panose="020B0604020202020204" pitchFamily="34" charset="0"/>
                                </a:rPr>
                                <m:t>1/2</m:t>
                              </m:r>
                            </m:sub>
                          </m:sSub>
                        </m:den>
                      </m:f>
                    </m:oMath>
                  </m:oMathPara>
                </a14:m>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what will be the total activity of a 5 mCi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source after 30 days?</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rPr>
                              </m:ctrlPr>
                            </m:dPr>
                            <m:e>
                              <m:r>
                                <m:rPr>
                                  <m:nor/>
                                </m:rPr>
                                <a:rPr lang="en-US" sz="1800" b="0" i="0" smtClean="0">
                                  <a:latin typeface="Arial" panose="020B0604020202020204" pitchFamily="34" charset="0"/>
                                  <a:cs typeface="Arial" panose="020B0604020202020204" pitchFamily="34" charset="0"/>
                                </a:rPr>
                                <m:t>2</m:t>
                              </m:r>
                            </m:e>
                          </m:d>
                        </m:num>
                        <m:den>
                          <m:r>
                            <m:rPr>
                              <m:nor/>
                            </m:rPr>
                            <a:rPr lang="en-US" sz="1800" b="0" i="0" smtClean="0">
                              <a:latin typeface="Arial" panose="020B0604020202020204" pitchFamily="34" charset="0"/>
                              <a:cs typeface="Arial" panose="020B0604020202020204" pitchFamily="34" charset="0"/>
                            </a:rPr>
                            <m:t>8</m:t>
                          </m:r>
                        </m:den>
                      </m:f>
                      <m:r>
                        <m:rPr>
                          <m:nor/>
                        </m:rPr>
                        <a:rPr lang="en-US" sz="1800" b="0" i="0" smtClean="0">
                          <a:latin typeface="Arial" panose="020B0604020202020204" pitchFamily="34" charset="0"/>
                          <a:cs typeface="Arial" panose="020B0604020202020204" pitchFamily="34" charset="0"/>
                        </a:rPr>
                        <m:t>=0.087 </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days</m:t>
                          </m:r>
                        </m:e>
                        <m:sup>
                          <m:r>
                            <m:rPr>
                              <m:nor/>
                            </m:rPr>
                            <a:rPr lang="en-US" sz="1800" b="0" i="0" smtClean="0">
                              <a:latin typeface="Arial" panose="020B0604020202020204" pitchFamily="34" charset="0"/>
                              <a:cs typeface="Arial" panose="020B0604020202020204" pitchFamily="34" charset="0"/>
                            </a:rPr>
                            <m:t>−1</m:t>
                          </m:r>
                        </m:sup>
                      </m:sSup>
                    </m:oMath>
                  </m:oMathPara>
                </a14:m>
                <a:endParaRPr lang="en-US" sz="1800"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cs typeface="Arial" panose="020B0604020202020204" pitchFamily="34" charset="0"/>
                        </a:rPr>
                        <m:t>A</m:t>
                      </m:r>
                      <m:r>
                        <m:rPr>
                          <m:nor/>
                        </m:rPr>
                        <a:rPr lang="en-US" sz="1800" b="0" i="0" smtClean="0">
                          <a:latin typeface="Arial" panose="020B0604020202020204" pitchFamily="34" charset="0"/>
                          <a:cs typeface="Arial" panose="020B0604020202020204" pitchFamily="34" charset="0"/>
                        </a:rPr>
                        <m:t>=5</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e</m:t>
                          </m:r>
                        </m:e>
                        <m:sup>
                          <m:r>
                            <m:rPr>
                              <m:nor/>
                            </m:rPr>
                            <a:rPr lang="en-US" sz="1800" b="0" i="0" smtClean="0">
                              <a:latin typeface="Arial" panose="020B0604020202020204" pitchFamily="34" charset="0"/>
                              <a:cs typeface="Arial" panose="020B0604020202020204" pitchFamily="34" charset="0"/>
                            </a:rPr>
                            <m:t>−0.087(30)</m:t>
                          </m:r>
                          <m:r>
                            <a:rPr lang="en-US" sz="1800" b="0" i="1" smtClean="0">
                              <a:latin typeface="Cambria Math" panose="02040503050406030204" pitchFamily="18" charset="0"/>
                            </a:rPr>
                            <m:t> </m:t>
                          </m:r>
                        </m:sup>
                      </m:sSup>
                      <m:r>
                        <m:rPr>
                          <m:nor/>
                        </m:rPr>
                        <a:rPr lang="en-US" sz="1800" b="0" i="0" smtClean="0">
                          <a:latin typeface="Arial" panose="020B0604020202020204" pitchFamily="34" charset="0"/>
                          <a:cs typeface="Arial" panose="020B0604020202020204" pitchFamily="34" charset="0"/>
                        </a:rPr>
                        <m:t>=</m:t>
                      </m:r>
                      <m:r>
                        <m:rPr>
                          <m:nor/>
                        </m:rPr>
                        <a:rPr lang="en-US" sz="1800" b="0" i="0" smtClean="0">
                          <a:solidFill>
                            <a:srgbClr val="FF0000"/>
                          </a:solidFill>
                          <a:latin typeface="Arial" panose="020B0604020202020204" pitchFamily="34" charset="0"/>
                          <a:cs typeface="Arial" panose="020B0604020202020204" pitchFamily="34" charset="0"/>
                        </a:rPr>
                        <m:t>0.371 </m:t>
                      </m:r>
                      <m:r>
                        <m:rPr>
                          <m:nor/>
                        </m:rPr>
                        <a:rPr lang="en-US" sz="1800" b="0" i="0" smtClean="0">
                          <a:solidFill>
                            <a:srgbClr val="FF0000"/>
                          </a:solidFill>
                          <a:latin typeface="Arial" panose="020B0604020202020204" pitchFamily="34" charset="0"/>
                          <a:cs typeface="Arial" panose="020B0604020202020204" pitchFamily="34" charset="0"/>
                        </a:rPr>
                        <m:t>mCi</m:t>
                      </m:r>
                      <m:r>
                        <m:rPr>
                          <m:nor/>
                        </m:rPr>
                        <a:rPr lang="en-US" sz="1800" b="0" i="0" smtClean="0">
                          <a:solidFill>
                            <a:srgbClr val="FF0000"/>
                          </a:solidFill>
                          <a:latin typeface="Arial" panose="020B0604020202020204" pitchFamily="34" charset="0"/>
                          <a:cs typeface="Arial" panose="020B0604020202020204" pitchFamily="34" charset="0"/>
                        </a:rPr>
                        <m:t> </m:t>
                      </m:r>
                    </m:oMath>
                  </m:oMathPara>
                </a14:m>
                <a:endParaRPr lang="en-US" sz="1800" b="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As a rule of thumb, virtually all (99.90%) of the radioactive material would have decayed away after approximately 10 half-lives.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2"/>
                <a:ext cx="4738919" cy="4221416"/>
              </a:xfrm>
              <a:blipFill rotWithShape="0">
                <a:blip r:embed="rId4"/>
                <a:stretch>
                  <a:fillRect l="-772" t="-722" r="-1544" b="-722"/>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mCi</a:t>
                      </a:r>
                    </a:p>
                  </a:txBody>
                  <a:tcPr/>
                </a:tc>
                <a:tc>
                  <a:txBody>
                    <a:bodyPr/>
                    <a:lstStyle/>
                    <a:p>
                      <a:pPr algn="ctr"/>
                      <a:r>
                        <a:rPr lang="en-US" sz="1600" dirty="0"/>
                        <a:t>37x10</a:t>
                      </a:r>
                      <a:r>
                        <a:rPr lang="en-US" sz="1600" baseline="30000" dirty="0"/>
                        <a:t>6</a:t>
                      </a:r>
                      <a:r>
                        <a:rPr lang="en-US" sz="1600" baseline="0" dirty="0"/>
                        <a:t> 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Bq</a:t>
                      </a:r>
                    </a:p>
                  </a:txBody>
                  <a:tcPr/>
                </a:tc>
                <a:extLst>
                  <a:ext uri="{0D108BD9-81ED-4DB2-BD59-A6C34878D82A}">
                    <a16:rowId xmlns:a16="http://schemas.microsoft.com/office/drawing/2014/main" val="10003"/>
                  </a:ext>
                </a:extLst>
              </a:tr>
              <a:tr h="370840">
                <a:tc>
                  <a:txBody>
                    <a:bodyPr/>
                    <a:lstStyle/>
                    <a:p>
                      <a:pPr algn="ctr"/>
                      <a:r>
                        <a:rPr lang="en-US" sz="1600" dirty="0"/>
                        <a:t>1 nCi</a:t>
                      </a:r>
                    </a:p>
                  </a:txBody>
                  <a:tcPr/>
                </a:tc>
                <a:tc>
                  <a:txBody>
                    <a:bodyPr/>
                    <a:lstStyle/>
                    <a:p>
                      <a:pPr algn="ctr"/>
                      <a:r>
                        <a:rPr lang="en-US" sz="1600" dirty="0"/>
                        <a:t>37 Bq</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457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Biological effects, dose limits, and Radiation Safety principles</a:t>
            </a:r>
          </a:p>
        </p:txBody>
      </p:sp>
    </p:spTree>
    <p:extLst>
      <p:ext uri="{BB962C8B-B14F-4D97-AF65-F5344CB8AC3E}">
        <p14:creationId xmlns:p14="http://schemas.microsoft.com/office/powerpoint/2010/main" val="379810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347663" indent="-347663">
              <a:buFont typeface="Arial" panose="020B0604020202020204" pitchFamily="34" charset="0"/>
              <a:buChar char="•"/>
            </a:pPr>
            <a:r>
              <a:rPr lang="en-US" sz="1800" dirty="0"/>
              <a:t>When radiation interacts with living material such as our bodies, they may deposit enough energy to cause biological damage. Biological damage can occur as a result of chemical bonds being broken, DNA damage, and cells being damaged or killed.</a:t>
            </a:r>
          </a:p>
          <a:p>
            <a:endParaRPr lang="en-US" sz="1800" dirty="0"/>
          </a:p>
          <a:p>
            <a:pPr marL="342900" indent="-342900">
              <a:buFont typeface="Arial" panose="020B0604020202020204" pitchFamily="34" charset="0"/>
              <a:buChar char="•"/>
            </a:pPr>
            <a:r>
              <a:rPr lang="en-US" sz="1800" dirty="0"/>
              <a:t>Radiation induced health effects are dependent on radiation dose. </a:t>
            </a:r>
          </a:p>
          <a:p>
            <a:pPr marL="690562" lvl="1">
              <a:buFont typeface="Arial" panose="020B0604020202020204" pitchFamily="34" charset="0"/>
              <a:buChar char="•"/>
            </a:pPr>
            <a:r>
              <a:rPr lang="en-US" sz="1800" dirty="0"/>
              <a:t>The ‘rem’ is the common unit of dose in the U.S.</a:t>
            </a:r>
          </a:p>
          <a:p>
            <a:pPr marL="1028700" lvl="1" indent="-342900">
              <a:buFont typeface="Arial" panose="020B0604020202020204" pitchFamily="34" charset="0"/>
              <a:buChar char="•"/>
            </a:pPr>
            <a:r>
              <a:rPr lang="en-US" sz="1800" dirty="0"/>
              <a:t>1 rem = 1000 millirem (mrem)</a:t>
            </a:r>
          </a:p>
          <a:p>
            <a:pPr marL="690562" lvl="1">
              <a:buFont typeface="Arial" panose="020B0604020202020204" pitchFamily="34" charset="0"/>
              <a:buChar char="•"/>
            </a:pPr>
            <a:r>
              <a:rPr lang="en-US" sz="1800" dirty="0"/>
              <a:t>The ‘sievert’ is the common international unit of dose.</a:t>
            </a:r>
          </a:p>
          <a:p>
            <a:pPr marL="1028700" lvl="1" indent="-342900">
              <a:buFont typeface="Arial" panose="020B0604020202020204" pitchFamily="34" charset="0"/>
              <a:buChar char="•"/>
            </a:pPr>
            <a:r>
              <a:rPr lang="en-US" sz="1800" dirty="0"/>
              <a:t>1 sievert = 100 rem</a:t>
            </a:r>
          </a:p>
          <a:p>
            <a:endParaRPr lang="en-US" dirty="0"/>
          </a:p>
        </p:txBody>
      </p:sp>
      <p:sp>
        <p:nvSpPr>
          <p:cNvPr id="2" name="Title 1"/>
          <p:cNvSpPr>
            <a:spLocks noGrp="1"/>
          </p:cNvSpPr>
          <p:nvPr>
            <p:ph type="title"/>
          </p:nvPr>
        </p:nvSpPr>
        <p:spPr/>
        <p:txBody>
          <a:bodyPr/>
          <a:lstStyle/>
          <a:p>
            <a:r>
              <a:rPr lang="en-US" dirty="0"/>
              <a:t>dose</a:t>
            </a:r>
          </a:p>
        </p:txBody>
      </p:sp>
    </p:spTree>
    <p:extLst>
      <p:ext uri="{BB962C8B-B14F-4D97-AF65-F5344CB8AC3E}">
        <p14:creationId xmlns:p14="http://schemas.microsoft.com/office/powerpoint/2010/main" val="3613883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2000" dirty="0"/>
              <a:t>Health effects from exposure to radiation range from no effect at all to death, including diseases such as cancer. </a:t>
            </a:r>
          </a:p>
          <a:p>
            <a:pPr marL="347663" indent="-347663">
              <a:buFont typeface="Arial" panose="020B0604020202020204" pitchFamily="34" charset="0"/>
              <a:buChar char="•"/>
            </a:pPr>
            <a:endParaRPr lang="en-US" sz="2000" dirty="0"/>
          </a:p>
          <a:p>
            <a:pPr marL="347663" indent="-347663">
              <a:buFont typeface="Arial" panose="020B0604020202020204" pitchFamily="34" charset="0"/>
              <a:buChar char="•"/>
            </a:pPr>
            <a:r>
              <a:rPr lang="en-US" sz="2000" dirty="0"/>
              <a:t>The health effects can be divided into two categories:</a:t>
            </a:r>
          </a:p>
          <a:p>
            <a:pPr marL="685800" lvl="1" indent="-339725">
              <a:buFont typeface="+mj-lt"/>
              <a:buAutoNum type="arabicPeriod"/>
            </a:pPr>
            <a:r>
              <a:rPr lang="en-US" sz="2000" dirty="0"/>
              <a:t>Early Effects</a:t>
            </a:r>
          </a:p>
          <a:p>
            <a:pPr marL="685800" lvl="1" indent="-339725">
              <a:buFont typeface="+mj-lt"/>
              <a:buAutoNum type="arabicPeriod"/>
            </a:pPr>
            <a:r>
              <a:rPr lang="en-US" sz="2000" dirty="0"/>
              <a:t>Delayed Effects</a:t>
            </a:r>
          </a:p>
        </p:txBody>
      </p:sp>
      <p:sp>
        <p:nvSpPr>
          <p:cNvPr id="4" name="Title 3"/>
          <p:cNvSpPr>
            <a:spLocks noGrp="1"/>
          </p:cNvSpPr>
          <p:nvPr>
            <p:ph type="title"/>
          </p:nvPr>
        </p:nvSpPr>
        <p:spPr/>
        <p:txBody>
          <a:bodyPr/>
          <a:lstStyle/>
          <a:p>
            <a:r>
              <a:rPr lang="en-US" dirty="0"/>
              <a:t>Health Effects of Radiation Exposure</a:t>
            </a:r>
          </a:p>
        </p:txBody>
      </p:sp>
    </p:spTree>
    <p:extLst>
      <p:ext uri="{BB962C8B-B14F-4D97-AF65-F5344CB8AC3E}">
        <p14:creationId xmlns:p14="http://schemas.microsoft.com/office/powerpoint/2010/main" val="2156283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Occur shortly after exposures resulting in very large doses (&gt;100 rem), delivered within a short time period (acute exposure)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Acute exposures cause extensive biological damage to cells so that large numbers of cells are killed.</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 severity of the health effects is proportional to the dose.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vomiting, diarrhea, skin burns, cataracts, hair loss, fever, lethargy, loss of appetite, changes in blood count, and death.</a:t>
            </a:r>
          </a:p>
          <a:p>
            <a:endParaRPr lang="en-US" sz="2800" dirty="0"/>
          </a:p>
        </p:txBody>
      </p:sp>
      <p:sp>
        <p:nvSpPr>
          <p:cNvPr id="4" name="Title 3"/>
          <p:cNvSpPr>
            <a:spLocks noGrp="1"/>
          </p:cNvSpPr>
          <p:nvPr>
            <p:ph type="title"/>
          </p:nvPr>
        </p:nvSpPr>
        <p:spPr/>
        <p:txBody>
          <a:bodyPr/>
          <a:lstStyle/>
          <a:p>
            <a:r>
              <a:rPr lang="en-US" dirty="0"/>
              <a:t>Early Effects (1)</a:t>
            </a:r>
            <a:br>
              <a:rPr lang="en-US" dirty="0"/>
            </a:br>
            <a:endParaRPr lang="en-US" dirty="0"/>
          </a:p>
        </p:txBody>
      </p:sp>
    </p:spTree>
    <p:extLst>
      <p:ext uri="{BB962C8B-B14F-4D97-AF65-F5344CB8AC3E}">
        <p14:creationId xmlns:p14="http://schemas.microsoft.com/office/powerpoint/2010/main" val="323016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7663" indent="-347663">
              <a:buFont typeface="Arial" panose="020B0604020202020204" pitchFamily="34" charset="0"/>
              <a:buChar char="•"/>
            </a:pPr>
            <a:r>
              <a:rPr lang="en-US" sz="1800" dirty="0"/>
              <a:t>An estimated dose of around 325 rem for young healthy adults </a:t>
            </a:r>
            <a:r>
              <a:rPr lang="en-US" sz="1800" b="1" i="1" dirty="0"/>
              <a:t>without</a:t>
            </a:r>
            <a:r>
              <a:rPr lang="en-US" sz="1800" dirty="0"/>
              <a:t> medical intervention will result in death to 50% of the group within 60 days.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 dose of less than about 800 rem, an exposed person is likely to survive </a:t>
            </a:r>
            <a:r>
              <a:rPr lang="en-US" sz="1800" b="1" i="1" dirty="0"/>
              <a:t>with</a:t>
            </a:r>
            <a:r>
              <a:rPr lang="en-US" sz="1800" dirty="0"/>
              <a:t> appropriate hospital care.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u="sng" dirty="0"/>
              <a:t>Under normal operation, the occurrence of early effects is highly unlikely. </a:t>
            </a:r>
          </a:p>
          <a:p>
            <a:r>
              <a:rPr lang="en-US" sz="2400" dirty="0"/>
              <a:t> </a:t>
            </a:r>
          </a:p>
          <a:p>
            <a:endParaRPr lang="en-US" dirty="0"/>
          </a:p>
        </p:txBody>
      </p:sp>
      <p:sp>
        <p:nvSpPr>
          <p:cNvPr id="4" name="Title 3"/>
          <p:cNvSpPr>
            <a:spLocks noGrp="1"/>
          </p:cNvSpPr>
          <p:nvPr>
            <p:ph type="title"/>
          </p:nvPr>
        </p:nvSpPr>
        <p:spPr/>
        <p:txBody>
          <a:bodyPr/>
          <a:lstStyle/>
          <a:p>
            <a:r>
              <a:rPr lang="en-US" dirty="0"/>
              <a:t>Early Effects (2)</a:t>
            </a:r>
          </a:p>
        </p:txBody>
      </p:sp>
    </p:spTree>
    <p:extLst>
      <p:ext uri="{BB962C8B-B14F-4D97-AF65-F5344CB8AC3E}">
        <p14:creationId xmlns:p14="http://schemas.microsoft.com/office/powerpoint/2010/main" val="14789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Occur years after acute or chronic (low doses over a long time period) exposures.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leukemia, cancer, life span shortening, cataracts, and genetic defects. </a:t>
            </a:r>
          </a:p>
          <a:p>
            <a:endParaRPr lang="en-US" sz="2000" dirty="0"/>
          </a:p>
        </p:txBody>
      </p:sp>
      <p:sp>
        <p:nvSpPr>
          <p:cNvPr id="4" name="Title 3"/>
          <p:cNvSpPr>
            <a:spLocks noGrp="1"/>
          </p:cNvSpPr>
          <p:nvPr>
            <p:ph type="title"/>
          </p:nvPr>
        </p:nvSpPr>
        <p:spPr/>
        <p:txBody>
          <a:bodyPr/>
          <a:lstStyle/>
          <a:p>
            <a:r>
              <a:rPr lang="en-US" dirty="0"/>
              <a:t>Delayed Effects</a:t>
            </a:r>
            <a:br>
              <a:rPr lang="en-US" dirty="0"/>
            </a:br>
            <a:endParaRPr lang="en-US" dirty="0"/>
          </a:p>
        </p:txBody>
      </p:sp>
    </p:spTree>
    <p:extLst>
      <p:ext uri="{BB962C8B-B14F-4D97-AF65-F5344CB8AC3E}">
        <p14:creationId xmlns:p14="http://schemas.microsoft.com/office/powerpoint/2010/main" val="351543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Radiation studies suggest the possibility of heritable genetic effects in humans if there is radiation damage to the cells of the sperm or eggs.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These effects may show up as genetic defects in the children of exposed individuals and succeeding generations.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Scientists have studied populations of individuals exposed to radiation (e.g., atomic bomb survivors and radiation workers) to identify the presence of heritable genetic effects.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To date, no heritable genetic effects from radiation have ever been observed in any human population exposed to doses ranging from natural background to that received by atomic bomb survivors. </a:t>
            </a:r>
          </a:p>
        </p:txBody>
      </p:sp>
      <p:sp>
        <p:nvSpPr>
          <p:cNvPr id="4" name="Title 3"/>
          <p:cNvSpPr>
            <a:spLocks noGrp="1"/>
          </p:cNvSpPr>
          <p:nvPr>
            <p:ph type="title"/>
          </p:nvPr>
        </p:nvSpPr>
        <p:spPr/>
        <p:txBody>
          <a:bodyPr/>
          <a:lstStyle/>
          <a:p>
            <a:r>
              <a:rPr lang="en-US" dirty="0"/>
              <a:t>Delayed Effects  - genetic effects</a:t>
            </a:r>
          </a:p>
        </p:txBody>
      </p:sp>
    </p:spTree>
    <p:extLst>
      <p:ext uri="{BB962C8B-B14F-4D97-AF65-F5344CB8AC3E}">
        <p14:creationId xmlns:p14="http://schemas.microsoft.com/office/powerpoint/2010/main" val="381010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Properties of radiation </a:t>
            </a:r>
          </a:p>
        </p:txBody>
      </p:sp>
    </p:spTree>
    <p:extLst>
      <p:ext uri="{BB962C8B-B14F-4D97-AF65-F5344CB8AC3E}">
        <p14:creationId xmlns:p14="http://schemas.microsoft.com/office/powerpoint/2010/main" val="174061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Leukemia, cancer, and genetic effects are considered </a:t>
            </a:r>
            <a:r>
              <a:rPr lang="en-US" sz="1800" i="1" dirty="0"/>
              <a:t>stochastic effects</a:t>
            </a:r>
            <a:r>
              <a:rPr lang="en-US" sz="1800" dirty="0"/>
              <a:t>; the probability of occurrence is dependent of dose.</a:t>
            </a:r>
          </a:p>
          <a:p>
            <a:pPr marL="690562" lvl="1">
              <a:buFont typeface="Arial" panose="020B0604020202020204" pitchFamily="34" charset="0"/>
              <a:buChar char="•"/>
            </a:pPr>
            <a:r>
              <a:rPr lang="en-US" sz="1800" dirty="0"/>
              <a:t>As dose increases, the probability of occurrence increases.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Conservative studies estimate a 0.04% increase of developing an adverse health effect per rem received.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additional information, refer to </a:t>
            </a:r>
            <a:r>
              <a:rPr lang="en-US" sz="1800" dirty="0">
                <a:hlinkClick r:id="rId2"/>
              </a:rPr>
              <a:t>Regulatory Guide 8.29</a:t>
            </a:r>
            <a:endParaRPr lang="en-US" sz="1800" dirty="0"/>
          </a:p>
          <a:p>
            <a:pPr marL="285750" indent="-285750">
              <a:buFont typeface="Arial" panose="020B0604020202020204" pitchFamily="34" charset="0"/>
              <a:buChar char="•"/>
            </a:pPr>
            <a:endParaRPr lang="en-US" sz="2400" dirty="0"/>
          </a:p>
        </p:txBody>
      </p:sp>
      <p:sp>
        <p:nvSpPr>
          <p:cNvPr id="4" name="Title 3"/>
          <p:cNvSpPr>
            <a:spLocks noGrp="1"/>
          </p:cNvSpPr>
          <p:nvPr>
            <p:ph type="title"/>
          </p:nvPr>
        </p:nvSpPr>
        <p:spPr/>
        <p:txBody>
          <a:bodyPr/>
          <a:lstStyle/>
          <a:p>
            <a:r>
              <a:rPr lang="en-US" dirty="0"/>
              <a:t>Delayed Effects – stochastic</a:t>
            </a:r>
          </a:p>
        </p:txBody>
      </p:sp>
    </p:spTree>
    <p:extLst>
      <p:ext uri="{BB962C8B-B14F-4D97-AF65-F5344CB8AC3E}">
        <p14:creationId xmlns:p14="http://schemas.microsoft.com/office/powerpoint/2010/main" val="195132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nvPr>
        </p:nvSpPr>
        <p:spPr/>
        <p:txBody>
          <a:bodyPr>
            <a:noAutofit/>
          </a:bodyPr>
          <a:lstStyle/>
          <a:p>
            <a:pPr marL="342900" indent="-342900">
              <a:buFont typeface="Arial" pitchFamily="34" charset="0"/>
              <a:buChar char="•"/>
            </a:pPr>
            <a:r>
              <a:rPr lang="en-US" sz="1800" dirty="0"/>
              <a:t>In an effort to reduce the risk of potential health effects caused by radiation, the Nuclear Regulatory Commission (NRC) has set dose limits for those working with radioactive material.</a:t>
            </a:r>
          </a:p>
          <a:p>
            <a:pPr marL="342900" indent="-342900">
              <a:buFont typeface="Arial" pitchFamily="34" charset="0"/>
              <a:buChar char="•"/>
            </a:pPr>
            <a:endParaRPr lang="en-US" sz="1800" dirty="0"/>
          </a:p>
          <a:p>
            <a:pPr marL="342900" indent="-342900">
              <a:buFont typeface="Arial" pitchFamily="34" charset="0"/>
              <a:buChar char="•"/>
            </a:pPr>
            <a:r>
              <a:rPr lang="en-US" sz="1800" dirty="0"/>
              <a:t>These limits are put in place to create an upper limit of how much radiation a worker is allowed to be exposed to within a certain time period.</a:t>
            </a:r>
          </a:p>
          <a:p>
            <a:pPr marL="342900" indent="-342900">
              <a:buFont typeface="Arial" pitchFamily="34" charset="0"/>
              <a:buChar char="•"/>
            </a:pPr>
            <a:endParaRPr lang="en-US" sz="1800" dirty="0"/>
          </a:p>
          <a:p>
            <a:pPr marL="342900" indent="-342900">
              <a:buFont typeface="Arial" pitchFamily="34" charset="0"/>
              <a:buChar char="•"/>
            </a:pPr>
            <a:r>
              <a:rPr lang="en-US" sz="1800" dirty="0"/>
              <a:t>Individuals who stay below the dose limits: </a:t>
            </a:r>
          </a:p>
          <a:p>
            <a:pPr marL="685800" lvl="1" indent="-342900">
              <a:buFont typeface="Arial" panose="020B0604020202020204" pitchFamily="34" charset="0"/>
              <a:buChar char="•"/>
            </a:pPr>
            <a:r>
              <a:rPr lang="en-US" sz="1800" dirty="0"/>
              <a:t>Will not develop any early effects.</a:t>
            </a:r>
          </a:p>
          <a:p>
            <a:pPr marL="685800" lvl="1" indent="-342900">
              <a:buFont typeface="Arial" panose="020B0604020202020204" pitchFamily="34" charset="0"/>
              <a:buChar char="•"/>
            </a:pPr>
            <a:r>
              <a:rPr lang="en-US" sz="1800" dirty="0"/>
              <a:t>Will maintain a very small risk of developing delayed effects. </a:t>
            </a:r>
          </a:p>
          <a:p>
            <a:r>
              <a:rPr lang="en-US" sz="2400" dirty="0"/>
              <a:t>  </a:t>
            </a:r>
          </a:p>
          <a:p>
            <a:pPr marL="285750" indent="-285750">
              <a:buFont typeface="Arial" pitchFamily="34" charset="0"/>
              <a:buChar char="•"/>
            </a:pPr>
            <a:endParaRPr lang="en-US" sz="2000" dirty="0"/>
          </a:p>
        </p:txBody>
      </p:sp>
      <p:sp>
        <p:nvSpPr>
          <p:cNvPr id="120836" name="Slide Number Placeholder 6"/>
          <p:cNvSpPr>
            <a:spLocks noGrp="1"/>
          </p:cNvSpPr>
          <p:nvPr>
            <p:ph type="sldNum" sz="quarter" idx="12"/>
          </p:nvPr>
        </p:nvSpPr>
        <p:spPr/>
        <p:txBody>
          <a:bodyPr/>
          <a:lstStyle/>
          <a:p>
            <a:fld id="{3297CA07-5349-4413-9DF8-FF7C21A46F59}" type="slidenum">
              <a:rPr lang="en-US" smtClean="0"/>
              <a:pPr/>
              <a:t>21</a:t>
            </a:fld>
            <a:endParaRPr lang="en-US" dirty="0"/>
          </a:p>
        </p:txBody>
      </p:sp>
      <p:sp>
        <p:nvSpPr>
          <p:cNvPr id="5" name="Title 4"/>
          <p:cNvSpPr>
            <a:spLocks noGrp="1"/>
          </p:cNvSpPr>
          <p:nvPr>
            <p:ph type="title"/>
          </p:nvPr>
        </p:nvSpPr>
        <p:spPr/>
        <p:txBody>
          <a:bodyPr/>
          <a:lstStyle/>
          <a:p>
            <a:r>
              <a:rPr lang="en-US" dirty="0"/>
              <a:t>NRC dose Limits (1)</a:t>
            </a:r>
          </a:p>
        </p:txBody>
      </p:sp>
    </p:spTree>
    <p:extLst>
      <p:ext uri="{BB962C8B-B14F-4D97-AF65-F5344CB8AC3E}">
        <p14:creationId xmlns:p14="http://schemas.microsoft.com/office/powerpoint/2010/main" val="3506636225"/>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94" name="Slide Number Placeholder 8"/>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62E4801-A471-43D1-B91F-218828FBC9D3}" type="slidenum">
              <a:rPr lang="en-US" smtClean="0"/>
              <a:pPr/>
              <a:t>22</a:t>
            </a:fld>
            <a:endParaRPr lang="en-US" dirty="0"/>
          </a:p>
        </p:txBody>
      </p:sp>
      <p:graphicFrame>
        <p:nvGraphicFramePr>
          <p:cNvPr id="6" name="Content Placeholder 6" descr="Table of radiation dose limits from the ISDH" title="Table of radiation dose limits from the ISDH"/>
          <p:cNvGraphicFramePr>
            <a:graphicFrameLocks/>
          </p:cNvGraphicFramePr>
          <p:nvPr>
            <p:extLst>
              <p:ext uri="{D42A27DB-BD31-4B8C-83A1-F6EECF244321}">
                <p14:modId xmlns:p14="http://schemas.microsoft.com/office/powerpoint/2010/main" val="1822627057"/>
              </p:ext>
            </p:extLst>
          </p:nvPr>
        </p:nvGraphicFramePr>
        <p:xfrm>
          <a:off x="1597374" y="2857817"/>
          <a:ext cx="5955602" cy="1963420"/>
        </p:xfrm>
        <a:graphic>
          <a:graphicData uri="http://schemas.openxmlformats.org/drawingml/2006/table">
            <a:tbl>
              <a:tblPr firstRow="1" bandRow="1">
                <a:tableStyleId>{7E9639D4-E3E2-4D34-9284-5A2195B3D0D7}</a:tableStyleId>
              </a:tblPr>
              <a:tblGrid>
                <a:gridCol w="4574350">
                  <a:extLst>
                    <a:ext uri="{9D8B030D-6E8A-4147-A177-3AD203B41FA5}">
                      <a16:colId xmlns:a16="http://schemas.microsoft.com/office/drawing/2014/main" val="20000"/>
                    </a:ext>
                  </a:extLst>
                </a:gridCol>
                <a:gridCol w="1381252">
                  <a:extLst>
                    <a:ext uri="{9D8B030D-6E8A-4147-A177-3AD203B41FA5}">
                      <a16:colId xmlns:a16="http://schemas.microsoft.com/office/drawing/2014/main" val="20001"/>
                    </a:ext>
                  </a:extLst>
                </a:gridCol>
              </a:tblGrid>
              <a:tr h="370840">
                <a:tc gridSpan="2">
                  <a:txBody>
                    <a:bodyPr/>
                    <a:lstStyle/>
                    <a:p>
                      <a:pPr algn="ctr"/>
                      <a:r>
                        <a:rPr lang="en-US" sz="2000" dirty="0"/>
                        <a:t>NRC Dose</a:t>
                      </a:r>
                      <a:r>
                        <a:rPr lang="en-US" sz="2000" baseline="0" dirty="0"/>
                        <a:t> Limits (10 CFR 20.1201)</a:t>
                      </a:r>
                      <a:endParaRPr lang="en-US" sz="20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Section of Body</a:t>
                      </a:r>
                      <a:endParaRPr lang="en-US" sz="2000" b="1" dirty="0"/>
                    </a:p>
                  </a:txBody>
                  <a:tcPr/>
                </a:tc>
                <a:tc>
                  <a:txBody>
                    <a:bodyPr/>
                    <a:lstStyle/>
                    <a:p>
                      <a:pPr algn="ctr"/>
                      <a:r>
                        <a:rPr lang="en-US" sz="2000" dirty="0"/>
                        <a:t>Limit (rem)</a:t>
                      </a:r>
                      <a:endParaRPr lang="en-US" sz="2000" b="1" dirty="0"/>
                    </a:p>
                  </a:txBody>
                  <a:tcPr/>
                </a:tc>
                <a:extLst>
                  <a:ext uri="{0D108BD9-81ED-4DB2-BD59-A6C34878D82A}">
                    <a16:rowId xmlns:a16="http://schemas.microsoft.com/office/drawing/2014/main" val="10001"/>
                  </a:ext>
                </a:extLst>
              </a:tr>
              <a:tr h="370840">
                <a:tc>
                  <a:txBody>
                    <a:bodyPr/>
                    <a:lstStyle/>
                    <a:p>
                      <a:pPr algn="just"/>
                      <a:r>
                        <a:rPr lang="en-US" dirty="0"/>
                        <a:t>Whole Body </a:t>
                      </a:r>
                      <a:r>
                        <a:rPr lang="en-US" sz="1800" dirty="0"/>
                        <a:t>(Head</a:t>
                      </a:r>
                      <a:r>
                        <a:rPr lang="en-US" sz="1800" baseline="0" dirty="0"/>
                        <a:t>, torso and organs</a:t>
                      </a:r>
                      <a:r>
                        <a:rPr lang="en-US" sz="1800" dirty="0"/>
                        <a:t>)</a:t>
                      </a:r>
                      <a:endParaRPr lang="en-US" dirty="0"/>
                    </a:p>
                  </a:txBody>
                  <a:tcPr/>
                </a:tc>
                <a:tc>
                  <a:txBody>
                    <a:bodyPr/>
                    <a:lstStyle/>
                    <a:p>
                      <a:pPr algn="ctr"/>
                      <a:r>
                        <a:rPr lang="en-US" dirty="0"/>
                        <a:t>5</a:t>
                      </a:r>
                    </a:p>
                  </a:txBody>
                  <a:tcPr/>
                </a:tc>
                <a:extLst>
                  <a:ext uri="{0D108BD9-81ED-4DB2-BD59-A6C34878D82A}">
                    <a16:rowId xmlns:a16="http://schemas.microsoft.com/office/drawing/2014/main" val="10002"/>
                  </a:ext>
                </a:extLst>
              </a:tr>
              <a:tr h="313055">
                <a:tc>
                  <a:txBody>
                    <a:bodyPr/>
                    <a:lstStyle/>
                    <a:p>
                      <a:pPr algn="l"/>
                      <a:r>
                        <a:rPr lang="en-US" b="0" dirty="0"/>
                        <a:t>Lens</a:t>
                      </a:r>
                      <a:r>
                        <a:rPr lang="en-US" b="0" baseline="0" dirty="0"/>
                        <a:t> of the Eye</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a:t>
                      </a:r>
                    </a:p>
                  </a:txBody>
                  <a:tcPr/>
                </a:tc>
                <a:extLst>
                  <a:ext uri="{0D108BD9-81ED-4DB2-BD59-A6C34878D82A}">
                    <a16:rowId xmlns:a16="http://schemas.microsoft.com/office/drawing/2014/main" val="10003"/>
                  </a:ext>
                </a:extLst>
              </a:tr>
              <a:tr h="370840">
                <a:tc>
                  <a:txBody>
                    <a:bodyPr/>
                    <a:lstStyle/>
                    <a:p>
                      <a:pPr algn="l">
                        <a:lnSpc>
                          <a:spcPct val="125000"/>
                        </a:lnSpc>
                        <a:buFont typeface="Monotype Sorts" pitchFamily="2" charset="2"/>
                        <a:buNone/>
                      </a:pPr>
                      <a:r>
                        <a:rPr lang="en-US" sz="1800" dirty="0"/>
                        <a:t>Extremities </a:t>
                      </a:r>
                      <a:r>
                        <a:rPr lang="en-US" sz="1800" baseline="0" dirty="0"/>
                        <a:t> (Hands, forearms, feet and ankles)</a:t>
                      </a:r>
                      <a:endParaRPr lang="en-US"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10004"/>
                  </a:ext>
                </a:extLst>
              </a:tr>
            </a:tbl>
          </a:graphicData>
        </a:graphic>
      </p:graphicFrame>
      <p:sp>
        <p:nvSpPr>
          <p:cNvPr id="2" name="Content Placeholder 1"/>
          <p:cNvSpPr>
            <a:spLocks noGrp="1"/>
          </p:cNvSpPr>
          <p:nvPr>
            <p:ph idx="1"/>
          </p:nvPr>
        </p:nvSpPr>
        <p:spPr>
          <a:xfrm>
            <a:off x="457200" y="1721492"/>
            <a:ext cx="8235950" cy="1564633"/>
          </a:xfrm>
        </p:spPr>
        <p:txBody>
          <a:bodyPr>
            <a:normAutofit/>
          </a:bodyPr>
          <a:lstStyle/>
          <a:p>
            <a:r>
              <a:rPr lang="en-US" sz="2000" dirty="0"/>
              <a:t>The annual dose limits by body part from radioactive material is tabulated below. </a:t>
            </a:r>
          </a:p>
        </p:txBody>
      </p:sp>
      <p:sp>
        <p:nvSpPr>
          <p:cNvPr id="3" name="Title 2"/>
          <p:cNvSpPr>
            <a:spLocks noGrp="1"/>
          </p:cNvSpPr>
          <p:nvPr>
            <p:ph type="title"/>
          </p:nvPr>
        </p:nvSpPr>
        <p:spPr/>
        <p:txBody>
          <a:bodyPr/>
          <a:lstStyle/>
          <a:p>
            <a:r>
              <a:rPr lang="en-US" dirty="0"/>
              <a:t>NRC dose Limits (2)</a:t>
            </a:r>
          </a:p>
        </p:txBody>
      </p:sp>
    </p:spTree>
    <p:extLst>
      <p:ext uri="{BB962C8B-B14F-4D97-AF65-F5344CB8AC3E}">
        <p14:creationId xmlns:p14="http://schemas.microsoft.com/office/powerpoint/2010/main" val="853230347"/>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5" name="Picture 4"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sp>
        <p:nvSpPr>
          <p:cNvPr id="3" name="Content Placeholder 2"/>
          <p:cNvSpPr>
            <a:spLocks noGrp="1"/>
          </p:cNvSpPr>
          <p:nvPr>
            <p:ph idx="1"/>
          </p:nvPr>
        </p:nvSpPr>
        <p:spPr>
          <a:xfrm>
            <a:off x="457199" y="1721491"/>
            <a:ext cx="5848351" cy="4479283"/>
          </a:xfrm>
        </p:spPr>
        <p:txBody>
          <a:bodyPr>
            <a:noAutofit/>
          </a:bodyPr>
          <a:lstStyle/>
          <a:p>
            <a:pPr marL="342900" indent="-342900">
              <a:buFont typeface="Arial" panose="020B0604020202020204" pitchFamily="34" charset="0"/>
              <a:buChar char="•"/>
            </a:pPr>
            <a:r>
              <a:rPr lang="en-US" sz="1800" dirty="0"/>
              <a:t>Dosimetry – Device worn by radiation users to measure their accumulated dose. It is used to ensure that you do not exceed NRC dose limits. There are three types:</a:t>
            </a:r>
          </a:p>
          <a:p>
            <a:pPr marL="685800" indent="-338138">
              <a:buFont typeface="+mj-lt"/>
              <a:buAutoNum type="arabicPeriod"/>
            </a:pPr>
            <a:r>
              <a:rPr lang="en-US" sz="1800" dirty="0"/>
              <a:t>Ring – measures dose to the hands, worn on the hand receiving the highest dose with name facing the palm side </a:t>
            </a:r>
          </a:p>
          <a:p>
            <a:pPr marL="685800" indent="-338138">
              <a:buFont typeface="+mj-lt"/>
              <a:buAutoNum type="arabicPeriod"/>
            </a:pPr>
            <a:r>
              <a:rPr lang="en-US" sz="1800" dirty="0"/>
              <a:t>Whole-body – measures dose to the torso and head, worn on the part of the torso that will receive the highest dose. If wearing a lead vest, </a:t>
            </a:r>
            <a:r>
              <a:rPr lang="en-US" sz="1800" u="sng" dirty="0"/>
              <a:t>attach the dosimeter outside of the lead vest</a:t>
            </a:r>
            <a:r>
              <a:rPr lang="en-US" sz="1800" dirty="0"/>
              <a:t>. </a:t>
            </a:r>
          </a:p>
          <a:p>
            <a:pPr marL="685800" indent="-338138">
              <a:buFont typeface="+mj-lt"/>
              <a:buAutoNum type="arabicPeriod"/>
            </a:pPr>
            <a:r>
              <a:rPr lang="en-US" sz="1800" dirty="0"/>
              <a:t>Wrist – measures neutron dose to the extremities, worn on the wrist that will receive the highest dose. </a:t>
            </a:r>
          </a:p>
        </p:txBody>
      </p:sp>
      <p:pic>
        <p:nvPicPr>
          <p:cNvPr id="6" name="Picture 5"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7" name="Title 6"/>
          <p:cNvSpPr>
            <a:spLocks noGrp="1"/>
          </p:cNvSpPr>
          <p:nvPr>
            <p:ph type="title"/>
          </p:nvPr>
        </p:nvSpPr>
        <p:spPr/>
        <p:txBody>
          <a:bodyPr/>
          <a:lstStyle/>
          <a:p>
            <a:r>
              <a:rPr lang="en-US" dirty="0"/>
              <a:t>Dosimetry (1)</a:t>
            </a:r>
          </a:p>
        </p:txBody>
      </p:sp>
    </p:spTree>
    <p:extLst>
      <p:ext uri="{BB962C8B-B14F-4D97-AF65-F5344CB8AC3E}">
        <p14:creationId xmlns:p14="http://schemas.microsoft.com/office/powerpoint/2010/main" val="274359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21492"/>
            <a:ext cx="5647267" cy="4221416"/>
          </a:xfrm>
        </p:spPr>
        <p:txBody>
          <a:bodyPr>
            <a:noAutofit/>
          </a:bodyPr>
          <a:lstStyle/>
          <a:p>
            <a:pPr marL="347663" indent="-347663">
              <a:buFont typeface="Arial" panose="020B0604020202020204" pitchFamily="34" charset="0"/>
              <a:buChar char="•"/>
            </a:pPr>
            <a:r>
              <a:rPr lang="en-US" sz="1800" dirty="0"/>
              <a:t>If issued dosimetry, you </a:t>
            </a:r>
            <a:r>
              <a:rPr lang="en-US" sz="1800" b="1" dirty="0"/>
              <a:t>MUST </a:t>
            </a:r>
            <a:r>
              <a:rPr lang="en-US" sz="1800" dirty="0"/>
              <a:t>wear it every time you are working with radioactive material</a:t>
            </a:r>
          </a:p>
          <a:p>
            <a:pPr marL="347663" indent="-347663">
              <a:buFont typeface="Arial" panose="020B0604020202020204" pitchFamily="34" charset="0"/>
              <a:buChar char="•"/>
            </a:pPr>
            <a:r>
              <a:rPr lang="en-US" sz="1800" dirty="0"/>
              <a:t>Dosimetry must be returned at the end of the wear period (monthly or bimonthly), to be analyzed.</a:t>
            </a:r>
          </a:p>
          <a:p>
            <a:pPr marL="685800" indent="-338138">
              <a:buFont typeface="Arial" panose="020B0604020202020204" pitchFamily="34" charset="0"/>
              <a:buChar char="•"/>
            </a:pPr>
            <a:r>
              <a:rPr lang="en-US" sz="1800" dirty="0"/>
              <a:t>Dose measurement may be lost if dosimeter is returned late</a:t>
            </a:r>
          </a:p>
          <a:p>
            <a:pPr marL="685800" indent="-338138">
              <a:buFont typeface="Arial" panose="020B0604020202020204" pitchFamily="34" charset="0"/>
              <a:buChar char="•"/>
            </a:pPr>
            <a:r>
              <a:rPr lang="en-US" sz="1800" dirty="0"/>
              <a:t>Lost dosimetry may result in charges to your department</a:t>
            </a:r>
          </a:p>
          <a:p>
            <a:pPr marL="344488" indent="-344488">
              <a:buFont typeface="Arial" panose="020B0604020202020204" pitchFamily="34" charset="0"/>
              <a:buChar char="•"/>
            </a:pPr>
            <a:r>
              <a:rPr lang="en-US" sz="1800" dirty="0"/>
              <a:t>EHS is obligated to furnish the annual dose report of an individual if he/she requests.  </a:t>
            </a:r>
          </a:p>
        </p:txBody>
      </p:sp>
      <p:pic>
        <p:nvPicPr>
          <p:cNvPr id="6" name="Picture 5"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7" name="Picture 6"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pic>
        <p:nvPicPr>
          <p:cNvPr id="8" name="Picture 7"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4" name="Title 3"/>
          <p:cNvSpPr>
            <a:spLocks noGrp="1"/>
          </p:cNvSpPr>
          <p:nvPr>
            <p:ph type="title"/>
          </p:nvPr>
        </p:nvSpPr>
        <p:spPr/>
        <p:txBody>
          <a:bodyPr/>
          <a:lstStyle/>
          <a:p>
            <a:r>
              <a:rPr lang="en-US" dirty="0"/>
              <a:t>Dosimetry (2)</a:t>
            </a:r>
          </a:p>
        </p:txBody>
      </p:sp>
    </p:spTree>
    <p:extLst>
      <p:ext uri="{BB962C8B-B14F-4D97-AF65-F5344CB8AC3E}">
        <p14:creationId xmlns:p14="http://schemas.microsoft.com/office/powerpoint/2010/main" val="265467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2000" dirty="0"/>
              <a:t>Epidemiological studies of the A-bomb survivors, pregnant women who received pelvic X-rays, and animal studies indicate that embryos and fetuses are extremely radiosensitive.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principal effects of radiation on the developing embryo and fetus, are embryonic, fetal, or neonatal death; congenital malformations; growth retardation; and functional impairment, such as mental retardation; and cancer.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effects depend on the stage of gestation, the dose, and the dose rate.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These occurrences are extremely unlikely at Purdue because the doses possible from normal operations are very low.   </a:t>
            </a:r>
          </a:p>
          <a:p>
            <a:endParaRPr lang="en-US" dirty="0"/>
          </a:p>
        </p:txBody>
      </p:sp>
      <p:sp>
        <p:nvSpPr>
          <p:cNvPr id="4" name="Title 3"/>
          <p:cNvSpPr>
            <a:spLocks noGrp="1"/>
          </p:cNvSpPr>
          <p:nvPr>
            <p:ph type="title"/>
          </p:nvPr>
        </p:nvSpPr>
        <p:spPr/>
        <p:txBody>
          <a:bodyPr/>
          <a:lstStyle/>
          <a:p>
            <a:r>
              <a:rPr lang="en-US" dirty="0"/>
              <a:t>Radiation &amp; pregnancy (1)</a:t>
            </a:r>
          </a:p>
        </p:txBody>
      </p:sp>
    </p:spTree>
    <p:extLst>
      <p:ext uri="{BB962C8B-B14F-4D97-AF65-F5344CB8AC3E}">
        <p14:creationId xmlns:p14="http://schemas.microsoft.com/office/powerpoint/2010/main" val="201769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itchFamily="34" charset="0"/>
              <a:buChar char="•"/>
            </a:pPr>
            <a:r>
              <a:rPr lang="en-US" sz="2000" dirty="0"/>
              <a:t>Pregnant individuals should take all precautions possible to keep exposures to the embryo or fetus as low as possible. </a:t>
            </a:r>
          </a:p>
          <a:p>
            <a:pPr marL="342900" indent="-342900">
              <a:buFont typeface="Arial" pitchFamily="34" charset="0"/>
              <a:buChar char="•"/>
            </a:pPr>
            <a:endParaRPr lang="en-US" sz="2000" dirty="0"/>
          </a:p>
          <a:p>
            <a:pPr marL="342900" indent="-342900">
              <a:buFont typeface="Arial" pitchFamily="34" charset="0"/>
              <a:buChar char="•"/>
            </a:pPr>
            <a:r>
              <a:rPr lang="en-US" sz="2000" dirty="0"/>
              <a:t>Extra precautions are taken by Purdue University for a </a:t>
            </a:r>
            <a:r>
              <a:rPr lang="en-US" sz="2000" i="1" dirty="0"/>
              <a:t>Declared pregnant woman</a:t>
            </a:r>
            <a:r>
              <a:rPr lang="en-US" sz="2000" dirty="0"/>
              <a:t>. </a:t>
            </a:r>
          </a:p>
          <a:p>
            <a:pPr marL="342900" indent="-342900">
              <a:buFont typeface="Arial" pitchFamily="34" charset="0"/>
              <a:buChar char="•"/>
            </a:pPr>
            <a:endParaRPr lang="en-US" sz="2000" i="1" dirty="0"/>
          </a:p>
          <a:p>
            <a:pPr marL="342900" indent="-342900">
              <a:buFont typeface="Arial" pitchFamily="34" charset="0"/>
              <a:buChar char="•"/>
            </a:pPr>
            <a:r>
              <a:rPr lang="en-US" sz="2000" i="1" dirty="0"/>
              <a:t>Declared pregnant woman </a:t>
            </a:r>
            <a:r>
              <a:rPr lang="en-US" sz="2000" dirty="0"/>
              <a:t>means a woman who has voluntarily informed Purdue, in writing, of her pregnancy and the estimated date of conception. </a:t>
            </a:r>
          </a:p>
          <a:p>
            <a:pPr marL="342900" lvl="1" indent="-342900">
              <a:buFont typeface="Arial" pitchFamily="34" charset="0"/>
              <a:buChar char="•"/>
            </a:pPr>
            <a:endParaRPr lang="en-US" sz="2000" dirty="0"/>
          </a:p>
          <a:p>
            <a:pPr marL="342900" lvl="1" indent="-342900">
              <a:buFont typeface="Arial" pitchFamily="34" charset="0"/>
              <a:buChar char="•"/>
            </a:pPr>
            <a:r>
              <a:rPr lang="en-US" sz="2000" dirty="0"/>
              <a:t>If a declaration is made, it must be given to the Radiation Safety Officer (RSO) in writing.</a:t>
            </a:r>
          </a:p>
          <a:p>
            <a:pPr marL="285750" indent="-285750">
              <a:buFont typeface="Arial" pitchFamily="34" charset="0"/>
              <a:buChar char="•"/>
            </a:pPr>
            <a:endParaRPr lang="en-US" dirty="0"/>
          </a:p>
        </p:txBody>
      </p:sp>
      <p:sp>
        <p:nvSpPr>
          <p:cNvPr id="4" name="Title 3"/>
          <p:cNvSpPr>
            <a:spLocks noGrp="1"/>
          </p:cNvSpPr>
          <p:nvPr>
            <p:ph type="title"/>
          </p:nvPr>
        </p:nvSpPr>
        <p:spPr/>
        <p:txBody>
          <a:bodyPr/>
          <a:lstStyle/>
          <a:p>
            <a:r>
              <a:rPr lang="en-US" dirty="0"/>
              <a:t>Radiation &amp; pregnancy (2)</a:t>
            </a:r>
          </a:p>
        </p:txBody>
      </p:sp>
    </p:spTree>
    <p:extLst>
      <p:ext uri="{BB962C8B-B14F-4D97-AF65-F5344CB8AC3E}">
        <p14:creationId xmlns:p14="http://schemas.microsoft.com/office/powerpoint/2010/main" val="282166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idx="1"/>
          </p:nvPr>
        </p:nvSpPr>
        <p:spPr/>
        <p:txBody>
          <a:bodyPr>
            <a:normAutofit/>
          </a:bodyPr>
          <a:lstStyle/>
          <a:p>
            <a:pPr marL="342900" indent="-342900">
              <a:buFont typeface="Arial" pitchFamily="34" charset="0"/>
              <a:buChar char="•"/>
            </a:pPr>
            <a:r>
              <a:rPr lang="en-US" sz="2000" dirty="0"/>
              <a:t>Once in effect, the pregnant worker’s exposure limit will be reduced to 10% of the occupational dose limit.</a:t>
            </a:r>
          </a:p>
          <a:p>
            <a:pPr marL="342900" indent="-342900">
              <a:buFont typeface="Arial" pitchFamily="34" charset="0"/>
              <a:buChar char="•"/>
            </a:pPr>
            <a:endParaRPr lang="en-US" sz="2000" dirty="0"/>
          </a:p>
          <a:p>
            <a:pPr marL="342900" indent="-342900">
              <a:buFont typeface="Arial" pitchFamily="34" charset="0"/>
              <a:buChar char="•"/>
            </a:pPr>
            <a:r>
              <a:rPr lang="en-US" sz="2000" dirty="0"/>
              <a:t>In addition, that worker will be given a fetal dosimeter to monitor the dose received by the embryo or fetus.</a:t>
            </a:r>
          </a:p>
          <a:p>
            <a:pPr marL="342900" indent="-342900">
              <a:buFont typeface="Arial" pitchFamily="34" charset="0"/>
              <a:buChar char="•"/>
            </a:pPr>
            <a:endParaRPr lang="en-US" sz="2000" dirty="0"/>
          </a:p>
          <a:p>
            <a:pPr marL="342900" indent="-342900">
              <a:buFont typeface="Arial" pitchFamily="34" charset="0"/>
              <a:buChar char="•"/>
            </a:pPr>
            <a:r>
              <a:rPr lang="en-US" sz="2000" dirty="0"/>
              <a:t>The declaration remains in effect until the declared pregnant woman withdraws the declaration in writing or is no longer pregnant.</a:t>
            </a:r>
          </a:p>
          <a:p>
            <a:pPr marL="342900" indent="-342900">
              <a:buFont typeface="Arial" pitchFamily="34" charset="0"/>
              <a:buChar char="•"/>
            </a:pPr>
            <a:endParaRPr lang="en-US" sz="2000" dirty="0"/>
          </a:p>
          <a:p>
            <a:pPr marL="342900" indent="-342900">
              <a:buFont typeface="Arial" pitchFamily="34" charset="0"/>
              <a:buChar char="•"/>
            </a:pPr>
            <a:r>
              <a:rPr lang="en-US" sz="2000" dirty="0"/>
              <a:t>For additional information, refer to </a:t>
            </a:r>
            <a:r>
              <a:rPr lang="en-US" sz="2000" dirty="0">
                <a:hlinkClick r:id="rId2"/>
              </a:rPr>
              <a:t>Regulatory Guide 8.13</a:t>
            </a:r>
            <a:endParaRPr lang="en-US" sz="2000" dirty="0"/>
          </a:p>
          <a:p>
            <a:pPr marL="457200" indent="-457200">
              <a:buFont typeface="Arial" pitchFamily="34" charset="0"/>
              <a:buChar char="•"/>
            </a:pPr>
            <a:endParaRPr lang="en-US" sz="2200" dirty="0"/>
          </a:p>
        </p:txBody>
      </p:sp>
      <p:sp>
        <p:nvSpPr>
          <p:cNvPr id="122884" name="Slide Number Placeholder 6"/>
          <p:cNvSpPr>
            <a:spLocks noGrp="1"/>
          </p:cNvSpPr>
          <p:nvPr>
            <p:ph type="sldNum" sz="quarter" idx="12"/>
          </p:nvPr>
        </p:nvSpPr>
        <p:spPr/>
        <p:txBody>
          <a:bodyPr/>
          <a:lstStyle/>
          <a:p>
            <a:fld id="{1D3536A2-CEF4-4B5C-A326-D17D8FFFC6DC}" type="slidenum">
              <a:rPr lang="en-US" smtClean="0"/>
              <a:pPr/>
              <a:t>27</a:t>
            </a:fld>
            <a:endParaRPr lang="en-US" dirty="0"/>
          </a:p>
        </p:txBody>
      </p:sp>
      <p:sp>
        <p:nvSpPr>
          <p:cNvPr id="3" name="Title 2"/>
          <p:cNvSpPr>
            <a:spLocks noGrp="1"/>
          </p:cNvSpPr>
          <p:nvPr>
            <p:ph type="title"/>
          </p:nvPr>
        </p:nvSpPr>
        <p:spPr/>
        <p:txBody>
          <a:bodyPr/>
          <a:lstStyle/>
          <a:p>
            <a:r>
              <a:rPr lang="en-US" dirty="0"/>
              <a:t>Radiation &amp; pregnancy (3)</a:t>
            </a:r>
          </a:p>
        </p:txBody>
      </p:sp>
    </p:spTree>
    <p:extLst>
      <p:ext uri="{BB962C8B-B14F-4D97-AF65-F5344CB8AC3E}">
        <p14:creationId xmlns:p14="http://schemas.microsoft.com/office/powerpoint/2010/main" val="297018173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orld-nuclear.org/uploadedImages/org/info/Safety_and_Security/Radiation_and_Health/linear_hypothesis.gif" title="The linear no threshold relationship between low doses and risk of adverse health eff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522" y="1911992"/>
            <a:ext cx="2892903"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199" y="1721492"/>
            <a:ext cx="5010151" cy="4221416"/>
          </a:xfrm>
        </p:spPr>
        <p:txBody>
          <a:bodyPr>
            <a:noAutofit/>
          </a:bodyPr>
          <a:lstStyle/>
          <a:p>
            <a:pPr marL="342900" indent="-342900">
              <a:buFont typeface="Arial" pitchFamily="34" charset="0"/>
              <a:buChar char="•"/>
            </a:pPr>
            <a:r>
              <a:rPr lang="en-US" sz="2000" dirty="0"/>
              <a:t>The risk of  developing delayed effects can be decreased by decreasing dose.</a:t>
            </a:r>
          </a:p>
          <a:p>
            <a:pPr marL="342900" indent="-342900">
              <a:buFont typeface="Arial" pitchFamily="34" charset="0"/>
              <a:buChar char="•"/>
            </a:pPr>
            <a:r>
              <a:rPr lang="en-US" sz="2000" dirty="0"/>
              <a:t>Scientists accept the linear no-threshold theory which states that even low-doses carry some risk of developing delayed effects. </a:t>
            </a:r>
          </a:p>
          <a:p>
            <a:pPr marL="342900" indent="-342900">
              <a:buFont typeface="Arial" pitchFamily="34" charset="0"/>
              <a:buChar char="•"/>
            </a:pPr>
            <a:r>
              <a:rPr lang="en-US" sz="2000" dirty="0"/>
              <a:t>The goal is not only to remain below the dose limits, but to keep it even lower by trying to keep doses As Low As Reasonably Achievable (ALARA).</a:t>
            </a:r>
          </a:p>
          <a:p>
            <a:pPr marL="342900" indent="-342900">
              <a:buFont typeface="Arial" pitchFamily="34" charset="0"/>
              <a:buChar char="•"/>
            </a:pPr>
            <a:r>
              <a:rPr lang="en-US" sz="2000" dirty="0"/>
              <a:t>ALARA is not just a good idea, it is </a:t>
            </a:r>
            <a:r>
              <a:rPr lang="en-US" sz="2000" b="1" dirty="0"/>
              <a:t>REQUIRED </a:t>
            </a:r>
            <a:r>
              <a:rPr lang="en-US" sz="2000" dirty="0"/>
              <a:t>by law (10 CFR 20.1101(b)).</a:t>
            </a:r>
          </a:p>
        </p:txBody>
      </p:sp>
      <p:sp>
        <p:nvSpPr>
          <p:cNvPr id="2" name="Title 1"/>
          <p:cNvSpPr>
            <a:spLocks noGrp="1"/>
          </p:cNvSpPr>
          <p:nvPr>
            <p:ph type="title"/>
          </p:nvPr>
        </p:nvSpPr>
        <p:spPr/>
        <p:txBody>
          <a:bodyPr/>
          <a:lstStyle/>
          <a:p>
            <a:r>
              <a:rPr lang="en-US" dirty="0"/>
              <a:t>Alara (1)</a:t>
            </a:r>
          </a:p>
        </p:txBody>
      </p:sp>
    </p:spTree>
    <p:extLst>
      <p:ext uri="{BB962C8B-B14F-4D97-AF65-F5344CB8AC3E}">
        <p14:creationId xmlns:p14="http://schemas.microsoft.com/office/powerpoint/2010/main" val="135621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describing principles of time, distance, and shie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348" y="4549811"/>
            <a:ext cx="4859654" cy="1553644"/>
          </a:xfrm>
          <a:prstGeom prst="rect">
            <a:avLst/>
          </a:prstGeom>
        </p:spPr>
      </p:pic>
      <p:sp>
        <p:nvSpPr>
          <p:cNvPr id="3" name="Content Placeholder 2"/>
          <p:cNvSpPr>
            <a:spLocks noGrp="1"/>
          </p:cNvSpPr>
          <p:nvPr>
            <p:ph idx="1"/>
          </p:nvPr>
        </p:nvSpPr>
        <p:spPr>
          <a:xfrm>
            <a:off x="457200" y="1721492"/>
            <a:ext cx="8235950" cy="2706575"/>
          </a:xfrm>
        </p:spPr>
        <p:txBody>
          <a:bodyPr>
            <a:normAutofit/>
          </a:bodyPr>
          <a:lstStyle/>
          <a:p>
            <a:r>
              <a:rPr lang="en-US" sz="1900" dirty="0"/>
              <a:t>There are several practices that will help you to keep your dose As Low As Reasonably Achievable (ALARA).</a:t>
            </a:r>
          </a:p>
          <a:p>
            <a:pPr marL="685800" lvl="1">
              <a:buFont typeface="Arial" panose="020B0604020202020204" pitchFamily="34" charset="0"/>
              <a:buChar char="•"/>
            </a:pPr>
            <a:r>
              <a:rPr lang="en-US" sz="1900" dirty="0"/>
              <a:t>Time – Decreasing the time spent in a radiation area results in a lower accumulated dose. Plan all work efficiently. </a:t>
            </a:r>
          </a:p>
          <a:p>
            <a:pPr marL="685800" lvl="1">
              <a:buFont typeface="Arial" panose="020B0604020202020204" pitchFamily="34" charset="0"/>
              <a:buChar char="•"/>
            </a:pPr>
            <a:r>
              <a:rPr lang="en-US" sz="1900" dirty="0"/>
              <a:t>Distance – The greater the distance between you and the radioactive material, the lower the dose. </a:t>
            </a:r>
          </a:p>
          <a:p>
            <a:pPr marL="685800" lvl="1">
              <a:buFont typeface="Arial" panose="020B0604020202020204" pitchFamily="34" charset="0"/>
              <a:buChar char="•"/>
            </a:pPr>
            <a:r>
              <a:rPr lang="en-US" sz="1900" dirty="0"/>
              <a:t>Shielding – Use shielding to reduce your dose rate</a:t>
            </a:r>
            <a:r>
              <a:rPr lang="en-US" sz="2400" dirty="0"/>
              <a:t>. </a:t>
            </a:r>
          </a:p>
          <a:p>
            <a:pPr lvl="1"/>
            <a:endParaRPr lang="en-US" sz="2200" dirty="0"/>
          </a:p>
          <a:p>
            <a:pPr marL="685800" lvl="1" indent="-342900">
              <a:buFont typeface="Arial" panose="020B0604020202020204" pitchFamily="34" charset="0"/>
              <a:buChar char="−"/>
            </a:pPr>
            <a:endParaRPr lang="en-US" sz="2400" dirty="0"/>
          </a:p>
        </p:txBody>
      </p:sp>
      <p:sp>
        <p:nvSpPr>
          <p:cNvPr id="5" name="Title 4"/>
          <p:cNvSpPr>
            <a:spLocks noGrp="1"/>
          </p:cNvSpPr>
          <p:nvPr>
            <p:ph type="title"/>
          </p:nvPr>
        </p:nvSpPr>
        <p:spPr/>
        <p:txBody>
          <a:bodyPr/>
          <a:lstStyle/>
          <a:p>
            <a:r>
              <a:rPr lang="en-US" dirty="0"/>
              <a:t>ALARA (2)</a:t>
            </a:r>
          </a:p>
        </p:txBody>
      </p:sp>
    </p:spTree>
    <p:extLst>
      <p:ext uri="{BB962C8B-B14F-4D97-AF65-F5344CB8AC3E}">
        <p14:creationId xmlns:p14="http://schemas.microsoft.com/office/powerpoint/2010/main" val="86839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Decay</a:t>
            </a:r>
          </a:p>
        </p:txBody>
      </p:sp>
      <p:sp>
        <p:nvSpPr>
          <p:cNvPr id="3" name="Content Placeholder 2"/>
          <p:cNvSpPr>
            <a:spLocks noGrp="1"/>
          </p:cNvSpPr>
          <p:nvPr>
            <p:ph idx="1"/>
          </p:nvPr>
        </p:nvSpPr>
        <p:spPr>
          <a:xfrm>
            <a:off x="457200" y="1721491"/>
            <a:ext cx="8235950" cy="2681175"/>
          </a:xfrm>
        </p:spPr>
        <p:txBody>
          <a:bodyPr>
            <a:noAutofit/>
          </a:bodyPr>
          <a:lstStyle/>
          <a:p>
            <a:pPr marL="344488" indent="-344488">
              <a:buFont typeface="Arial" panose="020B0604020202020204" pitchFamily="34" charset="0"/>
              <a:buChar char="•"/>
            </a:pPr>
            <a:r>
              <a:rPr lang="en-US" sz="1800" dirty="0"/>
              <a:t>Radioactive material is made up of radioactive atoms that emit radiation when the unstable nucleus undergoes radioactive decay.</a:t>
            </a:r>
          </a:p>
          <a:p>
            <a:pPr marL="344488" indent="-344488">
              <a:buFont typeface="Arial" panose="020B0604020202020204" pitchFamily="34" charset="0"/>
              <a:buChar char="•"/>
            </a:pPr>
            <a:r>
              <a:rPr lang="en-US" sz="1800" dirty="0"/>
              <a:t>Radioactive decay is a spontaneous transformation that is unaffected by physical and chemical processes.</a:t>
            </a:r>
          </a:p>
          <a:p>
            <a:pPr marL="344488" indent="-344488">
              <a:buFont typeface="Arial" panose="020B0604020202020204" pitchFamily="34" charset="0"/>
              <a:buChar char="•"/>
            </a:pPr>
            <a:r>
              <a:rPr lang="en-US" sz="1800" dirty="0"/>
              <a:t>During radioactive decay, radiation (typically a highly energetic particle and/or photon) is emitted from the unstable parent nucleus. </a:t>
            </a:r>
          </a:p>
          <a:p>
            <a:pPr marL="344488" indent="-344488">
              <a:buFont typeface="Arial" panose="020B0604020202020204" pitchFamily="34" charset="0"/>
              <a:buChar char="•"/>
            </a:pPr>
            <a:r>
              <a:rPr lang="en-US" sz="1800" dirty="0"/>
              <a:t>After decay, the daughter nucleus is left in a more stable state.</a:t>
            </a:r>
          </a:p>
          <a:p>
            <a:pPr marL="344488" indent="-344488">
              <a:buFont typeface="Arial" panose="020B0604020202020204" pitchFamily="34" charset="0"/>
              <a:buChar char="•"/>
            </a:pPr>
            <a:r>
              <a:rPr lang="en-US" sz="1800" dirty="0"/>
              <a:t>Isotopes that are radioactive are often called radioisotopes, radionuclides or radioactive nuclides.    </a:t>
            </a:r>
          </a:p>
        </p:txBody>
      </p:sp>
      <p:pic>
        <p:nvPicPr>
          <p:cNvPr id="4098"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334" t="14903" r="23208"/>
          <a:stretch/>
        </p:blipFill>
        <p:spPr bwMode="auto">
          <a:xfrm>
            <a:off x="3080808" y="4815281"/>
            <a:ext cx="2988733" cy="158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14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pathways</a:t>
            </a:r>
          </a:p>
        </p:txBody>
      </p:sp>
    </p:spTree>
    <p:extLst>
      <p:ext uri="{BB962C8B-B14F-4D97-AF65-F5344CB8AC3E}">
        <p14:creationId xmlns:p14="http://schemas.microsoft.com/office/powerpoint/2010/main" val="255413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exposure</a:t>
            </a:r>
          </a:p>
        </p:txBody>
      </p:sp>
      <p:sp>
        <p:nvSpPr>
          <p:cNvPr id="3" name="Content Placeholder 2"/>
          <p:cNvSpPr>
            <a:spLocks noGrp="1"/>
          </p:cNvSpPr>
          <p:nvPr>
            <p:ph idx="1"/>
          </p:nvPr>
        </p:nvSpPr>
        <p:spPr>
          <a:xfrm>
            <a:off x="457200" y="1721492"/>
            <a:ext cx="5230091" cy="4221416"/>
          </a:xfrm>
        </p:spPr>
        <p:txBody>
          <a:bodyPr>
            <a:normAutofit/>
          </a:bodyPr>
          <a:lstStyle/>
          <a:p>
            <a:pPr marL="344488" indent="-344488">
              <a:buFont typeface="Arial" panose="020B0604020202020204" pitchFamily="34" charset="0"/>
              <a:buChar char="•"/>
            </a:pPr>
            <a:r>
              <a:rPr lang="en-US" sz="1800" dirty="0"/>
              <a:t>External exposure occurs when radioactive material </a:t>
            </a:r>
            <a:r>
              <a:rPr lang="en-US" sz="1800" u="sng" dirty="0"/>
              <a:t>outside</a:t>
            </a:r>
            <a:r>
              <a:rPr lang="en-US" sz="1800" dirty="0"/>
              <a:t> the body emits radiation that interacts with the individual’s body and deposits a dose. </a:t>
            </a:r>
          </a:p>
          <a:p>
            <a:pPr marL="344488" indent="-344488">
              <a:buFont typeface="Arial" panose="020B0604020202020204" pitchFamily="34" charset="0"/>
              <a:buChar char="•"/>
            </a:pPr>
            <a:r>
              <a:rPr lang="en-US" sz="1800" dirty="0"/>
              <a:t>The principles of time, distance and shielding </a:t>
            </a:r>
            <a:r>
              <a:rPr lang="en-US" sz="1800" u="sng" dirty="0"/>
              <a:t>can</a:t>
            </a:r>
            <a:r>
              <a:rPr lang="en-US" sz="1800" dirty="0"/>
              <a:t> protect an individual from external exposures.</a:t>
            </a:r>
          </a:p>
          <a:p>
            <a:endParaRPr lang="en-US" sz="1800" dirty="0"/>
          </a:p>
        </p:txBody>
      </p:sp>
      <p:pic>
        <p:nvPicPr>
          <p:cNvPr id="5" name="Picture 4" title="External Exposure"/>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7" name="TextBox 6" title="External Exposure"/>
          <p:cNvSpPr txBox="1"/>
          <p:nvPr/>
        </p:nvSpPr>
        <p:spPr>
          <a:xfrm>
            <a:off x="6012392" y="2488053"/>
            <a:ext cx="437969" cy="769441"/>
          </a:xfrm>
          <a:prstGeom prst="rect">
            <a:avLst/>
          </a:prstGeom>
          <a:noFill/>
        </p:spPr>
        <p:txBody>
          <a:bodyPr wrap="square" rtlCol="0">
            <a:spAutoFit/>
          </a:bodyPr>
          <a:lstStyle/>
          <a:p>
            <a:r>
              <a:rPr lang="en-US" sz="4400" dirty="0">
                <a:ln>
                  <a:solidFill>
                    <a:srgbClr val="FFFF00"/>
                  </a:solidFill>
                </a:ln>
              </a:rPr>
              <a:t>☢</a:t>
            </a:r>
          </a:p>
        </p:txBody>
      </p:sp>
      <p:cxnSp>
        <p:nvCxnSpPr>
          <p:cNvPr id="8" name="Straight Arrow Connector 7" title="External Exposure"/>
          <p:cNvCxnSpPr/>
          <p:nvPr/>
        </p:nvCxnSpPr>
        <p:spPr>
          <a:xfrm flipV="1">
            <a:off x="6463061" y="2250945"/>
            <a:ext cx="677645" cy="459813"/>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title="External Exposure"/>
          <p:cNvCxnSpPr/>
          <p:nvPr/>
        </p:nvCxnSpPr>
        <p:spPr>
          <a:xfrm flipV="1">
            <a:off x="6526872" y="2612941"/>
            <a:ext cx="691478" cy="177855"/>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title="External Exposure"/>
          <p:cNvCxnSpPr/>
          <p:nvPr/>
        </p:nvCxnSpPr>
        <p:spPr>
          <a:xfrm>
            <a:off x="6526872" y="2873949"/>
            <a:ext cx="691478" cy="4893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title="External Exposure"/>
          <p:cNvCxnSpPr/>
          <p:nvPr/>
        </p:nvCxnSpPr>
        <p:spPr>
          <a:xfrm>
            <a:off x="6509628" y="2971769"/>
            <a:ext cx="531904" cy="30994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title="External Exposure"/>
          <p:cNvCxnSpPr/>
          <p:nvPr/>
        </p:nvCxnSpPr>
        <p:spPr>
          <a:xfrm>
            <a:off x="6450361" y="3020659"/>
            <a:ext cx="330200" cy="394352"/>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title="External Exposure"/>
          <p:cNvCxnSpPr/>
          <p:nvPr/>
        </p:nvCxnSpPr>
        <p:spPr>
          <a:xfrm>
            <a:off x="6387042" y="3063378"/>
            <a:ext cx="173697" cy="455127"/>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title="External Exposure"/>
          <p:cNvCxnSpPr/>
          <p:nvPr/>
        </p:nvCxnSpPr>
        <p:spPr>
          <a:xfrm>
            <a:off x="6330589" y="3066552"/>
            <a:ext cx="0" cy="995661"/>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44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(1)</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Internal exposure occurs when radioactive material has entered the body through inhalation (breathing in), ingestion (eating or drinking), absorption through skin and open wounds. </a:t>
            </a:r>
          </a:p>
          <a:p>
            <a:pPr marL="344488" indent="-344488">
              <a:buFont typeface="Arial" panose="020B0604020202020204" pitchFamily="34" charset="0"/>
              <a:buChar char="•"/>
            </a:pPr>
            <a:r>
              <a:rPr lang="en-US" sz="1800" dirty="0"/>
              <a:t>Once in the body, radioactive material will transport and accumulate in the target tissue.</a:t>
            </a:r>
          </a:p>
          <a:p>
            <a:pPr marL="344488" indent="-344488">
              <a:buFont typeface="Arial" panose="020B0604020202020204" pitchFamily="34" charset="0"/>
              <a:buChar char="•"/>
            </a:pPr>
            <a:r>
              <a:rPr lang="en-US" sz="1800" dirty="0"/>
              <a:t>The target tissue depends on the biological behavior of the element/compound. </a:t>
            </a:r>
          </a:p>
          <a:p>
            <a:pPr marL="687388" lvl="1" indent="-344488">
              <a:buFont typeface="Arial" panose="020B0604020202020204" pitchFamily="34" charset="0"/>
              <a:buChar char="•"/>
            </a:pPr>
            <a:r>
              <a:rPr lang="en-US" sz="1800" dirty="0"/>
              <a:t>For example, </a:t>
            </a:r>
            <a:r>
              <a:rPr lang="en-US" sz="1800" baseline="30000" dirty="0"/>
              <a:t>131</a:t>
            </a:r>
            <a:r>
              <a:rPr lang="en-US" sz="1800" dirty="0"/>
              <a:t>I will accumulate in the thyroid gland, </a:t>
            </a:r>
            <a:r>
              <a:rPr lang="en-US" sz="1800" baseline="30000" dirty="0"/>
              <a:t>3</a:t>
            </a:r>
            <a:r>
              <a:rPr lang="en-US" sz="1800" dirty="0"/>
              <a:t>H will disperse uniformly throughout the body and </a:t>
            </a:r>
            <a:r>
              <a:rPr lang="en-US" sz="1800" baseline="30000" dirty="0"/>
              <a:t>90</a:t>
            </a:r>
            <a:r>
              <a:rPr lang="en-US" sz="1800" dirty="0"/>
              <a:t>Sr will accumulate in the bones. </a:t>
            </a:r>
          </a:p>
          <a:p>
            <a:pPr marL="344488" indent="-344488">
              <a:buFont typeface="Arial" panose="020B0604020202020204" pitchFamily="34" charset="0"/>
              <a:buChar char="•"/>
            </a:pPr>
            <a:r>
              <a:rPr lang="en-US" sz="1800" dirty="0"/>
              <a:t>The target tissue will receive the highest dose.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3235055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(2)</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Although alpha emitting radionuclides do not pose an external exposure hazard, they are a potent internal hazard.       </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If you suspect that you have an internal exposure, contact Environmental Health and Safety (EHS). EHS will perform a bioassay and a physician may prescribe a treatment plan to remove the radioactive material from your body.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54997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contamination</a:t>
            </a:r>
          </a:p>
        </p:txBody>
      </p:sp>
      <p:sp>
        <p:nvSpPr>
          <p:cNvPr id="3" name="Content Placeholder 2"/>
          <p:cNvSpPr>
            <a:spLocks noGrp="1"/>
          </p:cNvSpPr>
          <p:nvPr>
            <p:ph idx="1"/>
          </p:nvPr>
        </p:nvSpPr>
        <p:spPr>
          <a:xfrm>
            <a:off x="457200" y="1721492"/>
            <a:ext cx="5176156" cy="4221416"/>
          </a:xfrm>
        </p:spPr>
        <p:txBody>
          <a:bodyPr>
            <a:normAutofit/>
          </a:bodyPr>
          <a:lstStyle/>
          <a:p>
            <a:pPr marL="344488" indent="-344488">
              <a:buFont typeface="Arial" panose="020B0604020202020204" pitchFamily="34" charset="0"/>
              <a:buChar char="•"/>
            </a:pPr>
            <a:r>
              <a:rPr lang="en-US" sz="1800" dirty="0"/>
              <a:t>External contamination occurs when radioactive material is deposited onto the body or clothing of an individual.</a:t>
            </a:r>
          </a:p>
          <a:p>
            <a:pPr marL="344488" indent="-344488">
              <a:buFont typeface="Arial" panose="020B0604020202020204" pitchFamily="34" charset="0"/>
              <a:buChar char="•"/>
            </a:pPr>
            <a:r>
              <a:rPr lang="en-US" sz="1800" dirty="0"/>
              <a:t>The contamination presents an external exposure hazard.</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The only solution is to remove the contaminated clothing and decontaminate the contaminated parts of the body. </a:t>
            </a:r>
          </a:p>
        </p:txBody>
      </p:sp>
      <p:pic>
        <p:nvPicPr>
          <p:cNvPr id="4" name="Picture 3" title="External Contamination"/>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5" name="TextBox 4" title="External Contamination"/>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6" name="TextBox 5" title="External Contamination"/>
          <p:cNvSpPr txBox="1"/>
          <p:nvPr/>
        </p:nvSpPr>
        <p:spPr>
          <a:xfrm>
            <a:off x="6485433" y="3402037"/>
            <a:ext cx="437969" cy="461665"/>
          </a:xfrm>
          <a:prstGeom prst="rect">
            <a:avLst/>
          </a:prstGeom>
          <a:noFill/>
        </p:spPr>
        <p:txBody>
          <a:bodyPr wrap="square" rtlCol="0">
            <a:spAutoFit/>
          </a:bodyPr>
          <a:lstStyle/>
          <a:p>
            <a:r>
              <a:rPr lang="en-US" sz="2400" dirty="0">
                <a:ln>
                  <a:solidFill>
                    <a:srgbClr val="FFFF00"/>
                  </a:solidFill>
                </a:ln>
              </a:rPr>
              <a:t>☢</a:t>
            </a:r>
          </a:p>
        </p:txBody>
      </p:sp>
      <p:sp>
        <p:nvSpPr>
          <p:cNvPr id="7" name="TextBox 6" title="External Contamination"/>
          <p:cNvSpPr txBox="1"/>
          <p:nvPr/>
        </p:nvSpPr>
        <p:spPr>
          <a:xfrm>
            <a:off x="6780948" y="3551922"/>
            <a:ext cx="437969" cy="461665"/>
          </a:xfrm>
          <a:prstGeom prst="rect">
            <a:avLst/>
          </a:prstGeom>
          <a:noFill/>
        </p:spPr>
        <p:txBody>
          <a:bodyPr wrap="square" rtlCol="0">
            <a:spAutoFit/>
          </a:bodyPr>
          <a:lstStyle/>
          <a:p>
            <a:r>
              <a:rPr lang="en-US" sz="2400" dirty="0">
                <a:ln>
                  <a:solidFill>
                    <a:srgbClr val="FFFF00"/>
                  </a:solidFill>
                </a:ln>
              </a:rPr>
              <a:t>☢</a:t>
            </a:r>
          </a:p>
        </p:txBody>
      </p:sp>
      <p:sp>
        <p:nvSpPr>
          <p:cNvPr id="8" name="TextBox 7" title="External Contamination"/>
          <p:cNvSpPr txBox="1"/>
          <p:nvPr/>
        </p:nvSpPr>
        <p:spPr>
          <a:xfrm>
            <a:off x="6563485" y="3633387"/>
            <a:ext cx="437969" cy="461665"/>
          </a:xfrm>
          <a:prstGeom prst="rect">
            <a:avLst/>
          </a:prstGeom>
          <a:noFill/>
        </p:spPr>
        <p:txBody>
          <a:bodyPr wrap="square" rtlCol="0">
            <a:spAutoFit/>
          </a:bodyPr>
          <a:lstStyle/>
          <a:p>
            <a:r>
              <a:rPr lang="en-US" sz="2400" dirty="0">
                <a:ln>
                  <a:solidFill>
                    <a:srgbClr val="FFFF00"/>
                  </a:solidFill>
                </a:ln>
              </a:rPr>
              <a:t>☢</a:t>
            </a:r>
          </a:p>
        </p:txBody>
      </p:sp>
      <p:sp>
        <p:nvSpPr>
          <p:cNvPr id="9" name="TextBox 8" title="External Contamination"/>
          <p:cNvSpPr txBox="1"/>
          <p:nvPr/>
        </p:nvSpPr>
        <p:spPr>
          <a:xfrm>
            <a:off x="6750393" y="3845558"/>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External Contamination"/>
          <p:cNvSpPr txBox="1"/>
          <p:nvPr/>
        </p:nvSpPr>
        <p:spPr>
          <a:xfrm>
            <a:off x="6397144" y="3573993"/>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External Contamination"/>
          <p:cNvSpPr txBox="1"/>
          <p:nvPr/>
        </p:nvSpPr>
        <p:spPr>
          <a:xfrm>
            <a:off x="7864674" y="5088897"/>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External Contamination"/>
          <p:cNvSpPr txBox="1"/>
          <p:nvPr/>
        </p:nvSpPr>
        <p:spPr>
          <a:xfrm>
            <a:off x="7787358" y="4934635"/>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External Contamination"/>
          <p:cNvSpPr txBox="1"/>
          <p:nvPr/>
        </p:nvSpPr>
        <p:spPr>
          <a:xfrm>
            <a:off x="7831772" y="4599780"/>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External Contamination"/>
          <p:cNvSpPr txBox="1"/>
          <p:nvPr/>
        </p:nvSpPr>
        <p:spPr>
          <a:xfrm>
            <a:off x="7942849" y="4806940"/>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External Contamination"/>
          <p:cNvSpPr txBox="1"/>
          <p:nvPr/>
        </p:nvSpPr>
        <p:spPr>
          <a:xfrm>
            <a:off x="7995619" y="4978413"/>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External Contamination"/>
          <p:cNvSpPr txBox="1"/>
          <p:nvPr/>
        </p:nvSpPr>
        <p:spPr>
          <a:xfrm>
            <a:off x="7726685" y="4755815"/>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External Contamination"/>
          <p:cNvSpPr txBox="1"/>
          <p:nvPr/>
        </p:nvSpPr>
        <p:spPr>
          <a:xfrm>
            <a:off x="8015971" y="4659139"/>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External Contamination"/>
          <p:cNvSpPr txBox="1"/>
          <p:nvPr/>
        </p:nvSpPr>
        <p:spPr>
          <a:xfrm>
            <a:off x="6791037" y="3715080"/>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External Contamination"/>
          <p:cNvSpPr txBox="1"/>
          <p:nvPr/>
        </p:nvSpPr>
        <p:spPr>
          <a:xfrm>
            <a:off x="6530435" y="3796373"/>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External Contamination"/>
          <p:cNvSpPr txBox="1"/>
          <p:nvPr/>
        </p:nvSpPr>
        <p:spPr>
          <a:xfrm>
            <a:off x="6640414" y="3450315"/>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External Contamination"/>
          <p:cNvSpPr txBox="1"/>
          <p:nvPr/>
        </p:nvSpPr>
        <p:spPr>
          <a:xfrm>
            <a:off x="6923402" y="3855532"/>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External Contamination"/>
          <p:cNvSpPr txBox="1"/>
          <p:nvPr/>
        </p:nvSpPr>
        <p:spPr>
          <a:xfrm>
            <a:off x="6902793" y="3997958"/>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External Contamination"/>
          <p:cNvSpPr txBox="1"/>
          <p:nvPr/>
        </p:nvSpPr>
        <p:spPr>
          <a:xfrm>
            <a:off x="7507700" y="1895663"/>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External Contamination"/>
          <p:cNvSpPr txBox="1"/>
          <p:nvPr/>
        </p:nvSpPr>
        <p:spPr>
          <a:xfrm>
            <a:off x="7498483" y="2022105"/>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External Contamination"/>
          <p:cNvSpPr txBox="1"/>
          <p:nvPr/>
        </p:nvSpPr>
        <p:spPr>
          <a:xfrm>
            <a:off x="7393803" y="1884356"/>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External Contamination"/>
          <p:cNvSpPr txBox="1"/>
          <p:nvPr/>
        </p:nvSpPr>
        <p:spPr>
          <a:xfrm>
            <a:off x="7615963" y="1992339"/>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41758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Leakage potential</a:t>
            </a:r>
          </a:p>
        </p:txBody>
      </p:sp>
      <p:sp>
        <p:nvSpPr>
          <p:cNvPr id="3" name="Content Placeholder 2"/>
          <p:cNvSpPr>
            <a:spLocks noGrp="1"/>
          </p:cNvSpPr>
          <p:nvPr>
            <p:ph idx="1"/>
          </p:nvPr>
        </p:nvSpPr>
        <p:spPr>
          <a:xfrm>
            <a:off x="457200" y="1721492"/>
            <a:ext cx="4998720" cy="4221416"/>
          </a:xfrm>
        </p:spPr>
        <p:txBody>
          <a:bodyPr>
            <a:normAutofit/>
          </a:bodyPr>
          <a:lstStyle/>
          <a:p>
            <a:pPr marL="285750" indent="-285750">
              <a:buFont typeface="Arial" panose="020B0604020202020204" pitchFamily="34" charset="0"/>
              <a:buChar char="•"/>
            </a:pPr>
            <a:r>
              <a:rPr lang="en-US" sz="1800" dirty="0"/>
              <a:t>Sealed sources are designed to prevent leakage and contamination if used, handled and stored as instructed by the manufacturer. </a:t>
            </a:r>
          </a:p>
          <a:p>
            <a:pPr marL="628650" lvl="1" indent="-285750">
              <a:buFont typeface="Arial" panose="020B0604020202020204" pitchFamily="34" charset="0"/>
              <a:buChar char="•"/>
            </a:pPr>
            <a:r>
              <a:rPr lang="en-US" sz="1800" dirty="0"/>
              <a:t>Internal exposure and external contamination should not occur.  </a:t>
            </a:r>
          </a:p>
          <a:p>
            <a:pPr marL="285750" indent="-285750">
              <a:buFont typeface="Arial" panose="020B0604020202020204" pitchFamily="34" charset="0"/>
              <a:buChar char="•"/>
            </a:pPr>
            <a:r>
              <a:rPr lang="en-US" sz="1800" dirty="0"/>
              <a:t>However, internal exposure and external contamination can occur if the sealed source leaks as a result of damage or failure.</a:t>
            </a:r>
          </a:p>
          <a:p>
            <a:pPr marL="285750" indent="-285750">
              <a:buFont typeface="Arial" panose="020B0604020202020204" pitchFamily="34" charset="0"/>
              <a:buChar char="•"/>
            </a:pPr>
            <a:r>
              <a:rPr lang="en-US" sz="1800" dirty="0"/>
              <a:t>Therefore, only use, handle and store the sealed source as instructed by the manufacturer</a:t>
            </a:r>
          </a:p>
          <a:p>
            <a:pPr marL="285750" indent="-285750">
              <a:buFont typeface="Arial" panose="020B0604020202020204" pitchFamily="34" charset="0"/>
              <a:buChar char="•"/>
            </a:pPr>
            <a:r>
              <a:rPr lang="en-US" sz="1800" dirty="0"/>
              <a:t>Contact EHS immediately if you suspect that the source is damaged or leaking. </a:t>
            </a:r>
          </a:p>
          <a:p>
            <a:endParaRPr lang="en-US" sz="1800" dirty="0"/>
          </a:p>
        </p:txBody>
      </p:sp>
      <p:pic>
        <p:nvPicPr>
          <p:cNvPr id="7174" name="Picture 6" descr="Image result for city labs betavoltaic"/>
          <p:cNvPicPr>
            <a:picLocks noChangeAspect="1" noChangeArrowheads="1"/>
          </p:cNvPicPr>
          <p:nvPr/>
        </p:nvPicPr>
        <p:blipFill rotWithShape="1">
          <a:blip r:embed="rId2">
            <a:extLst>
              <a:ext uri="{28A0092B-C50C-407E-A947-70E740481C1C}">
                <a14:useLocalDpi xmlns:a14="http://schemas.microsoft.com/office/drawing/2010/main" val="0"/>
              </a:ext>
            </a:extLst>
          </a:blip>
          <a:srcRect l="18888" t="-4643" r="3215" b="4643"/>
          <a:stretch/>
        </p:blipFill>
        <p:spPr bwMode="auto">
          <a:xfrm>
            <a:off x="5635081" y="1575727"/>
            <a:ext cx="3120299" cy="225647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nrd static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757" y="3984568"/>
            <a:ext cx="2070945" cy="195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404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controls</a:t>
            </a:r>
          </a:p>
        </p:txBody>
      </p:sp>
    </p:spTree>
    <p:extLst>
      <p:ext uri="{BB962C8B-B14F-4D97-AF65-F5344CB8AC3E}">
        <p14:creationId xmlns:p14="http://schemas.microsoft.com/office/powerpoint/2010/main" val="337075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Controls</a:t>
            </a:r>
          </a:p>
        </p:txBody>
      </p:sp>
      <p:sp>
        <p:nvSpPr>
          <p:cNvPr id="3" name="Content Placeholder 2"/>
          <p:cNvSpPr>
            <a:spLocks noGrp="1"/>
          </p:cNvSpPr>
          <p:nvPr>
            <p:ph idx="1"/>
          </p:nvPr>
        </p:nvSpPr>
        <p:spPr/>
        <p:txBody>
          <a:bodyPr>
            <a:noAutofit/>
          </a:bodyPr>
          <a:lstStyle/>
          <a:p>
            <a:pPr marL="344488" indent="-344488">
              <a:buFont typeface="Arial" panose="020B0604020202020204" pitchFamily="34" charset="0"/>
              <a:buChar char="•"/>
            </a:pPr>
            <a:r>
              <a:rPr lang="en-US" sz="1550" dirty="0"/>
              <a:t>In general, controls are used to protect individuals from external and internal exposures.  </a:t>
            </a:r>
          </a:p>
          <a:p>
            <a:pPr marL="344488" indent="-344488">
              <a:buFont typeface="Arial" panose="020B0604020202020204" pitchFamily="34" charset="0"/>
              <a:buChar char="•"/>
            </a:pPr>
            <a:r>
              <a:rPr lang="en-US" sz="1550" dirty="0"/>
              <a:t>There are multiple types of control types. The hierarchy of controls types are as follows:</a:t>
            </a:r>
          </a:p>
          <a:p>
            <a:pPr marL="687388" lvl="1" indent="-344488">
              <a:buFont typeface="Arial" panose="020B0604020202020204" pitchFamily="34" charset="0"/>
              <a:buChar char="•"/>
            </a:pPr>
            <a:r>
              <a:rPr lang="en-US" sz="1550" dirty="0"/>
              <a:t>Engineering</a:t>
            </a:r>
          </a:p>
          <a:p>
            <a:pPr marL="1031875" lvl="2" indent="-346075">
              <a:buFont typeface="Arial" panose="020B0604020202020204" pitchFamily="34" charset="0"/>
              <a:buChar char="•"/>
            </a:pPr>
            <a:r>
              <a:rPr lang="en-US" sz="1550" dirty="0"/>
              <a:t>Should be the first line of defense</a:t>
            </a:r>
          </a:p>
          <a:p>
            <a:pPr marL="1031875" lvl="2" indent="-346075">
              <a:buFont typeface="Arial" panose="020B0604020202020204" pitchFamily="34" charset="0"/>
              <a:buChar char="•"/>
            </a:pPr>
            <a:r>
              <a:rPr lang="en-US" sz="1550" dirty="0"/>
              <a:t>More reliable and effective and should be given priority</a:t>
            </a:r>
          </a:p>
          <a:p>
            <a:pPr marL="687388" lvl="1" indent="-344488">
              <a:buFont typeface="Arial" panose="020B0604020202020204" pitchFamily="34" charset="0"/>
              <a:buChar char="•"/>
            </a:pPr>
            <a:r>
              <a:rPr lang="en-US" sz="1550" dirty="0"/>
              <a:t>Administrative (procedural)</a:t>
            </a:r>
          </a:p>
          <a:p>
            <a:pPr marL="1031875" lvl="2" indent="-346075">
              <a:buFont typeface="Arial" panose="020B0604020202020204" pitchFamily="34" charset="0"/>
              <a:buChar char="•"/>
            </a:pPr>
            <a:r>
              <a:rPr lang="en-US" sz="1550" dirty="0"/>
              <a:t>Should be the second line of defense</a:t>
            </a:r>
          </a:p>
          <a:p>
            <a:pPr marL="1031875" lvl="2" indent="-346075">
              <a:buFont typeface="Arial" panose="020B0604020202020204" pitchFamily="34" charset="0"/>
              <a:buChar char="•"/>
            </a:pPr>
            <a:r>
              <a:rPr lang="en-US" sz="1550" dirty="0"/>
              <a:t>If engineering controls are impractical or inadequate, an effective combination of administrative and personal protective equipment shall be used.</a:t>
            </a:r>
          </a:p>
          <a:p>
            <a:pPr marL="687388" lvl="1" indent="-344488">
              <a:buFont typeface="Arial" panose="020B0604020202020204" pitchFamily="34" charset="0"/>
              <a:buChar char="•"/>
            </a:pPr>
            <a:r>
              <a:rPr lang="en-US" sz="1550" dirty="0"/>
              <a:t>Personal Protective Equipment (PPE)</a:t>
            </a:r>
          </a:p>
          <a:p>
            <a:pPr marL="1031875" lvl="2" indent="-346075">
              <a:buFont typeface="Arial" panose="020B0604020202020204" pitchFamily="34" charset="0"/>
              <a:buChar char="•"/>
            </a:pPr>
            <a:r>
              <a:rPr lang="en-US" sz="1550" dirty="0"/>
              <a:t>Should be the last line of defense</a:t>
            </a:r>
          </a:p>
          <a:p>
            <a:pPr marL="1031875" lvl="2" indent="-346075">
              <a:buFont typeface="Arial" panose="020B0604020202020204" pitchFamily="34" charset="0"/>
              <a:buChar char="•"/>
            </a:pPr>
            <a:r>
              <a:rPr lang="en-US" sz="1550" dirty="0"/>
              <a:t>Required if engineering and administrative controls don’t entirely remove the hazard</a:t>
            </a:r>
          </a:p>
          <a:p>
            <a:pPr marL="344488" indent="-344488">
              <a:buFont typeface="Arial" panose="020B0604020202020204" pitchFamily="34" charset="0"/>
              <a:buChar char="•"/>
            </a:pPr>
            <a:r>
              <a:rPr lang="en-US" sz="1550" dirty="0"/>
              <a:t>Environmental Health and Safety (EHS) will assist you with determining the controls that are appropriate for your application. </a:t>
            </a:r>
          </a:p>
        </p:txBody>
      </p:sp>
    </p:spTree>
    <p:extLst>
      <p:ext uri="{BB962C8B-B14F-4D97-AF65-F5344CB8AC3E}">
        <p14:creationId xmlns:p14="http://schemas.microsoft.com/office/powerpoint/2010/main" val="84973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Image result for lead bri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110" y="1267095"/>
            <a:ext cx="2444821" cy="16787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Engineering controls – Shielding </a:t>
            </a:r>
          </a:p>
        </p:txBody>
      </p:sp>
      <p:sp>
        <p:nvSpPr>
          <p:cNvPr id="3" name="Content Placeholder 2"/>
          <p:cNvSpPr>
            <a:spLocks noGrp="1"/>
          </p:cNvSpPr>
          <p:nvPr>
            <p:ph idx="1"/>
          </p:nvPr>
        </p:nvSpPr>
        <p:spPr>
          <a:xfrm>
            <a:off x="457200" y="1721492"/>
            <a:ext cx="5617030" cy="4221416"/>
          </a:xfrm>
        </p:spPr>
        <p:txBody>
          <a:bodyPr>
            <a:normAutofit/>
          </a:bodyPr>
          <a:lstStyle/>
          <a:p>
            <a:pPr marL="344488" indent="-344488">
              <a:buFont typeface="Arial" panose="020B0604020202020204" pitchFamily="34" charset="0"/>
              <a:buChar char="•"/>
            </a:pPr>
            <a:r>
              <a:rPr lang="en-US" sz="1800" dirty="0"/>
              <a:t>As much as possible, shielding should be used when using and storing radionuclides that emit:</a:t>
            </a:r>
          </a:p>
          <a:p>
            <a:pPr marL="687388" lvl="1" indent="-344488">
              <a:buFont typeface="Arial" panose="020B0604020202020204" pitchFamily="34" charset="0"/>
              <a:buChar char="•"/>
            </a:pPr>
            <a:r>
              <a:rPr lang="en-US" sz="1800" dirty="0"/>
              <a:t>Gamma-rays (e.g. </a:t>
            </a:r>
            <a:r>
              <a:rPr lang="en-US" sz="1800" baseline="30000" dirty="0"/>
              <a:t>99m</a:t>
            </a:r>
            <a:r>
              <a:rPr lang="en-US" sz="1800" dirty="0"/>
              <a:t>Tc, </a:t>
            </a:r>
            <a:r>
              <a:rPr lang="en-US" sz="1800" baseline="30000" dirty="0"/>
              <a:t>131</a:t>
            </a:r>
            <a:r>
              <a:rPr lang="en-US" sz="1800" dirty="0"/>
              <a:t>I, </a:t>
            </a:r>
            <a:r>
              <a:rPr lang="en-US" sz="1800" baseline="30000" dirty="0"/>
              <a:t>125</a:t>
            </a:r>
            <a:r>
              <a:rPr lang="en-US" sz="1800" dirty="0"/>
              <a:t>I, </a:t>
            </a:r>
            <a:r>
              <a:rPr lang="en-US" sz="1800" baseline="30000" dirty="0"/>
              <a:t>18</a:t>
            </a:r>
            <a:r>
              <a:rPr lang="en-US" sz="1800" dirty="0"/>
              <a:t>F, etc.)</a:t>
            </a:r>
          </a:p>
          <a:p>
            <a:pPr marL="1031875" lvl="2" indent="-346075">
              <a:buFont typeface="Arial" panose="020B0604020202020204" pitchFamily="34" charset="0"/>
              <a:buChar char="•"/>
            </a:pPr>
            <a:r>
              <a:rPr lang="en-US" sz="1800" dirty="0"/>
              <a:t>Lead “L” block table top shields</a:t>
            </a:r>
          </a:p>
          <a:p>
            <a:pPr marL="1031875" lvl="2" indent="-346075">
              <a:buFont typeface="Arial" panose="020B0604020202020204" pitchFamily="34" charset="0"/>
              <a:buChar char="•"/>
            </a:pPr>
            <a:r>
              <a:rPr lang="en-US" sz="1800" dirty="0"/>
              <a:t>Lead Bricks</a:t>
            </a:r>
          </a:p>
          <a:p>
            <a:pPr marL="687388" lvl="1" indent="-344488">
              <a:buFont typeface="Arial" panose="020B0604020202020204" pitchFamily="34" charset="0"/>
              <a:buChar char="•"/>
            </a:pPr>
            <a:r>
              <a:rPr lang="en-US" sz="1800" dirty="0"/>
              <a:t>High-energy beta particles (e.g. </a:t>
            </a:r>
            <a:r>
              <a:rPr lang="en-US" sz="1800" baseline="30000" dirty="0"/>
              <a:t>32</a:t>
            </a:r>
            <a:r>
              <a:rPr lang="en-US" sz="1800" dirty="0"/>
              <a:t>P, </a:t>
            </a:r>
            <a:r>
              <a:rPr lang="en-US" sz="1800" baseline="30000" dirty="0"/>
              <a:t>90</a:t>
            </a:r>
            <a:r>
              <a:rPr lang="en-US" sz="1800" dirty="0"/>
              <a:t>Sr, etc.)</a:t>
            </a:r>
          </a:p>
          <a:p>
            <a:pPr marL="1031875" lvl="2" indent="-346075">
              <a:buFont typeface="Arial" panose="020B0604020202020204" pitchFamily="34" charset="0"/>
              <a:buChar char="•"/>
            </a:pPr>
            <a:r>
              <a:rPr lang="en-US" sz="1800" dirty="0"/>
              <a:t>Acrylic beta shields</a:t>
            </a:r>
          </a:p>
          <a:p>
            <a:pPr marL="1031875" lvl="2" indent="-346075">
              <a:buFont typeface="Arial" panose="020B0604020202020204" pitchFamily="34" charset="0"/>
              <a:buChar char="•"/>
            </a:pPr>
            <a:r>
              <a:rPr lang="en-US" sz="1800" dirty="0"/>
              <a:t>Acrylic beta shield boxes </a:t>
            </a:r>
          </a:p>
          <a:p>
            <a:pPr marL="687388" lvl="1" indent="-344488">
              <a:buFont typeface="Arial" panose="020B0604020202020204" pitchFamily="34" charset="0"/>
              <a:buChar char="•"/>
            </a:pPr>
            <a:r>
              <a:rPr lang="en-US" sz="1800" dirty="0"/>
              <a:t>Neutrons (</a:t>
            </a: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AmBe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PuBe, etc.)</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Paraffin and polyethylene blocks</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Concrete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EHS will help you select the optimal shielding</a:t>
            </a:r>
            <a:endParaRPr lang="en-US" dirty="0"/>
          </a:p>
        </p:txBody>
      </p:sp>
      <p:pic>
        <p:nvPicPr>
          <p:cNvPr id="1026" name="Picture 2" descr="Image result for polyethylene bri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084" y="4406220"/>
            <a:ext cx="2483847" cy="240443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sr-90 eye applicator"/>
          <p:cNvPicPr>
            <a:picLocks noChangeAspect="1" noChangeArrowheads="1"/>
          </p:cNvPicPr>
          <p:nvPr/>
        </p:nvPicPr>
        <p:blipFill rotWithShape="1">
          <a:blip r:embed="rId4">
            <a:extLst>
              <a:ext uri="{28A0092B-C50C-407E-A947-70E740481C1C}">
                <a14:useLocalDpi xmlns:a14="http://schemas.microsoft.com/office/drawing/2010/main" val="0"/>
              </a:ext>
            </a:extLst>
          </a:blip>
          <a:srcRect r="21913" b="32298"/>
          <a:stretch/>
        </p:blipFill>
        <p:spPr bwMode="auto">
          <a:xfrm>
            <a:off x="6484777" y="3043270"/>
            <a:ext cx="1977504" cy="1371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SHIELDING CONSIDERATIONS</a:t>
            </a:r>
          </a:p>
        </p:txBody>
      </p:sp>
      <p:sp>
        <p:nvSpPr>
          <p:cNvPr id="3" name="Content Placeholder 2"/>
          <p:cNvSpPr>
            <a:spLocks noGrp="1"/>
          </p:cNvSpPr>
          <p:nvPr>
            <p:ph idx="1"/>
          </p:nvPr>
        </p:nvSpPr>
        <p:spPr>
          <a:xfrm>
            <a:off x="457200" y="1721492"/>
            <a:ext cx="4702629" cy="4221416"/>
          </a:xfrm>
        </p:spPr>
        <p:txBody>
          <a:bodyPr>
            <a:normAutofit/>
          </a:bodyPr>
          <a:lstStyle/>
          <a:p>
            <a:pPr marL="285750" indent="-285750">
              <a:buFont typeface="Arial" panose="020B0604020202020204" pitchFamily="34" charset="0"/>
              <a:buChar char="•"/>
            </a:pPr>
            <a:r>
              <a:rPr lang="en-US" sz="1800" dirty="0"/>
              <a:t>Special considerations need to be taken when shielding neutrons, especially those from neutron generators.</a:t>
            </a:r>
          </a:p>
          <a:p>
            <a:pPr marL="285750" indent="-285750">
              <a:buFont typeface="Arial" panose="020B0604020202020204" pitchFamily="34" charset="0"/>
              <a:buChar char="•"/>
            </a:pPr>
            <a:r>
              <a:rPr lang="en-US" sz="1800" dirty="0"/>
              <a:t>Neutrons passing through shielding slow down and are eventually absorbed by the atoms of the shielding material.</a:t>
            </a:r>
          </a:p>
          <a:p>
            <a:pPr marL="285750" indent="-285750">
              <a:buFont typeface="Arial" panose="020B0604020202020204" pitchFamily="34" charset="0"/>
              <a:buChar char="•"/>
            </a:pPr>
            <a:r>
              <a:rPr lang="en-US" sz="1800" dirty="0"/>
              <a:t>When the neutron is absorbed by a hydrogen atom, a highly energetic gamma-ray is emitted. </a:t>
            </a:r>
          </a:p>
          <a:p>
            <a:pPr marL="285750" indent="-285750">
              <a:buFont typeface="Arial" panose="020B0604020202020204" pitchFamily="34" charset="0"/>
              <a:buChar char="•"/>
            </a:pPr>
            <a:r>
              <a:rPr lang="en-US" sz="1800" dirty="0"/>
              <a:t>Therefore, gamma radiation shielding should be placed outside the neutron shielding.    </a:t>
            </a:r>
          </a:p>
          <a:p>
            <a:pPr marL="285750" indent="-285750">
              <a:buFont typeface="Arial" panose="020B0604020202020204" pitchFamily="34" charset="0"/>
              <a:buChar char="•"/>
            </a:pPr>
            <a:endParaRPr lang="en-US" sz="1800" dirty="0"/>
          </a:p>
        </p:txBody>
      </p:sp>
      <mc:AlternateContent xmlns:mc="http://schemas.openxmlformats.org/markup-compatibility/2006" xmlns:a14="http://schemas.microsoft.com/office/drawing/2010/main">
        <mc:Choice Requires="a14">
          <p:sp>
            <p:nvSpPr>
              <p:cNvPr id="4" name="TextBox 3"/>
              <p:cNvSpPr txBox="1"/>
              <p:nvPr/>
            </p:nvSpPr>
            <p:spPr>
              <a:xfrm>
                <a:off x="6101747" y="4475105"/>
                <a:ext cx="2066912" cy="3134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b="0" i="1" smtClean="0">
                              <a:latin typeface="Cambria Math" panose="02040503050406030204" pitchFamily="18" charset="0"/>
                            </a:rPr>
                            <m:t>1</m:t>
                          </m:r>
                        </m:sub>
                        <m:sup>
                          <m:r>
                            <a:rPr lang="en-US" sz="2000" b="0" i="1" smtClean="0">
                              <a:latin typeface="Cambria Math" panose="02040503050406030204" pitchFamily="18" charset="0"/>
                            </a:rPr>
                            <m:t>1</m:t>
                          </m:r>
                        </m:sup>
                        <m:e>
                          <m:r>
                            <a:rPr lang="en-US" sz="2000" b="0" i="1" smtClean="0">
                              <a:latin typeface="Cambria Math" panose="02040503050406030204" pitchFamily="18" charset="0"/>
                            </a:rPr>
                            <m:t>𝐻</m:t>
                          </m:r>
                          <m:r>
                            <a:rPr lang="en-US" sz="2000" b="0" i="1" smtClean="0">
                              <a:latin typeface="Cambria Math" panose="02040503050406030204" pitchFamily="18" charset="0"/>
                            </a:rPr>
                            <m:t>+</m:t>
                          </m:r>
                          <m:sPre>
                            <m:sPrePr>
                              <m:ctrlPr>
                                <a:rPr lang="en-US" sz="2000" b="0" i="1" smtClean="0">
                                  <a:latin typeface="Cambria Math" panose="02040503050406030204" pitchFamily="18" charset="0"/>
                                </a:rPr>
                              </m:ctrlPr>
                            </m:sPrePr>
                            <m:sub>
                              <m:r>
                                <a:rPr lang="en-US" sz="2000" b="0" i="1" smtClean="0">
                                  <a:latin typeface="Cambria Math" panose="02040503050406030204" pitchFamily="18" charset="0"/>
                                </a:rPr>
                                <m:t>0</m:t>
                              </m:r>
                            </m:sub>
                            <m:sup>
                              <m:r>
                                <a:rPr lang="en-US" sz="2000" b="0" i="1" smtClean="0">
                                  <a:latin typeface="Cambria Math" panose="02040503050406030204" pitchFamily="18" charset="0"/>
                                </a:rPr>
                                <m:t>1</m:t>
                              </m:r>
                            </m:sup>
                            <m:e>
                              <m:r>
                                <a:rPr lang="en-US" sz="2000" b="0" i="1" smtClean="0">
                                  <a:latin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sPre>
                                <m:sPrePr>
                                  <m:ctrlPr>
                                    <a:rPr lang="en-US" sz="2000" b="0" i="1" smtClean="0">
                                      <a:latin typeface="Cambria Math" panose="02040503050406030204" pitchFamily="18" charset="0"/>
                                      <a:ea typeface="Cambria Math" panose="02040503050406030204" pitchFamily="18" charset="0"/>
                                    </a:rPr>
                                  </m:ctrlPr>
                                </m:sPrePr>
                                <m:sub>
                                  <m:r>
                                    <a:rPr lang="en-US" sz="2000" b="0" i="1" smtClean="0">
                                      <a:latin typeface="Cambria Math" panose="02040503050406030204" pitchFamily="18" charset="0"/>
                                      <a:ea typeface="Cambria Math" panose="02040503050406030204" pitchFamily="18" charset="0"/>
                                    </a:rPr>
                                    <m:t>1</m:t>
                                  </m:r>
                                </m:sub>
                                <m:sup>
                                  <m:r>
                                    <a:rPr lang="en-US" sz="2000" b="0" i="1" smtClean="0">
                                      <a:latin typeface="Cambria Math" panose="02040503050406030204" pitchFamily="18" charset="0"/>
                                    </a:rPr>
                                    <m:t>2</m:t>
                                  </m:r>
                                </m:sup>
                                <m:e>
                                  <m:r>
                                    <a:rPr lang="en-US" sz="2000" b="0" i="1" smtClean="0">
                                      <a:latin typeface="Cambria Math" panose="02040503050406030204" pitchFamily="18" charset="0"/>
                                    </a:rPr>
                                    <m:t>𝐻</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𝛾</m:t>
                                  </m:r>
                                </m:e>
                              </m:sPre>
                            </m:e>
                          </m:sPre>
                        </m:e>
                      </m:sPre>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6101747" y="4475105"/>
                <a:ext cx="2066912" cy="313484"/>
              </a:xfrm>
              <a:prstGeom prst="rect">
                <a:avLst/>
              </a:prstGeom>
              <a:blipFill rotWithShape="0">
                <a:blip r:embed="rId2"/>
                <a:stretch>
                  <a:fillRect l="-590" t="-1923" r="-2065" b="-21154"/>
                </a:stretch>
              </a:blipFill>
            </p:spPr>
            <p:txBody>
              <a:bodyPr/>
              <a:lstStyle/>
              <a:p>
                <a:r>
                  <a:rPr lang="en-US">
                    <a:noFill/>
                  </a:rPr>
                  <a:t> </a:t>
                </a:r>
              </a:p>
            </p:txBody>
          </p:sp>
        </mc:Fallback>
      </mc:AlternateContent>
      <p:pic>
        <p:nvPicPr>
          <p:cNvPr id="7172" name="Picture 4" descr="http://www.adelphitech.com/images/content/108_a.jpg" title="Neutron generator"/>
          <p:cNvPicPr>
            <a:picLocks noChangeAspect="1" noChangeArrowheads="1"/>
          </p:cNvPicPr>
          <p:nvPr/>
        </p:nvPicPr>
        <p:blipFill rotWithShape="1">
          <a:blip r:embed="rId3">
            <a:extLst>
              <a:ext uri="{28A0092B-C50C-407E-A947-70E740481C1C}">
                <a14:useLocalDpi xmlns:a14="http://schemas.microsoft.com/office/drawing/2010/main" val="0"/>
              </a:ext>
            </a:extLst>
          </a:blip>
          <a:srcRect r="13304"/>
          <a:stretch/>
        </p:blipFill>
        <p:spPr bwMode="auto">
          <a:xfrm>
            <a:off x="5383824" y="2007551"/>
            <a:ext cx="3502758" cy="182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83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radiation</a:t>
            </a:r>
          </a:p>
        </p:txBody>
      </p:sp>
      <p:sp>
        <p:nvSpPr>
          <p:cNvPr id="3" name="Content Placeholder 2"/>
          <p:cNvSpPr>
            <a:spLocks noGrp="1"/>
          </p:cNvSpPr>
          <p:nvPr>
            <p:ph idx="1"/>
          </p:nvPr>
        </p:nvSpPr>
        <p:spPr/>
        <p:txBody>
          <a:bodyPr>
            <a:normAutofit fontScale="92500" lnSpcReduction="10000"/>
          </a:bodyPr>
          <a:lstStyle/>
          <a:p>
            <a:r>
              <a:rPr lang="en-US" sz="1800" dirty="0">
                <a:latin typeface="Arial" panose="020B0604020202020204" pitchFamily="34" charset="0"/>
                <a:cs typeface="Arial" panose="020B0604020202020204" pitchFamily="34" charset="0"/>
              </a:rPr>
              <a:t>The types of radiation emitted during and examples of radionuclides that emit that type of radiation is included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Energetic Helium nucleus. </a:t>
            </a:r>
          </a:p>
          <a:p>
            <a:pPr marL="687388" lvl="1" indent="-344488">
              <a:buFont typeface="Arial" panose="020B0604020202020204" pitchFamily="34" charset="0"/>
              <a:buChar char="•"/>
            </a:pPr>
            <a:r>
              <a:rPr lang="en-US" sz="1800" baseline="30000" dirty="0">
                <a:latin typeface="Arial" panose="020B0604020202020204" pitchFamily="34" charset="0"/>
                <a:cs typeface="Arial" panose="020B0604020202020204" pitchFamily="34" charset="0"/>
              </a:rPr>
              <a:t>238</a:t>
            </a:r>
            <a:r>
              <a:rPr lang="en-US" sz="1800" dirty="0">
                <a:latin typeface="Arial" panose="020B0604020202020204" pitchFamily="34" charset="0"/>
                <a:cs typeface="Arial" panose="020B0604020202020204" pitchFamily="34" charset="0"/>
              </a:rPr>
              <a:t>U, </a:t>
            </a:r>
            <a:r>
              <a:rPr lang="en-US" sz="1800" baseline="30000" dirty="0">
                <a:latin typeface="Arial" panose="020B0604020202020204" pitchFamily="34" charset="0"/>
                <a:cs typeface="Arial" panose="020B0604020202020204" pitchFamily="34" charset="0"/>
              </a:rPr>
              <a:t>232</a:t>
            </a:r>
            <a:r>
              <a:rPr lang="en-US" sz="1800" dirty="0">
                <a:latin typeface="Arial" panose="020B0604020202020204" pitchFamily="34" charset="0"/>
                <a:cs typeface="Arial" panose="020B0604020202020204" pitchFamily="34" charset="0"/>
              </a:rPr>
              <a:t>Th, </a:t>
            </a:r>
            <a:r>
              <a:rPr lang="en-US" sz="1800" baseline="30000" dirty="0">
                <a:latin typeface="Arial" panose="020B0604020202020204" pitchFamily="34" charset="0"/>
                <a:cs typeface="Arial" panose="020B0604020202020204" pitchFamily="34" charset="0"/>
              </a:rPr>
              <a:t>241</a:t>
            </a:r>
            <a:r>
              <a:rPr lang="en-US" sz="1800" dirty="0">
                <a:latin typeface="Arial" panose="020B0604020202020204" pitchFamily="34" charset="0"/>
                <a:cs typeface="Arial" panose="020B0604020202020204" pitchFamily="34" charset="0"/>
              </a:rPr>
              <a:t>Am, </a:t>
            </a:r>
            <a:r>
              <a:rPr lang="en-US" sz="1800" baseline="30000" dirty="0">
                <a:latin typeface="Arial" panose="020B0604020202020204" pitchFamily="34" charset="0"/>
                <a:cs typeface="Arial" panose="020B0604020202020204" pitchFamily="34" charset="0"/>
              </a:rPr>
              <a:t>226</a:t>
            </a:r>
            <a:r>
              <a:rPr lang="en-US" sz="1800" dirty="0">
                <a:latin typeface="Arial" panose="020B0604020202020204" pitchFamily="34" charset="0"/>
                <a:cs typeface="Arial" panose="020B0604020202020204" pitchFamily="34" charset="0"/>
              </a:rPr>
              <a:t>Ra and </a:t>
            </a:r>
            <a:r>
              <a:rPr lang="en-US" sz="1800" baseline="30000" dirty="0">
                <a:latin typeface="Arial" panose="020B0604020202020204" pitchFamily="34" charset="0"/>
                <a:cs typeface="Arial" panose="020B0604020202020204" pitchFamily="34" charset="0"/>
              </a:rPr>
              <a:t>222</a:t>
            </a:r>
            <a:r>
              <a:rPr lang="en-US" sz="1800" dirty="0">
                <a:latin typeface="Arial" panose="020B0604020202020204" pitchFamily="34" charset="0"/>
                <a:cs typeface="Arial" panose="020B0604020202020204" pitchFamily="34" charset="0"/>
              </a:rPr>
              <a:t>Rn </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occasionally called a negatron.  </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32</a:t>
            </a:r>
            <a:r>
              <a:rPr lang="en-US" sz="1800" dirty="0">
                <a:latin typeface="Arial" panose="020B0604020202020204" pitchFamily="34" charset="0"/>
                <a:ea typeface="Verdana" panose="020B0604030504040204" pitchFamily="34" charset="0"/>
                <a:cs typeface="Arial" panose="020B0604020202020204" pitchFamily="34" charset="0"/>
              </a:rPr>
              <a:t>P,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and </a:t>
            </a:r>
            <a:r>
              <a:rPr lang="en-US" sz="1800" baseline="30000" dirty="0">
                <a:latin typeface="Arial" panose="020B0604020202020204" pitchFamily="34" charset="0"/>
                <a:ea typeface="Verdana" panose="020B0604030504040204" pitchFamily="34" charset="0"/>
                <a:cs typeface="Arial" panose="020B0604020202020204" pitchFamily="34" charset="0"/>
              </a:rPr>
              <a:t>90</a:t>
            </a:r>
            <a:r>
              <a:rPr lang="en-US" sz="1800" dirty="0">
                <a:latin typeface="Arial" panose="020B0604020202020204" pitchFamily="34" charset="0"/>
                <a:ea typeface="Verdana" panose="020B0604030504040204" pitchFamily="34" charset="0"/>
                <a:cs typeface="Arial" panose="020B0604020202020204" pitchFamily="34" charset="0"/>
              </a:rPr>
              <a:t>Sr</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n-US" sz="1800" dirty="0">
                <a:latin typeface="Arial" panose="020B0604020202020204" pitchFamily="34" charset="0"/>
                <a:cs typeface="Arial" panose="020B0604020202020204" pitchFamily="34" charset="0"/>
              </a:rPr>
              <a:t>(</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antiparticle, commonly called a positron.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11</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13</a:t>
            </a:r>
            <a:r>
              <a:rPr lang="en-US" sz="1800" dirty="0">
                <a:latin typeface="Arial" panose="020B0604020202020204" pitchFamily="34" charset="0"/>
                <a:ea typeface="Verdana" panose="020B0604030504040204" pitchFamily="34" charset="0"/>
                <a:cs typeface="Arial" panose="020B0604020202020204" pitchFamily="34" charset="0"/>
              </a:rPr>
              <a:t>N, </a:t>
            </a:r>
            <a:r>
              <a:rPr lang="en-US" sz="1800" baseline="30000" dirty="0">
                <a:latin typeface="Arial" panose="020B0604020202020204" pitchFamily="34" charset="0"/>
                <a:ea typeface="Verdana" panose="020B0604030504040204" pitchFamily="34" charset="0"/>
                <a:cs typeface="Arial" panose="020B0604020202020204" pitchFamily="34" charset="0"/>
              </a:rPr>
              <a:t>15</a:t>
            </a:r>
            <a:r>
              <a:rPr lang="en-US" sz="1800" dirty="0">
                <a:latin typeface="Arial" panose="020B0604020202020204" pitchFamily="34" charset="0"/>
                <a:ea typeface="Verdana" panose="020B0604030504040204" pitchFamily="34" charset="0"/>
                <a:cs typeface="Arial" panose="020B0604020202020204" pitchFamily="34" charset="0"/>
              </a:rPr>
              <a:t>O and </a:t>
            </a:r>
            <a:r>
              <a:rPr lang="en-US" sz="1800" baseline="30000" dirty="0">
                <a:latin typeface="Arial" panose="020B0604020202020204" pitchFamily="34" charset="0"/>
                <a:ea typeface="Verdana" panose="020B0604030504040204" pitchFamily="34" charset="0"/>
                <a:cs typeface="Arial" panose="020B0604020202020204" pitchFamily="34" charset="0"/>
              </a:rPr>
              <a:t>18</a:t>
            </a:r>
            <a:r>
              <a:rPr lang="en-US" sz="1800" dirty="0">
                <a:latin typeface="Arial" panose="020B0604020202020204" pitchFamily="34" charset="0"/>
                <a:ea typeface="Verdana" panose="020B0604030504040204" pitchFamily="34" charset="0"/>
                <a:cs typeface="Arial" panose="020B0604020202020204" pitchFamily="34" charset="0"/>
              </a:rPr>
              <a:t>F</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 (</a:t>
            </a:r>
            <a:r>
              <a:rPr lang="el-GR" sz="1800" dirty="0">
                <a:latin typeface="Arial" panose="020B0604020202020204" pitchFamily="34" charset="0"/>
                <a:ea typeface="Verdana" panose="020B0604030504040204" pitchFamily="34" charset="0"/>
                <a:cs typeface="Arial" panose="020B0604020202020204" pitchFamily="34" charset="0"/>
              </a:rPr>
              <a:t>γ</a:t>
            </a:r>
            <a:r>
              <a:rPr lang="en-US" sz="1800" dirty="0">
                <a:latin typeface="Arial" panose="020B0604020202020204" pitchFamily="34" charset="0"/>
                <a:ea typeface="Verdana" panose="020B0604030504040204" pitchFamily="34" charset="0"/>
                <a:cs typeface="Arial" panose="020B0604020202020204" pitchFamily="34" charset="0"/>
              </a:rPr>
              <a:t>) – Photon emitted from a daughter nucleus left in an energetic state following radioactive decay.</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99m</a:t>
            </a:r>
            <a:r>
              <a:rPr lang="en-US" sz="1800" dirty="0">
                <a:latin typeface="Arial" panose="020B0604020202020204" pitchFamily="34" charset="0"/>
                <a:ea typeface="Verdana" panose="020B0604030504040204" pitchFamily="34" charset="0"/>
                <a:cs typeface="Arial" panose="020B0604020202020204" pitchFamily="34" charset="0"/>
              </a:rPr>
              <a:t>Tc, </a:t>
            </a:r>
            <a:r>
              <a:rPr lang="en-US" sz="1800" baseline="30000" dirty="0">
                <a:latin typeface="Arial" panose="020B0604020202020204" pitchFamily="34" charset="0"/>
                <a:ea typeface="Verdana" panose="020B0604030504040204" pitchFamily="34" charset="0"/>
                <a:cs typeface="Arial" panose="020B0604020202020204" pitchFamily="34" charset="0"/>
              </a:rPr>
              <a:t>137</a:t>
            </a:r>
            <a:r>
              <a:rPr lang="en-US" sz="1800" dirty="0">
                <a:latin typeface="Arial" panose="020B0604020202020204" pitchFamily="34" charset="0"/>
                <a:ea typeface="Verdana" panose="020B0604030504040204" pitchFamily="34" charset="0"/>
                <a:cs typeface="Arial" panose="020B0604020202020204" pitchFamily="34" charset="0"/>
              </a:rPr>
              <a:t>Cs, </a:t>
            </a:r>
            <a:r>
              <a:rPr lang="en-US" sz="1800" baseline="30000" dirty="0">
                <a:latin typeface="Arial" panose="020B0604020202020204" pitchFamily="34" charset="0"/>
                <a:ea typeface="Verdana" panose="020B0604030504040204" pitchFamily="34" charset="0"/>
                <a:cs typeface="Arial" panose="020B0604020202020204" pitchFamily="34" charset="0"/>
              </a:rPr>
              <a:t>60</a:t>
            </a:r>
            <a:r>
              <a:rPr lang="en-US" sz="1800" dirty="0">
                <a:latin typeface="Arial" panose="020B0604020202020204" pitchFamily="34" charset="0"/>
                <a:ea typeface="Verdana" panose="020B0604030504040204" pitchFamily="34" charset="0"/>
                <a:cs typeface="Arial" panose="020B0604020202020204" pitchFamily="34" charset="0"/>
              </a:rPr>
              <a:t>Co, </a:t>
            </a:r>
            <a:r>
              <a:rPr lang="en-US" sz="1800" baseline="30000" dirty="0">
                <a:latin typeface="Arial" panose="020B0604020202020204" pitchFamily="34" charset="0"/>
                <a:ea typeface="Verdana" panose="020B0604030504040204" pitchFamily="34" charset="0"/>
                <a:cs typeface="Arial" panose="020B0604020202020204" pitchFamily="34" charset="0"/>
              </a:rPr>
              <a:t>125</a:t>
            </a:r>
            <a:r>
              <a:rPr lang="en-US" sz="1800" dirty="0">
                <a:latin typeface="Arial" panose="020B0604020202020204" pitchFamily="34" charset="0"/>
                <a:ea typeface="Verdana" panose="020B0604030504040204" pitchFamily="34" charset="0"/>
                <a:cs typeface="Arial" panose="020B0604020202020204" pitchFamily="34" charset="0"/>
              </a:rPr>
              <a:t>I and </a:t>
            </a:r>
            <a:r>
              <a:rPr lang="en-US" sz="1800" baseline="30000" dirty="0">
                <a:latin typeface="Arial" panose="020B0604020202020204" pitchFamily="34" charset="0"/>
                <a:ea typeface="Verdana" panose="020B0604030504040204" pitchFamily="34" charset="0"/>
                <a:cs typeface="Arial" panose="020B0604020202020204" pitchFamily="34" charset="0"/>
              </a:rPr>
              <a:t>131</a:t>
            </a:r>
            <a:r>
              <a:rPr lang="en-US" sz="1800" dirty="0">
                <a:latin typeface="Arial" panose="020B0604020202020204" pitchFamily="34" charset="0"/>
                <a:ea typeface="Verdana" panose="020B0604030504040204" pitchFamily="34" charset="0"/>
                <a:cs typeface="Arial" panose="020B0604020202020204" pitchFamily="34" charset="0"/>
              </a:rPr>
              <a:t>I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Neutron (n) – Energetic unbound neutron.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 Beryllium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 Beryllium</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Deuterium-Tritium (D-T) and Deuterium-Deuterium (D-D) neutron generators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590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controls – tweezers </a:t>
            </a:r>
          </a:p>
        </p:txBody>
      </p:sp>
      <p:sp>
        <p:nvSpPr>
          <p:cNvPr id="3" name="Content Placeholder 2"/>
          <p:cNvSpPr>
            <a:spLocks noGrp="1"/>
          </p:cNvSpPr>
          <p:nvPr>
            <p:ph idx="1"/>
          </p:nvPr>
        </p:nvSpPr>
        <p:spPr>
          <a:xfrm>
            <a:off x="457200" y="1721492"/>
            <a:ext cx="4711959" cy="4221416"/>
          </a:xfrm>
        </p:spPr>
        <p:txBody>
          <a:bodyPr>
            <a:normAutofit/>
          </a:bodyPr>
          <a:lstStyle/>
          <a:p>
            <a:pPr marL="285750" indent="-285750">
              <a:buFont typeface="Arial" panose="020B0604020202020204" pitchFamily="34" charset="0"/>
              <a:buChar char="•"/>
            </a:pPr>
            <a:r>
              <a:rPr lang="en-US" sz="1800" dirty="0"/>
              <a:t>Extra care should be taken when moving, handling or manipulating sources that emit gamma, neutron and high energy beta radiation in order to keep doses as low as reasonably achievable.</a:t>
            </a:r>
          </a:p>
          <a:p>
            <a:pPr marL="285750" indent="-285750">
              <a:buFont typeface="Arial" panose="020B0604020202020204" pitchFamily="34" charset="0"/>
              <a:buChar char="•"/>
            </a:pPr>
            <a:r>
              <a:rPr lang="en-US" sz="1800" dirty="0"/>
              <a:t>The sealed source should be held with tweezers or tongs.</a:t>
            </a:r>
          </a:p>
        </p:txBody>
      </p:sp>
      <p:pic>
        <p:nvPicPr>
          <p:cNvPr id="4" name="Picture 3" title="radiation worker  using tongs to handle radioactive source"/>
          <p:cNvPicPr>
            <a:picLocks noChangeAspect="1"/>
          </p:cNvPicPr>
          <p:nvPr/>
        </p:nvPicPr>
        <p:blipFill rotWithShape="1">
          <a:blip r:embed="rId2">
            <a:extLst>
              <a:ext uri="{28A0092B-C50C-407E-A947-70E740481C1C}">
                <a14:useLocalDpi xmlns:a14="http://schemas.microsoft.com/office/drawing/2010/main" val="0"/>
              </a:ext>
            </a:extLst>
          </a:blip>
          <a:srcRect l="10476" r="19864"/>
          <a:stretch/>
        </p:blipFill>
        <p:spPr>
          <a:xfrm rot="5400000">
            <a:off x="5218124" y="2092405"/>
            <a:ext cx="3853543" cy="3111717"/>
          </a:xfrm>
          <a:prstGeom prst="rect">
            <a:avLst/>
          </a:prstGeom>
        </p:spPr>
      </p:pic>
    </p:spTree>
    <p:extLst>
      <p:ext uri="{BB962C8B-B14F-4D97-AF65-F5344CB8AC3E}">
        <p14:creationId xmlns:p14="http://schemas.microsoft.com/office/powerpoint/2010/main" val="3666122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9181322" cy="748782"/>
          </a:xfrm>
        </p:spPr>
        <p:txBody>
          <a:bodyPr/>
          <a:lstStyle/>
          <a:p>
            <a:r>
              <a:rPr lang="en-US" dirty="0"/>
              <a:t>Administrative controls – Training </a:t>
            </a:r>
          </a:p>
        </p:txBody>
      </p:sp>
      <p:sp>
        <p:nvSpPr>
          <p:cNvPr id="3" name="Content Placeholder 2"/>
          <p:cNvSpPr>
            <a:spLocks noGrp="1"/>
          </p:cNvSpPr>
          <p:nvPr>
            <p:ph idx="1"/>
          </p:nvPr>
        </p:nvSpPr>
        <p:spPr>
          <a:xfrm>
            <a:off x="457200" y="1721492"/>
            <a:ext cx="8124738" cy="4221416"/>
          </a:xfrm>
        </p:spPr>
        <p:txBody>
          <a:bodyPr/>
          <a:lstStyle/>
          <a:p>
            <a:pPr marL="285750" indent="-285750">
              <a:buFont typeface="Arial" panose="020B0604020202020204" pitchFamily="34" charset="0"/>
              <a:buChar char="•"/>
            </a:pPr>
            <a:r>
              <a:rPr lang="en-US" sz="1800" dirty="0"/>
              <a:t>Nuclear Regulatory Commission (NRC) and Purdue University require individuals to receive the following training prior to working with or around radioactive material:</a:t>
            </a:r>
          </a:p>
          <a:p>
            <a:pPr marL="687388" lvl="1" indent="-344488">
              <a:buFont typeface="Arial" panose="020B0604020202020204" pitchFamily="34" charset="0"/>
              <a:buChar char="•"/>
            </a:pPr>
            <a:r>
              <a:rPr lang="en-US" sz="1800" dirty="0"/>
              <a:t>Initial Online Radiation Safety Training </a:t>
            </a:r>
          </a:p>
          <a:p>
            <a:pPr marL="1030288" lvl="2" indent="-344488">
              <a:buFont typeface="Arial" panose="020B0604020202020204" pitchFamily="34" charset="0"/>
              <a:buChar char="•"/>
            </a:pPr>
            <a:r>
              <a:rPr lang="en-US" sz="1800" dirty="0"/>
              <a:t>This presentation</a:t>
            </a:r>
          </a:p>
          <a:p>
            <a:pPr marL="687388" lvl="1" indent="-344488">
              <a:buFont typeface="Arial" panose="020B0604020202020204" pitchFamily="34" charset="0"/>
              <a:buChar char="•"/>
            </a:pPr>
            <a:r>
              <a:rPr lang="en-US" sz="1800" dirty="0"/>
              <a:t>Instruction by the supervisor or PI on the safe completion of the task involving radioactive material </a:t>
            </a:r>
          </a:p>
          <a:p>
            <a:pPr marL="687388" lvl="1" indent="-344488">
              <a:buFont typeface="Arial" panose="020B0604020202020204" pitchFamily="34" charset="0"/>
              <a:buChar char="•"/>
            </a:pPr>
            <a:r>
              <a:rPr lang="en-US" sz="1800" dirty="0"/>
              <a:t>Biennial Radiation Safety Retraining</a:t>
            </a:r>
          </a:p>
          <a:p>
            <a:pPr marL="1030288" lvl="2" indent="-344488">
              <a:buFont typeface="Arial" panose="020B0604020202020204" pitchFamily="34" charset="0"/>
              <a:buChar char="•"/>
            </a:pPr>
            <a:r>
              <a:rPr lang="en-US" sz="1800" dirty="0"/>
              <a:t>Reviews the principles covered in the initial training. </a:t>
            </a:r>
          </a:p>
          <a:p>
            <a:pPr marL="285750" indent="-285750">
              <a:buFont typeface="Arial" panose="020B0604020202020204" pitchFamily="34" charset="0"/>
              <a:buChar char="•"/>
            </a:pPr>
            <a:endParaRPr lang="en-US" sz="1800" dirty="0"/>
          </a:p>
          <a:p>
            <a:pPr marL="9715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2505544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controls – sop </a:t>
            </a:r>
          </a:p>
        </p:txBody>
      </p:sp>
      <p:sp>
        <p:nvSpPr>
          <p:cNvPr id="3" name="Content Placeholder 2"/>
          <p:cNvSpPr>
            <a:spLocks noGrp="1"/>
          </p:cNvSpPr>
          <p:nvPr>
            <p:ph idx="1"/>
          </p:nvPr>
        </p:nvSpPr>
        <p:spPr>
          <a:xfrm>
            <a:off x="457200" y="1721492"/>
            <a:ext cx="5347982" cy="4221416"/>
          </a:xfrm>
        </p:spPr>
        <p:txBody>
          <a:bodyPr>
            <a:normAutofit/>
          </a:bodyPr>
          <a:lstStyle/>
          <a:p>
            <a:pPr marL="344488" indent="-344488">
              <a:buFont typeface="Arial" panose="020B0604020202020204" pitchFamily="34" charset="0"/>
              <a:buChar char="•"/>
            </a:pPr>
            <a:r>
              <a:rPr lang="en-US" sz="1800" dirty="0"/>
              <a:t>Standard Operating Procedures (SOP) are step-by-step instructions that ensures the safe use of radioactive material in a particular experiment or procedure.</a:t>
            </a:r>
          </a:p>
          <a:p>
            <a:pPr marL="344488" indent="-344488">
              <a:buFont typeface="Arial" panose="020B0604020202020204" pitchFamily="34" charset="0"/>
              <a:buChar char="•"/>
            </a:pPr>
            <a:r>
              <a:rPr lang="en-US" sz="1800" dirty="0"/>
              <a:t>When developing SOPs, emphasis should be given to reducing radiation exposure and contamination.  </a:t>
            </a:r>
          </a:p>
          <a:p>
            <a:pPr marL="344488" indent="-344488">
              <a:buFont typeface="Arial" panose="020B0604020202020204" pitchFamily="34" charset="0"/>
              <a:buChar char="•"/>
            </a:pPr>
            <a:r>
              <a:rPr lang="en-US" sz="1800" dirty="0"/>
              <a:t>Standard Operating Procedures (SOP) should be developed and followed when one of the following applies: </a:t>
            </a:r>
          </a:p>
          <a:p>
            <a:pPr marL="687388" lvl="1" indent="-344488">
              <a:buFont typeface="Arial" panose="020B0604020202020204" pitchFamily="34" charset="0"/>
              <a:buChar char="•"/>
            </a:pPr>
            <a:r>
              <a:rPr lang="en-US" sz="1800" dirty="0"/>
              <a:t>Performing a novel procedure </a:t>
            </a:r>
          </a:p>
          <a:p>
            <a:pPr marL="687388" lvl="1" indent="-344488">
              <a:buFont typeface="Arial" panose="020B0604020202020204" pitchFamily="34" charset="0"/>
              <a:buChar char="•"/>
            </a:pPr>
            <a:r>
              <a:rPr lang="en-US" sz="1800" dirty="0"/>
              <a:t>Using large quantities of radioactive material</a:t>
            </a:r>
          </a:p>
          <a:p>
            <a:endParaRPr lang="en-US" dirty="0"/>
          </a:p>
        </p:txBody>
      </p:sp>
      <p:pic>
        <p:nvPicPr>
          <p:cNvPr id="4" name="Picture 2" descr="http://thumbs.dreamstime.com/x/instruction-book-how-to-do-yourself-manual-22656256.jpg" title="Standard operating procedures"/>
          <p:cNvPicPr>
            <a:picLocks noChangeAspect="1" noChangeArrowheads="1"/>
          </p:cNvPicPr>
          <p:nvPr/>
        </p:nvPicPr>
        <p:blipFill rotWithShape="1">
          <a:blip r:embed="rId2">
            <a:extLst>
              <a:ext uri="{28A0092B-C50C-407E-A947-70E740481C1C}">
                <a14:useLocalDpi xmlns:a14="http://schemas.microsoft.com/office/drawing/2010/main" val="0"/>
              </a:ext>
            </a:extLst>
          </a:blip>
          <a:srcRect l="10791" t="4699" r="16409" b="5097"/>
          <a:stretch/>
        </p:blipFill>
        <p:spPr bwMode="auto">
          <a:xfrm>
            <a:off x="6335058" y="2108200"/>
            <a:ext cx="2351742" cy="308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13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 Gloves </a:t>
            </a:r>
          </a:p>
        </p:txBody>
      </p:sp>
      <p:sp>
        <p:nvSpPr>
          <p:cNvPr id="3" name="Content Placeholder 2"/>
          <p:cNvSpPr>
            <a:spLocks noGrp="1"/>
          </p:cNvSpPr>
          <p:nvPr>
            <p:ph idx="1"/>
          </p:nvPr>
        </p:nvSpPr>
        <p:spPr>
          <a:xfrm>
            <a:off x="457200" y="1721492"/>
            <a:ext cx="4954555" cy="4221416"/>
          </a:xfrm>
        </p:spPr>
        <p:txBody>
          <a:bodyPr>
            <a:normAutofit/>
          </a:bodyPr>
          <a:lstStyle/>
          <a:p>
            <a:pPr marL="285750" indent="-285750">
              <a:buFont typeface="Arial" panose="020B0604020202020204" pitchFamily="34" charset="0"/>
              <a:buChar char="•"/>
            </a:pPr>
            <a:r>
              <a:rPr lang="en-US" sz="1800" dirty="0"/>
              <a:t>Although there is a low probability of contamination, EHS recommends wearing gloves when handling sealed sources with your hands.  </a:t>
            </a:r>
          </a:p>
        </p:txBody>
      </p:sp>
      <p:pic>
        <p:nvPicPr>
          <p:cNvPr id="6150" name="Picture 6" descr="https://static.grainger.com/rp/s/is/image/Grainger/1RL58_AS01?$zmmain$"/>
          <p:cNvPicPr>
            <a:picLocks noChangeAspect="1" noChangeArrowheads="1"/>
          </p:cNvPicPr>
          <p:nvPr/>
        </p:nvPicPr>
        <p:blipFill rotWithShape="1">
          <a:blip r:embed="rId2">
            <a:extLst>
              <a:ext uri="{28A0092B-C50C-407E-A947-70E740481C1C}">
                <a14:useLocalDpi xmlns:a14="http://schemas.microsoft.com/office/drawing/2010/main" val="0"/>
              </a:ext>
            </a:extLst>
          </a:blip>
          <a:srcRect r="6357"/>
          <a:stretch/>
        </p:blipFill>
        <p:spPr bwMode="auto">
          <a:xfrm>
            <a:off x="5663682" y="1721492"/>
            <a:ext cx="3275046" cy="3497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328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Labeling, Procuring, transferring, securing, storing, transporting and shipping radioactive material</a:t>
            </a:r>
          </a:p>
        </p:txBody>
      </p:sp>
    </p:spTree>
    <p:extLst>
      <p:ext uri="{BB962C8B-B14F-4D97-AF65-F5344CB8AC3E}">
        <p14:creationId xmlns:p14="http://schemas.microsoft.com/office/powerpoint/2010/main" val="1688944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5431"/>
            <a:ext cx="9156583" cy="748782"/>
          </a:xfrm>
        </p:spPr>
        <p:txBody>
          <a:bodyPr/>
          <a:lstStyle/>
          <a:p>
            <a:r>
              <a:rPr lang="en-US" dirty="0"/>
              <a:t>Labeling </a:t>
            </a:r>
          </a:p>
        </p:txBody>
      </p:sp>
      <p:sp>
        <p:nvSpPr>
          <p:cNvPr id="3" name="Content Placeholder 2"/>
          <p:cNvSpPr>
            <a:spLocks noGrp="1"/>
          </p:cNvSpPr>
          <p:nvPr>
            <p:ph idx="1"/>
          </p:nvPr>
        </p:nvSpPr>
        <p:spPr>
          <a:xfrm>
            <a:off x="457201" y="1721492"/>
            <a:ext cx="5324474" cy="4221416"/>
          </a:xfrm>
        </p:spPr>
        <p:txBody>
          <a:bodyPr>
            <a:normAutofit/>
          </a:bodyPr>
          <a:lstStyle/>
          <a:p>
            <a:pPr marL="344488" indent="-344488">
              <a:buFont typeface="Arial" panose="020B0604020202020204" pitchFamily="34" charset="0"/>
              <a:buChar char="•"/>
            </a:pPr>
            <a:r>
              <a:rPr lang="en-US" sz="1800" dirty="0"/>
              <a:t>Radiation users have the responsibility to ensure that all radiation sources are properly labeled. </a:t>
            </a:r>
          </a:p>
          <a:p>
            <a:pPr marL="344488" indent="-344488">
              <a:buFont typeface="Arial" panose="020B0604020202020204" pitchFamily="34" charset="0"/>
              <a:buChar char="•"/>
            </a:pPr>
            <a:r>
              <a:rPr lang="en-US" sz="1800" dirty="0"/>
              <a:t>Labeling must have:</a:t>
            </a:r>
          </a:p>
          <a:p>
            <a:pPr marL="687388" lvl="1" indent="-344488">
              <a:buFont typeface="Arial" panose="020B0604020202020204" pitchFamily="34" charset="0"/>
              <a:buChar char="•"/>
            </a:pPr>
            <a:r>
              <a:rPr lang="en-US" sz="1800" dirty="0"/>
              <a:t>The traditional radiation symbol</a:t>
            </a:r>
          </a:p>
          <a:p>
            <a:pPr marL="687388" lvl="1" indent="-344488">
              <a:buFont typeface="Arial" panose="020B0604020202020204" pitchFamily="34" charset="0"/>
              <a:buChar char="•"/>
            </a:pPr>
            <a:r>
              <a:rPr lang="en-US" sz="1800" dirty="0"/>
              <a:t>The words ‘Caution Radioactive Material’</a:t>
            </a:r>
          </a:p>
          <a:p>
            <a:pPr marL="687388" lvl="1" indent="-344488">
              <a:buFont typeface="Arial" panose="020B0604020202020204" pitchFamily="34" charset="0"/>
              <a:buChar char="•"/>
            </a:pPr>
            <a:r>
              <a:rPr lang="en-US" sz="1800" dirty="0"/>
              <a:t>The radioisotope listed</a:t>
            </a:r>
          </a:p>
          <a:p>
            <a:pPr marL="687388" lvl="1" indent="-344488">
              <a:buFont typeface="Arial" panose="020B0604020202020204" pitchFamily="34" charset="0"/>
              <a:buChar char="•"/>
            </a:pPr>
            <a:r>
              <a:rPr lang="en-US" sz="1800" dirty="0"/>
              <a:t>The amount (activity) contained</a:t>
            </a:r>
          </a:p>
          <a:p>
            <a:pPr marL="687388" lvl="1" indent="-344488">
              <a:buFont typeface="Arial" panose="020B0604020202020204" pitchFamily="34" charset="0"/>
              <a:buChar char="•"/>
            </a:pPr>
            <a:r>
              <a:rPr lang="en-US" sz="1800" dirty="0"/>
              <a:t>The date that the amount was determined</a:t>
            </a:r>
          </a:p>
          <a:p>
            <a:pPr marL="285750" indent="-285750">
              <a:buFont typeface="Arial" panose="020B0604020202020204" pitchFamily="34" charset="0"/>
              <a:buChar char="•"/>
            </a:pPr>
            <a:r>
              <a:rPr lang="en-US" sz="1800" dirty="0"/>
              <a:t>If possible, labels should be affixed to the source. If that is impractical, the label can be affixed to the shielded storage container. </a:t>
            </a:r>
          </a:p>
          <a:p>
            <a:pPr marL="628650" lvl="1" indent="-285750">
              <a:buFont typeface="Arial" panose="020B0604020202020204" pitchFamily="34" charset="0"/>
              <a:buChar char="•"/>
            </a:pPr>
            <a:endParaRPr lang="en-US" sz="1800" dirty="0"/>
          </a:p>
          <a:p>
            <a:endParaRPr lang="en-US" sz="1800" dirty="0"/>
          </a:p>
        </p:txBody>
      </p:sp>
      <p:pic>
        <p:nvPicPr>
          <p:cNvPr id="6148" name="Picture 4" descr="Image result for lead pig"/>
          <p:cNvPicPr>
            <a:picLocks noChangeAspect="1" noChangeArrowheads="1"/>
          </p:cNvPicPr>
          <p:nvPr/>
        </p:nvPicPr>
        <p:blipFill rotWithShape="1">
          <a:blip r:embed="rId2">
            <a:extLst>
              <a:ext uri="{28A0092B-C50C-407E-A947-70E740481C1C}">
                <a14:useLocalDpi xmlns:a14="http://schemas.microsoft.com/office/drawing/2010/main" val="0"/>
              </a:ext>
            </a:extLst>
          </a:blip>
          <a:srcRect l="14336" t="6591" r="12805" b="7553"/>
          <a:stretch/>
        </p:blipFill>
        <p:spPr bwMode="auto">
          <a:xfrm>
            <a:off x="6444408" y="3721668"/>
            <a:ext cx="1876425" cy="25587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nrdstaticcontrol.com/files/7313/9192/1733/P-2035.png" title="Sealed 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224" y="1208465"/>
            <a:ext cx="1632792" cy="2437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188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postings </a:t>
            </a:r>
          </a:p>
        </p:txBody>
      </p:sp>
      <p:sp>
        <p:nvSpPr>
          <p:cNvPr id="3" name="Content Placeholder 2"/>
          <p:cNvSpPr>
            <a:spLocks noGrp="1"/>
          </p:cNvSpPr>
          <p:nvPr>
            <p:ph idx="1"/>
          </p:nvPr>
        </p:nvSpPr>
        <p:spPr>
          <a:xfrm>
            <a:off x="457200" y="1721492"/>
            <a:ext cx="4975412" cy="4221416"/>
          </a:xfrm>
        </p:spPr>
        <p:txBody>
          <a:bodyPr>
            <a:normAutofit lnSpcReduction="10000"/>
          </a:bodyPr>
          <a:lstStyle/>
          <a:p>
            <a:pPr marL="285750" indent="-285750">
              <a:buFont typeface="Arial" panose="020B0604020202020204" pitchFamily="34" charset="0"/>
              <a:buChar char="•"/>
            </a:pPr>
            <a:r>
              <a:rPr lang="en-US" sz="1800" dirty="0"/>
              <a:t>All locations that are used for the storage, use and counting of radioactive material must have the appropriate ‘Caution Radioactive Materials’ door posting that warns individuals of the presence of radioactive material prior to entering that location. </a:t>
            </a:r>
          </a:p>
          <a:p>
            <a:pPr marL="285750" indent="-285750">
              <a:buFont typeface="Arial" panose="020B0604020202020204" pitchFamily="34" charset="0"/>
              <a:buChar char="•"/>
            </a:pPr>
            <a:r>
              <a:rPr lang="en-US" sz="1800" dirty="0"/>
              <a:t>Contact EHS if you want to store, use or count radioactive material in a location that does not currently have the appropriate door posting.</a:t>
            </a:r>
          </a:p>
          <a:p>
            <a:pPr marL="285750" indent="-285750">
              <a:buFont typeface="Arial" panose="020B0604020202020204" pitchFamily="34" charset="0"/>
              <a:buChar char="•"/>
            </a:pPr>
            <a:r>
              <a:rPr lang="en-US" sz="1800" dirty="0"/>
              <a:t>If the dose rate from the radiation source is greater than 5 mrem at 30 cm, but less than 100 mrem, a ‘Caution Radiation Area’ posting is also required.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085" y="1698483"/>
            <a:ext cx="3091103" cy="210006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98" t="20215" r="6704" b="20545"/>
          <a:stretch/>
        </p:blipFill>
        <p:spPr>
          <a:xfrm>
            <a:off x="5697085" y="3828144"/>
            <a:ext cx="3091103" cy="2124343"/>
          </a:xfrm>
          <a:prstGeom prst="rect">
            <a:avLst/>
          </a:prstGeom>
        </p:spPr>
      </p:pic>
    </p:spTree>
    <p:extLst>
      <p:ext uri="{BB962C8B-B14F-4D97-AF65-F5344CB8AC3E}">
        <p14:creationId xmlns:p14="http://schemas.microsoft.com/office/powerpoint/2010/main" val="3929288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Procuring and transferring</a:t>
            </a:r>
          </a:p>
        </p:txBody>
      </p:sp>
      <p:sp>
        <p:nvSpPr>
          <p:cNvPr id="3" name="Content Placeholder 2"/>
          <p:cNvSpPr>
            <a:spLocks noGrp="1"/>
          </p:cNvSpPr>
          <p:nvPr>
            <p:ph idx="1"/>
          </p:nvPr>
        </p:nvSpPr>
        <p:spPr>
          <a:xfrm>
            <a:off x="457200" y="1721492"/>
            <a:ext cx="5364760" cy="4221416"/>
          </a:xfrm>
        </p:spPr>
        <p:txBody>
          <a:bodyPr>
            <a:normAutofit/>
          </a:bodyPr>
          <a:lstStyle/>
          <a:p>
            <a:pPr marL="344488" indent="-344488">
              <a:buFont typeface="Arial" panose="020B0604020202020204" pitchFamily="34" charset="0"/>
              <a:buChar char="•"/>
            </a:pPr>
            <a:r>
              <a:rPr lang="en-US" sz="1800" dirty="0"/>
              <a:t>The possession of radioactive material is regulated by EHS.</a:t>
            </a:r>
          </a:p>
          <a:p>
            <a:pPr marL="344488" indent="-344488">
              <a:buFont typeface="Arial" panose="020B0604020202020204" pitchFamily="34" charset="0"/>
              <a:buChar char="•"/>
            </a:pPr>
            <a:r>
              <a:rPr lang="en-US" sz="1800" dirty="0"/>
              <a:t>Principal Investigators that desire to obtain radioactive material must submit a </a:t>
            </a:r>
            <a:r>
              <a:rPr lang="en-US" sz="1800" dirty="0">
                <a:hlinkClick r:id="rId2"/>
              </a:rPr>
              <a:t>Radioactive Material Requisition (Form </a:t>
            </a:r>
            <a:r>
              <a:rPr lang="en-US" sz="1800" dirty="0">
                <a:hlinkClick r:id="rId3"/>
              </a:rPr>
              <a:t>R-1</a:t>
            </a:r>
            <a:r>
              <a:rPr lang="en-US" sz="1800" dirty="0">
                <a:hlinkClick r:id="rId2"/>
              </a:rPr>
              <a:t>)</a:t>
            </a:r>
            <a:r>
              <a:rPr lang="en-US" sz="1800" dirty="0"/>
              <a:t> to EHS.</a:t>
            </a:r>
          </a:p>
          <a:p>
            <a:pPr marL="344488" indent="-344488">
              <a:buFont typeface="Arial" panose="020B0604020202020204" pitchFamily="34" charset="0"/>
              <a:buChar char="•"/>
            </a:pPr>
            <a:r>
              <a:rPr lang="en-US" sz="1800" dirty="0"/>
              <a:t>Your business office must follow a specific </a:t>
            </a:r>
            <a:r>
              <a:rPr lang="en-US" sz="1800" dirty="0">
                <a:hlinkClick r:id="rId4"/>
              </a:rPr>
              <a:t>procedure</a:t>
            </a:r>
            <a:r>
              <a:rPr lang="en-US" sz="1800" dirty="0"/>
              <a:t> when purchasing radioactive material. </a:t>
            </a:r>
          </a:p>
          <a:p>
            <a:pPr marL="687388" lvl="1" indent="-344488">
              <a:buFont typeface="Arial" panose="020B0604020202020204" pitchFamily="34" charset="0"/>
              <a:buChar char="•"/>
            </a:pPr>
            <a:r>
              <a:rPr lang="en-US" sz="1800" dirty="0"/>
              <a:t>Failure to follow these procedures can delay your order.</a:t>
            </a:r>
          </a:p>
          <a:p>
            <a:pPr marL="344488" indent="-344488">
              <a:buFont typeface="Arial" panose="020B0604020202020204" pitchFamily="34" charset="0"/>
              <a:buChar char="•"/>
            </a:pPr>
            <a:r>
              <a:rPr lang="en-US" sz="1800" dirty="0"/>
              <a:t>Before transferring radioactive material, you must contact EHS. EHS will determine whether or not the recipient is permitted to possess the radioactive material. </a:t>
            </a:r>
          </a:p>
        </p:txBody>
      </p:sp>
      <p:graphicFrame>
        <p:nvGraphicFramePr>
          <p:cNvPr id="6" name="Object 5" title="R-1 Form"/>
          <p:cNvGraphicFramePr>
            <a:graphicFrameLocks noChangeAspect="1"/>
          </p:cNvGraphicFramePr>
          <p:nvPr>
            <p:extLst>
              <p:ext uri="{D42A27DB-BD31-4B8C-83A1-F6EECF244321}">
                <p14:modId xmlns:p14="http://schemas.microsoft.com/office/powerpoint/2010/main" val="31129223"/>
              </p:ext>
            </p:extLst>
          </p:nvPr>
        </p:nvGraphicFramePr>
        <p:xfrm>
          <a:off x="5821960" y="1721492"/>
          <a:ext cx="3082399" cy="3988864"/>
        </p:xfrm>
        <a:graphic>
          <a:graphicData uri="http://schemas.openxmlformats.org/presentationml/2006/ole">
            <mc:AlternateContent xmlns:mc="http://schemas.openxmlformats.org/markup-compatibility/2006">
              <mc:Choice xmlns:v="urn:schemas-microsoft-com:vml" Requires="v">
                <p:oleObj name="Acrobat Document" r:id="rId5" imgW="4663359" imgH="6035040" progId="Acrobat.Document.11">
                  <p:embed/>
                </p:oleObj>
              </mc:Choice>
              <mc:Fallback>
                <p:oleObj name="Acrobat Document" r:id="rId5" imgW="4663359" imgH="6035040" progId="Acrobat.Document.11">
                  <p:embed/>
                  <p:pic>
                    <p:nvPicPr>
                      <p:cNvPr id="0" name=""/>
                      <p:cNvPicPr/>
                      <p:nvPr/>
                    </p:nvPicPr>
                    <p:blipFill>
                      <a:blip r:embed="rId6"/>
                      <a:stretch>
                        <a:fillRect/>
                      </a:stretch>
                    </p:blipFill>
                    <p:spPr>
                      <a:xfrm>
                        <a:off x="5821960" y="1721492"/>
                        <a:ext cx="3082399" cy="3988864"/>
                      </a:xfrm>
                      <a:prstGeom prst="rect">
                        <a:avLst/>
                      </a:prstGeom>
                    </p:spPr>
                  </p:pic>
                </p:oleObj>
              </mc:Fallback>
            </mc:AlternateContent>
          </a:graphicData>
        </a:graphic>
      </p:graphicFrame>
    </p:spTree>
    <p:extLst>
      <p:ext uri="{BB962C8B-B14F-4D97-AF65-F5344CB8AC3E}">
        <p14:creationId xmlns:p14="http://schemas.microsoft.com/office/powerpoint/2010/main" val="3267642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storage</a:t>
            </a:r>
          </a:p>
        </p:txBody>
      </p:sp>
      <p:sp>
        <p:nvSpPr>
          <p:cNvPr id="4" name="Content Placeholder 3"/>
          <p:cNvSpPr>
            <a:spLocks noGrp="1"/>
          </p:cNvSpPr>
          <p:nvPr>
            <p:ph idx="1"/>
          </p:nvPr>
        </p:nvSpPr>
        <p:spPr>
          <a:xfrm>
            <a:off x="457200" y="1721492"/>
            <a:ext cx="5272481" cy="4221416"/>
          </a:xfrm>
        </p:spPr>
        <p:txBody>
          <a:bodyPr>
            <a:normAutofit/>
          </a:bodyPr>
          <a:lstStyle/>
          <a:p>
            <a:pPr marL="344488" indent="-344488">
              <a:buFont typeface="Arial" panose="020B0604020202020204" pitchFamily="34" charset="0"/>
              <a:buChar char="•"/>
            </a:pPr>
            <a:r>
              <a:rPr lang="en-US" sz="1800" dirty="0"/>
              <a:t>The NRC mandates the safeguarding of radioactive material to prevent:</a:t>
            </a:r>
          </a:p>
          <a:p>
            <a:pPr marL="687388" lvl="1" indent="-344488">
              <a:buFont typeface="Arial" panose="020B0604020202020204" pitchFamily="34" charset="0"/>
              <a:buChar char="•"/>
            </a:pPr>
            <a:r>
              <a:rPr lang="en-US" sz="1800" dirty="0"/>
              <a:t>Theft and sabotage of radioactive material</a:t>
            </a:r>
          </a:p>
          <a:p>
            <a:pPr marL="687388" lvl="1" indent="-344488">
              <a:buFont typeface="Arial" panose="020B0604020202020204" pitchFamily="34" charset="0"/>
              <a:buChar char="•"/>
            </a:pPr>
            <a:r>
              <a:rPr lang="en-US" sz="1800" dirty="0"/>
              <a:t>Accidental exposure to radiation</a:t>
            </a:r>
          </a:p>
          <a:p>
            <a:pPr marL="344488" indent="-344488">
              <a:buFont typeface="Arial" panose="020B0604020202020204" pitchFamily="34" charset="0"/>
              <a:buChar char="•"/>
            </a:pPr>
            <a:r>
              <a:rPr lang="en-US" sz="1800" dirty="0"/>
              <a:t>Radioactive material must be secured by locking doors when the room is unoccupied or, storing radioactive material in locked containers, safes or refrigerators.</a:t>
            </a:r>
          </a:p>
          <a:p>
            <a:pPr marL="344488" indent="-344488">
              <a:buFont typeface="Arial" panose="020B0604020202020204" pitchFamily="34" charset="0"/>
              <a:buChar char="•"/>
            </a:pPr>
            <a:r>
              <a:rPr lang="en-US" sz="1800" dirty="0"/>
              <a:t>Radionuclides that emit high-energy beta particles, gamma-rays and neutrons should be stored in shielded containers or behind radiation shielding. </a:t>
            </a:r>
          </a:p>
        </p:txBody>
      </p:sp>
      <p:pic>
        <p:nvPicPr>
          <p:cNvPr id="3078" name="Picture 6" title="Acrylic Lock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516" y="1411100"/>
            <a:ext cx="30861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ead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053" y="3405931"/>
            <a:ext cx="2923563" cy="29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29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Transporting and shipping</a:t>
            </a:r>
          </a:p>
        </p:txBody>
      </p:sp>
      <p:sp>
        <p:nvSpPr>
          <p:cNvPr id="3" name="Content Placeholder 2"/>
          <p:cNvSpPr>
            <a:spLocks noGrp="1"/>
          </p:cNvSpPr>
          <p:nvPr>
            <p:ph idx="1"/>
          </p:nvPr>
        </p:nvSpPr>
        <p:spPr>
          <a:xfrm>
            <a:off x="457201" y="1721492"/>
            <a:ext cx="4609750" cy="4221416"/>
          </a:xfrm>
        </p:spPr>
        <p:txBody>
          <a:bodyPr>
            <a:normAutofit/>
          </a:bodyPr>
          <a:lstStyle/>
          <a:p>
            <a:pPr marL="344488" indent="-344488">
              <a:buFont typeface="Arial" panose="020B0604020202020204" pitchFamily="34" charset="0"/>
              <a:buChar char="•"/>
            </a:pPr>
            <a:r>
              <a:rPr lang="en-US" sz="1800" dirty="0"/>
              <a:t>The transportation and shipping of radioactive material is regulated by the Department of Transportation (DOT).</a:t>
            </a:r>
          </a:p>
          <a:p>
            <a:pPr marL="344488" indent="-344488">
              <a:buFont typeface="Arial" panose="020B0604020202020204" pitchFamily="34" charset="0"/>
              <a:buChar char="•"/>
            </a:pPr>
            <a:r>
              <a:rPr lang="en-US" sz="1800" dirty="0"/>
              <a:t>DOT regulations are meant to ensure the safe transport of radioactive material. </a:t>
            </a:r>
          </a:p>
          <a:p>
            <a:pPr marL="344488" indent="-344488">
              <a:buFont typeface="Arial" panose="020B0604020202020204" pitchFamily="34" charset="0"/>
              <a:buChar char="•"/>
            </a:pPr>
            <a:r>
              <a:rPr lang="en-US" sz="1800" dirty="0"/>
              <a:t>DOT regulations only apply when public roadways will be used.</a:t>
            </a:r>
          </a:p>
          <a:p>
            <a:pPr marL="344488" indent="-344488">
              <a:buFont typeface="Arial" panose="020B0604020202020204" pitchFamily="34" charset="0"/>
              <a:buChar char="•"/>
            </a:pPr>
            <a:r>
              <a:rPr lang="en-US" sz="1800" dirty="0"/>
              <a:t>If you are planning to transport or ship radioactive material, you must contact EHS first. </a:t>
            </a:r>
          </a:p>
        </p:txBody>
      </p:sp>
      <p:pic>
        <p:nvPicPr>
          <p:cNvPr id="5122" name="Picture 2" descr="Image result for department of 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10" y="1768201"/>
            <a:ext cx="2063262" cy="20632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ipping Radioactive Material"/>
          <p:cNvPicPr>
            <a:picLocks noChangeAspect="1" noChangeArrowheads="1"/>
          </p:cNvPicPr>
          <p:nvPr/>
        </p:nvPicPr>
        <p:blipFill rotWithShape="1">
          <a:blip r:embed="rId3">
            <a:extLst>
              <a:ext uri="{28A0092B-C50C-407E-A947-70E740481C1C}">
                <a14:useLocalDpi xmlns:a14="http://schemas.microsoft.com/office/drawing/2010/main" val="0"/>
              </a:ext>
            </a:extLst>
          </a:blip>
          <a:srcRect l="23863" r="2346"/>
          <a:stretch/>
        </p:blipFill>
        <p:spPr bwMode="auto">
          <a:xfrm>
            <a:off x="5427677" y="4164459"/>
            <a:ext cx="3374529" cy="185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86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(1)	</a:t>
            </a:r>
          </a:p>
        </p:txBody>
      </p:sp>
      <p:sp>
        <p:nvSpPr>
          <p:cNvPr id="3" name="Content Placeholder 2"/>
          <p:cNvSpPr>
            <a:spLocks noGrp="1"/>
          </p:cNvSpPr>
          <p:nvPr>
            <p:ph idx="1"/>
          </p:nvPr>
        </p:nvSpPr>
        <p:spPr/>
        <p:txBody>
          <a:bodyPr>
            <a:noAutofit/>
          </a:bodyPr>
          <a:lstStyle/>
          <a:p>
            <a:r>
              <a:rPr lang="en-US" sz="1800" dirty="0">
                <a:latin typeface="Arial" panose="020B0604020202020204" pitchFamily="34" charset="0"/>
                <a:cs typeface="Arial" panose="020B0604020202020204" pitchFamily="34" charset="0"/>
              </a:rPr>
              <a:t>Radiation interacts with matter through a variety of mechanisms to block or reduce the intensity of the incident radiation. The optimum shielding material is described below:</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Unable to penetrate the dead layer of the skin, therefore, shielding not required.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Penetration (and therefore shielding thickness) is dependent on beta particle energy. Best shielded by low and medium density (low and medium atomic number) material such as wood, plastic and acrylic.</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Low energy beta emitters (e.g. </a:t>
            </a: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63</a:t>
            </a:r>
            <a:r>
              <a:rPr lang="en-US" sz="1800" dirty="0">
                <a:latin typeface="Arial" panose="020B0604020202020204" pitchFamily="34" charset="0"/>
                <a:ea typeface="Verdana" panose="020B0604030504040204" pitchFamily="34" charset="0"/>
                <a:cs typeface="Arial" panose="020B0604020202020204" pitchFamily="34" charset="0"/>
              </a:rPr>
              <a:t>Ni,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are minimally penetrating so shielding is not required.</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Refrain from using high density materials (e.g. lead) to shield high-energy betas since this can generate X-rays. </a:t>
            </a:r>
          </a:p>
        </p:txBody>
      </p:sp>
    </p:spTree>
    <p:extLst>
      <p:ext uri="{BB962C8B-B14F-4D97-AF65-F5344CB8AC3E}">
        <p14:creationId xmlns:p14="http://schemas.microsoft.com/office/powerpoint/2010/main" val="254464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Safety organizations</a:t>
            </a:r>
          </a:p>
        </p:txBody>
      </p:sp>
    </p:spTree>
    <p:extLst>
      <p:ext uri="{BB962C8B-B14F-4D97-AF65-F5344CB8AC3E}">
        <p14:creationId xmlns:p14="http://schemas.microsoft.com/office/powerpoint/2010/main" val="6044023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Nuclear regulatory commission</a:t>
            </a:r>
          </a:p>
        </p:txBody>
      </p:sp>
      <p:sp>
        <p:nvSpPr>
          <p:cNvPr id="9" name="Content Placeholder 8"/>
          <p:cNvSpPr>
            <a:spLocks noGrp="1"/>
          </p:cNvSpPr>
          <p:nvPr>
            <p:ph idx="1"/>
          </p:nvPr>
        </p:nvSpPr>
        <p:spPr>
          <a:xfrm>
            <a:off x="457200" y="1721492"/>
            <a:ext cx="5633207" cy="4221416"/>
          </a:xfrm>
        </p:spPr>
        <p:txBody>
          <a:bodyPr>
            <a:normAutofit lnSpcReduction="10000"/>
          </a:bodyPr>
          <a:lstStyle/>
          <a:p>
            <a:pPr marL="344488" indent="-344488">
              <a:buFont typeface="Arial" panose="020B0604020202020204" pitchFamily="34" charset="0"/>
              <a:buChar char="•"/>
            </a:pPr>
            <a:r>
              <a:rPr lang="en-US" sz="1800" dirty="0"/>
              <a:t>Purdue University is licensed to acquire, possess and use radioactive material by the Nuclear Regulatory Commission (NRC) </a:t>
            </a:r>
          </a:p>
          <a:p>
            <a:pPr marL="344488" indent="-344488">
              <a:buFont typeface="Arial" panose="020B0604020202020204" pitchFamily="34" charset="0"/>
              <a:buChar char="•"/>
            </a:pPr>
            <a:r>
              <a:rPr lang="en-US" sz="1800" dirty="0"/>
              <a:t>The NRC is an entity of the United States government.</a:t>
            </a:r>
          </a:p>
          <a:p>
            <a:pPr marL="344488" indent="-344488">
              <a:buFont typeface="Arial" panose="020B0604020202020204" pitchFamily="34" charset="0"/>
              <a:buChar char="•"/>
            </a:pPr>
            <a:r>
              <a:rPr lang="en-US" sz="1800" dirty="0"/>
              <a:t>The NRC has a two-fold mission:</a:t>
            </a:r>
          </a:p>
          <a:p>
            <a:pPr marL="687388" lvl="1" indent="-344488">
              <a:buFont typeface="Arial" panose="020B0604020202020204" pitchFamily="34" charset="0"/>
              <a:buChar char="•"/>
            </a:pPr>
            <a:r>
              <a:rPr lang="en-US" sz="1800" dirty="0"/>
              <a:t>Ensure the safety of the public and radiation workers</a:t>
            </a:r>
          </a:p>
          <a:p>
            <a:pPr marL="687388" lvl="1" indent="-344488">
              <a:buFont typeface="Arial" panose="020B0604020202020204" pitchFamily="34" charset="0"/>
              <a:buChar char="•"/>
            </a:pPr>
            <a:r>
              <a:rPr lang="en-US" sz="1800" dirty="0"/>
              <a:t>Safeguarding radioactive material</a:t>
            </a:r>
          </a:p>
          <a:p>
            <a:pPr marL="344488" indent="-344488">
              <a:buFont typeface="Arial" panose="020B0604020202020204" pitchFamily="34" charset="0"/>
              <a:buChar char="•"/>
            </a:pPr>
            <a:r>
              <a:rPr lang="en-US" sz="1800" dirty="0"/>
              <a:t>The NRC fulfills its purposes by developing and enforcing regulations affecting the receipt, possession, transfer, production and use of radioactive material.</a:t>
            </a:r>
          </a:p>
          <a:p>
            <a:pPr marL="344488" indent="-344488">
              <a:buFont typeface="Arial" panose="020B0604020202020204" pitchFamily="34" charset="0"/>
              <a:buChar char="•"/>
            </a:pPr>
            <a:r>
              <a:rPr lang="en-US" sz="1800" dirty="0"/>
              <a:t>The applicable NRC regulations are codified in Title 10, Code of Federal Regulations (10 CFR)  </a:t>
            </a:r>
          </a:p>
        </p:txBody>
      </p:sp>
      <p:pic>
        <p:nvPicPr>
          <p:cNvPr id="1026" name="Picture 2" descr="Image result for nuclear regulatory commission"/>
          <p:cNvPicPr>
            <a:picLocks noChangeAspect="1" noChangeArrowheads="1"/>
          </p:cNvPicPr>
          <p:nvPr/>
        </p:nvPicPr>
        <p:blipFill rotWithShape="1">
          <a:blip r:embed="rId2">
            <a:extLst>
              <a:ext uri="{28A0092B-C50C-407E-A947-70E740481C1C}">
                <a14:useLocalDpi xmlns:a14="http://schemas.microsoft.com/office/drawing/2010/main" val="0"/>
              </a:ext>
            </a:extLst>
          </a:blip>
          <a:srcRect l="18969" r="18724"/>
          <a:stretch/>
        </p:blipFill>
        <p:spPr bwMode="auto">
          <a:xfrm>
            <a:off x="6302288" y="2355213"/>
            <a:ext cx="2390862"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02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10CFR19 and 10CFR20 summary</a:t>
            </a:r>
          </a:p>
        </p:txBody>
      </p:sp>
      <p:sp>
        <p:nvSpPr>
          <p:cNvPr id="3" name="Content Placeholder 2"/>
          <p:cNvSpPr>
            <a:spLocks noGrp="1"/>
          </p:cNvSpPr>
          <p:nvPr>
            <p:ph idx="1"/>
          </p:nvPr>
        </p:nvSpPr>
        <p:spPr/>
        <p:txBody>
          <a:bodyPr>
            <a:normAutofit lnSpcReduction="10000"/>
          </a:bodyPr>
          <a:lstStyle/>
          <a:p>
            <a:r>
              <a:rPr lang="en-US" dirty="0"/>
              <a:t>In accordance with Title 10 of the Code of Federal Regulations part 19 and 20:</a:t>
            </a:r>
          </a:p>
          <a:p>
            <a:pPr marL="285750" indent="-285750">
              <a:buFont typeface="Arial" panose="020B0604020202020204" pitchFamily="34" charset="0"/>
              <a:buChar char="•"/>
            </a:pPr>
            <a:r>
              <a:rPr lang="en-US" dirty="0"/>
              <a:t>Purdue shall:</a:t>
            </a:r>
          </a:p>
          <a:p>
            <a:pPr marL="628650" lvl="1" indent="-285750">
              <a:buFont typeface="Arial" panose="020B0604020202020204" pitchFamily="34" charset="0"/>
              <a:buChar char="•"/>
            </a:pPr>
            <a:r>
              <a:rPr lang="en-US" dirty="0"/>
              <a:t>Post the regulations in 10CFR20, the NRC issued radioactive material license, operating procedures, notices of violations and up-to-date versions of the NRC Form 3, “Notice to Employees.”</a:t>
            </a:r>
          </a:p>
          <a:p>
            <a:pPr marL="628650" lvl="1" indent="-285750">
              <a:buFont typeface="Arial" panose="020B0604020202020204" pitchFamily="34" charset="0"/>
              <a:buChar char="•"/>
            </a:pPr>
            <a:r>
              <a:rPr lang="en-US" dirty="0"/>
              <a:t>Provide radiation safety training commensurate with the potential hazards</a:t>
            </a:r>
          </a:p>
          <a:p>
            <a:pPr marL="628650" lvl="1" indent="-285750">
              <a:buFont typeface="Arial" panose="020B0604020202020204" pitchFamily="34" charset="0"/>
              <a:buChar char="•"/>
            </a:pPr>
            <a:r>
              <a:rPr lang="en-US" dirty="0"/>
              <a:t>Provide radiation exposure/dose records to radiation workers upon request</a:t>
            </a:r>
          </a:p>
          <a:p>
            <a:pPr marL="628650" lvl="1" indent="-285750">
              <a:buFont typeface="Arial" panose="020B0604020202020204" pitchFamily="34" charset="0"/>
              <a:buChar char="•"/>
            </a:pPr>
            <a:r>
              <a:rPr lang="en-US" dirty="0"/>
              <a:t>Permit NRC inspections</a:t>
            </a:r>
          </a:p>
          <a:p>
            <a:pPr marL="628650" lvl="1" indent="-285750">
              <a:buFont typeface="Arial" panose="020B0604020202020204" pitchFamily="34" charset="0"/>
              <a:buChar char="•"/>
            </a:pPr>
            <a:r>
              <a:rPr lang="en-US" dirty="0"/>
              <a:t>Ensure the dose to radiation workers, members of the public and minors are maintained below the dose limits and As Low As Reasonably Achievable</a:t>
            </a:r>
          </a:p>
          <a:p>
            <a:pPr marL="628650" lvl="1" indent="-285750">
              <a:buFont typeface="Arial" panose="020B0604020202020204" pitchFamily="34" charset="0"/>
              <a:buChar char="•"/>
            </a:pPr>
            <a:r>
              <a:rPr lang="en-US" dirty="0"/>
              <a:t>Secure radioactive material from unauthorized removal and access</a:t>
            </a:r>
          </a:p>
          <a:p>
            <a:pPr marL="628650" lvl="1" indent="-285750">
              <a:buFont typeface="Arial" panose="020B0604020202020204" pitchFamily="34" charset="0"/>
              <a:buChar char="•"/>
            </a:pPr>
            <a:r>
              <a:rPr lang="en-US" dirty="0"/>
              <a:t>Receive radioactive material shipments in accordance with 10CFR20.1906</a:t>
            </a:r>
          </a:p>
          <a:p>
            <a:pPr marL="628650" lvl="1" indent="-285750">
              <a:buFont typeface="Arial" panose="020B0604020202020204" pitchFamily="34" charset="0"/>
              <a:buChar char="•"/>
            </a:pPr>
            <a:r>
              <a:rPr lang="en-US" dirty="0"/>
              <a:t>Dispose radioactive waste in accordance with 10CFR20, Subpart K</a:t>
            </a:r>
          </a:p>
          <a:p>
            <a:pPr marL="628650" lvl="1" indent="-285750">
              <a:buFont typeface="Arial" panose="020B0604020202020204" pitchFamily="34" charset="0"/>
              <a:buChar char="•"/>
            </a:pPr>
            <a:r>
              <a:rPr lang="en-US" dirty="0"/>
              <a:t>Maintain records in accordance with 10CFR20, Subpart L</a:t>
            </a:r>
          </a:p>
          <a:p>
            <a:pPr marL="628650" lvl="1" indent="-285750">
              <a:buFont typeface="Arial" panose="020B0604020202020204" pitchFamily="34" charset="0"/>
              <a:buChar char="•"/>
            </a:pPr>
            <a:r>
              <a:rPr lang="en-US" dirty="0"/>
              <a:t>Submit reports to the NRC in accordance with 10CFR20, Subpart M</a:t>
            </a:r>
          </a:p>
          <a:p>
            <a:pPr marL="285750" indent="-285750">
              <a:buFont typeface="Arial" panose="020B0604020202020204" pitchFamily="34" charset="0"/>
              <a:buChar char="•"/>
            </a:pPr>
            <a:r>
              <a:rPr lang="en-US" dirty="0"/>
              <a:t>Employees can request an NRC inspection without fear of retribution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358254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normAutofit/>
          </a:bodyPr>
          <a:lstStyle/>
          <a:p>
            <a:pPr marL="342900" indent="-342900">
              <a:buFont typeface="Arial" pitchFamily="34" charset="0"/>
              <a:buChar char="•"/>
            </a:pPr>
            <a:r>
              <a:rPr lang="en-US" sz="1800" dirty="0"/>
              <a:t>Purdue University’s radiation safety program is empowered by Purdue University </a:t>
            </a:r>
            <a:r>
              <a:rPr lang="en-US" sz="1800" dirty="0">
                <a:hlinkClick r:id="rId2"/>
              </a:rPr>
              <a:t>Executive Memorandum No. B-14</a:t>
            </a:r>
            <a:endParaRPr lang="en-US" sz="1800" dirty="0">
              <a:hlinkClick r:id="rId3"/>
            </a:endParaRPr>
          </a:p>
          <a:p>
            <a:pPr marL="342900" indent="-342900">
              <a:buFont typeface="Arial" pitchFamily="34" charset="0"/>
              <a:buChar char="•"/>
            </a:pPr>
            <a:r>
              <a:rPr lang="en-US" sz="1800" dirty="0"/>
              <a:t>Purdue University’s radiation policies can be found in the </a:t>
            </a:r>
            <a:r>
              <a:rPr lang="en-US" sz="1800" dirty="0">
                <a:hlinkClick r:id="rId4"/>
              </a:rPr>
              <a:t>Purdue Radiation Safety Manual</a:t>
            </a:r>
            <a:endParaRPr lang="en-US" sz="1800" dirty="0"/>
          </a:p>
          <a:p>
            <a:pPr marL="342900" indent="-342900">
              <a:buFont typeface="Arial" pitchFamily="34" charset="0"/>
              <a:buChar char="•"/>
            </a:pPr>
            <a:r>
              <a:rPr lang="en-US" sz="1800" dirty="0"/>
              <a:t>The radiation safety program is managed by the:</a:t>
            </a:r>
          </a:p>
          <a:p>
            <a:pPr marL="685800" lvl="1" indent="-342900">
              <a:buFont typeface="Arial" panose="020B0604020202020204" pitchFamily="34" charset="0"/>
              <a:buChar char="•"/>
            </a:pPr>
            <a:r>
              <a:rPr lang="en-US" sz="1800" dirty="0"/>
              <a:t>Radiation Safety Committee (RSC)</a:t>
            </a:r>
          </a:p>
          <a:p>
            <a:pPr marL="1028700" lvl="1">
              <a:buFont typeface="Arial" panose="020B0604020202020204" pitchFamily="34" charset="0"/>
              <a:buChar char="•"/>
            </a:pPr>
            <a:r>
              <a:rPr lang="en-US" sz="1800" dirty="0"/>
              <a:t>Ensures the safety of the University and community in the utilization of all radioactive materials and radiation producing devices at the University or by University faculty, staff or students. </a:t>
            </a:r>
          </a:p>
          <a:p>
            <a:pPr marL="685800" lvl="1" indent="-342900">
              <a:buFont typeface="Arial" panose="020B0604020202020204" pitchFamily="34" charset="0"/>
              <a:buChar char="•"/>
            </a:pPr>
            <a:r>
              <a:rPr lang="en-US" sz="1800" dirty="0"/>
              <a:t>Environmental Health and Safety (EHS)</a:t>
            </a:r>
          </a:p>
          <a:p>
            <a:pPr marL="1028700" lvl="1">
              <a:buFont typeface="Arial" panose="020B0604020202020204" pitchFamily="34" charset="0"/>
              <a:buChar char="•"/>
            </a:pPr>
            <a:r>
              <a:rPr lang="en-US" sz="1800" dirty="0"/>
              <a:t>Carries out the directives of the RSC.</a:t>
            </a:r>
          </a:p>
          <a:p>
            <a:pPr marL="1028700" lvl="1">
              <a:buFont typeface="Arial" panose="020B0604020202020204" pitchFamily="34" charset="0"/>
              <a:buChar char="•"/>
            </a:pPr>
            <a:r>
              <a:rPr lang="en-US" sz="1800" dirty="0"/>
              <a:t>Works to achieve compliance with regulations and license conditions.  </a:t>
            </a:r>
          </a:p>
          <a:p>
            <a:pPr marL="1028700" lvl="1" indent="-342900"/>
            <a:endParaRPr lang="en-US" sz="2200" dirty="0"/>
          </a:p>
        </p:txBody>
      </p:sp>
      <p:sp>
        <p:nvSpPr>
          <p:cNvPr id="97284" name="Slide Number Placeholder 6"/>
          <p:cNvSpPr>
            <a:spLocks noGrp="1"/>
          </p:cNvSpPr>
          <p:nvPr>
            <p:ph type="sldNum" sz="quarter" idx="12"/>
          </p:nvPr>
        </p:nvSpPr>
        <p:spPr/>
        <p:txBody>
          <a:bodyPr/>
          <a:lstStyle/>
          <a:p>
            <a:fld id="{8D8F94D8-A366-40FD-B37F-827A0DF9A9D3}" type="slidenum">
              <a:rPr lang="en-US" smtClean="0"/>
              <a:pPr/>
              <a:t>53</a:t>
            </a:fld>
            <a:endParaRPr lang="en-US" dirty="0"/>
          </a:p>
        </p:txBody>
      </p:sp>
      <p:sp>
        <p:nvSpPr>
          <p:cNvPr id="2" name="Title 1"/>
          <p:cNvSpPr>
            <a:spLocks noGrp="1"/>
          </p:cNvSpPr>
          <p:nvPr>
            <p:ph type="title"/>
          </p:nvPr>
        </p:nvSpPr>
        <p:spPr/>
        <p:txBody>
          <a:bodyPr/>
          <a:lstStyle/>
          <a:p>
            <a:r>
              <a:rPr lang="en-US" dirty="0"/>
              <a:t>Purdue University organization</a:t>
            </a:r>
          </a:p>
        </p:txBody>
      </p:sp>
    </p:spTree>
    <p:extLst>
      <p:ext uri="{BB962C8B-B14F-4D97-AF65-F5344CB8AC3E}">
        <p14:creationId xmlns:p14="http://schemas.microsoft.com/office/powerpoint/2010/main" val="3436822892"/>
      </p:ext>
    </p:extLst>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p:txBody>
          <a:bodyPr>
            <a:noAutofit/>
          </a:bodyPr>
          <a:lstStyle/>
          <a:p>
            <a:pPr marL="344488" indent="-344488">
              <a:buFont typeface="Arial" panose="020B0604020202020204" pitchFamily="34" charset="0"/>
              <a:buChar char="•"/>
            </a:pPr>
            <a:r>
              <a:rPr lang="en-US" sz="1800" dirty="0"/>
              <a:t>EHS complies with NRC regulations by: </a:t>
            </a:r>
          </a:p>
          <a:p>
            <a:pPr marL="687388" lvl="1" indent="-344488">
              <a:buFont typeface="Arial" panose="020B0604020202020204" pitchFamily="34" charset="0"/>
              <a:buChar char="•"/>
            </a:pPr>
            <a:r>
              <a:rPr lang="en-US" sz="1800" dirty="0"/>
              <a:t>Providing radiation safety training</a:t>
            </a:r>
          </a:p>
          <a:p>
            <a:pPr marL="687388" lvl="1" indent="-344488">
              <a:buFont typeface="Arial" panose="020B0604020202020204" pitchFamily="34" charset="0"/>
              <a:buChar char="•"/>
            </a:pPr>
            <a:r>
              <a:rPr lang="en-US" sz="1800" dirty="0"/>
              <a:t>Monitoring radiation exposure to public and radiation workers</a:t>
            </a:r>
          </a:p>
          <a:p>
            <a:pPr marL="687388" lvl="1" indent="-344488">
              <a:buFont typeface="Arial" panose="020B0604020202020204" pitchFamily="34" charset="0"/>
              <a:buChar char="•"/>
            </a:pPr>
            <a:r>
              <a:rPr lang="en-US" sz="1800" dirty="0"/>
              <a:t>Consulting support for any safety issues or concerns</a:t>
            </a:r>
          </a:p>
          <a:p>
            <a:pPr marL="687388" lvl="1" indent="-344488">
              <a:buFont typeface="Arial" panose="020B0604020202020204" pitchFamily="34" charset="0"/>
              <a:buChar char="•"/>
            </a:pPr>
            <a:r>
              <a:rPr lang="en-US" sz="1800" dirty="0"/>
              <a:t>Performing safety audits</a:t>
            </a:r>
          </a:p>
          <a:p>
            <a:pPr marL="687388" lvl="1" indent="-344488">
              <a:buFont typeface="Arial" panose="020B0604020202020204" pitchFamily="34" charset="0"/>
              <a:buChar char="•"/>
            </a:pPr>
            <a:r>
              <a:rPr lang="en-US" sz="1800" dirty="0"/>
              <a:t>Performing contamination surveys</a:t>
            </a:r>
          </a:p>
          <a:p>
            <a:pPr marL="687388" lvl="1" indent="-344488">
              <a:buFont typeface="Arial" panose="020B0604020202020204" pitchFamily="34" charset="0"/>
              <a:buChar char="•"/>
            </a:pPr>
            <a:r>
              <a:rPr lang="en-US" sz="1800" dirty="0"/>
              <a:t>Overseeing decontamination efforts</a:t>
            </a:r>
          </a:p>
          <a:p>
            <a:pPr marL="687388" lvl="1" indent="-344488">
              <a:buFont typeface="Arial" panose="020B0604020202020204" pitchFamily="34" charset="0"/>
              <a:buChar char="•"/>
            </a:pPr>
            <a:r>
              <a:rPr lang="en-US" sz="1800" dirty="0"/>
              <a:t>Maintaining an inventory of radioactive material</a:t>
            </a:r>
          </a:p>
          <a:p>
            <a:pPr marL="687388" lvl="1" indent="-344488">
              <a:buFont typeface="Arial" panose="020B0604020202020204" pitchFamily="34" charset="0"/>
              <a:buChar char="•"/>
            </a:pPr>
            <a:r>
              <a:rPr lang="en-US" sz="1800" dirty="0"/>
              <a:t>Safeguarding radioactive material</a:t>
            </a:r>
          </a:p>
          <a:p>
            <a:pPr marL="687388" lvl="1" indent="-344488">
              <a:buFont typeface="Arial" panose="020B0604020202020204" pitchFamily="34" charset="0"/>
              <a:buChar char="•"/>
            </a:pPr>
            <a:r>
              <a:rPr lang="en-US" sz="1800" dirty="0"/>
              <a:t>Ensuring the proper safety controls are in place</a:t>
            </a:r>
          </a:p>
          <a:p>
            <a:pPr lvl="1"/>
            <a:endParaRPr lang="en-US" sz="1800" dirty="0"/>
          </a:p>
          <a:p>
            <a:endParaRPr lang="en-US" dirty="0"/>
          </a:p>
        </p:txBody>
      </p:sp>
      <p:sp>
        <p:nvSpPr>
          <p:cNvPr id="98308" name="Slide Number Placeholder 6"/>
          <p:cNvSpPr>
            <a:spLocks noGrp="1"/>
          </p:cNvSpPr>
          <p:nvPr>
            <p:ph type="sldNum" sz="quarter" idx="12"/>
          </p:nvPr>
        </p:nvSpPr>
        <p:spPr/>
        <p:txBody>
          <a:bodyPr/>
          <a:lstStyle/>
          <a:p>
            <a:fld id="{7A59EFFA-C67B-4426-ADEA-6F6E0C06B90D}" type="slidenum">
              <a:rPr lang="en-US" smtClean="0"/>
              <a:pPr/>
              <a:t>54</a:t>
            </a:fld>
            <a:endParaRPr lang="en-US" dirty="0"/>
          </a:p>
        </p:txBody>
      </p:sp>
      <p:sp>
        <p:nvSpPr>
          <p:cNvPr id="5" name="Title 7"/>
          <p:cNvSpPr>
            <a:spLocks noGrp="1"/>
          </p:cNvSpPr>
          <p:nvPr>
            <p:ph type="title"/>
          </p:nvPr>
        </p:nvSpPr>
        <p:spPr>
          <a:xfrm>
            <a:off x="457200" y="315431"/>
            <a:ext cx="8235950" cy="748782"/>
          </a:xfrm>
        </p:spPr>
        <p:txBody>
          <a:bodyPr/>
          <a:lstStyle/>
          <a:p>
            <a:r>
              <a:rPr lang="en-US" dirty="0"/>
              <a:t>EHS responsibilities</a:t>
            </a:r>
          </a:p>
        </p:txBody>
      </p:sp>
    </p:spTree>
    <p:extLst>
      <p:ext uri="{BB962C8B-B14F-4D97-AF65-F5344CB8AC3E}">
        <p14:creationId xmlns:p14="http://schemas.microsoft.com/office/powerpoint/2010/main" val="356621927"/>
      </p:ext>
    </p:extLst>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Final thoughts</a:t>
            </a:r>
          </a:p>
        </p:txBody>
      </p:sp>
    </p:spTree>
    <p:extLst>
      <p:ext uri="{BB962C8B-B14F-4D97-AF65-F5344CB8AC3E}">
        <p14:creationId xmlns:p14="http://schemas.microsoft.com/office/powerpoint/2010/main" val="1038893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457198" y="1721492"/>
            <a:ext cx="8235952" cy="4221416"/>
          </a:xfrm>
        </p:spPr>
        <p:txBody>
          <a:bodyPr>
            <a:normAutofit/>
          </a:bodyPr>
          <a:lstStyle/>
          <a:p>
            <a:pPr marL="342900" indent="-342900">
              <a:buFont typeface="Arial" pitchFamily="34" charset="0"/>
              <a:buChar char="•"/>
            </a:pPr>
            <a:r>
              <a:rPr lang="en-US" sz="1800" dirty="0"/>
              <a:t>You know or suspect there has been an overexposure to an individual</a:t>
            </a:r>
          </a:p>
          <a:p>
            <a:pPr marL="342900" indent="-342900">
              <a:buFont typeface="Arial" pitchFamily="34" charset="0"/>
              <a:buChar char="•"/>
            </a:pPr>
            <a:r>
              <a:rPr lang="en-US" sz="1800" dirty="0"/>
              <a:t>There has been a spill involving a large quantity (&gt; 1 mCi) of radioactive material</a:t>
            </a:r>
          </a:p>
          <a:p>
            <a:pPr marL="342900" indent="-342900">
              <a:buFont typeface="Arial" pitchFamily="34" charset="0"/>
              <a:buChar char="•"/>
            </a:pPr>
            <a:r>
              <a:rPr lang="en-US" sz="1800" dirty="0"/>
              <a:t>You suspect or find contamination on the floor</a:t>
            </a:r>
          </a:p>
          <a:p>
            <a:pPr marL="342900" indent="-342900">
              <a:buFont typeface="Arial" pitchFamily="34" charset="0"/>
              <a:buChar char="•"/>
            </a:pPr>
            <a:r>
              <a:rPr lang="en-US" sz="1800" dirty="0"/>
              <a:t>You suspect or find contamination on an individual</a:t>
            </a:r>
          </a:p>
          <a:p>
            <a:pPr marL="342900" indent="-342900">
              <a:buFont typeface="Arial" pitchFamily="34" charset="0"/>
              <a:buChar char="•"/>
            </a:pPr>
            <a:r>
              <a:rPr lang="en-US" sz="1800" dirty="0"/>
              <a:t>You have questions or concerns</a:t>
            </a:r>
          </a:p>
          <a:p>
            <a:pPr marL="342900" indent="-342900">
              <a:buFont typeface="Arial" pitchFamily="34" charset="0"/>
              <a:buChar char="•"/>
            </a:pPr>
            <a:r>
              <a:rPr lang="en-US" sz="1800" dirty="0"/>
              <a:t>Personnel working on the project has been changed (added/dropped)</a:t>
            </a:r>
          </a:p>
          <a:p>
            <a:pPr marL="342900" indent="-342900">
              <a:buFont typeface="Arial" pitchFamily="34" charset="0"/>
              <a:buChar char="•"/>
            </a:pPr>
            <a:r>
              <a:rPr lang="en-US" sz="1800" dirty="0"/>
              <a:t>You observe any condition which may lead to or cause a violation of NRC regulations and licenses or unnecessary exposure to radiation and/or radioactive material</a:t>
            </a:r>
          </a:p>
          <a:p>
            <a:endParaRPr lang="en-US" sz="2000" dirty="0"/>
          </a:p>
        </p:txBody>
      </p:sp>
      <p:sp>
        <p:nvSpPr>
          <p:cNvPr id="195588" name="Slide Number Placeholder 6"/>
          <p:cNvSpPr>
            <a:spLocks noGrp="1"/>
          </p:cNvSpPr>
          <p:nvPr>
            <p:ph type="sldNum" sz="quarter" idx="12"/>
          </p:nvPr>
        </p:nvSpPr>
        <p:spPr/>
        <p:txBody>
          <a:bodyPr/>
          <a:lstStyle/>
          <a:p>
            <a:fld id="{5D89363F-D47E-4193-9F4E-3F76684DE8BD}" type="slidenum">
              <a:rPr lang="en-US" smtClean="0"/>
              <a:pPr/>
              <a:t>56</a:t>
            </a:fld>
            <a:endParaRPr lang="en-US" dirty="0"/>
          </a:p>
        </p:txBody>
      </p:sp>
      <p:sp>
        <p:nvSpPr>
          <p:cNvPr id="2" name="Title 1"/>
          <p:cNvSpPr>
            <a:spLocks noGrp="1"/>
          </p:cNvSpPr>
          <p:nvPr>
            <p:ph type="title"/>
          </p:nvPr>
        </p:nvSpPr>
        <p:spPr/>
        <p:txBody>
          <a:bodyPr/>
          <a:lstStyle/>
          <a:p>
            <a:r>
              <a:rPr lang="en-US" dirty="0"/>
              <a:t>Contact EHS if…</a:t>
            </a:r>
          </a:p>
        </p:txBody>
      </p:sp>
    </p:spTree>
    <p:extLst>
      <p:ext uri="{BB962C8B-B14F-4D97-AF65-F5344CB8AC3E}">
        <p14:creationId xmlns:p14="http://schemas.microsoft.com/office/powerpoint/2010/main" val="1298583962"/>
      </p:ext>
    </p:extLst>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2"/>
          <p:cNvSpPr>
            <a:spLocks noGrp="1"/>
          </p:cNvSpPr>
          <p:nvPr>
            <p:ph idx="1"/>
          </p:nvPr>
        </p:nvSpPr>
        <p:spPr/>
        <p:txBody>
          <a:bodyPr>
            <a:normAutofit/>
          </a:bodyPr>
          <a:lstStyle/>
          <a:p>
            <a:r>
              <a:rPr lang="en-US" sz="1800" dirty="0"/>
              <a:t>Failure to comply with the rules, regulations safe practices established by the Nuclear Regulatory Commission (NRC) or Purdue University can result :</a:t>
            </a:r>
          </a:p>
          <a:p>
            <a:pPr lvl="1"/>
            <a:r>
              <a:rPr lang="en-US" sz="1800" dirty="0"/>
              <a:t>Required retraining for all lab members</a:t>
            </a:r>
          </a:p>
          <a:p>
            <a:pPr lvl="1"/>
            <a:r>
              <a:rPr lang="en-US" sz="1800" dirty="0"/>
              <a:t>Loss of work privileges with or around radioactive material</a:t>
            </a:r>
          </a:p>
          <a:p>
            <a:pPr lvl="1"/>
            <a:r>
              <a:rPr lang="en-US" sz="1800" dirty="0"/>
              <a:t>Suspension of the project involving radioactive material</a:t>
            </a:r>
          </a:p>
          <a:p>
            <a:pPr lvl="1"/>
            <a:r>
              <a:rPr lang="en-US" sz="1800" dirty="0"/>
              <a:t>Civil penalties</a:t>
            </a:r>
          </a:p>
          <a:p>
            <a:pPr lvl="1"/>
            <a:r>
              <a:rPr lang="en-US" sz="1800" dirty="0"/>
              <a:t>Criminal penalties</a:t>
            </a:r>
          </a:p>
          <a:p>
            <a:pPr marL="685800" lvl="1">
              <a:buFont typeface="Arial" panose="020B0604020202020204" pitchFamily="34" charset="0"/>
              <a:buChar char="•"/>
            </a:pPr>
            <a:r>
              <a:rPr lang="en-US" sz="1800" dirty="0"/>
              <a:t>For willful violation of, attempted violation of or conspiracy to violate any regulation</a:t>
            </a:r>
          </a:p>
          <a:p>
            <a:pPr lvl="1"/>
            <a:endParaRPr lang="en-US" dirty="0"/>
          </a:p>
          <a:p>
            <a:pPr lvl="1"/>
            <a:endParaRPr lang="en-US" dirty="0"/>
          </a:p>
        </p:txBody>
      </p:sp>
      <p:sp>
        <p:nvSpPr>
          <p:cNvPr id="108548" name="Slide Number Placeholder 6"/>
          <p:cNvSpPr>
            <a:spLocks noGrp="1"/>
          </p:cNvSpPr>
          <p:nvPr>
            <p:ph type="sldNum" sz="quarter" idx="12"/>
          </p:nvPr>
        </p:nvSpPr>
        <p:spPr/>
        <p:txBody>
          <a:bodyPr/>
          <a:lstStyle/>
          <a:p>
            <a:fld id="{1689273C-9095-45EB-A9DF-714D4F1AF551}" type="slidenum">
              <a:rPr lang="en-US" smtClean="0"/>
              <a:pPr/>
              <a:t>57</a:t>
            </a:fld>
            <a:endParaRPr lang="en-US" dirty="0"/>
          </a:p>
        </p:txBody>
      </p:sp>
      <p:sp>
        <p:nvSpPr>
          <p:cNvPr id="3" name="Title 2"/>
          <p:cNvSpPr>
            <a:spLocks noGrp="1"/>
          </p:cNvSpPr>
          <p:nvPr>
            <p:ph type="title"/>
          </p:nvPr>
        </p:nvSpPr>
        <p:spPr/>
        <p:txBody>
          <a:bodyPr/>
          <a:lstStyle/>
          <a:p>
            <a:r>
              <a:rPr lang="en-US" dirty="0"/>
              <a:t>Enforcement</a:t>
            </a:r>
          </a:p>
        </p:txBody>
      </p:sp>
    </p:spTree>
    <p:extLst>
      <p:ext uri="{BB962C8B-B14F-4D97-AF65-F5344CB8AC3E}">
        <p14:creationId xmlns:p14="http://schemas.microsoft.com/office/powerpoint/2010/main" val="2475609675"/>
      </p:ext>
    </p:extLst>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injury</a:t>
            </a:r>
          </a:p>
        </p:txBody>
      </p:sp>
      <p:sp>
        <p:nvSpPr>
          <p:cNvPr id="3" name="Content Placeholder 2"/>
          <p:cNvSpPr>
            <a:spLocks noGrp="1"/>
          </p:cNvSpPr>
          <p:nvPr>
            <p:ph idx="1"/>
          </p:nvPr>
        </p:nvSpPr>
        <p:spPr>
          <a:xfrm>
            <a:off x="457200" y="1721492"/>
            <a:ext cx="5210175" cy="4221416"/>
          </a:xfrm>
        </p:spPr>
        <p:txBody>
          <a:bodyPr>
            <a:normAutofit/>
          </a:bodyPr>
          <a:lstStyle/>
          <a:p>
            <a:pPr marL="285750" indent="-285750">
              <a:buFont typeface="Arial" panose="020B0604020202020204" pitchFamily="34" charset="0"/>
              <a:buChar char="•"/>
            </a:pPr>
            <a:r>
              <a:rPr lang="en-US" sz="1800" dirty="0"/>
              <a:t>In the event of an emergency involving a life-threatening injury, priority should be given to life-saving.</a:t>
            </a:r>
          </a:p>
          <a:p>
            <a:pPr marL="285750" indent="-285750">
              <a:buFont typeface="Arial" panose="020B0604020202020204" pitchFamily="34" charset="0"/>
              <a:buChar char="•"/>
            </a:pPr>
            <a:r>
              <a:rPr lang="en-US" sz="1800" dirty="0"/>
              <a:t>Dial 911 </a:t>
            </a:r>
          </a:p>
          <a:p>
            <a:pPr marL="285750" indent="-285750">
              <a:buFont typeface="Arial" panose="020B0604020202020204" pitchFamily="34" charset="0"/>
              <a:buChar char="•"/>
            </a:pPr>
            <a:r>
              <a:rPr lang="en-US" sz="1800" dirty="0"/>
              <a:t>Administer life-saving procedures without regard for radiological contamination.</a:t>
            </a:r>
          </a:p>
          <a:p>
            <a:pPr marL="285750" indent="-285750">
              <a:buFont typeface="Arial" panose="020B0604020202020204" pitchFamily="34" charset="0"/>
              <a:buChar char="•"/>
            </a:pPr>
            <a:r>
              <a:rPr lang="en-US" sz="1800" dirty="0"/>
              <a:t>Do not move a seriously injured person unless he/she is in further danger.</a:t>
            </a:r>
          </a:p>
          <a:p>
            <a:pPr marL="285750" indent="-285750">
              <a:buFont typeface="Arial" panose="020B0604020202020204" pitchFamily="34" charset="0"/>
              <a:buChar char="•"/>
            </a:pPr>
            <a:r>
              <a:rPr lang="en-US" sz="1800" dirty="0"/>
              <a:t>Notify EHS (765-494-6371)</a:t>
            </a:r>
          </a:p>
        </p:txBody>
      </p:sp>
      <p:pic>
        <p:nvPicPr>
          <p:cNvPr id="5122" name="Picture 2" descr="Image result for c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928787"/>
            <a:ext cx="3806825" cy="380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86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1"/>
          </p:nvPr>
        </p:nvSpPr>
        <p:spPr>
          <a:xfrm>
            <a:off x="304800" y="1600200"/>
            <a:ext cx="8686800" cy="4343400"/>
          </a:xfrm>
        </p:spPr>
        <p:txBody>
          <a:bodyPr>
            <a:normAutofit/>
          </a:bodyPr>
          <a:lstStyle/>
          <a:p>
            <a:pPr marL="342900" indent="-342900" eaLnBrk="1" hangingPunct="1">
              <a:lnSpc>
                <a:spcPct val="80000"/>
              </a:lnSpc>
              <a:buFont typeface="Arial" pitchFamily="34" charset="0"/>
              <a:buChar char="•"/>
            </a:pPr>
            <a:r>
              <a:rPr lang="en-US" b="1" dirty="0"/>
              <a:t>Joshua A. Young, MS</a:t>
            </a:r>
            <a:r>
              <a:rPr lang="en-US" sz="1600" b="1" dirty="0"/>
              <a:t>, CLSO</a:t>
            </a:r>
            <a:r>
              <a:rPr lang="en-US" sz="1600" dirty="0"/>
              <a:t>				          765-494-2721</a:t>
            </a:r>
          </a:p>
          <a:p>
            <a:pPr marL="342900" indent="-342900" eaLnBrk="1" hangingPunct="1">
              <a:lnSpc>
                <a:spcPct val="80000"/>
              </a:lnSpc>
            </a:pPr>
            <a:r>
              <a:rPr lang="en-US" dirty="0"/>
              <a:t>      </a:t>
            </a:r>
            <a:r>
              <a:rPr lang="en-US" sz="1600" dirty="0"/>
              <a:t>Radiation Safety Officer (RSO)			                  </a:t>
            </a:r>
            <a:r>
              <a:rPr lang="en-US" sz="1600" dirty="0">
                <a:hlinkClick r:id="rId2"/>
              </a:rPr>
              <a:t>young127@purdue.edu</a:t>
            </a:r>
            <a:endParaRPr lang="en-US" sz="1600" dirty="0"/>
          </a:p>
          <a:p>
            <a:pPr eaLnBrk="1" hangingPunct="1">
              <a:lnSpc>
                <a:spcPct val="80000"/>
              </a:lnSpc>
            </a:pPr>
            <a:endParaRPr lang="en-US" sz="1600" b="1" dirty="0"/>
          </a:p>
          <a:p>
            <a:pPr marL="342900" indent="-342900">
              <a:lnSpc>
                <a:spcPct val="80000"/>
              </a:lnSpc>
              <a:buFont typeface="Arial" pitchFamily="34" charset="0"/>
              <a:buChar char="•"/>
            </a:pPr>
            <a:r>
              <a:rPr lang="en-US" b="1" dirty="0"/>
              <a:t>Nathan Claus</a:t>
            </a:r>
            <a:r>
              <a:rPr lang="en-US" sz="1600" b="1" dirty="0"/>
              <a:t> </a:t>
            </a:r>
            <a:r>
              <a:rPr lang="en-US" sz="1600" dirty="0"/>
              <a:t>				                                  765-494-1478</a:t>
            </a:r>
          </a:p>
          <a:p>
            <a:pPr marL="342900" indent="-342900" eaLnBrk="1" hangingPunct="1">
              <a:lnSpc>
                <a:spcPct val="80000"/>
              </a:lnSpc>
            </a:pPr>
            <a:r>
              <a:rPr lang="en-US" sz="1600" dirty="0"/>
              <a:t>      Health Physicist							</a:t>
            </a:r>
            <a:r>
              <a:rPr lang="en-US" dirty="0"/>
              <a:t>          </a:t>
            </a:r>
            <a:r>
              <a:rPr lang="en-US" dirty="0">
                <a:hlinkClick r:id="rId3"/>
              </a:rPr>
              <a:t>njclaus@purdue.edu</a:t>
            </a:r>
            <a:endParaRPr lang="en-US" dirty="0"/>
          </a:p>
          <a:p>
            <a:pPr eaLnBrk="1" hangingPunct="1">
              <a:lnSpc>
                <a:spcPct val="80000"/>
              </a:lnSpc>
            </a:pPr>
            <a:endParaRPr lang="en-US" sz="1600" b="1" dirty="0"/>
          </a:p>
          <a:p>
            <a:pPr marL="342900" indent="-342900" eaLnBrk="1" hangingPunct="1">
              <a:lnSpc>
                <a:spcPct val="80000"/>
              </a:lnSpc>
              <a:buFont typeface="Arial" pitchFamily="34" charset="0"/>
              <a:buChar char="•"/>
            </a:pPr>
            <a:r>
              <a:rPr lang="en-US" sz="1600" b="1" dirty="0"/>
              <a:t>Jerry J. Gibbs		                           			  </a:t>
            </a:r>
            <a:r>
              <a:rPr lang="en-US" sz="1600" dirty="0"/>
              <a:t>765-494-0207</a:t>
            </a:r>
          </a:p>
          <a:p>
            <a:pPr marL="342900" indent="-342900" eaLnBrk="1" hangingPunct="1">
              <a:lnSpc>
                <a:spcPct val="80000"/>
              </a:lnSpc>
            </a:pPr>
            <a:r>
              <a:rPr lang="en-US" dirty="0"/>
              <a:t>      </a:t>
            </a:r>
            <a:r>
              <a:rPr lang="en-US" sz="1600" dirty="0"/>
              <a:t>Environmental Technician					          </a:t>
            </a:r>
            <a:r>
              <a:rPr lang="en-US" sz="1600" dirty="0">
                <a:hlinkClick r:id="rId4"/>
              </a:rPr>
              <a:t>jjgibbs@purdue.edu</a:t>
            </a:r>
            <a:endParaRPr lang="en-US" sz="1600" dirty="0"/>
          </a:p>
          <a:p>
            <a:pPr marL="342900" indent="-342900" eaLnBrk="1" hangingPunct="1">
              <a:lnSpc>
                <a:spcPct val="80000"/>
              </a:lnSpc>
            </a:pPr>
            <a:endParaRPr lang="en-US" dirty="0"/>
          </a:p>
          <a:p>
            <a:pPr marL="342900" indent="-342900">
              <a:lnSpc>
                <a:spcPct val="80000"/>
              </a:lnSpc>
              <a:buFont typeface="Arial" pitchFamily="34" charset="0"/>
              <a:buChar char="•"/>
            </a:pPr>
            <a:r>
              <a:rPr lang="en-US" b="1" dirty="0"/>
              <a:t>Anca Condret		                           			  </a:t>
            </a:r>
            <a:r>
              <a:rPr lang="en-US" dirty="0"/>
              <a:t>765-494-7969</a:t>
            </a:r>
          </a:p>
          <a:p>
            <a:pPr marL="342900" indent="-342900">
              <a:lnSpc>
                <a:spcPct val="80000"/>
              </a:lnSpc>
            </a:pPr>
            <a:r>
              <a:rPr lang="en-US" dirty="0"/>
              <a:t> 	Environmental Technician 	 				          </a:t>
            </a:r>
            <a:r>
              <a:rPr lang="en-US" dirty="0">
                <a:hlinkClick r:id="rId5"/>
              </a:rPr>
              <a:t>acondret@purdue.edu</a:t>
            </a:r>
            <a:r>
              <a:rPr lang="en-US" dirty="0"/>
              <a:t> </a:t>
            </a:r>
          </a:p>
          <a:p>
            <a:pPr marL="342900" indent="-342900">
              <a:lnSpc>
                <a:spcPct val="80000"/>
              </a:lnSpc>
              <a:buFont typeface="Arial" pitchFamily="34" charset="0"/>
              <a:buChar char="•"/>
            </a:pPr>
            <a:endParaRPr lang="en-US" b="1" dirty="0"/>
          </a:p>
          <a:p>
            <a:pPr marL="342900" indent="-342900">
              <a:lnSpc>
                <a:spcPct val="80000"/>
              </a:lnSpc>
              <a:buFont typeface="Arial" pitchFamily="34" charset="0"/>
              <a:buChar char="•"/>
            </a:pPr>
            <a:r>
              <a:rPr lang="en-US" b="1" dirty="0"/>
              <a:t>Joshua Wade		                           			  </a:t>
            </a:r>
            <a:r>
              <a:rPr lang="en-US" dirty="0"/>
              <a:t>765-494-0205</a:t>
            </a:r>
          </a:p>
          <a:p>
            <a:pPr marL="342900" indent="-342900">
              <a:lnSpc>
                <a:spcPct val="80000"/>
              </a:lnSpc>
            </a:pPr>
            <a:r>
              <a:rPr lang="en-US" dirty="0"/>
              <a:t> 	Environmental Technician 	 				          </a:t>
            </a:r>
            <a:r>
              <a:rPr lang="en-US" dirty="0">
                <a:hlinkClick r:id="rId6"/>
              </a:rPr>
              <a:t>wade54@purdue.edu</a:t>
            </a:r>
            <a:r>
              <a:rPr lang="en-US" dirty="0"/>
              <a:t> </a:t>
            </a:r>
          </a:p>
          <a:p>
            <a:pPr marL="342900" indent="-342900" eaLnBrk="1" hangingPunct="1">
              <a:lnSpc>
                <a:spcPct val="80000"/>
              </a:lnSpc>
            </a:pPr>
            <a:endParaRPr lang="en-US" sz="1600" dirty="0"/>
          </a:p>
        </p:txBody>
      </p:sp>
      <p:sp>
        <p:nvSpPr>
          <p:cNvPr id="197639" name="Slide Number Placeholder 7"/>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5317B0F-3F5D-44F2-A979-F5E3240C25D2}" type="slidenum">
              <a:rPr lang="en-US" smtClean="0"/>
              <a:pPr/>
              <a:t>59</a:t>
            </a:fld>
            <a:endParaRPr lang="en-US" dirty="0"/>
          </a:p>
        </p:txBody>
      </p:sp>
      <p:sp>
        <p:nvSpPr>
          <p:cNvPr id="2" name="Title 1"/>
          <p:cNvSpPr>
            <a:spLocks noGrp="1"/>
          </p:cNvSpPr>
          <p:nvPr>
            <p:ph type="title"/>
          </p:nvPr>
        </p:nvSpPr>
        <p:spPr/>
        <p:txBody>
          <a:bodyPr/>
          <a:lstStyle/>
          <a:p>
            <a:r>
              <a:rPr lang="en-US" dirty="0"/>
              <a:t>Radiation Safety Group</a:t>
            </a:r>
          </a:p>
        </p:txBody>
      </p:sp>
    </p:spTree>
    <p:extLst>
      <p:ext uri="{BB962C8B-B14F-4D97-AF65-F5344CB8AC3E}">
        <p14:creationId xmlns:p14="http://schemas.microsoft.com/office/powerpoint/2010/main" val="4291321831"/>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(2)</a:t>
            </a:r>
          </a:p>
        </p:txBody>
      </p:sp>
      <p:sp>
        <p:nvSpPr>
          <p:cNvPr id="3" name="Content Placeholder 2"/>
          <p:cNvSpPr>
            <a:spLocks noGrp="1"/>
          </p:cNvSpPr>
          <p:nvPr>
            <p:ph idx="1"/>
          </p:nvPr>
        </p:nvSpPr>
        <p:spPr/>
        <p:txBody>
          <a:bodyPr/>
          <a:lstStyle/>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When interacting with matter, positrons will slow down and annihilate with atomic electrons, producing high energy gamma radiation. Therefore, we shield for the gammas rather than the positrons</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γ</a:t>
            </a:r>
            <a:r>
              <a:rPr lang="en-US" sz="1800" dirty="0">
                <a:latin typeface="Arial" panose="020B0604020202020204" pitchFamily="34" charset="0"/>
                <a:cs typeface="Arial" panose="020B0604020202020204" pitchFamily="34" charset="0"/>
              </a:rPr>
              <a:t>) – Very penetrating. P</a:t>
            </a:r>
            <a:r>
              <a:rPr lang="en-US" sz="1800" dirty="0">
                <a:latin typeface="Arial" panose="020B0604020202020204" pitchFamily="34" charset="0"/>
                <a:ea typeface="Verdana" panose="020B0604030504040204" pitchFamily="34" charset="0"/>
                <a:cs typeface="Arial" panose="020B0604020202020204" pitchFamily="34" charset="0"/>
              </a:rPr>
              <a:t>enetration (and therefore shielding thickness) is dependent on gamma energy</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Best shielded by high density (high atomic number) material such as lead and concrete.  </a:t>
            </a:r>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Neutron (n) – Extremely penetrating. </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Best shielded by hydrogenous material such as water, paraffin and polyethylene. Concrete and concrete block are effective shielding material, but not as effective as hydrogenous material.</a:t>
            </a:r>
          </a:p>
          <a:p>
            <a:pPr lvl="1" indent="0">
              <a:buNone/>
            </a:pPr>
            <a:r>
              <a:rPr lang="en-US" sz="17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219688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2362200" y="5283276"/>
            <a:ext cx="419100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style>
          <a:lnRef idx="0">
            <a:schemeClr val="accent3"/>
          </a:lnRef>
          <a:fillRef idx="1003">
            <a:schemeClr val="dk2"/>
          </a:fillRef>
          <a:effectRef idx="3">
            <a:schemeClr val="accent3"/>
          </a:effectRef>
          <a:fontRef idx="minor">
            <a:schemeClr val="lt1"/>
          </a:fontRef>
        </p:style>
        <p:txBody>
          <a:bodyPr wrap="square" rtlCol="0">
            <a:spAutoFit/>
          </a:bodyPr>
          <a:lstStyle/>
          <a:p>
            <a:pPr algn="ctr"/>
            <a:r>
              <a:rPr lang="en-US" sz="2400" dirty="0">
                <a:effectLst>
                  <a:outerShdw blurRad="50800" dist="38100" dir="5400000" algn="t" rotWithShape="0">
                    <a:prstClr val="black">
                      <a:alpha val="40000"/>
                    </a:prstClr>
                  </a:outerShdw>
                </a:effectLst>
              </a:rPr>
              <a:t>Click here to begin the test.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1800" dirty="0">
                <a:latin typeface="Arial" pitchFamily="34" charset="0"/>
              </a:rPr>
              <a:t>This concludes the PowerPoint portion of the training.</a:t>
            </a:r>
          </a:p>
          <a:p>
            <a:pPr marL="342900" indent="-342900">
              <a:buFont typeface="Arial" pitchFamily="34" charset="0"/>
              <a:buChar char="•"/>
            </a:pPr>
            <a:r>
              <a:rPr lang="en-US" sz="1800" dirty="0">
                <a:solidFill>
                  <a:srgbClr val="000000"/>
                </a:solidFill>
                <a:latin typeface="Arial" pitchFamily="34" charset="0"/>
                <a:cs typeface="Arial" pitchFamily="34" charset="0"/>
              </a:rPr>
              <a:t>Complete the test indicated below. You must have 75% of correct responses to pass.</a:t>
            </a:r>
          </a:p>
          <a:p>
            <a:pPr marL="685800" lvl="1" indent="-342900"/>
            <a:r>
              <a:rPr lang="en-US" sz="1800" dirty="0">
                <a:solidFill>
                  <a:srgbClr val="000000"/>
                </a:solidFill>
                <a:latin typeface="Arial" pitchFamily="34" charset="0"/>
                <a:cs typeface="Arial" pitchFamily="34" charset="0"/>
              </a:rPr>
              <a:t>Your results will be emailed to you and will constitute as your certification of your successful completion of the online portion of your training, if you have passed.</a:t>
            </a:r>
          </a:p>
          <a:p>
            <a:pPr marL="342900" indent="-342900">
              <a:buFont typeface="Arial" pitchFamily="34" charset="0"/>
              <a:buChar char="•"/>
            </a:pPr>
            <a:r>
              <a:rPr lang="en-US" sz="1800" dirty="0">
                <a:latin typeface="Arial" pitchFamily="34" charset="0"/>
                <a:cs typeface="Arial" pitchFamily="34" charset="0"/>
              </a:rPr>
              <a:t>Submit </a:t>
            </a:r>
            <a:r>
              <a:rPr lang="en-US" sz="1800" dirty="0">
                <a:solidFill>
                  <a:srgbClr val="000000"/>
                </a:solidFill>
                <a:latin typeface="Arial" pitchFamily="34" charset="0"/>
                <a:cs typeface="Arial" pitchFamily="34" charset="0"/>
              </a:rPr>
              <a:t>a completed </a:t>
            </a:r>
            <a:r>
              <a:rPr lang="en-US" sz="1800" dirty="0">
                <a:latin typeface="Arial" pitchFamily="34" charset="0"/>
                <a:cs typeface="Arial" pitchFamily="34" charset="0"/>
                <a:hlinkClick r:id="rId3"/>
              </a:rPr>
              <a:t>Form A-4</a:t>
            </a:r>
            <a:r>
              <a:rPr lang="en-US" sz="1800" dirty="0">
                <a:latin typeface="Arial" pitchFamily="34" charset="0"/>
                <a:cs typeface="Arial" pitchFamily="34" charset="0"/>
              </a:rPr>
              <a:t> </a:t>
            </a:r>
            <a:r>
              <a:rPr lang="en-US" sz="1800" dirty="0">
                <a:solidFill>
                  <a:srgbClr val="000000"/>
                </a:solidFill>
                <a:latin typeface="Arial" pitchFamily="34" charset="0"/>
                <a:cs typeface="Arial" pitchFamily="34" charset="0"/>
              </a:rPr>
              <a:t>(make sure that both you AND your Principal Investigator have signed the form), and send through campus mail to: </a:t>
            </a:r>
            <a:r>
              <a:rPr lang="en-US" sz="1800" u="sng" dirty="0">
                <a:solidFill>
                  <a:srgbClr val="000000"/>
                </a:solidFill>
                <a:latin typeface="Arial" pitchFamily="34" charset="0"/>
                <a:cs typeface="Arial" pitchFamily="34" charset="0"/>
              </a:rPr>
              <a:t>Anca </a:t>
            </a:r>
            <a:r>
              <a:rPr lang="en-US" sz="1800" u="sng" dirty="0" err="1">
                <a:solidFill>
                  <a:srgbClr val="000000"/>
                </a:solidFill>
                <a:latin typeface="Arial" pitchFamily="34" charset="0"/>
                <a:cs typeface="Arial" pitchFamily="34" charset="0"/>
              </a:rPr>
              <a:t>Condret</a:t>
            </a:r>
            <a:r>
              <a:rPr lang="en-US" sz="1800" u="sng" dirty="0">
                <a:solidFill>
                  <a:srgbClr val="000000"/>
                </a:solidFill>
                <a:latin typeface="Arial" pitchFamily="34" charset="0"/>
                <a:cs typeface="Arial" pitchFamily="34" charset="0"/>
              </a:rPr>
              <a:t>/EHS/HAMP </a:t>
            </a:r>
            <a:endParaRPr lang="en-US" sz="1800" dirty="0">
              <a:solidFill>
                <a:schemeClr val="bg1"/>
              </a:solidFill>
              <a:latin typeface="Arial" pitchFamily="34" charset="0"/>
              <a:cs typeface="Arial" pitchFamily="34" charset="0"/>
            </a:endParaRPr>
          </a:p>
          <a:p>
            <a:endParaRPr lang="en-US" dirty="0"/>
          </a:p>
        </p:txBody>
      </p:sp>
      <p:sp>
        <p:nvSpPr>
          <p:cNvPr id="5" name="Title 4"/>
          <p:cNvSpPr>
            <a:spLocks noGrp="1"/>
          </p:cNvSpPr>
          <p:nvPr>
            <p:ph type="title"/>
          </p:nvPr>
        </p:nvSpPr>
        <p:spPr/>
        <p:txBody>
          <a:bodyPr/>
          <a:lstStyle/>
          <a:p>
            <a:r>
              <a:rPr lang="en-US" dirty="0"/>
              <a:t>End of training module</a:t>
            </a:r>
          </a:p>
        </p:txBody>
      </p:sp>
    </p:spTree>
    <p:extLst>
      <p:ext uri="{BB962C8B-B14F-4D97-AF65-F5344CB8AC3E}">
        <p14:creationId xmlns:p14="http://schemas.microsoft.com/office/powerpoint/2010/main" val="153341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Shielding performance of different material per radiation type"/>
          <p:cNvPicPr>
            <a:picLocks noGrp="1" noChangeAspect="1"/>
          </p:cNvPicPr>
          <p:nvPr>
            <p:ph idx="1"/>
          </p:nvPr>
        </p:nvPicPr>
        <p:blipFill rotWithShape="1">
          <a:blip r:embed="rId2"/>
          <a:srcRect l="58854" t="18766" r="8785" b="7654"/>
          <a:stretch/>
        </p:blipFill>
        <p:spPr>
          <a:xfrm>
            <a:off x="1507756" y="2122909"/>
            <a:ext cx="6134838" cy="3923138"/>
          </a:xfrm>
          <a:prstGeom prst="rect">
            <a:avLst/>
          </a:prstGeom>
        </p:spPr>
      </p:pic>
      <p:sp>
        <p:nvSpPr>
          <p:cNvPr id="9" name="TextBox 8"/>
          <p:cNvSpPr txBox="1"/>
          <p:nvPr/>
        </p:nvSpPr>
        <p:spPr>
          <a:xfrm>
            <a:off x="710142" y="1239618"/>
            <a:ext cx="7730066" cy="707886"/>
          </a:xfrm>
          <a:prstGeom prst="rect">
            <a:avLst/>
          </a:prstGeom>
          <a:noFill/>
        </p:spPr>
        <p:txBody>
          <a:bodyPr wrap="square" rtlCol="0">
            <a:spAutoFit/>
          </a:bodyPr>
          <a:lstStyle/>
          <a:p>
            <a:r>
              <a:rPr lang="en-US" sz="2000" dirty="0"/>
              <a:t>The figure below displays the relative penetrating power and the recommended shielding material</a:t>
            </a:r>
          </a:p>
        </p:txBody>
      </p:sp>
      <p:sp>
        <p:nvSpPr>
          <p:cNvPr id="6" name="Title 1"/>
          <p:cNvSpPr>
            <a:spLocks noGrp="1"/>
          </p:cNvSpPr>
          <p:nvPr>
            <p:ph type="title"/>
          </p:nvPr>
        </p:nvSpPr>
        <p:spPr>
          <a:xfrm>
            <a:off x="457200" y="315431"/>
            <a:ext cx="8235950" cy="748782"/>
          </a:xfrm>
        </p:spPr>
        <p:txBody>
          <a:bodyPr/>
          <a:lstStyle/>
          <a:p>
            <a:r>
              <a:rPr lang="en-US" dirty="0"/>
              <a:t>Radiation shielding (3)</a:t>
            </a:r>
          </a:p>
        </p:txBody>
      </p:sp>
    </p:spTree>
    <p:extLst>
      <p:ext uri="{BB962C8B-B14F-4D97-AF65-F5344CB8AC3E}">
        <p14:creationId xmlns:p14="http://schemas.microsoft.com/office/powerpoint/2010/main" val="3633107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(4)</a:t>
            </a:r>
          </a:p>
        </p:txBody>
      </p:sp>
      <p:sp>
        <p:nvSpPr>
          <p:cNvPr id="3" name="Content Placeholder 2"/>
          <p:cNvSpPr>
            <a:spLocks noGrp="1"/>
          </p:cNvSpPr>
          <p:nvPr>
            <p:ph idx="1"/>
          </p:nvPr>
        </p:nvSpPr>
        <p:spPr>
          <a:xfrm>
            <a:off x="457200" y="1392852"/>
            <a:ext cx="8235950" cy="784316"/>
          </a:xfrm>
        </p:spPr>
        <p:txBody>
          <a:bodyPr>
            <a:noAutofit/>
          </a:bodyPr>
          <a:lstStyle/>
          <a:p>
            <a:r>
              <a:rPr lang="en-US" sz="1800" dirty="0"/>
              <a:t>The following table lists the optimal shielding material (if any) per radionuclide. Please contact EHS if the radionuclide you are using is not listed. </a:t>
            </a:r>
          </a:p>
        </p:txBody>
      </p:sp>
      <p:graphicFrame>
        <p:nvGraphicFramePr>
          <p:cNvPr id="4" name="Table 3" title="Recommended Shielding Material Per Radionuclide"/>
          <p:cNvGraphicFramePr>
            <a:graphicFrameLocks noGrp="1"/>
          </p:cNvGraphicFramePr>
          <p:nvPr>
            <p:extLst>
              <p:ext uri="{D42A27DB-BD31-4B8C-83A1-F6EECF244321}">
                <p14:modId xmlns:p14="http://schemas.microsoft.com/office/powerpoint/2010/main" val="203342721"/>
              </p:ext>
            </p:extLst>
          </p:nvPr>
        </p:nvGraphicFramePr>
        <p:xfrm>
          <a:off x="1173169" y="2374116"/>
          <a:ext cx="6804011" cy="3418840"/>
        </p:xfrm>
        <a:graphic>
          <a:graphicData uri="http://schemas.openxmlformats.org/drawingml/2006/table">
            <a:tbl>
              <a:tblPr firstRow="1" bandRow="1">
                <a:tableStyleId>{7E9639D4-E3E2-4D34-9284-5A2195B3D0D7}</a:tableStyleId>
              </a:tblPr>
              <a:tblGrid>
                <a:gridCol w="1183005">
                  <a:extLst>
                    <a:ext uri="{9D8B030D-6E8A-4147-A177-3AD203B41FA5}">
                      <a16:colId xmlns:a16="http://schemas.microsoft.com/office/drawing/2014/main" val="20000"/>
                    </a:ext>
                  </a:extLst>
                </a:gridCol>
                <a:gridCol w="1783588">
                  <a:extLst>
                    <a:ext uri="{9D8B030D-6E8A-4147-A177-3AD203B41FA5}">
                      <a16:colId xmlns:a16="http://schemas.microsoft.com/office/drawing/2014/main" val="20001"/>
                    </a:ext>
                  </a:extLst>
                </a:gridCol>
                <a:gridCol w="870825">
                  <a:extLst>
                    <a:ext uri="{9D8B030D-6E8A-4147-A177-3AD203B41FA5}">
                      <a16:colId xmlns:a16="http://schemas.microsoft.com/office/drawing/2014/main" val="20002"/>
                    </a:ext>
                  </a:extLst>
                </a:gridCol>
                <a:gridCol w="1183005">
                  <a:extLst>
                    <a:ext uri="{9D8B030D-6E8A-4147-A177-3AD203B41FA5}">
                      <a16:colId xmlns:a16="http://schemas.microsoft.com/office/drawing/2014/main" val="20003"/>
                    </a:ext>
                  </a:extLst>
                </a:gridCol>
                <a:gridCol w="1783588">
                  <a:extLst>
                    <a:ext uri="{9D8B030D-6E8A-4147-A177-3AD203B41FA5}">
                      <a16:colId xmlns:a16="http://schemas.microsoft.com/office/drawing/2014/main" val="20004"/>
                    </a:ext>
                  </a:extLst>
                </a:gridCol>
              </a:tblGrid>
              <a:tr h="370840">
                <a:tc>
                  <a:txBody>
                    <a:bodyPr/>
                    <a:lstStyle/>
                    <a:p>
                      <a:pPr algn="ctr"/>
                      <a:r>
                        <a:rPr lang="en-US" sz="1400" dirty="0"/>
                        <a:t>Radionuclide</a:t>
                      </a:r>
                    </a:p>
                  </a:txBody>
                  <a:tcPr/>
                </a:tc>
                <a:tc>
                  <a:txBody>
                    <a:bodyPr/>
                    <a:lstStyle/>
                    <a:p>
                      <a:pPr algn="ctr"/>
                      <a:r>
                        <a:rPr lang="en-US" sz="1400" dirty="0"/>
                        <a:t>Shielding Material</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tc>
                  <a:txBody>
                    <a:bodyPr/>
                    <a:lstStyle/>
                    <a:p>
                      <a:pPr algn="ctr"/>
                      <a:r>
                        <a:rPr lang="en-US" sz="1400" dirty="0"/>
                        <a:t>Radionuclide</a:t>
                      </a:r>
                    </a:p>
                  </a:txBody>
                  <a:tcPr>
                    <a:lnL w="12700" cap="flat" cmpd="sng" algn="ctr">
                      <a:solidFill>
                        <a:schemeClr val="tx1"/>
                      </a:solidFill>
                      <a:prstDash val="solid"/>
                      <a:round/>
                      <a:headEnd type="none" w="med" len="med"/>
                      <a:tailEnd type="none" w="med" len="med"/>
                    </a:lnL>
                  </a:tcPr>
                </a:tc>
                <a:tc>
                  <a:txBody>
                    <a:bodyPr/>
                    <a:lstStyle/>
                    <a:p>
                      <a:pPr algn="ctr"/>
                      <a:r>
                        <a:rPr lang="en-US" sz="1400" dirty="0"/>
                        <a:t>Shielding Material</a:t>
                      </a:r>
                    </a:p>
                  </a:txBody>
                  <a:tcPr/>
                </a:tc>
                <a:extLst>
                  <a:ext uri="{0D108BD9-81ED-4DB2-BD59-A6C34878D82A}">
                    <a16:rowId xmlns:a16="http://schemas.microsoft.com/office/drawing/2014/main" val="10000"/>
                  </a:ext>
                </a:extLst>
              </a:tr>
              <a:tr h="139114">
                <a:tc>
                  <a:txBody>
                    <a:bodyPr/>
                    <a:lstStyle/>
                    <a:p>
                      <a:pPr algn="ctr"/>
                      <a:r>
                        <a:rPr lang="en-US" sz="1400" baseline="30000" dirty="0"/>
                        <a:t>241</a:t>
                      </a:r>
                      <a:r>
                        <a:rPr lang="en-US" sz="1400" dirty="0"/>
                        <a:t>Am</a:t>
                      </a:r>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63</a:t>
                      </a:r>
                      <a:r>
                        <a:rPr lang="en-US" sz="1400" dirty="0"/>
                        <a:t>Ni</a:t>
                      </a:r>
                    </a:p>
                  </a:txBody>
                  <a:tcPr>
                    <a:lnL w="12700" cap="flat" cmpd="sng" algn="ctr">
                      <a:solidFill>
                        <a:schemeClr val="tx1"/>
                      </a:solidFill>
                      <a:prstDash val="solid"/>
                      <a:round/>
                      <a:headEnd type="none" w="med" len="med"/>
                      <a:tailEnd type="none" w="med" len="med"/>
                    </a:lnL>
                  </a:tcPr>
                </a:tc>
                <a:tc>
                  <a:txBody>
                    <a:bodyPr/>
                    <a:lstStyle/>
                    <a:p>
                      <a:pPr algn="ctr"/>
                      <a:r>
                        <a:rPr lang="en-US" sz="1400" dirty="0"/>
                        <a:t>None Required</a:t>
                      </a:r>
                    </a:p>
                  </a:txBody>
                  <a:tcPr/>
                </a:tc>
                <a:extLst>
                  <a:ext uri="{0D108BD9-81ED-4DB2-BD59-A6C34878D82A}">
                    <a16:rowId xmlns:a16="http://schemas.microsoft.com/office/drawing/2014/main" val="10001"/>
                  </a:ext>
                </a:extLst>
              </a:tr>
              <a:tr h="128563">
                <a:tc>
                  <a:txBody>
                    <a:bodyPr/>
                    <a:lstStyle/>
                    <a:p>
                      <a:pPr algn="ctr"/>
                      <a:r>
                        <a:rPr lang="en-US" sz="1400" baseline="30000" dirty="0"/>
                        <a:t>90</a:t>
                      </a:r>
                      <a:r>
                        <a:rPr lang="en-US" sz="1400" baseline="0" dirty="0"/>
                        <a:t>Sr/</a:t>
                      </a:r>
                      <a:r>
                        <a:rPr lang="en-US" sz="1400" baseline="30000" dirty="0"/>
                        <a:t>90</a:t>
                      </a:r>
                      <a:r>
                        <a:rPr lang="en-US" sz="1400" baseline="0" dirty="0"/>
                        <a:t>Y</a:t>
                      </a:r>
                      <a:endParaRPr lang="en-US" sz="1400" dirty="0"/>
                    </a:p>
                  </a:txBody>
                  <a:tcPr/>
                </a:tc>
                <a:tc>
                  <a:txBody>
                    <a:bodyPr/>
                    <a:lstStyle/>
                    <a:p>
                      <a:pPr algn="ctr"/>
                      <a:r>
                        <a:rPr lang="en-US" sz="1400" dirty="0"/>
                        <a:t>Plexiglas/Acrylic</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30000" dirty="0"/>
                        <a:t>133</a:t>
                      </a:r>
                      <a:r>
                        <a:rPr lang="en-US" sz="1400" dirty="0"/>
                        <a:t>Ba</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tc>
                <a:extLst>
                  <a:ext uri="{0D108BD9-81ED-4DB2-BD59-A6C34878D82A}">
                    <a16:rowId xmlns:a16="http://schemas.microsoft.com/office/drawing/2014/main" val="10002"/>
                  </a:ext>
                </a:extLst>
              </a:tr>
              <a:tr h="0">
                <a:tc>
                  <a:txBody>
                    <a:bodyPr/>
                    <a:lstStyle/>
                    <a:p>
                      <a:pPr algn="ctr"/>
                      <a:r>
                        <a:rPr lang="en-US" sz="1400" baseline="30000" dirty="0"/>
                        <a:t>60</a:t>
                      </a:r>
                      <a:r>
                        <a:rPr lang="en-US" sz="1400" dirty="0"/>
                        <a:t>Co</a:t>
                      </a:r>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226</a:t>
                      </a:r>
                      <a:r>
                        <a:rPr lang="en-US" sz="1400" dirty="0"/>
                        <a:t>Ra</a:t>
                      </a:r>
                    </a:p>
                  </a:txBody>
                  <a:tcPr>
                    <a:lnL w="12700" cap="flat" cmpd="sng" algn="ctr">
                      <a:solidFill>
                        <a:schemeClr val="tx1"/>
                      </a:solidFill>
                      <a:prstDash val="solid"/>
                      <a:round/>
                      <a:headEnd type="none" w="med" len="med"/>
                      <a:tailEnd type="none" w="med" len="med"/>
                    </a:lnL>
                  </a:tcPr>
                </a:tc>
                <a:tc>
                  <a:txBody>
                    <a:bodyPr/>
                    <a:lstStyle/>
                    <a:p>
                      <a:pPr algn="ctr"/>
                      <a:r>
                        <a:rPr lang="en-US" sz="1400" dirty="0"/>
                        <a:t>Lead</a:t>
                      </a:r>
                    </a:p>
                  </a:txBody>
                  <a:tcPr/>
                </a:tc>
                <a:extLst>
                  <a:ext uri="{0D108BD9-81ED-4DB2-BD59-A6C34878D82A}">
                    <a16:rowId xmlns:a16="http://schemas.microsoft.com/office/drawing/2014/main" val="10003"/>
                  </a:ext>
                </a:extLst>
              </a:tr>
              <a:tr h="142631">
                <a:tc>
                  <a:txBody>
                    <a:bodyPr/>
                    <a:lstStyle/>
                    <a:p>
                      <a:pPr algn="ctr"/>
                      <a:r>
                        <a:rPr lang="en-US" sz="1400" baseline="30000" dirty="0"/>
                        <a:t>137</a:t>
                      </a:r>
                      <a:r>
                        <a:rPr lang="en-US" sz="1400" dirty="0"/>
                        <a:t>Cs</a:t>
                      </a:r>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109</a:t>
                      </a:r>
                      <a:r>
                        <a:rPr lang="en-US" sz="1400" dirty="0"/>
                        <a:t>Cd</a:t>
                      </a:r>
                    </a:p>
                  </a:txBody>
                  <a:tcPr>
                    <a:lnL w="12700" cap="flat" cmpd="sng" algn="ctr">
                      <a:solidFill>
                        <a:schemeClr val="tx1"/>
                      </a:solidFill>
                      <a:prstDash val="solid"/>
                      <a:round/>
                      <a:headEnd type="none" w="med" len="med"/>
                      <a:tailEnd type="none" w="med" len="med"/>
                    </a:lnL>
                  </a:tcPr>
                </a:tc>
                <a:tc>
                  <a:txBody>
                    <a:bodyPr/>
                    <a:lstStyle/>
                    <a:p>
                      <a:pPr algn="ctr"/>
                      <a:r>
                        <a:rPr lang="en-US" sz="1400" dirty="0"/>
                        <a:t>Lead</a:t>
                      </a:r>
                    </a:p>
                  </a:txBody>
                  <a:tcPr/>
                </a:tc>
                <a:extLst>
                  <a:ext uri="{0D108BD9-81ED-4DB2-BD59-A6C34878D82A}">
                    <a16:rowId xmlns:a16="http://schemas.microsoft.com/office/drawing/2014/main" val="10004"/>
                  </a:ext>
                </a:extLst>
              </a:tr>
              <a:tr h="158457">
                <a:tc>
                  <a:txBody>
                    <a:bodyPr/>
                    <a:lstStyle/>
                    <a:p>
                      <a:pPr algn="ctr"/>
                      <a:r>
                        <a:rPr lang="en-US" sz="1400" baseline="30000" dirty="0"/>
                        <a:t>85</a:t>
                      </a:r>
                      <a:r>
                        <a:rPr lang="en-US" sz="1400" baseline="0" dirty="0"/>
                        <a:t>Kr</a:t>
                      </a:r>
                      <a:endParaRPr lang="en-US" sz="1400" dirty="0"/>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3</a:t>
                      </a:r>
                      <a:r>
                        <a:rPr lang="en-US" sz="1400" dirty="0"/>
                        <a:t>H</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5"/>
                  </a:ext>
                </a:extLst>
              </a:tr>
              <a:tr h="0">
                <a:tc>
                  <a:txBody>
                    <a:bodyPr/>
                    <a:lstStyle/>
                    <a:p>
                      <a:pPr algn="ctr"/>
                      <a:r>
                        <a:rPr lang="en-US" sz="1400" baseline="30000" dirty="0"/>
                        <a:t>192</a:t>
                      </a:r>
                      <a:r>
                        <a:rPr lang="en-US" sz="1400" baseline="0" dirty="0"/>
                        <a:t>Ir</a:t>
                      </a:r>
                      <a:endParaRPr lang="en-US" sz="1400" dirty="0"/>
                    </a:p>
                  </a:txBody>
                  <a:tcPr/>
                </a:tc>
                <a:tc>
                  <a:txBody>
                    <a:bodyPr/>
                    <a:lstStyle/>
                    <a:p>
                      <a:pPr algn="ct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239</a:t>
                      </a:r>
                      <a:r>
                        <a:rPr lang="en-US" sz="1400" dirty="0"/>
                        <a:t>PuBe</a:t>
                      </a:r>
                    </a:p>
                  </a:txBody>
                  <a:tcPr>
                    <a:lnL w="12700" cap="flat" cmpd="sng" algn="ctr">
                      <a:solidFill>
                        <a:schemeClr val="tx1"/>
                      </a:solidFill>
                      <a:prstDash val="solid"/>
                      <a:round/>
                      <a:headEnd type="none" w="med" len="med"/>
                      <a:tailEnd type="none" w="med" len="med"/>
                    </a:lnL>
                  </a:tcPr>
                </a:tc>
                <a:tc>
                  <a:txBody>
                    <a:bodyPr/>
                    <a:lstStyle/>
                    <a:p>
                      <a:pPr algn="ctr"/>
                      <a:r>
                        <a:rPr lang="en-US" sz="1400" dirty="0"/>
                        <a:t>Paraffin/Polyethylene</a:t>
                      </a:r>
                    </a:p>
                  </a:txBody>
                  <a:tcPr/>
                </a:tc>
                <a:extLst>
                  <a:ext uri="{0D108BD9-81ED-4DB2-BD59-A6C34878D82A}">
                    <a16:rowId xmlns:a16="http://schemas.microsoft.com/office/drawing/2014/main" val="10006"/>
                  </a:ext>
                </a:extLst>
              </a:tr>
              <a:tr h="119771">
                <a:tc>
                  <a:txBody>
                    <a:bodyPr/>
                    <a:lstStyle/>
                    <a:p>
                      <a:pPr algn="ctr"/>
                      <a:r>
                        <a:rPr lang="en-US" sz="1400" baseline="30000" dirty="0"/>
                        <a:t>99</a:t>
                      </a:r>
                      <a:r>
                        <a:rPr lang="en-US" sz="1400" dirty="0"/>
                        <a:t>Tc</a:t>
                      </a:r>
                    </a:p>
                  </a:txBody>
                  <a:tcPr/>
                </a:tc>
                <a:tc>
                  <a:txBody>
                    <a:bodyPr/>
                    <a:lstStyle/>
                    <a:p>
                      <a:pPr algn="ctr"/>
                      <a:r>
                        <a:rPr lang="en-US" sz="1400" dirty="0"/>
                        <a:t>Plexiglas/Acrylic</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252</a:t>
                      </a:r>
                      <a:r>
                        <a:rPr lang="en-US" sz="1400" dirty="0"/>
                        <a:t>Cf</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Paraffin/Polyethylene</a:t>
                      </a:r>
                    </a:p>
                  </a:txBody>
                  <a:tcPr/>
                </a:tc>
                <a:extLst>
                  <a:ext uri="{0D108BD9-81ED-4DB2-BD59-A6C34878D82A}">
                    <a16:rowId xmlns:a16="http://schemas.microsoft.com/office/drawing/2014/main" val="10007"/>
                  </a:ext>
                </a:extLst>
              </a:tr>
              <a:tr h="118012">
                <a:tc>
                  <a:txBody>
                    <a:bodyPr/>
                    <a:lstStyle/>
                    <a:p>
                      <a:pPr algn="ctr"/>
                      <a:r>
                        <a:rPr lang="en-US" sz="1400" baseline="30000" dirty="0"/>
                        <a:t>125</a:t>
                      </a:r>
                      <a:r>
                        <a:rPr lang="en-US" sz="1400" dirty="0"/>
                        <a:t>I</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lnR w="12700" cap="flat" cmpd="sng" algn="ctr">
                      <a:solidFill>
                        <a:schemeClr val="tx1"/>
                      </a:solidFill>
                      <a:prstDash val="solid"/>
                      <a:round/>
                      <a:headEnd type="none" w="med" len="med"/>
                      <a:tailEnd type="none" w="med" len="med"/>
                    </a:lnR>
                  </a:tcPr>
                </a:tc>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57</a:t>
                      </a:r>
                      <a:r>
                        <a:rPr lang="en-US" sz="1400" dirty="0"/>
                        <a:t>Co</a:t>
                      </a:r>
                    </a:p>
                  </a:txBody>
                  <a:tcPr>
                    <a:lnL w="12700" cap="flat" cmpd="sng" algn="ctr">
                      <a:solidFill>
                        <a:schemeClr val="tx1"/>
                      </a:solidFill>
                      <a:prstDash val="solid"/>
                      <a:round/>
                      <a:headEnd type="none" w="med" len="med"/>
                      <a:tailEnd type="none" w="med" len="med"/>
                    </a:lnL>
                  </a:tcPr>
                </a:tc>
                <a:tc>
                  <a:txBody>
                    <a:bodyPr/>
                    <a:lstStyle/>
                    <a:p>
                      <a:pPr algn="ctr"/>
                      <a:r>
                        <a:rPr lang="en-US" sz="1400" dirty="0"/>
                        <a:t>Lead</a:t>
                      </a:r>
                    </a:p>
                  </a:txBody>
                  <a:tcPr/>
                </a:tc>
                <a:extLst>
                  <a:ext uri="{0D108BD9-81ED-4DB2-BD59-A6C34878D82A}">
                    <a16:rowId xmlns:a16="http://schemas.microsoft.com/office/drawing/2014/main" val="10008"/>
                  </a:ext>
                </a:extLst>
              </a:tr>
              <a:tr h="0">
                <a:tc>
                  <a:txBody>
                    <a:bodyPr/>
                    <a:lstStyle/>
                    <a:p>
                      <a:pPr algn="ctr"/>
                      <a:r>
                        <a:rPr lang="en-US" sz="1400" baseline="30000" dirty="0"/>
                        <a:t>131</a:t>
                      </a:r>
                      <a:r>
                        <a:rPr lang="en-US" sz="1400" baseline="0" dirty="0"/>
                        <a:t>I</a:t>
                      </a: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30000" dirty="0"/>
                        <a:t>235</a:t>
                      </a:r>
                      <a:r>
                        <a:rPr lang="en-US" sz="1400" dirty="0"/>
                        <a:t>U/</a:t>
                      </a:r>
                      <a:r>
                        <a:rPr lang="en-US" sz="1400" baseline="30000" dirty="0"/>
                        <a:t>238</a:t>
                      </a:r>
                      <a:r>
                        <a:rPr lang="en-US" sz="1400" dirty="0"/>
                        <a:t>U</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tc>
                <a:extLst>
                  <a:ext uri="{0D108BD9-81ED-4DB2-BD59-A6C34878D82A}">
                    <a16:rowId xmlns:a16="http://schemas.microsoft.com/office/drawing/2014/main" val="10009"/>
                  </a:ext>
                </a:extLst>
              </a:tr>
              <a:tr h="132080">
                <a:tc>
                  <a:txBody>
                    <a:bodyPr/>
                    <a:lstStyle/>
                    <a:p>
                      <a:pPr algn="ctr"/>
                      <a:r>
                        <a:rPr lang="en-US" sz="1400" baseline="30000" dirty="0"/>
                        <a:t>55</a:t>
                      </a:r>
                      <a:r>
                        <a:rPr lang="en-US" sz="1400" dirty="0"/>
                        <a:t>Fe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Lead</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lang="en-US" sz="1400" baseline="30000" dirty="0"/>
                        <a:t>241</a:t>
                      </a:r>
                      <a:r>
                        <a:rPr lang="en-US" sz="1400" baseline="0" dirty="0"/>
                        <a:t>AmBe</a:t>
                      </a:r>
                      <a:endParaRPr lang="en-US" sz="1400" dirty="0"/>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Concrete</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111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1491"/>
            <a:ext cx="5577840" cy="4159191"/>
          </a:xfrm>
        </p:spPr>
        <p:txBody>
          <a:bodyPr>
            <a:noAutofit/>
          </a:bodyPr>
          <a:lstStyle/>
          <a:p>
            <a:pPr marL="344488" indent="-344488">
              <a:buFont typeface="Arial" panose="020B0604020202020204" pitchFamily="34" charset="0"/>
              <a:buChar char="•"/>
            </a:pPr>
            <a:r>
              <a:rPr lang="en-US" sz="1800" dirty="0"/>
              <a:t>Radioactive material can come in multiple physical states:</a:t>
            </a:r>
          </a:p>
          <a:p>
            <a:pPr marL="687388" lvl="1">
              <a:buFont typeface="Arial" panose="020B0604020202020204" pitchFamily="34" charset="0"/>
              <a:buChar char="•"/>
            </a:pPr>
            <a:r>
              <a:rPr lang="en-US" sz="1800" dirty="0"/>
              <a:t>Solid</a:t>
            </a:r>
          </a:p>
          <a:p>
            <a:pPr marL="687388" lvl="1">
              <a:buFont typeface="Arial" panose="020B0604020202020204" pitchFamily="34" charset="0"/>
              <a:buChar char="•"/>
            </a:pPr>
            <a:r>
              <a:rPr lang="en-US" sz="1800" dirty="0"/>
              <a:t>Liquid</a:t>
            </a:r>
          </a:p>
          <a:p>
            <a:pPr marL="687388" lvl="1">
              <a:buFont typeface="Arial" panose="020B0604020202020204" pitchFamily="34" charset="0"/>
              <a:buChar char="•"/>
            </a:pPr>
            <a:r>
              <a:rPr lang="en-US" sz="1800" dirty="0"/>
              <a:t>Gas</a:t>
            </a:r>
          </a:p>
          <a:p>
            <a:pPr marL="344488" indent="-344488">
              <a:buFont typeface="Arial" panose="020B0604020202020204" pitchFamily="34" charset="0"/>
              <a:buChar char="•"/>
            </a:pPr>
            <a:r>
              <a:rPr lang="en-US" sz="1800" dirty="0"/>
              <a:t>Radioactive isotopes have the same chemical characteristics as and are totally indistinguishable from stable isotopes</a:t>
            </a:r>
          </a:p>
          <a:p>
            <a:pPr marL="344488" indent="-344488">
              <a:buFont typeface="Arial" panose="020B0604020202020204" pitchFamily="34" charset="0"/>
              <a:buChar char="•"/>
            </a:pPr>
            <a:r>
              <a:rPr lang="en-US" sz="1800" dirty="0"/>
              <a:t>The emitted radiation is entirely undetectable by human physical senses such as sight, hearing, taste, smell and touch.</a:t>
            </a:r>
          </a:p>
          <a:p>
            <a:pPr marL="344488" indent="-344488">
              <a:buFont typeface="Arial" panose="020B0604020202020204" pitchFamily="34" charset="0"/>
              <a:buChar char="•"/>
            </a:pPr>
            <a:r>
              <a:rPr lang="en-US" sz="1800" dirty="0"/>
              <a:t>Therefore, radioactive material cannot be easily distinguished from non-radioactive material.  </a:t>
            </a:r>
          </a:p>
        </p:txBody>
      </p:sp>
      <p:pic>
        <p:nvPicPr>
          <p:cNvPr id="3074" name="Picture 2" descr="Image result for uranium yellow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855" y="1721492"/>
            <a:ext cx="2589926" cy="15863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erkin elmer radioactive"/>
          <p:cNvPicPr>
            <a:picLocks noChangeAspect="1" noChangeArrowheads="1"/>
          </p:cNvPicPr>
          <p:nvPr/>
        </p:nvPicPr>
        <p:blipFill rotWithShape="1">
          <a:blip r:embed="rId4">
            <a:extLst>
              <a:ext uri="{28A0092B-C50C-407E-A947-70E740481C1C}">
                <a14:useLocalDpi xmlns:a14="http://schemas.microsoft.com/office/drawing/2010/main" val="0"/>
              </a:ext>
            </a:extLst>
          </a:blip>
          <a:srcRect l="15894" t="16321" r="16189" b="6974"/>
          <a:stretch/>
        </p:blipFill>
        <p:spPr bwMode="auto">
          <a:xfrm>
            <a:off x="6317855" y="3644443"/>
            <a:ext cx="2589926" cy="19424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Physical characteristics</a:t>
            </a:r>
          </a:p>
        </p:txBody>
      </p:sp>
    </p:spTree>
    <p:extLst>
      <p:ext uri="{BB962C8B-B14F-4D97-AF65-F5344CB8AC3E}">
        <p14:creationId xmlns:p14="http://schemas.microsoft.com/office/powerpoint/2010/main" val="34059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73957</TotalTime>
  <Words>4547</Words>
  <Application>Microsoft Office PowerPoint</Application>
  <PresentationFormat>On-screen Show (4:3)</PresentationFormat>
  <Paragraphs>538</Paragraphs>
  <Slides>60</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8" baseType="lpstr">
      <vt:lpstr>Arial</vt:lpstr>
      <vt:lpstr>Calibri</vt:lpstr>
      <vt:lpstr>Cambria Math</vt:lpstr>
      <vt:lpstr>Impact</vt:lpstr>
      <vt:lpstr>Lucida Grande</vt:lpstr>
      <vt:lpstr>Monotype Sorts</vt:lpstr>
      <vt:lpstr>Office Theme</vt:lpstr>
      <vt:lpstr>Acrobat Document</vt:lpstr>
      <vt:lpstr>Sealed Source radioactive Material &amp; neutron generator safety training</vt:lpstr>
      <vt:lpstr>Properties of radiation </vt:lpstr>
      <vt:lpstr>Radioactive Decay</vt:lpstr>
      <vt:lpstr>Types of radiation</vt:lpstr>
      <vt:lpstr>Radiation Shielding (1) </vt:lpstr>
      <vt:lpstr>Radiation shielding (2)</vt:lpstr>
      <vt:lpstr>Radiation shielding (3)</vt:lpstr>
      <vt:lpstr>Radiation shielding (4)</vt:lpstr>
      <vt:lpstr>Physical characteristics</vt:lpstr>
      <vt:lpstr>Activity (1)</vt:lpstr>
      <vt:lpstr>Activity (2)</vt:lpstr>
      <vt:lpstr>Activity (3)</vt:lpstr>
      <vt:lpstr>Biological effects, dose limits, and Radiation Safety principles</vt:lpstr>
      <vt:lpstr>dose</vt:lpstr>
      <vt:lpstr>Health Effects of Radiation Exposure</vt:lpstr>
      <vt:lpstr>Early Effects (1) </vt:lpstr>
      <vt:lpstr>Early Effects (2)</vt:lpstr>
      <vt:lpstr>Delayed Effects </vt:lpstr>
      <vt:lpstr>Delayed Effects  - genetic effects</vt:lpstr>
      <vt:lpstr>Delayed Effects – stochastic</vt:lpstr>
      <vt:lpstr>NRC dose Limits (1)</vt:lpstr>
      <vt:lpstr>NRC dose Limits (2)</vt:lpstr>
      <vt:lpstr>Dosimetry (1)</vt:lpstr>
      <vt:lpstr>Dosimetry (2)</vt:lpstr>
      <vt:lpstr>Radiation &amp; pregnancy (1)</vt:lpstr>
      <vt:lpstr>Radiation &amp; pregnancy (2)</vt:lpstr>
      <vt:lpstr>Radiation &amp; pregnancy (3)</vt:lpstr>
      <vt:lpstr>Alara (1)</vt:lpstr>
      <vt:lpstr>ALARA (2)</vt:lpstr>
      <vt:lpstr>exposure pathways</vt:lpstr>
      <vt:lpstr>External exposure</vt:lpstr>
      <vt:lpstr>Internal exposure (1)</vt:lpstr>
      <vt:lpstr>Internal exposure (2)</vt:lpstr>
      <vt:lpstr>External contamination</vt:lpstr>
      <vt:lpstr>Leakage potential</vt:lpstr>
      <vt:lpstr>exposure controls</vt:lpstr>
      <vt:lpstr>Safety Controls</vt:lpstr>
      <vt:lpstr>Engineering controls – Shielding </vt:lpstr>
      <vt:lpstr>SPECIAL SHIELDING CONSIDERATIONS</vt:lpstr>
      <vt:lpstr>Engineering controls – tweezers </vt:lpstr>
      <vt:lpstr>Administrative controls – Training </vt:lpstr>
      <vt:lpstr>Administrative controls – sop </vt:lpstr>
      <vt:lpstr>PPE – Gloves </vt:lpstr>
      <vt:lpstr>Labeling, Procuring, transferring, securing, storing, transporting and shipping radioactive material</vt:lpstr>
      <vt:lpstr>Labeling </vt:lpstr>
      <vt:lpstr>Laboratory postings </vt:lpstr>
      <vt:lpstr>Procuring and transferring</vt:lpstr>
      <vt:lpstr>Security and storage</vt:lpstr>
      <vt:lpstr>Transporting and shipping</vt:lpstr>
      <vt:lpstr>Safety organizations</vt:lpstr>
      <vt:lpstr>Nuclear regulatory commission</vt:lpstr>
      <vt:lpstr>10CFR19 and 10CFR20 summary</vt:lpstr>
      <vt:lpstr>Purdue University organization</vt:lpstr>
      <vt:lpstr>EHS responsibilities</vt:lpstr>
      <vt:lpstr>Final thoughts</vt:lpstr>
      <vt:lpstr>Contact EHS if…</vt:lpstr>
      <vt:lpstr>Enforcement</vt:lpstr>
      <vt:lpstr>Personal injury</vt:lpstr>
      <vt:lpstr>Radiation Safety Group</vt:lpstr>
      <vt:lpstr>End of training module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Juristyarini, Pramitha</cp:lastModifiedBy>
  <cp:revision>717</cp:revision>
  <cp:lastPrinted>2016-11-17T15:55:04Z</cp:lastPrinted>
  <dcterms:created xsi:type="dcterms:W3CDTF">2011-09-20T15:44:26Z</dcterms:created>
  <dcterms:modified xsi:type="dcterms:W3CDTF">2023-09-21T20:08:15Z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2023-06-09T12:35:51Z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77fe832f-083a-4021-980d-47d895af43d5</vt:lpwstr>
  </property>
  <property fmtid="{D5CDD505-2E9C-101B-9397-08002B2CF9AE}" pid="8" name="MSIP_Label_4044bd30-2ed7-4c9d-9d12-46200872a97b_ContentBits">
    <vt:lpwstr>0</vt:lpwstr>
  </property>
</Properties>
</file>