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61" r:id="rId2"/>
    <p:sldId id="324" r:id="rId3"/>
    <p:sldId id="276" r:id="rId4"/>
    <p:sldId id="359" r:id="rId5"/>
    <p:sldId id="272" r:id="rId6"/>
    <p:sldId id="278" r:id="rId7"/>
    <p:sldId id="281" r:id="rId8"/>
    <p:sldId id="283" r:id="rId9"/>
    <p:sldId id="286" r:id="rId10"/>
    <p:sldId id="319" r:id="rId11"/>
    <p:sldId id="294" r:id="rId12"/>
    <p:sldId id="337" r:id="rId13"/>
    <p:sldId id="343" r:id="rId14"/>
    <p:sldId id="370" r:id="rId15"/>
    <p:sldId id="323" r:id="rId16"/>
    <p:sldId id="299" r:id="rId17"/>
    <p:sldId id="300" r:id="rId18"/>
    <p:sldId id="303" r:id="rId19"/>
    <p:sldId id="306" r:id="rId20"/>
    <p:sldId id="307" r:id="rId21"/>
    <p:sldId id="377" r:id="rId22"/>
    <p:sldId id="349" r:id="rId23"/>
    <p:sldId id="309" r:id="rId24"/>
    <p:sldId id="376" r:id="rId25"/>
    <p:sldId id="330" r:id="rId26"/>
    <p:sldId id="332" r:id="rId27"/>
    <p:sldId id="331" r:id="rId28"/>
    <p:sldId id="365" r:id="rId29"/>
    <p:sldId id="305" r:id="rId30"/>
    <p:sldId id="374" r:id="rId31"/>
    <p:sldId id="355" r:id="rId32"/>
    <p:sldId id="356" r:id="rId33"/>
    <p:sldId id="329" r:id="rId34"/>
    <p:sldId id="357" r:id="rId35"/>
    <p:sldId id="350" r:id="rId36"/>
    <p:sldId id="375" r:id="rId37"/>
    <p:sldId id="333" r:id="rId38"/>
    <p:sldId id="352" r:id="rId39"/>
    <p:sldId id="373" r:id="rId40"/>
    <p:sldId id="36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3">
          <p15:clr>
            <a:srgbClr val="A4A3A4"/>
          </p15:clr>
        </p15:guide>
        <p15:guide id="2" pos="2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A3792C"/>
    <a:srgbClr val="756C66"/>
    <a:srgbClr val="856024"/>
    <a:srgbClr val="D19B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snapToGrid="0" snapToObjects="1">
      <p:cViewPr varScale="1">
        <p:scale>
          <a:sx n="55" d="100"/>
          <a:sy n="55" d="100"/>
        </p:scale>
        <p:origin x="1580" y="40"/>
      </p:cViewPr>
      <p:guideLst>
        <p:guide orient="horz" pos="1013"/>
        <p:guide pos="2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AE9AF-5B02-A343-87BA-BF97CE0E58AE}" type="datetimeFigureOut">
              <a:rPr lang="en-US" smtClean="0"/>
              <a:t>3/27/2023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96C59-4C62-F748-9189-0658811B1DC6}" type="slidenum">
              <a:rPr lang="en-US" smtClean="0"/>
              <a:t>‹#›</a:t>
            </a:fld>
            <a:endParaRPr lang="en-US" dirty="0"/>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dirty="0"/>
          </a:p>
        </p:txBody>
      </p:sp>
      <p:pic>
        <p:nvPicPr>
          <p:cNvPr id="7" name="Picture 6" descr="Lines_7404.pdf"/>
          <p:cNvPicPr>
            <a:picLocks noChangeAspect="1"/>
          </p:cNvPicPr>
          <p:nvPr userDrawn="1"/>
        </p:nvPicPr>
        <p:blipFill rotWithShape="1">
          <a:blip r:embed="rId2">
            <a:extLst>
              <a:ext uri="{28A0092B-C50C-407E-A947-70E740481C1C}">
                <a14:useLocalDpi xmlns:a14="http://schemas.microsoft.com/office/drawing/2010/main" val="0"/>
              </a:ext>
            </a:extLst>
          </a:blip>
          <a:srcRect r="85206" b="61897"/>
          <a:stretch/>
        </p:blipFill>
        <p:spPr>
          <a:xfrm>
            <a:off x="0" y="1582260"/>
            <a:ext cx="774095" cy="1960372"/>
          </a:xfrm>
          <a:prstGeom prst="rect">
            <a:avLst/>
          </a:prstGeom>
        </p:spPr>
      </p:pic>
      <p:pic>
        <p:nvPicPr>
          <p:cNvPr id="8" name="Picture 7" descr="Lines_blk.pdf"/>
          <p:cNvPicPr>
            <a:picLocks noChangeAspect="1"/>
          </p:cNvPicPr>
          <p:nvPr userDrawn="1"/>
        </p:nvPicPr>
        <p:blipFill rotWithShape="1">
          <a:blip r:embed="rId3">
            <a:extLst>
              <a:ext uri="{28A0092B-C50C-407E-A947-70E740481C1C}">
                <a14:useLocalDpi xmlns:a14="http://schemas.microsoft.com/office/drawing/2010/main" val="0"/>
              </a:ext>
            </a:extLst>
          </a:blip>
          <a:srcRect l="9555" t="6478" b="22982"/>
          <a:stretch/>
        </p:blipFill>
        <p:spPr>
          <a:xfrm>
            <a:off x="873677" y="1582260"/>
            <a:ext cx="8270323" cy="1960372"/>
          </a:xfrm>
          <a:prstGeom prst="rect">
            <a:avLst/>
          </a:prstGeom>
        </p:spPr>
      </p:pic>
      <p:pic>
        <p:nvPicPr>
          <p:cNvPr id="13" name="Picture 12" descr="PU_sigtab.eps"/>
          <p:cNvPicPr>
            <a:picLocks noChangeAspect="1"/>
          </p:cNvPicPr>
          <p:nvPr userDrawn="1"/>
        </p:nvPicPr>
        <p:blipFill rotWithShape="1">
          <a:blip r:embed="rId4">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14" name="Rectangle 13"/>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4"/>
          <p:cNvSpPr>
            <a:spLocks noGrp="1"/>
          </p:cNvSpPr>
          <p:nvPr>
            <p:ph type="title" hasCustomPrompt="1"/>
          </p:nvPr>
        </p:nvSpPr>
        <p:spPr>
          <a:xfrm>
            <a:off x="1362779" y="1474647"/>
            <a:ext cx="7515071" cy="748782"/>
          </a:xfrm>
        </p:spPr>
        <p:txBody>
          <a:bodyPr anchor="t">
            <a:noAutofit/>
          </a:bodyPr>
          <a:lstStyle>
            <a:lvl1pPr>
              <a:lnSpc>
                <a:spcPct val="90000"/>
              </a:lnSpc>
              <a:defRPr sz="5200" cap="all">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1362777" y="2182940"/>
            <a:ext cx="7515073" cy="1460826"/>
          </a:xfrm>
        </p:spPr>
        <p:txBody>
          <a:bodyPr anchor="t">
            <a:noAutofit/>
          </a:bodyPr>
          <a:lstStyle>
            <a:lvl1pPr marL="0" indent="0" algn="l">
              <a:lnSpc>
                <a:spcPct val="90000"/>
              </a:lnSpc>
              <a:spcBef>
                <a:spcPts val="0"/>
              </a:spcBef>
              <a:buNone/>
              <a:defRPr sz="5200" cap="all" baseline="0">
                <a:solidFill>
                  <a:srgbClr val="A3792C"/>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 Line</a:t>
            </a:r>
            <a:br>
              <a:rPr lang="en-US" dirty="0"/>
            </a:br>
            <a:r>
              <a:rPr lang="en-US" dirty="0"/>
              <a:t>Third Line</a:t>
            </a:r>
          </a:p>
        </p:txBody>
      </p:sp>
      <p:sp>
        <p:nvSpPr>
          <p:cNvPr id="18" name="Text Placeholder 17"/>
          <p:cNvSpPr>
            <a:spLocks noGrp="1"/>
          </p:cNvSpPr>
          <p:nvPr>
            <p:ph type="body" sz="quarter" idx="13" hasCustomPrompt="1"/>
          </p:nvPr>
        </p:nvSpPr>
        <p:spPr>
          <a:xfrm>
            <a:off x="1371600" y="3876545"/>
            <a:ext cx="7505700" cy="954143"/>
          </a:xfrm>
        </p:spPr>
        <p:txBody>
          <a:bodyPr>
            <a:noAutofit/>
          </a:bodyPr>
          <a:lstStyle>
            <a:lvl1pPr>
              <a:defRPr sz="2400" cap="all">
                <a:solidFill>
                  <a:schemeClr val="tx1">
                    <a:lumMod val="50000"/>
                    <a:lumOff val="50000"/>
                  </a:schemeClr>
                </a:solidFill>
                <a:latin typeface="Impact"/>
                <a:cs typeface="Impact"/>
              </a:defRPr>
            </a:lvl1pPr>
          </a:lstStyle>
          <a:p>
            <a:pPr lvl="0"/>
            <a:r>
              <a:rPr lang="en-US" dirty="0"/>
              <a:t>Single-line Subtitle</a:t>
            </a:r>
          </a:p>
        </p:txBody>
      </p:sp>
      <p:sp>
        <p:nvSpPr>
          <p:cNvPr id="20" name="Text Placeholder 19"/>
          <p:cNvSpPr>
            <a:spLocks noGrp="1"/>
          </p:cNvSpPr>
          <p:nvPr>
            <p:ph type="body" sz="quarter" idx="14" hasCustomPrompt="1"/>
          </p:nvPr>
        </p:nvSpPr>
        <p:spPr>
          <a:xfrm>
            <a:off x="1362776" y="5008928"/>
            <a:ext cx="7514523" cy="311740"/>
          </a:xfrm>
        </p:spPr>
        <p:txBody>
          <a:bodyPr>
            <a:noAutofit/>
          </a:bodyPr>
          <a:lstStyle>
            <a:lvl1pPr>
              <a:defRPr sz="1800" b="1">
                <a:solidFill>
                  <a:schemeClr val="bg1">
                    <a:lumMod val="50000"/>
                  </a:schemeClr>
                </a:solidFill>
              </a:defRPr>
            </a:lvl1pPr>
          </a:lstStyle>
          <a:p>
            <a:pPr lvl="0"/>
            <a:r>
              <a:rPr lang="en-US" dirty="0"/>
              <a:t>Presenter Name</a:t>
            </a:r>
          </a:p>
        </p:txBody>
      </p:sp>
      <p:sp>
        <p:nvSpPr>
          <p:cNvPr id="22" name="Text Placeholder 21"/>
          <p:cNvSpPr>
            <a:spLocks noGrp="1"/>
          </p:cNvSpPr>
          <p:nvPr>
            <p:ph type="body" sz="quarter" idx="15" hasCustomPrompt="1"/>
          </p:nvPr>
        </p:nvSpPr>
        <p:spPr>
          <a:xfrm>
            <a:off x="1362776" y="5287650"/>
            <a:ext cx="7514524" cy="501116"/>
          </a:xfrm>
        </p:spPr>
        <p:txBody>
          <a:bodyPr anchor="t">
            <a:noAutofit/>
          </a:bodyPr>
          <a:lstStyle>
            <a:lvl1pPr>
              <a:lnSpc>
                <a:spcPct val="90000"/>
              </a:lnSpc>
              <a:defRPr sz="1300">
                <a:solidFill>
                  <a:schemeClr val="bg1">
                    <a:lumMod val="50000"/>
                  </a:schemeClr>
                </a:solidFill>
              </a:defRPr>
            </a:lvl1pPr>
          </a:lstStyle>
          <a:p>
            <a:pPr lvl="0"/>
            <a:r>
              <a:rPr lang="en-US" dirty="0"/>
              <a:t>Presenter title</a:t>
            </a:r>
          </a:p>
        </p:txBody>
      </p:sp>
      <p:sp>
        <p:nvSpPr>
          <p:cNvPr id="9" name="Date Placeholder 6"/>
          <p:cNvSpPr>
            <a:spLocks noGrp="1"/>
          </p:cNvSpPr>
          <p:nvPr>
            <p:ph type="dt" sz="half" idx="10"/>
          </p:nvPr>
        </p:nvSpPr>
        <p:spPr>
          <a:xfrm>
            <a:off x="1362779" y="6356350"/>
            <a:ext cx="2085790" cy="365125"/>
          </a:xfrm>
          <a:prstGeom prst="rect">
            <a:avLst/>
          </a:prstGeom>
        </p:spPr>
        <p:txBody>
          <a:bodyPr/>
          <a:lstStyle>
            <a:lvl1pPr>
              <a:defRPr>
                <a:solidFill>
                  <a:srgbClr val="A3792C"/>
                </a:solidFill>
              </a:defRPr>
            </a:lvl1pPr>
          </a:lstStyle>
          <a:p>
            <a:r>
              <a:rPr lang="en-US" sz="1400" b="1" dirty="0">
                <a:latin typeface="Arial"/>
                <a:cs typeface="Arial"/>
              </a:rPr>
              <a:t>Month day, year</a:t>
            </a:r>
          </a:p>
        </p:txBody>
      </p:sp>
    </p:spTree>
    <p:extLst>
      <p:ext uri="{BB962C8B-B14F-4D97-AF65-F5344CB8AC3E}">
        <p14:creationId xmlns:p14="http://schemas.microsoft.com/office/powerpoint/2010/main" val="19609827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212273" y="1905000"/>
            <a:ext cx="7931727" cy="2295144"/>
          </a:xfrm>
          <a:prstGeom prst="rect">
            <a:avLst/>
          </a:prstGeom>
          <a:solidFill>
            <a:srgbClr val="756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Lines_blk.70.pdf"/>
          <p:cNvPicPr>
            <a:picLocks noChangeAspect="1"/>
          </p:cNvPicPr>
          <p:nvPr userDrawn="1"/>
        </p:nvPicPr>
        <p:blipFill rotWithShape="1">
          <a:blip r:embed="rId2">
            <a:extLst>
              <a:ext uri="{28A0092B-C50C-407E-A947-70E740481C1C}">
                <a14:useLocalDpi xmlns:a14="http://schemas.microsoft.com/office/drawing/2010/main" val="0"/>
              </a:ext>
            </a:extLst>
          </a:blip>
          <a:srcRect t="37250" r="87164" b="-1"/>
          <a:stretch/>
        </p:blipFill>
        <p:spPr>
          <a:xfrm>
            <a:off x="0" y="1905000"/>
            <a:ext cx="1119909" cy="2295144"/>
          </a:xfrm>
          <a:prstGeom prst="rect">
            <a:avLst/>
          </a:prstGeom>
        </p:spPr>
      </p:pic>
      <p:pic>
        <p:nvPicPr>
          <p:cNvPr id="10" name="Picture 9" descr="PU_sigtab.eps"/>
          <p:cNvPicPr>
            <a:picLocks noChangeAspect="1"/>
          </p:cNvPicPr>
          <p:nvPr userDrawn="1"/>
        </p:nvPicPr>
        <p:blipFill rotWithShape="1">
          <a:blip r:embed="rId3">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2" name="Title 1"/>
          <p:cNvSpPr>
            <a:spLocks noGrp="1"/>
          </p:cNvSpPr>
          <p:nvPr>
            <p:ph type="title" hasCustomPrompt="1"/>
          </p:nvPr>
        </p:nvSpPr>
        <p:spPr>
          <a:xfrm>
            <a:off x="1371600" y="2003092"/>
            <a:ext cx="7772400" cy="744258"/>
          </a:xfrm>
        </p:spPr>
        <p:txBody>
          <a:bodyPr anchor="t">
            <a:noAutofit/>
          </a:bodyPr>
          <a:lstStyle>
            <a:lvl1pPr marL="0" marR="0" indent="0" algn="l" defTabSz="457200" rtl="0" eaLnBrk="1" fontAlgn="auto" latinLnBrk="0" hangingPunct="1">
              <a:lnSpc>
                <a:spcPct val="80000"/>
              </a:lnSpc>
              <a:spcBef>
                <a:spcPct val="0"/>
              </a:spcBef>
              <a:spcAft>
                <a:spcPts val="0"/>
              </a:spcAft>
              <a:buClrTx/>
              <a:buSzTx/>
              <a:buFontTx/>
              <a:buNone/>
              <a:tabLst/>
              <a:defRPr sz="5800" b="0" i="0" cap="all">
                <a:solidFill>
                  <a:srgbClr val="D19B23"/>
                </a:solidFill>
              </a:defRPr>
            </a:lvl1pPr>
          </a:lstStyle>
          <a:p>
            <a:pPr>
              <a:lnSpc>
                <a:spcPct val="80000"/>
              </a:lnSpc>
            </a:pPr>
            <a:r>
              <a:rPr lang="en-US" sz="5800" dirty="0">
                <a:solidFill>
                  <a:srgbClr val="D19B23"/>
                </a:solidFill>
                <a:latin typeface="Impact"/>
                <a:cs typeface="Impact"/>
              </a:rPr>
              <a:t>SECTION TITLE</a:t>
            </a:r>
            <a:endParaRPr lang="en-US" sz="5800" dirty="0">
              <a:solidFill>
                <a:srgbClr val="FFFFFF"/>
              </a:solidFill>
              <a:latin typeface="Impact"/>
              <a:cs typeface="Impact"/>
            </a:endParaRPr>
          </a:p>
        </p:txBody>
      </p:sp>
      <p:sp>
        <p:nvSpPr>
          <p:cNvPr id="3" name="Text Placeholder 2"/>
          <p:cNvSpPr>
            <a:spLocks noGrp="1"/>
          </p:cNvSpPr>
          <p:nvPr>
            <p:ph type="body" idx="1" hasCustomPrompt="1"/>
          </p:nvPr>
        </p:nvSpPr>
        <p:spPr>
          <a:xfrm>
            <a:off x="1371600" y="2718002"/>
            <a:ext cx="7772400" cy="1482142"/>
          </a:xfrm>
        </p:spPr>
        <p:txBody>
          <a:bodyPr anchor="t">
            <a:noAutofit/>
          </a:bodyPr>
          <a:lstStyle>
            <a:lvl1pPr marL="0" indent="0" algn="l">
              <a:lnSpc>
                <a:spcPct val="80000"/>
              </a:lnSpc>
              <a:buNone/>
              <a:defRPr sz="5800" b="0" i="0" cap="all">
                <a:solidFill>
                  <a:schemeClr val="bg1">
                    <a:lumMod val="95000"/>
                  </a:schemeClr>
                </a:solidFill>
                <a:latin typeface="Impact"/>
                <a:cs typeface="Impac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80000"/>
              </a:lnSpc>
            </a:pPr>
            <a:r>
              <a:rPr lang="en-US" sz="5800" dirty="0">
                <a:solidFill>
                  <a:srgbClr val="FFFFFF"/>
                </a:solidFill>
                <a:latin typeface="Impact"/>
                <a:cs typeface="Impact"/>
              </a:rPr>
              <a:t>SECOND LINE</a:t>
            </a:r>
            <a:br>
              <a:rPr lang="en-US" sz="5800" dirty="0">
                <a:solidFill>
                  <a:srgbClr val="FFFFFF"/>
                </a:solidFill>
                <a:latin typeface="Impact"/>
                <a:cs typeface="Impact"/>
              </a:rPr>
            </a:br>
            <a:r>
              <a:rPr lang="en-US" sz="5800" dirty="0">
                <a:solidFill>
                  <a:srgbClr val="FFFFFF"/>
                </a:solidFill>
                <a:latin typeface="Impact"/>
                <a:cs typeface="Impact"/>
              </a:rPr>
              <a:t>THIRD LINE</a:t>
            </a:r>
          </a:p>
        </p:txBody>
      </p:sp>
      <p:sp>
        <p:nvSpPr>
          <p:cNvPr id="6" name="Slide Number Placeholder 5"/>
          <p:cNvSpPr>
            <a:spLocks noGrp="1"/>
          </p:cNvSpPr>
          <p:nvPr>
            <p:ph type="sldNum" sz="quarter" idx="12"/>
          </p:nvPr>
        </p:nvSpPr>
        <p:spPr/>
        <p:txBody>
          <a:bodyPr/>
          <a:lstStyle/>
          <a:p>
            <a:fld id="{AB80C8F5-D920-BB4B-933F-7F3EB43C8215}" type="slidenum">
              <a:rPr lang="en-US" smtClean="0"/>
              <a:t>‹#›</a:t>
            </a:fld>
            <a:endParaRPr lang="en-US" dirty="0"/>
          </a:p>
        </p:txBody>
      </p:sp>
      <p:sp>
        <p:nvSpPr>
          <p:cNvPr id="11" name="Rectangle 10"/>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Content Placeholder 2"/>
          <p:cNvSpPr>
            <a:spLocks noGrp="1"/>
          </p:cNvSpPr>
          <p:nvPr>
            <p:ph sz="half" idx="13"/>
          </p:nvPr>
        </p:nvSpPr>
        <p:spPr>
          <a:xfrm>
            <a:off x="1466850" y="4365879"/>
            <a:ext cx="7506250" cy="1361225"/>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0697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p:cNvSpPr>
            <a:spLocks noGrp="1"/>
          </p:cNvSpPr>
          <p:nvPr>
            <p:ph type="body" idx="12"/>
          </p:nvPr>
        </p:nvSpPr>
        <p:spPr>
          <a:xfrm>
            <a:off x="367130" y="1608139"/>
            <a:ext cx="8326019" cy="44592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00243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dirty="0"/>
          </a:p>
        </p:txBody>
      </p:sp>
      <p:sp>
        <p:nvSpPr>
          <p:cNvPr id="9" name="Text Placeholder 2"/>
          <p:cNvSpPr>
            <a:spLocks noGrp="1"/>
          </p:cNvSpPr>
          <p:nvPr>
            <p:ph type="body" idx="13"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icture Placeholder 5"/>
          <p:cNvSpPr>
            <a:spLocks noGrp="1"/>
          </p:cNvSpPr>
          <p:nvPr>
            <p:ph type="pic" sz="quarter" idx="14"/>
          </p:nvPr>
        </p:nvSpPr>
        <p:spPr>
          <a:xfrm>
            <a:off x="4671604" y="1600373"/>
            <a:ext cx="4015195" cy="4525790"/>
          </a:xfrm>
        </p:spPr>
        <p:txBody>
          <a:bodyPr/>
          <a:lstStyle/>
          <a:p>
            <a:endParaRPr lang="en-US" dirty="0"/>
          </a:p>
        </p:txBody>
      </p:sp>
    </p:spTree>
    <p:extLst>
      <p:ext uri="{BB962C8B-B14F-4D97-AF65-F5344CB8AC3E}">
        <p14:creationId xmlns:p14="http://schemas.microsoft.com/office/powerpoint/2010/main" val="28877933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dirty="0"/>
          </a:p>
        </p:txBody>
      </p:sp>
      <p:sp>
        <p:nvSpPr>
          <p:cNvPr id="9" name="Text Placeholder 2"/>
          <p:cNvSpPr>
            <a:spLocks noGrp="1"/>
          </p:cNvSpPr>
          <p:nvPr>
            <p:ph type="body" idx="13"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83535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3659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659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Tree>
    <p:extLst>
      <p:ext uri="{BB962C8B-B14F-4D97-AF65-F5344CB8AC3E}">
        <p14:creationId xmlns:p14="http://schemas.microsoft.com/office/powerpoint/2010/main" val="19237007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dirty="0"/>
          </a:p>
        </p:txBody>
      </p:sp>
      <p:sp>
        <p:nvSpPr>
          <p:cNvPr id="6"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800917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93347" y="6356350"/>
            <a:ext cx="2895600" cy="365125"/>
          </a:xfrm>
          <a:prstGeom prst="rect">
            <a:avLst/>
          </a:prstGeom>
        </p:spPr>
        <p:txBody>
          <a:bodyPr/>
          <a:lstStyle>
            <a:lvl1pPr>
              <a:defRPr sz="1200">
                <a:solidFill>
                  <a:srgbClr val="756C66"/>
                </a:solidFill>
                <a:latin typeface="Arial"/>
                <a:cs typeface="Arial"/>
              </a:defRPr>
            </a:lvl1pPr>
          </a:lstStyle>
          <a:p>
            <a:fld id="{AB80C8F5-D920-BB4B-933F-7F3EB43C8215}" type="slidenum">
              <a:rPr lang="en-US" smtClean="0"/>
              <a:pPr/>
              <a:t>‹#›</a:t>
            </a:fld>
            <a:endParaRPr lang="en-US" dirty="0"/>
          </a:p>
        </p:txBody>
      </p:sp>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48477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342900" indent="-342900">
              <a:defRPr/>
            </a:lvl2pPr>
            <a:lvl3pPr marL="685800" indent="-342900">
              <a:defRPr/>
            </a:lvl3pPr>
            <a:lvl4pPr marL="1028700" indent="-342900">
              <a:defRPr/>
            </a:lvl4pPr>
            <a:lvl5pPr marL="1371600" indent="-3429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F79BA3-2E82-4D74-90F6-ECBD82C34AB6}" type="datetimeFigureOut">
              <a:rPr lang="en-US" smtClean="0"/>
              <a:pPr/>
              <a:t>3/27/2023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1960EDF-27F9-4EBE-B399-4349DCA48A5F}" type="slidenum">
              <a:rPr lang="en-US" smtClean="0"/>
              <a:pPr/>
              <a:t>‹#›</a:t>
            </a:fld>
            <a:endParaRPr lang="en-US" dirty="0"/>
          </a:p>
        </p:txBody>
      </p:sp>
    </p:spTree>
    <p:extLst>
      <p:ext uri="{BB962C8B-B14F-4D97-AF65-F5344CB8AC3E}">
        <p14:creationId xmlns:p14="http://schemas.microsoft.com/office/powerpoint/2010/main" val="405015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h2_lines_white.pdf"/>
          <p:cNvPicPr>
            <a:picLocks noChangeAspect="1"/>
          </p:cNvPicPr>
          <p:nvPr/>
        </p:nvPicPr>
        <p:blipFill rotWithShape="1">
          <a:blip r:embed="rId11">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12" name="Rectangle 11"/>
          <p:cNvSpPr/>
          <p:nvPr/>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PU_sig132.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sp>
        <p:nvSpPr>
          <p:cNvPr id="2" name="Title Placeholder 1"/>
          <p:cNvSpPr>
            <a:spLocks noGrp="1"/>
          </p:cNvSpPr>
          <p:nvPr>
            <p:ph type="title"/>
          </p:nvPr>
        </p:nvSpPr>
        <p:spPr>
          <a:xfrm>
            <a:off x="367130" y="265631"/>
            <a:ext cx="8326020" cy="748782"/>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67130" y="1621330"/>
            <a:ext cx="8326020" cy="4501718"/>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713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p:nvSpPr>
        <p:spPr>
          <a:xfrm>
            <a:off x="367130" y="1535528"/>
            <a:ext cx="832602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 id="2147483658" r:id="rId9"/>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video" Target="https://www.youtube.com/embed/z20no5ljI9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purdue.qualtrics.com/SE/?SID=SV_eLEKnSY4nXEbC1D"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title="Radiological and Environmental Management (REM) logo"/>
          <p:cNvPicPr/>
          <p:nvPr/>
        </p:nvPicPr>
        <p:blipFill>
          <a:blip r:embed="rId2" cstate="print">
            <a:extLst>
              <a:ext uri="{28A0092B-C50C-407E-A947-70E740481C1C}">
                <a14:useLocalDpi xmlns:a14="http://schemas.microsoft.com/office/drawing/2010/main" val="0"/>
              </a:ext>
            </a:extLst>
          </a:blip>
          <a:stretch>
            <a:fillRect/>
          </a:stretch>
        </p:blipFill>
        <p:spPr>
          <a:xfrm>
            <a:off x="3325450" y="4630620"/>
            <a:ext cx="2419409" cy="1544043"/>
          </a:xfrm>
          <a:prstGeom prst="rect">
            <a:avLst/>
          </a:prstGeom>
        </p:spPr>
      </p:pic>
      <p:sp>
        <p:nvSpPr>
          <p:cNvPr id="9" name="Text Placeholder 8"/>
          <p:cNvSpPr>
            <a:spLocks noGrp="1"/>
          </p:cNvSpPr>
          <p:nvPr>
            <p:ph type="body" sz="quarter" idx="13"/>
          </p:nvPr>
        </p:nvSpPr>
        <p:spPr/>
        <p:txBody>
          <a:bodyPr/>
          <a:lstStyle/>
          <a:p>
            <a:r>
              <a:rPr lang="en-US" dirty="0"/>
              <a:t>Revised to include content from ansi z136.1-2014 </a:t>
            </a:r>
          </a:p>
        </p:txBody>
      </p:sp>
      <p:sp>
        <p:nvSpPr>
          <p:cNvPr id="3" name="Subtitle 2"/>
          <p:cNvSpPr>
            <a:spLocks noGrp="1"/>
          </p:cNvSpPr>
          <p:nvPr>
            <p:ph type="subTitle" idx="1"/>
          </p:nvPr>
        </p:nvSpPr>
        <p:spPr>
          <a:effectLst>
            <a:outerShdw blurRad="50800" dist="38100" dir="2700000" algn="tl" rotWithShape="0">
              <a:prstClr val="black">
                <a:alpha val="40000"/>
              </a:prstClr>
            </a:outerShdw>
          </a:effectLst>
        </p:spPr>
        <p:txBody>
          <a:bodyPr/>
          <a:lstStyle/>
          <a:p>
            <a:br>
              <a:rPr lang="en-US" dirty="0"/>
            </a:br>
            <a:endParaRPr lang="en-US" dirty="0"/>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a:t>Laser safety Retraining</a:t>
            </a:r>
          </a:p>
        </p:txBody>
      </p:sp>
    </p:spTree>
    <p:extLst>
      <p:ext uri="{BB962C8B-B14F-4D97-AF65-F5344CB8AC3E}">
        <p14:creationId xmlns:p14="http://schemas.microsoft.com/office/powerpoint/2010/main" val="182453591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effectLst>
            <a:outerShdw blurRad="50800" dist="38100" dir="2700000" algn="tl" rotWithShape="0">
              <a:prstClr val="black">
                <a:alpha val="40000"/>
              </a:prstClr>
            </a:outerShdw>
          </a:effectLst>
        </p:spPr>
        <p:txBody>
          <a:bodyPr/>
          <a:lstStyle/>
          <a:p>
            <a:r>
              <a:rPr lang="en-US" dirty="0"/>
              <a:t>Control measures  </a:t>
            </a:r>
          </a:p>
        </p:txBody>
      </p:sp>
      <p:sp>
        <p:nvSpPr>
          <p:cNvPr id="17" name="Text Placeholder 16"/>
          <p:cNvSpPr>
            <a:spLocks noGrp="1"/>
          </p:cNvSpPr>
          <p:nvPr>
            <p:ph type="body" idx="1"/>
          </p:nvPr>
        </p:nvSpPr>
        <p:spPr/>
        <p:txBody>
          <a:bodyPr/>
          <a:lstStyle/>
          <a:p>
            <a:endParaRPr lang="en-US" dirty="0"/>
          </a:p>
        </p:txBody>
      </p:sp>
      <p:sp>
        <p:nvSpPr>
          <p:cNvPr id="4" name="Content Placeholder 3"/>
          <p:cNvSpPr>
            <a:spLocks noGrp="1"/>
          </p:cNvSpPr>
          <p:nvPr>
            <p:ph sz="half" idx="13"/>
          </p:nvPr>
        </p:nvSpPr>
        <p:spPr/>
        <p:txBody>
          <a:bodyPr/>
          <a:lstStyle/>
          <a:p>
            <a:r>
              <a:rPr lang="en-US" dirty="0"/>
              <a:t>The American National Standard for Safe Use of Lasers (ANSI Z136.1) </a:t>
            </a:r>
            <a:r>
              <a:rPr lang="en-US" b="1" dirty="0"/>
              <a:t>REQUIRES</a:t>
            </a:r>
            <a:r>
              <a:rPr lang="en-US" dirty="0"/>
              <a:t> the application of control measures to prevent the occurrence of harmful laser exposures. This section presents the various control measures and their required application.  </a:t>
            </a:r>
          </a:p>
        </p:txBody>
      </p:sp>
    </p:spTree>
    <p:extLst>
      <p:ext uri="{BB962C8B-B14F-4D97-AF65-F5344CB8AC3E}">
        <p14:creationId xmlns:p14="http://schemas.microsoft.com/office/powerpoint/2010/main" val="17535718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Types of control measures</a:t>
            </a:r>
          </a:p>
        </p:txBody>
      </p:sp>
      <p:sp>
        <p:nvSpPr>
          <p:cNvPr id="12" name="Text Placeholder 11"/>
          <p:cNvSpPr>
            <a:spLocks noGrp="1"/>
          </p:cNvSpPr>
          <p:nvPr>
            <p:ph type="body" idx="11"/>
          </p:nvPr>
        </p:nvSpPr>
        <p:spPr/>
        <p:txBody>
          <a:bodyPr/>
          <a:lstStyle/>
          <a:p>
            <a:r>
              <a:rPr lang="en-US" dirty="0"/>
              <a:t>Laser control hierarchy</a:t>
            </a:r>
          </a:p>
        </p:txBody>
      </p:sp>
      <p:sp>
        <p:nvSpPr>
          <p:cNvPr id="13" name="Text Placeholder 12"/>
          <p:cNvSpPr>
            <a:spLocks noGrp="1"/>
          </p:cNvSpPr>
          <p:nvPr>
            <p:ph type="body" idx="12"/>
          </p:nvPr>
        </p:nvSpPr>
        <p:spPr/>
        <p:txBody>
          <a:bodyPr>
            <a:normAutofit/>
          </a:bodyPr>
          <a:lstStyle/>
          <a:p>
            <a:pPr marL="342900" lvl="1" indent="-342900"/>
            <a:r>
              <a:rPr lang="en-US" sz="1800" dirty="0"/>
              <a:t>Engineering: </a:t>
            </a:r>
          </a:p>
          <a:p>
            <a:pPr marL="685800" lvl="2" indent="-342900">
              <a:buFont typeface="Arial" panose="020B0604020202020204" pitchFamily="34" charset="0"/>
              <a:buChar char="−"/>
            </a:pPr>
            <a:r>
              <a:rPr lang="en-US" sz="1800" dirty="0"/>
              <a:t>Should be the first line of defense against laser hazards</a:t>
            </a:r>
          </a:p>
          <a:p>
            <a:pPr marL="685800" lvl="2" indent="-342900">
              <a:buFont typeface="Arial" panose="020B0604020202020204" pitchFamily="34" charset="0"/>
              <a:buChar char="−"/>
            </a:pPr>
            <a:r>
              <a:rPr lang="en-US" sz="1800" dirty="0"/>
              <a:t>Generally more reliable and should be given priority</a:t>
            </a:r>
          </a:p>
          <a:p>
            <a:pPr marL="342900" lvl="1" indent="-342900">
              <a:buFont typeface="Arial" panose="020B0604020202020204" pitchFamily="34" charset="0"/>
              <a:buChar char="•"/>
            </a:pPr>
            <a:r>
              <a:rPr lang="en-US" sz="1800" dirty="0"/>
              <a:t>Administrative (Procedural):</a:t>
            </a:r>
          </a:p>
          <a:p>
            <a:pPr marL="685800" lvl="1" indent="-342900">
              <a:buFont typeface="Arial" panose="020B0604020202020204" pitchFamily="34" charset="0"/>
              <a:buChar char="−"/>
            </a:pPr>
            <a:r>
              <a:rPr lang="en-US" sz="1800" dirty="0"/>
              <a:t>The second line of defense against laser hazards</a:t>
            </a:r>
          </a:p>
          <a:p>
            <a:pPr marL="685800" lvl="1" indent="-342900">
              <a:buFont typeface="Arial" panose="020B0604020202020204" pitchFamily="34" charset="0"/>
              <a:buChar char="−"/>
            </a:pPr>
            <a:r>
              <a:rPr lang="en-US" sz="1800" dirty="0"/>
              <a:t>If engineering controls are impractical or inadequate, an effective combination of administrative and personal protective equipment shall be used.</a:t>
            </a:r>
          </a:p>
          <a:p>
            <a:pPr marL="342900" lvl="1" indent="-342900">
              <a:buFont typeface="Arial" panose="020B0604020202020204" pitchFamily="34" charset="0"/>
              <a:buChar char="•"/>
            </a:pPr>
            <a:r>
              <a:rPr lang="en-US" sz="1800" dirty="0"/>
              <a:t>Personal Protective Equipment (PPE):</a:t>
            </a:r>
          </a:p>
          <a:p>
            <a:pPr marL="685800" lvl="1" indent="-342900">
              <a:buFont typeface="Arial" panose="020B0604020202020204" pitchFamily="34" charset="0"/>
              <a:buChar char="−"/>
            </a:pPr>
            <a:r>
              <a:rPr lang="en-US" sz="1800" dirty="0"/>
              <a:t>Last line of defense against laser hazards</a:t>
            </a:r>
          </a:p>
          <a:p>
            <a:pPr marL="685800" lvl="1" indent="-342900">
              <a:buFont typeface="Arial" panose="020B0604020202020204" pitchFamily="34" charset="0"/>
              <a:buChar char="−"/>
            </a:pPr>
            <a:r>
              <a:rPr lang="en-US" sz="1800" dirty="0"/>
              <a:t>Use when engineering and administrative control measures cannot adequately prevent laser hazards  </a:t>
            </a:r>
          </a:p>
          <a:p>
            <a:pPr marL="285750" indent="-28575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Engineering controls (1)</a:t>
            </a:r>
          </a:p>
        </p:txBody>
      </p:sp>
      <p:sp>
        <p:nvSpPr>
          <p:cNvPr id="6" name="Content Placeholder 5"/>
          <p:cNvSpPr>
            <a:spLocks noGrp="1"/>
          </p:cNvSpPr>
          <p:nvPr>
            <p:ph sz="half" idx="1"/>
          </p:nvPr>
        </p:nvSpPr>
        <p:spPr>
          <a:xfrm>
            <a:off x="367129" y="1600200"/>
            <a:ext cx="5524623" cy="4914424"/>
          </a:xfrm>
        </p:spPr>
        <p:txBody>
          <a:bodyPr>
            <a:normAutofit/>
          </a:bodyPr>
          <a:lstStyle/>
          <a:p>
            <a:pPr marL="342900" indent="-342900">
              <a:buFont typeface="Arial" panose="020B0604020202020204" pitchFamily="34" charset="0"/>
              <a:buChar char="•"/>
            </a:pPr>
            <a:r>
              <a:rPr lang="en-US" sz="1800" dirty="0"/>
              <a:t>Protective Housing and Interlocks - Protects against electrical shock and pump lamp light exposure. Interlocks turn off laser when housing is opened. Do not attempt to defeat interlocks. Housing should be in good condition.</a:t>
            </a:r>
          </a:p>
          <a:p>
            <a:pPr marL="342900" indent="-342900">
              <a:buFont typeface="Arial" panose="020B0604020202020204" pitchFamily="34" charset="0"/>
              <a:buChar char="•"/>
            </a:pPr>
            <a:r>
              <a:rPr lang="en-US" sz="1800" dirty="0"/>
              <a:t>Laser Controlled Area (LCA) – An area where there is potential exposure to a laser beam that could result in laser injury. May be the entire room or an enclosure within the room. Only authorized users may enter a LCA during laser operation.</a:t>
            </a:r>
          </a:p>
          <a:p>
            <a:pPr marL="342900" indent="-342900">
              <a:buFont typeface="Arial" panose="020B0604020202020204" pitchFamily="34" charset="0"/>
              <a:buChar char="•"/>
            </a:pPr>
            <a:r>
              <a:rPr lang="en-US" sz="1800" dirty="0"/>
              <a:t>Area Warning Sign – Warning sign that provides safety information. Sign must be conspicuously posted at all entryways to Class 3B and 4 laser controlled areas. REM will provide these signs. Notify REM if signs are missing, defaced, incorrect, or outdated. </a:t>
            </a:r>
          </a:p>
          <a:p>
            <a:endParaRPr lang="en-US" sz="2000" dirty="0"/>
          </a:p>
        </p:txBody>
      </p:sp>
      <p:sp>
        <p:nvSpPr>
          <p:cNvPr id="7" name="Text Placeholder 6"/>
          <p:cNvSpPr>
            <a:spLocks noGrp="1"/>
          </p:cNvSpPr>
          <p:nvPr>
            <p:ph type="body" idx="13"/>
          </p:nvPr>
        </p:nvSpPr>
        <p:spPr/>
        <p:txBody>
          <a:bodyPr/>
          <a:lstStyle/>
          <a:p>
            <a:endParaRPr lang="en-US" dirty="0"/>
          </a:p>
        </p:txBody>
      </p:sp>
      <p:pic>
        <p:nvPicPr>
          <p:cNvPr id="10" name="Picture Placeholder 5" title="Laser protective housing"/>
          <p:cNvPicPr>
            <a:picLocks noChangeAspect="1"/>
          </p:cNvPicPr>
          <p:nvPr/>
        </p:nvPicPr>
        <p:blipFill rotWithShape="1">
          <a:blip r:embed="rId2">
            <a:extLst>
              <a:ext uri="{28A0092B-C50C-407E-A947-70E740481C1C}">
                <a14:useLocalDpi xmlns:a14="http://schemas.microsoft.com/office/drawing/2010/main" val="0"/>
              </a:ext>
            </a:extLst>
          </a:blip>
          <a:srcRect l="7236" t="21042" r="9766" b="5928"/>
          <a:stretch/>
        </p:blipFill>
        <p:spPr>
          <a:xfrm>
            <a:off x="6371197" y="1118108"/>
            <a:ext cx="2670030" cy="1616929"/>
          </a:xfrm>
          <a:prstGeom prst="rect">
            <a:avLst/>
          </a:prstGeom>
        </p:spPr>
      </p:pic>
      <p:pic>
        <p:nvPicPr>
          <p:cNvPr id="8" name="Picture 7" title="Laser enclos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946" y="2293910"/>
            <a:ext cx="1433797" cy="1909555"/>
          </a:xfrm>
          <a:prstGeom prst="rect">
            <a:avLst/>
          </a:prstGeom>
        </p:spPr>
      </p:pic>
      <p:pic>
        <p:nvPicPr>
          <p:cNvPr id="9" name="Content Placeholder 17" title="Laser warning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5353" y="4365677"/>
            <a:ext cx="2181717" cy="1676590"/>
          </a:xfrm>
          <a:prstGeom prst="rect">
            <a:avLst/>
          </a:prstGeom>
        </p:spPr>
      </p:pic>
    </p:spTree>
    <p:extLst>
      <p:ext uri="{BB962C8B-B14F-4D97-AF65-F5344CB8AC3E}">
        <p14:creationId xmlns:p14="http://schemas.microsoft.com/office/powerpoint/2010/main" val="10752798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Engineering controls (2)</a:t>
            </a:r>
          </a:p>
        </p:txBody>
      </p:sp>
      <p:sp>
        <p:nvSpPr>
          <p:cNvPr id="6" name="Content Placeholder 5"/>
          <p:cNvSpPr>
            <a:spLocks noGrp="1"/>
          </p:cNvSpPr>
          <p:nvPr>
            <p:ph sz="half" idx="1"/>
          </p:nvPr>
        </p:nvSpPr>
        <p:spPr>
          <a:xfrm>
            <a:off x="367129" y="1600200"/>
            <a:ext cx="5807428" cy="4823460"/>
          </a:xfrm>
        </p:spPr>
        <p:txBody>
          <a:bodyPr>
            <a:normAutofit/>
          </a:bodyPr>
          <a:lstStyle/>
          <a:p>
            <a:pPr marL="347663" indent="-347663">
              <a:buFont typeface="Arial" panose="020B0604020202020204" pitchFamily="34" charset="0"/>
              <a:buChar char="•"/>
            </a:pPr>
            <a:r>
              <a:rPr lang="en-US" sz="1800" dirty="0"/>
              <a:t>Area Warning Device – A visual or audible device that indicates laser is operating. Visual devices may be a single lamp or a laser warning sign that is illuminated or flashes when the laser is operating. If a simple light is used, a sign must be placed next to the light stating, “Laser in Use.”</a:t>
            </a:r>
          </a:p>
          <a:p>
            <a:pPr marL="347663" indent="-347663">
              <a:buFont typeface="Arial" panose="020B0604020202020204" pitchFamily="34" charset="0"/>
              <a:buChar char="•"/>
            </a:pPr>
            <a:r>
              <a:rPr lang="en-US" sz="1800" dirty="0"/>
              <a:t>Beam Dumps – Provide a safe method to terminate high-powered laser beams. They can be air or water cooled.</a:t>
            </a:r>
          </a:p>
          <a:p>
            <a:pPr marL="347663" indent="-347663">
              <a:buFont typeface="Arial" panose="020B0604020202020204" pitchFamily="34" charset="0"/>
              <a:buChar char="•"/>
            </a:pPr>
            <a:r>
              <a:rPr lang="en-US" sz="1800" dirty="0"/>
              <a:t>Laser Radiation Emission Warning Device – Audio      or visual device that ensures people in the LCA are aware that the laser is or about to emit laser radiation.</a:t>
            </a:r>
          </a:p>
          <a:p>
            <a:pPr marL="347663" indent="-347663">
              <a:buFont typeface="Arial" panose="020B0604020202020204" pitchFamily="34" charset="0"/>
              <a:buChar char="•"/>
            </a:pPr>
            <a:r>
              <a:rPr lang="en-US" sz="1800" dirty="0"/>
              <a:t>Laser Barriers and Curtains – Specially designed and tested equipment rated to withstand a particular laser irradiance (e.g., 250 W/cm</a:t>
            </a:r>
            <a:r>
              <a:rPr lang="en-US" sz="1800" baseline="30000" dirty="0"/>
              <a:t>2</a:t>
            </a:r>
            <a:r>
              <a:rPr lang="en-US" sz="1800" dirty="0"/>
              <a:t> for 100 seconds)</a:t>
            </a:r>
          </a:p>
          <a:p>
            <a:pPr marL="347663" indent="-347663">
              <a:buFont typeface="Arial" panose="020B0604020202020204" pitchFamily="34" charset="0"/>
              <a:buChar char="•"/>
            </a:pPr>
            <a:endParaRPr lang="en-US" sz="1800" dirty="0"/>
          </a:p>
          <a:p>
            <a:pPr marL="339725" indent="-339725">
              <a:buFont typeface="Arial" panose="020B0604020202020204" pitchFamily="34" charset="0"/>
              <a:buChar char="•"/>
            </a:pPr>
            <a:endParaRPr lang="en-US" sz="1800" dirty="0"/>
          </a:p>
        </p:txBody>
      </p:sp>
      <p:sp>
        <p:nvSpPr>
          <p:cNvPr id="7" name="Text Placeholder 6"/>
          <p:cNvSpPr>
            <a:spLocks noGrp="1"/>
          </p:cNvSpPr>
          <p:nvPr>
            <p:ph type="body" idx="13"/>
          </p:nvPr>
        </p:nvSpPr>
        <p:spPr/>
        <p:txBody>
          <a:bodyPr/>
          <a:lstStyle/>
          <a:p>
            <a:endParaRPr lang="en-US" dirty="0"/>
          </a:p>
        </p:txBody>
      </p:sp>
      <p:pic>
        <p:nvPicPr>
          <p:cNvPr id="8" name="Picture 7" title="Illuminated laser in use light"/>
          <p:cNvPicPr>
            <a:picLocks noChangeAspect="1"/>
          </p:cNvPicPr>
          <p:nvPr/>
        </p:nvPicPr>
        <p:blipFill rotWithShape="1">
          <a:blip r:embed="rId2">
            <a:extLst>
              <a:ext uri="{28A0092B-C50C-407E-A947-70E740481C1C}">
                <a14:useLocalDpi xmlns:a14="http://schemas.microsoft.com/office/drawing/2010/main" val="0"/>
              </a:ext>
            </a:extLst>
          </a:blip>
          <a:srcRect l="3003"/>
          <a:stretch/>
        </p:blipFill>
        <p:spPr>
          <a:xfrm>
            <a:off x="6562673" y="1349708"/>
            <a:ext cx="2130476" cy="1801061"/>
          </a:xfrm>
          <a:prstGeom prst="rect">
            <a:avLst/>
          </a:prstGeom>
        </p:spPr>
      </p:pic>
      <p:pic>
        <p:nvPicPr>
          <p:cNvPr id="10" name="Picture 2" descr="Image result for laser beam dump" title="Beam d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960" y="3150769"/>
            <a:ext cx="2099186" cy="15723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Nd:YAG laser / compensation 550 mJ - 3 J,  266 - 1064 nm  | Powerlite™ DLS Series Continu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960" y="4723133"/>
            <a:ext cx="2097474" cy="139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244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1"/>
          </p:nvPr>
        </p:nvSpPr>
        <p:spPr/>
        <p:txBody>
          <a:bodyPr/>
          <a:lstStyle/>
          <a:p>
            <a:endParaRPr lang="en-US" dirty="0"/>
          </a:p>
        </p:txBody>
      </p:sp>
      <p:sp>
        <p:nvSpPr>
          <p:cNvPr id="13" name="Text Placeholder 12"/>
          <p:cNvSpPr>
            <a:spLocks noGrp="1"/>
          </p:cNvSpPr>
          <p:nvPr>
            <p:ph type="body" idx="12"/>
          </p:nvPr>
        </p:nvSpPr>
        <p:spPr>
          <a:xfrm>
            <a:off x="367131" y="1608139"/>
            <a:ext cx="8319669" cy="4992686"/>
          </a:xfrm>
        </p:spPr>
        <p:txBody>
          <a:bodyPr>
            <a:normAutofit fontScale="85000" lnSpcReduction="10000"/>
          </a:bodyPr>
          <a:lstStyle/>
          <a:p>
            <a:r>
              <a:rPr lang="en-US" sz="1900" dirty="0"/>
              <a:t>Entryway Controls – Prevents the possibility of exposure to laser radiation to individuals entering the LCA. There are 3 options</a:t>
            </a:r>
          </a:p>
          <a:p>
            <a:pPr marL="342900" lvl="1" indent="-342900">
              <a:buFont typeface="+mj-lt"/>
              <a:buAutoNum type="arabicPeriod"/>
            </a:pPr>
            <a:r>
              <a:rPr lang="en-US" sz="1900" dirty="0"/>
              <a:t>Non-</a:t>
            </a:r>
            <a:r>
              <a:rPr lang="en-US" sz="1900" dirty="0" err="1"/>
              <a:t>defeatable</a:t>
            </a:r>
            <a:r>
              <a:rPr lang="en-US" sz="1900" dirty="0"/>
              <a:t> Entryway Controls</a:t>
            </a:r>
          </a:p>
          <a:p>
            <a:pPr marL="685800" lvl="1" indent="-342900">
              <a:buFont typeface="Arial" panose="020B0604020202020204" pitchFamily="34" charset="0"/>
              <a:buChar char="−"/>
            </a:pPr>
            <a:r>
              <a:rPr lang="en-US" sz="1900" dirty="0"/>
              <a:t>Doorway interlock is non-</a:t>
            </a:r>
            <a:r>
              <a:rPr lang="en-US" sz="1900" dirty="0" err="1"/>
              <a:t>defeatable</a:t>
            </a:r>
            <a:r>
              <a:rPr lang="en-US" sz="1900" dirty="0"/>
              <a:t>. Interlocks trip when door to LCA is opened, causing the laser to power down.</a:t>
            </a:r>
          </a:p>
          <a:p>
            <a:pPr marL="685800" lvl="1" indent="-342900">
              <a:buFont typeface="Arial" panose="020B0604020202020204" pitchFamily="34" charset="0"/>
              <a:buChar char="−"/>
            </a:pPr>
            <a:r>
              <a:rPr lang="en-US" sz="1900" dirty="0"/>
              <a:t>Used when there is a laser radiation hazard at the entry</a:t>
            </a:r>
          </a:p>
          <a:p>
            <a:pPr marL="685800" lvl="1" indent="-342900">
              <a:buFont typeface="Arial" panose="020B0604020202020204" pitchFamily="34" charset="0"/>
              <a:buChar char="−"/>
            </a:pPr>
            <a:r>
              <a:rPr lang="en-US" sz="1900" dirty="0"/>
              <a:t>Training of authorized users only</a:t>
            </a:r>
          </a:p>
          <a:p>
            <a:pPr marL="342900" indent="-342900">
              <a:buFont typeface="+mj-lt"/>
              <a:buAutoNum type="arabicPeriod" startAt="2"/>
            </a:pPr>
            <a:r>
              <a:rPr lang="en-US" sz="1900" dirty="0" err="1"/>
              <a:t>Defeatable</a:t>
            </a:r>
            <a:r>
              <a:rPr lang="en-US" sz="1900" dirty="0"/>
              <a:t> Entryway Controls</a:t>
            </a:r>
          </a:p>
          <a:p>
            <a:pPr marL="685800" lvl="1" indent="-342900">
              <a:buFont typeface="Arial" panose="020B0604020202020204" pitchFamily="34" charset="0"/>
              <a:buChar char="−"/>
            </a:pPr>
            <a:r>
              <a:rPr lang="en-US" sz="1900" dirty="0"/>
              <a:t>Doorway interlock is defeatable, allowing user into LCA without causing laser to power down.</a:t>
            </a:r>
          </a:p>
          <a:p>
            <a:pPr marL="1028700" lvl="2" indent="-342900">
              <a:buFont typeface="Courier New" panose="02070309020205020404" pitchFamily="49" charset="0"/>
              <a:buChar char="o"/>
            </a:pPr>
            <a:r>
              <a:rPr lang="en-US" sz="1900" dirty="0"/>
              <a:t>Used when it is evident that there is no laser radiation hazard at the entry</a:t>
            </a:r>
          </a:p>
          <a:p>
            <a:pPr marL="685800" indent="-342900">
              <a:buFont typeface="Arial" panose="020B0604020202020204" pitchFamily="34" charset="0"/>
              <a:buChar char="−"/>
            </a:pPr>
            <a:r>
              <a:rPr lang="en-US" sz="1900" dirty="0"/>
              <a:t>Training of all personnel with access</a:t>
            </a:r>
          </a:p>
          <a:p>
            <a:pPr marL="685800" indent="-342900">
              <a:buFont typeface="Arial" panose="020B0604020202020204" pitchFamily="34" charset="0"/>
              <a:buChar char="−"/>
            </a:pPr>
            <a:r>
              <a:rPr lang="en-US" sz="1900" dirty="0"/>
              <a:t>Full-height laser barrier/curtain and laser eye protection at door</a:t>
            </a:r>
          </a:p>
          <a:p>
            <a:pPr marL="342900" indent="-342900">
              <a:buFont typeface="+mj-lt"/>
              <a:buAutoNum type="arabicPeriod" startAt="3"/>
            </a:pPr>
            <a:r>
              <a:rPr lang="en-US" sz="1900" dirty="0"/>
              <a:t>Procedural Entryway Controls </a:t>
            </a:r>
          </a:p>
          <a:p>
            <a:pPr marL="685800" lvl="1" indent="-342900">
              <a:buFont typeface="Arial" panose="020B0604020202020204" pitchFamily="34" charset="0"/>
              <a:buChar char="−"/>
              <a:tabLst>
                <a:tab pos="1028700" algn="l"/>
              </a:tabLst>
            </a:pPr>
            <a:r>
              <a:rPr lang="en-US" sz="1900" dirty="0"/>
              <a:t>No doorway interlock</a:t>
            </a:r>
          </a:p>
          <a:p>
            <a:pPr marL="685800" lvl="1" indent="-342900">
              <a:buFont typeface="Arial" panose="020B0604020202020204" pitchFamily="34" charset="0"/>
              <a:buChar char="−"/>
              <a:tabLst>
                <a:tab pos="1028700" algn="l"/>
              </a:tabLst>
            </a:pPr>
            <a:r>
              <a:rPr lang="en-US" sz="1900" dirty="0"/>
              <a:t>Training of all personnel with access</a:t>
            </a:r>
          </a:p>
          <a:p>
            <a:pPr marL="685800" lvl="1" indent="-342900">
              <a:buFont typeface="Arial" panose="020B0604020202020204" pitchFamily="34" charset="0"/>
              <a:buChar char="−"/>
              <a:tabLst>
                <a:tab pos="1028700" algn="l"/>
              </a:tabLst>
            </a:pPr>
            <a:r>
              <a:rPr lang="en-US" sz="1900" dirty="0"/>
              <a:t>Full-height laser barrier and laser eye protection at door</a:t>
            </a:r>
          </a:p>
          <a:p>
            <a:pPr marL="685800" lvl="1" indent="-342900">
              <a:buFont typeface="Arial" panose="020B0604020202020204" pitchFamily="34" charset="0"/>
              <a:buChar char="−"/>
              <a:tabLst>
                <a:tab pos="1028700" algn="l"/>
              </a:tabLst>
            </a:pPr>
            <a:r>
              <a:rPr lang="en-US" sz="1900" dirty="0"/>
              <a:t>Visible or audible area warning device  </a:t>
            </a:r>
          </a:p>
          <a:p>
            <a:pPr marL="285750" indent="-285750">
              <a:buFont typeface="Arial" panose="020B0604020202020204" pitchFamily="34" charset="0"/>
              <a:buChar char="•"/>
            </a:pPr>
            <a:endParaRPr lang="en-US" sz="2000" dirty="0"/>
          </a:p>
        </p:txBody>
      </p:sp>
      <p:sp>
        <p:nvSpPr>
          <p:cNvPr id="18" name="Title 4"/>
          <p:cNvSpPr>
            <a:spLocks noGrp="1"/>
          </p:cNvSpPr>
          <p:nvPr>
            <p:ph type="title"/>
          </p:nvPr>
        </p:nvSpPr>
        <p:spPr>
          <a:xfrm>
            <a:off x="367130" y="265631"/>
            <a:ext cx="8326020" cy="748782"/>
          </a:xfrm>
          <a:effectLst>
            <a:outerShdw blurRad="50800" dist="38100" dir="2700000" algn="tl" rotWithShape="0">
              <a:prstClr val="black">
                <a:alpha val="40000"/>
              </a:prstClr>
            </a:outerShdw>
          </a:effectLst>
        </p:spPr>
        <p:txBody>
          <a:bodyPr/>
          <a:lstStyle/>
          <a:p>
            <a:r>
              <a:rPr lang="en-US" sz="4000" dirty="0"/>
              <a:t>Engineering controls (3)</a:t>
            </a:r>
          </a:p>
        </p:txBody>
      </p:sp>
    </p:spTree>
    <p:extLst>
      <p:ext uri="{BB962C8B-B14F-4D97-AF65-F5344CB8AC3E}">
        <p14:creationId xmlns:p14="http://schemas.microsoft.com/office/powerpoint/2010/main" val="15181770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Engineering control requirements</a:t>
            </a:r>
          </a:p>
        </p:txBody>
      </p:sp>
      <p:sp>
        <p:nvSpPr>
          <p:cNvPr id="12" name="Text Placeholder 11"/>
          <p:cNvSpPr>
            <a:spLocks noGrp="1"/>
          </p:cNvSpPr>
          <p:nvPr>
            <p:ph type="body" idx="11"/>
          </p:nvPr>
        </p:nvSpPr>
        <p:spPr/>
        <p:txBody>
          <a:bodyPr/>
          <a:lstStyle/>
          <a:p>
            <a:r>
              <a:rPr lang="en-US" dirty="0"/>
              <a:t>engineering controls</a:t>
            </a:r>
          </a:p>
          <a:p>
            <a:endParaRPr lang="en-US" dirty="0"/>
          </a:p>
        </p:txBody>
      </p:sp>
      <p:sp>
        <p:nvSpPr>
          <p:cNvPr id="13" name="Text Placeholder 12"/>
          <p:cNvSpPr>
            <a:spLocks noGrp="1"/>
          </p:cNvSpPr>
          <p:nvPr>
            <p:ph type="body" idx="12"/>
          </p:nvPr>
        </p:nvSpPr>
        <p:spPr>
          <a:xfrm>
            <a:off x="367131" y="1410352"/>
            <a:ext cx="8326019" cy="4459272"/>
          </a:xfrm>
        </p:spPr>
        <p:txBody>
          <a:bodyPr>
            <a:normAutofit/>
          </a:bodyPr>
          <a:lstStyle/>
          <a:p>
            <a:r>
              <a:rPr lang="en-US" sz="1800" dirty="0"/>
              <a:t>The table below lists the engineering control requirements per LCA classification. Those engineering controls with a </a:t>
            </a:r>
            <a:r>
              <a:rPr lang="en-US" sz="1800" b="1" u="sng" dirty="0"/>
              <a:t>SHALL</a:t>
            </a:r>
            <a:r>
              <a:rPr lang="en-US" sz="1800" dirty="0"/>
              <a:t> requirement are </a:t>
            </a:r>
            <a:r>
              <a:rPr lang="en-US" sz="1800" b="1" u="sng" dirty="0"/>
              <a:t>NOT OPTIONAL</a:t>
            </a:r>
            <a:r>
              <a:rPr lang="en-US" sz="1800" dirty="0"/>
              <a:t>.</a:t>
            </a:r>
            <a:endParaRPr lang="en-US" sz="2000" dirty="0"/>
          </a:p>
        </p:txBody>
      </p:sp>
      <p:graphicFrame>
        <p:nvGraphicFramePr>
          <p:cNvPr id="3" name="Table 2" title="Engineering control requirements per LCA classification"/>
          <p:cNvGraphicFramePr>
            <a:graphicFrameLocks noGrp="1"/>
          </p:cNvGraphicFramePr>
          <p:nvPr>
            <p:extLst>
              <p:ext uri="{D42A27DB-BD31-4B8C-83A1-F6EECF244321}">
                <p14:modId xmlns:p14="http://schemas.microsoft.com/office/powerpoint/2010/main" val="3512392143"/>
              </p:ext>
            </p:extLst>
          </p:nvPr>
        </p:nvGraphicFramePr>
        <p:xfrm>
          <a:off x="2073911" y="2512484"/>
          <a:ext cx="4844415" cy="3688080"/>
        </p:xfrm>
        <a:graphic>
          <a:graphicData uri="http://schemas.openxmlformats.org/drawingml/2006/table">
            <a:tbl>
              <a:tblPr firstRow="1" bandRow="1">
                <a:tableStyleId>{5940675A-B579-460E-94D1-54222C63F5DA}</a:tableStyleId>
              </a:tblPr>
              <a:tblGrid>
                <a:gridCol w="3564255">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tblGrid>
              <a:tr h="274320">
                <a:tc rowSpan="2">
                  <a:txBody>
                    <a:bodyPr/>
                    <a:lstStyle/>
                    <a:p>
                      <a:pPr algn="ctr"/>
                      <a:r>
                        <a:rPr lang="en-US" sz="1600" dirty="0"/>
                        <a:t>Engineering Control Measures</a:t>
                      </a:r>
                    </a:p>
                  </a:txBody>
                  <a:tcPr/>
                </a:tc>
                <a:tc gridSpan="2">
                  <a:txBody>
                    <a:bodyPr/>
                    <a:lstStyle/>
                    <a:p>
                      <a:pPr algn="ctr"/>
                      <a:r>
                        <a:rPr lang="en-US" sz="1600" dirty="0"/>
                        <a:t>Classification</a:t>
                      </a:r>
                    </a:p>
                  </a:txBody>
                  <a:tcPr/>
                </a:tc>
                <a:tc hMerge="1">
                  <a:txBody>
                    <a:bodyPr/>
                    <a:lstStyle/>
                    <a:p>
                      <a:endParaRPr lang="en-US" dirty="0"/>
                    </a:p>
                  </a:txBody>
                  <a:tcPr/>
                </a:tc>
                <a:extLst>
                  <a:ext uri="{0D108BD9-81ED-4DB2-BD59-A6C34878D82A}">
                    <a16:rowId xmlns:a16="http://schemas.microsoft.com/office/drawing/2014/main" val="10000"/>
                  </a:ext>
                </a:extLst>
              </a:tr>
              <a:tr h="274320">
                <a:tc vMerge="1">
                  <a:txBody>
                    <a:bodyPr/>
                    <a:lstStyle/>
                    <a:p>
                      <a:pPr algn="l"/>
                      <a:endParaRPr lang="en-US" dirty="0"/>
                    </a:p>
                  </a:txBody>
                  <a:tcPr/>
                </a:tc>
                <a:tc>
                  <a:txBody>
                    <a:bodyPr/>
                    <a:lstStyle/>
                    <a:p>
                      <a:pPr algn="ctr"/>
                      <a:r>
                        <a:rPr lang="en-US" sz="1600" dirty="0"/>
                        <a:t>3B</a:t>
                      </a:r>
                    </a:p>
                  </a:txBody>
                  <a:tcPr/>
                </a:tc>
                <a:tc>
                  <a:txBody>
                    <a:bodyPr/>
                    <a:lstStyle/>
                    <a:p>
                      <a:pPr algn="ctr"/>
                      <a:r>
                        <a:rPr lang="en-US" sz="1600" dirty="0"/>
                        <a:t>4</a:t>
                      </a:r>
                    </a:p>
                  </a:txBody>
                  <a:tcPr/>
                </a:tc>
                <a:extLst>
                  <a:ext uri="{0D108BD9-81ED-4DB2-BD59-A6C34878D82A}">
                    <a16:rowId xmlns:a16="http://schemas.microsoft.com/office/drawing/2014/main" val="10001"/>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Laser Controlled Area</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0002"/>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Laser Warning Sign</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0003"/>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Protective Housing</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0004"/>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Protective Housing Interlocks</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0005"/>
                  </a:ext>
                </a:extLst>
              </a:tr>
              <a:tr h="2743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Area Warning Device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algn="ctr"/>
                      <a:r>
                        <a:rPr lang="en-US" sz="1600" dirty="0"/>
                        <a:t>X</a:t>
                      </a:r>
                    </a:p>
                  </a:txBody>
                  <a:tcPr/>
                </a:tc>
                <a:extLst>
                  <a:ext uri="{0D108BD9-81ED-4DB2-BD59-A6C34878D82A}">
                    <a16:rowId xmlns:a16="http://schemas.microsoft.com/office/drawing/2014/main" val="10006"/>
                  </a:ext>
                </a:extLst>
              </a:tr>
              <a:tr h="274320">
                <a:tc>
                  <a:txBody>
                    <a:bodyPr/>
                    <a:lstStyle/>
                    <a:p>
                      <a:pPr algn="l"/>
                      <a:r>
                        <a:rPr lang="en-US" sz="1600" dirty="0"/>
                        <a:t>Laser Radiation Emission Warning Device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algn="ctr"/>
                      <a:r>
                        <a:rPr lang="en-US" sz="1600" dirty="0"/>
                        <a:t>X</a:t>
                      </a:r>
                    </a:p>
                  </a:txBody>
                  <a:tcPr/>
                </a:tc>
                <a:extLst>
                  <a:ext uri="{0D108BD9-81ED-4DB2-BD59-A6C34878D82A}">
                    <a16:rowId xmlns:a16="http://schemas.microsoft.com/office/drawing/2014/main" val="10007"/>
                  </a:ext>
                </a:extLst>
              </a:tr>
              <a:tr h="274320">
                <a:tc>
                  <a:txBody>
                    <a:bodyPr/>
                    <a:lstStyle/>
                    <a:p>
                      <a:pPr algn="l"/>
                      <a:r>
                        <a:rPr lang="en-US" sz="1600" dirty="0"/>
                        <a:t>Entryway Controls</a:t>
                      </a:r>
                    </a:p>
                  </a:txBody>
                  <a:tcPr/>
                </a:tc>
                <a:tc>
                  <a:txBody>
                    <a:bodyPr/>
                    <a:lstStyle/>
                    <a:p>
                      <a:pPr algn="ctr"/>
                      <a:r>
                        <a:rPr lang="en-US" sz="1600" b="1" dirty="0"/>
                        <a:t>−</a:t>
                      </a:r>
                    </a:p>
                  </a:txBody>
                  <a:tcPr/>
                </a:tc>
                <a:tc>
                  <a:txBody>
                    <a:bodyPr/>
                    <a:lstStyle/>
                    <a:p>
                      <a:pPr algn="ctr"/>
                      <a:r>
                        <a:rPr lang="en-US" sz="1600" dirty="0"/>
                        <a:t>X</a:t>
                      </a:r>
                    </a:p>
                  </a:txBody>
                  <a:tcPr/>
                </a:tc>
                <a:extLst>
                  <a:ext uri="{0D108BD9-81ED-4DB2-BD59-A6C34878D82A}">
                    <a16:rowId xmlns:a16="http://schemas.microsoft.com/office/drawing/2014/main" val="10008"/>
                  </a:ext>
                </a:extLst>
              </a:tr>
              <a:tr h="274320">
                <a:tc>
                  <a:txBody>
                    <a:bodyPr/>
                    <a:lstStyle/>
                    <a:p>
                      <a:pPr algn="l"/>
                      <a:r>
                        <a:rPr lang="en-US" sz="1600" dirty="0"/>
                        <a:t>Protective Barriers and Curtains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10009"/>
                  </a:ext>
                </a:extLst>
              </a:tr>
              <a:tr h="274320">
                <a:tc>
                  <a:txBody>
                    <a:bodyPr/>
                    <a:lstStyle/>
                    <a:p>
                      <a:pPr algn="l"/>
                      <a:r>
                        <a:rPr lang="en-US" sz="1600" dirty="0"/>
                        <a:t>Beam</a:t>
                      </a:r>
                      <a:r>
                        <a:rPr lang="en-US" sz="1600" baseline="0" dirty="0"/>
                        <a:t> Dumps</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a:t>−</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a:t>
                      </a:r>
                    </a:p>
                  </a:txBody>
                  <a:tcPr/>
                </a:tc>
                <a:extLst>
                  <a:ext uri="{0D108BD9-81ED-4DB2-BD59-A6C34878D82A}">
                    <a16:rowId xmlns:a16="http://schemas.microsoft.com/office/drawing/2014/main" val="10010"/>
                  </a:ext>
                </a:extLst>
              </a:tr>
            </a:tbl>
          </a:graphicData>
        </a:graphic>
      </p:graphicFrame>
      <p:graphicFrame>
        <p:nvGraphicFramePr>
          <p:cNvPr id="4" name="Table 3" title="Legend"/>
          <p:cNvGraphicFramePr>
            <a:graphicFrameLocks noGrp="1"/>
          </p:cNvGraphicFramePr>
          <p:nvPr>
            <p:extLst>
              <p:ext uri="{D42A27DB-BD31-4B8C-83A1-F6EECF244321}">
                <p14:modId xmlns:p14="http://schemas.microsoft.com/office/powerpoint/2010/main" val="4056058097"/>
              </p:ext>
            </p:extLst>
          </p:nvPr>
        </p:nvGraphicFramePr>
        <p:xfrm>
          <a:off x="7066952" y="3462868"/>
          <a:ext cx="1983915" cy="1502198"/>
        </p:xfrm>
        <a:graphic>
          <a:graphicData uri="http://schemas.openxmlformats.org/drawingml/2006/table">
            <a:tbl>
              <a:tblPr firstRow="1" bandRow="1">
                <a:tableStyleId>{5940675A-B579-460E-94D1-54222C63F5DA}</a:tableStyleId>
              </a:tblPr>
              <a:tblGrid>
                <a:gridCol w="367542">
                  <a:extLst>
                    <a:ext uri="{9D8B030D-6E8A-4147-A177-3AD203B41FA5}">
                      <a16:colId xmlns:a16="http://schemas.microsoft.com/office/drawing/2014/main" val="20000"/>
                    </a:ext>
                  </a:extLst>
                </a:gridCol>
                <a:gridCol w="1616373">
                  <a:extLst>
                    <a:ext uri="{9D8B030D-6E8A-4147-A177-3AD203B41FA5}">
                      <a16:colId xmlns:a16="http://schemas.microsoft.com/office/drawing/2014/main" val="20001"/>
                    </a:ext>
                  </a:extLst>
                </a:gridCol>
              </a:tblGrid>
              <a:tr h="194733">
                <a:tc gridSpan="2">
                  <a:txBody>
                    <a:bodyPr/>
                    <a:lstStyle/>
                    <a:p>
                      <a:pPr algn="l"/>
                      <a:r>
                        <a:rPr lang="en-US" sz="1600" b="1" dirty="0"/>
                        <a:t>Legend: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4253">
                <a:tc>
                  <a:txBody>
                    <a:bodyPr/>
                    <a:lstStyle/>
                    <a:p>
                      <a:pPr algn="l"/>
                      <a:r>
                        <a:rPr lang="en-US" sz="1600" dirty="0"/>
                        <a:t>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Shall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algn="l"/>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Should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6358">
                <a:tc>
                  <a:txBody>
                    <a:bodyPr/>
                    <a:lstStyle/>
                    <a:p>
                      <a:pPr algn="l"/>
                      <a:r>
                        <a:rPr lang="en-US" sz="1600" b="1"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No</a:t>
                      </a:r>
                      <a:r>
                        <a:rPr lang="en-US" sz="1600" baseline="0" dirty="0"/>
                        <a:t> Requirement</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19518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Administrative controls (1)</a:t>
            </a:r>
          </a:p>
        </p:txBody>
      </p:sp>
      <p:sp>
        <p:nvSpPr>
          <p:cNvPr id="12" name="Text Placeholder 11"/>
          <p:cNvSpPr>
            <a:spLocks noGrp="1"/>
          </p:cNvSpPr>
          <p:nvPr>
            <p:ph type="body" idx="11"/>
          </p:nvPr>
        </p:nvSpPr>
        <p:spPr/>
        <p:txBody>
          <a:bodyPr/>
          <a:lstStyle/>
          <a:p>
            <a:r>
              <a:rPr lang="en-US" dirty="0"/>
              <a:t>administrative controls</a:t>
            </a:r>
          </a:p>
        </p:txBody>
      </p:sp>
      <p:sp>
        <p:nvSpPr>
          <p:cNvPr id="13" name="Text Placeholder 12"/>
          <p:cNvSpPr>
            <a:spLocks noGrp="1"/>
          </p:cNvSpPr>
          <p:nvPr>
            <p:ph type="body" idx="12"/>
          </p:nvPr>
        </p:nvSpPr>
        <p:spPr>
          <a:xfrm>
            <a:off x="367130" y="1608139"/>
            <a:ext cx="6570997" cy="4459272"/>
          </a:xfrm>
        </p:spPr>
        <p:txBody>
          <a:bodyPr>
            <a:normAutofit/>
          </a:bodyPr>
          <a:lstStyle/>
          <a:p>
            <a:pPr marL="347663" indent="-347663">
              <a:buFont typeface="Arial" panose="020B0604020202020204" pitchFamily="34" charset="0"/>
              <a:buChar char="•"/>
            </a:pPr>
            <a:r>
              <a:rPr lang="en-US" sz="1800" dirty="0"/>
              <a:t>Standard Operating Procedures (SOP) – Step-by-step procedures for the safe operation, maintenance, and servicing of lasers and laser systems. The SOP must: </a:t>
            </a:r>
          </a:p>
          <a:p>
            <a:pPr marL="685800" lvl="1" indent="-338138">
              <a:buFont typeface="Arial" panose="020B0604020202020204" pitchFamily="34" charset="0"/>
              <a:buChar char="−"/>
            </a:pPr>
            <a:r>
              <a:rPr lang="en-US" sz="1800" dirty="0"/>
              <a:t>Be written by competent and experienced individuals</a:t>
            </a:r>
          </a:p>
          <a:p>
            <a:pPr marL="685800" lvl="1" indent="-338138">
              <a:buFont typeface="Arial" panose="020B0604020202020204" pitchFamily="34" charset="0"/>
              <a:buChar char="−"/>
            </a:pPr>
            <a:r>
              <a:rPr lang="en-US" sz="1800" dirty="0"/>
              <a:t>Specify the type of laser eye protection required.</a:t>
            </a:r>
          </a:p>
          <a:p>
            <a:pPr marL="347663" indent="-347663">
              <a:buFont typeface="Arial" panose="020B0604020202020204" pitchFamily="34" charset="0"/>
              <a:buChar char="•"/>
            </a:pPr>
            <a:r>
              <a:rPr lang="en-US" sz="1800" dirty="0"/>
              <a:t>Alignment Procedures – Step-by-step procedures and methods for the safe alignment of laser beams. The alignment SOP must:</a:t>
            </a:r>
          </a:p>
          <a:p>
            <a:pPr marL="685800" lvl="1" indent="-338138">
              <a:buFont typeface="Arial" panose="020B0604020202020204" pitchFamily="34" charset="0"/>
              <a:buChar char="−"/>
            </a:pPr>
            <a:r>
              <a:rPr lang="en-US" sz="1800" dirty="0"/>
              <a:t>Describe methods to view invisible laser beams.</a:t>
            </a:r>
          </a:p>
          <a:p>
            <a:pPr marL="685800" lvl="1" indent="-338138">
              <a:buFont typeface="Arial" panose="020B0604020202020204" pitchFamily="34" charset="0"/>
              <a:buChar char="−"/>
            </a:pPr>
            <a:r>
              <a:rPr lang="en-US" sz="1800" dirty="0"/>
              <a:t>Be written by competent and experienced individuals. </a:t>
            </a:r>
          </a:p>
          <a:p>
            <a:r>
              <a:rPr lang="en-US" sz="1800" dirty="0"/>
              <a:t>   </a:t>
            </a:r>
          </a:p>
        </p:txBody>
      </p:sp>
      <p:pic>
        <p:nvPicPr>
          <p:cNvPr id="8194" name="Picture 2" descr="http://thumbs.dreamstime.com/x/instruction-book-how-to-do-yourself-manual-22656256.jpg" title="Standard operating procedures"/>
          <p:cNvPicPr>
            <a:picLocks noChangeAspect="1" noChangeArrowheads="1"/>
          </p:cNvPicPr>
          <p:nvPr/>
        </p:nvPicPr>
        <p:blipFill rotWithShape="1">
          <a:blip r:embed="rId2">
            <a:extLst>
              <a:ext uri="{28A0092B-C50C-407E-A947-70E740481C1C}">
                <a14:useLocalDpi xmlns:a14="http://schemas.microsoft.com/office/drawing/2010/main" val="0"/>
              </a:ext>
            </a:extLst>
          </a:blip>
          <a:srcRect l="10791" t="4699" r="16409" b="5097"/>
          <a:stretch/>
        </p:blipFill>
        <p:spPr bwMode="auto">
          <a:xfrm>
            <a:off x="7024851" y="1523461"/>
            <a:ext cx="1668299" cy="21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Administrative controls (2)</a:t>
            </a:r>
          </a:p>
        </p:txBody>
      </p:sp>
      <p:sp>
        <p:nvSpPr>
          <p:cNvPr id="12" name="Text Placeholder 11"/>
          <p:cNvSpPr>
            <a:spLocks noGrp="1"/>
          </p:cNvSpPr>
          <p:nvPr>
            <p:ph type="body" idx="11"/>
          </p:nvPr>
        </p:nvSpPr>
        <p:spPr/>
        <p:txBody>
          <a:bodyPr/>
          <a:lstStyle/>
          <a:p>
            <a:r>
              <a:rPr lang="en-US" dirty="0"/>
              <a:t>administrative controls</a:t>
            </a:r>
          </a:p>
        </p:txBody>
      </p:sp>
      <p:sp>
        <p:nvSpPr>
          <p:cNvPr id="13" name="Text Placeholder 12"/>
          <p:cNvSpPr>
            <a:spLocks noGrp="1"/>
          </p:cNvSpPr>
          <p:nvPr>
            <p:ph type="body" idx="12"/>
          </p:nvPr>
        </p:nvSpPr>
        <p:spPr>
          <a:xfrm>
            <a:off x="367130" y="1608139"/>
            <a:ext cx="8326019" cy="5084892"/>
          </a:xfrm>
        </p:spPr>
        <p:txBody>
          <a:bodyPr>
            <a:normAutofit/>
          </a:bodyPr>
          <a:lstStyle/>
          <a:p>
            <a:pPr marL="339725" indent="-339725">
              <a:buFont typeface="Arial" panose="020B0604020202020204" pitchFamily="34" charset="0"/>
              <a:buChar char="•"/>
            </a:pPr>
            <a:r>
              <a:rPr lang="en-US" sz="1800" dirty="0"/>
              <a:t>Authorized Personnel – laser and laser systems shall only be operated, maintained and serviced by authorized personnel. Authorization requires training, and approval from both Principal Investigator (PI) and LSO. Only authorized users may be present in a LCA during laser operation. </a:t>
            </a:r>
          </a:p>
          <a:p>
            <a:pPr marL="339725" indent="-339725">
              <a:buFont typeface="Arial" panose="020B0604020202020204" pitchFamily="34" charset="0"/>
              <a:buChar char="•"/>
            </a:pPr>
            <a:r>
              <a:rPr lang="en-US" sz="1800" dirty="0"/>
              <a:t>Training – There are three types of laser training required to be a laser user: </a:t>
            </a:r>
          </a:p>
          <a:p>
            <a:pPr marL="687388" indent="-347663">
              <a:buFont typeface="+mj-lt"/>
              <a:buAutoNum type="arabicPeriod"/>
            </a:pPr>
            <a:r>
              <a:rPr lang="en-US" sz="1800" dirty="0"/>
              <a:t>Initial Online Laser Safety Training </a:t>
            </a:r>
          </a:p>
          <a:p>
            <a:pPr marL="687388" indent="-347663">
              <a:buFont typeface="+mj-lt"/>
              <a:buAutoNum type="arabicPeriod"/>
            </a:pPr>
            <a:r>
              <a:rPr lang="en-US" sz="1800" dirty="0"/>
              <a:t>On-The-Job Training – Administered  by the Principal Investigator (PI) or designee on the safe setup, alignment and use of a laser system</a:t>
            </a:r>
          </a:p>
          <a:p>
            <a:pPr marL="687388" indent="-347663">
              <a:buFont typeface="+mj-lt"/>
              <a:buAutoNum type="arabicPeriod"/>
            </a:pPr>
            <a:r>
              <a:rPr lang="en-US" sz="1800" dirty="0"/>
              <a:t>Biennial Laser Safety Retraining</a:t>
            </a:r>
          </a:p>
          <a:p>
            <a:pPr marL="171450" lvl="1" indent="0">
              <a:buNone/>
            </a:pPr>
            <a:r>
              <a:rPr lang="en-US" sz="3300"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67130" y="265631"/>
            <a:ext cx="8662570" cy="748782"/>
          </a:xfrm>
          <a:effectLst>
            <a:outerShdw blurRad="50800" dist="38100" dir="2700000" algn="tl" rotWithShape="0">
              <a:prstClr val="black">
                <a:alpha val="40000"/>
              </a:prstClr>
            </a:outerShdw>
          </a:effectLst>
        </p:spPr>
        <p:txBody>
          <a:bodyPr/>
          <a:lstStyle/>
          <a:p>
            <a:r>
              <a:rPr lang="en-US" sz="4000" dirty="0"/>
              <a:t>Administrative control requirements</a:t>
            </a:r>
          </a:p>
        </p:txBody>
      </p:sp>
      <p:sp>
        <p:nvSpPr>
          <p:cNvPr id="12" name="Text Placeholder 11"/>
          <p:cNvSpPr>
            <a:spLocks noGrp="1"/>
          </p:cNvSpPr>
          <p:nvPr>
            <p:ph type="body" idx="11"/>
          </p:nvPr>
        </p:nvSpPr>
        <p:spPr/>
        <p:txBody>
          <a:bodyPr/>
          <a:lstStyle/>
          <a:p>
            <a:r>
              <a:rPr lang="en-US" dirty="0"/>
              <a:t>administrative controls</a:t>
            </a:r>
          </a:p>
          <a:p>
            <a:endParaRPr lang="en-US" dirty="0"/>
          </a:p>
        </p:txBody>
      </p:sp>
      <p:sp>
        <p:nvSpPr>
          <p:cNvPr id="13" name="Text Placeholder 12"/>
          <p:cNvSpPr>
            <a:spLocks noGrp="1"/>
          </p:cNvSpPr>
          <p:nvPr>
            <p:ph type="body" idx="12"/>
          </p:nvPr>
        </p:nvSpPr>
        <p:spPr/>
        <p:txBody>
          <a:bodyPr>
            <a:normAutofit/>
          </a:bodyPr>
          <a:lstStyle/>
          <a:p>
            <a:r>
              <a:rPr lang="en-US" sz="1800" dirty="0"/>
              <a:t>The table below lists the administrative (procedural) control requirements per LCA classification. Those administrative (procedural) controls with a </a:t>
            </a:r>
            <a:r>
              <a:rPr lang="en-US" sz="1800" b="1" u="sng" dirty="0"/>
              <a:t>SHALL</a:t>
            </a:r>
            <a:r>
              <a:rPr lang="en-US" sz="1800" dirty="0"/>
              <a:t> requirement are </a:t>
            </a:r>
            <a:r>
              <a:rPr lang="en-US" sz="1800" b="1" u="sng" dirty="0"/>
              <a:t>NOT OPTIONAL</a:t>
            </a:r>
            <a:r>
              <a:rPr lang="en-US" sz="1800" dirty="0"/>
              <a:t>.</a:t>
            </a:r>
          </a:p>
          <a:p>
            <a:r>
              <a:rPr lang="en-US" sz="1800" dirty="0"/>
              <a:t> </a:t>
            </a:r>
          </a:p>
        </p:txBody>
      </p:sp>
      <p:graphicFrame>
        <p:nvGraphicFramePr>
          <p:cNvPr id="2" name="Table 1" title="Administrative (procedural) controls per LCA classification"/>
          <p:cNvGraphicFramePr>
            <a:graphicFrameLocks noGrp="1"/>
          </p:cNvGraphicFramePr>
          <p:nvPr>
            <p:extLst>
              <p:ext uri="{D42A27DB-BD31-4B8C-83A1-F6EECF244321}">
                <p14:modId xmlns:p14="http://schemas.microsoft.com/office/powerpoint/2010/main" val="1800781759"/>
              </p:ext>
            </p:extLst>
          </p:nvPr>
        </p:nvGraphicFramePr>
        <p:xfrm>
          <a:off x="2472690" y="2800985"/>
          <a:ext cx="4315841" cy="2225040"/>
        </p:xfrm>
        <a:graphic>
          <a:graphicData uri="http://schemas.openxmlformats.org/drawingml/2006/table">
            <a:tbl>
              <a:tblPr firstRow="1" bandRow="1">
                <a:tableStyleId>{5940675A-B579-460E-94D1-54222C63F5DA}</a:tableStyleId>
              </a:tblPr>
              <a:tblGrid>
                <a:gridCol w="2936430">
                  <a:extLst>
                    <a:ext uri="{9D8B030D-6E8A-4147-A177-3AD203B41FA5}">
                      <a16:colId xmlns:a16="http://schemas.microsoft.com/office/drawing/2014/main" val="20000"/>
                    </a:ext>
                  </a:extLst>
                </a:gridCol>
                <a:gridCol w="650621">
                  <a:extLst>
                    <a:ext uri="{9D8B030D-6E8A-4147-A177-3AD203B41FA5}">
                      <a16:colId xmlns:a16="http://schemas.microsoft.com/office/drawing/2014/main" val="20001"/>
                    </a:ext>
                  </a:extLst>
                </a:gridCol>
                <a:gridCol w="728790">
                  <a:extLst>
                    <a:ext uri="{9D8B030D-6E8A-4147-A177-3AD203B41FA5}">
                      <a16:colId xmlns:a16="http://schemas.microsoft.com/office/drawing/2014/main" val="20002"/>
                    </a:ext>
                  </a:extLst>
                </a:gridCol>
              </a:tblGrid>
              <a:tr h="370840">
                <a:tc rowSpan="2">
                  <a:txBody>
                    <a:bodyPr/>
                    <a:lstStyle/>
                    <a:p>
                      <a:pPr algn="ctr"/>
                      <a:r>
                        <a:rPr lang="en-US" sz="1600" dirty="0"/>
                        <a:t>Administrative Control Measures</a:t>
                      </a:r>
                    </a:p>
                  </a:txBody>
                  <a:tcPr/>
                </a:tc>
                <a:tc gridSpan="2">
                  <a:txBody>
                    <a:bodyPr/>
                    <a:lstStyle/>
                    <a:p>
                      <a:pPr algn="ctr"/>
                      <a:r>
                        <a:rPr lang="en-US" sz="1600" dirty="0"/>
                        <a:t>Classification</a:t>
                      </a:r>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algn="ctr"/>
                      <a:r>
                        <a:rPr lang="en-US" sz="1600" dirty="0"/>
                        <a:t>3B</a:t>
                      </a:r>
                    </a:p>
                  </a:txBody>
                  <a:tcPr/>
                </a:tc>
                <a:tc>
                  <a:txBody>
                    <a:bodyPr/>
                    <a:lstStyle/>
                    <a:p>
                      <a:pPr algn="ctr"/>
                      <a:r>
                        <a:rPr lang="en-US" sz="1600" dirty="0"/>
                        <a:t>4</a:t>
                      </a:r>
                    </a:p>
                  </a:txBody>
                  <a:tcPr/>
                </a:tc>
                <a:extLst>
                  <a:ext uri="{0D108BD9-81ED-4DB2-BD59-A6C34878D82A}">
                    <a16:rowId xmlns:a16="http://schemas.microsoft.com/office/drawing/2014/main" val="10001"/>
                  </a:ext>
                </a:extLst>
              </a:tr>
              <a:tr h="370840">
                <a:tc>
                  <a:txBody>
                    <a:bodyPr/>
                    <a:lstStyle/>
                    <a:p>
                      <a:r>
                        <a:rPr lang="en-US" sz="1600" dirty="0"/>
                        <a:t>Standard Operating Procedures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a:t>
                      </a:r>
                    </a:p>
                  </a:txBody>
                  <a:tcPr/>
                </a:tc>
                <a:tc>
                  <a:txBody>
                    <a:bodyPr/>
                    <a:lstStyle/>
                    <a:p>
                      <a:pPr algn="ctr"/>
                      <a:r>
                        <a:rPr lang="en-US" sz="1600" dirty="0"/>
                        <a:t>X</a:t>
                      </a:r>
                    </a:p>
                  </a:txBody>
                  <a:tcPr/>
                </a:tc>
                <a:extLst>
                  <a:ext uri="{0D108BD9-81ED-4DB2-BD59-A6C34878D82A}">
                    <a16:rowId xmlns:a16="http://schemas.microsoft.com/office/drawing/2014/main" val="10002"/>
                  </a:ext>
                </a:extLst>
              </a:tr>
              <a:tr h="370840">
                <a:tc>
                  <a:txBody>
                    <a:bodyPr/>
                    <a:lstStyle/>
                    <a:p>
                      <a:r>
                        <a:rPr lang="en-US" sz="1600" dirty="0"/>
                        <a:t>Education and Training</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0003"/>
                  </a:ext>
                </a:extLst>
              </a:tr>
              <a:tr h="370840">
                <a:tc>
                  <a:txBody>
                    <a:bodyPr/>
                    <a:lstStyle/>
                    <a:p>
                      <a:r>
                        <a:rPr lang="en-US" sz="1600" dirty="0"/>
                        <a:t>Authorized Personnel</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0004"/>
                  </a:ext>
                </a:extLst>
              </a:tr>
              <a:tr h="370840">
                <a:tc>
                  <a:txBody>
                    <a:bodyPr/>
                    <a:lstStyle/>
                    <a:p>
                      <a:r>
                        <a:rPr lang="en-US" sz="1600" dirty="0"/>
                        <a:t>Alignment Procedures</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0005"/>
                  </a:ext>
                </a:extLst>
              </a:tr>
            </a:tbl>
          </a:graphicData>
        </a:graphic>
      </p:graphicFrame>
      <p:graphicFrame>
        <p:nvGraphicFramePr>
          <p:cNvPr id="6" name="Table 5" title="Legend"/>
          <p:cNvGraphicFramePr>
            <a:graphicFrameLocks noGrp="1"/>
          </p:cNvGraphicFramePr>
          <p:nvPr>
            <p:extLst>
              <p:ext uri="{D42A27DB-BD31-4B8C-83A1-F6EECF244321}">
                <p14:modId xmlns:p14="http://schemas.microsoft.com/office/powerpoint/2010/main" val="1094351237"/>
              </p:ext>
            </p:extLst>
          </p:nvPr>
        </p:nvGraphicFramePr>
        <p:xfrm>
          <a:off x="3017519" y="5364466"/>
          <a:ext cx="3286340" cy="1005840"/>
        </p:xfrm>
        <a:graphic>
          <a:graphicData uri="http://schemas.openxmlformats.org/drawingml/2006/table">
            <a:tbl>
              <a:tblPr firstRow="1" bandRow="1">
                <a:tableStyleId>{5940675A-B579-460E-94D1-54222C63F5DA}</a:tableStyleId>
              </a:tblPr>
              <a:tblGrid>
                <a:gridCol w="1046988">
                  <a:extLst>
                    <a:ext uri="{9D8B030D-6E8A-4147-A177-3AD203B41FA5}">
                      <a16:colId xmlns:a16="http://schemas.microsoft.com/office/drawing/2014/main" val="20000"/>
                    </a:ext>
                  </a:extLst>
                </a:gridCol>
                <a:gridCol w="414864">
                  <a:extLst>
                    <a:ext uri="{9D8B030D-6E8A-4147-A177-3AD203B41FA5}">
                      <a16:colId xmlns:a16="http://schemas.microsoft.com/office/drawing/2014/main" val="20001"/>
                    </a:ext>
                  </a:extLst>
                </a:gridCol>
                <a:gridCol w="1824488">
                  <a:extLst>
                    <a:ext uri="{9D8B030D-6E8A-4147-A177-3AD203B41FA5}">
                      <a16:colId xmlns:a16="http://schemas.microsoft.com/office/drawing/2014/main" val="20002"/>
                    </a:ext>
                  </a:extLst>
                </a:gridCol>
              </a:tblGrid>
              <a:tr h="274320">
                <a:tc>
                  <a:txBody>
                    <a:bodyPr/>
                    <a:lstStyle/>
                    <a:p>
                      <a:r>
                        <a:rPr lang="en-US" sz="1600" dirty="0"/>
                        <a:t>LEGEND: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dirty="0"/>
                        <a:t>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Shall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20">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Should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b="1"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No</a:t>
                      </a:r>
                      <a:r>
                        <a:rPr lang="en-US" sz="1600" baseline="0" dirty="0"/>
                        <a:t> Requirement</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Personal protective equipment (1)</a:t>
            </a:r>
          </a:p>
        </p:txBody>
      </p:sp>
      <p:sp>
        <p:nvSpPr>
          <p:cNvPr id="2" name="Content Placeholder 1"/>
          <p:cNvSpPr>
            <a:spLocks noGrp="1"/>
          </p:cNvSpPr>
          <p:nvPr>
            <p:ph sz="half" idx="1"/>
          </p:nvPr>
        </p:nvSpPr>
        <p:spPr>
          <a:xfrm>
            <a:off x="367129" y="1600200"/>
            <a:ext cx="5335778" cy="4810125"/>
          </a:xfrm>
        </p:spPr>
        <p:txBody>
          <a:bodyPr>
            <a:normAutofit fontScale="92500" lnSpcReduction="20000"/>
          </a:bodyPr>
          <a:lstStyle/>
          <a:p>
            <a:pPr marL="342900" indent="-342900">
              <a:buFont typeface="Arial" panose="020B0604020202020204" pitchFamily="34" charset="0"/>
              <a:buChar char="•"/>
            </a:pPr>
            <a:r>
              <a:rPr lang="en-US" sz="1900" dirty="0"/>
              <a:t>Laser Eye Protection (LEP) – Specialized safety eyewear used to protect eyes from hazardous laser radiation. The proper selection of LEP is crucial to ensuring user safety. Two characteristics must be considered when selecting LEP: </a:t>
            </a:r>
          </a:p>
          <a:p>
            <a:pPr marL="685800" lvl="2" indent="-338138">
              <a:buFont typeface="Arial" panose="020B0604020202020204" pitchFamily="34" charset="0"/>
              <a:buChar char="−"/>
            </a:pPr>
            <a:r>
              <a:rPr lang="en-US" sz="1900" dirty="0"/>
              <a:t>Wavelength:</a:t>
            </a:r>
          </a:p>
          <a:p>
            <a:pPr marL="1033463" lvl="4" indent="-347663">
              <a:buFont typeface="Arial" panose="020B0604020202020204" pitchFamily="34" charset="0"/>
              <a:buChar char="•"/>
            </a:pPr>
            <a:r>
              <a:rPr lang="en-US" sz="1900" dirty="0"/>
              <a:t>The lenses contain special dyes that absorb specific wavelengths, allowing all other to pass through</a:t>
            </a:r>
          </a:p>
          <a:p>
            <a:pPr marL="1033463" lvl="4" indent="-347663">
              <a:buFont typeface="Arial" panose="020B0604020202020204" pitchFamily="34" charset="0"/>
              <a:buChar char="•"/>
            </a:pPr>
            <a:r>
              <a:rPr lang="en-US" sz="1900" dirty="0"/>
              <a:t>Therefore, LEP is wavelength specific; it only offers protection at specific wavelengths.</a:t>
            </a:r>
          </a:p>
          <a:p>
            <a:pPr marL="685800" lvl="2" indent="-338138">
              <a:buFont typeface="Arial" panose="020B0604020202020204" pitchFamily="34" charset="0"/>
              <a:buChar char="−"/>
            </a:pPr>
            <a:r>
              <a:rPr lang="en-US" sz="1900" dirty="0"/>
              <a:t>Optical Density (OD):</a:t>
            </a:r>
          </a:p>
          <a:p>
            <a:pPr marL="1033463" lvl="4" indent="-347663">
              <a:buFont typeface="Arial" panose="020B0604020202020204" pitchFamily="34" charset="0"/>
              <a:buChar char="•"/>
            </a:pPr>
            <a:r>
              <a:rPr lang="en-US" sz="1900" dirty="0"/>
              <a:t>The OD specifies the percent of incident laser radiation that will be transmitted (see table)</a:t>
            </a:r>
          </a:p>
          <a:p>
            <a:pPr marL="1033463" lvl="4" indent="-347663">
              <a:buFont typeface="Arial" panose="020B0604020202020204" pitchFamily="34" charset="0"/>
              <a:buChar char="•"/>
            </a:pPr>
            <a:r>
              <a:rPr lang="en-US" sz="1900" dirty="0"/>
              <a:t>The OD varies with the wavelength (see figure on next page) </a:t>
            </a:r>
          </a:p>
          <a:p>
            <a:pPr marL="742950" lvl="2" indent="0">
              <a:buNone/>
            </a:pPr>
            <a:endParaRPr lang="en-US" sz="1800" dirty="0"/>
          </a:p>
        </p:txBody>
      </p:sp>
      <p:sp>
        <p:nvSpPr>
          <p:cNvPr id="12" name="Text Placeholder 11"/>
          <p:cNvSpPr>
            <a:spLocks noGrp="1"/>
          </p:cNvSpPr>
          <p:nvPr>
            <p:ph type="body" idx="13"/>
          </p:nvPr>
        </p:nvSpPr>
        <p:spPr/>
        <p:txBody>
          <a:bodyPr/>
          <a:lstStyle/>
          <a:p>
            <a:endParaRPr lang="en-US" dirty="0"/>
          </a:p>
        </p:txBody>
      </p:sp>
      <p:pic>
        <p:nvPicPr>
          <p:cNvPr id="1026" name="Picture 2" descr="KXL-6401 Laser Safety Glasses for KTP, Nd:YAG, Diode and Alexandrite"/>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489" t="16412" r="4418" b="16451"/>
          <a:stretch/>
        </p:blipFill>
        <p:spPr bwMode="auto">
          <a:xfrm>
            <a:off x="5702907" y="1271588"/>
            <a:ext cx="2864830" cy="16525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Picture Placeholder 13" title="Optical density table with percent of light transmitted"/>
          <p:cNvGraphicFramePr>
            <a:graphicFrameLocks/>
          </p:cNvGraphicFramePr>
          <p:nvPr>
            <p:extLst>
              <p:ext uri="{D42A27DB-BD31-4B8C-83A1-F6EECF244321}">
                <p14:modId xmlns:p14="http://schemas.microsoft.com/office/powerpoint/2010/main" val="2229764622"/>
              </p:ext>
            </p:extLst>
          </p:nvPr>
        </p:nvGraphicFramePr>
        <p:xfrm>
          <a:off x="5957888" y="3180709"/>
          <a:ext cx="2609849" cy="2743200"/>
        </p:xfrm>
        <a:graphic>
          <a:graphicData uri="http://schemas.openxmlformats.org/drawingml/2006/table">
            <a:tbl>
              <a:tblPr firstRow="1" bandRow="1">
                <a:tableStyleId>{5940675A-B579-460E-94D1-54222C63F5DA}</a:tableStyleId>
              </a:tblPr>
              <a:tblGrid>
                <a:gridCol w="529818">
                  <a:extLst>
                    <a:ext uri="{9D8B030D-6E8A-4147-A177-3AD203B41FA5}">
                      <a16:colId xmlns:a16="http://schemas.microsoft.com/office/drawing/2014/main" val="20000"/>
                    </a:ext>
                  </a:extLst>
                </a:gridCol>
                <a:gridCol w="2080031">
                  <a:extLst>
                    <a:ext uri="{9D8B030D-6E8A-4147-A177-3AD203B41FA5}">
                      <a16:colId xmlns:a16="http://schemas.microsoft.com/office/drawing/2014/main" val="20001"/>
                    </a:ext>
                  </a:extLst>
                </a:gridCol>
              </a:tblGrid>
              <a:tr h="162566">
                <a:tc>
                  <a:txBody>
                    <a:bodyPr/>
                    <a:lstStyle/>
                    <a:p>
                      <a:pPr algn="ctr"/>
                      <a:r>
                        <a:rPr lang="en-US" sz="1400" dirty="0"/>
                        <a:t>OD</a:t>
                      </a:r>
                    </a:p>
                  </a:txBody>
                  <a:tcPr/>
                </a:tc>
                <a:tc>
                  <a:txBody>
                    <a:bodyPr/>
                    <a:lstStyle/>
                    <a:p>
                      <a:pPr algn="ctr"/>
                      <a:r>
                        <a:rPr lang="en-US" sz="1400" dirty="0"/>
                        <a:t>Percent Transmitted</a:t>
                      </a:r>
                    </a:p>
                  </a:txBody>
                  <a:tcPr/>
                </a:tc>
                <a:extLst>
                  <a:ext uri="{0D108BD9-81ED-4DB2-BD59-A6C34878D82A}">
                    <a16:rowId xmlns:a16="http://schemas.microsoft.com/office/drawing/2014/main" val="10000"/>
                  </a:ext>
                </a:extLst>
              </a:tr>
              <a:tr h="0">
                <a:tc>
                  <a:txBody>
                    <a:bodyPr/>
                    <a:lstStyle/>
                    <a:p>
                      <a:pPr algn="ctr"/>
                      <a:r>
                        <a:rPr lang="en-US" sz="1400" dirty="0"/>
                        <a:t>0</a:t>
                      </a:r>
                    </a:p>
                  </a:txBody>
                  <a:tcPr/>
                </a:tc>
                <a:tc>
                  <a:txBody>
                    <a:bodyPr/>
                    <a:lstStyle/>
                    <a:p>
                      <a:pPr algn="ctr"/>
                      <a:r>
                        <a:rPr lang="en-US" sz="1400" dirty="0"/>
                        <a:t>100%</a:t>
                      </a:r>
                    </a:p>
                  </a:txBody>
                  <a:tcPr/>
                </a:tc>
                <a:extLst>
                  <a:ext uri="{0D108BD9-81ED-4DB2-BD59-A6C34878D82A}">
                    <a16:rowId xmlns:a16="http://schemas.microsoft.com/office/drawing/2014/main" val="10001"/>
                  </a:ext>
                </a:extLst>
              </a:tr>
              <a:tr h="0">
                <a:tc>
                  <a:txBody>
                    <a:bodyPr/>
                    <a:lstStyle/>
                    <a:p>
                      <a:pPr algn="ctr"/>
                      <a:r>
                        <a:rPr lang="en-US" sz="1400" dirty="0"/>
                        <a:t>1</a:t>
                      </a:r>
                    </a:p>
                  </a:txBody>
                  <a:tcPr/>
                </a:tc>
                <a:tc>
                  <a:txBody>
                    <a:bodyPr/>
                    <a:lstStyle/>
                    <a:p>
                      <a:pPr algn="ctr"/>
                      <a:r>
                        <a:rPr lang="en-US" sz="1400" dirty="0"/>
                        <a:t>10%</a:t>
                      </a:r>
                    </a:p>
                  </a:txBody>
                  <a:tcPr/>
                </a:tc>
                <a:extLst>
                  <a:ext uri="{0D108BD9-81ED-4DB2-BD59-A6C34878D82A}">
                    <a16:rowId xmlns:a16="http://schemas.microsoft.com/office/drawing/2014/main" val="10002"/>
                  </a:ext>
                </a:extLst>
              </a:tr>
              <a:tr h="0">
                <a:tc>
                  <a:txBody>
                    <a:bodyPr/>
                    <a:lstStyle/>
                    <a:p>
                      <a:pPr algn="ctr"/>
                      <a:r>
                        <a:rPr lang="en-US" sz="1400" dirty="0"/>
                        <a:t>2</a:t>
                      </a:r>
                    </a:p>
                  </a:txBody>
                  <a:tcPr/>
                </a:tc>
                <a:tc>
                  <a:txBody>
                    <a:bodyPr/>
                    <a:lstStyle/>
                    <a:p>
                      <a:pPr algn="ctr"/>
                      <a:r>
                        <a:rPr lang="en-US" sz="1400" dirty="0"/>
                        <a:t>1%</a:t>
                      </a:r>
                    </a:p>
                  </a:txBody>
                  <a:tcPr/>
                </a:tc>
                <a:extLst>
                  <a:ext uri="{0D108BD9-81ED-4DB2-BD59-A6C34878D82A}">
                    <a16:rowId xmlns:a16="http://schemas.microsoft.com/office/drawing/2014/main" val="10003"/>
                  </a:ext>
                </a:extLst>
              </a:tr>
              <a:tr h="0">
                <a:tc>
                  <a:txBody>
                    <a:bodyPr/>
                    <a:lstStyle/>
                    <a:p>
                      <a:pPr algn="ctr"/>
                      <a:r>
                        <a:rPr lang="en-US" sz="1400" dirty="0"/>
                        <a:t>3</a:t>
                      </a:r>
                    </a:p>
                  </a:txBody>
                  <a:tcPr/>
                </a:tc>
                <a:tc>
                  <a:txBody>
                    <a:bodyPr/>
                    <a:lstStyle/>
                    <a:p>
                      <a:pPr algn="ctr"/>
                      <a:r>
                        <a:rPr lang="en-US" sz="1400" dirty="0"/>
                        <a:t>0.1%</a:t>
                      </a:r>
                    </a:p>
                  </a:txBody>
                  <a:tcPr/>
                </a:tc>
                <a:extLst>
                  <a:ext uri="{0D108BD9-81ED-4DB2-BD59-A6C34878D82A}">
                    <a16:rowId xmlns:a16="http://schemas.microsoft.com/office/drawing/2014/main" val="10004"/>
                  </a:ext>
                </a:extLst>
              </a:tr>
              <a:tr h="0">
                <a:tc>
                  <a:txBody>
                    <a:bodyPr/>
                    <a:lstStyle/>
                    <a:p>
                      <a:pPr algn="ctr"/>
                      <a:r>
                        <a:rPr lang="en-US" sz="1400" dirty="0"/>
                        <a:t>4</a:t>
                      </a:r>
                    </a:p>
                  </a:txBody>
                  <a:tcPr/>
                </a:tc>
                <a:tc>
                  <a:txBody>
                    <a:bodyPr/>
                    <a:lstStyle/>
                    <a:p>
                      <a:pPr algn="ctr"/>
                      <a:r>
                        <a:rPr lang="en-US" sz="1400" dirty="0"/>
                        <a:t>0.01%</a:t>
                      </a:r>
                    </a:p>
                  </a:txBody>
                  <a:tcPr/>
                </a:tc>
                <a:extLst>
                  <a:ext uri="{0D108BD9-81ED-4DB2-BD59-A6C34878D82A}">
                    <a16:rowId xmlns:a16="http://schemas.microsoft.com/office/drawing/2014/main" val="10005"/>
                  </a:ext>
                </a:extLst>
              </a:tr>
              <a:tr h="117338">
                <a:tc>
                  <a:txBody>
                    <a:bodyPr/>
                    <a:lstStyle/>
                    <a:p>
                      <a:pPr algn="ctr"/>
                      <a:r>
                        <a:rPr lang="en-US" sz="1400" dirty="0"/>
                        <a:t>5</a:t>
                      </a:r>
                    </a:p>
                  </a:txBody>
                  <a:tcPr/>
                </a:tc>
                <a:tc>
                  <a:txBody>
                    <a:bodyPr/>
                    <a:lstStyle/>
                    <a:p>
                      <a:pPr algn="ctr"/>
                      <a:r>
                        <a:rPr lang="en-US" sz="1400" dirty="0"/>
                        <a:t>0.001%</a:t>
                      </a:r>
                    </a:p>
                  </a:txBody>
                  <a:tcPr/>
                </a:tc>
                <a:extLst>
                  <a:ext uri="{0D108BD9-81ED-4DB2-BD59-A6C34878D82A}">
                    <a16:rowId xmlns:a16="http://schemas.microsoft.com/office/drawing/2014/main" val="10006"/>
                  </a:ext>
                </a:extLst>
              </a:tr>
              <a:tr h="0">
                <a:tc>
                  <a:txBody>
                    <a:bodyPr/>
                    <a:lstStyle/>
                    <a:p>
                      <a:pPr algn="ctr"/>
                      <a:r>
                        <a:rPr lang="en-US" sz="1400" dirty="0"/>
                        <a:t>6</a:t>
                      </a:r>
                    </a:p>
                  </a:txBody>
                  <a:tcPr/>
                </a:tc>
                <a:tc>
                  <a:txBody>
                    <a:bodyPr/>
                    <a:lstStyle/>
                    <a:p>
                      <a:pPr algn="ctr"/>
                      <a:r>
                        <a:rPr lang="en-US" sz="1400" dirty="0"/>
                        <a:t>0.0001%</a:t>
                      </a:r>
                    </a:p>
                  </a:txBody>
                  <a:tcPr/>
                </a:tc>
                <a:extLst>
                  <a:ext uri="{0D108BD9-81ED-4DB2-BD59-A6C34878D82A}">
                    <a16:rowId xmlns:a16="http://schemas.microsoft.com/office/drawing/2014/main" val="10007"/>
                  </a:ext>
                </a:extLst>
              </a:tr>
              <a:tr h="117338">
                <a:tc>
                  <a:txBody>
                    <a:bodyPr/>
                    <a:lstStyle/>
                    <a:p>
                      <a:pPr algn="ctr"/>
                      <a:r>
                        <a:rPr lang="en-US" sz="1400" dirty="0"/>
                        <a:t>7</a:t>
                      </a:r>
                    </a:p>
                  </a:txBody>
                  <a:tcPr/>
                </a:tc>
                <a:tc>
                  <a:txBody>
                    <a:bodyPr/>
                    <a:lstStyle/>
                    <a:p>
                      <a:pPr algn="ctr"/>
                      <a:r>
                        <a:rPr lang="en-US" sz="1400" dirty="0"/>
                        <a:t>0.00001%</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2"/>
          </p:nvPr>
        </p:nvSpPr>
        <p:spPr>
          <a:xfrm>
            <a:off x="367130" y="1608139"/>
            <a:ext cx="6014816" cy="4330748"/>
          </a:xfrm>
        </p:spPr>
        <p:txBody>
          <a:bodyPr>
            <a:noAutofit/>
          </a:bodyPr>
          <a:lstStyle/>
          <a:p>
            <a:pPr marL="347663" indent="-347663">
              <a:buFont typeface="Arial" panose="020B0604020202020204" pitchFamily="34" charset="0"/>
              <a:buChar char="•"/>
            </a:pPr>
            <a:r>
              <a:rPr lang="en-US" sz="1800" dirty="0"/>
              <a:t>Laser safety at Purdue University is managed by the Laser Safety Officer (LSO) and Radiological and Environmental Management (REM)</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Purdue’s laser safety program is overseen by the Laser Safety Committee (LSC)</a:t>
            </a:r>
          </a:p>
          <a:p>
            <a:pPr marL="347663" indent="-347663">
              <a:buFont typeface="Arial" panose="020B0604020202020204" pitchFamily="34" charset="0"/>
              <a:buChar char="•"/>
            </a:pPr>
            <a:endParaRPr lang="en-US" sz="1800" dirty="0"/>
          </a:p>
          <a:p>
            <a:pPr marL="347663" indent="-347663">
              <a:buFont typeface="Arial" panose="020B0604020202020204" pitchFamily="34" charset="0"/>
              <a:buChar char="•"/>
            </a:pPr>
            <a:r>
              <a:rPr lang="en-US" sz="1800" dirty="0"/>
              <a:t>Purdue University adheres to the American National Standard for Safe Use of Lasers (ANSI Z136.1).</a:t>
            </a:r>
          </a:p>
        </p:txBody>
      </p:sp>
      <p:sp>
        <p:nvSpPr>
          <p:cNvPr id="12" name="Text Placeholder 11"/>
          <p:cNvSpPr>
            <a:spLocks noGrp="1"/>
          </p:cNvSpPr>
          <p:nvPr>
            <p:ph type="body" idx="11"/>
          </p:nvPr>
        </p:nvSpPr>
        <p:spPr/>
        <p:txBody>
          <a:bodyPr/>
          <a:lstStyle/>
          <a:p>
            <a:endParaRPr lang="en-US" dirty="0"/>
          </a:p>
        </p:txBody>
      </p:sp>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Laser safety at Purdue</a:t>
            </a:r>
          </a:p>
        </p:txBody>
      </p:sp>
      <p:pic>
        <p:nvPicPr>
          <p:cNvPr id="6" name="Picture 4" descr="http://ecx.images-amazon.com/images/I/71s8O3IEm-L.jpg" title="ANSI Z136.1 Stand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9970" y="2141751"/>
            <a:ext cx="2250046" cy="3263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9569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Personal protective equipment (2)</a:t>
            </a:r>
          </a:p>
        </p:txBody>
      </p:sp>
      <p:sp>
        <p:nvSpPr>
          <p:cNvPr id="3" name="Content Placeholder 2"/>
          <p:cNvSpPr>
            <a:spLocks noGrp="1"/>
          </p:cNvSpPr>
          <p:nvPr>
            <p:ph sz="half" idx="1"/>
          </p:nvPr>
        </p:nvSpPr>
        <p:spPr>
          <a:xfrm>
            <a:off x="367129" y="1600200"/>
            <a:ext cx="8326021" cy="4605867"/>
          </a:xfrm>
        </p:spPr>
        <p:txBody>
          <a:bodyPr>
            <a:normAutofit fontScale="32500" lnSpcReduction="20000"/>
          </a:bodyPr>
          <a:lstStyle/>
          <a:p>
            <a:pPr marL="347663" lvl="2" indent="-347663">
              <a:buFont typeface="Arial" panose="020B0604020202020204" pitchFamily="34" charset="0"/>
              <a:buChar char="•"/>
            </a:pPr>
            <a:r>
              <a:rPr lang="en-US" sz="5500" dirty="0"/>
              <a:t>Laser Eye Protection (LEP)</a:t>
            </a:r>
          </a:p>
          <a:p>
            <a:pPr marL="1033462" lvl="3" indent="-685800">
              <a:buFont typeface="Arial" panose="020B0604020202020204" pitchFamily="34" charset="0"/>
              <a:buChar char="−"/>
            </a:pPr>
            <a:r>
              <a:rPr lang="en-US" sz="5500" dirty="0"/>
              <a:t>The wavelength and OD requirements for LEP are dependent on the operating parameters of the laser. Therefore, different lasers may require different LEP. </a:t>
            </a:r>
            <a:r>
              <a:rPr lang="en-US" sz="5500" b="1" i="1" u="sng" dirty="0"/>
              <a:t>There is no one-size-fits-all</a:t>
            </a:r>
            <a:r>
              <a:rPr lang="en-US" sz="5500" dirty="0"/>
              <a:t>. </a:t>
            </a:r>
          </a:p>
          <a:p>
            <a:pPr marL="1033462" lvl="3" indent="-685800">
              <a:buFont typeface="Arial" panose="020B0604020202020204" pitchFamily="34" charset="0"/>
              <a:buChar char="−"/>
            </a:pPr>
            <a:r>
              <a:rPr lang="en-US" sz="5500" dirty="0"/>
              <a:t>The LSO can perform calculations to determine the wavelength and OD requirements.</a:t>
            </a:r>
          </a:p>
          <a:p>
            <a:pPr marL="1033462" lvl="3" indent="-685800">
              <a:buFont typeface="Arial" panose="020B0604020202020204" pitchFamily="34" charset="0"/>
              <a:buChar char="−"/>
            </a:pPr>
            <a:r>
              <a:rPr lang="en-US" sz="5500" dirty="0"/>
              <a:t>The LEP used </a:t>
            </a:r>
            <a:r>
              <a:rPr lang="en-US" sz="5500" u="sng" dirty="0"/>
              <a:t>MUST</a:t>
            </a:r>
            <a:r>
              <a:rPr lang="en-US" sz="5500" dirty="0"/>
              <a:t> meet or exceed the wavelength and OD requirements in order to provide sufficient protection.</a:t>
            </a:r>
          </a:p>
          <a:p>
            <a:pPr marL="1033462" lvl="3" indent="-685800">
              <a:buFont typeface="Arial" panose="020B0604020202020204" pitchFamily="34" charset="0"/>
              <a:buChar char="−"/>
            </a:pPr>
            <a:r>
              <a:rPr lang="en-US" sz="5500" dirty="0"/>
              <a:t>The wavelengths and ODs </a:t>
            </a:r>
            <a:r>
              <a:rPr lang="en-US" sz="5500" u="sng" dirty="0"/>
              <a:t>MUST</a:t>
            </a:r>
            <a:r>
              <a:rPr lang="en-US" sz="5500" dirty="0"/>
              <a:t> be </a:t>
            </a:r>
            <a:r>
              <a:rPr lang="en-US" sz="5500" u="sng" dirty="0"/>
              <a:t>INSCRIBED</a:t>
            </a:r>
            <a:r>
              <a:rPr lang="en-US" sz="5500" dirty="0"/>
              <a:t> on the lenses or frame </a:t>
            </a:r>
          </a:p>
          <a:p>
            <a:pPr marL="1371600" lvl="3" indent="-685800">
              <a:buFont typeface="Arial" panose="020B0604020202020204" pitchFamily="34" charset="0"/>
              <a:buChar char="•"/>
            </a:pPr>
            <a:r>
              <a:rPr lang="en-US" sz="5500" dirty="0"/>
              <a:t>LEP that don’t meet this requirement </a:t>
            </a:r>
            <a:r>
              <a:rPr lang="en-US" sz="5500" u="sng" dirty="0"/>
              <a:t>WILL NOT</a:t>
            </a:r>
            <a:r>
              <a:rPr lang="en-US" sz="5500" dirty="0"/>
              <a:t> provide sufficient protection. These </a:t>
            </a:r>
            <a:r>
              <a:rPr lang="en-US" sz="5500" u="sng" dirty="0"/>
              <a:t>SHALL NOT</a:t>
            </a:r>
            <a:r>
              <a:rPr lang="en-US" sz="5500" dirty="0"/>
              <a:t> be used, but they </a:t>
            </a:r>
            <a:r>
              <a:rPr lang="en-US" sz="5500" u="sng" dirty="0"/>
              <a:t>MUST</a:t>
            </a:r>
            <a:r>
              <a:rPr lang="en-US" sz="5500" dirty="0"/>
              <a:t> be disposed to avoid confusion.</a:t>
            </a:r>
          </a:p>
          <a:p>
            <a:pPr marL="1033462" lvl="3" indent="-685800">
              <a:buFont typeface="Arial" panose="020B0604020202020204" pitchFamily="34" charset="0"/>
              <a:buChar char="−"/>
            </a:pPr>
            <a:r>
              <a:rPr lang="en-US" sz="5500" dirty="0"/>
              <a:t>Before using LEP, </a:t>
            </a:r>
            <a:r>
              <a:rPr lang="en-US" sz="5500" u="sng" dirty="0"/>
              <a:t>ALWAYS</a:t>
            </a:r>
            <a:r>
              <a:rPr lang="en-US" sz="5500" dirty="0"/>
              <a:t> ensure that the wavelength and OD requirements are met and that its in good working order. </a:t>
            </a:r>
            <a:endParaRPr lang="en-US" sz="5500" u="sng" dirty="0"/>
          </a:p>
          <a:p>
            <a:pPr marL="1371600" lvl="4" indent="-685800">
              <a:buFont typeface="Arial" panose="020B0604020202020204" pitchFamily="34" charset="0"/>
              <a:buChar char="•"/>
            </a:pPr>
            <a:r>
              <a:rPr lang="en-US" sz="5500" u="sng" dirty="0"/>
              <a:t>DO NOT</a:t>
            </a:r>
            <a:r>
              <a:rPr lang="en-US" sz="5500" dirty="0"/>
              <a:t> use LEP that is broken or damaged. When in doubt ask the LSO.  </a:t>
            </a:r>
          </a:p>
          <a:p>
            <a:pPr marL="347662" lvl="3" indent="0">
              <a:buNone/>
            </a:pPr>
            <a:r>
              <a:rPr lang="en-US" sz="5500" dirty="0"/>
              <a:t> </a:t>
            </a:r>
          </a:p>
          <a:p>
            <a:pPr marL="685800" lvl="2" indent="-342900">
              <a:buNone/>
            </a:pPr>
            <a:endParaRPr lang="en-US" sz="2100" dirty="0"/>
          </a:p>
          <a:p>
            <a:pPr marL="742950" lvl="2" indent="0">
              <a:buNone/>
            </a:pPr>
            <a:endParaRPr lang="en-US" sz="2100" dirty="0"/>
          </a:p>
          <a:p>
            <a:pPr marL="571500" lvl="1">
              <a:buFont typeface="Arial" panose="020B0604020202020204" pitchFamily="34" charset="0"/>
              <a:buChar char="•"/>
            </a:pPr>
            <a:endParaRPr lang="en-US" sz="1800" dirty="0"/>
          </a:p>
          <a:p>
            <a:pPr marL="571500" lvl="1">
              <a:buFont typeface="Arial" panose="020B0604020202020204" pitchFamily="34" charset="0"/>
              <a:buChar char="•"/>
            </a:pPr>
            <a:endParaRPr lang="en-US" sz="1800" dirty="0"/>
          </a:p>
          <a:p>
            <a:endParaRPr lang="en-US" sz="1800" dirty="0"/>
          </a:p>
        </p:txBody>
      </p:sp>
      <p:sp>
        <p:nvSpPr>
          <p:cNvPr id="4" name="Text Placeholder 3"/>
          <p:cNvSpPr>
            <a:spLocks noGrp="1"/>
          </p:cNvSpPr>
          <p:nvPr>
            <p:ph type="body" idx="13"/>
          </p:nvPr>
        </p:nvSpPr>
        <p:spPr/>
        <p:txBody>
          <a:bodyPr/>
          <a:lstStyle/>
          <a:p>
            <a:endParaRPr lang="en-US" dirty="0"/>
          </a:p>
        </p:txBody>
      </p:sp>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7130" y="265631"/>
            <a:ext cx="8848588" cy="748782"/>
          </a:xfrm>
        </p:spPr>
        <p:txBody>
          <a:bodyPr/>
          <a:lstStyle/>
          <a:p>
            <a:r>
              <a:rPr lang="en-US" dirty="0"/>
              <a:t>Eye protection for ultrafast lasers</a:t>
            </a:r>
          </a:p>
        </p:txBody>
      </p:sp>
      <p:sp>
        <p:nvSpPr>
          <p:cNvPr id="7" name="Text Placeholder 6"/>
          <p:cNvSpPr>
            <a:spLocks noGrp="1"/>
          </p:cNvSpPr>
          <p:nvPr>
            <p:ph type="body" idx="11"/>
          </p:nvPr>
        </p:nvSpPr>
        <p:spPr/>
        <p:txBody>
          <a:bodyPr/>
          <a:lstStyle/>
          <a:p>
            <a:endParaRPr lang="en-US"/>
          </a:p>
        </p:txBody>
      </p:sp>
      <p:sp>
        <p:nvSpPr>
          <p:cNvPr id="8" name="Text Placeholder 7"/>
          <p:cNvSpPr>
            <a:spLocks noGrp="1"/>
          </p:cNvSpPr>
          <p:nvPr>
            <p:ph type="body" idx="12"/>
          </p:nvPr>
        </p:nvSpPr>
        <p:spPr>
          <a:xfrm>
            <a:off x="367130" y="1608139"/>
            <a:ext cx="5262571" cy="4459272"/>
          </a:xfrm>
        </p:spPr>
        <p:txBody>
          <a:bodyPr/>
          <a:lstStyle/>
          <a:p>
            <a:pPr marL="285750" indent="-285750">
              <a:buFont typeface="Arial" panose="020B0604020202020204" pitchFamily="34" charset="0"/>
              <a:buChar char="•"/>
            </a:pPr>
            <a:r>
              <a:rPr lang="en-US" dirty="0"/>
              <a:t>Exposure to ultrafast lasers (pulse duration &lt; 1 ns) can temporarily reduce the optical density of some laser eye protection (LEP).</a:t>
            </a:r>
          </a:p>
          <a:p>
            <a:pPr marL="285750" indent="-285750">
              <a:buFont typeface="Arial" panose="020B0604020202020204" pitchFamily="34" charset="0"/>
              <a:buChar char="•"/>
            </a:pPr>
            <a:r>
              <a:rPr lang="en-US" dirty="0"/>
              <a:t>This effect is called, </a:t>
            </a:r>
            <a:r>
              <a:rPr lang="en-US" dirty="0" err="1"/>
              <a:t>saturable</a:t>
            </a:r>
            <a:r>
              <a:rPr lang="en-US" dirty="0"/>
              <a:t> absorption. </a:t>
            </a:r>
          </a:p>
          <a:p>
            <a:pPr marL="285750" indent="-285750">
              <a:buFont typeface="Arial" panose="020B0604020202020204" pitchFamily="34" charset="0"/>
              <a:buChar char="•"/>
            </a:pPr>
            <a:r>
              <a:rPr lang="en-US" dirty="0"/>
              <a:t>With </a:t>
            </a:r>
            <a:r>
              <a:rPr lang="en-US" dirty="0" err="1"/>
              <a:t>saturable</a:t>
            </a:r>
            <a:r>
              <a:rPr lang="en-US" dirty="0"/>
              <a:t> absorption, the effective optical density decreases substantially as laser power increases. </a:t>
            </a:r>
          </a:p>
          <a:p>
            <a:pPr marL="285750" indent="-285750">
              <a:buFont typeface="Arial" panose="020B0604020202020204" pitchFamily="34" charset="0"/>
              <a:buChar char="•"/>
            </a:pPr>
            <a:r>
              <a:rPr lang="en-US" dirty="0"/>
              <a:t>LEP affected by </a:t>
            </a:r>
            <a:r>
              <a:rPr lang="en-US" dirty="0" err="1"/>
              <a:t>saturable</a:t>
            </a:r>
            <a:r>
              <a:rPr lang="en-US" dirty="0"/>
              <a:t> absorption may not provide adequate protection in an accident.</a:t>
            </a:r>
          </a:p>
          <a:p>
            <a:pPr marL="285750" indent="-285750">
              <a:buFont typeface="Arial" panose="020B0604020202020204" pitchFamily="34" charset="0"/>
              <a:buChar char="•"/>
            </a:pPr>
            <a:r>
              <a:rPr lang="en-US" dirty="0"/>
              <a:t>Ultrafast rated LEP have been tested to certify that they are not affected by </a:t>
            </a:r>
            <a:r>
              <a:rPr lang="en-US" dirty="0" err="1"/>
              <a:t>saturable</a:t>
            </a:r>
            <a:r>
              <a:rPr lang="en-US" dirty="0"/>
              <a:t> absorption.</a:t>
            </a:r>
          </a:p>
          <a:p>
            <a:pPr marL="285750" indent="-285750">
              <a:buFont typeface="Arial" panose="020B0604020202020204" pitchFamily="34" charset="0"/>
              <a:buChar char="•"/>
            </a:pPr>
            <a:r>
              <a:rPr lang="en-US" dirty="0"/>
              <a:t>LEP that are ultrafast rated will have an ‘M’ designation on the LEP or on the data sheet provided by the manufacturer. </a:t>
            </a:r>
          </a:p>
          <a:p>
            <a:pPr marL="285750" indent="-285750">
              <a:buFont typeface="Arial" panose="020B0604020202020204" pitchFamily="34" charset="0"/>
              <a:buChar char="•"/>
            </a:pPr>
            <a:r>
              <a:rPr lang="en-US" dirty="0"/>
              <a:t>The ‘M’ rating is wavelength specific. </a:t>
            </a:r>
          </a:p>
          <a:p>
            <a:pPr marL="285750" indent="-285750">
              <a:buFont typeface="Arial" panose="020B0604020202020204" pitchFamily="34" charset="0"/>
              <a:buChar char="•"/>
            </a:pPr>
            <a:r>
              <a:rPr lang="en-US" dirty="0"/>
              <a:t> REM can assist with obtaining ultrafast LEP.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9" name="Picture 8"/>
          <p:cNvPicPr/>
          <p:nvPr/>
        </p:nvPicPr>
        <p:blipFill rotWithShape="1">
          <a:blip r:embed="rId2">
            <a:extLst>
              <a:ext uri="{28A0092B-C50C-407E-A947-70E740481C1C}">
                <a14:useLocalDpi xmlns:a14="http://schemas.microsoft.com/office/drawing/2010/main" val="0"/>
              </a:ext>
            </a:extLst>
          </a:blip>
          <a:srcRect l="20813" t="10280" r="17093" b="53943"/>
          <a:stretch/>
        </p:blipFill>
        <p:spPr bwMode="auto">
          <a:xfrm>
            <a:off x="5832764" y="1689118"/>
            <a:ext cx="3027218" cy="2223655"/>
          </a:xfrm>
          <a:prstGeom prst="rect">
            <a:avLst/>
          </a:prstGeom>
          <a:ln>
            <a:noFill/>
          </a:ln>
          <a:extLst>
            <a:ext uri="{53640926-AAD7-44D8-BBD7-CCE9431645EC}">
              <a14:shadowObscured xmlns:a14="http://schemas.microsoft.com/office/drawing/2010/main"/>
            </a:ext>
          </a:extLst>
        </p:spPr>
      </p:pic>
      <p:pic>
        <p:nvPicPr>
          <p:cNvPr id="10" name="Picture 9"/>
          <p:cNvPicPr>
            <a:picLocks noChangeAspect="1"/>
          </p:cNvPicPr>
          <p:nvPr/>
        </p:nvPicPr>
        <p:blipFill rotWithShape="1">
          <a:blip r:embed="rId3"/>
          <a:srcRect l="54496" t="30730" r="36997" b="53880"/>
          <a:stretch/>
        </p:blipFill>
        <p:spPr>
          <a:xfrm>
            <a:off x="5832764" y="4192553"/>
            <a:ext cx="3111690" cy="1583140"/>
          </a:xfrm>
          <a:prstGeom prst="rect">
            <a:avLst/>
          </a:prstGeom>
        </p:spPr>
      </p:pic>
      <p:sp>
        <p:nvSpPr>
          <p:cNvPr id="11" name="Rectangle 10"/>
          <p:cNvSpPr/>
          <p:nvPr/>
        </p:nvSpPr>
        <p:spPr>
          <a:xfrm>
            <a:off x="6755644" y="4708480"/>
            <a:ext cx="191068" cy="19722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198524" y="4905701"/>
            <a:ext cx="191068" cy="19722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8350157" y="5331986"/>
            <a:ext cx="191068" cy="19722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755644" y="5529207"/>
            <a:ext cx="191068" cy="19722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526589" y="5134765"/>
            <a:ext cx="191068" cy="197221"/>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1287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Skin protection</a:t>
            </a:r>
          </a:p>
        </p:txBody>
      </p:sp>
      <p:sp>
        <p:nvSpPr>
          <p:cNvPr id="3" name="Text Placeholder 2"/>
          <p:cNvSpPr>
            <a:spLocks noGrp="1"/>
          </p:cNvSpPr>
          <p:nvPr>
            <p:ph type="body" idx="11"/>
          </p:nvPr>
        </p:nvSpPr>
        <p:spPr/>
        <p:txBody>
          <a:bodyPr/>
          <a:lstStyle/>
          <a:p>
            <a:r>
              <a:rPr lang="en-US" dirty="0"/>
              <a:t>personal protective equipment</a:t>
            </a:r>
          </a:p>
        </p:txBody>
      </p:sp>
      <p:sp>
        <p:nvSpPr>
          <p:cNvPr id="4" name="Text Placeholder 3"/>
          <p:cNvSpPr>
            <a:spLocks noGrp="1"/>
          </p:cNvSpPr>
          <p:nvPr>
            <p:ph type="body" idx="12"/>
          </p:nvPr>
        </p:nvSpPr>
        <p:spPr>
          <a:xfrm>
            <a:off x="367130" y="1608139"/>
            <a:ext cx="8319670" cy="4459272"/>
          </a:xfrm>
        </p:spPr>
        <p:txBody>
          <a:bodyPr>
            <a:normAutofit/>
          </a:bodyPr>
          <a:lstStyle/>
          <a:p>
            <a:pPr marL="346075" lvl="1" indent="-346075">
              <a:buFont typeface="Arial" panose="020B0604020202020204" pitchFamily="34" charset="0"/>
              <a:buChar char="•"/>
            </a:pPr>
            <a:r>
              <a:rPr lang="en-US" sz="1800" dirty="0"/>
              <a:t>Skin injuries are really only a problem when working with Class 4 and UV lasers. Class 4 lasers can result in thermal skin burns while UV lasers can cause photochemical changes in the skin which can result in sunburns and skin cancer.</a:t>
            </a:r>
          </a:p>
          <a:p>
            <a:pPr marL="346075" lvl="1" indent="-346075">
              <a:buFont typeface="Arial" panose="020B0604020202020204" pitchFamily="34" charset="0"/>
              <a:buChar char="•"/>
            </a:pPr>
            <a:r>
              <a:rPr lang="en-US" sz="1800" dirty="0"/>
              <a:t>Skin Protection and Protective Clothing offers protection to the skin and body from laser radiation.</a:t>
            </a:r>
          </a:p>
          <a:p>
            <a:pPr marL="346075" lvl="1" indent="-346075">
              <a:buFont typeface="Arial" panose="020B0604020202020204" pitchFamily="34" charset="0"/>
              <a:buChar char="•"/>
            </a:pPr>
            <a:r>
              <a:rPr lang="en-US" sz="1800" dirty="0"/>
              <a:t>In some cases a laboratory jacket or coat may fulfill the requirement, although tightly-woven, flame-retardant fabrics provide the best protection for Class 4 lasers. </a:t>
            </a:r>
          </a:p>
          <a:p>
            <a:pPr marL="346075" lvl="1" indent="-346075">
              <a:buFont typeface="Arial" panose="020B0604020202020204" pitchFamily="34" charset="0"/>
              <a:buChar char="•"/>
            </a:pPr>
            <a:r>
              <a:rPr lang="en-US" sz="1800" dirty="0"/>
              <a:t>Most gloves will provide some protection against scattered laser radiation, although opaque, flame-retardant gloves (e.g. welder’s gloves) provide the best protection for Class 4 lasers. </a:t>
            </a:r>
          </a:p>
          <a:p>
            <a:pPr marL="346075" lvl="1" indent="-346075">
              <a:buFont typeface="Arial" panose="020B0604020202020204" pitchFamily="34" charset="0"/>
              <a:buChar char="•"/>
            </a:pPr>
            <a:r>
              <a:rPr lang="en-US" sz="1800" dirty="0"/>
              <a:t>When working with UV lasers, skin protection should be used if frequent exposures are likely. </a:t>
            </a:r>
          </a:p>
          <a:p>
            <a:endParaRPr lang="en-US" dirty="0"/>
          </a:p>
        </p:txBody>
      </p:sp>
    </p:spTree>
    <p:extLst>
      <p:ext uri="{BB962C8B-B14F-4D97-AF65-F5344CB8AC3E}">
        <p14:creationId xmlns:p14="http://schemas.microsoft.com/office/powerpoint/2010/main" val="29329213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1"/>
          </p:nvPr>
        </p:nvSpPr>
        <p:spPr/>
        <p:txBody>
          <a:bodyPr/>
          <a:lstStyle/>
          <a:p>
            <a:r>
              <a:rPr lang="en-US" dirty="0"/>
              <a:t>Personal Protective Equipment </a:t>
            </a:r>
          </a:p>
          <a:p>
            <a:endParaRPr lang="en-US" dirty="0"/>
          </a:p>
        </p:txBody>
      </p:sp>
      <p:sp>
        <p:nvSpPr>
          <p:cNvPr id="13" name="Text Placeholder 12"/>
          <p:cNvSpPr>
            <a:spLocks noGrp="1"/>
          </p:cNvSpPr>
          <p:nvPr>
            <p:ph type="body" idx="12"/>
          </p:nvPr>
        </p:nvSpPr>
        <p:spPr/>
        <p:txBody>
          <a:bodyPr/>
          <a:lstStyle/>
          <a:p>
            <a:r>
              <a:rPr lang="en-US" sz="1800" dirty="0"/>
              <a:t>The table below lists the personal protective equipment requirements per LCA classification. Those personal protective equipment with a </a:t>
            </a:r>
            <a:r>
              <a:rPr lang="en-US" sz="1800" b="1" u="sng" dirty="0"/>
              <a:t>SHALL</a:t>
            </a:r>
            <a:r>
              <a:rPr lang="en-US" sz="1800" dirty="0"/>
              <a:t> requirement are </a:t>
            </a:r>
            <a:r>
              <a:rPr lang="en-US" sz="1800" b="1" u="sng" dirty="0"/>
              <a:t>NOT OPTIONAL</a:t>
            </a:r>
            <a:r>
              <a:rPr lang="en-US" sz="1800" dirty="0"/>
              <a:t>.</a:t>
            </a:r>
            <a:endParaRPr lang="en-US" sz="2000" dirty="0"/>
          </a:p>
          <a:p>
            <a:endParaRPr lang="en-US" sz="2000" dirty="0"/>
          </a:p>
        </p:txBody>
      </p:sp>
      <p:graphicFrame>
        <p:nvGraphicFramePr>
          <p:cNvPr id="5" name="Table 4" title="Personal protective equipment requirements per laser classification"/>
          <p:cNvGraphicFramePr>
            <a:graphicFrameLocks noGrp="1"/>
          </p:cNvGraphicFramePr>
          <p:nvPr>
            <p:extLst>
              <p:ext uri="{D42A27DB-BD31-4B8C-83A1-F6EECF244321}">
                <p14:modId xmlns:p14="http://schemas.microsoft.com/office/powerpoint/2010/main" val="547199710"/>
              </p:ext>
            </p:extLst>
          </p:nvPr>
        </p:nvGraphicFramePr>
        <p:xfrm>
          <a:off x="2412422" y="2788516"/>
          <a:ext cx="4315841" cy="1854200"/>
        </p:xfrm>
        <a:graphic>
          <a:graphicData uri="http://schemas.openxmlformats.org/drawingml/2006/table">
            <a:tbl>
              <a:tblPr firstRow="1" bandRow="1">
                <a:tableStyleId>{5940675A-B579-460E-94D1-54222C63F5DA}</a:tableStyleId>
              </a:tblPr>
              <a:tblGrid>
                <a:gridCol w="2936430">
                  <a:extLst>
                    <a:ext uri="{9D8B030D-6E8A-4147-A177-3AD203B41FA5}">
                      <a16:colId xmlns:a16="http://schemas.microsoft.com/office/drawing/2014/main" val="20000"/>
                    </a:ext>
                  </a:extLst>
                </a:gridCol>
                <a:gridCol w="650621">
                  <a:extLst>
                    <a:ext uri="{9D8B030D-6E8A-4147-A177-3AD203B41FA5}">
                      <a16:colId xmlns:a16="http://schemas.microsoft.com/office/drawing/2014/main" val="20001"/>
                    </a:ext>
                  </a:extLst>
                </a:gridCol>
                <a:gridCol w="728790">
                  <a:extLst>
                    <a:ext uri="{9D8B030D-6E8A-4147-A177-3AD203B41FA5}">
                      <a16:colId xmlns:a16="http://schemas.microsoft.com/office/drawing/2014/main" val="20002"/>
                    </a:ext>
                  </a:extLst>
                </a:gridCol>
              </a:tblGrid>
              <a:tr h="370840">
                <a:tc rowSpan="2">
                  <a:txBody>
                    <a:bodyPr/>
                    <a:lstStyle/>
                    <a:p>
                      <a:pPr algn="ctr"/>
                      <a:r>
                        <a:rPr lang="en-US" sz="1600" dirty="0"/>
                        <a:t>Personal</a:t>
                      </a:r>
                      <a:r>
                        <a:rPr lang="en-US" sz="1600" baseline="0" dirty="0"/>
                        <a:t> Protective Equipment</a:t>
                      </a:r>
                      <a:r>
                        <a:rPr lang="en-US" sz="1600" dirty="0"/>
                        <a:t> Control Measures</a:t>
                      </a:r>
                    </a:p>
                  </a:txBody>
                  <a:tcPr/>
                </a:tc>
                <a:tc gridSpan="2">
                  <a:txBody>
                    <a:bodyPr/>
                    <a:lstStyle/>
                    <a:p>
                      <a:pPr algn="ctr"/>
                      <a:r>
                        <a:rPr lang="en-US" sz="1600" dirty="0"/>
                        <a:t>Classification</a:t>
                      </a:r>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algn="ctr"/>
                      <a:r>
                        <a:rPr lang="en-US" sz="1600" dirty="0"/>
                        <a:t>3B</a:t>
                      </a:r>
                    </a:p>
                  </a:txBody>
                  <a:tcPr/>
                </a:tc>
                <a:tc>
                  <a:txBody>
                    <a:bodyPr/>
                    <a:lstStyle/>
                    <a:p>
                      <a:pPr algn="ctr"/>
                      <a:r>
                        <a:rPr lang="en-US" sz="1600" dirty="0"/>
                        <a:t>4</a:t>
                      </a:r>
                    </a:p>
                  </a:txBody>
                  <a:tcPr/>
                </a:tc>
                <a:extLst>
                  <a:ext uri="{0D108BD9-81ED-4DB2-BD59-A6C34878D82A}">
                    <a16:rowId xmlns:a16="http://schemas.microsoft.com/office/drawing/2014/main" val="10001"/>
                  </a:ext>
                </a:extLst>
              </a:tr>
              <a:tr h="370840">
                <a:tc>
                  <a:txBody>
                    <a:bodyPr/>
                    <a:lstStyle/>
                    <a:p>
                      <a:r>
                        <a:rPr lang="en-US" sz="1600" dirty="0"/>
                        <a:t>Laser Eye</a:t>
                      </a:r>
                      <a:r>
                        <a:rPr lang="en-US" sz="1600" baseline="0" dirty="0"/>
                        <a:t> Protection</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0002"/>
                  </a:ext>
                </a:extLst>
              </a:tr>
              <a:tr h="370840">
                <a:tc>
                  <a:txBody>
                    <a:bodyPr/>
                    <a:lstStyle/>
                    <a:p>
                      <a:r>
                        <a:rPr lang="en-US" sz="1600" dirty="0"/>
                        <a:t>Skin</a:t>
                      </a:r>
                      <a:r>
                        <a:rPr lang="en-US" sz="1600" baseline="0" dirty="0"/>
                        <a:t> Protection</a:t>
                      </a:r>
                      <a:endParaRPr lang="en-US" sz="1600" dirty="0"/>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3"/>
                  </a:ext>
                </a:extLst>
              </a:tr>
              <a:tr h="370840">
                <a:tc>
                  <a:txBody>
                    <a:bodyPr/>
                    <a:lstStyle/>
                    <a:p>
                      <a:r>
                        <a:rPr lang="en-US" sz="1600" dirty="0"/>
                        <a:t>Protective Clothing</a:t>
                      </a:r>
                    </a:p>
                  </a:txBody>
                  <a:tcPr/>
                </a:tc>
                <a:tc>
                  <a:txBody>
                    <a:bodyPr/>
                    <a:lstStyle/>
                    <a:p>
                      <a:pPr algn="ctr"/>
                      <a:r>
                        <a:rPr lang="en-US" sz="1600" dirty="0"/>
                        <a:t>•</a:t>
                      </a:r>
                    </a:p>
                  </a:txBody>
                  <a:tcPr/>
                </a:tc>
                <a:tc>
                  <a:txBody>
                    <a:bodyPr/>
                    <a:lstStyle/>
                    <a:p>
                      <a:pPr algn="ctr"/>
                      <a:r>
                        <a:rPr lang="en-US" sz="1600" dirty="0"/>
                        <a:t>•</a:t>
                      </a:r>
                    </a:p>
                  </a:txBody>
                  <a:tcPr/>
                </a:tc>
                <a:extLst>
                  <a:ext uri="{0D108BD9-81ED-4DB2-BD59-A6C34878D82A}">
                    <a16:rowId xmlns:a16="http://schemas.microsoft.com/office/drawing/2014/main" val="10004"/>
                  </a:ext>
                </a:extLst>
              </a:tr>
            </a:tbl>
          </a:graphicData>
        </a:graphic>
      </p:graphicFrame>
      <p:graphicFrame>
        <p:nvGraphicFramePr>
          <p:cNvPr id="6" name="Table 5" title="Legend"/>
          <p:cNvGraphicFramePr>
            <a:graphicFrameLocks noGrp="1"/>
          </p:cNvGraphicFramePr>
          <p:nvPr>
            <p:extLst>
              <p:ext uri="{D42A27DB-BD31-4B8C-83A1-F6EECF244321}">
                <p14:modId xmlns:p14="http://schemas.microsoft.com/office/powerpoint/2010/main" val="358272874"/>
              </p:ext>
            </p:extLst>
          </p:nvPr>
        </p:nvGraphicFramePr>
        <p:xfrm>
          <a:off x="2746663" y="4852021"/>
          <a:ext cx="3286340" cy="1005840"/>
        </p:xfrm>
        <a:graphic>
          <a:graphicData uri="http://schemas.openxmlformats.org/drawingml/2006/table">
            <a:tbl>
              <a:tblPr firstRow="1" bandRow="1">
                <a:tableStyleId>{5940675A-B579-460E-94D1-54222C63F5DA}</a:tableStyleId>
              </a:tblPr>
              <a:tblGrid>
                <a:gridCol w="1046988">
                  <a:extLst>
                    <a:ext uri="{9D8B030D-6E8A-4147-A177-3AD203B41FA5}">
                      <a16:colId xmlns:a16="http://schemas.microsoft.com/office/drawing/2014/main" val="20000"/>
                    </a:ext>
                  </a:extLst>
                </a:gridCol>
                <a:gridCol w="414864">
                  <a:extLst>
                    <a:ext uri="{9D8B030D-6E8A-4147-A177-3AD203B41FA5}">
                      <a16:colId xmlns:a16="http://schemas.microsoft.com/office/drawing/2014/main" val="20001"/>
                    </a:ext>
                  </a:extLst>
                </a:gridCol>
                <a:gridCol w="1824488">
                  <a:extLst>
                    <a:ext uri="{9D8B030D-6E8A-4147-A177-3AD203B41FA5}">
                      <a16:colId xmlns:a16="http://schemas.microsoft.com/office/drawing/2014/main" val="20002"/>
                    </a:ext>
                  </a:extLst>
                </a:gridCol>
              </a:tblGrid>
              <a:tr h="274320">
                <a:tc>
                  <a:txBody>
                    <a:bodyPr/>
                    <a:lstStyle/>
                    <a:p>
                      <a:r>
                        <a:rPr lang="en-US" sz="1600" dirty="0"/>
                        <a:t>LEGEND: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dirty="0"/>
                        <a:t>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Shall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4320">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Should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4320">
                <a:tc>
                  <a:txBody>
                    <a:bodyPr/>
                    <a:lstStyle/>
                    <a:p>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US" sz="1600" b="1"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600" dirty="0"/>
                        <a:t>No</a:t>
                      </a:r>
                      <a:r>
                        <a:rPr lang="en-US" sz="1600" baseline="0" dirty="0"/>
                        <a:t> Requirement</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8" name="Title 1"/>
          <p:cNvSpPr>
            <a:spLocks noGrp="1"/>
          </p:cNvSpPr>
          <p:nvPr>
            <p:ph type="title"/>
          </p:nvPr>
        </p:nvSpPr>
        <p:spPr>
          <a:xfrm>
            <a:off x="367130" y="265631"/>
            <a:ext cx="8326020" cy="748782"/>
          </a:xfrm>
          <a:effectLst>
            <a:outerShdw blurRad="50800" dist="38100" dir="2700000" algn="tl" rotWithShape="0">
              <a:prstClr val="black">
                <a:alpha val="40000"/>
              </a:prstClr>
            </a:outerShdw>
          </a:effectLst>
        </p:spPr>
        <p:txBody>
          <a:bodyPr/>
          <a:lstStyle/>
          <a:p>
            <a:r>
              <a:rPr lang="en-US" sz="4000" dirty="0" err="1"/>
              <a:t>Ppe</a:t>
            </a:r>
            <a:r>
              <a:rPr lang="en-US" sz="4000" dirty="0"/>
              <a:t> requirements</a:t>
            </a:r>
          </a:p>
        </p:txBody>
      </p:sp>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 Accident	at Purdue</a:t>
            </a:r>
          </a:p>
        </p:txBody>
      </p:sp>
      <p:sp>
        <p:nvSpPr>
          <p:cNvPr id="3" name="Text Placeholder 2"/>
          <p:cNvSpPr>
            <a:spLocks noGrp="1"/>
          </p:cNvSpPr>
          <p:nvPr>
            <p:ph type="body" idx="11"/>
          </p:nvPr>
        </p:nvSpPr>
        <p:spPr/>
        <p:txBody>
          <a:bodyPr/>
          <a:lstStyle/>
          <a:p>
            <a:endParaRPr lang="en-US"/>
          </a:p>
        </p:txBody>
      </p:sp>
      <p:sp>
        <p:nvSpPr>
          <p:cNvPr id="4" name="Text Placeholder 3"/>
          <p:cNvSpPr>
            <a:spLocks noGrp="1"/>
          </p:cNvSpPr>
          <p:nvPr>
            <p:ph type="body" idx="12"/>
          </p:nvPr>
        </p:nvSpPr>
        <p:spPr>
          <a:xfrm>
            <a:off x="367130" y="1608139"/>
            <a:ext cx="8319670" cy="2285131"/>
          </a:xfrm>
        </p:spPr>
        <p:txBody>
          <a:bodyPr>
            <a:normAutofit/>
          </a:bodyPr>
          <a:lstStyle/>
          <a:p>
            <a:pPr marL="285750" indent="-285750">
              <a:buFont typeface="Arial" panose="020B0604020202020204" pitchFamily="34" charset="0"/>
              <a:buChar char="•"/>
            </a:pPr>
            <a:r>
              <a:rPr lang="en-US" sz="1800" dirty="0"/>
              <a:t>In February 2019, a Purdue student was injured when a laser beam reflected off a sample and into the student’s eye. </a:t>
            </a:r>
          </a:p>
          <a:p>
            <a:pPr marL="285750" indent="-285750">
              <a:buFont typeface="Arial" panose="020B0604020202020204" pitchFamily="34" charset="0"/>
              <a:buChar char="•"/>
            </a:pPr>
            <a:r>
              <a:rPr lang="en-US" sz="1800" dirty="0"/>
              <a:t>The laser burned a hole in the retina of the student’s eye, causing a partial loss of vision.</a:t>
            </a:r>
          </a:p>
          <a:p>
            <a:pPr marL="285750" indent="-285750">
              <a:buFont typeface="Arial" panose="020B0604020202020204" pitchFamily="34" charset="0"/>
              <a:buChar char="•"/>
            </a:pPr>
            <a:r>
              <a:rPr lang="en-US" sz="1800" dirty="0"/>
              <a:t>The student was not wearing laser eye protection at the time.</a:t>
            </a:r>
          </a:p>
          <a:p>
            <a:pPr marL="285750" indent="-285750">
              <a:buFont typeface="Arial" panose="020B0604020202020204" pitchFamily="34" charset="0"/>
              <a:buChar char="•"/>
            </a:pPr>
            <a:r>
              <a:rPr lang="en-US" sz="1800" dirty="0"/>
              <a:t>You </a:t>
            </a:r>
            <a:r>
              <a:rPr lang="en-US" sz="1800" u="sng" dirty="0"/>
              <a:t>MUST</a:t>
            </a:r>
            <a:r>
              <a:rPr lang="en-US" sz="1800" dirty="0"/>
              <a:t> wear laser eye protection whenever you are inside the laser control area and lasers are turned on.   </a:t>
            </a:r>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96" y="4016302"/>
            <a:ext cx="6394931" cy="263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3317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effectLst>
            <a:outerShdw blurRad="50800" dist="38100" dir="2700000" algn="tl" rotWithShape="0">
              <a:prstClr val="black">
                <a:alpha val="40000"/>
              </a:prstClr>
            </a:outerShdw>
          </a:effectLst>
        </p:spPr>
        <p:txBody>
          <a:bodyPr/>
          <a:lstStyle/>
          <a:p>
            <a:r>
              <a:rPr lang="en-US" dirty="0"/>
              <a:t>Common causes of  </a:t>
            </a:r>
          </a:p>
        </p:txBody>
      </p:sp>
      <p:sp>
        <p:nvSpPr>
          <p:cNvPr id="17" name="Text Placeholder 16"/>
          <p:cNvSpPr>
            <a:spLocks noGrp="1"/>
          </p:cNvSpPr>
          <p:nvPr>
            <p:ph type="body" idx="1"/>
          </p:nvPr>
        </p:nvSpPr>
        <p:spPr>
          <a:effectLst>
            <a:outerShdw blurRad="50800" dist="38100" dir="2700000" algn="tl" rotWithShape="0">
              <a:prstClr val="black">
                <a:alpha val="40000"/>
              </a:prstClr>
            </a:outerShdw>
          </a:effectLst>
        </p:spPr>
        <p:txBody>
          <a:bodyPr/>
          <a:lstStyle/>
          <a:p>
            <a:r>
              <a:rPr lang="en-US" dirty="0"/>
              <a:t>Laser injuries And safe work practices</a:t>
            </a:r>
          </a:p>
        </p:txBody>
      </p:sp>
      <p:sp>
        <p:nvSpPr>
          <p:cNvPr id="4" name="Content Placeholder 3"/>
          <p:cNvSpPr>
            <a:spLocks noGrp="1"/>
          </p:cNvSpPr>
          <p:nvPr>
            <p:ph sz="half" idx="13"/>
          </p:nvPr>
        </p:nvSpPr>
        <p:spPr/>
        <p:txBody>
          <a:bodyPr/>
          <a:lstStyle/>
          <a:p>
            <a:r>
              <a:rPr lang="en-US" dirty="0"/>
              <a:t>This section outlines common causes of laser accidents that you should avoid and/or eliminate in your laser lab. This section also outlines good practices and safe alignment practices that you should implement. </a:t>
            </a:r>
          </a:p>
        </p:txBody>
      </p:sp>
    </p:spTree>
    <p:extLst>
      <p:ext uri="{BB962C8B-B14F-4D97-AF65-F5344CB8AC3E}">
        <p14:creationId xmlns:p14="http://schemas.microsoft.com/office/powerpoint/2010/main" val="28137929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Common causes of laser injuries</a:t>
            </a:r>
          </a:p>
        </p:txBody>
      </p:sp>
      <p:sp>
        <p:nvSpPr>
          <p:cNvPr id="6" name="Text Placeholder 5"/>
          <p:cNvSpPr>
            <a:spLocks noGrp="1"/>
          </p:cNvSpPr>
          <p:nvPr>
            <p:ph type="body" idx="11"/>
          </p:nvPr>
        </p:nvSpPr>
        <p:spPr/>
        <p:txBody>
          <a:bodyPr/>
          <a:lstStyle/>
          <a:p>
            <a:endParaRPr lang="en-US" dirty="0"/>
          </a:p>
        </p:txBody>
      </p:sp>
      <p:sp>
        <p:nvSpPr>
          <p:cNvPr id="7" name="Text Placeholder 6"/>
          <p:cNvSpPr>
            <a:spLocks noGrp="1"/>
          </p:cNvSpPr>
          <p:nvPr>
            <p:ph type="body" idx="12"/>
          </p:nvPr>
        </p:nvSpPr>
        <p:spPr>
          <a:xfrm>
            <a:off x="367130" y="1608139"/>
            <a:ext cx="8326019" cy="4459272"/>
          </a:xfrm>
        </p:spPr>
        <p:txBody>
          <a:bodyPr>
            <a:normAutofit fontScale="92500" lnSpcReduction="20000"/>
          </a:bodyPr>
          <a:lstStyle/>
          <a:p>
            <a:pPr marL="342900" indent="-342900">
              <a:buFont typeface="Arial" panose="020B0604020202020204" pitchFamily="34" charset="0"/>
              <a:buChar char="•"/>
            </a:pPr>
            <a:r>
              <a:rPr lang="en-US" sz="1800" dirty="0"/>
              <a:t>Misaligned optics and upwardly directed beams</a:t>
            </a:r>
          </a:p>
          <a:p>
            <a:pPr marL="342900" indent="-342900">
              <a:buFont typeface="Arial" panose="020B0604020202020204" pitchFamily="34" charset="0"/>
              <a:buChar char="•"/>
            </a:pPr>
            <a:r>
              <a:rPr lang="en-US" sz="1800" dirty="0"/>
              <a:t>Unanticipated eye exposure during alignment</a:t>
            </a:r>
          </a:p>
          <a:p>
            <a:pPr marL="342900" indent="-342900">
              <a:buFont typeface="Arial" panose="020B0604020202020204" pitchFamily="34" charset="0"/>
              <a:buChar char="•"/>
            </a:pPr>
            <a:r>
              <a:rPr lang="en-US" sz="1800" dirty="0"/>
              <a:t>Available laser eye protection (LEP) not used</a:t>
            </a:r>
          </a:p>
          <a:p>
            <a:pPr marL="342900" indent="-342900">
              <a:buFont typeface="Arial" panose="020B0604020202020204" pitchFamily="34" charset="0"/>
              <a:buChar char="•"/>
            </a:pPr>
            <a:r>
              <a:rPr lang="en-US" sz="1800" dirty="0"/>
              <a:t>Equipment malfunction</a:t>
            </a:r>
          </a:p>
          <a:p>
            <a:pPr marL="342900" indent="-342900">
              <a:buFont typeface="Arial" panose="020B0604020202020204" pitchFamily="34" charset="0"/>
              <a:buChar char="•"/>
            </a:pPr>
            <a:r>
              <a:rPr lang="en-US" sz="1800" dirty="0"/>
              <a:t>Improper methods of handling high voltage</a:t>
            </a:r>
          </a:p>
          <a:p>
            <a:pPr marL="342900" indent="-342900">
              <a:buFont typeface="Arial" panose="020B0604020202020204" pitchFamily="34" charset="0"/>
              <a:buChar char="•"/>
            </a:pPr>
            <a:r>
              <a:rPr lang="en-US" sz="1800" dirty="0"/>
              <a:t>LEP worn not appropriate for laser in use</a:t>
            </a:r>
          </a:p>
          <a:p>
            <a:pPr marL="342900" indent="-342900">
              <a:buFont typeface="Arial" panose="020B0604020202020204" pitchFamily="34" charset="0"/>
              <a:buChar char="•"/>
            </a:pPr>
            <a:r>
              <a:rPr lang="en-US" sz="1800" dirty="0"/>
              <a:t>Intentional exposure of unprotected personnel</a:t>
            </a:r>
          </a:p>
          <a:p>
            <a:pPr marL="342900" indent="-342900">
              <a:buFont typeface="Arial" panose="020B0604020202020204" pitchFamily="34" charset="0"/>
              <a:buChar char="•"/>
            </a:pPr>
            <a:r>
              <a:rPr lang="en-US" sz="1800" dirty="0"/>
              <a:t>Operators unfamiliar with laser equipment</a:t>
            </a:r>
          </a:p>
          <a:p>
            <a:pPr marL="342900" indent="-342900">
              <a:buFont typeface="Arial" panose="020B0604020202020204" pitchFamily="34" charset="0"/>
              <a:buChar char="•"/>
            </a:pPr>
            <a:r>
              <a:rPr lang="en-US" sz="1800" dirty="0"/>
              <a:t>Lack of protection from non-beam hazards</a:t>
            </a:r>
          </a:p>
          <a:p>
            <a:pPr marL="342900" indent="-342900">
              <a:buFont typeface="Arial" panose="020B0604020202020204" pitchFamily="34" charset="0"/>
              <a:buChar char="•"/>
            </a:pPr>
            <a:r>
              <a:rPr lang="en-US" sz="1800" dirty="0"/>
              <a:t>Improper restoration of equipment following service</a:t>
            </a:r>
          </a:p>
          <a:p>
            <a:pPr marL="342900" indent="-342900">
              <a:buFont typeface="Arial" panose="020B0604020202020204" pitchFamily="34" charset="0"/>
              <a:buChar char="•"/>
            </a:pPr>
            <a:r>
              <a:rPr lang="en-US" sz="1800" dirty="0"/>
              <a:t>Improper barriers (e.g., substituting laser rated barriers with cardboard, blackout fabric, etc.)</a:t>
            </a:r>
          </a:p>
          <a:p>
            <a:pPr marL="342900" indent="-342900">
              <a:buFont typeface="Arial" panose="020B0604020202020204" pitchFamily="34" charset="0"/>
              <a:buChar char="•"/>
            </a:pPr>
            <a:r>
              <a:rPr lang="en-US" sz="1800" dirty="0"/>
              <a:t>Unattended laser operation </a:t>
            </a:r>
          </a:p>
          <a:p>
            <a:pPr marL="342900" indent="-342900">
              <a:buFont typeface="Arial" panose="020B0604020202020204" pitchFamily="34" charset="0"/>
              <a:buChar char="•"/>
            </a:pPr>
            <a:r>
              <a:rPr lang="en-US" sz="1800" dirty="0"/>
              <a:t>Failure to follow standard operating procedures (SOPs)</a:t>
            </a:r>
          </a:p>
          <a:p>
            <a:pPr marL="342900" indent="-342900">
              <a:buFont typeface="Arial" panose="020B0604020202020204" pitchFamily="34" charset="0"/>
              <a:buChar char="•"/>
            </a:pPr>
            <a:r>
              <a:rPr lang="en-US" sz="1800" dirty="0"/>
              <a:t>Poor working conditions (e.g., long/unusual hours, poor housekeeping and ergonomics).</a:t>
            </a:r>
          </a:p>
          <a:p>
            <a:pPr marL="285750" indent="-28575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26902778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Safe work Practices (1)</a:t>
            </a:r>
          </a:p>
        </p:txBody>
      </p:sp>
      <p:sp>
        <p:nvSpPr>
          <p:cNvPr id="6" name="Text Placeholder 5"/>
          <p:cNvSpPr>
            <a:spLocks noGrp="1"/>
          </p:cNvSpPr>
          <p:nvPr>
            <p:ph type="body" idx="11"/>
          </p:nvPr>
        </p:nvSpPr>
        <p:spPr/>
        <p:txBody>
          <a:bodyPr/>
          <a:lstStyle/>
          <a:p>
            <a:endParaRPr lang="en-US" dirty="0"/>
          </a:p>
        </p:txBody>
      </p:sp>
      <p:sp>
        <p:nvSpPr>
          <p:cNvPr id="7" name="Text Placeholder 6"/>
          <p:cNvSpPr>
            <a:spLocks noGrp="1"/>
          </p:cNvSpPr>
          <p:nvPr>
            <p:ph type="body" idx="12"/>
          </p:nvPr>
        </p:nvSpPr>
        <p:spPr>
          <a:xfrm>
            <a:off x="367130" y="1608139"/>
            <a:ext cx="8319670" cy="4459272"/>
          </a:xfrm>
        </p:spPr>
        <p:txBody>
          <a:bodyPr>
            <a:normAutofit/>
          </a:bodyPr>
          <a:lstStyle/>
          <a:p>
            <a:pPr marL="342900" indent="-342900">
              <a:buFont typeface="Arial" panose="020B0604020202020204" pitchFamily="34" charset="0"/>
              <a:buChar char="•"/>
            </a:pPr>
            <a:r>
              <a:rPr lang="en-US" sz="1800" dirty="0"/>
              <a:t>Position the laser so that it is well above or below eye level. Never place computer monitors on the same level as laser beams.</a:t>
            </a:r>
          </a:p>
          <a:p>
            <a:pPr marL="342900" indent="-342900">
              <a:buFont typeface="Arial" panose="020B0604020202020204" pitchFamily="34" charset="0"/>
              <a:buChar char="•"/>
            </a:pPr>
            <a:r>
              <a:rPr lang="en-US" sz="1800" dirty="0"/>
              <a:t>Do not view a Class 3R (or higher) laser with optical instruments</a:t>
            </a:r>
          </a:p>
          <a:p>
            <a:pPr marL="342900" indent="-342900">
              <a:buFont typeface="Arial" panose="020B0604020202020204" pitchFamily="34" charset="0"/>
              <a:buChar char="•"/>
            </a:pPr>
            <a:r>
              <a:rPr lang="en-US" sz="1800" dirty="0"/>
              <a:t>Operate lasers only in the area designated for their use and be certain that the beam is terminated at the end of its use path. Never allow a laser beam to escape its designated area of use.</a:t>
            </a:r>
          </a:p>
          <a:p>
            <a:pPr marL="342900" indent="-342900">
              <a:buFont typeface="Arial" panose="020B0604020202020204" pitchFamily="34" charset="0"/>
              <a:buChar char="•"/>
            </a:pPr>
            <a:r>
              <a:rPr lang="en-US" sz="1800" dirty="0"/>
              <a:t>All stray reflections should be eliminated or blocked as near their source as possible.</a:t>
            </a:r>
          </a:p>
          <a:p>
            <a:pPr marL="342900" indent="-342900">
              <a:buFont typeface="Arial" panose="020B0604020202020204" pitchFamily="34" charset="0"/>
              <a:buChar char="•"/>
            </a:pPr>
            <a:r>
              <a:rPr lang="en-US" sz="1800" dirty="0"/>
              <a:t>Unless the beam is entirely enclosed, always wear LEP when in the LCA and the laser is operating. Even if the laser system has been aligned, </a:t>
            </a:r>
            <a:r>
              <a:rPr lang="en-US" sz="1800" u="sng" dirty="0"/>
              <a:t>NEVER</a:t>
            </a:r>
            <a:r>
              <a:rPr lang="en-US" sz="1800" dirty="0"/>
              <a:t> assume the system is safe.</a:t>
            </a:r>
          </a:p>
          <a:p>
            <a:pPr marL="342900" indent="-342900">
              <a:buFont typeface="Arial" panose="020B0604020202020204" pitchFamily="34" charset="0"/>
              <a:buChar char="•"/>
            </a:pPr>
            <a:r>
              <a:rPr lang="en-US" sz="1800" dirty="0"/>
              <a:t>Do not enter a designated Class 3B or 4 laser area without approval from a qualified laser operator. Laser eye protection is required in these areas.</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16883788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Safe work Practices (2)</a:t>
            </a:r>
          </a:p>
        </p:txBody>
      </p:sp>
      <p:sp>
        <p:nvSpPr>
          <p:cNvPr id="6" name="Text Placeholder 5"/>
          <p:cNvSpPr>
            <a:spLocks noGrp="1"/>
          </p:cNvSpPr>
          <p:nvPr>
            <p:ph type="body" idx="11"/>
          </p:nvPr>
        </p:nvSpPr>
        <p:spPr/>
        <p:txBody>
          <a:bodyPr/>
          <a:lstStyle/>
          <a:p>
            <a:endParaRPr lang="en-US" dirty="0"/>
          </a:p>
        </p:txBody>
      </p:sp>
      <p:sp>
        <p:nvSpPr>
          <p:cNvPr id="7" name="Text Placeholder 6"/>
          <p:cNvSpPr>
            <a:spLocks noGrp="1"/>
          </p:cNvSpPr>
          <p:nvPr>
            <p:ph type="body" idx="12"/>
          </p:nvPr>
        </p:nvSpPr>
        <p:spPr>
          <a:xfrm>
            <a:off x="367131" y="1608139"/>
            <a:ext cx="8319669" cy="4459272"/>
          </a:xfrm>
        </p:spPr>
        <p:txBody>
          <a:bodyPr>
            <a:normAutofit/>
          </a:bodyPr>
          <a:lstStyle/>
          <a:p>
            <a:pPr marL="342900" indent="-342900">
              <a:buFont typeface="Arial" panose="020B0604020202020204" pitchFamily="34" charset="0"/>
              <a:buChar char="•"/>
            </a:pPr>
            <a:r>
              <a:rPr lang="en-US" sz="1800" dirty="0"/>
              <a:t>Remove all unnecessary reflective objects from the area near the beam’s path. This may include tools and jewelry.</a:t>
            </a:r>
          </a:p>
          <a:p>
            <a:pPr marL="342900" indent="-342900">
              <a:buFont typeface="Arial" panose="020B0604020202020204" pitchFamily="34" charset="0"/>
              <a:buChar char="•"/>
            </a:pPr>
            <a:r>
              <a:rPr lang="en-US" sz="1800" dirty="0"/>
              <a:t>Always wear laser eye protection (LEP) when lasers are operating and the laser beam is not fully enclosed. </a:t>
            </a:r>
          </a:p>
          <a:p>
            <a:pPr marL="685800" lvl="1" indent="-342900">
              <a:buFont typeface="Arial" panose="020B0604020202020204" pitchFamily="34" charset="0"/>
              <a:buChar char="−"/>
            </a:pPr>
            <a:r>
              <a:rPr lang="en-US" sz="1800" dirty="0"/>
              <a:t>Do not remove LEP to view computer monitors, equipment, or the experiment.</a:t>
            </a:r>
          </a:p>
          <a:p>
            <a:pPr marL="342900" indent="-342900">
              <a:buFont typeface="Arial" panose="020B0604020202020204" pitchFamily="34" charset="0"/>
              <a:buChar char="•"/>
            </a:pPr>
            <a:r>
              <a:rPr lang="en-US" sz="1800" dirty="0"/>
              <a:t>Never intentionally look directly into a laser. Do not stare at the light from any laser. Allow yourself to blink if the light is too bright.</a:t>
            </a:r>
          </a:p>
          <a:p>
            <a:pPr marL="342900" indent="-342900">
              <a:buFont typeface="Arial" panose="020B0604020202020204" pitchFamily="34" charset="0"/>
              <a:buChar char="•"/>
            </a:pPr>
            <a:r>
              <a:rPr lang="en-US" sz="1800" dirty="0"/>
              <a:t>Never direct the beam toward other people</a:t>
            </a:r>
          </a:p>
          <a:p>
            <a:pPr marL="347663" indent="-347663">
              <a:buFont typeface="Arial" panose="020B0604020202020204" pitchFamily="34" charset="0"/>
              <a:buChar char="•"/>
            </a:pPr>
            <a:r>
              <a:rPr lang="en-US" sz="1800" dirty="0"/>
              <a:t>As much as possible, enclose the beam with laser curtains/barriers, fiber optics, and laser beam tubes </a:t>
            </a:r>
          </a:p>
          <a:p>
            <a:pPr marL="685800" lvl="1"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sz="1800" dirty="0"/>
          </a:p>
        </p:txBody>
      </p:sp>
    </p:spTree>
    <p:extLst>
      <p:ext uri="{BB962C8B-B14F-4D97-AF65-F5344CB8AC3E}">
        <p14:creationId xmlns:p14="http://schemas.microsoft.com/office/powerpoint/2010/main" val="7572709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Safe laser Alignment principles</a:t>
            </a:r>
          </a:p>
        </p:txBody>
      </p:sp>
      <p:sp>
        <p:nvSpPr>
          <p:cNvPr id="12" name="Text Placeholder 11"/>
          <p:cNvSpPr>
            <a:spLocks noGrp="1"/>
          </p:cNvSpPr>
          <p:nvPr>
            <p:ph type="body" idx="11"/>
          </p:nvPr>
        </p:nvSpPr>
        <p:spPr/>
        <p:txBody>
          <a:bodyPr/>
          <a:lstStyle/>
          <a:p>
            <a:endParaRPr lang="en-US" dirty="0"/>
          </a:p>
        </p:txBody>
      </p:sp>
      <p:sp>
        <p:nvSpPr>
          <p:cNvPr id="13" name="Text Placeholder 12"/>
          <p:cNvSpPr>
            <a:spLocks noGrp="1"/>
          </p:cNvSpPr>
          <p:nvPr>
            <p:ph type="body" idx="12"/>
          </p:nvPr>
        </p:nvSpPr>
        <p:spPr>
          <a:xfrm>
            <a:off x="367130" y="1608139"/>
            <a:ext cx="8326020" cy="4459272"/>
          </a:xfrm>
        </p:spPr>
        <p:txBody>
          <a:bodyPr>
            <a:normAutofit fontScale="92500" lnSpcReduction="10000"/>
          </a:bodyPr>
          <a:lstStyle/>
          <a:p>
            <a:pPr marL="342900" indent="-342900">
              <a:buFont typeface="Arial" panose="020B0604020202020204" pitchFamily="34" charset="0"/>
              <a:buChar char="•"/>
            </a:pPr>
            <a:r>
              <a:rPr lang="en-US" sz="1700" dirty="0"/>
              <a:t>Only trained personnel may align class 3B and 4 lasers, NO EXCEPTIONS!</a:t>
            </a:r>
          </a:p>
          <a:p>
            <a:pPr marL="342900" indent="-342900">
              <a:buFont typeface="Arial" panose="020B0604020202020204" pitchFamily="34" charset="0"/>
              <a:buChar char="•"/>
            </a:pPr>
            <a:r>
              <a:rPr lang="en-US" sz="1700" dirty="0"/>
              <a:t>Exclude unnecessary personnel from the laser lab during alignments.</a:t>
            </a:r>
          </a:p>
          <a:p>
            <a:pPr marL="342900" indent="-342900">
              <a:buFont typeface="Arial" panose="020B0604020202020204" pitchFamily="34" charset="0"/>
              <a:buChar char="•"/>
            </a:pPr>
            <a:r>
              <a:rPr lang="en-US" sz="1700" dirty="0"/>
              <a:t>Where possible, use low-power (Class 3R or lower) visible lasers for path simulation of high power visible or invisible lasers.</a:t>
            </a:r>
          </a:p>
          <a:p>
            <a:pPr marL="342900" indent="-342900">
              <a:buFont typeface="Arial" panose="020B0604020202020204" pitchFamily="34" charset="0"/>
              <a:buChar char="•"/>
            </a:pPr>
            <a:r>
              <a:rPr lang="en-US" sz="1700" dirty="0"/>
              <a:t>Always anticipate the possibility of an uncontrolled beam or reflection and protect yourself and others by using beam barriers and wearing appropriate LEP. </a:t>
            </a:r>
          </a:p>
          <a:p>
            <a:pPr marL="342900" indent="-342900">
              <a:buFont typeface="Arial" panose="020B0604020202020204" pitchFamily="34" charset="0"/>
              <a:buChar char="•"/>
            </a:pPr>
            <a:r>
              <a:rPr lang="en-US" sz="1700" dirty="0"/>
              <a:t>When aligning invisible beams, use beam display devices such as UV and IR viewers or laser viewing cards to locate laser beams.</a:t>
            </a:r>
          </a:p>
          <a:p>
            <a:pPr marL="342900" indent="-342900">
              <a:buFont typeface="Arial" panose="020B0604020202020204" pitchFamily="34" charset="0"/>
              <a:buChar char="•"/>
            </a:pPr>
            <a:r>
              <a:rPr lang="en-US" sz="1700" dirty="0"/>
              <a:t>Perform alignment tasks using high-power lasers at the lowest power level possible.</a:t>
            </a:r>
          </a:p>
          <a:p>
            <a:pPr marL="342900" indent="-342900">
              <a:buFont typeface="Arial" panose="020B0604020202020204" pitchFamily="34" charset="0"/>
              <a:buChar char="•"/>
            </a:pPr>
            <a:r>
              <a:rPr lang="en-US" sz="1700" dirty="0"/>
              <a:t>Place table barriers behind optics to terminate beams that might miss mirrors during alignment. </a:t>
            </a:r>
          </a:p>
          <a:p>
            <a:pPr marL="342900" indent="-342900">
              <a:buFont typeface="Arial" panose="020B0604020202020204" pitchFamily="34" charset="0"/>
              <a:buChar char="•"/>
            </a:pPr>
            <a:r>
              <a:rPr lang="en-US" sz="1700" dirty="0"/>
              <a:t>Locate and block all stray reflections before proceeding to the next optical component or section</a:t>
            </a:r>
          </a:p>
          <a:p>
            <a:pPr marL="342900" indent="-342900">
              <a:buFont typeface="Arial" panose="020B0604020202020204" pitchFamily="34" charset="0"/>
              <a:buChar char="•"/>
            </a:pPr>
            <a:r>
              <a:rPr lang="en-US" sz="1700" dirty="0"/>
              <a:t>Be sure all beams and reflections are properly terminated before high-power operation</a:t>
            </a:r>
          </a:p>
          <a:p>
            <a:pPr marL="342900" indent="-342900">
              <a:buFont typeface="Arial" panose="020B0604020202020204" pitchFamily="34" charset="0"/>
              <a:buChar char="•"/>
            </a:pPr>
            <a:r>
              <a:rPr lang="en-US" sz="1700" dirty="0"/>
              <a:t>NEVER remove laser eye protection (LEP) to view the laser beam. Instead use laser viewing cards and other techniques that can emit visible light, not filtered out by the LEP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effectLst>
            <a:outerShdw blurRad="50800" dist="38100" dir="2700000" algn="tl" rotWithShape="0">
              <a:prstClr val="black">
                <a:alpha val="40000"/>
              </a:prstClr>
            </a:outerShdw>
          </a:effectLst>
        </p:spPr>
        <p:txBody>
          <a:bodyPr/>
          <a:lstStyle/>
          <a:p>
            <a:r>
              <a:rPr lang="en-US" dirty="0"/>
              <a:t>Biological effects, </a:t>
            </a:r>
          </a:p>
        </p:txBody>
      </p:sp>
      <p:sp>
        <p:nvSpPr>
          <p:cNvPr id="17" name="Text Placeholder 16"/>
          <p:cNvSpPr>
            <a:spLocks noGrp="1"/>
          </p:cNvSpPr>
          <p:nvPr>
            <p:ph type="body" idx="1"/>
          </p:nvPr>
        </p:nvSpPr>
        <p:spPr>
          <a:effectLst>
            <a:outerShdw blurRad="50800" dist="38100" dir="2700000" algn="tl" rotWithShape="0">
              <a:prstClr val="black">
                <a:alpha val="40000"/>
              </a:prstClr>
            </a:outerShdw>
          </a:effectLst>
        </p:spPr>
        <p:txBody>
          <a:bodyPr/>
          <a:lstStyle/>
          <a:p>
            <a:r>
              <a:rPr lang="en-US" dirty="0"/>
              <a:t>Exposure pathways and non-beam hazards</a:t>
            </a:r>
          </a:p>
        </p:txBody>
      </p:sp>
      <p:sp>
        <p:nvSpPr>
          <p:cNvPr id="4" name="Content Placeholder 3"/>
          <p:cNvSpPr>
            <a:spLocks noGrp="1"/>
          </p:cNvSpPr>
          <p:nvPr>
            <p:ph sz="half" idx="13"/>
          </p:nvPr>
        </p:nvSpPr>
        <p:spPr/>
        <p:txBody>
          <a:bodyPr/>
          <a:lstStyle/>
          <a:p>
            <a:r>
              <a:rPr lang="en-US" dirty="0"/>
              <a:t>This section reviews the health risks associated with laser beam exposure, exposure pathways and non-beam hazards.    </a:t>
            </a:r>
          </a:p>
        </p:txBody>
      </p:sp>
    </p:spTree>
    <p:extLst>
      <p:ext uri="{BB962C8B-B14F-4D97-AF65-F5344CB8AC3E}">
        <p14:creationId xmlns:p14="http://schemas.microsoft.com/office/powerpoint/2010/main" val="32107107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20no5ljI9U" title="Alignment Safety Demonstration Video"/>
          <p:cNvPicPr>
            <a:picLocks noRot="1" noChangeAspect="1"/>
          </p:cNvPicPr>
          <p:nvPr>
            <a:videoFile r:link="rId1"/>
          </p:nvPr>
        </p:nvPicPr>
        <p:blipFill>
          <a:blip r:embed="rId3"/>
          <a:stretch>
            <a:fillRect/>
          </a:stretch>
        </p:blipFill>
        <p:spPr>
          <a:xfrm>
            <a:off x="505040" y="1394351"/>
            <a:ext cx="8112218" cy="4563123"/>
          </a:xfrm>
          <a:prstGeom prst="rect">
            <a:avLst/>
          </a:prstGeom>
        </p:spPr>
      </p:pic>
      <p:sp>
        <p:nvSpPr>
          <p:cNvPr id="5" name="Title 4"/>
          <p:cNvSpPr>
            <a:spLocks noGrp="1"/>
          </p:cNvSpPr>
          <p:nvPr>
            <p:ph type="title"/>
          </p:nvPr>
        </p:nvSpPr>
        <p:spPr/>
        <p:txBody>
          <a:bodyPr/>
          <a:lstStyle/>
          <a:p>
            <a:r>
              <a:rPr lang="en-US" dirty="0"/>
              <a:t>Alignment safety Video</a:t>
            </a:r>
          </a:p>
        </p:txBody>
      </p:sp>
      <p:sp>
        <p:nvSpPr>
          <p:cNvPr id="6" name="Text Placeholder 5"/>
          <p:cNvSpPr>
            <a:spLocks noGrp="1"/>
          </p:cNvSpPr>
          <p:nvPr>
            <p:ph type="body" idx="11"/>
          </p:nvPr>
        </p:nvSpPr>
        <p:spPr/>
        <p:txBody>
          <a:bodyPr/>
          <a:lstStyle/>
          <a:p>
            <a:endParaRPr lang="en-US"/>
          </a:p>
        </p:txBody>
      </p:sp>
    </p:spTree>
    <p:extLst>
      <p:ext uri="{BB962C8B-B14F-4D97-AF65-F5344CB8AC3E}">
        <p14:creationId xmlns:p14="http://schemas.microsoft.com/office/powerpoint/2010/main" val="406167811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effectLst>
            <a:outerShdw blurRad="50800" dist="38100" dir="2700000" algn="tl" rotWithShape="0">
              <a:prstClr val="black">
                <a:alpha val="40000"/>
              </a:prstClr>
            </a:outerShdw>
          </a:effectLst>
        </p:spPr>
        <p:txBody>
          <a:bodyPr/>
          <a:lstStyle/>
          <a:p>
            <a:r>
              <a:rPr lang="en-US" dirty="0"/>
              <a:t>Responsibilities of the </a:t>
            </a:r>
          </a:p>
        </p:txBody>
      </p:sp>
      <p:sp>
        <p:nvSpPr>
          <p:cNvPr id="17" name="Text Placeholder 16"/>
          <p:cNvSpPr>
            <a:spLocks noGrp="1"/>
          </p:cNvSpPr>
          <p:nvPr>
            <p:ph type="body" idx="1"/>
          </p:nvPr>
        </p:nvSpPr>
        <p:spPr>
          <a:effectLst>
            <a:outerShdw blurRad="50800" dist="38100" dir="2700000" algn="tl" rotWithShape="0">
              <a:prstClr val="black">
                <a:alpha val="40000"/>
              </a:prstClr>
            </a:outerShdw>
          </a:effectLst>
        </p:spPr>
        <p:txBody>
          <a:bodyPr/>
          <a:lstStyle/>
          <a:p>
            <a:r>
              <a:rPr lang="en-US" dirty="0"/>
              <a:t>Principal investigator and laser user</a:t>
            </a:r>
          </a:p>
        </p:txBody>
      </p:sp>
      <p:sp>
        <p:nvSpPr>
          <p:cNvPr id="4" name="Content Placeholder 3"/>
          <p:cNvSpPr>
            <a:spLocks noGrp="1"/>
          </p:cNvSpPr>
          <p:nvPr>
            <p:ph sz="half" idx="13"/>
          </p:nvPr>
        </p:nvSpPr>
        <p:spPr/>
        <p:txBody>
          <a:bodyPr/>
          <a:lstStyle/>
          <a:p>
            <a:r>
              <a:rPr lang="en-US" dirty="0"/>
              <a:t>This section explains the responsibilities the Principal Investigator (PI) and laser user in maintaining a safe laser environment.  </a:t>
            </a:r>
          </a:p>
        </p:txBody>
      </p:sp>
    </p:spTree>
    <p:extLst>
      <p:ext uri="{BB962C8B-B14F-4D97-AF65-F5344CB8AC3E}">
        <p14:creationId xmlns:p14="http://schemas.microsoft.com/office/powerpoint/2010/main" val="15540662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PI responsibilities</a:t>
            </a:r>
          </a:p>
        </p:txBody>
      </p:sp>
      <p:sp>
        <p:nvSpPr>
          <p:cNvPr id="10" name="Text Placeholder 9"/>
          <p:cNvSpPr>
            <a:spLocks noGrp="1"/>
          </p:cNvSpPr>
          <p:nvPr>
            <p:ph type="body" idx="11"/>
          </p:nvPr>
        </p:nvSpPr>
        <p:spPr/>
        <p:txBody>
          <a:bodyPr/>
          <a:lstStyle/>
          <a:p>
            <a:endParaRPr lang="en-US" dirty="0"/>
          </a:p>
        </p:txBody>
      </p:sp>
      <p:sp>
        <p:nvSpPr>
          <p:cNvPr id="11" name="Text Placeholder 10"/>
          <p:cNvSpPr>
            <a:spLocks noGrp="1"/>
          </p:cNvSpPr>
          <p:nvPr>
            <p:ph type="body" idx="12"/>
          </p:nvPr>
        </p:nvSpPr>
        <p:spPr>
          <a:xfrm>
            <a:off x="367130" y="1608139"/>
            <a:ext cx="8326019" cy="4801128"/>
          </a:xfrm>
        </p:spPr>
        <p:txBody>
          <a:bodyPr>
            <a:normAutofit fontScale="85000" lnSpcReduction="20000"/>
          </a:bodyPr>
          <a:lstStyle/>
          <a:p>
            <a:r>
              <a:rPr lang="en-US" sz="2000" dirty="0"/>
              <a:t>The Principal Investigator has the responsibility to:</a:t>
            </a:r>
          </a:p>
          <a:p>
            <a:pPr marL="347663" indent="-347663">
              <a:buFont typeface="Arial" panose="020B0604020202020204" pitchFamily="34" charset="0"/>
              <a:buChar char="•"/>
            </a:pPr>
            <a:r>
              <a:rPr lang="en-US" sz="2000" dirty="0"/>
              <a:t>Will not permit operation of a laser unless control measures are adequate.</a:t>
            </a:r>
          </a:p>
          <a:p>
            <a:pPr marL="347663" indent="-347663">
              <a:buFont typeface="Arial" panose="020B0604020202020204" pitchFamily="34" charset="0"/>
              <a:buChar char="•"/>
            </a:pPr>
            <a:r>
              <a:rPr lang="en-US" sz="2000" dirty="0"/>
              <a:t>Issues appropriate instruction and training material on laser hazards of their specific laser</a:t>
            </a:r>
          </a:p>
          <a:p>
            <a:pPr marL="347663" indent="-347663">
              <a:buFont typeface="Arial" panose="020B0604020202020204" pitchFamily="34" charset="0"/>
              <a:buChar char="•"/>
            </a:pPr>
            <a:r>
              <a:rPr lang="en-US" sz="2000" dirty="0"/>
              <a:t>Ensures that all laser users have completed the laser safety training provided by REM and the on-the-job training prior to working with lasers.  </a:t>
            </a:r>
          </a:p>
          <a:p>
            <a:pPr marL="347663" indent="-347663">
              <a:buFont typeface="Arial" panose="020B0604020202020204" pitchFamily="34" charset="0"/>
              <a:buChar char="•"/>
            </a:pPr>
            <a:r>
              <a:rPr lang="en-US" sz="2000" dirty="0"/>
              <a:t>Ensures that operation of the laser meets all safety requirements, both for the lab members and anyone else who may enter the lab (e.g., custodial staff, visitors, etc.)</a:t>
            </a:r>
          </a:p>
          <a:p>
            <a:pPr marL="347663" indent="-347663">
              <a:buFont typeface="Arial" panose="020B0604020202020204" pitchFamily="34" charset="0"/>
              <a:buChar char="•"/>
            </a:pPr>
            <a:r>
              <a:rPr lang="en-US" sz="2000" dirty="0"/>
              <a:t>Inform REM when the area warning sign posted at the laser control area entrance is no longer accurate</a:t>
            </a:r>
          </a:p>
          <a:p>
            <a:pPr marL="347663" indent="-347663">
              <a:buFont typeface="Arial" panose="020B0604020202020204" pitchFamily="34" charset="0"/>
              <a:buChar char="•"/>
            </a:pPr>
            <a:r>
              <a:rPr lang="en-US" sz="2000" dirty="0"/>
              <a:t>Notifies the LSO of any known or suspected injuries</a:t>
            </a:r>
          </a:p>
          <a:p>
            <a:pPr marL="685800" lvl="1" indent="-338138">
              <a:buFont typeface="Arial" panose="020B0604020202020204" pitchFamily="34" charset="0"/>
              <a:buChar char="−"/>
              <a:tabLst>
                <a:tab pos="571500" algn="l"/>
              </a:tabLst>
            </a:pPr>
            <a:r>
              <a:rPr lang="en-US" sz="2000" dirty="0"/>
              <a:t>If necessary, ensures appropriate medical attention is received</a:t>
            </a:r>
          </a:p>
          <a:p>
            <a:pPr marL="347663" indent="-347663">
              <a:buFont typeface="Arial" panose="020B0604020202020204" pitchFamily="34" charset="0"/>
              <a:buChar char="•"/>
            </a:pPr>
            <a:r>
              <a:rPr lang="en-US" sz="2000" dirty="0"/>
              <a:t>Will not permit operation of a new or modified Class 3B or 4 laser under his/her authority without LSO approval.</a:t>
            </a:r>
          </a:p>
          <a:p>
            <a:pPr marL="347663" indent="-347663">
              <a:buFont typeface="Arial" panose="020B0604020202020204" pitchFamily="34" charset="0"/>
              <a:buChar char="•"/>
            </a:pPr>
            <a:r>
              <a:rPr lang="en-US" sz="2000" dirty="0"/>
              <a:t>Shall ensure that SOPs are available for each laser.</a:t>
            </a:r>
          </a:p>
          <a:p>
            <a:pPr marL="339725" indent="-339725">
              <a:buFont typeface="Arial" panose="020B0604020202020204" pitchFamily="34" charset="0"/>
              <a:buChar char="•"/>
            </a:pPr>
            <a:r>
              <a:rPr lang="en-US" sz="2000" dirty="0"/>
              <a:t>Will not permit operation of a new or modified Class 3B or Class 4 laser without approval of the LSO</a:t>
            </a:r>
            <a:r>
              <a:rPr lang="en-US" sz="2000"/>
              <a:t>. </a:t>
            </a:r>
            <a:endParaRPr lang="en-US" sz="2000" dirty="0"/>
          </a:p>
          <a:p>
            <a:pPr marL="339725" indent="-339725">
              <a:buFont typeface="Arial" panose="020B0604020202020204" pitchFamily="34" charset="0"/>
              <a:buChar char="•"/>
            </a:pPr>
            <a:r>
              <a:rPr lang="en-US" sz="2000" dirty="0"/>
              <a:t>Will not permit operation of lasers in new locations without approval of the LSO.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3666403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129" y="265631"/>
            <a:ext cx="8556737" cy="748782"/>
          </a:xfrm>
        </p:spPr>
        <p:txBody>
          <a:bodyPr/>
          <a:lstStyle/>
          <a:p>
            <a:r>
              <a:rPr lang="en-US" dirty="0"/>
              <a:t>Primary Responsibility for safety </a:t>
            </a:r>
          </a:p>
        </p:txBody>
      </p:sp>
      <p:sp>
        <p:nvSpPr>
          <p:cNvPr id="6" name="Text Placeholder 5"/>
          <p:cNvSpPr>
            <a:spLocks noGrp="1"/>
          </p:cNvSpPr>
          <p:nvPr>
            <p:ph type="body" idx="11"/>
          </p:nvPr>
        </p:nvSpPr>
        <p:spPr/>
        <p:txBody>
          <a:bodyPr/>
          <a:lstStyle/>
          <a:p>
            <a:endParaRPr lang="en-US" dirty="0"/>
          </a:p>
        </p:txBody>
      </p:sp>
      <p:sp>
        <p:nvSpPr>
          <p:cNvPr id="7" name="Text Placeholder 6"/>
          <p:cNvSpPr>
            <a:spLocks noGrp="1"/>
          </p:cNvSpPr>
          <p:nvPr>
            <p:ph type="body" idx="12"/>
          </p:nvPr>
        </p:nvSpPr>
        <p:spPr>
          <a:xfrm>
            <a:off x="367130" y="1608139"/>
            <a:ext cx="5661137" cy="4459272"/>
          </a:xfrm>
        </p:spPr>
        <p:txBody>
          <a:bodyPr>
            <a:normAutofit lnSpcReduction="10000"/>
          </a:bodyPr>
          <a:lstStyle/>
          <a:p>
            <a:r>
              <a:rPr lang="en-US" sz="2000" dirty="0">
                <a:solidFill>
                  <a:srgbClr val="FF0000"/>
                </a:solidFill>
              </a:rPr>
              <a:t>Question:</a:t>
            </a:r>
          </a:p>
          <a:p>
            <a:r>
              <a:rPr lang="en-US" sz="2000" dirty="0"/>
              <a:t>Who has primary responsibility for laser safety any time a Class 3B or Class 4 laser is operated?</a:t>
            </a:r>
          </a:p>
          <a:p>
            <a:endParaRPr lang="en-US" sz="2000" dirty="0"/>
          </a:p>
          <a:p>
            <a:r>
              <a:rPr lang="en-US" sz="2000" dirty="0">
                <a:solidFill>
                  <a:srgbClr val="92D050"/>
                </a:solidFill>
              </a:rPr>
              <a:t>Answer:</a:t>
            </a:r>
          </a:p>
          <a:p>
            <a:r>
              <a:rPr lang="en-US" sz="2000" u="sng" dirty="0"/>
              <a:t>The person operating the laser</a:t>
            </a:r>
            <a:r>
              <a:rPr lang="en-US" sz="2000" dirty="0"/>
              <a:t> always has the primary responsibility for all hazards associated with laser use</a:t>
            </a:r>
          </a:p>
          <a:p>
            <a:endParaRPr lang="en-US" sz="2000" dirty="0"/>
          </a:p>
          <a:p>
            <a:r>
              <a:rPr lang="en-US" sz="2000" dirty="0"/>
              <a:t>You have the duty to report unsafe conditions and practices to the Principal Investigator (PI). If the situation is not resolved within a reasonable time, contact REM. </a:t>
            </a:r>
          </a:p>
          <a:p>
            <a:endParaRPr lang="en-US" sz="2000" dirty="0"/>
          </a:p>
        </p:txBody>
      </p:sp>
      <p:pic>
        <p:nvPicPr>
          <p:cNvPr id="3074" name="Picture 2" descr="https://upload.wikimedia.org/wikipedia/commons/thumb/f/f3/Uncle_Sam_(pointing_finger).jpg/357px-Uncle_Sam_(pointing_finger).jpg" title="Uncle Sam pointing at rea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1467" y="1802344"/>
            <a:ext cx="2560320" cy="344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8870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Laser user responsibilities </a:t>
            </a:r>
          </a:p>
        </p:txBody>
      </p:sp>
      <p:sp>
        <p:nvSpPr>
          <p:cNvPr id="3" name="Text Placeholder 2"/>
          <p:cNvSpPr>
            <a:spLocks noGrp="1"/>
          </p:cNvSpPr>
          <p:nvPr>
            <p:ph type="body" idx="11"/>
          </p:nvPr>
        </p:nvSpPr>
        <p:spPr/>
        <p:txBody>
          <a:bodyPr/>
          <a:lstStyle/>
          <a:p>
            <a:endParaRPr lang="en-US" dirty="0"/>
          </a:p>
        </p:txBody>
      </p:sp>
      <p:sp>
        <p:nvSpPr>
          <p:cNvPr id="4" name="Text Placeholder 3"/>
          <p:cNvSpPr>
            <a:spLocks noGrp="1"/>
          </p:cNvSpPr>
          <p:nvPr>
            <p:ph type="body" idx="12"/>
          </p:nvPr>
        </p:nvSpPr>
        <p:spPr/>
        <p:txBody>
          <a:bodyPr>
            <a:normAutofit fontScale="92500" lnSpcReduction="10000"/>
          </a:bodyPr>
          <a:lstStyle/>
          <a:p>
            <a:pPr marL="0" lvl="2" indent="0">
              <a:buNone/>
            </a:pPr>
            <a:r>
              <a:rPr lang="en-US" sz="1900" dirty="0"/>
              <a:t>The laser user has the responsibility to:</a:t>
            </a:r>
          </a:p>
          <a:p>
            <a:pPr marL="347663" lvl="2" indent="-347663">
              <a:buFont typeface="Arial" panose="020B0604020202020204" pitchFamily="34" charset="0"/>
              <a:buChar char="•"/>
            </a:pPr>
            <a:r>
              <a:rPr lang="en-US" sz="1900" dirty="0"/>
              <a:t>Inform the LSO before changing the operating parameters (i.e., emitted wavelength, energy per pulse, power, etc.) of a particular laser, modifying a laser, or drastically changing a laser setup. </a:t>
            </a:r>
          </a:p>
          <a:p>
            <a:pPr marL="347663" indent="-347663">
              <a:buFont typeface="Arial" panose="020B0604020202020204" pitchFamily="34" charset="0"/>
              <a:buChar char="•"/>
            </a:pPr>
            <a:r>
              <a:rPr lang="en-US" sz="1900" dirty="0"/>
              <a:t>Maintain a safe laser environment by adhering to all laser safety principles, rules and practices </a:t>
            </a:r>
          </a:p>
          <a:p>
            <a:pPr marL="347663" indent="-347663">
              <a:buFont typeface="Arial" panose="020B0604020202020204" pitchFamily="34" charset="0"/>
              <a:buChar char="•"/>
            </a:pPr>
            <a:r>
              <a:rPr lang="en-US" sz="1900" dirty="0"/>
              <a:t>Inform your PI and REM of any safety hazards or concerns</a:t>
            </a:r>
          </a:p>
          <a:p>
            <a:pPr marL="347663" indent="-347663">
              <a:buFont typeface="Arial" panose="020B0604020202020204" pitchFamily="34" charset="0"/>
              <a:buChar char="•"/>
            </a:pPr>
            <a:r>
              <a:rPr lang="en-US" sz="1900" dirty="0"/>
              <a:t>Inform REM when the area warning sign posted at the laser control area entrance is no longer accurate</a:t>
            </a:r>
          </a:p>
          <a:p>
            <a:pPr marL="347663" indent="-347663">
              <a:buFont typeface="Arial" panose="020B0604020202020204" pitchFamily="34" charset="0"/>
              <a:buChar char="•"/>
            </a:pPr>
            <a:r>
              <a:rPr lang="en-US" sz="1900" dirty="0"/>
              <a:t>Ensure all control measures (i.e., engineering, administrative procedural, and  PPE) are in place and/or activated prior to using the laser</a:t>
            </a:r>
          </a:p>
          <a:p>
            <a:pPr marL="347663" indent="-347663">
              <a:buFont typeface="Arial" panose="020B0604020202020204" pitchFamily="34" charset="0"/>
              <a:buChar char="•"/>
            </a:pPr>
            <a:r>
              <a:rPr lang="en-US" sz="1900" dirty="0"/>
              <a:t>Ensure that all individuals within the lab are aware that the laser is in use, and follow safe laser practices.  </a:t>
            </a:r>
          </a:p>
          <a:p>
            <a:pPr marL="347663" indent="-347663">
              <a:buFont typeface="Arial" panose="020B0604020202020204" pitchFamily="34" charset="0"/>
              <a:buChar char="•"/>
            </a:pPr>
            <a:r>
              <a:rPr lang="en-US" sz="1900" dirty="0"/>
              <a:t>Energize or work with lasers only when authorized to do so.</a:t>
            </a:r>
          </a:p>
          <a:p>
            <a:pPr marL="347663" indent="-347663">
              <a:buFont typeface="Arial" panose="020B0604020202020204" pitchFamily="34" charset="0"/>
              <a:buChar char="•"/>
            </a:pPr>
            <a:r>
              <a:rPr lang="en-US" sz="1900" dirty="0"/>
              <a:t>Notify supervisor or LSO in case of potential accident or injury.</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153016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Maintain a safe lab environment</a:t>
            </a:r>
          </a:p>
        </p:txBody>
      </p:sp>
      <p:sp>
        <p:nvSpPr>
          <p:cNvPr id="3" name="Text Placeholder 2"/>
          <p:cNvSpPr>
            <a:spLocks noGrp="1"/>
          </p:cNvSpPr>
          <p:nvPr>
            <p:ph type="body" idx="11"/>
          </p:nvPr>
        </p:nvSpPr>
        <p:spPr/>
        <p:txBody>
          <a:bodyPr/>
          <a:lstStyle/>
          <a:p>
            <a:endParaRPr lang="en-US" dirty="0"/>
          </a:p>
        </p:txBody>
      </p:sp>
      <p:sp>
        <p:nvSpPr>
          <p:cNvPr id="4" name="Text Placeholder 3"/>
          <p:cNvSpPr>
            <a:spLocks noGrp="1"/>
          </p:cNvSpPr>
          <p:nvPr>
            <p:ph type="body" idx="12"/>
          </p:nvPr>
        </p:nvSpPr>
        <p:spPr>
          <a:xfrm>
            <a:off x="367131" y="1608139"/>
            <a:ext cx="5888196" cy="4459272"/>
          </a:xfrm>
        </p:spPr>
        <p:txBody>
          <a:bodyPr>
            <a:noAutofit/>
          </a:bodyPr>
          <a:lstStyle/>
          <a:p>
            <a:pPr marL="342900" indent="-342900">
              <a:buFont typeface="Arial" panose="020B0604020202020204" pitchFamily="34" charset="0"/>
              <a:buChar char="•"/>
            </a:pPr>
            <a:r>
              <a:rPr lang="en-US" sz="1800" dirty="0"/>
              <a:t>Safety should never be sacrificed for convenience, or to save time and money.</a:t>
            </a:r>
          </a:p>
          <a:p>
            <a:pPr marL="688975" indent="-342900">
              <a:buFont typeface="Arial" panose="020B0604020202020204" pitchFamily="34" charset="0"/>
              <a:buChar char="−"/>
            </a:pPr>
            <a:r>
              <a:rPr lang="en-US" sz="1800" dirty="0"/>
              <a:t>You can do breakthrough research without compromising on safety. REM can help! </a:t>
            </a:r>
          </a:p>
          <a:p>
            <a:pPr marL="342900" indent="-342900">
              <a:buFont typeface="Arial" panose="020B0604020202020204" pitchFamily="34" charset="0"/>
              <a:buChar char="•"/>
            </a:pPr>
            <a:r>
              <a:rPr lang="en-US" sz="1800" dirty="0"/>
              <a:t>Laser accidents can result in laser lab closures, and a loss of thousands of dollars of research grants.</a:t>
            </a:r>
          </a:p>
          <a:p>
            <a:pPr marL="342900" indent="-342900">
              <a:buFont typeface="Arial" panose="020B0604020202020204" pitchFamily="34" charset="0"/>
              <a:buChar char="•"/>
            </a:pPr>
            <a:r>
              <a:rPr lang="en-US" sz="1800" dirty="0"/>
              <a:t>Laser safety equipment can be expensive. However, REM has a cost sharing program which can pay up to 50% of the total cost.</a:t>
            </a:r>
          </a:p>
          <a:p>
            <a:pPr marL="688975" indent="-342900">
              <a:buFont typeface="Arial" panose="020B0604020202020204" pitchFamily="34" charset="0"/>
              <a:buChar char="−"/>
            </a:pPr>
            <a:r>
              <a:rPr lang="en-US" sz="1800" dirty="0"/>
              <a:t>Must receive LSO’s approval prior to purchase.</a:t>
            </a:r>
          </a:p>
          <a:p>
            <a:pPr marL="688975" indent="-342900">
              <a:buFont typeface="Arial" panose="020B0604020202020204" pitchFamily="34" charset="0"/>
              <a:buChar char="−"/>
            </a:pPr>
            <a:r>
              <a:rPr lang="en-US" sz="1800" dirty="0"/>
              <a:t>REM also has equipment that can be loaned.</a:t>
            </a:r>
          </a:p>
          <a:p>
            <a:pPr marL="1031875" indent="-346075">
              <a:buFont typeface="Arial" panose="020B0604020202020204" pitchFamily="34" charset="0"/>
              <a:buChar char="•"/>
            </a:pPr>
            <a:endParaRPr lang="en-US" sz="1700" dirty="0"/>
          </a:p>
        </p:txBody>
      </p:sp>
      <p:pic>
        <p:nvPicPr>
          <p:cNvPr id="1026" name="Picture 2" descr="https://andrewpegodadotcom.files.wordpress.com/2015/03/money.jpg" title="Stacks of $100 b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0420" y="3869740"/>
            <a:ext cx="2320434" cy="17406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cx.images-amazon.com/images/I/51CevmgXsUL.jpg" title="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3471"/>
            <a:ext cx="2092325" cy="209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0425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Final Thoughts</a:t>
            </a:r>
          </a:p>
        </p:txBody>
      </p:sp>
      <p:sp>
        <p:nvSpPr>
          <p:cNvPr id="3" name="Text Placeholder 2"/>
          <p:cNvSpPr>
            <a:spLocks noGrp="1"/>
          </p:cNvSpPr>
          <p:nvPr>
            <p:ph type="body" idx="11"/>
          </p:nvPr>
        </p:nvSpPr>
        <p:spPr/>
        <p:txBody>
          <a:bodyPr/>
          <a:lstStyle/>
          <a:p>
            <a:endParaRPr lang="en-US" dirty="0"/>
          </a:p>
        </p:txBody>
      </p:sp>
      <p:sp>
        <p:nvSpPr>
          <p:cNvPr id="4" name="Text Placeholder 3"/>
          <p:cNvSpPr>
            <a:spLocks noGrp="1"/>
          </p:cNvSpPr>
          <p:nvPr>
            <p:ph type="body" idx="12"/>
          </p:nvPr>
        </p:nvSpPr>
        <p:spPr>
          <a:xfrm>
            <a:off x="367131" y="1608139"/>
            <a:ext cx="5888196" cy="4459272"/>
          </a:xfrm>
        </p:spPr>
        <p:txBody>
          <a:bodyPr>
            <a:noAutofit/>
          </a:bodyPr>
          <a:lstStyle/>
          <a:p>
            <a:pPr marL="342900" indent="-342900">
              <a:buFont typeface="Arial" panose="020B0604020202020204" pitchFamily="34" charset="0"/>
              <a:buChar char="•"/>
            </a:pPr>
            <a:r>
              <a:rPr lang="en-US" sz="1800" b="1" dirty="0"/>
              <a:t>ALWAYS </a:t>
            </a:r>
            <a:r>
              <a:rPr lang="en-US" sz="1800" dirty="0"/>
              <a:t>ensure that laser curtains/barriers and lab doors are closed when lasers are turned on</a:t>
            </a:r>
          </a:p>
          <a:p>
            <a:pPr marL="342900" indent="-342900">
              <a:buFont typeface="Arial" panose="020B0604020202020204" pitchFamily="34" charset="0"/>
              <a:buChar char="•"/>
            </a:pPr>
            <a:r>
              <a:rPr lang="en-US" sz="1800" b="1" dirty="0"/>
              <a:t>ALWAYS</a:t>
            </a:r>
            <a:r>
              <a:rPr lang="en-US" sz="1800" dirty="0"/>
              <a:t> turn on the “laser in use” light before turning on lasers </a:t>
            </a:r>
          </a:p>
          <a:p>
            <a:pPr marL="342900" indent="-342900">
              <a:buFont typeface="Arial" panose="020B0604020202020204" pitchFamily="34" charset="0"/>
              <a:buChar char="•"/>
            </a:pPr>
            <a:r>
              <a:rPr lang="en-US" sz="1800" b="1" dirty="0"/>
              <a:t>ALWAYS</a:t>
            </a:r>
            <a:r>
              <a:rPr lang="en-US" sz="1800" dirty="0"/>
              <a:t> turn off the “laser in use” light after turning off lasers</a:t>
            </a:r>
          </a:p>
          <a:p>
            <a:pPr marL="342900" indent="-342900">
              <a:buFont typeface="Arial" panose="020B0604020202020204" pitchFamily="34" charset="0"/>
              <a:buChar char="•"/>
            </a:pPr>
            <a:r>
              <a:rPr lang="en-US" sz="1800" b="1" dirty="0"/>
              <a:t>ALWAYS</a:t>
            </a:r>
            <a:r>
              <a:rPr lang="en-US" sz="1800" dirty="0"/>
              <a:t> ensure that the engineering controls are in place before turning on lasers</a:t>
            </a:r>
          </a:p>
          <a:p>
            <a:pPr marL="342900" indent="-342900">
              <a:buFont typeface="Arial" panose="020B0604020202020204" pitchFamily="34" charset="0"/>
              <a:buChar char="•"/>
            </a:pPr>
            <a:r>
              <a:rPr lang="en-US" sz="1800" b="1" dirty="0"/>
              <a:t>NEVER </a:t>
            </a:r>
            <a:r>
              <a:rPr lang="en-US" sz="1800" dirty="0"/>
              <a:t>leave operating lasers unattended; you must be present when a laser is in use  </a:t>
            </a:r>
            <a:r>
              <a:rPr lang="en-US" sz="1800" b="1" dirty="0"/>
              <a:t> </a:t>
            </a:r>
            <a:endParaRPr lang="en-US" sz="17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725" y="1669892"/>
            <a:ext cx="2075075" cy="2766767"/>
          </a:xfrm>
          <a:prstGeom prst="rect">
            <a:avLst/>
          </a:prstGeom>
        </p:spPr>
      </p:pic>
      <p:sp>
        <p:nvSpPr>
          <p:cNvPr id="13" name="TextBox 12" title="X"/>
          <p:cNvSpPr txBox="1"/>
          <p:nvPr/>
        </p:nvSpPr>
        <p:spPr>
          <a:xfrm>
            <a:off x="6848024" y="1729836"/>
            <a:ext cx="1744980" cy="2646878"/>
          </a:xfrm>
          <a:prstGeom prst="rect">
            <a:avLst/>
          </a:prstGeom>
          <a:noFill/>
        </p:spPr>
        <p:txBody>
          <a:bodyPr wrap="square" rtlCol="0">
            <a:spAutoFit/>
          </a:bodyPr>
          <a:lstStyle/>
          <a:p>
            <a:r>
              <a:rPr lang="en-US" sz="16600" dirty="0">
                <a:solidFill>
                  <a:srgbClr val="FF0000"/>
                </a:solidFill>
                <a:latin typeface="Comic Sans MS" panose="030F0702030302020204" pitchFamily="66" charset="0"/>
              </a:rPr>
              <a:t>X</a:t>
            </a:r>
          </a:p>
        </p:txBody>
      </p:sp>
      <p:pic>
        <p:nvPicPr>
          <p:cNvPr id="1036" name="Picture 12" descr="Image result for laser in use light"/>
          <p:cNvPicPr>
            <a:picLocks noChangeAspect="1" noChangeArrowheads="1"/>
          </p:cNvPicPr>
          <p:nvPr/>
        </p:nvPicPr>
        <p:blipFill rotWithShape="1">
          <a:blip r:embed="rId3">
            <a:extLst>
              <a:ext uri="{28A0092B-C50C-407E-A947-70E740481C1C}">
                <a14:useLocalDpi xmlns:a14="http://schemas.microsoft.com/office/drawing/2010/main" val="0"/>
              </a:ext>
            </a:extLst>
          </a:blip>
          <a:srcRect l="22222" t="15665" r="15284" b="12426"/>
          <a:stretch/>
        </p:blipFill>
        <p:spPr bwMode="auto">
          <a:xfrm>
            <a:off x="6611725" y="4436659"/>
            <a:ext cx="2081425" cy="159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7206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injury</a:t>
            </a:r>
          </a:p>
        </p:txBody>
      </p:sp>
      <p:sp>
        <p:nvSpPr>
          <p:cNvPr id="3" name="Text Placeholder 2"/>
          <p:cNvSpPr>
            <a:spLocks noGrp="1"/>
          </p:cNvSpPr>
          <p:nvPr>
            <p:ph type="body" idx="11"/>
          </p:nvPr>
        </p:nvSpPr>
        <p:spPr/>
        <p:txBody>
          <a:bodyPr/>
          <a:lstStyle/>
          <a:p>
            <a:endParaRPr lang="en-US" dirty="0"/>
          </a:p>
        </p:txBody>
      </p:sp>
      <p:sp>
        <p:nvSpPr>
          <p:cNvPr id="4" name="Text Placeholder 3"/>
          <p:cNvSpPr>
            <a:spLocks noGrp="1"/>
          </p:cNvSpPr>
          <p:nvPr>
            <p:ph type="body" idx="12"/>
          </p:nvPr>
        </p:nvSpPr>
        <p:spPr/>
        <p:txBody>
          <a:bodyPr>
            <a:normAutofit/>
          </a:bodyPr>
          <a:lstStyle/>
          <a:p>
            <a:pPr marL="342900" indent="-342900">
              <a:buFont typeface="Arial" panose="020B0604020202020204" pitchFamily="34" charset="0"/>
              <a:buChar char="•"/>
            </a:pPr>
            <a:r>
              <a:rPr lang="en-US" sz="1800" dirty="0"/>
              <a:t>If a laser-related injury occurs:</a:t>
            </a:r>
          </a:p>
          <a:p>
            <a:pPr marL="685800" indent="-342900">
              <a:buFont typeface="Arial" panose="020B0604020202020204" pitchFamily="34" charset="0"/>
              <a:buChar char="−"/>
            </a:pPr>
            <a:r>
              <a:rPr lang="en-US" sz="1800" dirty="0"/>
              <a:t>Turn off the laser system</a:t>
            </a:r>
          </a:p>
          <a:p>
            <a:pPr marL="685800" indent="-342900">
              <a:buFont typeface="Arial" panose="020B0604020202020204" pitchFamily="34" charset="0"/>
              <a:buChar char="−"/>
            </a:pPr>
            <a:r>
              <a:rPr lang="en-US" sz="1800" dirty="0"/>
              <a:t>Contact medical personnel (call 911). Inform them of the accident.</a:t>
            </a:r>
          </a:p>
          <a:p>
            <a:pPr marL="685800" indent="-342900">
              <a:buFont typeface="Arial" panose="020B0604020202020204" pitchFamily="34" charset="0"/>
              <a:buChar char="−"/>
            </a:pPr>
            <a:r>
              <a:rPr lang="en-US" sz="1800" dirty="0"/>
              <a:t>If injured personnel requires medical assistance, don appropriate personal protective equipment (e.g. gloves), and provide minimum assistance, as needed. Ensure someone remains with the victim until medical personnel arrive</a:t>
            </a:r>
          </a:p>
          <a:p>
            <a:pPr marL="685800" indent="-342900">
              <a:buFont typeface="Arial" panose="020B0604020202020204" pitchFamily="34" charset="0"/>
              <a:buChar char="−"/>
            </a:pPr>
            <a:r>
              <a:rPr lang="en-US" sz="1800" dirty="0"/>
              <a:t>Inform REM (765-494-6371)</a:t>
            </a:r>
          </a:p>
          <a:p>
            <a:pPr marL="685800" indent="-342900">
              <a:buFont typeface="Arial" panose="020B0604020202020204" pitchFamily="34" charset="0"/>
              <a:buChar char="−"/>
            </a:pPr>
            <a:r>
              <a:rPr lang="en-US" sz="1800" dirty="0"/>
              <a:t>Complete an incident report and a First Report of Injury.</a:t>
            </a:r>
          </a:p>
          <a:p>
            <a:pPr marL="685800" indent="-342900">
              <a:buFont typeface="Arial" panose="020B0604020202020204" pitchFamily="34" charset="0"/>
              <a:buChar char="−"/>
            </a:pPr>
            <a:r>
              <a:rPr lang="en-US" sz="1800" dirty="0"/>
              <a:t>If a suspected or actual laser-induced injury occurs, a medical surveillance must be performed as soon as possible, but no later than 48 hours after the incident</a:t>
            </a:r>
          </a:p>
          <a:p>
            <a:pPr marL="685800" indent="-342900">
              <a:buFont typeface="Arial" panose="020B0604020202020204" pitchFamily="34" charset="0"/>
              <a:buChar char="−"/>
            </a:pPr>
            <a:r>
              <a:rPr lang="en-US" sz="1800" dirty="0"/>
              <a:t>Do not operate the laser again until the LSO has evaluated the incident and corrective actions have been taken.   </a:t>
            </a:r>
          </a:p>
        </p:txBody>
      </p:sp>
    </p:spTree>
    <p:extLst>
      <p:ext uri="{BB962C8B-B14F-4D97-AF65-F5344CB8AC3E}">
        <p14:creationId xmlns:p14="http://schemas.microsoft.com/office/powerpoint/2010/main" val="33986165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1"/>
          </p:nvPr>
        </p:nvSpPr>
        <p:spPr/>
        <p:txBody>
          <a:bodyPr/>
          <a:lstStyle/>
          <a:p>
            <a:endParaRPr lang="en-US" dirty="0"/>
          </a:p>
        </p:txBody>
      </p:sp>
      <p:sp>
        <p:nvSpPr>
          <p:cNvPr id="4" name="Text Placeholder 3"/>
          <p:cNvSpPr>
            <a:spLocks noGrp="1"/>
          </p:cNvSpPr>
          <p:nvPr>
            <p:ph type="body" idx="12"/>
          </p:nvPr>
        </p:nvSpPr>
        <p:spPr/>
        <p:txBody>
          <a:bodyPr/>
          <a:lstStyle/>
          <a:p>
            <a:pPr marL="342900" indent="-342900">
              <a:buFont typeface="Arial" panose="020B0604020202020204" pitchFamily="34" charset="0"/>
              <a:buChar char="•"/>
            </a:pPr>
            <a:r>
              <a:rPr lang="en-US" sz="1800" dirty="0"/>
              <a:t>If a fire starts in the laser controlled area:</a:t>
            </a:r>
          </a:p>
          <a:p>
            <a:pPr marL="685800" lvl="1" indent="-342900">
              <a:buFont typeface="Arial" panose="020B0604020202020204" pitchFamily="34" charset="0"/>
              <a:buChar char="−"/>
            </a:pPr>
            <a:r>
              <a:rPr lang="en-US" sz="1800" dirty="0"/>
              <a:t>Turn off the laser system</a:t>
            </a:r>
          </a:p>
          <a:p>
            <a:pPr marL="685800" lvl="1" indent="-342900">
              <a:buFont typeface="Arial" panose="020B0604020202020204" pitchFamily="34" charset="0"/>
              <a:buChar char="−"/>
            </a:pPr>
            <a:r>
              <a:rPr lang="en-US" sz="1800" dirty="0"/>
              <a:t>Sound the fire alarm</a:t>
            </a:r>
          </a:p>
          <a:p>
            <a:pPr marL="685800" lvl="1" indent="-342900">
              <a:buFont typeface="Arial" panose="020B0604020202020204" pitchFamily="34" charset="0"/>
              <a:buChar char="−"/>
            </a:pPr>
            <a:r>
              <a:rPr lang="en-US" sz="1800" dirty="0"/>
              <a:t>Contact fire department (call 911) and inform them of the incident</a:t>
            </a:r>
          </a:p>
          <a:p>
            <a:pPr marL="685800" lvl="1" indent="-342900">
              <a:buFont typeface="Arial" panose="020B0604020202020204" pitchFamily="34" charset="0"/>
              <a:buChar char="−"/>
            </a:pPr>
            <a:r>
              <a:rPr lang="en-US" sz="1800" dirty="0"/>
              <a:t>If the fire has gone out, call the Purdue University Fire Department (PUFD) at the non-emergency number (765-494-6919)</a:t>
            </a:r>
          </a:p>
          <a:p>
            <a:pPr marL="685800" lvl="1" indent="-342900">
              <a:buFont typeface="Arial" panose="020B0604020202020204" pitchFamily="34" charset="0"/>
              <a:buChar char="−"/>
            </a:pPr>
            <a:r>
              <a:rPr lang="en-US" sz="1800" dirty="0"/>
              <a:t>Evacuate area</a:t>
            </a:r>
          </a:p>
          <a:p>
            <a:pPr marL="685800" lvl="1" indent="-342900">
              <a:buFont typeface="Arial" panose="020B0604020202020204" pitchFamily="34" charset="0"/>
              <a:buChar char="−"/>
            </a:pPr>
            <a:r>
              <a:rPr lang="en-US" sz="1800" dirty="0"/>
              <a:t>Contact REM (765-494-6371)</a:t>
            </a:r>
          </a:p>
          <a:p>
            <a:pPr marL="685800" lvl="1" indent="-342900">
              <a:buFont typeface="Arial" panose="020B0604020202020204" pitchFamily="34" charset="0"/>
              <a:buChar char="−"/>
            </a:pPr>
            <a:r>
              <a:rPr lang="en-US" sz="1800" dirty="0"/>
              <a:t>Complete incident report</a:t>
            </a:r>
          </a:p>
          <a:p>
            <a:pPr marL="571500" lvl="1">
              <a:buFont typeface="Arial" panose="020B0604020202020204" pitchFamily="34" charset="0"/>
              <a:buChar char="•"/>
            </a:pPr>
            <a:endParaRPr lang="en-US" dirty="0"/>
          </a:p>
          <a:p>
            <a:endParaRPr lang="en-US" dirty="0"/>
          </a:p>
        </p:txBody>
      </p:sp>
      <p:sp>
        <p:nvSpPr>
          <p:cNvPr id="6" name="Title 1"/>
          <p:cNvSpPr>
            <a:spLocks noGrp="1"/>
          </p:cNvSpPr>
          <p:nvPr>
            <p:ph type="title"/>
          </p:nvPr>
        </p:nvSpPr>
        <p:spPr>
          <a:xfrm>
            <a:off x="367130" y="265631"/>
            <a:ext cx="8326020" cy="748782"/>
          </a:xfrm>
          <a:effectLst>
            <a:outerShdw blurRad="50800" dist="38100" dir="2700000" algn="tl" rotWithShape="0">
              <a:prstClr val="black">
                <a:alpha val="40000"/>
              </a:prstClr>
            </a:outerShdw>
          </a:effectLst>
        </p:spPr>
        <p:txBody>
          <a:bodyPr/>
          <a:lstStyle/>
          <a:p>
            <a:r>
              <a:rPr lang="en-US" sz="4000" dirty="0"/>
              <a:t>fire</a:t>
            </a:r>
            <a:br>
              <a:rPr lang="en-US" sz="4000" dirty="0"/>
            </a:br>
            <a:endParaRPr lang="en-US" sz="4000" dirty="0"/>
          </a:p>
        </p:txBody>
      </p:sp>
    </p:spTree>
    <p:extLst>
      <p:ext uri="{BB962C8B-B14F-4D97-AF65-F5344CB8AC3E}">
        <p14:creationId xmlns:p14="http://schemas.microsoft.com/office/powerpoint/2010/main" val="208705245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Contact information</a:t>
            </a:r>
          </a:p>
        </p:txBody>
      </p:sp>
      <p:sp>
        <p:nvSpPr>
          <p:cNvPr id="3" name="Text Placeholder 2"/>
          <p:cNvSpPr>
            <a:spLocks noGrp="1"/>
          </p:cNvSpPr>
          <p:nvPr>
            <p:ph type="body" idx="11"/>
          </p:nvPr>
        </p:nvSpPr>
        <p:spPr/>
        <p:txBody>
          <a:bodyPr/>
          <a:lstStyle/>
          <a:p>
            <a:r>
              <a:rPr lang="en-US" dirty="0"/>
              <a:t>Rem laser safety staff</a:t>
            </a:r>
          </a:p>
        </p:txBody>
      </p:sp>
      <p:sp>
        <p:nvSpPr>
          <p:cNvPr id="4" name="Text Placeholder 3"/>
          <p:cNvSpPr>
            <a:spLocks noGrp="1"/>
          </p:cNvSpPr>
          <p:nvPr>
            <p:ph type="body" idx="12"/>
          </p:nvPr>
        </p:nvSpPr>
        <p:spPr/>
        <p:txBody>
          <a:bodyPr>
            <a:normAutofit/>
          </a:bodyPr>
          <a:lstStyle/>
          <a:p>
            <a:pPr marL="342900" indent="-342900">
              <a:buFont typeface="Arial" panose="020B0604020202020204" pitchFamily="34" charset="0"/>
              <a:buChar char="•"/>
            </a:pPr>
            <a:r>
              <a:rPr lang="en-US" sz="1800" dirty="0"/>
              <a:t>Joshua A. Young, MS, Laser Safety Officer</a:t>
            </a:r>
          </a:p>
          <a:p>
            <a:pPr marL="685800" lvl="1" indent="-342900">
              <a:buFont typeface="Arial" panose="020B0604020202020204" pitchFamily="34" charset="0"/>
              <a:buChar char="−"/>
            </a:pPr>
            <a:r>
              <a:rPr lang="en-US" sz="1800" dirty="0"/>
              <a:t>765-494-2721</a:t>
            </a:r>
          </a:p>
          <a:p>
            <a:pPr marL="685800" lvl="1" indent="-342900">
              <a:buFont typeface="Arial" panose="020B0604020202020204" pitchFamily="34" charset="0"/>
              <a:buChar char="−"/>
            </a:pPr>
            <a:r>
              <a:rPr lang="en-US" sz="1800" dirty="0"/>
              <a:t>young127@purdue.edu</a:t>
            </a:r>
          </a:p>
          <a:p>
            <a:pPr marL="342900" indent="-342900">
              <a:buFont typeface="Arial" panose="020B0604020202020204" pitchFamily="34" charset="0"/>
              <a:buChar char="•"/>
            </a:pPr>
            <a:r>
              <a:rPr lang="en-US" sz="1800" dirty="0"/>
              <a:t>Main Office</a:t>
            </a:r>
          </a:p>
          <a:p>
            <a:pPr marL="685800" lvl="1" indent="-342900">
              <a:buFont typeface="Arial" panose="020B0604020202020204" pitchFamily="34" charset="0"/>
              <a:buChar char="−"/>
            </a:pPr>
            <a:r>
              <a:rPr lang="en-US" sz="1800" dirty="0"/>
              <a:t>765-494-6371</a:t>
            </a:r>
          </a:p>
        </p:txBody>
      </p:sp>
    </p:spTree>
    <p:extLst>
      <p:ext uri="{BB962C8B-B14F-4D97-AF65-F5344CB8AC3E}">
        <p14:creationId xmlns:p14="http://schemas.microsoft.com/office/powerpoint/2010/main" val="29738627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Laser spectrum</a:t>
            </a:r>
          </a:p>
        </p:txBody>
      </p:sp>
      <p:sp>
        <p:nvSpPr>
          <p:cNvPr id="12" name="Text Placeholder 11"/>
          <p:cNvSpPr>
            <a:spLocks noGrp="1"/>
          </p:cNvSpPr>
          <p:nvPr>
            <p:ph type="body" idx="11"/>
          </p:nvPr>
        </p:nvSpPr>
        <p:spPr/>
        <p:txBody>
          <a:bodyPr/>
          <a:lstStyle/>
          <a:p>
            <a:endParaRPr lang="en-US" dirty="0"/>
          </a:p>
        </p:txBody>
      </p:sp>
      <p:sp>
        <p:nvSpPr>
          <p:cNvPr id="13" name="Text Placeholder 12"/>
          <p:cNvSpPr>
            <a:spLocks noGrp="1"/>
          </p:cNvSpPr>
          <p:nvPr>
            <p:ph type="body" idx="12"/>
          </p:nvPr>
        </p:nvSpPr>
        <p:spPr>
          <a:xfrm>
            <a:off x="367130" y="1608137"/>
            <a:ext cx="8326019" cy="4530195"/>
          </a:xfrm>
        </p:spPr>
        <p:txBody>
          <a:bodyPr>
            <a:noAutofit/>
          </a:bodyPr>
          <a:lstStyle/>
          <a:p>
            <a:pPr marL="342900" indent="-342900">
              <a:buFont typeface="Arial" panose="020B0604020202020204" pitchFamily="34" charset="0"/>
              <a:buChar char="•"/>
            </a:pPr>
            <a:r>
              <a:rPr lang="en-US" sz="1800" dirty="0"/>
              <a:t>Lasers operate in the ultraviolet (UV), visible, near infrared (Near IR) and far infrared (Far IR) regions of the electromagnetic spectrum. </a:t>
            </a:r>
          </a:p>
          <a:p>
            <a:pPr marL="342900" indent="-342900">
              <a:buFont typeface="Arial" panose="020B0604020202020204" pitchFamily="34" charset="0"/>
              <a:buChar char="•"/>
            </a:pPr>
            <a:r>
              <a:rPr lang="en-US" sz="1800" dirty="0"/>
              <a:t>Visible light has a wavelength range of 400-700 nm and can be seen by the eye. This can help you avoid hazardous exposures.</a:t>
            </a:r>
          </a:p>
          <a:p>
            <a:pPr marL="342900" indent="-342900">
              <a:buFont typeface="Arial" panose="020B0604020202020204" pitchFamily="34" charset="0"/>
              <a:buChar char="•"/>
            </a:pPr>
            <a:r>
              <a:rPr lang="en-US" sz="1800" dirty="0"/>
              <a:t>UV (190-400 nm), Near IR (700-1400 nm) and Far IR (1400-10600 nm) light cannot be seen by the eye. Lasers have the potential to cause permanent eye injury and loss of vision</a:t>
            </a:r>
          </a:p>
          <a:p>
            <a:pPr marL="342900" indent="-342900">
              <a:buFont typeface="Arial" panose="020B0604020202020204" pitchFamily="34" charset="0"/>
              <a:buChar char="•"/>
            </a:pPr>
            <a:r>
              <a:rPr lang="en-US" sz="1800" dirty="0"/>
              <a:t>Laser injuries can occur very quickly (e.g., thermal burns and microcavitation), or they can occur over time (e.g. cataract formation)</a:t>
            </a:r>
          </a:p>
          <a:p>
            <a:pPr marL="342900" indent="-342900">
              <a:buFont typeface="Arial" panose="020B0604020202020204" pitchFamily="34" charset="0"/>
              <a:buChar char="•"/>
            </a:pPr>
            <a:r>
              <a:rPr lang="en-US" sz="1800" dirty="0"/>
              <a:t>Lasers emitting in the UV, Near IR, and Far IR regions of the electromagnetic spectrum present an invisible eye hazard which people do not usually realize until their vision has been severely damaged </a:t>
            </a:r>
          </a:p>
          <a:p>
            <a:pPr marL="342900" indent="-342900">
              <a:buFont typeface="Arial" panose="020B0604020202020204" pitchFamily="34" charset="0"/>
              <a:buChar char="•"/>
            </a:pPr>
            <a:r>
              <a:rPr lang="en-US" sz="1800" dirty="0"/>
              <a:t>Therefore, the best way to prevent injuries is by having the </a:t>
            </a:r>
            <a:r>
              <a:rPr lang="en-US" sz="1800" b="1" dirty="0"/>
              <a:t>LSO perform hazard evaluations </a:t>
            </a:r>
            <a:r>
              <a:rPr lang="en-US" sz="1800" dirty="0"/>
              <a:t>and </a:t>
            </a:r>
            <a:r>
              <a:rPr lang="en-US" sz="1800" b="1" dirty="0"/>
              <a:t>applying essential laser control measures</a:t>
            </a:r>
            <a:r>
              <a:rPr lang="en-US" sz="1800" dirty="0"/>
              <a:t>. </a:t>
            </a:r>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25304170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hlinkClick r:id="rId2"/>
          </p:cNvPr>
          <p:cNvSpPr txBox="1"/>
          <p:nvPr/>
        </p:nvSpPr>
        <p:spPr>
          <a:xfrm>
            <a:off x="2362200" y="3872189"/>
            <a:ext cx="4191000" cy="46166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b">
              <a:rot lat="0" lon="0" rev="4800000"/>
            </a:lightRig>
          </a:scene3d>
          <a:sp3d prstMaterial="matte">
            <a:bevelT w="127000" h="63500"/>
          </a:sp3d>
        </p:spPr>
        <p:style>
          <a:lnRef idx="0">
            <a:schemeClr val="accent3"/>
          </a:lnRef>
          <a:fillRef idx="1003">
            <a:schemeClr val="dk2"/>
          </a:fillRef>
          <a:effectRef idx="3">
            <a:schemeClr val="accent3"/>
          </a:effectRef>
          <a:fontRef idx="minor">
            <a:schemeClr val="lt1"/>
          </a:fontRef>
        </p:style>
        <p:txBody>
          <a:bodyPr wrap="square" rtlCol="0">
            <a:spAutoFit/>
          </a:bodyPr>
          <a:lstStyle/>
          <a:p>
            <a:pPr algn="ctr"/>
            <a:r>
              <a:rPr lang="en-US" sz="2400" dirty="0">
                <a:effectLst>
                  <a:outerShdw blurRad="50800" dist="38100" dir="5400000" algn="t" rotWithShape="0">
                    <a:prstClr val="black">
                      <a:alpha val="40000"/>
                    </a:prstClr>
                  </a:outerShdw>
                </a:effectLst>
              </a:rPr>
              <a:t>Click here to begin the test.</a:t>
            </a:r>
          </a:p>
        </p:txBody>
      </p:sp>
      <p:sp>
        <p:nvSpPr>
          <p:cNvPr id="3" name="Content Placeholder 2"/>
          <p:cNvSpPr>
            <a:spLocks noGrp="1"/>
          </p:cNvSpPr>
          <p:nvPr>
            <p:ph idx="1"/>
          </p:nvPr>
        </p:nvSpPr>
        <p:spPr/>
        <p:txBody>
          <a:bodyPr/>
          <a:lstStyle/>
          <a:p>
            <a:pPr marL="342900" indent="-342900">
              <a:buFont typeface="Arial" pitchFamily="34" charset="0"/>
              <a:buChar char="•"/>
            </a:pPr>
            <a:r>
              <a:rPr lang="en-US" sz="2000" dirty="0">
                <a:latin typeface="Arial" pitchFamily="34" charset="0"/>
              </a:rPr>
              <a:t>This concludes the PowerPoint portion of the training.</a:t>
            </a:r>
          </a:p>
          <a:p>
            <a:pPr marL="342900" indent="-342900">
              <a:buFont typeface="Arial" pitchFamily="34" charset="0"/>
              <a:buChar char="•"/>
            </a:pPr>
            <a:endParaRPr lang="en-US" sz="2000" dirty="0">
              <a:solidFill>
                <a:srgbClr val="000000"/>
              </a:solidFill>
              <a:latin typeface="Arial" pitchFamily="34" charset="0"/>
              <a:cs typeface="Arial" pitchFamily="34" charset="0"/>
            </a:endParaRPr>
          </a:p>
          <a:p>
            <a:pPr marL="342900" indent="-342900">
              <a:buFont typeface="Arial" pitchFamily="34" charset="0"/>
              <a:buChar char="•"/>
            </a:pPr>
            <a:r>
              <a:rPr lang="en-US" sz="2000" dirty="0">
                <a:solidFill>
                  <a:srgbClr val="000000"/>
                </a:solidFill>
                <a:latin typeface="Arial" pitchFamily="34" charset="0"/>
                <a:cs typeface="Arial" pitchFamily="34" charset="0"/>
              </a:rPr>
              <a:t>Complete the test indicated below. You must have 75% of correct responses to pass.</a:t>
            </a:r>
          </a:p>
          <a:p>
            <a:pPr marL="685800" lvl="1" indent="-342900">
              <a:buFont typeface="Arial" panose="020B0604020202020204" pitchFamily="34" charset="0"/>
              <a:buChar char="−"/>
            </a:pPr>
            <a:r>
              <a:rPr lang="en-US" sz="1800" dirty="0">
                <a:solidFill>
                  <a:srgbClr val="000000"/>
                </a:solidFill>
                <a:latin typeface="Arial" pitchFamily="34" charset="0"/>
                <a:cs typeface="Arial" pitchFamily="34" charset="0"/>
              </a:rPr>
              <a:t>Your results will be emailed to you</a:t>
            </a:r>
            <a:endParaRPr lang="en-US" dirty="0"/>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End of training module</a:t>
            </a:r>
          </a:p>
        </p:txBody>
      </p:sp>
    </p:spTree>
    <p:extLst>
      <p:ext uri="{BB962C8B-B14F-4D97-AF65-F5344CB8AC3E}">
        <p14:creationId xmlns:p14="http://schemas.microsoft.com/office/powerpoint/2010/main" val="567954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67130" y="265631"/>
            <a:ext cx="8643520" cy="748782"/>
          </a:xfrm>
          <a:effectLst>
            <a:outerShdw blurRad="50800" dist="38100" dir="2700000" algn="tl" rotWithShape="0">
              <a:prstClr val="black">
                <a:alpha val="40000"/>
              </a:prstClr>
            </a:outerShdw>
          </a:effectLst>
        </p:spPr>
        <p:txBody>
          <a:bodyPr/>
          <a:lstStyle/>
          <a:p>
            <a:r>
              <a:rPr lang="en-US" sz="4000" dirty="0"/>
              <a:t>Eye injury mechanisms</a:t>
            </a:r>
          </a:p>
        </p:txBody>
      </p:sp>
      <p:sp>
        <p:nvSpPr>
          <p:cNvPr id="12" name="Text Placeholder 11"/>
          <p:cNvSpPr>
            <a:spLocks noGrp="1"/>
          </p:cNvSpPr>
          <p:nvPr>
            <p:ph type="body" idx="11"/>
          </p:nvPr>
        </p:nvSpPr>
        <p:spPr/>
        <p:txBody>
          <a:bodyPr/>
          <a:lstStyle/>
          <a:p>
            <a:r>
              <a:rPr lang="en-US" dirty="0"/>
              <a:t>How laser light affects the eye</a:t>
            </a:r>
          </a:p>
        </p:txBody>
      </p:sp>
      <p:sp>
        <p:nvSpPr>
          <p:cNvPr id="13" name="Text Placeholder 12"/>
          <p:cNvSpPr>
            <a:spLocks noGrp="1"/>
          </p:cNvSpPr>
          <p:nvPr>
            <p:ph type="body" idx="12"/>
          </p:nvPr>
        </p:nvSpPr>
        <p:spPr>
          <a:xfrm>
            <a:off x="367130" y="1608139"/>
            <a:ext cx="8326019" cy="4521728"/>
          </a:xfrm>
        </p:spPr>
        <p:txBody>
          <a:bodyPr>
            <a:noAutofit/>
          </a:bodyPr>
          <a:lstStyle/>
          <a:p>
            <a:pPr marL="342900" indent="-342900">
              <a:buFont typeface="Arial" panose="020B0604020202020204" pitchFamily="34" charset="0"/>
              <a:buChar char="•"/>
            </a:pPr>
            <a:r>
              <a:rPr lang="en-US" b="1" dirty="0"/>
              <a:t>Thermal Burns</a:t>
            </a:r>
            <a:r>
              <a:rPr lang="en-US" dirty="0"/>
              <a:t>:</a:t>
            </a:r>
          </a:p>
          <a:p>
            <a:pPr marL="685800" indent="-342900">
              <a:buFont typeface="Arial" panose="020B0604020202020204" pitchFamily="34" charset="0"/>
              <a:buChar char="−"/>
            </a:pPr>
            <a:r>
              <a:rPr lang="en-US" dirty="0"/>
              <a:t>Burns caused by elevated temperature after absorption of laser energy</a:t>
            </a:r>
          </a:p>
          <a:p>
            <a:pPr marL="685800" indent="-342900">
              <a:buFont typeface="Arial" panose="020B0604020202020204" pitchFamily="34" charset="0"/>
              <a:buChar char="−"/>
            </a:pPr>
            <a:r>
              <a:rPr lang="en-US" dirty="0"/>
              <a:t>Injury to both eyes and skin</a:t>
            </a:r>
          </a:p>
          <a:p>
            <a:pPr marL="685800" indent="-342900">
              <a:buFont typeface="Arial" panose="020B0604020202020204" pitchFamily="34" charset="0"/>
              <a:buChar char="−"/>
            </a:pPr>
            <a:r>
              <a:rPr lang="en-US" dirty="0"/>
              <a:t>Occurs at all wavelengths</a:t>
            </a:r>
          </a:p>
          <a:p>
            <a:pPr marL="342900" indent="-342900">
              <a:buFont typeface="Arial" panose="020B0604020202020204" pitchFamily="34" charset="0"/>
              <a:buChar char="•"/>
            </a:pPr>
            <a:r>
              <a:rPr lang="en-US" b="1" dirty="0"/>
              <a:t>Microcavitation</a:t>
            </a:r>
            <a:r>
              <a:rPr lang="en-US" dirty="0"/>
              <a:t>:</a:t>
            </a:r>
          </a:p>
          <a:p>
            <a:pPr marL="685800" indent="-342900">
              <a:buFont typeface="Arial" panose="020B0604020202020204" pitchFamily="34" charset="0"/>
              <a:buChar char="−"/>
            </a:pPr>
            <a:r>
              <a:rPr lang="en-US" dirty="0"/>
              <a:t>Small volumes of tissue are instantly heated when short pulses are absorbed in the retina, resulting in a steam explosion</a:t>
            </a:r>
          </a:p>
          <a:p>
            <a:pPr marL="685800" indent="-342900">
              <a:buFont typeface="Arial" panose="020B0604020202020204" pitchFamily="34" charset="0"/>
              <a:buChar char="−"/>
            </a:pPr>
            <a:r>
              <a:rPr lang="en-US" dirty="0"/>
              <a:t>The explosion shockwave ruptures blood vessels leading to hemorrhaging within the retinal layers and retinal detachment. Usually results in severe loss of vision</a:t>
            </a:r>
          </a:p>
          <a:p>
            <a:pPr marL="342900" indent="-342900">
              <a:buFont typeface="Arial" panose="020B0604020202020204" pitchFamily="34" charset="0"/>
              <a:buChar char="•"/>
            </a:pPr>
            <a:r>
              <a:rPr lang="en-US" b="1" dirty="0"/>
              <a:t>Photochemical</a:t>
            </a:r>
            <a:r>
              <a:rPr lang="en-US" dirty="0"/>
              <a:t>:</a:t>
            </a:r>
          </a:p>
          <a:p>
            <a:pPr marL="685800" indent="-342900">
              <a:buFont typeface="Arial" panose="020B0604020202020204" pitchFamily="34" charset="0"/>
              <a:buChar char="−"/>
            </a:pPr>
            <a:r>
              <a:rPr lang="en-US" dirty="0"/>
              <a:t>The chemical reactions in eye tissue after absorption of UV light can result in cataracts, welder’s flash and retinal injury that is similar to sunburn on skin, except that the retina never recovers.  </a:t>
            </a:r>
          </a:p>
          <a:p>
            <a:pPr marL="685800" indent="-342900">
              <a:buFont typeface="Arial" panose="020B0604020202020204" pitchFamily="34" charset="0"/>
              <a:buChar char="−"/>
            </a:pPr>
            <a:r>
              <a:rPr lang="en-US" dirty="0"/>
              <a:t>Results in injuries to the cornea and lens of eye</a:t>
            </a:r>
          </a:p>
          <a:p>
            <a:pPr marL="685800" indent="-342900">
              <a:buFont typeface="Arial" panose="020B0604020202020204" pitchFamily="34" charset="0"/>
              <a:buChar char="−"/>
            </a:pPr>
            <a:r>
              <a:rPr lang="en-US" dirty="0"/>
              <a:t>Occurs only with wavelengths less than 600 nm</a:t>
            </a:r>
          </a:p>
          <a:p>
            <a:endParaRPr lang="en-US" dirty="0"/>
          </a:p>
        </p:txBody>
      </p:sp>
    </p:spTree>
    <p:extLst>
      <p:ext uri="{BB962C8B-B14F-4D97-AF65-F5344CB8AC3E}">
        <p14:creationId xmlns:p14="http://schemas.microsoft.com/office/powerpoint/2010/main" val="27791126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67129" y="265631"/>
            <a:ext cx="8938795" cy="748782"/>
          </a:xfrm>
          <a:effectLst>
            <a:outerShdw blurRad="50800" dist="38100" dir="2700000" algn="tl" rotWithShape="0">
              <a:prstClr val="black">
                <a:alpha val="40000"/>
              </a:prstClr>
            </a:outerShdw>
          </a:effectLst>
        </p:spPr>
        <p:txBody>
          <a:bodyPr/>
          <a:lstStyle/>
          <a:p>
            <a:r>
              <a:rPr lang="en-US" sz="4000" dirty="0"/>
              <a:t>Eye injuries at various wavelengths</a:t>
            </a:r>
          </a:p>
        </p:txBody>
      </p:sp>
      <p:sp>
        <p:nvSpPr>
          <p:cNvPr id="12" name="Text Placeholder 11"/>
          <p:cNvSpPr>
            <a:spLocks noGrp="1"/>
          </p:cNvSpPr>
          <p:nvPr>
            <p:ph type="body" idx="11"/>
          </p:nvPr>
        </p:nvSpPr>
        <p:spPr/>
        <p:txBody>
          <a:bodyPr/>
          <a:lstStyle/>
          <a:p>
            <a:endParaRPr lang="en-US" dirty="0"/>
          </a:p>
        </p:txBody>
      </p:sp>
      <p:graphicFrame>
        <p:nvGraphicFramePr>
          <p:cNvPr id="2" name="Table 1" title="Eye injuries at different wavelengths"/>
          <p:cNvGraphicFramePr>
            <a:graphicFrameLocks noGrp="1"/>
          </p:cNvGraphicFramePr>
          <p:nvPr>
            <p:extLst>
              <p:ext uri="{D42A27DB-BD31-4B8C-83A1-F6EECF244321}">
                <p14:modId xmlns:p14="http://schemas.microsoft.com/office/powerpoint/2010/main" val="61050178"/>
              </p:ext>
            </p:extLst>
          </p:nvPr>
        </p:nvGraphicFramePr>
        <p:xfrm>
          <a:off x="862430" y="2022475"/>
          <a:ext cx="7473567" cy="3677920"/>
        </p:xfrm>
        <a:graphic>
          <a:graphicData uri="http://schemas.openxmlformats.org/drawingml/2006/table">
            <a:tbl>
              <a:tblPr firstRow="1" bandRow="1">
                <a:tableStyleId>{5940675A-B579-460E-94D1-54222C63F5DA}</a:tableStyleId>
              </a:tblPr>
              <a:tblGrid>
                <a:gridCol w="1835531">
                  <a:extLst>
                    <a:ext uri="{9D8B030D-6E8A-4147-A177-3AD203B41FA5}">
                      <a16:colId xmlns:a16="http://schemas.microsoft.com/office/drawing/2014/main" val="20000"/>
                    </a:ext>
                  </a:extLst>
                </a:gridCol>
                <a:gridCol w="5638036">
                  <a:extLst>
                    <a:ext uri="{9D8B030D-6E8A-4147-A177-3AD203B41FA5}">
                      <a16:colId xmlns:a16="http://schemas.microsoft.com/office/drawing/2014/main" val="20001"/>
                    </a:ext>
                  </a:extLst>
                </a:gridCol>
              </a:tblGrid>
              <a:tr h="370840">
                <a:tc>
                  <a:txBody>
                    <a:bodyPr/>
                    <a:lstStyle/>
                    <a:p>
                      <a:pPr algn="ctr"/>
                      <a:r>
                        <a:rPr lang="en-US" b="0" dirty="0"/>
                        <a:t>Wavelength</a:t>
                      </a:r>
                      <a:r>
                        <a:rPr lang="en-US" b="0" baseline="0" dirty="0"/>
                        <a:t> (nm)</a:t>
                      </a:r>
                      <a:endParaRPr lang="en-US" b="0" dirty="0"/>
                    </a:p>
                  </a:txBody>
                  <a:tcPr/>
                </a:tc>
                <a:tc>
                  <a:txBody>
                    <a:bodyPr/>
                    <a:lstStyle/>
                    <a:p>
                      <a:pPr algn="ctr"/>
                      <a:r>
                        <a:rPr lang="en-US" b="0" dirty="0"/>
                        <a:t>Type of Injury</a:t>
                      </a:r>
                    </a:p>
                  </a:txBody>
                  <a:tcPr/>
                </a:tc>
                <a:extLst>
                  <a:ext uri="{0D108BD9-81ED-4DB2-BD59-A6C34878D82A}">
                    <a16:rowId xmlns:a16="http://schemas.microsoft.com/office/drawing/2014/main" val="10000"/>
                  </a:ext>
                </a:extLst>
              </a:tr>
              <a:tr h="370840">
                <a:tc>
                  <a:txBody>
                    <a:bodyPr/>
                    <a:lstStyle/>
                    <a:p>
                      <a:pPr algn="ctr"/>
                      <a:r>
                        <a:rPr lang="en-US" dirty="0"/>
                        <a:t>180-400</a:t>
                      </a:r>
                    </a:p>
                  </a:txBody>
                  <a:tcPr/>
                </a:tc>
                <a:tc>
                  <a:txBody>
                    <a:bodyPr/>
                    <a:lstStyle/>
                    <a:p>
                      <a:r>
                        <a:rPr lang="en-US" dirty="0"/>
                        <a:t>Thermal,  photochemical injury</a:t>
                      </a:r>
                      <a:r>
                        <a:rPr lang="en-US" baseline="0" dirty="0"/>
                        <a:t> to cornea (e.g., photo keratitis or welder’s flash), and photochemical injury to lens (e.g. cataracts), retinal injury.</a:t>
                      </a:r>
                      <a:endParaRPr lang="en-US" dirty="0"/>
                    </a:p>
                  </a:txBody>
                  <a:tcPr/>
                </a:tc>
                <a:extLst>
                  <a:ext uri="{0D108BD9-81ED-4DB2-BD59-A6C34878D82A}">
                    <a16:rowId xmlns:a16="http://schemas.microsoft.com/office/drawing/2014/main" val="10001"/>
                  </a:ext>
                </a:extLst>
              </a:tr>
              <a:tr h="370840">
                <a:tc>
                  <a:txBody>
                    <a:bodyPr/>
                    <a:lstStyle/>
                    <a:p>
                      <a:pPr algn="ctr"/>
                      <a:r>
                        <a:rPr lang="en-US" dirty="0"/>
                        <a:t>400-1400</a:t>
                      </a:r>
                    </a:p>
                  </a:txBody>
                  <a:tcPr/>
                </a:tc>
                <a:tc>
                  <a:txBody>
                    <a:bodyPr/>
                    <a:lstStyle/>
                    <a:p>
                      <a:r>
                        <a:rPr lang="en-US" dirty="0"/>
                        <a:t>Microcavitation</a:t>
                      </a:r>
                      <a:r>
                        <a:rPr lang="en-US" baseline="0" dirty="0"/>
                        <a:t> to retina</a:t>
                      </a:r>
                      <a:endParaRPr lang="en-US" dirty="0"/>
                    </a:p>
                  </a:txBody>
                  <a:tcPr/>
                </a:tc>
                <a:extLst>
                  <a:ext uri="{0D108BD9-81ED-4DB2-BD59-A6C34878D82A}">
                    <a16:rowId xmlns:a16="http://schemas.microsoft.com/office/drawing/2014/main" val="10002"/>
                  </a:ext>
                </a:extLst>
              </a:tr>
              <a:tr h="370840">
                <a:tc>
                  <a:txBody>
                    <a:bodyPr/>
                    <a:lstStyle/>
                    <a:p>
                      <a:pPr algn="ctr"/>
                      <a:r>
                        <a:rPr lang="en-US" dirty="0"/>
                        <a:t>400-600</a:t>
                      </a:r>
                    </a:p>
                  </a:txBody>
                  <a:tcPr/>
                </a:tc>
                <a:tc>
                  <a:txBody>
                    <a:bodyPr/>
                    <a:lstStyle/>
                    <a:p>
                      <a:r>
                        <a:rPr lang="en-US" dirty="0"/>
                        <a:t>Thermal,</a:t>
                      </a:r>
                      <a:r>
                        <a:rPr lang="en-US" baseline="0" dirty="0"/>
                        <a:t> and</a:t>
                      </a:r>
                      <a:r>
                        <a:rPr lang="en-US" dirty="0"/>
                        <a:t> photochemical injury to retina</a:t>
                      </a:r>
                    </a:p>
                    <a:p>
                      <a:r>
                        <a:rPr lang="en-US" dirty="0"/>
                        <a:t>(Greater blue light retinal hazard at shorter wavelengths)</a:t>
                      </a:r>
                    </a:p>
                  </a:txBody>
                  <a:tcPr/>
                </a:tc>
                <a:extLst>
                  <a:ext uri="{0D108BD9-81ED-4DB2-BD59-A6C34878D82A}">
                    <a16:rowId xmlns:a16="http://schemas.microsoft.com/office/drawing/2014/main" val="10003"/>
                  </a:ext>
                </a:extLst>
              </a:tr>
              <a:tr h="370840">
                <a:tc>
                  <a:txBody>
                    <a:bodyPr/>
                    <a:lstStyle/>
                    <a:p>
                      <a:pPr algn="ctr"/>
                      <a:r>
                        <a:rPr lang="en-US" dirty="0"/>
                        <a:t>600-1400</a:t>
                      </a:r>
                    </a:p>
                  </a:txBody>
                  <a:tcPr/>
                </a:tc>
                <a:tc>
                  <a:txBody>
                    <a:bodyPr/>
                    <a:lstStyle/>
                    <a:p>
                      <a:r>
                        <a:rPr lang="en-US" dirty="0"/>
                        <a:t>Thermal injury to retina</a:t>
                      </a:r>
                    </a:p>
                  </a:txBody>
                  <a:tcPr/>
                </a:tc>
                <a:extLst>
                  <a:ext uri="{0D108BD9-81ED-4DB2-BD59-A6C34878D82A}">
                    <a16:rowId xmlns:a16="http://schemas.microsoft.com/office/drawing/2014/main" val="10004"/>
                  </a:ext>
                </a:extLst>
              </a:tr>
              <a:tr h="370840">
                <a:tc>
                  <a:txBody>
                    <a:bodyPr/>
                    <a:lstStyle/>
                    <a:p>
                      <a:pPr algn="ctr"/>
                      <a:r>
                        <a:rPr lang="en-US" dirty="0"/>
                        <a:t>1400-2600</a:t>
                      </a:r>
                    </a:p>
                  </a:txBody>
                  <a:tcPr/>
                </a:tc>
                <a:tc>
                  <a:txBody>
                    <a:bodyPr/>
                    <a:lstStyle/>
                    <a:p>
                      <a:r>
                        <a:rPr lang="en-US" dirty="0"/>
                        <a:t>Thermal injury</a:t>
                      </a:r>
                      <a:r>
                        <a:rPr lang="en-US" baseline="0" dirty="0"/>
                        <a:t> to cornea or lens</a:t>
                      </a:r>
                      <a:endParaRPr lang="en-US" dirty="0"/>
                    </a:p>
                  </a:txBody>
                  <a:tcPr/>
                </a:tc>
                <a:extLst>
                  <a:ext uri="{0D108BD9-81ED-4DB2-BD59-A6C34878D82A}">
                    <a16:rowId xmlns:a16="http://schemas.microsoft.com/office/drawing/2014/main" val="10005"/>
                  </a:ext>
                </a:extLst>
              </a:tr>
              <a:tr h="370840">
                <a:tc>
                  <a:txBody>
                    <a:bodyPr/>
                    <a:lstStyle/>
                    <a:p>
                      <a:pPr algn="ctr"/>
                      <a:r>
                        <a:rPr lang="en-US" dirty="0"/>
                        <a:t>2600-1,000,000</a:t>
                      </a:r>
                    </a:p>
                  </a:txBody>
                  <a:tcPr/>
                </a:tc>
                <a:tc>
                  <a:txBody>
                    <a:bodyPr/>
                    <a:lstStyle/>
                    <a:p>
                      <a:r>
                        <a:rPr lang="en-US" dirty="0"/>
                        <a:t>Thermal injury to cornea </a:t>
                      </a:r>
                    </a:p>
                    <a:p>
                      <a:r>
                        <a:rPr lang="en-US" dirty="0"/>
                        <a:t>(Mostly surface</a:t>
                      </a:r>
                      <a:r>
                        <a:rPr lang="en-US" baseline="0" dirty="0"/>
                        <a:t> burns)</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Mechanisms of skin injury</a:t>
            </a:r>
          </a:p>
        </p:txBody>
      </p:sp>
      <p:sp>
        <p:nvSpPr>
          <p:cNvPr id="12" name="Text Placeholder 11"/>
          <p:cNvSpPr>
            <a:spLocks noGrp="1"/>
          </p:cNvSpPr>
          <p:nvPr>
            <p:ph type="body" idx="11"/>
          </p:nvPr>
        </p:nvSpPr>
        <p:spPr/>
        <p:txBody>
          <a:bodyPr/>
          <a:lstStyle/>
          <a:p>
            <a:r>
              <a:rPr lang="en-US" dirty="0"/>
              <a:t>How laser light affects the skin</a:t>
            </a:r>
          </a:p>
        </p:txBody>
      </p:sp>
      <p:sp>
        <p:nvSpPr>
          <p:cNvPr id="13" name="Text Placeholder 12"/>
          <p:cNvSpPr>
            <a:spLocks noGrp="1"/>
          </p:cNvSpPr>
          <p:nvPr>
            <p:ph type="body" idx="12"/>
          </p:nvPr>
        </p:nvSpPr>
        <p:spPr>
          <a:xfrm>
            <a:off x="367130" y="1608139"/>
            <a:ext cx="4797537" cy="4459272"/>
          </a:xfrm>
        </p:spPr>
        <p:txBody>
          <a:bodyPr>
            <a:normAutofit lnSpcReduction="10000"/>
          </a:bodyPr>
          <a:lstStyle/>
          <a:p>
            <a:pPr marL="342900" indent="-342900">
              <a:buFont typeface="Arial" panose="020B0604020202020204" pitchFamily="34" charset="0"/>
              <a:buChar char="•"/>
            </a:pPr>
            <a:r>
              <a:rPr lang="en-US" sz="1800" b="1" dirty="0"/>
              <a:t>Thermal Burns</a:t>
            </a:r>
            <a:r>
              <a:rPr lang="en-US" sz="1800" dirty="0"/>
              <a:t>:</a:t>
            </a:r>
          </a:p>
          <a:p>
            <a:pPr marL="685800" indent="-342900">
              <a:buFont typeface="Arial" panose="020B0604020202020204" pitchFamily="34" charset="0"/>
              <a:buChar char="−"/>
            </a:pPr>
            <a:r>
              <a:rPr lang="en-US" sz="1800" dirty="0"/>
              <a:t>Surface burns (i.e., first, second and third degree burns) from high power beams</a:t>
            </a:r>
          </a:p>
          <a:p>
            <a:pPr marL="685800" indent="-342900">
              <a:buFont typeface="Arial" panose="020B0604020202020204" pitchFamily="34" charset="0"/>
              <a:buChar char="−"/>
            </a:pPr>
            <a:r>
              <a:rPr lang="en-US" sz="1800" dirty="0"/>
              <a:t>Deeper burn penetration at 1000 nm wavelengths</a:t>
            </a:r>
          </a:p>
          <a:p>
            <a:pPr marL="685800" indent="-342900">
              <a:buFont typeface="Arial" panose="020B0604020202020204" pitchFamily="34" charset="0"/>
              <a:buChar char="−"/>
            </a:pPr>
            <a:r>
              <a:rPr lang="en-US" sz="1800" dirty="0"/>
              <a:t>Tissue vaporization by focused beams resulting in penetrating burns. </a:t>
            </a:r>
          </a:p>
          <a:p>
            <a:pPr marL="1028700" lvl="1" indent="-342900">
              <a:buFont typeface="Courier New" panose="02070309020205020404" pitchFamily="49" charset="0"/>
              <a:buChar char="o"/>
              <a:tabLst>
                <a:tab pos="685800" algn="l"/>
              </a:tabLst>
            </a:pPr>
            <a:r>
              <a:rPr lang="en-US" sz="1800" dirty="0"/>
              <a:t>Depending on the laser, the wound may be cauterized or it may result in a cut and profuse bleeding </a:t>
            </a:r>
          </a:p>
          <a:p>
            <a:pPr marL="342900" indent="-342900">
              <a:buFont typeface="Arial" panose="020B0604020202020204" pitchFamily="34" charset="0"/>
              <a:buChar char="•"/>
            </a:pPr>
            <a:r>
              <a:rPr lang="en-US" sz="1800" b="1" dirty="0"/>
              <a:t>Photochemical skin injuries</a:t>
            </a:r>
            <a:r>
              <a:rPr lang="en-US" sz="1800" dirty="0"/>
              <a:t>:</a:t>
            </a:r>
          </a:p>
          <a:p>
            <a:pPr marL="685800" indent="-342900">
              <a:buFont typeface="Arial" panose="020B0604020202020204" pitchFamily="34" charset="0"/>
              <a:buChar char="−"/>
            </a:pPr>
            <a:r>
              <a:rPr lang="en-US" sz="1800" dirty="0"/>
              <a:t>Sunburn from scattered UV</a:t>
            </a:r>
          </a:p>
          <a:p>
            <a:pPr marL="685800" indent="-342900">
              <a:buFont typeface="Arial" panose="020B0604020202020204" pitchFamily="34" charset="0"/>
              <a:buChar char="−"/>
            </a:pPr>
            <a:r>
              <a:rPr lang="en-US" sz="1800" dirty="0"/>
              <a:t>Increased risk of skin cancer from UV exposure</a:t>
            </a:r>
          </a:p>
          <a:p>
            <a:pPr marL="285750" indent="-285750">
              <a:buFont typeface="Arial" panose="020B0604020202020204" pitchFamily="34" charset="0"/>
              <a:buChar char="•"/>
            </a:pPr>
            <a:endParaRPr lang="en-US" sz="1800" dirty="0"/>
          </a:p>
        </p:txBody>
      </p:sp>
      <p:pic>
        <p:nvPicPr>
          <p:cNvPr id="5" name="Picture 2" title="Thermal burns on hands 2"/>
          <p:cNvPicPr>
            <a:picLocks noChangeAspect="1" noChangeArrowheads="1"/>
          </p:cNvPicPr>
          <p:nvPr/>
        </p:nvPicPr>
        <p:blipFill rotWithShape="1">
          <a:blip r:embed="rId2">
            <a:extLst>
              <a:ext uri="{28A0092B-C50C-407E-A947-70E740481C1C}">
                <a14:useLocalDpi xmlns:a14="http://schemas.microsoft.com/office/drawing/2010/main" val="0"/>
              </a:ext>
            </a:extLst>
          </a:blip>
          <a:srcRect l="6097" t="4871" r="3511" b="4874"/>
          <a:stretch/>
        </p:blipFill>
        <p:spPr bwMode="auto">
          <a:xfrm>
            <a:off x="5409143" y="1876181"/>
            <a:ext cx="3455458" cy="349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title="Intrabeam viewing"/>
          <p:cNvPicPr>
            <a:picLocks noChangeAspect="1" noChangeArrowheads="1"/>
          </p:cNvPicPr>
          <p:nvPr/>
        </p:nvPicPr>
        <p:blipFill rotWithShape="1">
          <a:blip r:embed="rId2">
            <a:extLst>
              <a:ext uri="{28A0092B-C50C-407E-A947-70E740481C1C}">
                <a14:useLocalDpi xmlns:a14="http://schemas.microsoft.com/office/drawing/2010/main" val="0"/>
              </a:ext>
            </a:extLst>
          </a:blip>
          <a:srcRect l="11015" t="22039" r="58594" b="57950"/>
          <a:stretch/>
        </p:blipFill>
        <p:spPr bwMode="auto">
          <a:xfrm>
            <a:off x="5497608" y="1749975"/>
            <a:ext cx="3637358" cy="928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Hazardous Exposure pathways</a:t>
            </a:r>
          </a:p>
        </p:txBody>
      </p:sp>
      <p:sp>
        <p:nvSpPr>
          <p:cNvPr id="12" name="Text Placeholder 11"/>
          <p:cNvSpPr>
            <a:spLocks noGrp="1"/>
          </p:cNvSpPr>
          <p:nvPr>
            <p:ph type="body" idx="11"/>
          </p:nvPr>
        </p:nvSpPr>
        <p:spPr/>
        <p:txBody>
          <a:bodyPr/>
          <a:lstStyle/>
          <a:p>
            <a:r>
              <a:rPr lang="en-US" dirty="0"/>
              <a:t>How harmful laser exposures occur</a:t>
            </a:r>
          </a:p>
        </p:txBody>
      </p:sp>
      <p:sp>
        <p:nvSpPr>
          <p:cNvPr id="13" name="Text Placeholder 12"/>
          <p:cNvSpPr>
            <a:spLocks noGrp="1"/>
          </p:cNvSpPr>
          <p:nvPr>
            <p:ph type="body" idx="12"/>
          </p:nvPr>
        </p:nvSpPr>
        <p:spPr>
          <a:xfrm>
            <a:off x="367130" y="1608137"/>
            <a:ext cx="5191287" cy="4707995"/>
          </a:xfrm>
        </p:spPr>
        <p:txBody>
          <a:bodyPr>
            <a:normAutofit lnSpcReduction="10000"/>
          </a:bodyPr>
          <a:lstStyle/>
          <a:p>
            <a:pPr marL="342900" indent="-342900">
              <a:buFont typeface="Arial" panose="020B0604020202020204" pitchFamily="34" charset="0"/>
              <a:buChar char="•"/>
            </a:pPr>
            <a:r>
              <a:rPr lang="en-US" sz="1800" dirty="0"/>
              <a:t>Intrabeam Viewing – where a laser beam enters directly into the eye.</a:t>
            </a:r>
          </a:p>
          <a:p>
            <a:pPr marL="342900" indent="-342900">
              <a:buFont typeface="Arial" panose="020B0604020202020204" pitchFamily="34" charset="0"/>
              <a:buChar char="•"/>
            </a:pPr>
            <a:r>
              <a:rPr lang="en-US" sz="1800" dirty="0"/>
              <a:t>Specular Reflection – where a beam reflects off a mirror-like surface into the eye. </a:t>
            </a:r>
          </a:p>
          <a:p>
            <a:pPr marL="342900" indent="-342900">
              <a:buFont typeface="Arial" panose="020B0604020202020204" pitchFamily="34" charset="0"/>
              <a:buChar char="•"/>
            </a:pPr>
            <a:r>
              <a:rPr lang="en-US" sz="1800" dirty="0"/>
              <a:t>Diffuse Reflection – where the scattered light from a high powered (i.e. Class 4) laser beam is powerful enough to cause eye injury. </a:t>
            </a:r>
          </a:p>
          <a:p>
            <a:pPr marL="342900" indent="-342900">
              <a:buFont typeface="Arial" panose="020B0604020202020204" pitchFamily="34" charset="0"/>
              <a:buChar char="•"/>
            </a:pPr>
            <a:r>
              <a:rPr lang="en-US" sz="1800" dirty="0"/>
              <a:t>These situations can be prevented by:</a:t>
            </a:r>
          </a:p>
          <a:p>
            <a:pPr marL="685800" lvl="1" indent="-342900">
              <a:buFont typeface="Arial" panose="020B0604020202020204" pitchFamily="34" charset="0"/>
              <a:buChar char="−"/>
            </a:pPr>
            <a:r>
              <a:rPr lang="en-US" sz="1800" dirty="0"/>
              <a:t>Not looking directly into or placing any part of the body into the beam path</a:t>
            </a:r>
          </a:p>
          <a:p>
            <a:pPr marL="685800" lvl="1" indent="-342900">
              <a:buFont typeface="Arial" panose="020B0604020202020204" pitchFamily="34" charset="0"/>
              <a:buChar char="−"/>
            </a:pPr>
            <a:r>
              <a:rPr lang="en-US" sz="1800" dirty="0"/>
              <a:t>Applying proper laser control measures </a:t>
            </a:r>
          </a:p>
          <a:p>
            <a:pPr marL="685800" lvl="1" indent="-342900">
              <a:buFont typeface="Arial" panose="020B0604020202020204" pitchFamily="34" charset="0"/>
              <a:buChar char="−"/>
            </a:pPr>
            <a:r>
              <a:rPr lang="en-US" sz="1800" dirty="0"/>
              <a:t>Ensuring that laser beams are not eye level </a:t>
            </a:r>
          </a:p>
          <a:p>
            <a:pPr marL="685800" lvl="1" indent="-342900">
              <a:buFont typeface="Arial" panose="020B0604020202020204" pitchFamily="34" charset="0"/>
              <a:buChar char="−"/>
            </a:pPr>
            <a:r>
              <a:rPr lang="en-US" sz="1800" dirty="0"/>
              <a:t>Remove and/or avoid using objects that could provide a reflective surface (e.g., wrist watches, reflective metallic tools, etc.)</a:t>
            </a:r>
          </a:p>
          <a:p>
            <a:pPr marL="685800" lvl="1" indent="-342900">
              <a:buFont typeface="Arial" panose="020B0604020202020204" pitchFamily="34" charset="0"/>
              <a:buChar char="−"/>
            </a:pPr>
            <a:endParaRPr lang="en-US" sz="1800" dirty="0"/>
          </a:p>
        </p:txBody>
      </p:sp>
      <p:pic>
        <p:nvPicPr>
          <p:cNvPr id="6" name="Picture 2" title="Specular reflection"/>
          <p:cNvPicPr>
            <a:picLocks noChangeAspect="1" noChangeArrowheads="1"/>
          </p:cNvPicPr>
          <p:nvPr/>
        </p:nvPicPr>
        <p:blipFill rotWithShape="1">
          <a:blip r:embed="rId2">
            <a:extLst>
              <a:ext uri="{28A0092B-C50C-407E-A947-70E740481C1C}">
                <a14:useLocalDpi xmlns:a14="http://schemas.microsoft.com/office/drawing/2010/main" val="0"/>
              </a:ext>
            </a:extLst>
          </a:blip>
          <a:srcRect l="11183" t="43054" r="58426" b="36935"/>
          <a:stretch/>
        </p:blipFill>
        <p:spPr bwMode="auto">
          <a:xfrm>
            <a:off x="5530240" y="3195022"/>
            <a:ext cx="3604726" cy="919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title="Diffuse reflection"/>
          <p:cNvPicPr>
            <a:picLocks noChangeAspect="1" noChangeArrowheads="1"/>
          </p:cNvPicPr>
          <p:nvPr/>
        </p:nvPicPr>
        <p:blipFill rotWithShape="1">
          <a:blip r:embed="rId2">
            <a:extLst>
              <a:ext uri="{28A0092B-C50C-407E-A947-70E740481C1C}">
                <a14:useLocalDpi xmlns:a14="http://schemas.microsoft.com/office/drawing/2010/main" val="0"/>
              </a:ext>
            </a:extLst>
          </a:blip>
          <a:srcRect l="11351" t="64610" r="58258" b="15379"/>
          <a:stretch/>
        </p:blipFill>
        <p:spPr bwMode="auto">
          <a:xfrm>
            <a:off x="5558417" y="4730179"/>
            <a:ext cx="3576549" cy="912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effectLst>
            <a:outerShdw blurRad="50800" dist="38100" dir="2700000" algn="tl" rotWithShape="0">
              <a:prstClr val="black">
                <a:alpha val="40000"/>
              </a:prstClr>
            </a:outerShdw>
          </a:effectLst>
        </p:spPr>
        <p:txBody>
          <a:bodyPr/>
          <a:lstStyle/>
          <a:p>
            <a:r>
              <a:rPr lang="en-US" sz="4000" dirty="0"/>
              <a:t>non-beam hazards</a:t>
            </a:r>
          </a:p>
        </p:txBody>
      </p:sp>
      <p:sp>
        <p:nvSpPr>
          <p:cNvPr id="12" name="Text Placeholder 11"/>
          <p:cNvSpPr>
            <a:spLocks noGrp="1"/>
          </p:cNvSpPr>
          <p:nvPr>
            <p:ph type="body" idx="11"/>
          </p:nvPr>
        </p:nvSpPr>
        <p:spPr/>
        <p:txBody>
          <a:bodyPr/>
          <a:lstStyle/>
          <a:p>
            <a:endParaRPr lang="en-US" dirty="0"/>
          </a:p>
        </p:txBody>
      </p:sp>
      <p:sp>
        <p:nvSpPr>
          <p:cNvPr id="13" name="Text Placeholder 12"/>
          <p:cNvSpPr>
            <a:spLocks noGrp="1"/>
          </p:cNvSpPr>
          <p:nvPr>
            <p:ph type="body" idx="12"/>
          </p:nvPr>
        </p:nvSpPr>
        <p:spPr/>
        <p:txBody>
          <a:bodyPr>
            <a:normAutofit fontScale="85000" lnSpcReduction="10000"/>
          </a:bodyPr>
          <a:lstStyle/>
          <a:p>
            <a:pPr marL="342900" indent="-342900">
              <a:buFont typeface="Arial" panose="020B0604020202020204" pitchFamily="34" charset="0"/>
              <a:buChar char="•"/>
            </a:pPr>
            <a:r>
              <a:rPr lang="en-US" sz="2100" dirty="0"/>
              <a:t>Electrical hazards – Fatal electric shock hazard possible with energized electronic components. Protective housings and electrical hazards should be covered. Only qualified personnel should work with energized electronics</a:t>
            </a:r>
          </a:p>
          <a:p>
            <a:pPr marL="342900" indent="-342900">
              <a:buFont typeface="Arial" panose="020B0604020202020204" pitchFamily="34" charset="0"/>
              <a:buChar char="•"/>
            </a:pPr>
            <a:r>
              <a:rPr lang="en-US" sz="2100" dirty="0"/>
              <a:t>Laser Generated Air Contaminants (LGACs) – Cutting, welding, engraving, materials processing applications and medical procedures can generate hazardous air contaminants. Notify LSO if LGAC production is possible. </a:t>
            </a:r>
          </a:p>
          <a:p>
            <a:pPr marL="347663" lvl="1" indent="-347663">
              <a:buFont typeface="Arial" panose="020B0604020202020204" pitchFamily="34" charset="0"/>
              <a:buChar char="•"/>
            </a:pPr>
            <a:r>
              <a:rPr lang="en-US" sz="2100" dirty="0"/>
              <a:t>Mechanical hazards – Moving robotic parts can cause severe physical trauma. </a:t>
            </a:r>
          </a:p>
          <a:p>
            <a:pPr marL="342900" indent="-342900">
              <a:buFont typeface="Arial" panose="020B0604020202020204" pitchFamily="34" charset="0"/>
              <a:buChar char="•"/>
            </a:pPr>
            <a:r>
              <a:rPr lang="en-US" sz="2100" dirty="0"/>
              <a:t>Process radiation – Certain applications can generate plasmas which emit light capable of causing eye injury. Protective eyewear and clothing can offer protection. Notify LSO if plasmas will be generated.</a:t>
            </a:r>
          </a:p>
          <a:p>
            <a:pPr marL="342900" indent="-342900">
              <a:buFont typeface="Arial" panose="020B0604020202020204" pitchFamily="34" charset="0"/>
              <a:buChar char="•"/>
            </a:pPr>
            <a:r>
              <a:rPr lang="en-US" sz="2100" dirty="0"/>
              <a:t>Pump lamp light – Light from laser lamps produces a white light optical hazard. Laser optical pumping lamps shall not be operated with protective housing removed. If such operation is required, consult the LSO.</a:t>
            </a:r>
          </a:p>
          <a:p>
            <a:pPr marL="347663" lvl="1" indent="-347663">
              <a:buFont typeface="Arial" panose="020B0604020202020204" pitchFamily="34" charset="0"/>
              <a:buChar char="•"/>
            </a:pPr>
            <a:r>
              <a:rPr lang="en-US" sz="2100" dirty="0"/>
              <a:t>Chemical hazards – Some laser dyes can be toxic and carcinogenic. </a:t>
            </a:r>
          </a:p>
        </p:txBody>
      </p:sp>
    </p:spTree>
    <p:extLst>
      <p:ext uri="{BB962C8B-B14F-4D97-AF65-F5344CB8AC3E}">
        <p14:creationId xmlns:p14="http://schemas.microsoft.com/office/powerpoint/2010/main" val="13587594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31413</TotalTime>
  <Words>4031</Words>
  <Application>Microsoft Office PowerPoint</Application>
  <PresentationFormat>On-screen Show (4:3)</PresentationFormat>
  <Paragraphs>409</Paragraphs>
  <Slides>40</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Comic Sans MS</vt:lpstr>
      <vt:lpstr>Courier New</vt:lpstr>
      <vt:lpstr>Impact</vt:lpstr>
      <vt:lpstr>Lucida Grande</vt:lpstr>
      <vt:lpstr>Office Theme</vt:lpstr>
      <vt:lpstr>Laser safety Retraining</vt:lpstr>
      <vt:lpstr>Laser safety at Purdue</vt:lpstr>
      <vt:lpstr>Biological effects, </vt:lpstr>
      <vt:lpstr>Laser spectrum</vt:lpstr>
      <vt:lpstr>Eye injury mechanisms</vt:lpstr>
      <vt:lpstr>Eye injuries at various wavelengths</vt:lpstr>
      <vt:lpstr>Mechanisms of skin injury</vt:lpstr>
      <vt:lpstr>Hazardous Exposure pathways</vt:lpstr>
      <vt:lpstr>non-beam hazards</vt:lpstr>
      <vt:lpstr>Control measures  </vt:lpstr>
      <vt:lpstr>Types of control measures</vt:lpstr>
      <vt:lpstr>Engineering controls (1)</vt:lpstr>
      <vt:lpstr>Engineering controls (2)</vt:lpstr>
      <vt:lpstr>Engineering controls (3)</vt:lpstr>
      <vt:lpstr>Engineering control requirements</vt:lpstr>
      <vt:lpstr>Administrative controls (1)</vt:lpstr>
      <vt:lpstr>Administrative controls (2)</vt:lpstr>
      <vt:lpstr>Administrative control requirements</vt:lpstr>
      <vt:lpstr>Personal protective equipment (1)</vt:lpstr>
      <vt:lpstr>Personal protective equipment (2)</vt:lpstr>
      <vt:lpstr>Eye protection for ultrafast lasers</vt:lpstr>
      <vt:lpstr>Skin protection</vt:lpstr>
      <vt:lpstr>Ppe requirements</vt:lpstr>
      <vt:lpstr>Laser Accident at Purdue</vt:lpstr>
      <vt:lpstr>Common causes of  </vt:lpstr>
      <vt:lpstr>Common causes of laser injuries</vt:lpstr>
      <vt:lpstr>Safe work Practices (1)</vt:lpstr>
      <vt:lpstr>Safe work Practices (2)</vt:lpstr>
      <vt:lpstr>Safe laser Alignment principles</vt:lpstr>
      <vt:lpstr>Alignment safety Video</vt:lpstr>
      <vt:lpstr>Responsibilities of the </vt:lpstr>
      <vt:lpstr>PI responsibilities</vt:lpstr>
      <vt:lpstr>Primary Responsibility for safety </vt:lpstr>
      <vt:lpstr>Laser user responsibilities </vt:lpstr>
      <vt:lpstr>Maintain a safe lab environment</vt:lpstr>
      <vt:lpstr>Final Thoughts</vt:lpstr>
      <vt:lpstr>injury</vt:lpstr>
      <vt:lpstr>fire </vt:lpstr>
      <vt:lpstr>Contact information</vt:lpstr>
      <vt:lpstr>End of training module</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Young, Joshua Allan</cp:lastModifiedBy>
  <cp:revision>529</cp:revision>
  <cp:lastPrinted>2012-02-14T22:31:46Z</cp:lastPrinted>
  <dcterms:created xsi:type="dcterms:W3CDTF">2011-09-20T15:44:26Z</dcterms:created>
  <dcterms:modified xsi:type="dcterms:W3CDTF">2023-03-27T17:56:13Z</dcterms:modified>
</cp:coreProperties>
</file>