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64" r:id="rId2"/>
    <p:sldId id="395" r:id="rId3"/>
    <p:sldId id="400" r:id="rId4"/>
    <p:sldId id="401" r:id="rId5"/>
    <p:sldId id="402" r:id="rId6"/>
    <p:sldId id="403" r:id="rId7"/>
    <p:sldId id="266" r:id="rId8"/>
    <p:sldId id="451" r:id="rId9"/>
    <p:sldId id="265" r:id="rId10"/>
    <p:sldId id="418" r:id="rId11"/>
    <p:sldId id="420" r:id="rId12"/>
    <p:sldId id="421" r:id="rId13"/>
    <p:sldId id="334" r:id="rId14"/>
    <p:sldId id="350" r:id="rId15"/>
    <p:sldId id="357" r:id="rId16"/>
    <p:sldId id="358" r:id="rId17"/>
    <p:sldId id="359" r:id="rId18"/>
    <p:sldId id="360" r:id="rId19"/>
    <p:sldId id="361" r:id="rId20"/>
    <p:sldId id="362" r:id="rId21"/>
    <p:sldId id="275" r:id="rId22"/>
    <p:sldId id="276" r:id="rId23"/>
    <p:sldId id="436" r:id="rId24"/>
    <p:sldId id="437" r:id="rId25"/>
    <p:sldId id="365" r:id="rId26"/>
    <p:sldId id="277" r:id="rId27"/>
    <p:sldId id="278" r:id="rId28"/>
    <p:sldId id="279" r:id="rId29"/>
    <p:sldId id="319" r:id="rId30"/>
    <p:sldId id="335" r:id="rId31"/>
    <p:sldId id="405" r:id="rId32"/>
    <p:sldId id="404" r:id="rId33"/>
    <p:sldId id="429" r:id="rId34"/>
    <p:sldId id="428" r:id="rId35"/>
    <p:sldId id="415" r:id="rId36"/>
    <p:sldId id="430" r:id="rId37"/>
    <p:sldId id="416" r:id="rId38"/>
    <p:sldId id="427" r:id="rId39"/>
    <p:sldId id="417" r:id="rId40"/>
    <p:sldId id="434" r:id="rId41"/>
    <p:sldId id="435" r:id="rId42"/>
    <p:sldId id="413" r:id="rId43"/>
    <p:sldId id="431" r:id="rId44"/>
    <p:sldId id="432" r:id="rId45"/>
    <p:sldId id="396" r:id="rId46"/>
    <p:sldId id="423" r:id="rId47"/>
    <p:sldId id="450" r:id="rId48"/>
    <p:sldId id="422" r:id="rId49"/>
    <p:sldId id="409" r:id="rId50"/>
    <p:sldId id="452" r:id="rId51"/>
    <p:sldId id="460" r:id="rId52"/>
    <p:sldId id="410" r:id="rId53"/>
    <p:sldId id="444" r:id="rId54"/>
    <p:sldId id="445" r:id="rId55"/>
    <p:sldId id="454" r:id="rId56"/>
    <p:sldId id="455" r:id="rId57"/>
    <p:sldId id="458" r:id="rId58"/>
    <p:sldId id="456" r:id="rId59"/>
    <p:sldId id="457" r:id="rId60"/>
    <p:sldId id="449" r:id="rId61"/>
    <p:sldId id="414" r:id="rId62"/>
    <p:sldId id="298" r:id="rId63"/>
    <p:sldId id="337" r:id="rId64"/>
    <p:sldId id="453" r:id="rId65"/>
    <p:sldId id="461" r:id="rId66"/>
    <p:sldId id="301" r:id="rId6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02">
          <p15:clr>
            <a:srgbClr val="A4A3A4"/>
          </p15:clr>
        </p15:guide>
        <p15:guide id="2" pos="55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e" initials="J"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E3AE24"/>
    <a:srgbClr val="A3792C"/>
    <a:srgbClr val="756C66"/>
    <a:srgbClr val="856024"/>
    <a:srgbClr val="D19B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0" autoAdjust="0"/>
    <p:restoredTop sz="95652" autoAdjust="0"/>
  </p:normalViewPr>
  <p:slideViewPr>
    <p:cSldViewPr snapToGrid="0" snapToObjects="1">
      <p:cViewPr varScale="1">
        <p:scale>
          <a:sx n="59" d="100"/>
          <a:sy n="59" d="100"/>
        </p:scale>
        <p:origin x="1368" y="52"/>
      </p:cViewPr>
      <p:guideLst>
        <p:guide orient="horz" pos="2702"/>
        <p:guide pos="556"/>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616B-42F8-85C0-572DE46693D6}"/>
            </c:ext>
          </c:extLst>
        </c:ser>
        <c:dLbls>
          <c:showLegendKey val="0"/>
          <c:showVal val="0"/>
          <c:showCatName val="0"/>
          <c:showSerName val="0"/>
          <c:showPercent val="0"/>
          <c:showBubbleSize val="0"/>
        </c:dLbls>
        <c:axId val="330066120"/>
        <c:axId val="108238904"/>
      </c:scatterChart>
      <c:valAx>
        <c:axId val="330066120"/>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238904"/>
        <c:crosses val="autoZero"/>
        <c:crossBetween val="midCat"/>
      </c:valAx>
      <c:valAx>
        <c:axId val="108238904"/>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Activity</a:t>
                </a:r>
                <a:r>
                  <a:rPr lang="en-US" baseline="0"/>
                  <a:t> (mCi)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0066120"/>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8E0C-402E-868A-C7BF6F880FF1}"/>
            </c:ext>
          </c:extLst>
        </c:ser>
        <c:dLbls>
          <c:showLegendKey val="0"/>
          <c:showVal val="0"/>
          <c:showCatName val="0"/>
          <c:showSerName val="0"/>
          <c:showPercent val="0"/>
          <c:showBubbleSize val="0"/>
        </c:dLbls>
        <c:axId val="329788688"/>
        <c:axId val="329809360"/>
      </c:scatterChart>
      <c:valAx>
        <c:axId val="329788688"/>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809360"/>
        <c:crosses val="autoZero"/>
        <c:crossBetween val="midCat"/>
      </c:valAx>
      <c:valAx>
        <c:axId val="32980936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Activity</a:t>
                </a:r>
                <a:r>
                  <a:rPr lang="en-US" baseline="0"/>
                  <a:t> (mCi)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788688"/>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vs.</a:t>
            </a:r>
            <a:r>
              <a:rPr lang="en-US" baseline="0" dirty="0"/>
              <a:t> Time for </a:t>
            </a:r>
            <a:r>
              <a:rPr lang="en-US" baseline="30000" dirty="0"/>
              <a:t>131</a:t>
            </a:r>
            <a:r>
              <a:rPr lang="en-US" baseline="0" dirty="0"/>
              <a:t>I</a:t>
            </a:r>
            <a:endParaRPr lang="en-US"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smoothMarker"/>
        <c:varyColors val="0"/>
        <c:ser>
          <c:idx val="0"/>
          <c:order val="0"/>
          <c:tx>
            <c:strRef>
              <c:f>Sheet1!$B$1</c:f>
              <c:strCache>
                <c:ptCount val="1"/>
                <c:pt idx="0">
                  <c:v>Activity (mCi)</c:v>
                </c:pt>
              </c:strCache>
            </c:strRef>
          </c:tx>
          <c:spPr>
            <a:ln w="19050" cap="rnd">
              <a:solidFill>
                <a:schemeClr val="accent1"/>
              </a:solidFill>
              <a:round/>
            </a:ln>
            <a:effectLst/>
          </c:spPr>
          <c:marker>
            <c:symbol val="none"/>
          </c:marker>
          <c:xVal>
            <c:numRef>
              <c:f>Sheet1!$A$2:$A$82</c:f>
              <c:numCache>
                <c:formatCode>General</c:formatCode>
                <c:ptCount val="8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numCache>
            </c:numRef>
          </c:xVal>
          <c:yVal>
            <c:numRef>
              <c:f>Sheet1!$B$2:$B$82</c:f>
              <c:numCache>
                <c:formatCode>General</c:formatCode>
                <c:ptCount val="81"/>
                <c:pt idx="0">
                  <c:v>5</c:v>
                </c:pt>
                <c:pt idx="1">
                  <c:v>4.5861592107414779</c:v>
                </c:pt>
                <c:pt idx="2">
                  <c:v>4.2065712612537807</c:v>
                </c:pt>
                <c:pt idx="3">
                  <c:v>3.8584011070878841</c:v>
                </c:pt>
                <c:pt idx="4">
                  <c:v>3.5390483552012437</c:v>
                </c:pt>
                <c:pt idx="5">
                  <c:v>3.2461278422931326</c:v>
                </c:pt>
                <c:pt idx="6">
                  <c:v>2.9774518206354026</c:v>
                </c:pt>
                <c:pt idx="7">
                  <c:v>2.7310136183492073</c:v>
                </c:pt>
                <c:pt idx="8">
                  <c:v>2.504972652090526</c:v>
                </c:pt>
                <c:pt idx="9">
                  <c:v>2.2976406802080951</c:v>
                </c:pt>
                <c:pt idx="10">
                  <c:v>2.1074691937021339</c:v>
                </c:pt>
                <c:pt idx="11">
                  <c:v>1.933037850810192</c:v>
                </c:pt>
                <c:pt idx="12">
                  <c:v>1.7730438688410146</c:v>
                </c:pt>
                <c:pt idx="13">
                  <c:v>1.6262922940267852</c:v>
                </c:pt>
                <c:pt idx="14">
                  <c:v>1.4916870767217658</c:v>
                </c:pt>
                <c:pt idx="15">
                  <c:v>1.3682228852903113</c:v>
                </c:pt>
                <c:pt idx="16">
                  <c:v>1.2549775975442887</c:v>
                </c:pt>
                <c:pt idx="17">
                  <c:v>1.1511054136503904</c:v>
                </c:pt>
                <c:pt idx="18">
                  <c:v>1.0558305390694236</c:v>
                </c:pt>
                <c:pt idx="19">
                  <c:v>0.96844139034707521</c:v>
                </c:pt>
                <c:pt idx="20">
                  <c:v>0.88828528048070454</c:v>
                </c:pt>
                <c:pt idx="21">
                  <c:v>0.81476354416853214</c:v>
                </c:pt>
                <c:pt idx="22">
                  <c:v>0.7473270665329772</c:v>
                </c:pt>
                <c:pt idx="23">
                  <c:v>0.6854721819233246</c:v>
                </c:pt>
                <c:pt idx="24">
                  <c:v>0.62873691216694272</c:v>
                </c:pt>
                <c:pt idx="25">
                  <c:v>0.57669751617351617</c:v>
                </c:pt>
                <c:pt idx="26">
                  <c:v>0.52896532512218075</c:v>
                </c:pt>
                <c:pt idx="27">
                  <c:v>0.48518383959438982</c:v>
                </c:pt>
                <c:pt idx="28">
                  <c:v>0.4450260669717454</c:v>
                </c:pt>
                <c:pt idx="29">
                  <c:v>0.40819207921250489</c:v>
                </c:pt>
                <c:pt idx="30">
                  <c:v>0.37440677276642886</c:v>
                </c:pt>
                <c:pt idx="31">
                  <c:v>0.34341781389734993</c:v>
                </c:pt>
                <c:pt idx="32">
                  <c:v>0.31499375406760688</c:v>
                </c:pt>
                <c:pt idx="33">
                  <c:v>0.28892230130863827</c:v>
                </c:pt>
                <c:pt idx="34">
                  <c:v>0.26500873466704722</c:v>
                </c:pt>
                <c:pt idx="35">
                  <c:v>0.24307444988404467</c:v>
                </c:pt>
                <c:pt idx="36">
                  <c:v>0.22295562544632591</c:v>
                </c:pt>
                <c:pt idx="37">
                  <c:v>0.20450199904545896</c:v>
                </c:pt>
                <c:pt idx="38">
                  <c:v>0.18757574530747526</c:v>
                </c:pt>
                <c:pt idx="39">
                  <c:v>0.17205044641071504</c:v>
                </c:pt>
                <c:pt idx="40">
                  <c:v>0.15781014790373679</c:v>
                </c:pt>
                <c:pt idx="41">
                  <c:v>0.14474849267143952</c:v>
                </c:pt>
                <c:pt idx="42">
                  <c:v>0.13276792658121356</c:v>
                </c:pt>
                <c:pt idx="43">
                  <c:v>0.12177896987629619</c:v>
                </c:pt>
                <c:pt idx="44">
                  <c:v>0.11169954887455696</c:v>
                </c:pt>
                <c:pt idx="45">
                  <c:v>0.10245438298134348</c:v>
                </c:pt>
                <c:pt idx="46">
                  <c:v>9.3974422438144689E-2</c:v>
                </c:pt>
                <c:pt idx="47">
                  <c:v>8.619633260776155E-2</c:v>
                </c:pt>
                <c:pt idx="48">
                  <c:v>7.9062020944244388E-2</c:v>
                </c:pt>
                <c:pt idx="49">
                  <c:v>7.2518203114656385E-2</c:v>
                </c:pt>
                <c:pt idx="50">
                  <c:v>6.6516005032140585E-2</c:v>
                </c:pt>
                <c:pt idx="51">
                  <c:v>6.1010597827975584E-2</c:v>
                </c:pt>
                <c:pt idx="52">
                  <c:v>5.5960863036322875E-2</c:v>
                </c:pt>
                <c:pt idx="53">
                  <c:v>5.1329085491014885E-2</c:v>
                </c:pt>
                <c:pt idx="54">
                  <c:v>4.7080671640710919E-2</c:v>
                </c:pt>
                <c:pt idx="55">
                  <c:v>4.318389117858832E-2</c:v>
                </c:pt>
                <c:pt idx="56">
                  <c:v>3.9609640056868088E-2</c:v>
                </c:pt>
                <c:pt idx="57">
                  <c:v>3.6331223116192059E-2</c:v>
                </c:pt>
                <c:pt idx="58">
                  <c:v>3.3324154706365572E-2</c:v>
                </c:pt>
                <c:pt idx="59">
                  <c:v>3.0565975809354506E-2</c:v>
                </c:pt>
                <c:pt idx="60">
                  <c:v>2.8036086298674462E-2</c:v>
                </c:pt>
                <c:pt idx="61">
                  <c:v>2.5715591082361784E-2</c:v>
                </c:pt>
                <c:pt idx="62">
                  <c:v>2.3587158980406978E-2</c:v>
                </c:pt>
                <c:pt idx="63">
                  <c:v>2.1634893282643418E-2</c:v>
                </c:pt>
                <c:pt idx="64">
                  <c:v>1.9844213020320804E-2</c:v>
                </c:pt>
                <c:pt idx="65">
                  <c:v>1.8201744064612037E-2</c:v>
                </c:pt>
                <c:pt idx="66">
                  <c:v>1.6695219238695914E-2</c:v>
                </c:pt>
                <c:pt idx="67">
                  <c:v>1.5313386697378714E-2</c:v>
                </c:pt>
                <c:pt idx="68">
                  <c:v>1.4045925889965892E-2</c:v>
                </c:pt>
                <c:pt idx="69">
                  <c:v>1.2883370478731849E-2</c:v>
                </c:pt>
                <c:pt idx="70">
                  <c:v>1.1817037637286192E-2</c:v>
                </c:pt>
                <c:pt idx="71">
                  <c:v>1.0838963200783751E-2</c:v>
                </c:pt>
                <c:pt idx="72">
                  <c:v>9.9418421836324732E-3</c:v>
                </c:pt>
                <c:pt idx="73">
                  <c:v>9.1189742204408446E-3</c:v>
                </c:pt>
                <c:pt idx="74">
                  <c:v>8.3642135227177776E-3</c:v>
                </c:pt>
                <c:pt idx="75">
                  <c:v>7.6719229775641098E-3</c:v>
                </c:pt>
                <c:pt idx="76">
                  <c:v>7.0369320455309636E-3</c:v>
                </c:pt>
                <c:pt idx="77">
                  <c:v>6.4544981431947437E-3</c:v>
                </c:pt>
                <c:pt idx="78">
                  <c:v>5.9202712220252675E-3</c:v>
                </c:pt>
                <c:pt idx="79">
                  <c:v>5.4302612789957792E-3</c:v>
                </c:pt>
                <c:pt idx="80">
                  <c:v>4.980808556279857E-3</c:v>
                </c:pt>
              </c:numCache>
            </c:numRef>
          </c:yVal>
          <c:smooth val="1"/>
          <c:extLst>
            <c:ext xmlns:c16="http://schemas.microsoft.com/office/drawing/2014/chart" uri="{C3380CC4-5D6E-409C-BE32-E72D297353CC}">
              <c16:uniqueId val="{00000000-A1B2-4171-ABA4-4CFB5458CFF2}"/>
            </c:ext>
          </c:extLst>
        </c:ser>
        <c:dLbls>
          <c:showLegendKey val="0"/>
          <c:showVal val="0"/>
          <c:showCatName val="0"/>
          <c:showSerName val="0"/>
          <c:showPercent val="0"/>
          <c:showBubbleSize val="0"/>
        </c:dLbls>
        <c:axId val="329901552"/>
        <c:axId val="329940224"/>
      </c:scatterChart>
      <c:valAx>
        <c:axId val="329901552"/>
        <c:scaling>
          <c:orientation val="minMax"/>
          <c:max val="8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Time (days)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940224"/>
        <c:crosses val="autoZero"/>
        <c:crossBetween val="midCat"/>
      </c:valAx>
      <c:valAx>
        <c:axId val="329940224"/>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Activity</a:t>
                </a:r>
                <a:r>
                  <a:rPr lang="en-US" baseline="0"/>
                  <a:t> (mCi)</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9901552"/>
        <c:crosses val="autoZero"/>
        <c:crossBetween val="midCat"/>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CF2AE9AF-5B02-A343-87BA-BF97CE0E58AE}" type="datetimeFigureOut">
              <a:rPr lang="en-US" smtClean="0"/>
              <a:pPr/>
              <a:t>3/27/2023</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C696C59-4C62-F748-9189-0658811B1DC6}" type="slidenum">
              <a:rPr lang="en-US" smtClean="0"/>
              <a:pPr/>
              <a:t>‹#›</a:t>
            </a:fld>
            <a:endParaRPr lang="en-US" dirty="0"/>
          </a:p>
        </p:txBody>
      </p:sp>
    </p:spTree>
    <p:extLst>
      <p:ext uri="{BB962C8B-B14F-4D97-AF65-F5344CB8AC3E}">
        <p14:creationId xmlns:p14="http://schemas.microsoft.com/office/powerpoint/2010/main" val="19750174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1</a:t>
            </a:fld>
            <a:endParaRPr lang="en-US" dirty="0"/>
          </a:p>
        </p:txBody>
      </p:sp>
    </p:spTree>
    <p:extLst>
      <p:ext uri="{BB962C8B-B14F-4D97-AF65-F5344CB8AC3E}">
        <p14:creationId xmlns:p14="http://schemas.microsoft.com/office/powerpoint/2010/main" val="68012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696C59-4C62-F748-9189-0658811B1DC6}" type="slidenum">
              <a:rPr lang="en-US" smtClean="0"/>
              <a:pPr/>
              <a:t>9</a:t>
            </a:fld>
            <a:endParaRPr lang="en-US" dirty="0"/>
          </a:p>
        </p:txBody>
      </p:sp>
    </p:spTree>
    <p:extLst>
      <p:ext uri="{BB962C8B-B14F-4D97-AF65-F5344CB8AC3E}">
        <p14:creationId xmlns:p14="http://schemas.microsoft.com/office/powerpoint/2010/main" val="3299309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2170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C26C963-CF4C-4566-9DA0-0DDD212D88C9}" type="slidenum">
              <a:rPr lang="en-US" smtClean="0"/>
              <a:pPr/>
              <a:t>22</a:t>
            </a:fld>
            <a:endParaRPr lang="en-US" dirty="0"/>
          </a:p>
        </p:txBody>
      </p:sp>
    </p:spTree>
    <p:extLst>
      <p:ext uri="{BB962C8B-B14F-4D97-AF65-F5344CB8AC3E}">
        <p14:creationId xmlns:p14="http://schemas.microsoft.com/office/powerpoint/2010/main" val="22885951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9" name="Rectangle 18"/>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2" name="Group 31"/>
          <p:cNvGrpSpPr/>
          <p:nvPr userDrawn="1"/>
        </p:nvGrpSpPr>
        <p:grpSpPr>
          <a:xfrm>
            <a:off x="0" y="4390739"/>
            <a:ext cx="5080376" cy="1864377"/>
            <a:chOff x="0" y="4390739"/>
            <a:chExt cx="5080376" cy="1864377"/>
          </a:xfrm>
        </p:grpSpPr>
        <p:sp>
          <p:nvSpPr>
            <p:cNvPr id="33" name="Rectangle 32"/>
            <p:cNvSpPr/>
            <p:nvPr/>
          </p:nvSpPr>
          <p:spPr>
            <a:xfrm>
              <a:off x="0" y="4390741"/>
              <a:ext cx="5080376" cy="1864375"/>
            </a:xfrm>
            <a:prstGeom prst="rect">
              <a:avLst/>
            </a:prstGeom>
            <a:solidFill>
              <a:srgbClr val="8560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4" name="Picture 33" descr="Lines_7404.pdf"/>
            <p:cNvPicPr>
              <a:picLocks noChangeAspect="1"/>
            </p:cNvPicPr>
            <p:nvPr/>
          </p:nvPicPr>
          <p:blipFill rotWithShape="1">
            <a:blip r:embed="rId2">
              <a:extLst>
                <a:ext uri="{28A0092B-C50C-407E-A947-70E740481C1C}">
                  <a14:useLocalDpi xmlns:a14="http://schemas.microsoft.com/office/drawing/2010/main" val="0"/>
                </a:ext>
              </a:extLst>
            </a:blip>
            <a:srcRect t="64595" r="2920"/>
            <a:stretch/>
          </p:blipFill>
          <p:spPr>
            <a:xfrm>
              <a:off x="752" y="4390739"/>
              <a:ext cx="5079624" cy="1861539"/>
            </a:xfrm>
            <a:prstGeom prst="rect">
              <a:avLst/>
            </a:prstGeom>
          </p:spPr>
        </p:pic>
      </p:grpSp>
      <p:sp>
        <p:nvSpPr>
          <p:cNvPr id="14" name="Rectangle 13"/>
          <p:cNvSpPr/>
          <p:nvPr userDrawn="1"/>
        </p:nvSpPr>
        <p:spPr>
          <a:xfrm>
            <a:off x="0" y="0"/>
            <a:ext cx="9144000" cy="10035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Title 14"/>
          <p:cNvSpPr>
            <a:spLocks noGrp="1"/>
          </p:cNvSpPr>
          <p:nvPr>
            <p:ph type="title" hasCustomPrompt="1"/>
          </p:nvPr>
        </p:nvSpPr>
        <p:spPr>
          <a:xfrm>
            <a:off x="335475" y="4585792"/>
            <a:ext cx="4744901" cy="1655878"/>
          </a:xfrm>
        </p:spPr>
        <p:txBody>
          <a:bodyPr anchor="t">
            <a:noAutofit/>
          </a:bodyPr>
          <a:lstStyle>
            <a:lvl1pPr>
              <a:lnSpc>
                <a:spcPts val="6400"/>
              </a:lnSpc>
              <a:defRPr sz="7000" cap="all">
                <a:solidFill>
                  <a:srgbClr val="D19B23"/>
                </a:solidFill>
              </a:defRPr>
            </a:lvl1pPr>
          </a:lstStyle>
          <a:p>
            <a:r>
              <a:rPr lang="en-US" dirty="0"/>
              <a:t>Document Title</a:t>
            </a:r>
          </a:p>
        </p:txBody>
      </p:sp>
      <p:sp>
        <p:nvSpPr>
          <p:cNvPr id="20" name="Text Placeholder 19"/>
          <p:cNvSpPr>
            <a:spLocks noGrp="1"/>
          </p:cNvSpPr>
          <p:nvPr>
            <p:ph type="body" sz="quarter" idx="14"/>
          </p:nvPr>
        </p:nvSpPr>
        <p:spPr>
          <a:xfrm>
            <a:off x="5747499" y="5623128"/>
            <a:ext cx="3112338" cy="311740"/>
          </a:xfrm>
        </p:spPr>
        <p:txBody>
          <a:bodyPr>
            <a:normAutofit/>
          </a:bodyPr>
          <a:lstStyle>
            <a:lvl1pPr>
              <a:defRPr sz="1400" b="1">
                <a:solidFill>
                  <a:srgbClr val="A3792C"/>
                </a:solidFill>
              </a:defRPr>
            </a:lvl1pPr>
          </a:lstStyle>
          <a:p>
            <a:pPr lvl="0"/>
            <a:r>
              <a:rPr lang="en-US" dirty="0"/>
              <a:t>Click to edit Master text styles</a:t>
            </a:r>
          </a:p>
        </p:txBody>
      </p:sp>
      <p:sp>
        <p:nvSpPr>
          <p:cNvPr id="22" name="Text Placeholder 21"/>
          <p:cNvSpPr>
            <a:spLocks noGrp="1"/>
          </p:cNvSpPr>
          <p:nvPr>
            <p:ph type="body" sz="quarter" idx="15"/>
          </p:nvPr>
        </p:nvSpPr>
        <p:spPr>
          <a:xfrm>
            <a:off x="5747500" y="5918450"/>
            <a:ext cx="3112338" cy="333828"/>
          </a:xfrm>
        </p:spPr>
        <p:txBody>
          <a:bodyPr anchor="t">
            <a:noAutofit/>
          </a:bodyPr>
          <a:lstStyle>
            <a:lvl1pPr>
              <a:lnSpc>
                <a:spcPct val="90000"/>
              </a:lnSpc>
              <a:defRPr sz="1400">
                <a:solidFill>
                  <a:srgbClr val="A3792C"/>
                </a:solidFill>
              </a:defRPr>
            </a:lvl1pPr>
          </a:lstStyle>
          <a:p>
            <a:pPr lvl="0"/>
            <a:r>
              <a:rPr lang="en-US" dirty="0"/>
              <a:t>Click to edit Master text styles</a:t>
            </a:r>
          </a:p>
        </p:txBody>
      </p:sp>
      <p:sp>
        <p:nvSpPr>
          <p:cNvPr id="30" name="Date Placeholder 6"/>
          <p:cNvSpPr>
            <a:spLocks noGrp="1"/>
          </p:cNvSpPr>
          <p:nvPr>
            <p:ph type="dt" sz="half" idx="10"/>
          </p:nvPr>
        </p:nvSpPr>
        <p:spPr>
          <a:xfrm>
            <a:off x="5747498" y="6277181"/>
            <a:ext cx="3112591" cy="365125"/>
          </a:xfrm>
          <a:prstGeom prst="rect">
            <a:avLst/>
          </a:prstGeom>
        </p:spPr>
        <p:txBody>
          <a:bodyPr/>
          <a:lstStyle>
            <a:lvl1pPr algn="l">
              <a:defRPr sz="1800"/>
            </a:lvl1pPr>
          </a:lstStyle>
          <a:p>
            <a:r>
              <a:rPr lang="en-US" b="1" dirty="0">
                <a:solidFill>
                  <a:srgbClr val="856024"/>
                </a:solidFill>
                <a:latin typeface="Arial"/>
                <a:cs typeface="Arial"/>
              </a:rPr>
              <a:t>Month day, year</a:t>
            </a:r>
          </a:p>
        </p:txBody>
      </p:sp>
      <p:sp>
        <p:nvSpPr>
          <p:cNvPr id="31" name="Text Placeholder 3"/>
          <p:cNvSpPr>
            <a:spLocks noGrp="1"/>
          </p:cNvSpPr>
          <p:nvPr>
            <p:ph type="body" sz="quarter" idx="16" hasCustomPrompt="1"/>
          </p:nvPr>
        </p:nvSpPr>
        <p:spPr>
          <a:xfrm>
            <a:off x="5745085" y="4457139"/>
            <a:ext cx="3115004" cy="1165989"/>
          </a:xfrm>
        </p:spPr>
        <p:txBody>
          <a:bodyPr>
            <a:noAutofit/>
          </a:bodyPr>
          <a:lstStyle>
            <a:lvl1pPr>
              <a:lnSpc>
                <a:spcPct val="100000"/>
              </a:lnSpc>
              <a:spcBef>
                <a:spcPts val="0"/>
              </a:spcBef>
              <a:defRPr sz="3200" cap="all">
                <a:solidFill>
                  <a:schemeClr val="tx1">
                    <a:lumMod val="65000"/>
                    <a:lumOff val="35000"/>
                  </a:schemeClr>
                </a:solidFill>
                <a:latin typeface="Impact"/>
              </a:defRPr>
            </a:lvl1pPr>
            <a:lvl2pPr marL="0" indent="0">
              <a:lnSpc>
                <a:spcPts val="8900"/>
              </a:lnSpc>
              <a:spcBef>
                <a:spcPts val="0"/>
              </a:spcBef>
              <a:buFontTx/>
              <a:buNone/>
              <a:defRPr sz="9800" cap="all" baseline="0">
                <a:solidFill>
                  <a:srgbClr val="A3792C"/>
                </a:solidFill>
                <a:latin typeface="Impact"/>
              </a:defRPr>
            </a:lvl2pPr>
            <a:lvl3pPr marL="0" indent="0">
              <a:lnSpc>
                <a:spcPts val="4000"/>
              </a:lnSpc>
              <a:spcBef>
                <a:spcPts val="0"/>
              </a:spcBef>
              <a:buFontTx/>
              <a:buNone/>
              <a:defRPr sz="4000" cap="all" baseline="0">
                <a:solidFill>
                  <a:schemeClr val="bg1">
                    <a:lumMod val="65000"/>
                  </a:schemeClr>
                </a:solidFill>
                <a:latin typeface="Impact"/>
              </a:defRPr>
            </a:lvl3pPr>
          </a:lstStyle>
          <a:p>
            <a:pPr lvl="0"/>
            <a:r>
              <a:rPr lang="en-US" dirty="0"/>
              <a:t>Second Line</a:t>
            </a:r>
            <a:br>
              <a:rPr lang="en-US" dirty="0"/>
            </a:br>
            <a:r>
              <a:rPr lang="en-US" dirty="0"/>
              <a:t>Third Line</a:t>
            </a:r>
          </a:p>
        </p:txBody>
      </p:sp>
      <p:sp>
        <p:nvSpPr>
          <p:cNvPr id="10" name="Picture Placeholder 9"/>
          <p:cNvSpPr>
            <a:spLocks noGrp="1"/>
          </p:cNvSpPr>
          <p:nvPr>
            <p:ph type="pic" sz="quarter" idx="17"/>
          </p:nvPr>
        </p:nvSpPr>
        <p:spPr>
          <a:xfrm>
            <a:off x="0" y="0"/>
            <a:ext cx="9144000" cy="4391025"/>
          </a:xfrm>
        </p:spPr>
        <p:txBody>
          <a:bodyPr/>
          <a:lstStyle/>
          <a:p>
            <a:endParaRPr lang="en-US" dirty="0"/>
          </a:p>
        </p:txBody>
      </p:sp>
    </p:spTree>
    <p:extLst>
      <p:ext uri="{BB962C8B-B14F-4D97-AF65-F5344CB8AC3E}">
        <p14:creationId xmlns:p14="http://schemas.microsoft.com/office/powerpoint/2010/main" val="1960982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p:cNvSpPr/>
          <p:nvPr userDrawn="1"/>
        </p:nvSpPr>
        <p:spPr>
          <a:xfrm>
            <a:off x="0" y="-1"/>
            <a:ext cx="9144000" cy="95451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userDrawn="1"/>
        </p:nvSpPr>
        <p:spPr>
          <a:xfrm>
            <a:off x="204260" y="5974797"/>
            <a:ext cx="2053467" cy="870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9" name="Group 18"/>
          <p:cNvGrpSpPr/>
          <p:nvPr userDrawn="1"/>
        </p:nvGrpSpPr>
        <p:grpSpPr>
          <a:xfrm>
            <a:off x="-13512" y="4147563"/>
            <a:ext cx="6975508" cy="2304038"/>
            <a:chOff x="-13512" y="4147563"/>
            <a:chExt cx="6975508" cy="2304038"/>
          </a:xfrm>
        </p:grpSpPr>
        <p:sp>
          <p:nvSpPr>
            <p:cNvPr id="20" name="Rectangle 19"/>
            <p:cNvSpPr/>
            <p:nvPr/>
          </p:nvSpPr>
          <p:spPr>
            <a:xfrm>
              <a:off x="-13511" y="4147563"/>
              <a:ext cx="6975507" cy="2304038"/>
            </a:xfrm>
            <a:prstGeom prst="rect">
              <a:avLst/>
            </a:prstGeom>
            <a:solidFill>
              <a:srgbClr val="D19B2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1" name="Picture 20" descr="Lines_30blk.pdf"/>
            <p:cNvPicPr>
              <a:picLocks noChangeAspect="1"/>
            </p:cNvPicPr>
            <p:nvPr/>
          </p:nvPicPr>
          <p:blipFill rotWithShape="1">
            <a:blip r:embed="rId2">
              <a:extLst>
                <a:ext uri="{28A0092B-C50C-407E-A947-70E740481C1C}">
                  <a14:useLocalDpi xmlns:a14="http://schemas.microsoft.com/office/drawing/2010/main" val="0"/>
                </a:ext>
              </a:extLst>
            </a:blip>
            <a:srcRect l="1525" t="22542" r="22190"/>
            <a:stretch/>
          </p:blipFill>
          <p:spPr>
            <a:xfrm>
              <a:off x="-13512" y="4147563"/>
              <a:ext cx="6975507" cy="2304038"/>
            </a:xfrm>
            <a:prstGeom prst="rect">
              <a:avLst/>
            </a:prstGeom>
          </p:spPr>
        </p:pic>
      </p:grpSp>
      <p:cxnSp>
        <p:nvCxnSpPr>
          <p:cNvPr id="22" name="Straight Connector 21"/>
          <p:cNvCxnSpPr/>
          <p:nvPr userDrawn="1"/>
        </p:nvCxnSpPr>
        <p:spPr>
          <a:xfrm>
            <a:off x="948976" y="5832568"/>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cxnSp>
        <p:nvCxnSpPr>
          <p:cNvPr id="25" name="Straight Connector 24"/>
          <p:cNvCxnSpPr/>
          <p:nvPr userDrawn="1"/>
        </p:nvCxnSpPr>
        <p:spPr>
          <a:xfrm>
            <a:off x="948976" y="6340619"/>
            <a:ext cx="5958973" cy="0"/>
          </a:xfrm>
          <a:prstGeom prst="line">
            <a:avLst/>
          </a:prstGeom>
          <a:ln>
            <a:solidFill>
              <a:srgbClr val="FFFFFF"/>
            </a:solidFill>
            <a:prstDash val="dash"/>
          </a:ln>
        </p:spPr>
        <p:style>
          <a:lnRef idx="1">
            <a:schemeClr val="dk1"/>
          </a:lnRef>
          <a:fillRef idx="0">
            <a:schemeClr val="dk1"/>
          </a:fillRef>
          <a:effectRef idx="0">
            <a:schemeClr val="dk1"/>
          </a:effectRef>
          <a:fontRef idx="minor">
            <a:schemeClr val="tx1"/>
          </a:fontRef>
        </p:style>
      </p:cxnSp>
      <p:sp>
        <p:nvSpPr>
          <p:cNvPr id="26" name="Title 1"/>
          <p:cNvSpPr txBox="1">
            <a:spLocks/>
          </p:cNvSpPr>
          <p:nvPr userDrawn="1"/>
        </p:nvSpPr>
        <p:spPr>
          <a:xfrm>
            <a:off x="796576" y="4303767"/>
            <a:ext cx="6111373"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dirty="0">
              <a:solidFill>
                <a:schemeClr val="bg1"/>
              </a:solidFill>
              <a:latin typeface="Impact"/>
              <a:cs typeface="Impact"/>
            </a:endParaRPr>
          </a:p>
        </p:txBody>
      </p:sp>
      <p:sp>
        <p:nvSpPr>
          <p:cNvPr id="4" name="Title 3"/>
          <p:cNvSpPr>
            <a:spLocks noGrp="1"/>
          </p:cNvSpPr>
          <p:nvPr>
            <p:ph type="title" hasCustomPrompt="1"/>
          </p:nvPr>
        </p:nvSpPr>
        <p:spPr>
          <a:xfrm>
            <a:off x="794282" y="4240779"/>
            <a:ext cx="6113667" cy="1591789"/>
          </a:xfrm>
        </p:spPr>
        <p:txBody>
          <a:bodyPr/>
          <a:lstStyle>
            <a:lvl1pPr>
              <a:lnSpc>
                <a:spcPct val="80000"/>
              </a:lnSpc>
              <a:defRPr sz="6500">
                <a:solidFill>
                  <a:srgbClr val="756C66"/>
                </a:solidFill>
              </a:defRPr>
            </a:lvl1pPr>
          </a:lstStyle>
          <a:p>
            <a:r>
              <a:rPr lang="en-US" dirty="0"/>
              <a:t>Section</a:t>
            </a:r>
            <a:br>
              <a:rPr lang="en-US" dirty="0"/>
            </a:br>
            <a:r>
              <a:rPr lang="en-US" dirty="0"/>
              <a:t>Title</a:t>
            </a:r>
          </a:p>
        </p:txBody>
      </p:sp>
      <p:sp>
        <p:nvSpPr>
          <p:cNvPr id="23" name="Content Placeholder 22"/>
          <p:cNvSpPr>
            <a:spLocks noGrp="1"/>
          </p:cNvSpPr>
          <p:nvPr>
            <p:ph sz="quarter" idx="14" hasCustomPrompt="1"/>
          </p:nvPr>
        </p:nvSpPr>
        <p:spPr>
          <a:xfrm>
            <a:off x="794282" y="5799368"/>
            <a:ext cx="6113667" cy="556817"/>
          </a:xfrm>
        </p:spPr>
        <p:txBody>
          <a:bodyPr anchor="t">
            <a:noAutofit/>
          </a:bodyPr>
          <a:lstStyle>
            <a:lvl1pPr algn="l">
              <a:defRPr sz="3200" cap="all">
                <a:solidFill>
                  <a:schemeClr val="bg1"/>
                </a:solidFill>
                <a:latin typeface="Impact"/>
                <a:cs typeface="Impact"/>
              </a:defRPr>
            </a:lvl1pPr>
            <a:lvl2pPr algn="l">
              <a:defRPr>
                <a:latin typeface="Impact"/>
                <a:cs typeface="Impact"/>
              </a:defRPr>
            </a:lvl2pPr>
            <a:lvl3pPr algn="l">
              <a:defRPr>
                <a:latin typeface="Impact"/>
                <a:cs typeface="Impact"/>
              </a:defRPr>
            </a:lvl3pPr>
            <a:lvl4pPr algn="l">
              <a:defRPr>
                <a:latin typeface="Impact"/>
                <a:cs typeface="Impact"/>
              </a:defRPr>
            </a:lvl4pPr>
            <a:lvl5pPr algn="l">
              <a:defRPr>
                <a:latin typeface="Impact"/>
                <a:cs typeface="Impact"/>
              </a:defRPr>
            </a:lvl5pPr>
          </a:lstStyle>
          <a:p>
            <a:pPr lvl="0"/>
            <a:r>
              <a:rPr lang="en-US" dirty="0"/>
              <a:t>Second Line</a:t>
            </a:r>
          </a:p>
        </p:txBody>
      </p:sp>
      <p:pic>
        <p:nvPicPr>
          <p:cNvPr id="29" name="Picture 28" descr="PU_sigtab.eps"/>
          <p:cNvPicPr>
            <a:picLocks noChangeAspect="1"/>
          </p:cNvPicPr>
          <p:nvPr userDrawn="1"/>
        </p:nvPicPr>
        <p:blipFill rotWithShape="1">
          <a:blip r:embed="rId3">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3" name="Picture Placeholder 2"/>
          <p:cNvSpPr>
            <a:spLocks noGrp="1"/>
          </p:cNvSpPr>
          <p:nvPr>
            <p:ph type="pic" sz="quarter" idx="15"/>
          </p:nvPr>
        </p:nvSpPr>
        <p:spPr>
          <a:xfrm>
            <a:off x="-13512" y="-8411"/>
            <a:ext cx="6976288" cy="4156549"/>
          </a:xfrm>
        </p:spPr>
        <p:txBody>
          <a:bodyPr/>
          <a:lstStyle/>
          <a:p>
            <a:endParaRPr lang="en-US" dirty="0"/>
          </a:p>
        </p:txBody>
      </p:sp>
    </p:spTree>
    <p:extLst>
      <p:ext uri="{BB962C8B-B14F-4D97-AF65-F5344CB8AC3E}">
        <p14:creationId xmlns:p14="http://schemas.microsoft.com/office/powerpoint/2010/main" val="165069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AB80C8F5-D920-BB4B-933F-7F3EB43C8215}" type="slidenum">
              <a:rPr lang="en-US" smtClean="0"/>
              <a:pPr/>
              <a:t>‹#›</a:t>
            </a:fld>
            <a:endParaRPr lang="en-US" dirty="0"/>
          </a:p>
        </p:txBody>
      </p:sp>
      <p:sp>
        <p:nvSpPr>
          <p:cNvPr id="5"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Subtitle</a:t>
            </a:r>
          </a:p>
        </p:txBody>
      </p:sp>
      <p:sp>
        <p:nvSpPr>
          <p:cNvPr id="7" name="Text Placeholder 6"/>
          <p:cNvSpPr>
            <a:spLocks noGrp="1"/>
          </p:cNvSpPr>
          <p:nvPr>
            <p:ph type="body" idx="12"/>
          </p:nvPr>
        </p:nvSpPr>
        <p:spPr>
          <a:xfrm>
            <a:off x="457200" y="1608139"/>
            <a:ext cx="8235949" cy="432646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10024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427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6" name="Picture Placeholder 5"/>
          <p:cNvSpPr>
            <a:spLocks noGrp="1"/>
          </p:cNvSpPr>
          <p:nvPr>
            <p:ph type="pic" sz="quarter" idx="14"/>
          </p:nvPr>
        </p:nvSpPr>
        <p:spPr>
          <a:xfrm>
            <a:off x="4671604" y="1600373"/>
            <a:ext cx="4015195" cy="4342542"/>
          </a:xfrm>
        </p:spPr>
        <p:txBody>
          <a:bodyPr/>
          <a:lstStyle/>
          <a:p>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87793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394853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334408"/>
          </a:xfrm>
        </p:spPr>
        <p:txBody>
          <a:bodyPr>
            <a:normAutofit/>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AB80C8F5-D920-BB4B-933F-7F3EB43C8215}" type="slidenum">
              <a:rPr lang="en-US" smtClean="0"/>
              <a:pPr/>
              <a:t>‹#›</a:t>
            </a:fld>
            <a:endParaRPr lang="en-US" dirty="0"/>
          </a:p>
        </p:txBody>
      </p:sp>
      <p:sp>
        <p:nvSpPr>
          <p:cNvPr id="11"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2" name="Straight Connector 11"/>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83535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39488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3948888"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768033"/>
          </a:xfrm>
        </p:spPr>
        <p:txBody>
          <a:bodyPr>
            <a:normAutofit/>
          </a:bodyPr>
          <a:lstStyle>
            <a:lvl1pPr>
              <a:defRPr sz="16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Slide Number Placeholder 14"/>
          <p:cNvSpPr>
            <a:spLocks noGrp="1"/>
          </p:cNvSpPr>
          <p:nvPr>
            <p:ph type="sldNum" sz="quarter" idx="12"/>
          </p:nvPr>
        </p:nvSpPr>
        <p:spPr/>
        <p:txBody>
          <a:bodyPr/>
          <a:lstStyle>
            <a:lvl1pPr>
              <a:defRPr>
                <a:latin typeface="Arial"/>
                <a:cs typeface="Arial"/>
              </a:defRPr>
            </a:lvl1pPr>
          </a:lstStyle>
          <a:p>
            <a:fld id="{AB80C8F5-D920-BB4B-933F-7F3EB43C8215}" type="slidenum">
              <a:rPr lang="en-US" smtClean="0"/>
              <a:pPr/>
              <a:t>‹#›</a:t>
            </a:fld>
            <a:endParaRPr lang="en-US" dirty="0"/>
          </a:p>
        </p:txBody>
      </p:sp>
      <p:sp>
        <p:nvSpPr>
          <p:cNvPr id="13"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14" name="Straight Connector 13"/>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23700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B80C8F5-D920-BB4B-933F-7F3EB43C8215}" type="slidenum">
              <a:rPr lang="en-US" smtClean="0"/>
              <a:pPr/>
              <a:t>‹#›</a:t>
            </a:fld>
            <a:endParaRPr lang="en-US" dirty="0"/>
          </a:p>
        </p:txBody>
      </p:sp>
      <p:sp>
        <p:nvSpPr>
          <p:cNvPr id="8" name="Text Placeholder 2"/>
          <p:cNvSpPr>
            <a:spLocks noGrp="1"/>
          </p:cNvSpPr>
          <p:nvPr>
            <p:ph type="body" idx="11" hasCustomPrompt="1"/>
          </p:nvPr>
        </p:nvSpPr>
        <p:spPr>
          <a:xfrm>
            <a:off x="457200" y="941895"/>
            <a:ext cx="8229600" cy="442912"/>
          </a:xfrm>
        </p:spPr>
        <p:txBody>
          <a:bodyPr anchor="t">
            <a:noAutofit/>
          </a:bodyPr>
          <a:lstStyle>
            <a:lvl1pPr marL="0" indent="0">
              <a:buNone/>
              <a:defRPr sz="1800" b="1" cap="all">
                <a:solidFill>
                  <a:srgbClr val="E3AE24"/>
                </a:solidFill>
                <a:latin typeface="Impact"/>
                <a:cs typeface="Impac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cxnSp>
        <p:nvCxnSpPr>
          <p:cNvPr id="9" name="Straight Connector 8"/>
          <p:cNvCxnSpPr/>
          <p:nvPr userDrawn="1"/>
        </p:nvCxnSpPr>
        <p:spPr>
          <a:xfrm flipV="1">
            <a:off x="13137" y="1271265"/>
            <a:ext cx="9130863" cy="17985"/>
          </a:xfrm>
          <a:prstGeom prst="line">
            <a:avLst/>
          </a:prstGeom>
          <a:ln>
            <a:solidFill>
              <a:schemeClr val="bg1">
                <a:lumMod val="5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80091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1"/>
            <a:ext cx="9144000" cy="13316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Slide Number Placeholder 1"/>
          <p:cNvSpPr>
            <a:spLocks noGrp="1"/>
          </p:cNvSpPr>
          <p:nvPr>
            <p:ph type="sldNum" sz="quarter" idx="10"/>
          </p:nvPr>
        </p:nvSpPr>
        <p:spPr/>
        <p:txBody>
          <a:bodyPr/>
          <a:lstStyle/>
          <a:p>
            <a:fld id="{AB80C8F5-D920-BB4B-933F-7F3EB43C8215}" type="slidenum">
              <a:rPr lang="en-US" smtClean="0"/>
              <a:pPr/>
              <a:t>‹#›</a:t>
            </a:fld>
            <a:endParaRPr lang="en-US" dirty="0"/>
          </a:p>
        </p:txBody>
      </p:sp>
    </p:spTree>
    <p:extLst>
      <p:ext uri="{BB962C8B-B14F-4D97-AF65-F5344CB8AC3E}">
        <p14:creationId xmlns:p14="http://schemas.microsoft.com/office/powerpoint/2010/main" val="1894847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marL="342900" indent="-342900">
              <a:defRPr/>
            </a:lvl2pPr>
            <a:lvl3pPr marL="685800" indent="-342900">
              <a:defRPr/>
            </a:lvl3pPr>
            <a:lvl4pPr marL="1028700" indent="-342900">
              <a:defRPr/>
            </a:lvl4pPr>
            <a:lvl5pPr marL="1371600" indent="-3429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0F79BA3-2E82-4D74-90F6-ECBD82C34AB6}" type="datetimeFigureOut">
              <a:rPr lang="en-US" smtClean="0"/>
              <a:pPr/>
              <a:t>3/27/2023</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C1960EDF-27F9-4EBE-B399-4349DCA48A5F}" type="slidenum">
              <a:rPr lang="en-US" smtClean="0"/>
              <a:pPr/>
              <a:t>‹#›</a:t>
            </a:fld>
            <a:endParaRPr lang="en-US" dirty="0"/>
          </a:p>
        </p:txBody>
      </p:sp>
    </p:spTree>
    <p:extLst>
      <p:ext uri="{BB962C8B-B14F-4D97-AF65-F5344CB8AC3E}">
        <p14:creationId xmlns:p14="http://schemas.microsoft.com/office/powerpoint/2010/main" val="709711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PU_sig132.tif"/>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457200" y="6075632"/>
            <a:ext cx="1523874" cy="479171"/>
          </a:xfrm>
          <a:prstGeom prst="rect">
            <a:avLst/>
          </a:prstGeom>
        </p:spPr>
      </p:pic>
      <p:grpSp>
        <p:nvGrpSpPr>
          <p:cNvPr id="18" name="Group 17"/>
          <p:cNvGrpSpPr/>
          <p:nvPr userDrawn="1"/>
        </p:nvGrpSpPr>
        <p:grpSpPr>
          <a:xfrm>
            <a:off x="0" y="0"/>
            <a:ext cx="9157137" cy="915109"/>
            <a:chOff x="0" y="0"/>
            <a:chExt cx="9157137" cy="915109"/>
          </a:xfrm>
        </p:grpSpPr>
        <p:sp>
          <p:nvSpPr>
            <p:cNvPr id="19" name="Rectangle 18"/>
            <p:cNvSpPr/>
            <p:nvPr/>
          </p:nvSpPr>
          <p:spPr>
            <a:xfrm>
              <a:off x="0" y="0"/>
              <a:ext cx="9144000" cy="915108"/>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descr="h2_lines_white.pdf"/>
            <p:cNvPicPr>
              <a:picLocks noChangeAspect="1"/>
            </p:cNvPicPr>
            <p:nvPr/>
          </p:nvPicPr>
          <p:blipFill rotWithShape="1">
            <a:blip r:embed="rId12">
              <a:extLst>
                <a:ext uri="{28A0092B-C50C-407E-A947-70E740481C1C}">
                  <a14:useLocalDpi xmlns:a14="http://schemas.microsoft.com/office/drawing/2010/main" val="0"/>
                </a:ext>
              </a:extLst>
            </a:blip>
            <a:srcRect l="22582" t="22582" r="22582" b="48017"/>
            <a:stretch/>
          </p:blipFill>
          <p:spPr>
            <a:xfrm>
              <a:off x="13137" y="1"/>
              <a:ext cx="9144000" cy="915108"/>
            </a:xfrm>
            <a:prstGeom prst="rect">
              <a:avLst/>
            </a:prstGeom>
          </p:spPr>
        </p:pic>
      </p:grpSp>
      <p:sp>
        <p:nvSpPr>
          <p:cNvPr id="2" name="Title Placeholder 1"/>
          <p:cNvSpPr>
            <a:spLocks noGrp="1"/>
          </p:cNvSpPr>
          <p:nvPr>
            <p:ph type="title"/>
          </p:nvPr>
        </p:nvSpPr>
        <p:spPr>
          <a:xfrm>
            <a:off x="457200" y="315431"/>
            <a:ext cx="8235950" cy="748782"/>
          </a:xfrm>
          <a:prstGeom prst="rect">
            <a:avLst/>
          </a:prstGeom>
        </p:spPr>
        <p:txBody>
          <a:bodyPr vert="horz" lIns="91440" tIns="45720" rIns="91440" bIns="45720" rtlCol="0" anchor="t">
            <a:noAutofit/>
          </a:bodyPr>
          <a:lstStyle/>
          <a:p>
            <a:r>
              <a:rPr lang="en-US" dirty="0"/>
              <a:t>CLICK TO EDIT MASTER TITLE STYLE</a:t>
            </a:r>
          </a:p>
        </p:txBody>
      </p:sp>
      <p:sp>
        <p:nvSpPr>
          <p:cNvPr id="3" name="Text Placeholder 2"/>
          <p:cNvSpPr>
            <a:spLocks noGrp="1"/>
          </p:cNvSpPr>
          <p:nvPr>
            <p:ph type="body" idx="1"/>
          </p:nvPr>
        </p:nvSpPr>
        <p:spPr>
          <a:xfrm>
            <a:off x="457200" y="1721492"/>
            <a:ext cx="8235950" cy="422141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955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fld id="{AB80C8F5-D920-BB4B-933F-7F3EB43C8215}" type="slidenum">
              <a:rPr lang="en-US" smtClean="0"/>
              <a:pPr/>
              <a:t>‹#›</a:t>
            </a:fld>
            <a:endParaRPr lang="en-US" dirty="0"/>
          </a:p>
        </p:txBody>
      </p:sp>
      <p:sp>
        <p:nvSpPr>
          <p:cNvPr id="16" name="TextBox 15"/>
          <p:cNvSpPr txBox="1"/>
          <p:nvPr userDrawn="1"/>
        </p:nvSpPr>
        <p:spPr>
          <a:xfrm>
            <a:off x="367130" y="1535528"/>
            <a:ext cx="8326020"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84285366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6" r:id="rId3"/>
    <p:sldLayoutId id="2147483657" r:id="rId4"/>
    <p:sldLayoutId id="2147483652" r:id="rId5"/>
    <p:sldLayoutId id="2147483653" r:id="rId6"/>
    <p:sldLayoutId id="2147483654" r:id="rId7"/>
    <p:sldLayoutId id="2147483655" r:id="rId8"/>
    <p:sldLayoutId id="2147483658" r:id="rId9"/>
  </p:sldLayoutIdLst>
  <p:txStyles>
    <p:titleStyle>
      <a:lvl1pPr algn="l" defTabSz="457200" rtl="0" eaLnBrk="1" latinLnBrk="0" hangingPunct="1">
        <a:spcBef>
          <a:spcPct val="0"/>
        </a:spcBef>
        <a:buNone/>
        <a:defRPr sz="4400" kern="1200" cap="all">
          <a:solidFill>
            <a:schemeClr val="bg1"/>
          </a:solidFill>
          <a:latin typeface="Impact"/>
          <a:ea typeface="+mj-ea"/>
          <a:cs typeface="Impact"/>
        </a:defRPr>
      </a:lvl1pPr>
    </p:titleStyle>
    <p:bodyStyle>
      <a:lvl1pPr marL="0" indent="0" algn="l" defTabSz="457200" rtl="0" eaLnBrk="1" latinLnBrk="0" hangingPunct="1">
        <a:spcBef>
          <a:spcPct val="20000"/>
        </a:spcBef>
        <a:buFontTx/>
        <a:buNone/>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Lucida Grande"/>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5.emf"/></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5" Type="http://schemas.openxmlformats.org/officeDocument/2006/relationships/chart" Target="../charts/chart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hyperlink" Target="http://pbadupws.nrc.gov/docs/ML0037/ML003739438.pdf" TargetMode="Externa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9.xml"/><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hyperlink" Target="http://pbadupws.nrc.gov/docs/ML0037/ML003739505.pdf" TargetMode="Externa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hyperlink" Target="https://www.purdue.edu/ehps/rem/laboratory/HazMat/Radioactive%20Materials.html" TargetMode="External"/><Relationship Id="rId2" Type="http://schemas.openxmlformats.org/officeDocument/2006/relationships/hyperlink" Target="https://www.purdue.edu/ehps/rem/documents/forms/R1.docx" TargetMode="External"/><Relationship Id="rId1" Type="http://schemas.openxmlformats.org/officeDocument/2006/relationships/slideLayout" Target="../slideLayouts/slideLayout9.xml"/><Relationship Id="rId5" Type="http://schemas.openxmlformats.org/officeDocument/2006/relationships/image" Target="../media/image37.emf"/><Relationship Id="rId4" Type="http://schemas.openxmlformats.org/officeDocument/2006/relationships/oleObject" Target="../embeddings/oleObject1.bin"/></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hyperlink" Target="http://www.purdue.edu/policies/pages/teach_res_outreach/b_14.html" TargetMode="External"/><Relationship Id="rId2" Type="http://schemas.openxmlformats.org/officeDocument/2006/relationships/hyperlink" Target="http://www.purdue.edu/policies/academic-research-affairs/b-14.html" TargetMode="External"/><Relationship Id="rId1" Type="http://schemas.openxmlformats.org/officeDocument/2006/relationships/slideLayout" Target="../slideLayouts/slideLayout9.xml"/><Relationship Id="rId4" Type="http://schemas.openxmlformats.org/officeDocument/2006/relationships/hyperlink" Target="https://www.purdue.edu/ehps/rem/documents/programs/radman.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hyperlink" Target="mailto:njclaus@purdue.edu" TargetMode="External"/><Relationship Id="rId2" Type="http://schemas.openxmlformats.org/officeDocument/2006/relationships/hyperlink" Target="mailto:young127@purdue.edu" TargetMode="External"/><Relationship Id="rId1" Type="http://schemas.openxmlformats.org/officeDocument/2006/relationships/slideLayout" Target="../slideLayouts/slideLayout9.xml"/><Relationship Id="rId6" Type="http://schemas.openxmlformats.org/officeDocument/2006/relationships/hyperlink" Target="mailto:wade54@purdue.edu" TargetMode="External"/><Relationship Id="rId5" Type="http://schemas.openxmlformats.org/officeDocument/2006/relationships/hyperlink" Target="mailto:acondret@purdue.edu" TargetMode="External"/><Relationship Id="rId4" Type="http://schemas.openxmlformats.org/officeDocument/2006/relationships/hyperlink" Target="mailto:jjgibbs@purdue.edu"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www.purdue.edu/ehps/rem/documents/forms/A-4.pdf" TargetMode="External"/><Relationship Id="rId2" Type="http://schemas.openxmlformats.org/officeDocument/2006/relationships/hyperlink" Target="https://purdue.qualtrics.com/SE/?SID=SV_6XoM5aQtFwuGiJ7" TargetMode="Externa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 Placeholder 25"/>
          <p:cNvSpPr>
            <a:spLocks noGrp="1"/>
          </p:cNvSpPr>
          <p:nvPr>
            <p:ph type="body" sz="quarter" idx="15"/>
          </p:nvPr>
        </p:nvSpPr>
        <p:spPr>
          <a:xfrm>
            <a:off x="335475" y="6438299"/>
            <a:ext cx="3112338" cy="333828"/>
          </a:xfrm>
        </p:spPr>
        <p:txBody>
          <a:bodyPr/>
          <a:lstStyle/>
          <a:p>
            <a:r>
              <a:rPr lang="en-US" dirty="0"/>
              <a:t>2018</a:t>
            </a:r>
          </a:p>
        </p:txBody>
      </p:sp>
      <p:pic>
        <p:nvPicPr>
          <p:cNvPr id="9" name="Picture 2" descr="http://www.conf.purdue.edu/landing_pages/rem/assets/img/REM_Purdue_Banner.jpg" title="Radiological and Environmental Management logo"/>
          <p:cNvPicPr>
            <a:picLocks noChangeAspect="1" noChangeArrowheads="1"/>
          </p:cNvPicPr>
          <p:nvPr/>
        </p:nvPicPr>
        <p:blipFill rotWithShape="1">
          <a:blip r:embed="rId3">
            <a:extLst>
              <a:ext uri="{28A0092B-C50C-407E-A947-70E740481C1C}">
                <a14:useLocalDpi xmlns:a14="http://schemas.microsoft.com/office/drawing/2010/main" val="0"/>
              </a:ext>
            </a:extLst>
          </a:blip>
          <a:srcRect l="1035" t="3704" r="65764" b="8000"/>
          <a:stretch/>
        </p:blipFill>
        <p:spPr bwMode="auto">
          <a:xfrm>
            <a:off x="6184370" y="4765664"/>
            <a:ext cx="2006601" cy="13683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U_sigtab.eps" title="Purdue logo"/>
          <p:cNvPicPr>
            <a:picLocks noChangeAspect="1"/>
          </p:cNvPicPr>
          <p:nvPr/>
        </p:nvPicPr>
        <p:blipFill rotWithShape="1">
          <a:blip r:embed="rId4">
            <a:extLst>
              <a:ext uri="{28A0092B-C50C-407E-A947-70E740481C1C}">
                <a14:useLocalDpi xmlns:a14="http://schemas.microsoft.com/office/drawing/2010/main" val="0"/>
              </a:ext>
            </a:extLst>
          </a:blip>
          <a:srcRect t="-166" b="12554"/>
          <a:stretch/>
        </p:blipFill>
        <p:spPr>
          <a:xfrm>
            <a:off x="7057556" y="-8411"/>
            <a:ext cx="1942418" cy="1021073"/>
          </a:xfrm>
          <a:prstGeom prst="rect">
            <a:avLst/>
          </a:prstGeom>
        </p:spPr>
      </p:pic>
      <p:sp>
        <p:nvSpPr>
          <p:cNvPr id="5" name="Title 4"/>
          <p:cNvSpPr>
            <a:spLocks noGrp="1"/>
          </p:cNvSpPr>
          <p:nvPr>
            <p:ph type="title"/>
          </p:nvPr>
        </p:nvSpPr>
        <p:spPr>
          <a:effectLst>
            <a:outerShdw blurRad="50800" dist="38100" dir="2700000" algn="tl" rotWithShape="0">
              <a:prstClr val="black">
                <a:alpha val="40000"/>
              </a:prstClr>
            </a:outerShdw>
          </a:effectLst>
        </p:spPr>
        <p:txBody>
          <a:bodyPr/>
          <a:lstStyle/>
          <a:p>
            <a:pPr>
              <a:lnSpc>
                <a:spcPct val="100000"/>
              </a:lnSpc>
            </a:pPr>
            <a:r>
              <a:rPr lang="en-US" sz="3600" dirty="0"/>
              <a:t>Unsealed radioactive Material safety training</a:t>
            </a:r>
          </a:p>
        </p:txBody>
      </p:sp>
      <p:pic>
        <p:nvPicPr>
          <p:cNvPr id="6150" name="Picture 6" descr="Image result for purdue university chemistry lab"/>
          <p:cNvPicPr>
            <a:picLocks noGrp="1" noChangeAspect="1" noChangeArrowheads="1"/>
          </p:cNvPicPr>
          <p:nvPr>
            <p:ph type="pic" sz="quarter" idx="17"/>
          </p:nvPr>
        </p:nvPicPr>
        <p:blipFill>
          <a:blip r:embed="rId5">
            <a:extLst>
              <a:ext uri="{28A0092B-C50C-407E-A947-70E740481C1C}">
                <a14:useLocalDpi xmlns:a14="http://schemas.microsoft.com/office/drawing/2010/main" val="0"/>
              </a:ext>
            </a:extLst>
          </a:blip>
          <a:srcRect l="5377" r="537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27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(1)</a:t>
            </a:r>
          </a:p>
        </p:txBody>
      </p:sp>
      <p:sp>
        <p:nvSpPr>
          <p:cNvPr id="3" name="Content Placeholder 2"/>
          <p:cNvSpPr>
            <a:spLocks noGrp="1"/>
          </p:cNvSpPr>
          <p:nvPr>
            <p:ph idx="1"/>
          </p:nvPr>
        </p:nvSpPr>
        <p:spPr>
          <a:xfrm>
            <a:off x="457200" y="1721492"/>
            <a:ext cx="4572000" cy="4221416"/>
          </a:xfrm>
        </p:spPr>
        <p:txBody>
          <a:bodyPr>
            <a:normAutofit/>
          </a:bodyPr>
          <a:lstStyle/>
          <a:p>
            <a:pPr marL="344488" indent="-344488">
              <a:buFont typeface="Arial" panose="020B0604020202020204" pitchFamily="34" charset="0"/>
              <a:buChar char="•"/>
            </a:pPr>
            <a:r>
              <a:rPr lang="en-US" sz="1800" dirty="0"/>
              <a:t>Activity is the rate of radioactive decay and is </a:t>
            </a:r>
            <a:r>
              <a:rPr lang="en-US" sz="1800" u="sng" dirty="0"/>
              <a:t>used to quantify amount of radioactive material</a:t>
            </a:r>
            <a:r>
              <a:rPr lang="en-US" sz="1800" dirty="0"/>
              <a:t>. </a:t>
            </a:r>
          </a:p>
          <a:p>
            <a:pPr marL="344488" indent="-344488">
              <a:buFont typeface="Arial" panose="020B0604020202020204" pitchFamily="34" charset="0"/>
              <a:buChar char="•"/>
            </a:pPr>
            <a:r>
              <a:rPr lang="en-US" sz="1800" dirty="0"/>
              <a:t>The unit of activity is the </a:t>
            </a:r>
            <a:r>
              <a:rPr lang="en-US" sz="1800" dirty="0" err="1"/>
              <a:t>becquerel</a:t>
            </a:r>
            <a:r>
              <a:rPr lang="en-US" sz="1800" dirty="0"/>
              <a:t> (</a:t>
            </a:r>
            <a:r>
              <a:rPr lang="en-US" sz="1800" dirty="0" err="1"/>
              <a:t>Bq</a:t>
            </a:r>
            <a:r>
              <a:rPr lang="en-US" sz="1800" dirty="0"/>
              <a:t>) which is defined as one radioactive decay per second. </a:t>
            </a:r>
          </a:p>
          <a:p>
            <a:pPr marL="344488" indent="-344488">
              <a:buFont typeface="Arial" panose="020B0604020202020204" pitchFamily="34" charset="0"/>
              <a:buChar char="•"/>
            </a:pPr>
            <a:r>
              <a:rPr lang="en-US" sz="1800" dirty="0"/>
              <a:t>The unit of activity commonly used in the United States is the curie (Ci) which is defined as 3.7x10</a:t>
            </a:r>
            <a:r>
              <a:rPr lang="en-US" sz="1800" baseline="30000" dirty="0"/>
              <a:t>10</a:t>
            </a:r>
            <a:r>
              <a:rPr lang="en-US" sz="1800" dirty="0"/>
              <a:t> decays per second or 3.7x10</a:t>
            </a:r>
            <a:r>
              <a:rPr lang="en-US" sz="1800" baseline="30000" dirty="0"/>
              <a:t>10 </a:t>
            </a:r>
            <a:r>
              <a:rPr lang="en-US" sz="1800" dirty="0" err="1"/>
              <a:t>Bq</a:t>
            </a:r>
            <a:r>
              <a:rPr lang="en-US" sz="1800" dirty="0"/>
              <a:t>.</a:t>
            </a:r>
          </a:p>
          <a:p>
            <a:pPr marL="344488" indent="-344488">
              <a:buFont typeface="Arial" panose="020B0604020202020204" pitchFamily="34" charset="0"/>
              <a:buChar char="•"/>
            </a:pPr>
            <a:r>
              <a:rPr lang="en-US" sz="1800" dirty="0"/>
              <a:t>The activity of radioactive material decreases exponentially with time.   </a:t>
            </a:r>
          </a:p>
        </p:txBody>
      </p:sp>
      <p:graphicFrame>
        <p:nvGraphicFramePr>
          <p:cNvPr id="4" name="Chart 3" title="Activity versus time"/>
          <p:cNvGraphicFramePr>
            <a:graphicFrameLocks/>
          </p:cNvGraphicFramePr>
          <p:nvPr>
            <p:extLst>
              <p:ext uri="{D42A27DB-BD31-4B8C-83A1-F6EECF244321}">
                <p14:modId xmlns:p14="http://schemas.microsoft.com/office/powerpoint/2010/main" val="196240742"/>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Table 4" title="Activity conversion chart between Curies and Becquerel"/>
          <p:cNvGraphicFramePr>
            <a:graphicFrameLocks noGrp="1"/>
          </p:cNvGraphicFramePr>
          <p:nvPr>
            <p:extLst>
              <p:ext uri="{D42A27DB-BD31-4B8C-83A1-F6EECF244321}">
                <p14:modId xmlns:p14="http://schemas.microsoft.com/office/powerpoint/2010/main" val="3097597447"/>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a:t>
                      </a:r>
                      <a:r>
                        <a:rPr lang="en-US" sz="1600" dirty="0" err="1"/>
                        <a:t>mCi</a:t>
                      </a:r>
                      <a:endParaRPr lang="en-US" sz="1600" dirty="0"/>
                    </a:p>
                  </a:txBody>
                  <a:tcPr/>
                </a:tc>
                <a:tc>
                  <a:txBody>
                    <a:bodyPr/>
                    <a:lstStyle/>
                    <a:p>
                      <a:pPr algn="ctr"/>
                      <a:r>
                        <a:rPr lang="en-US" sz="1600" dirty="0"/>
                        <a:t>37x10</a:t>
                      </a:r>
                      <a:r>
                        <a:rPr lang="en-US" sz="1600" baseline="30000" dirty="0"/>
                        <a:t>6</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a:t>
                      </a:r>
                      <a:r>
                        <a:rPr lang="en-US" sz="1600" dirty="0" err="1"/>
                        <a:t>Bq</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1 </a:t>
                      </a:r>
                      <a:r>
                        <a:rPr lang="en-US" sz="1600" dirty="0" err="1"/>
                        <a:t>nCi</a:t>
                      </a:r>
                      <a:endParaRPr lang="en-US" sz="1600" dirty="0"/>
                    </a:p>
                  </a:txBody>
                  <a:tcPr/>
                </a:tc>
                <a:tc>
                  <a:txBody>
                    <a:bodyPr/>
                    <a:lstStyle/>
                    <a:p>
                      <a:pPr algn="ctr"/>
                      <a:r>
                        <a:rPr lang="en-US" sz="1600" dirty="0"/>
                        <a:t>37 </a:t>
                      </a:r>
                      <a:r>
                        <a:rPr lang="en-US" sz="1600" dirty="0" err="1"/>
                        <a:t>Bq</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30903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1"/>
                <a:ext cx="4572000" cy="4536433"/>
              </a:xfrm>
            </p:spPr>
            <p:txBody>
              <a:bodyPr>
                <a:normAutofit lnSpcReduction="10000"/>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half-life (T</a:t>
                </a:r>
                <a:r>
                  <a:rPr lang="en-US" sz="1800" baseline="-25000" dirty="0">
                    <a:latin typeface="Arial" panose="020B0604020202020204" pitchFamily="34" charset="0"/>
                    <a:cs typeface="Arial" panose="020B0604020202020204" pitchFamily="34" charset="0"/>
                  </a:rPr>
                  <a:t>1/2</a:t>
                </a:r>
                <a:r>
                  <a:rPr lang="en-US" sz="1800" dirty="0">
                    <a:latin typeface="Arial" panose="020B0604020202020204" pitchFamily="34" charset="0"/>
                    <a:cs typeface="Arial" panose="020B0604020202020204" pitchFamily="34" charset="0"/>
                  </a:rPr>
                  <a:t>) is the time it takes for half of all the radioactive material to undergo radioactive decay.</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If we initially have 5 </a:t>
                </a:r>
                <a:r>
                  <a:rPr lang="en-US" sz="1800" dirty="0" err="1">
                    <a:latin typeface="Arial" panose="020B0604020202020204" pitchFamily="34" charset="0"/>
                    <a:cs typeface="Arial" panose="020B0604020202020204" pitchFamily="34" charset="0"/>
                  </a:rPr>
                  <a:t>mCi</a:t>
                </a:r>
                <a:r>
                  <a:rPr lang="en-US" sz="1800" dirty="0">
                    <a:latin typeface="Arial" panose="020B0604020202020204" pitchFamily="34" charset="0"/>
                    <a:cs typeface="Arial" panose="020B0604020202020204" pitchFamily="34" charset="0"/>
                  </a:rPr>
                  <a:t> of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(8 day half-life), there will be 2.5 </a:t>
                </a:r>
                <a:r>
                  <a:rPr lang="en-US" sz="1800" dirty="0" err="1">
                    <a:latin typeface="Arial" panose="020B0604020202020204" pitchFamily="34" charset="0"/>
                    <a:cs typeface="Arial" panose="020B0604020202020204" pitchFamily="34" charset="0"/>
                  </a:rPr>
                  <a:t>mCi</a:t>
                </a:r>
                <a:r>
                  <a:rPr lang="en-US" sz="1800" dirty="0">
                    <a:latin typeface="Arial" panose="020B0604020202020204" pitchFamily="34" charset="0"/>
                    <a:cs typeface="Arial" panose="020B0604020202020204" pitchFamily="34" charset="0"/>
                  </a:rPr>
                  <a:t> after 8 days.</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activity at any time can be calculated if the initial activity is known using the following equation:</a:t>
                </a:r>
              </a:p>
              <a:p>
                <a:pPr algn="ctr"/>
                <a14:m>
                  <m:oMathPara xmlns:m="http://schemas.openxmlformats.org/officeDocument/2006/math">
                    <m:oMathParaPr>
                      <m:jc m:val="centerGroup"/>
                    </m:oMathParaPr>
                    <m:oMath xmlns:m="http://schemas.openxmlformats.org/officeDocument/2006/math">
                      <m:r>
                        <m:rPr>
                          <m:nor/>
                        </m:rPr>
                        <a:rPr lang="en-US" sz="1800" b="0" i="1" smtClean="0">
                          <a:latin typeface="Arial" panose="020B0604020202020204" pitchFamily="34" charset="0"/>
                          <a:cs typeface="Arial" panose="020B0604020202020204" pitchFamily="34" charset="0"/>
                        </a:rPr>
                        <m:t>A</m:t>
                      </m:r>
                      <m:r>
                        <m:rPr>
                          <m:nor/>
                        </m:rPr>
                        <a:rPr lang="en-US" sz="1800" b="0" i="1" smtClean="0">
                          <a:latin typeface="Arial" panose="020B0604020202020204" pitchFamily="34" charset="0"/>
                          <a:cs typeface="Arial" panose="020B0604020202020204" pitchFamily="34" charset="0"/>
                        </a:rPr>
                        <m:t>=</m:t>
                      </m:r>
                      <m:sSub>
                        <m:sSubPr>
                          <m:ctrlPr>
                            <a:rPr lang="en-US" sz="1800" b="0" i="1" smtClean="0">
                              <a:latin typeface="Cambria Math" panose="02040503050406030204" pitchFamily="18" charset="0"/>
                            </a:rPr>
                          </m:ctrlPr>
                        </m:sSubPr>
                        <m:e>
                          <m:r>
                            <m:rPr>
                              <m:nor/>
                            </m:rPr>
                            <a:rPr lang="en-US" sz="1800" b="0" i="1" smtClean="0">
                              <a:latin typeface="Arial" panose="020B0604020202020204" pitchFamily="34" charset="0"/>
                              <a:cs typeface="Arial" panose="020B0604020202020204" pitchFamily="34" charset="0"/>
                            </a:rPr>
                            <m:t>A</m:t>
                          </m:r>
                        </m:e>
                        <m:sub>
                          <m:r>
                            <m:rPr>
                              <m:nor/>
                            </m:rPr>
                            <a:rPr lang="en-US" sz="1800" b="0" i="1" smtClean="0">
                              <a:latin typeface="Arial" panose="020B0604020202020204" pitchFamily="34" charset="0"/>
                              <a:cs typeface="Arial" panose="020B0604020202020204" pitchFamily="34" charset="0"/>
                            </a:rPr>
                            <m:t>o</m:t>
                          </m:r>
                        </m:sub>
                      </m:sSub>
                      <m:sSup>
                        <m:sSupPr>
                          <m:ctrlPr>
                            <a:rPr lang="en-US" sz="1800" b="0" i="1" smtClean="0">
                              <a:latin typeface="Cambria Math" panose="02040503050406030204" pitchFamily="18" charset="0"/>
                            </a:rPr>
                          </m:ctrlPr>
                        </m:sSupPr>
                        <m:e>
                          <m:r>
                            <m:rPr>
                              <m:nor/>
                            </m:rPr>
                            <a:rPr lang="en-US" sz="1800" b="0" i="1" smtClean="0">
                              <a:latin typeface="Arial" panose="020B0604020202020204" pitchFamily="34" charset="0"/>
                              <a:cs typeface="Arial" panose="020B0604020202020204" pitchFamily="34" charset="0"/>
                            </a:rPr>
                            <m:t>e</m:t>
                          </m:r>
                        </m:e>
                        <m:sup>
                          <m:r>
                            <m:rPr>
                              <m:nor/>
                            </m:rPr>
                            <a:rPr lang="en-US" sz="1800" b="0" i="1" smtClean="0">
                              <a:latin typeface="Arial" panose="020B0604020202020204" pitchFamily="34" charset="0"/>
                              <a:cs typeface="Arial" panose="020B0604020202020204" pitchFamily="34" charset="0"/>
                            </a:rPr>
                            <m:t>−</m:t>
                          </m:r>
                          <m:r>
                            <m:rPr>
                              <m:nor/>
                            </m:rPr>
                            <a:rPr lang="el-GR" sz="1800" b="0" i="1" smtClean="0">
                              <a:latin typeface="Arial" panose="020B0604020202020204" pitchFamily="34" charset="0"/>
                              <a:cs typeface="Arial" panose="020B0604020202020204" pitchFamily="34" charset="0"/>
                            </a:rPr>
                            <m:t>λ</m:t>
                          </m:r>
                          <m:r>
                            <m:rPr>
                              <m:nor/>
                            </m:rPr>
                            <a:rPr lang="en-US" sz="1800" b="0" i="1" smtClean="0">
                              <a:latin typeface="Arial" panose="020B0604020202020204" pitchFamily="34" charset="0"/>
                              <a:cs typeface="Arial" panose="020B0604020202020204" pitchFamily="34" charset="0"/>
                            </a:rPr>
                            <m:t>t</m:t>
                          </m:r>
                        </m:sup>
                      </m:sSup>
                    </m:oMath>
                  </m:oMathPara>
                </a14:m>
                <a:endParaRPr lang="en-US" sz="1800" i="1" dirty="0">
                  <a:latin typeface="Arial" panose="020B0604020202020204" pitchFamily="34" charset="0"/>
                  <a:cs typeface="Arial" panose="020B0604020202020204" pitchFamily="34" charset="0"/>
                </a:endParaRPr>
              </a:p>
              <a:p>
                <a:pPr indent="285750"/>
                <a:r>
                  <a:rPr lang="en-US" sz="1800" dirty="0">
                    <a:latin typeface="Arial" panose="020B0604020202020204" pitchFamily="34" charset="0"/>
                    <a:ea typeface="Cambria Math" panose="02040503050406030204" pitchFamily="18" charset="0"/>
                    <a:cs typeface="Arial" panose="020B0604020202020204" pitchFamily="34" charset="0"/>
                  </a:rPr>
                  <a:t>Where:</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A</a:t>
                </a:r>
                <a:r>
                  <a:rPr lang="en-US" sz="1800" dirty="0">
                    <a:latin typeface="Arial" panose="020B0604020202020204" pitchFamily="34" charset="0"/>
                    <a:ea typeface="Cambria Math" panose="02040503050406030204" pitchFamily="18" charset="0"/>
                    <a:cs typeface="Arial" panose="020B0604020202020204" pitchFamily="34" charset="0"/>
                  </a:rPr>
                  <a:t> is the activity at time </a:t>
                </a:r>
                <a:r>
                  <a:rPr lang="en-US" sz="1800" i="1" dirty="0">
                    <a:latin typeface="Arial" panose="020B0604020202020204" pitchFamily="34" charset="0"/>
                    <a:ea typeface="Cambria Math" panose="02040503050406030204" pitchFamily="18" charset="0"/>
                    <a:cs typeface="Arial" panose="020B0604020202020204" pitchFamily="34" charset="0"/>
                  </a:rPr>
                  <a:t>t</a:t>
                </a:r>
              </a:p>
              <a:p>
                <a:pPr lvl="1" indent="-57150">
                  <a:buNone/>
                </a:pPr>
                <a:r>
                  <a:rPr lang="en-US" sz="1800" i="1" dirty="0" err="1">
                    <a:latin typeface="Arial" panose="020B0604020202020204" pitchFamily="34" charset="0"/>
                    <a:ea typeface="Cambria Math" panose="02040503050406030204" pitchFamily="18" charset="0"/>
                    <a:cs typeface="Arial" panose="020B0604020202020204" pitchFamily="34" charset="0"/>
                  </a:rPr>
                  <a:t>A</a:t>
                </a:r>
                <a:r>
                  <a:rPr lang="en-US" sz="1800" i="1" baseline="-25000" dirty="0" err="1">
                    <a:latin typeface="Arial" panose="020B0604020202020204" pitchFamily="34" charset="0"/>
                    <a:ea typeface="Cambria Math" panose="02040503050406030204" pitchFamily="18" charset="0"/>
                    <a:cs typeface="Arial" panose="020B0604020202020204" pitchFamily="34" charset="0"/>
                  </a:rPr>
                  <a:t>o</a:t>
                </a:r>
                <a:r>
                  <a:rPr lang="en-US" sz="1800" dirty="0">
                    <a:latin typeface="Arial" panose="020B0604020202020204" pitchFamily="34" charset="0"/>
                    <a:ea typeface="Cambria Math" panose="02040503050406030204" pitchFamily="18" charset="0"/>
                    <a:cs typeface="Arial" panose="020B0604020202020204" pitchFamily="34" charset="0"/>
                  </a:rPr>
                  <a:t> is the initial activity</a:t>
                </a:r>
              </a:p>
              <a:p>
                <a:pPr lvl="1" indent="-57150">
                  <a:buNone/>
                </a:pPr>
                <a:r>
                  <a:rPr lang="el-GR" sz="1800" i="1" dirty="0">
                    <a:latin typeface="Arial" panose="020B0604020202020204" pitchFamily="34" charset="0"/>
                    <a:ea typeface="Cambria Math" panose="02040503050406030204" pitchFamily="18" charset="0"/>
                    <a:cs typeface="Arial" panose="020B0604020202020204" pitchFamily="34" charset="0"/>
                  </a:rPr>
                  <a:t>λ</a:t>
                </a:r>
                <a:r>
                  <a:rPr lang="en-US" sz="1800" dirty="0">
                    <a:latin typeface="Arial" panose="020B0604020202020204" pitchFamily="34" charset="0"/>
                    <a:ea typeface="Cambria Math" panose="02040503050406030204" pitchFamily="18" charset="0"/>
                    <a:cs typeface="Arial" panose="020B0604020202020204" pitchFamily="34" charset="0"/>
                  </a:rPr>
                  <a:t> is the decay constant </a:t>
                </a:r>
              </a:p>
              <a:p>
                <a:pPr lvl="1" indent="-57150">
                  <a:buNone/>
                </a:pPr>
                <a:r>
                  <a:rPr lang="en-US" sz="1800" i="1" dirty="0">
                    <a:latin typeface="Arial" panose="020B0604020202020204" pitchFamily="34" charset="0"/>
                    <a:ea typeface="Cambria Math" panose="02040503050406030204" pitchFamily="18" charset="0"/>
                    <a:cs typeface="Arial" panose="020B0604020202020204" pitchFamily="34" charset="0"/>
                  </a:rPr>
                  <a:t>t</a:t>
                </a:r>
                <a:r>
                  <a:rPr lang="en-US" sz="1800" dirty="0">
                    <a:latin typeface="Arial" panose="020B0604020202020204" pitchFamily="34" charset="0"/>
                    <a:ea typeface="Cambria Math" panose="02040503050406030204" pitchFamily="18" charset="0"/>
                    <a:cs typeface="Arial" panose="020B0604020202020204" pitchFamily="34" charset="0"/>
                  </a:rPr>
                  <a:t> is the time that has transpired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1"/>
                <a:ext cx="4572000" cy="4536433"/>
              </a:xfrm>
              <a:blipFill rotWithShape="0">
                <a:blip r:embed="rId2"/>
                <a:stretch>
                  <a:fillRect l="-800" t="-1208" r="-1200"/>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a:t>
                      </a:r>
                      <a:r>
                        <a:rPr lang="en-US" sz="1600" dirty="0" err="1"/>
                        <a:t>mCi</a:t>
                      </a:r>
                      <a:endParaRPr lang="en-US" sz="1600" dirty="0"/>
                    </a:p>
                  </a:txBody>
                  <a:tcPr/>
                </a:tc>
                <a:tc>
                  <a:txBody>
                    <a:bodyPr/>
                    <a:lstStyle/>
                    <a:p>
                      <a:pPr algn="ctr"/>
                      <a:r>
                        <a:rPr lang="en-US" sz="1600" dirty="0"/>
                        <a:t>37x10</a:t>
                      </a:r>
                      <a:r>
                        <a:rPr lang="en-US" sz="1600" baseline="30000" dirty="0"/>
                        <a:t>6</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a:t>
                      </a:r>
                      <a:r>
                        <a:rPr lang="en-US" sz="1600" dirty="0" err="1"/>
                        <a:t>Bq</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1 </a:t>
                      </a:r>
                      <a:r>
                        <a:rPr lang="en-US" sz="1600" dirty="0" err="1"/>
                        <a:t>nCi</a:t>
                      </a:r>
                      <a:endParaRPr lang="en-US" sz="1600" dirty="0"/>
                    </a:p>
                  </a:txBody>
                  <a:tcPr/>
                </a:tc>
                <a:tc>
                  <a:txBody>
                    <a:bodyPr/>
                    <a:lstStyle/>
                    <a:p>
                      <a:pPr algn="ctr"/>
                      <a:r>
                        <a:rPr lang="en-US" sz="1600" dirty="0"/>
                        <a:t>37 </a:t>
                      </a:r>
                      <a:r>
                        <a:rPr lang="en-US" sz="1600" dirty="0" err="1"/>
                        <a:t>Bq</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72741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(3)</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1721492"/>
                <a:ext cx="4738919" cy="4221416"/>
              </a:xfrm>
            </p:spPr>
            <p:txBody>
              <a:bodyPr>
                <a:normAutofit/>
              </a:bodyPr>
              <a:lstStyle/>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The decay constant (</a:t>
                </a:r>
                <a:r>
                  <a:rPr lang="el-GR" sz="1800" dirty="0">
                    <a:latin typeface="Arial" panose="020B0604020202020204" pitchFamily="34" charset="0"/>
                    <a:cs typeface="Arial" panose="020B0604020202020204" pitchFamily="34" charset="0"/>
                  </a:rPr>
                  <a:t>λ</a:t>
                </a:r>
                <a:r>
                  <a:rPr lang="en-US" sz="1800" dirty="0">
                    <a:latin typeface="Arial" panose="020B0604020202020204" pitchFamily="34" charset="0"/>
                    <a:cs typeface="Arial" panose="020B0604020202020204" pitchFamily="34" charset="0"/>
                  </a:rPr>
                  <a:t>) can be calculated using the following equation:</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cs typeface="Arial" panose="020B0604020202020204" pitchFamily="34" charset="0"/>
                                </a:rPr>
                              </m:ctrlPr>
                            </m:dPr>
                            <m:e>
                              <m:r>
                                <m:rPr>
                                  <m:nor/>
                                </m:rPr>
                                <a:rPr lang="en-US" sz="1800" b="0" i="0" smtClean="0">
                                  <a:latin typeface="Arial" panose="020B0604020202020204" pitchFamily="34" charset="0"/>
                                  <a:cs typeface="Arial" panose="020B0604020202020204" pitchFamily="34" charset="0"/>
                                </a:rPr>
                                <m:t>2</m:t>
                              </m:r>
                            </m:e>
                          </m:d>
                        </m:num>
                        <m:den>
                          <m:sSub>
                            <m:sSubPr>
                              <m:ctrlPr>
                                <a:rPr lang="en-US" sz="1800" b="0" i="1" smtClean="0">
                                  <a:latin typeface="Cambria Math" panose="02040503050406030204" pitchFamily="18" charset="0"/>
                                  <a:cs typeface="Arial" panose="020B0604020202020204" pitchFamily="34" charset="0"/>
                                </a:rPr>
                              </m:ctrlPr>
                            </m:sSubPr>
                            <m:e>
                              <m:r>
                                <m:rPr>
                                  <m:nor/>
                                </m:rPr>
                                <a:rPr lang="en-US" sz="1800" b="0" i="0" smtClean="0">
                                  <a:latin typeface="Arial" panose="020B0604020202020204" pitchFamily="34" charset="0"/>
                                  <a:cs typeface="Arial" panose="020B0604020202020204" pitchFamily="34" charset="0"/>
                                </a:rPr>
                                <m:t>T</m:t>
                              </m:r>
                            </m:e>
                            <m:sub>
                              <m:r>
                                <m:rPr>
                                  <m:nor/>
                                </m:rPr>
                                <a:rPr lang="en-US" sz="1800" b="0" i="0" smtClean="0">
                                  <a:latin typeface="Arial" panose="020B0604020202020204" pitchFamily="34" charset="0"/>
                                  <a:cs typeface="Arial" panose="020B0604020202020204" pitchFamily="34" charset="0"/>
                                </a:rPr>
                                <m:t>1/2</m:t>
                              </m:r>
                            </m:sub>
                          </m:sSub>
                        </m:den>
                      </m:f>
                    </m:oMath>
                  </m:oMathPara>
                </a14:m>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For example, what will be the total activity of a 5 </a:t>
                </a:r>
                <a:r>
                  <a:rPr lang="en-US" sz="1800" dirty="0" err="1">
                    <a:latin typeface="Arial" panose="020B0604020202020204" pitchFamily="34" charset="0"/>
                    <a:cs typeface="Arial" panose="020B0604020202020204" pitchFamily="34" charset="0"/>
                  </a:rPr>
                  <a:t>mCi</a:t>
                </a:r>
                <a:r>
                  <a:rPr lang="en-US" sz="1800" dirty="0">
                    <a:latin typeface="Arial" panose="020B0604020202020204" pitchFamily="34" charset="0"/>
                    <a:cs typeface="Arial" panose="020B0604020202020204" pitchFamily="34" charset="0"/>
                  </a:rPr>
                  <a:t> </a:t>
                </a:r>
                <a:r>
                  <a:rPr lang="en-US" sz="1800" baseline="30000" dirty="0">
                    <a:latin typeface="Arial" panose="020B0604020202020204" pitchFamily="34" charset="0"/>
                    <a:cs typeface="Arial" panose="020B0604020202020204" pitchFamily="34" charset="0"/>
                  </a:rPr>
                  <a:t>131</a:t>
                </a:r>
                <a:r>
                  <a:rPr lang="en-US" sz="1800" dirty="0">
                    <a:latin typeface="Arial" panose="020B0604020202020204" pitchFamily="34" charset="0"/>
                    <a:cs typeface="Arial" panose="020B0604020202020204" pitchFamily="34" charset="0"/>
                  </a:rPr>
                  <a:t>I source after 30 days?</a:t>
                </a:r>
              </a:p>
              <a:p>
                <a:pPr algn="ctr"/>
                <a14:m>
                  <m:oMathPara xmlns:m="http://schemas.openxmlformats.org/officeDocument/2006/math">
                    <m:oMathParaPr>
                      <m:jc m:val="centerGroup"/>
                    </m:oMathParaPr>
                    <m:oMath xmlns:m="http://schemas.openxmlformats.org/officeDocument/2006/math">
                      <m:r>
                        <m:rPr>
                          <m:nor/>
                        </m:rPr>
                        <a:rPr lang="el-GR" sz="1800" i="0" smtClean="0">
                          <a:latin typeface="Arial" panose="020B0604020202020204" pitchFamily="34" charset="0"/>
                          <a:cs typeface="Arial" panose="020B0604020202020204" pitchFamily="34" charset="0"/>
                        </a:rPr>
                        <m:t>λ</m:t>
                      </m:r>
                      <m:r>
                        <m:rPr>
                          <m:nor/>
                        </m:rPr>
                        <a:rPr lang="en-US" sz="1800" b="0" i="0" smtClean="0">
                          <a:latin typeface="Arial" panose="020B0604020202020204" pitchFamily="34" charset="0"/>
                          <a:cs typeface="Arial" panose="020B0604020202020204" pitchFamily="34" charset="0"/>
                        </a:rPr>
                        <m:t>=</m:t>
                      </m:r>
                      <m:f>
                        <m:fPr>
                          <m:ctrlPr>
                            <a:rPr lang="en-US" sz="1800" b="0" i="1" smtClean="0">
                              <a:latin typeface="Cambria Math" panose="02040503050406030204" pitchFamily="18" charset="0"/>
                            </a:rPr>
                          </m:ctrlPr>
                        </m:fPr>
                        <m:num>
                          <m:r>
                            <m:rPr>
                              <m:nor/>
                            </m:rPr>
                            <a:rPr lang="en-US" sz="1800" b="0" i="0" smtClean="0">
                              <a:latin typeface="Arial" panose="020B0604020202020204" pitchFamily="34" charset="0"/>
                              <a:cs typeface="Arial" panose="020B0604020202020204" pitchFamily="34" charset="0"/>
                            </a:rPr>
                            <m:t>ln</m:t>
                          </m:r>
                          <m:d>
                            <m:dPr>
                              <m:ctrlPr>
                                <a:rPr lang="en-US" sz="1800" b="0" i="1" smtClean="0">
                                  <a:latin typeface="Cambria Math" panose="02040503050406030204" pitchFamily="18" charset="0"/>
                                </a:rPr>
                              </m:ctrlPr>
                            </m:dPr>
                            <m:e>
                              <m:r>
                                <m:rPr>
                                  <m:nor/>
                                </m:rPr>
                                <a:rPr lang="en-US" sz="1800" b="0" i="0" smtClean="0">
                                  <a:latin typeface="Arial" panose="020B0604020202020204" pitchFamily="34" charset="0"/>
                                  <a:cs typeface="Arial" panose="020B0604020202020204" pitchFamily="34" charset="0"/>
                                </a:rPr>
                                <m:t>2</m:t>
                              </m:r>
                            </m:e>
                          </m:d>
                        </m:num>
                        <m:den>
                          <m:r>
                            <m:rPr>
                              <m:nor/>
                            </m:rPr>
                            <a:rPr lang="en-US" sz="1800" b="0" i="0" smtClean="0">
                              <a:latin typeface="Arial" panose="020B0604020202020204" pitchFamily="34" charset="0"/>
                              <a:cs typeface="Arial" panose="020B0604020202020204" pitchFamily="34" charset="0"/>
                            </a:rPr>
                            <m:t>8</m:t>
                          </m:r>
                        </m:den>
                      </m:f>
                      <m:r>
                        <m:rPr>
                          <m:nor/>
                        </m:rPr>
                        <a:rPr lang="en-US" sz="1800" b="0" i="0" smtClean="0">
                          <a:latin typeface="Arial" panose="020B0604020202020204" pitchFamily="34" charset="0"/>
                          <a:cs typeface="Arial" panose="020B0604020202020204" pitchFamily="34" charset="0"/>
                        </a:rPr>
                        <m:t>=0.087 </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days</m:t>
                          </m:r>
                        </m:e>
                        <m:sup>
                          <m:r>
                            <m:rPr>
                              <m:nor/>
                            </m:rPr>
                            <a:rPr lang="en-US" sz="1800" b="0" i="0" smtClean="0">
                              <a:latin typeface="Arial" panose="020B0604020202020204" pitchFamily="34" charset="0"/>
                              <a:cs typeface="Arial" panose="020B0604020202020204" pitchFamily="34" charset="0"/>
                            </a:rPr>
                            <m:t>−1</m:t>
                          </m:r>
                        </m:sup>
                      </m:sSup>
                    </m:oMath>
                  </m:oMathPara>
                </a14:m>
                <a:endParaRPr lang="en-US" sz="1800" dirty="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m:rPr>
                          <m:nor/>
                        </m:rPr>
                        <a:rPr lang="en-US" sz="1800" b="0" i="0" smtClean="0">
                          <a:latin typeface="Arial" panose="020B0604020202020204" pitchFamily="34" charset="0"/>
                          <a:cs typeface="Arial" panose="020B0604020202020204" pitchFamily="34" charset="0"/>
                        </a:rPr>
                        <m:t>A</m:t>
                      </m:r>
                      <m:r>
                        <m:rPr>
                          <m:nor/>
                        </m:rPr>
                        <a:rPr lang="en-US" sz="1800" b="0" i="0" smtClean="0">
                          <a:latin typeface="Arial" panose="020B0604020202020204" pitchFamily="34" charset="0"/>
                          <a:cs typeface="Arial" panose="020B0604020202020204" pitchFamily="34" charset="0"/>
                        </a:rPr>
                        <m:t>=5</m:t>
                      </m:r>
                      <m:sSup>
                        <m:sSupPr>
                          <m:ctrlPr>
                            <a:rPr lang="en-US" sz="1800" b="0" i="1" smtClean="0">
                              <a:latin typeface="Cambria Math" panose="02040503050406030204" pitchFamily="18" charset="0"/>
                            </a:rPr>
                          </m:ctrlPr>
                        </m:sSupPr>
                        <m:e>
                          <m:r>
                            <m:rPr>
                              <m:nor/>
                            </m:rPr>
                            <a:rPr lang="en-US" sz="1800" b="0" i="0" smtClean="0">
                              <a:latin typeface="Arial" panose="020B0604020202020204" pitchFamily="34" charset="0"/>
                              <a:cs typeface="Arial" panose="020B0604020202020204" pitchFamily="34" charset="0"/>
                            </a:rPr>
                            <m:t>e</m:t>
                          </m:r>
                        </m:e>
                        <m:sup>
                          <m:r>
                            <m:rPr>
                              <m:nor/>
                            </m:rPr>
                            <a:rPr lang="en-US" sz="1800" b="0" i="0" smtClean="0">
                              <a:latin typeface="Arial" panose="020B0604020202020204" pitchFamily="34" charset="0"/>
                              <a:cs typeface="Arial" panose="020B0604020202020204" pitchFamily="34" charset="0"/>
                            </a:rPr>
                            <m:t>−0.087(30)</m:t>
                          </m:r>
                          <m:r>
                            <a:rPr lang="en-US" sz="1800" b="0" i="1" smtClean="0">
                              <a:latin typeface="Cambria Math" panose="02040503050406030204" pitchFamily="18" charset="0"/>
                            </a:rPr>
                            <m:t> </m:t>
                          </m:r>
                        </m:sup>
                      </m:sSup>
                      <m:r>
                        <m:rPr>
                          <m:nor/>
                        </m:rPr>
                        <a:rPr lang="en-US" sz="1800" b="0" i="0" smtClean="0">
                          <a:latin typeface="Arial" panose="020B0604020202020204" pitchFamily="34" charset="0"/>
                          <a:cs typeface="Arial" panose="020B0604020202020204" pitchFamily="34" charset="0"/>
                        </a:rPr>
                        <m:t>=</m:t>
                      </m:r>
                      <m:r>
                        <m:rPr>
                          <m:nor/>
                        </m:rPr>
                        <a:rPr lang="en-US" sz="1800" b="0" i="0" smtClean="0">
                          <a:solidFill>
                            <a:srgbClr val="FF0000"/>
                          </a:solidFill>
                          <a:latin typeface="Arial" panose="020B0604020202020204" pitchFamily="34" charset="0"/>
                          <a:cs typeface="Arial" panose="020B0604020202020204" pitchFamily="34" charset="0"/>
                        </a:rPr>
                        <m:t>0.371 </m:t>
                      </m:r>
                      <m:r>
                        <m:rPr>
                          <m:nor/>
                        </m:rPr>
                        <a:rPr lang="en-US" sz="1800" b="0" i="0" smtClean="0">
                          <a:solidFill>
                            <a:srgbClr val="FF0000"/>
                          </a:solidFill>
                          <a:latin typeface="Arial" panose="020B0604020202020204" pitchFamily="34" charset="0"/>
                          <a:cs typeface="Arial" panose="020B0604020202020204" pitchFamily="34" charset="0"/>
                        </a:rPr>
                        <m:t>mCi</m:t>
                      </m:r>
                      <m:r>
                        <m:rPr>
                          <m:nor/>
                        </m:rPr>
                        <a:rPr lang="en-US" sz="1800" b="0" i="0" smtClean="0">
                          <a:solidFill>
                            <a:srgbClr val="FF0000"/>
                          </a:solidFill>
                          <a:latin typeface="Arial" panose="020B0604020202020204" pitchFamily="34" charset="0"/>
                          <a:cs typeface="Arial" panose="020B0604020202020204" pitchFamily="34" charset="0"/>
                        </a:rPr>
                        <m:t> </m:t>
                      </m:r>
                    </m:oMath>
                  </m:oMathPara>
                </a14:m>
                <a:endParaRPr lang="en-US" sz="1800" b="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As a rule of thumb, virtually all (99.90%) of the radioactive material would have decayed away after approximately 10 half-lives.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1721492"/>
                <a:ext cx="4738919" cy="4221416"/>
              </a:xfrm>
              <a:blipFill rotWithShape="0">
                <a:blip r:embed="rId4"/>
                <a:stretch>
                  <a:fillRect l="-772" t="-722" r="-1544" b="-722"/>
                </a:stretch>
              </a:blipFill>
            </p:spPr>
            <p:txBody>
              <a:bodyPr/>
              <a:lstStyle/>
              <a:p>
                <a:r>
                  <a:rPr lang="en-US">
                    <a:noFill/>
                  </a:rPr>
                  <a:t> </a:t>
                </a:r>
              </a:p>
            </p:txBody>
          </p:sp>
        </mc:Fallback>
      </mc:AlternateContent>
      <p:graphicFrame>
        <p:nvGraphicFramePr>
          <p:cNvPr id="6" name="Chart 5" title="Activity versus time"/>
          <p:cNvGraphicFramePr>
            <a:graphicFrameLocks/>
          </p:cNvGraphicFramePr>
          <p:nvPr>
            <p:extLst>
              <p:ext uri="{D42A27DB-BD31-4B8C-83A1-F6EECF244321}">
                <p14:modId xmlns:p14="http://schemas.microsoft.com/office/powerpoint/2010/main" val="1936946424"/>
              </p:ext>
            </p:extLst>
          </p:nvPr>
        </p:nvGraphicFramePr>
        <p:xfrm>
          <a:off x="5196119" y="3457098"/>
          <a:ext cx="3857626" cy="3124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Table 8" title="Activity conversion chart between Curies and Becquerel"/>
          <p:cNvGraphicFramePr>
            <a:graphicFrameLocks noGrp="1"/>
          </p:cNvGraphicFramePr>
          <p:nvPr>
            <p:extLst>
              <p:ext uri="{D42A27DB-BD31-4B8C-83A1-F6EECF244321}">
                <p14:modId xmlns:p14="http://schemas.microsoft.com/office/powerpoint/2010/main" val="633272004"/>
              </p:ext>
            </p:extLst>
          </p:nvPr>
        </p:nvGraphicFramePr>
        <p:xfrm>
          <a:off x="6091152" y="1428610"/>
          <a:ext cx="2067560" cy="1854200"/>
        </p:xfrm>
        <a:graphic>
          <a:graphicData uri="http://schemas.openxmlformats.org/drawingml/2006/table">
            <a:tbl>
              <a:tblPr firstRow="1" bandRow="1">
                <a:tableStyleId>{7E9639D4-E3E2-4D34-9284-5A2195B3D0D7}</a:tableStyleId>
              </a:tblPr>
              <a:tblGrid>
                <a:gridCol w="760730">
                  <a:extLst>
                    <a:ext uri="{9D8B030D-6E8A-4147-A177-3AD203B41FA5}">
                      <a16:colId xmlns:a16="http://schemas.microsoft.com/office/drawing/2014/main" val="20000"/>
                    </a:ext>
                  </a:extLst>
                </a:gridCol>
                <a:gridCol w="1306830">
                  <a:extLst>
                    <a:ext uri="{9D8B030D-6E8A-4147-A177-3AD203B41FA5}">
                      <a16:colId xmlns:a16="http://schemas.microsoft.com/office/drawing/2014/main" val="20001"/>
                    </a:ext>
                  </a:extLst>
                </a:gridCol>
              </a:tblGrid>
              <a:tr h="370840">
                <a:tc gridSpan="2">
                  <a:txBody>
                    <a:bodyPr/>
                    <a:lstStyle/>
                    <a:p>
                      <a:pPr algn="ctr"/>
                      <a:r>
                        <a:rPr lang="en-US" sz="1600" dirty="0"/>
                        <a:t>Activity Conversion</a:t>
                      </a:r>
                    </a:p>
                  </a:txBody>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1600" dirty="0"/>
                        <a:t>1 Ci</a:t>
                      </a:r>
                    </a:p>
                  </a:txBody>
                  <a:tcPr/>
                </a:tc>
                <a:tc>
                  <a:txBody>
                    <a:bodyPr/>
                    <a:lstStyle/>
                    <a:p>
                      <a:pPr algn="ctr"/>
                      <a:r>
                        <a:rPr lang="en-US" sz="1600" dirty="0"/>
                        <a:t>3.7x10</a:t>
                      </a:r>
                      <a:r>
                        <a:rPr lang="en-US" sz="1600" baseline="30000" dirty="0"/>
                        <a:t>10</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1"/>
                  </a:ext>
                </a:extLst>
              </a:tr>
              <a:tr h="370840">
                <a:tc>
                  <a:txBody>
                    <a:bodyPr/>
                    <a:lstStyle/>
                    <a:p>
                      <a:pPr algn="ctr"/>
                      <a:r>
                        <a:rPr lang="en-US" sz="1600" dirty="0"/>
                        <a:t>1 </a:t>
                      </a:r>
                      <a:r>
                        <a:rPr lang="en-US" sz="1600" dirty="0" err="1"/>
                        <a:t>mCi</a:t>
                      </a:r>
                      <a:endParaRPr lang="en-US" sz="1600" dirty="0"/>
                    </a:p>
                  </a:txBody>
                  <a:tcPr/>
                </a:tc>
                <a:tc>
                  <a:txBody>
                    <a:bodyPr/>
                    <a:lstStyle/>
                    <a:p>
                      <a:pPr algn="ctr"/>
                      <a:r>
                        <a:rPr lang="en-US" sz="1600" dirty="0"/>
                        <a:t>37x10</a:t>
                      </a:r>
                      <a:r>
                        <a:rPr lang="en-US" sz="1600" baseline="30000" dirty="0"/>
                        <a:t>6</a:t>
                      </a:r>
                      <a:r>
                        <a:rPr lang="en-US" sz="1600" baseline="0" dirty="0"/>
                        <a:t> </a:t>
                      </a:r>
                      <a:r>
                        <a:rPr lang="en-US" sz="1600" baseline="0" dirty="0" err="1"/>
                        <a:t>Bq</a:t>
                      </a:r>
                      <a:endParaRPr lang="en-US" sz="1600" dirty="0"/>
                    </a:p>
                  </a:txBody>
                  <a:tcPr/>
                </a:tc>
                <a:extLst>
                  <a:ext uri="{0D108BD9-81ED-4DB2-BD59-A6C34878D82A}">
                    <a16:rowId xmlns:a16="http://schemas.microsoft.com/office/drawing/2014/main" val="10002"/>
                  </a:ext>
                </a:extLst>
              </a:tr>
              <a:tr h="370840">
                <a:tc>
                  <a:txBody>
                    <a:bodyPr/>
                    <a:lstStyle/>
                    <a:p>
                      <a:pPr algn="ctr"/>
                      <a:r>
                        <a:rPr lang="en-US" sz="1600" dirty="0"/>
                        <a:t>1 </a:t>
                      </a:r>
                      <a:r>
                        <a:rPr lang="el-GR" sz="1600" dirty="0"/>
                        <a:t>μ</a:t>
                      </a:r>
                      <a:r>
                        <a:rPr lang="en-US" sz="1600" dirty="0"/>
                        <a:t>Ci</a:t>
                      </a:r>
                    </a:p>
                  </a:txBody>
                  <a:tcPr/>
                </a:tc>
                <a:tc>
                  <a:txBody>
                    <a:bodyPr/>
                    <a:lstStyle/>
                    <a:p>
                      <a:pPr algn="ctr"/>
                      <a:r>
                        <a:rPr lang="en-US" sz="1600" dirty="0"/>
                        <a:t>37x10</a:t>
                      </a:r>
                      <a:r>
                        <a:rPr lang="en-US" sz="1600" baseline="30000" dirty="0"/>
                        <a:t>3</a:t>
                      </a:r>
                      <a:r>
                        <a:rPr lang="en-US" sz="1600" dirty="0"/>
                        <a:t> </a:t>
                      </a:r>
                      <a:r>
                        <a:rPr lang="en-US" sz="1600" dirty="0" err="1"/>
                        <a:t>Bq</a:t>
                      </a:r>
                      <a:endParaRPr lang="en-US" sz="1600" dirty="0"/>
                    </a:p>
                  </a:txBody>
                  <a:tcPr/>
                </a:tc>
                <a:extLst>
                  <a:ext uri="{0D108BD9-81ED-4DB2-BD59-A6C34878D82A}">
                    <a16:rowId xmlns:a16="http://schemas.microsoft.com/office/drawing/2014/main" val="10003"/>
                  </a:ext>
                </a:extLst>
              </a:tr>
              <a:tr h="370840">
                <a:tc>
                  <a:txBody>
                    <a:bodyPr/>
                    <a:lstStyle/>
                    <a:p>
                      <a:pPr algn="ctr"/>
                      <a:r>
                        <a:rPr lang="en-US" sz="1600" dirty="0"/>
                        <a:t>1 </a:t>
                      </a:r>
                      <a:r>
                        <a:rPr lang="en-US" sz="1600" dirty="0" err="1"/>
                        <a:t>nCi</a:t>
                      </a:r>
                      <a:endParaRPr lang="en-US" sz="1600" dirty="0"/>
                    </a:p>
                  </a:txBody>
                  <a:tcPr/>
                </a:tc>
                <a:tc>
                  <a:txBody>
                    <a:bodyPr/>
                    <a:lstStyle/>
                    <a:p>
                      <a:pPr algn="ctr"/>
                      <a:r>
                        <a:rPr lang="en-US" sz="1600" dirty="0"/>
                        <a:t>37 </a:t>
                      </a:r>
                      <a:r>
                        <a:rPr lang="en-US" sz="1600" dirty="0" err="1"/>
                        <a:t>Bq</a:t>
                      </a:r>
                      <a:endParaRPr lang="en-US" sz="1600"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45747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Biological effects, dose limits, and Radiation Safety principles</a:t>
            </a:r>
          </a:p>
        </p:txBody>
      </p:sp>
    </p:spTree>
    <p:extLst>
      <p:ext uri="{BB962C8B-B14F-4D97-AF65-F5344CB8AC3E}">
        <p14:creationId xmlns:p14="http://schemas.microsoft.com/office/powerpoint/2010/main" val="379810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marL="347663" indent="-347663">
              <a:buFont typeface="Arial" panose="020B0604020202020204" pitchFamily="34" charset="0"/>
              <a:buChar char="•"/>
            </a:pPr>
            <a:r>
              <a:rPr lang="en-US" sz="1800" dirty="0"/>
              <a:t>When radiation interacts with living material such as our bodies, they may deposit enough energy to cause biological damage. Biological damage can occur as a result of chemical bonds being broken, DNA damage, and cells being damaged or killed.</a:t>
            </a:r>
          </a:p>
          <a:p>
            <a:endParaRPr lang="en-US" sz="1800" dirty="0"/>
          </a:p>
          <a:p>
            <a:pPr marL="342900" indent="-342900">
              <a:buFont typeface="Arial" panose="020B0604020202020204" pitchFamily="34" charset="0"/>
              <a:buChar char="•"/>
            </a:pPr>
            <a:r>
              <a:rPr lang="en-US" sz="1800" dirty="0"/>
              <a:t>Radiation induced health effects are dependent on radiation dose. </a:t>
            </a:r>
          </a:p>
          <a:p>
            <a:pPr marL="690562" lvl="1">
              <a:buFont typeface="Arial" panose="020B0604020202020204" pitchFamily="34" charset="0"/>
              <a:buChar char="•"/>
            </a:pPr>
            <a:r>
              <a:rPr lang="en-US" sz="1800" dirty="0"/>
              <a:t>The ‘rem’ is the common unit of dose in the U.S.</a:t>
            </a:r>
          </a:p>
          <a:p>
            <a:pPr marL="1028700" lvl="1" indent="-342900">
              <a:buFont typeface="Arial" panose="020B0604020202020204" pitchFamily="34" charset="0"/>
              <a:buChar char="•"/>
            </a:pPr>
            <a:r>
              <a:rPr lang="en-US" sz="1800" dirty="0"/>
              <a:t>1 rem = 1000 </a:t>
            </a:r>
            <a:r>
              <a:rPr lang="en-US" sz="1800" dirty="0" err="1"/>
              <a:t>millirem</a:t>
            </a:r>
            <a:r>
              <a:rPr lang="en-US" sz="1800" dirty="0"/>
              <a:t> (</a:t>
            </a:r>
            <a:r>
              <a:rPr lang="en-US" sz="1800" dirty="0" err="1"/>
              <a:t>mrem</a:t>
            </a:r>
            <a:r>
              <a:rPr lang="en-US" sz="1800" dirty="0"/>
              <a:t>)</a:t>
            </a:r>
          </a:p>
          <a:p>
            <a:pPr marL="690562" lvl="1">
              <a:buFont typeface="Arial" panose="020B0604020202020204" pitchFamily="34" charset="0"/>
              <a:buChar char="•"/>
            </a:pPr>
            <a:r>
              <a:rPr lang="en-US" sz="1800" dirty="0"/>
              <a:t>The ‘</a:t>
            </a:r>
            <a:r>
              <a:rPr lang="en-US" sz="1800" dirty="0" err="1"/>
              <a:t>sievert</a:t>
            </a:r>
            <a:r>
              <a:rPr lang="en-US" sz="1800" dirty="0"/>
              <a:t>’ is the common international unit of dose.</a:t>
            </a:r>
          </a:p>
          <a:p>
            <a:pPr marL="1028700" lvl="1" indent="-342900">
              <a:buFont typeface="Arial" panose="020B0604020202020204" pitchFamily="34" charset="0"/>
              <a:buChar char="•"/>
            </a:pPr>
            <a:r>
              <a:rPr lang="en-US" sz="1800" dirty="0"/>
              <a:t>1 </a:t>
            </a:r>
            <a:r>
              <a:rPr lang="en-US" sz="1800" dirty="0" err="1"/>
              <a:t>sievert</a:t>
            </a:r>
            <a:r>
              <a:rPr lang="en-US" sz="1800" dirty="0"/>
              <a:t> = 100 rem</a:t>
            </a:r>
          </a:p>
          <a:p>
            <a:endParaRPr lang="en-US" dirty="0"/>
          </a:p>
        </p:txBody>
      </p:sp>
      <p:sp>
        <p:nvSpPr>
          <p:cNvPr id="2" name="Title 1"/>
          <p:cNvSpPr>
            <a:spLocks noGrp="1"/>
          </p:cNvSpPr>
          <p:nvPr>
            <p:ph type="title"/>
          </p:nvPr>
        </p:nvSpPr>
        <p:spPr/>
        <p:txBody>
          <a:bodyPr/>
          <a:lstStyle/>
          <a:p>
            <a:r>
              <a:rPr lang="en-US" dirty="0"/>
              <a:t>dose</a:t>
            </a:r>
          </a:p>
        </p:txBody>
      </p:sp>
    </p:spTree>
    <p:extLst>
      <p:ext uri="{BB962C8B-B14F-4D97-AF65-F5344CB8AC3E}">
        <p14:creationId xmlns:p14="http://schemas.microsoft.com/office/powerpoint/2010/main" val="3613883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2000" dirty="0"/>
              <a:t>Health effects from exposure to radiation range from no effect at all to death, including diseases such as cancer. </a:t>
            </a:r>
          </a:p>
          <a:p>
            <a:pPr marL="347663" indent="-347663">
              <a:buFont typeface="Arial" panose="020B0604020202020204" pitchFamily="34" charset="0"/>
              <a:buChar char="•"/>
            </a:pPr>
            <a:endParaRPr lang="en-US" sz="2000" dirty="0"/>
          </a:p>
          <a:p>
            <a:pPr marL="347663" indent="-347663">
              <a:buFont typeface="Arial" panose="020B0604020202020204" pitchFamily="34" charset="0"/>
              <a:buChar char="•"/>
            </a:pPr>
            <a:r>
              <a:rPr lang="en-US" sz="2000"/>
              <a:t>The </a:t>
            </a:r>
            <a:r>
              <a:rPr lang="en-US" sz="2000" dirty="0"/>
              <a:t>health effects can be divided into two categories:</a:t>
            </a:r>
          </a:p>
          <a:p>
            <a:pPr marL="685800" lvl="1" indent="-339725">
              <a:buFont typeface="+mj-lt"/>
              <a:buAutoNum type="arabicPeriod"/>
            </a:pPr>
            <a:r>
              <a:rPr lang="en-US" sz="2000" dirty="0"/>
              <a:t>Early Effects</a:t>
            </a:r>
          </a:p>
          <a:p>
            <a:pPr marL="685800" lvl="1" indent="-339725">
              <a:buFont typeface="+mj-lt"/>
              <a:buAutoNum type="arabicPeriod"/>
            </a:pPr>
            <a:r>
              <a:rPr lang="en-US" sz="2000" dirty="0"/>
              <a:t>Delayed Effects</a:t>
            </a:r>
          </a:p>
        </p:txBody>
      </p:sp>
      <p:sp>
        <p:nvSpPr>
          <p:cNvPr id="4" name="Title 3"/>
          <p:cNvSpPr>
            <a:spLocks noGrp="1"/>
          </p:cNvSpPr>
          <p:nvPr>
            <p:ph type="title"/>
          </p:nvPr>
        </p:nvSpPr>
        <p:spPr/>
        <p:txBody>
          <a:bodyPr/>
          <a:lstStyle/>
          <a:p>
            <a:r>
              <a:rPr lang="en-US" dirty="0"/>
              <a:t>Health Effects of Radiation Exposure</a:t>
            </a:r>
          </a:p>
        </p:txBody>
      </p:sp>
    </p:spTree>
    <p:extLst>
      <p:ext uri="{BB962C8B-B14F-4D97-AF65-F5344CB8AC3E}">
        <p14:creationId xmlns:p14="http://schemas.microsoft.com/office/powerpoint/2010/main" val="2156283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Occur shortly after exposures resulting in very large doses (&gt;100 rem), delivered within a short time period (acute exposure)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Acute exposures cause extensive biological damage to cells so that large numbers of cells are killed.</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 severity of the health effects is proportional to the dose.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vomiting, diarrhea, skin burns, cataracts, hair loss, fever, lethargy, loss of appetite, changes in blood count, and death.</a:t>
            </a:r>
          </a:p>
          <a:p>
            <a:endParaRPr lang="en-US" sz="2800" dirty="0"/>
          </a:p>
        </p:txBody>
      </p:sp>
      <p:sp>
        <p:nvSpPr>
          <p:cNvPr id="4" name="Title 3"/>
          <p:cNvSpPr>
            <a:spLocks noGrp="1"/>
          </p:cNvSpPr>
          <p:nvPr>
            <p:ph type="title"/>
          </p:nvPr>
        </p:nvSpPr>
        <p:spPr/>
        <p:txBody>
          <a:bodyPr/>
          <a:lstStyle/>
          <a:p>
            <a:r>
              <a:rPr lang="en-US" dirty="0"/>
              <a:t>Early Effects (1)</a:t>
            </a:r>
            <a:br>
              <a:rPr lang="en-US" dirty="0"/>
            </a:br>
            <a:endParaRPr lang="en-US" dirty="0"/>
          </a:p>
        </p:txBody>
      </p:sp>
    </p:spTree>
    <p:extLst>
      <p:ext uri="{BB962C8B-B14F-4D97-AF65-F5344CB8AC3E}">
        <p14:creationId xmlns:p14="http://schemas.microsoft.com/office/powerpoint/2010/main" val="3230165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347663" indent="-347663">
              <a:buFont typeface="Arial" panose="020B0604020202020204" pitchFamily="34" charset="0"/>
              <a:buChar char="•"/>
            </a:pPr>
            <a:r>
              <a:rPr lang="en-US" sz="1800" dirty="0"/>
              <a:t>An estimated dose of around 325 rem for young healthy adults </a:t>
            </a:r>
            <a:r>
              <a:rPr lang="en-US" sz="1800" b="1" i="1" dirty="0"/>
              <a:t>without</a:t>
            </a:r>
            <a:r>
              <a:rPr lang="en-US" sz="1800" dirty="0"/>
              <a:t> medical intervention will result in death to 50% of the group within 60 days.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 dose of less than about 800 rem, an exposed person is likely to survive </a:t>
            </a:r>
            <a:r>
              <a:rPr lang="en-US" sz="1800" b="1" i="1" dirty="0"/>
              <a:t>with</a:t>
            </a:r>
            <a:r>
              <a:rPr lang="en-US" sz="1800" dirty="0"/>
              <a:t> appropriate hospital care.</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u="sng" dirty="0"/>
              <a:t>Under normal operation, the occurrence of early effects is highly unlikely. </a:t>
            </a:r>
          </a:p>
          <a:p>
            <a:r>
              <a:rPr lang="en-US" sz="2400" dirty="0"/>
              <a:t> </a:t>
            </a:r>
          </a:p>
          <a:p>
            <a:endParaRPr lang="en-US" dirty="0"/>
          </a:p>
        </p:txBody>
      </p:sp>
      <p:sp>
        <p:nvSpPr>
          <p:cNvPr id="4" name="Title 3"/>
          <p:cNvSpPr>
            <a:spLocks noGrp="1"/>
          </p:cNvSpPr>
          <p:nvPr>
            <p:ph type="title"/>
          </p:nvPr>
        </p:nvSpPr>
        <p:spPr/>
        <p:txBody>
          <a:bodyPr/>
          <a:lstStyle/>
          <a:p>
            <a:r>
              <a:rPr lang="en-US" dirty="0"/>
              <a:t>Early Effects (2)</a:t>
            </a:r>
          </a:p>
        </p:txBody>
      </p:sp>
    </p:spTree>
    <p:extLst>
      <p:ext uri="{BB962C8B-B14F-4D97-AF65-F5344CB8AC3E}">
        <p14:creationId xmlns:p14="http://schemas.microsoft.com/office/powerpoint/2010/main" val="147898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Occur years after acute or chronic (low doses over a long time period) exposures.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Possible health effects include: leukemia, cancer, life span shortening, cataracts, and genetic defects. </a:t>
            </a:r>
          </a:p>
          <a:p>
            <a:endParaRPr lang="en-US" sz="2000" dirty="0"/>
          </a:p>
        </p:txBody>
      </p:sp>
      <p:sp>
        <p:nvSpPr>
          <p:cNvPr id="4" name="Title 3"/>
          <p:cNvSpPr>
            <a:spLocks noGrp="1"/>
          </p:cNvSpPr>
          <p:nvPr>
            <p:ph type="title"/>
          </p:nvPr>
        </p:nvSpPr>
        <p:spPr/>
        <p:txBody>
          <a:bodyPr/>
          <a:lstStyle/>
          <a:p>
            <a:r>
              <a:rPr lang="en-US" dirty="0"/>
              <a:t>Delayed Effects</a:t>
            </a:r>
            <a:br>
              <a:rPr lang="en-US" dirty="0"/>
            </a:br>
            <a:endParaRPr lang="en-US" dirty="0"/>
          </a:p>
        </p:txBody>
      </p:sp>
    </p:spTree>
    <p:extLst>
      <p:ext uri="{BB962C8B-B14F-4D97-AF65-F5344CB8AC3E}">
        <p14:creationId xmlns:p14="http://schemas.microsoft.com/office/powerpoint/2010/main" val="35154311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marL="347663" indent="-347663">
              <a:buFont typeface="Arial" panose="020B0604020202020204" pitchFamily="34" charset="0"/>
              <a:buChar char="•"/>
            </a:pPr>
            <a:r>
              <a:rPr lang="en-US" sz="1800" dirty="0"/>
              <a:t>Radiation studies suggest the possibility of heritable genetic effects in humans if there is radiation damage to the cells of the sperm or eggs.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These effects may show up as genetic defects in the children of exposed individuals and succeeding generations.</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Scientists have studied populations of individuals exposed to radiation (e.g., atomic bomb survivors and radiation workers) to identify the presence of heritable genetic effects.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To date, no heritable genetic effects from radiation have ever been observed in any human population exposed to doses ranging from natural background to that received by atomic bomb survivors. </a:t>
            </a:r>
          </a:p>
        </p:txBody>
      </p:sp>
      <p:sp>
        <p:nvSpPr>
          <p:cNvPr id="4" name="Title 3"/>
          <p:cNvSpPr>
            <a:spLocks noGrp="1"/>
          </p:cNvSpPr>
          <p:nvPr>
            <p:ph type="title"/>
          </p:nvPr>
        </p:nvSpPr>
        <p:spPr/>
        <p:txBody>
          <a:bodyPr/>
          <a:lstStyle/>
          <a:p>
            <a:r>
              <a:rPr lang="en-US" dirty="0"/>
              <a:t>Delayed Effects  - genetic effects</a:t>
            </a:r>
          </a:p>
        </p:txBody>
      </p:sp>
    </p:spTree>
    <p:extLst>
      <p:ext uri="{BB962C8B-B14F-4D97-AF65-F5344CB8AC3E}">
        <p14:creationId xmlns:p14="http://schemas.microsoft.com/office/powerpoint/2010/main" val="3810104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Properties of radiation </a:t>
            </a:r>
          </a:p>
        </p:txBody>
      </p:sp>
    </p:spTree>
    <p:extLst>
      <p:ext uri="{BB962C8B-B14F-4D97-AF65-F5344CB8AC3E}">
        <p14:creationId xmlns:p14="http://schemas.microsoft.com/office/powerpoint/2010/main" val="1740610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7663" indent="-347663">
              <a:buFont typeface="Arial" panose="020B0604020202020204" pitchFamily="34" charset="0"/>
              <a:buChar char="•"/>
            </a:pPr>
            <a:r>
              <a:rPr lang="en-US" sz="1800" dirty="0"/>
              <a:t>Leukemia, cancer, and genetic effects are considered </a:t>
            </a:r>
            <a:r>
              <a:rPr lang="en-US" sz="1800" i="1" dirty="0"/>
              <a:t>stochastic effects</a:t>
            </a:r>
            <a:r>
              <a:rPr lang="en-US" sz="1800" dirty="0"/>
              <a:t>; the probability of occurrence is dependent of dose.</a:t>
            </a:r>
          </a:p>
          <a:p>
            <a:pPr marL="690562" lvl="1">
              <a:buFont typeface="Arial" panose="020B0604020202020204" pitchFamily="34" charset="0"/>
              <a:buChar char="•"/>
            </a:pPr>
            <a:r>
              <a:rPr lang="en-US" sz="1800" dirty="0"/>
              <a:t>As dose increases, the probability of occurrence increases.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Conservative studies estimate a 0.04% increase of developing an adverse health effect per rem received. </a:t>
            </a:r>
          </a:p>
          <a:p>
            <a:pPr marL="347663" indent="-347663">
              <a:buFont typeface="Arial" panose="020B0604020202020204" pitchFamily="34" charset="0"/>
              <a:buChar char="•"/>
            </a:pPr>
            <a:endParaRPr lang="en-US" sz="1800" dirty="0"/>
          </a:p>
          <a:p>
            <a:pPr marL="347663" indent="-347663">
              <a:buFont typeface="Arial" panose="020B0604020202020204" pitchFamily="34" charset="0"/>
              <a:buChar char="•"/>
            </a:pPr>
            <a:r>
              <a:rPr lang="en-US" sz="1800" dirty="0"/>
              <a:t>For additional information, refer to </a:t>
            </a:r>
            <a:r>
              <a:rPr lang="en-US" sz="1800" dirty="0">
                <a:hlinkClick r:id="rId2"/>
              </a:rPr>
              <a:t>Regulatory Guide 8.29</a:t>
            </a:r>
            <a:endParaRPr lang="en-US" sz="1800" dirty="0"/>
          </a:p>
          <a:p>
            <a:pPr marL="285750" indent="-285750">
              <a:buFont typeface="Arial" panose="020B0604020202020204" pitchFamily="34" charset="0"/>
              <a:buChar char="•"/>
            </a:pPr>
            <a:endParaRPr lang="en-US" sz="2400" dirty="0"/>
          </a:p>
        </p:txBody>
      </p:sp>
      <p:sp>
        <p:nvSpPr>
          <p:cNvPr id="4" name="Title 3"/>
          <p:cNvSpPr>
            <a:spLocks noGrp="1"/>
          </p:cNvSpPr>
          <p:nvPr>
            <p:ph type="title"/>
          </p:nvPr>
        </p:nvSpPr>
        <p:spPr/>
        <p:txBody>
          <a:bodyPr/>
          <a:lstStyle/>
          <a:p>
            <a:r>
              <a:rPr lang="en-US" dirty="0"/>
              <a:t>Delayed Effects – stochastic</a:t>
            </a:r>
          </a:p>
        </p:txBody>
      </p:sp>
    </p:spTree>
    <p:extLst>
      <p:ext uri="{BB962C8B-B14F-4D97-AF65-F5344CB8AC3E}">
        <p14:creationId xmlns:p14="http://schemas.microsoft.com/office/powerpoint/2010/main" val="19513210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Content Placeholder 2"/>
          <p:cNvSpPr>
            <a:spLocks noGrp="1"/>
          </p:cNvSpPr>
          <p:nvPr>
            <p:ph idx="1"/>
          </p:nvPr>
        </p:nvSpPr>
        <p:spPr/>
        <p:txBody>
          <a:bodyPr>
            <a:noAutofit/>
          </a:bodyPr>
          <a:lstStyle/>
          <a:p>
            <a:pPr marL="342900" indent="-342900">
              <a:buFont typeface="Arial" pitchFamily="34" charset="0"/>
              <a:buChar char="•"/>
            </a:pPr>
            <a:r>
              <a:rPr lang="en-US" sz="1800" dirty="0"/>
              <a:t>In an effort to reduce the risk of potential health effects caused by radiation, the Nuclear Regulatory Commission (NRC) has set dose limits for those working with radioactive material.</a:t>
            </a:r>
          </a:p>
          <a:p>
            <a:pPr marL="342900" indent="-342900">
              <a:buFont typeface="Arial" pitchFamily="34" charset="0"/>
              <a:buChar char="•"/>
            </a:pPr>
            <a:endParaRPr lang="en-US" sz="1800" dirty="0"/>
          </a:p>
          <a:p>
            <a:pPr marL="342900" indent="-342900">
              <a:buFont typeface="Arial" pitchFamily="34" charset="0"/>
              <a:buChar char="•"/>
            </a:pPr>
            <a:r>
              <a:rPr lang="en-US" sz="1800" dirty="0"/>
              <a:t>These limits are put in place to create an upper limit of how much radiation a worker is allowed to be exposed to within a certain time period.</a:t>
            </a:r>
          </a:p>
          <a:p>
            <a:pPr marL="342900" indent="-342900">
              <a:buFont typeface="Arial" pitchFamily="34" charset="0"/>
              <a:buChar char="•"/>
            </a:pPr>
            <a:endParaRPr lang="en-US" sz="1800" dirty="0"/>
          </a:p>
          <a:p>
            <a:pPr marL="342900" indent="-342900">
              <a:buFont typeface="Arial" pitchFamily="34" charset="0"/>
              <a:buChar char="•"/>
            </a:pPr>
            <a:r>
              <a:rPr lang="en-US" sz="1800" dirty="0"/>
              <a:t>Individuals who stay below the dose limits: </a:t>
            </a:r>
          </a:p>
          <a:p>
            <a:pPr marL="685800" lvl="1" indent="-342900">
              <a:buFont typeface="Arial" panose="020B0604020202020204" pitchFamily="34" charset="0"/>
              <a:buChar char="•"/>
            </a:pPr>
            <a:r>
              <a:rPr lang="en-US" sz="1800" dirty="0"/>
              <a:t>Will not develop any early effects.</a:t>
            </a:r>
          </a:p>
          <a:p>
            <a:pPr marL="685800" lvl="1" indent="-342900">
              <a:buFont typeface="Arial" panose="020B0604020202020204" pitchFamily="34" charset="0"/>
              <a:buChar char="•"/>
            </a:pPr>
            <a:r>
              <a:rPr lang="en-US" sz="1800" dirty="0"/>
              <a:t>Will maintain a very small risk of developing delayed effects. </a:t>
            </a:r>
          </a:p>
          <a:p>
            <a:r>
              <a:rPr lang="en-US" sz="2400" dirty="0"/>
              <a:t>  </a:t>
            </a:r>
          </a:p>
          <a:p>
            <a:pPr marL="285750" indent="-285750">
              <a:buFont typeface="Arial" pitchFamily="34" charset="0"/>
              <a:buChar char="•"/>
            </a:pPr>
            <a:endParaRPr lang="en-US" sz="2000" dirty="0"/>
          </a:p>
        </p:txBody>
      </p:sp>
      <p:sp>
        <p:nvSpPr>
          <p:cNvPr id="120836" name="Slide Number Placeholder 6"/>
          <p:cNvSpPr>
            <a:spLocks noGrp="1"/>
          </p:cNvSpPr>
          <p:nvPr>
            <p:ph type="sldNum" sz="quarter" idx="12"/>
          </p:nvPr>
        </p:nvSpPr>
        <p:spPr/>
        <p:txBody>
          <a:bodyPr/>
          <a:lstStyle/>
          <a:p>
            <a:fld id="{3297CA07-5349-4413-9DF8-FF7C21A46F59}" type="slidenum">
              <a:rPr lang="en-US" smtClean="0"/>
              <a:pPr/>
              <a:t>21</a:t>
            </a:fld>
            <a:endParaRPr lang="en-US" dirty="0"/>
          </a:p>
        </p:txBody>
      </p:sp>
      <p:sp>
        <p:nvSpPr>
          <p:cNvPr id="5" name="Title 4"/>
          <p:cNvSpPr>
            <a:spLocks noGrp="1"/>
          </p:cNvSpPr>
          <p:nvPr>
            <p:ph type="title"/>
          </p:nvPr>
        </p:nvSpPr>
        <p:spPr/>
        <p:txBody>
          <a:bodyPr/>
          <a:lstStyle/>
          <a:p>
            <a:r>
              <a:rPr lang="en-US" dirty="0"/>
              <a:t>NRC dose Limits (1)</a:t>
            </a:r>
          </a:p>
        </p:txBody>
      </p:sp>
    </p:spTree>
    <p:extLst>
      <p:ext uri="{BB962C8B-B14F-4D97-AF65-F5344CB8AC3E}">
        <p14:creationId xmlns:p14="http://schemas.microsoft.com/office/powerpoint/2010/main" val="3506636225"/>
      </p:ext>
    </p:extLst>
  </p:cSld>
  <p:clrMapOvr>
    <a:masterClrMapping/>
  </p:clrMapOvr>
  <p:transition advClick="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94" name="Slide Number Placeholder 8"/>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D62E4801-A471-43D1-B91F-218828FBC9D3}" type="slidenum">
              <a:rPr lang="en-US" smtClean="0"/>
              <a:pPr/>
              <a:t>22</a:t>
            </a:fld>
            <a:endParaRPr lang="en-US" dirty="0"/>
          </a:p>
        </p:txBody>
      </p:sp>
      <p:graphicFrame>
        <p:nvGraphicFramePr>
          <p:cNvPr id="6" name="Content Placeholder 6" descr="Table of radiation dose limits from the ISDH" title="Table of radiation dose limits from the ISDH"/>
          <p:cNvGraphicFramePr>
            <a:graphicFrameLocks/>
          </p:cNvGraphicFramePr>
          <p:nvPr>
            <p:extLst>
              <p:ext uri="{D42A27DB-BD31-4B8C-83A1-F6EECF244321}">
                <p14:modId xmlns:p14="http://schemas.microsoft.com/office/powerpoint/2010/main" val="1822627057"/>
              </p:ext>
            </p:extLst>
          </p:nvPr>
        </p:nvGraphicFramePr>
        <p:xfrm>
          <a:off x="1597374" y="2857817"/>
          <a:ext cx="5955602" cy="1938020"/>
        </p:xfrm>
        <a:graphic>
          <a:graphicData uri="http://schemas.openxmlformats.org/drawingml/2006/table">
            <a:tbl>
              <a:tblPr firstRow="1" bandRow="1">
                <a:tableStyleId>{7E9639D4-E3E2-4D34-9284-5A2195B3D0D7}</a:tableStyleId>
              </a:tblPr>
              <a:tblGrid>
                <a:gridCol w="4574350">
                  <a:extLst>
                    <a:ext uri="{9D8B030D-6E8A-4147-A177-3AD203B41FA5}">
                      <a16:colId xmlns:a16="http://schemas.microsoft.com/office/drawing/2014/main" val="20000"/>
                    </a:ext>
                  </a:extLst>
                </a:gridCol>
                <a:gridCol w="1381252">
                  <a:extLst>
                    <a:ext uri="{9D8B030D-6E8A-4147-A177-3AD203B41FA5}">
                      <a16:colId xmlns:a16="http://schemas.microsoft.com/office/drawing/2014/main" val="20001"/>
                    </a:ext>
                  </a:extLst>
                </a:gridCol>
              </a:tblGrid>
              <a:tr h="370840">
                <a:tc gridSpan="2">
                  <a:txBody>
                    <a:bodyPr/>
                    <a:lstStyle/>
                    <a:p>
                      <a:pPr algn="ctr"/>
                      <a:r>
                        <a:rPr lang="en-US" sz="2000" dirty="0"/>
                        <a:t>NRC Dose</a:t>
                      </a:r>
                      <a:r>
                        <a:rPr lang="en-US" sz="2000" baseline="0" dirty="0"/>
                        <a:t> Limits (10 CFR 20.1201)</a:t>
                      </a:r>
                      <a:endParaRPr lang="en-US" sz="2000" dirty="0"/>
                    </a:p>
                  </a:txBody>
                  <a:tcPr/>
                </a:tc>
                <a:tc hMerge="1">
                  <a:txBody>
                    <a:bodyPr/>
                    <a:lstStyle/>
                    <a:p>
                      <a:endParaRPr lang="en-US"/>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Section of Body</a:t>
                      </a:r>
                      <a:endParaRPr lang="en-US" sz="2000" b="1" dirty="0"/>
                    </a:p>
                  </a:txBody>
                  <a:tcPr/>
                </a:tc>
                <a:tc>
                  <a:txBody>
                    <a:bodyPr/>
                    <a:lstStyle/>
                    <a:p>
                      <a:pPr algn="ctr"/>
                      <a:r>
                        <a:rPr lang="en-US" sz="2000" dirty="0"/>
                        <a:t>Limit (rem)</a:t>
                      </a:r>
                      <a:endParaRPr lang="en-US" sz="2000" b="1" dirty="0"/>
                    </a:p>
                  </a:txBody>
                  <a:tcPr/>
                </a:tc>
                <a:extLst>
                  <a:ext uri="{0D108BD9-81ED-4DB2-BD59-A6C34878D82A}">
                    <a16:rowId xmlns:a16="http://schemas.microsoft.com/office/drawing/2014/main" val="10001"/>
                  </a:ext>
                </a:extLst>
              </a:tr>
              <a:tr h="370840">
                <a:tc>
                  <a:txBody>
                    <a:bodyPr/>
                    <a:lstStyle/>
                    <a:p>
                      <a:pPr algn="just"/>
                      <a:r>
                        <a:rPr lang="en-US" dirty="0"/>
                        <a:t>Whole Body </a:t>
                      </a:r>
                      <a:r>
                        <a:rPr lang="en-US" sz="1800" dirty="0"/>
                        <a:t>(Head</a:t>
                      </a:r>
                      <a:r>
                        <a:rPr lang="en-US" sz="1800" baseline="0" dirty="0"/>
                        <a:t>, torso and organs</a:t>
                      </a:r>
                      <a:r>
                        <a:rPr lang="en-US" sz="1800" dirty="0"/>
                        <a:t>)</a:t>
                      </a:r>
                      <a:endParaRPr lang="en-US" dirty="0"/>
                    </a:p>
                  </a:txBody>
                  <a:tcPr/>
                </a:tc>
                <a:tc>
                  <a:txBody>
                    <a:bodyPr/>
                    <a:lstStyle/>
                    <a:p>
                      <a:pPr algn="ctr"/>
                      <a:r>
                        <a:rPr lang="en-US" dirty="0"/>
                        <a:t>5</a:t>
                      </a:r>
                    </a:p>
                  </a:txBody>
                  <a:tcPr/>
                </a:tc>
                <a:extLst>
                  <a:ext uri="{0D108BD9-81ED-4DB2-BD59-A6C34878D82A}">
                    <a16:rowId xmlns:a16="http://schemas.microsoft.com/office/drawing/2014/main" val="10002"/>
                  </a:ext>
                </a:extLst>
              </a:tr>
              <a:tr h="313055">
                <a:tc>
                  <a:txBody>
                    <a:bodyPr/>
                    <a:lstStyle/>
                    <a:p>
                      <a:pPr algn="l"/>
                      <a:r>
                        <a:rPr lang="en-US" b="0" dirty="0"/>
                        <a:t>Lens</a:t>
                      </a:r>
                      <a:r>
                        <a:rPr lang="en-US" b="0" baseline="0" dirty="0"/>
                        <a:t> of the Eye</a:t>
                      </a:r>
                      <a:endParaRPr lang="en-U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15</a:t>
                      </a:r>
                    </a:p>
                  </a:txBody>
                  <a:tcPr/>
                </a:tc>
                <a:extLst>
                  <a:ext uri="{0D108BD9-81ED-4DB2-BD59-A6C34878D82A}">
                    <a16:rowId xmlns:a16="http://schemas.microsoft.com/office/drawing/2014/main" val="10003"/>
                  </a:ext>
                </a:extLst>
              </a:tr>
              <a:tr h="370840">
                <a:tc>
                  <a:txBody>
                    <a:bodyPr/>
                    <a:lstStyle/>
                    <a:p>
                      <a:pPr algn="l">
                        <a:lnSpc>
                          <a:spcPct val="125000"/>
                        </a:lnSpc>
                        <a:buFont typeface="Monotype Sorts" pitchFamily="2" charset="2"/>
                        <a:buNone/>
                      </a:pPr>
                      <a:r>
                        <a:rPr lang="en-US" sz="1800" dirty="0"/>
                        <a:t>Extremities </a:t>
                      </a:r>
                      <a:r>
                        <a:rPr lang="en-US" sz="1800" baseline="0" dirty="0"/>
                        <a:t> (Hands, forearms, feet and ankles)</a:t>
                      </a:r>
                      <a:endParaRPr lang="en-US" sz="1800"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t>50</a:t>
                      </a:r>
                    </a:p>
                  </a:txBody>
                  <a:tcPr/>
                </a:tc>
                <a:extLst>
                  <a:ext uri="{0D108BD9-81ED-4DB2-BD59-A6C34878D82A}">
                    <a16:rowId xmlns:a16="http://schemas.microsoft.com/office/drawing/2014/main" val="10004"/>
                  </a:ext>
                </a:extLst>
              </a:tr>
            </a:tbl>
          </a:graphicData>
        </a:graphic>
      </p:graphicFrame>
      <p:sp>
        <p:nvSpPr>
          <p:cNvPr id="2" name="Content Placeholder 1"/>
          <p:cNvSpPr>
            <a:spLocks noGrp="1"/>
          </p:cNvSpPr>
          <p:nvPr>
            <p:ph idx="1"/>
          </p:nvPr>
        </p:nvSpPr>
        <p:spPr>
          <a:xfrm>
            <a:off x="457200" y="1721492"/>
            <a:ext cx="8235950" cy="1564633"/>
          </a:xfrm>
        </p:spPr>
        <p:txBody>
          <a:bodyPr>
            <a:normAutofit/>
          </a:bodyPr>
          <a:lstStyle/>
          <a:p>
            <a:r>
              <a:rPr lang="en-US" sz="2000" dirty="0"/>
              <a:t>The annual dose limits by body part from radioactive material is tabulated below. </a:t>
            </a:r>
          </a:p>
        </p:txBody>
      </p:sp>
      <p:sp>
        <p:nvSpPr>
          <p:cNvPr id="3" name="Title 2"/>
          <p:cNvSpPr>
            <a:spLocks noGrp="1"/>
          </p:cNvSpPr>
          <p:nvPr>
            <p:ph type="title"/>
          </p:nvPr>
        </p:nvSpPr>
        <p:spPr/>
        <p:txBody>
          <a:bodyPr/>
          <a:lstStyle/>
          <a:p>
            <a:r>
              <a:rPr lang="en-US" dirty="0"/>
              <a:t>NRC dose Limits (2)</a:t>
            </a:r>
          </a:p>
        </p:txBody>
      </p:sp>
    </p:spTree>
    <p:extLst>
      <p:ext uri="{BB962C8B-B14F-4D97-AF65-F5344CB8AC3E}">
        <p14:creationId xmlns:p14="http://schemas.microsoft.com/office/powerpoint/2010/main" val="853230347"/>
      </p:ext>
    </p:extLst>
  </p:cSld>
  <p:clrMapOvr>
    <a:masterClrMapping/>
  </p:clrMapOvr>
  <p:transition advClick="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5" name="Picture 4"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sp>
        <p:nvSpPr>
          <p:cNvPr id="3" name="Content Placeholder 2"/>
          <p:cNvSpPr>
            <a:spLocks noGrp="1"/>
          </p:cNvSpPr>
          <p:nvPr>
            <p:ph idx="1"/>
          </p:nvPr>
        </p:nvSpPr>
        <p:spPr>
          <a:xfrm>
            <a:off x="457199" y="1721491"/>
            <a:ext cx="5848351" cy="4479283"/>
          </a:xfrm>
        </p:spPr>
        <p:txBody>
          <a:bodyPr>
            <a:noAutofit/>
          </a:bodyPr>
          <a:lstStyle/>
          <a:p>
            <a:pPr marL="342900" indent="-342900">
              <a:buFont typeface="Arial" panose="020B0604020202020204" pitchFamily="34" charset="0"/>
              <a:buChar char="•"/>
            </a:pPr>
            <a:r>
              <a:rPr lang="en-US" sz="1800" dirty="0"/>
              <a:t>Dosimetry – Device worn by radiation users to measure their accumulated dose. It is used to ensure that you do not exceed NRC dose limits. There are three types:</a:t>
            </a:r>
          </a:p>
          <a:p>
            <a:pPr marL="685800" indent="-338138">
              <a:buFont typeface="+mj-lt"/>
              <a:buAutoNum type="arabicPeriod"/>
            </a:pPr>
            <a:r>
              <a:rPr lang="en-US" sz="1800" dirty="0"/>
              <a:t>Ring – measures dose to the hands, worn on the hand receiving the highest dose with name facing the palm side </a:t>
            </a:r>
          </a:p>
          <a:p>
            <a:pPr marL="685800" indent="-338138">
              <a:buFont typeface="+mj-lt"/>
              <a:buAutoNum type="arabicPeriod"/>
            </a:pPr>
            <a:r>
              <a:rPr lang="en-US" sz="1800" dirty="0"/>
              <a:t>Whole-body – measures dose to the torso and head, worn on the part of the torso that will receive the highest dose. If wearing a lead vest, </a:t>
            </a:r>
            <a:r>
              <a:rPr lang="en-US" sz="1800" u="sng" dirty="0"/>
              <a:t>attach the dosimeter outside of the lead vest</a:t>
            </a:r>
            <a:r>
              <a:rPr lang="en-US" sz="1800" dirty="0"/>
              <a:t>. </a:t>
            </a:r>
          </a:p>
          <a:p>
            <a:pPr marL="685800" indent="-338138">
              <a:buFont typeface="+mj-lt"/>
              <a:buAutoNum type="arabicPeriod"/>
            </a:pPr>
            <a:r>
              <a:rPr lang="en-US" sz="1800" dirty="0"/>
              <a:t>Wrist – measures neutron dose to the extremities, worn on the wrist that will receive the highest dose. </a:t>
            </a:r>
          </a:p>
        </p:txBody>
      </p:sp>
      <p:pic>
        <p:nvPicPr>
          <p:cNvPr id="6" name="Picture 5"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7" name="Title 6"/>
          <p:cNvSpPr>
            <a:spLocks noGrp="1"/>
          </p:cNvSpPr>
          <p:nvPr>
            <p:ph type="title"/>
          </p:nvPr>
        </p:nvSpPr>
        <p:spPr/>
        <p:txBody>
          <a:bodyPr/>
          <a:lstStyle/>
          <a:p>
            <a:r>
              <a:rPr lang="en-US" dirty="0"/>
              <a:t>Dosimetry (1)</a:t>
            </a:r>
          </a:p>
        </p:txBody>
      </p:sp>
    </p:spTree>
    <p:extLst>
      <p:ext uri="{BB962C8B-B14F-4D97-AF65-F5344CB8AC3E}">
        <p14:creationId xmlns:p14="http://schemas.microsoft.com/office/powerpoint/2010/main" val="27435987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721492"/>
            <a:ext cx="5647267" cy="4221416"/>
          </a:xfrm>
        </p:spPr>
        <p:txBody>
          <a:bodyPr>
            <a:noAutofit/>
          </a:bodyPr>
          <a:lstStyle/>
          <a:p>
            <a:pPr marL="347663" indent="-347663">
              <a:buFont typeface="Arial" panose="020B0604020202020204" pitchFamily="34" charset="0"/>
              <a:buChar char="•"/>
            </a:pPr>
            <a:r>
              <a:rPr lang="en-US" sz="1800" dirty="0"/>
              <a:t>If issued dosimetry, you </a:t>
            </a:r>
            <a:r>
              <a:rPr lang="en-US" sz="1800" b="1" dirty="0"/>
              <a:t>MUST </a:t>
            </a:r>
            <a:r>
              <a:rPr lang="en-US" sz="1800" dirty="0"/>
              <a:t>wear it every time you are working with radioactive material</a:t>
            </a:r>
          </a:p>
          <a:p>
            <a:pPr marL="347663" indent="-347663">
              <a:buFont typeface="Arial" panose="020B0604020202020204" pitchFamily="34" charset="0"/>
              <a:buChar char="•"/>
            </a:pPr>
            <a:r>
              <a:rPr lang="en-US" sz="1800" dirty="0"/>
              <a:t>Dosimetry must be returned at the end of the wear period (monthly or bimonthly), to be analyzed.</a:t>
            </a:r>
          </a:p>
          <a:p>
            <a:pPr marL="685800" indent="-338138">
              <a:buFont typeface="Arial" panose="020B0604020202020204" pitchFamily="34" charset="0"/>
              <a:buChar char="•"/>
            </a:pPr>
            <a:r>
              <a:rPr lang="en-US" sz="1800" dirty="0"/>
              <a:t>Dose measurement may be lost if dosimeter is returned late</a:t>
            </a:r>
          </a:p>
          <a:p>
            <a:pPr marL="685800" indent="-338138">
              <a:buFont typeface="Arial" panose="020B0604020202020204" pitchFamily="34" charset="0"/>
              <a:buChar char="•"/>
            </a:pPr>
            <a:r>
              <a:rPr lang="en-US" sz="1800" dirty="0"/>
              <a:t>Lost dosimetry may result in charges to your department</a:t>
            </a:r>
          </a:p>
          <a:p>
            <a:pPr marL="344488" indent="-344488">
              <a:buFont typeface="Arial" panose="020B0604020202020204" pitchFamily="34" charset="0"/>
              <a:buChar char="•"/>
            </a:pPr>
            <a:r>
              <a:rPr lang="en-US" sz="1800" dirty="0"/>
              <a:t>REM is obligated to furnish the annual dose report of an individual if he/she requests.  </a:t>
            </a:r>
          </a:p>
        </p:txBody>
      </p:sp>
      <p:pic>
        <p:nvPicPr>
          <p:cNvPr id="6" name="Picture 5" title="Ring dosimeter place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2" y="1353999"/>
            <a:ext cx="2173742" cy="1630307"/>
          </a:xfrm>
          <a:prstGeom prst="rect">
            <a:avLst/>
          </a:prstGeom>
        </p:spPr>
      </p:pic>
      <p:pic>
        <p:nvPicPr>
          <p:cNvPr id="7" name="Picture 6" title="Whole-body dosimeter placement"/>
          <p:cNvPicPr>
            <a:picLocks noChangeAspect="1"/>
          </p:cNvPicPr>
          <p:nvPr/>
        </p:nvPicPr>
        <p:blipFill rotWithShape="1">
          <a:blip r:embed="rId3">
            <a:extLst>
              <a:ext uri="{28A0092B-C50C-407E-A947-70E740481C1C}">
                <a14:useLocalDpi xmlns:a14="http://schemas.microsoft.com/office/drawing/2010/main" val="0"/>
              </a:ext>
            </a:extLst>
          </a:blip>
          <a:srcRect l="25648" t="2873" r="4343" b="27408"/>
          <a:stretch/>
        </p:blipFill>
        <p:spPr>
          <a:xfrm rot="10800000">
            <a:off x="6591300" y="2984305"/>
            <a:ext cx="2173743" cy="1623590"/>
          </a:xfrm>
          <a:prstGeom prst="rect">
            <a:avLst/>
          </a:prstGeom>
        </p:spPr>
      </p:pic>
      <p:pic>
        <p:nvPicPr>
          <p:cNvPr id="8" name="Picture 7" title="Wrist Dosimeter"/>
          <p:cNvPicPr>
            <a:picLocks noChangeAspect="1"/>
          </p:cNvPicPr>
          <p:nvPr/>
        </p:nvPicPr>
        <p:blipFill rotWithShape="1">
          <a:blip r:embed="rId4">
            <a:extLst>
              <a:ext uri="{28A0092B-C50C-407E-A947-70E740481C1C}">
                <a14:useLocalDpi xmlns:a14="http://schemas.microsoft.com/office/drawing/2010/main" val="0"/>
              </a:ext>
            </a:extLst>
          </a:blip>
          <a:srcRect l="22188" t="33148" r="40000" b="17593"/>
          <a:stretch/>
        </p:blipFill>
        <p:spPr>
          <a:xfrm>
            <a:off x="6591302" y="4607895"/>
            <a:ext cx="2173741" cy="1592879"/>
          </a:xfrm>
          <a:prstGeom prst="rect">
            <a:avLst/>
          </a:prstGeom>
        </p:spPr>
      </p:pic>
      <p:sp>
        <p:nvSpPr>
          <p:cNvPr id="4" name="Title 3"/>
          <p:cNvSpPr>
            <a:spLocks noGrp="1"/>
          </p:cNvSpPr>
          <p:nvPr>
            <p:ph type="title"/>
          </p:nvPr>
        </p:nvSpPr>
        <p:spPr/>
        <p:txBody>
          <a:bodyPr/>
          <a:lstStyle/>
          <a:p>
            <a:r>
              <a:rPr lang="en-US" dirty="0"/>
              <a:t>Dosimetry (2)</a:t>
            </a:r>
          </a:p>
        </p:txBody>
      </p:sp>
    </p:spTree>
    <p:extLst>
      <p:ext uri="{BB962C8B-B14F-4D97-AF65-F5344CB8AC3E}">
        <p14:creationId xmlns:p14="http://schemas.microsoft.com/office/powerpoint/2010/main" val="2654672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342900" indent="-342900">
              <a:buFont typeface="Arial" panose="020B0604020202020204" pitchFamily="34" charset="0"/>
              <a:buChar char="•"/>
            </a:pPr>
            <a:r>
              <a:rPr lang="en-US" sz="2000" dirty="0"/>
              <a:t>Epidemiological studies of the A-bomb survivors, pregnant women who received pelvic X-rays, and animal studies indicate that embryos and fetuses are extremely radiosensitive.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principal effects of radiation on the developing embryo and fetus, are embryonic, fetal, or neonatal death; congenital malformations; growth retardation; and functional impairment, such as mental retardation; and cancer.</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effects depend on the stage of gestation, the dose, and the dose rate.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These occurrences are extremely unlikely at Purdue because the doses possible from normal operations are very low.   </a:t>
            </a:r>
          </a:p>
          <a:p>
            <a:endParaRPr lang="en-US" dirty="0"/>
          </a:p>
        </p:txBody>
      </p:sp>
      <p:sp>
        <p:nvSpPr>
          <p:cNvPr id="4" name="Title 3"/>
          <p:cNvSpPr>
            <a:spLocks noGrp="1"/>
          </p:cNvSpPr>
          <p:nvPr>
            <p:ph type="title"/>
          </p:nvPr>
        </p:nvSpPr>
        <p:spPr/>
        <p:txBody>
          <a:bodyPr/>
          <a:lstStyle/>
          <a:p>
            <a:r>
              <a:rPr lang="en-US" dirty="0"/>
              <a:t>Radiation &amp; pregnancy (1)</a:t>
            </a:r>
          </a:p>
        </p:txBody>
      </p:sp>
    </p:spTree>
    <p:extLst>
      <p:ext uri="{BB962C8B-B14F-4D97-AF65-F5344CB8AC3E}">
        <p14:creationId xmlns:p14="http://schemas.microsoft.com/office/powerpoint/2010/main" val="2017695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42900" indent="-342900">
              <a:buFont typeface="Arial" pitchFamily="34" charset="0"/>
              <a:buChar char="•"/>
            </a:pPr>
            <a:r>
              <a:rPr lang="en-US" sz="2000" dirty="0"/>
              <a:t>Pregnant individuals should take all precautions possible to keep exposures to the embryo or fetus as low as possible. </a:t>
            </a:r>
          </a:p>
          <a:p>
            <a:pPr marL="342900" indent="-342900">
              <a:buFont typeface="Arial" pitchFamily="34" charset="0"/>
              <a:buChar char="•"/>
            </a:pPr>
            <a:endParaRPr lang="en-US" sz="2000" dirty="0"/>
          </a:p>
          <a:p>
            <a:pPr marL="342900" indent="-342900">
              <a:buFont typeface="Arial" pitchFamily="34" charset="0"/>
              <a:buChar char="•"/>
            </a:pPr>
            <a:r>
              <a:rPr lang="en-US" sz="2000" dirty="0"/>
              <a:t>Extra precautions are taken by Purdue University for a </a:t>
            </a:r>
            <a:r>
              <a:rPr lang="en-US" sz="2000" i="1" dirty="0"/>
              <a:t>Declared pregnant woman</a:t>
            </a:r>
            <a:r>
              <a:rPr lang="en-US" sz="2000" dirty="0"/>
              <a:t>. </a:t>
            </a:r>
          </a:p>
          <a:p>
            <a:pPr marL="342900" indent="-342900">
              <a:buFont typeface="Arial" pitchFamily="34" charset="0"/>
              <a:buChar char="•"/>
            </a:pPr>
            <a:endParaRPr lang="en-US" sz="2000" i="1" dirty="0"/>
          </a:p>
          <a:p>
            <a:pPr marL="342900" indent="-342900">
              <a:buFont typeface="Arial" pitchFamily="34" charset="0"/>
              <a:buChar char="•"/>
            </a:pPr>
            <a:r>
              <a:rPr lang="en-US" sz="2000" i="1" dirty="0"/>
              <a:t>Declared pregnant woman </a:t>
            </a:r>
            <a:r>
              <a:rPr lang="en-US" sz="2000" dirty="0"/>
              <a:t>means a woman who has voluntarily informed Purdue, in writing, of her pregnancy and the estimated date of conception. </a:t>
            </a:r>
          </a:p>
          <a:p>
            <a:pPr marL="342900" lvl="1" indent="-342900">
              <a:buFont typeface="Arial" pitchFamily="34" charset="0"/>
              <a:buChar char="•"/>
            </a:pPr>
            <a:endParaRPr lang="en-US" sz="2000" dirty="0"/>
          </a:p>
          <a:p>
            <a:pPr marL="342900" lvl="1" indent="-342900">
              <a:buFont typeface="Arial" pitchFamily="34" charset="0"/>
              <a:buChar char="•"/>
            </a:pPr>
            <a:r>
              <a:rPr lang="en-US" sz="2000" dirty="0"/>
              <a:t>If a declaration is made, it must be given to the Radiation Safety Officer (RSO) in writing.</a:t>
            </a:r>
          </a:p>
          <a:p>
            <a:pPr marL="285750" indent="-285750">
              <a:buFont typeface="Arial" pitchFamily="34" charset="0"/>
              <a:buChar char="•"/>
            </a:pPr>
            <a:endParaRPr lang="en-US" dirty="0"/>
          </a:p>
        </p:txBody>
      </p:sp>
      <p:sp>
        <p:nvSpPr>
          <p:cNvPr id="4" name="Title 3"/>
          <p:cNvSpPr>
            <a:spLocks noGrp="1"/>
          </p:cNvSpPr>
          <p:nvPr>
            <p:ph type="title"/>
          </p:nvPr>
        </p:nvSpPr>
        <p:spPr/>
        <p:txBody>
          <a:bodyPr/>
          <a:lstStyle/>
          <a:p>
            <a:r>
              <a:rPr lang="en-US" dirty="0"/>
              <a:t>Radiation &amp; pregnancy (2)</a:t>
            </a:r>
          </a:p>
        </p:txBody>
      </p:sp>
    </p:spTree>
    <p:extLst>
      <p:ext uri="{BB962C8B-B14F-4D97-AF65-F5344CB8AC3E}">
        <p14:creationId xmlns:p14="http://schemas.microsoft.com/office/powerpoint/2010/main" val="2821664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3" name="Content Placeholder 2"/>
          <p:cNvSpPr>
            <a:spLocks noGrp="1"/>
          </p:cNvSpPr>
          <p:nvPr>
            <p:ph idx="1"/>
          </p:nvPr>
        </p:nvSpPr>
        <p:spPr/>
        <p:txBody>
          <a:bodyPr>
            <a:normAutofit/>
          </a:bodyPr>
          <a:lstStyle/>
          <a:p>
            <a:pPr marL="342900" indent="-342900">
              <a:buFont typeface="Arial" pitchFamily="34" charset="0"/>
              <a:buChar char="•"/>
            </a:pPr>
            <a:r>
              <a:rPr lang="en-US" sz="2000" dirty="0"/>
              <a:t>Once in effect, the pregnant worker’s exposure limit will be reduced to 10% of the occupational dose limit.</a:t>
            </a:r>
          </a:p>
          <a:p>
            <a:pPr marL="342900" indent="-342900">
              <a:buFont typeface="Arial" pitchFamily="34" charset="0"/>
              <a:buChar char="•"/>
            </a:pPr>
            <a:endParaRPr lang="en-US" sz="2000" dirty="0"/>
          </a:p>
          <a:p>
            <a:pPr marL="342900" indent="-342900">
              <a:buFont typeface="Arial" pitchFamily="34" charset="0"/>
              <a:buChar char="•"/>
            </a:pPr>
            <a:r>
              <a:rPr lang="en-US" sz="2000" dirty="0"/>
              <a:t>In addition, that worker will be given a fetal dosimeter to monitor the dose received by the embryo or fetus.</a:t>
            </a:r>
          </a:p>
          <a:p>
            <a:pPr marL="342900" indent="-342900">
              <a:buFont typeface="Arial" pitchFamily="34" charset="0"/>
              <a:buChar char="•"/>
            </a:pPr>
            <a:endParaRPr lang="en-US" sz="2000" dirty="0"/>
          </a:p>
          <a:p>
            <a:pPr marL="342900" indent="-342900">
              <a:buFont typeface="Arial" pitchFamily="34" charset="0"/>
              <a:buChar char="•"/>
            </a:pPr>
            <a:r>
              <a:rPr lang="en-US" sz="2000" dirty="0"/>
              <a:t>The declaration remains in effect until the declared pregnant woman withdraws the declaration in writing or is no longer pregnant.</a:t>
            </a:r>
          </a:p>
          <a:p>
            <a:pPr marL="342900" indent="-342900">
              <a:buFont typeface="Arial" pitchFamily="34" charset="0"/>
              <a:buChar char="•"/>
            </a:pPr>
            <a:endParaRPr lang="en-US" sz="2000" dirty="0"/>
          </a:p>
          <a:p>
            <a:pPr marL="342900" indent="-342900">
              <a:buFont typeface="Arial" pitchFamily="34" charset="0"/>
              <a:buChar char="•"/>
            </a:pPr>
            <a:r>
              <a:rPr lang="en-US" sz="2000" dirty="0"/>
              <a:t>For additional information, refer to </a:t>
            </a:r>
            <a:r>
              <a:rPr lang="en-US" sz="2000" dirty="0">
                <a:hlinkClick r:id="rId2"/>
              </a:rPr>
              <a:t>Regulatory Guide 8.13</a:t>
            </a:r>
            <a:endParaRPr lang="en-US" sz="2000" dirty="0"/>
          </a:p>
          <a:p>
            <a:pPr marL="457200" indent="-457200">
              <a:buFont typeface="Arial" pitchFamily="34" charset="0"/>
              <a:buChar char="•"/>
            </a:pPr>
            <a:endParaRPr lang="en-US" sz="2200" dirty="0"/>
          </a:p>
        </p:txBody>
      </p:sp>
      <p:sp>
        <p:nvSpPr>
          <p:cNvPr id="122884" name="Slide Number Placeholder 6"/>
          <p:cNvSpPr>
            <a:spLocks noGrp="1"/>
          </p:cNvSpPr>
          <p:nvPr>
            <p:ph type="sldNum" sz="quarter" idx="12"/>
          </p:nvPr>
        </p:nvSpPr>
        <p:spPr/>
        <p:txBody>
          <a:bodyPr/>
          <a:lstStyle/>
          <a:p>
            <a:fld id="{1D3536A2-CEF4-4B5C-A326-D17D8FFFC6DC}" type="slidenum">
              <a:rPr lang="en-US" smtClean="0"/>
              <a:pPr/>
              <a:t>27</a:t>
            </a:fld>
            <a:endParaRPr lang="en-US" dirty="0"/>
          </a:p>
        </p:txBody>
      </p:sp>
      <p:sp>
        <p:nvSpPr>
          <p:cNvPr id="3" name="Title 2"/>
          <p:cNvSpPr>
            <a:spLocks noGrp="1"/>
          </p:cNvSpPr>
          <p:nvPr>
            <p:ph type="title"/>
          </p:nvPr>
        </p:nvSpPr>
        <p:spPr/>
        <p:txBody>
          <a:bodyPr/>
          <a:lstStyle/>
          <a:p>
            <a:r>
              <a:rPr lang="en-US" dirty="0"/>
              <a:t>Radiation &amp; pregnancy (3)</a:t>
            </a:r>
          </a:p>
        </p:txBody>
      </p:sp>
    </p:spTree>
    <p:extLst>
      <p:ext uri="{BB962C8B-B14F-4D97-AF65-F5344CB8AC3E}">
        <p14:creationId xmlns:p14="http://schemas.microsoft.com/office/powerpoint/2010/main" val="2970181731"/>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world-nuclear.org/uploadedImages/org/info/Safety_and_Security/Radiation_and_Health/linear_hypothesis.gif" title="The linear no threshold relationship between low doses and risk of adverse health eff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4522" y="1911992"/>
            <a:ext cx="2892903" cy="33528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idx="1"/>
          </p:nvPr>
        </p:nvSpPr>
        <p:spPr>
          <a:xfrm>
            <a:off x="457199" y="1721492"/>
            <a:ext cx="5010151" cy="4221416"/>
          </a:xfrm>
        </p:spPr>
        <p:txBody>
          <a:bodyPr>
            <a:noAutofit/>
          </a:bodyPr>
          <a:lstStyle/>
          <a:p>
            <a:pPr marL="342900" indent="-342900">
              <a:buFont typeface="Arial" pitchFamily="34" charset="0"/>
              <a:buChar char="•"/>
            </a:pPr>
            <a:r>
              <a:rPr lang="en-US" sz="2000" dirty="0"/>
              <a:t>The risk of  developing delayed effects can be decreased by decreasing dose.</a:t>
            </a:r>
          </a:p>
          <a:p>
            <a:pPr marL="342900" indent="-342900">
              <a:buFont typeface="Arial" pitchFamily="34" charset="0"/>
              <a:buChar char="•"/>
            </a:pPr>
            <a:r>
              <a:rPr lang="en-US" sz="2000" dirty="0"/>
              <a:t>Scientists accept the linear no-threshold theory which states that even low-doses carry some risk of developing delayed effects. </a:t>
            </a:r>
          </a:p>
          <a:p>
            <a:pPr marL="342900" indent="-342900">
              <a:buFont typeface="Arial" pitchFamily="34" charset="0"/>
              <a:buChar char="•"/>
            </a:pPr>
            <a:r>
              <a:rPr lang="en-US" sz="2000" dirty="0"/>
              <a:t>The goal is not only to remain below the dose limits, but to keep it even lower by trying to keep doses As Low As Reasonably Achievable (ALARA).</a:t>
            </a:r>
          </a:p>
          <a:p>
            <a:pPr marL="342900" indent="-342900">
              <a:buFont typeface="Arial" pitchFamily="34" charset="0"/>
              <a:buChar char="•"/>
            </a:pPr>
            <a:r>
              <a:rPr lang="en-US" sz="2000" dirty="0"/>
              <a:t>ALARA is not just a good idea, it is </a:t>
            </a:r>
            <a:r>
              <a:rPr lang="en-US" sz="2000" b="1" dirty="0"/>
              <a:t>REQUIRED </a:t>
            </a:r>
            <a:r>
              <a:rPr lang="en-US" sz="2000" dirty="0"/>
              <a:t>by law (10 CFR 20.1101(b)).</a:t>
            </a:r>
          </a:p>
        </p:txBody>
      </p:sp>
      <p:sp>
        <p:nvSpPr>
          <p:cNvPr id="2" name="Title 1"/>
          <p:cNvSpPr>
            <a:spLocks noGrp="1"/>
          </p:cNvSpPr>
          <p:nvPr>
            <p:ph type="title"/>
          </p:nvPr>
        </p:nvSpPr>
        <p:spPr/>
        <p:txBody>
          <a:bodyPr/>
          <a:lstStyle/>
          <a:p>
            <a:r>
              <a:rPr lang="en-US" dirty="0" err="1"/>
              <a:t>Alara</a:t>
            </a:r>
            <a:r>
              <a:rPr lang="en-US" dirty="0"/>
              <a:t> (1)</a:t>
            </a:r>
          </a:p>
        </p:txBody>
      </p:sp>
    </p:spTree>
    <p:extLst>
      <p:ext uri="{BB962C8B-B14F-4D97-AF65-F5344CB8AC3E}">
        <p14:creationId xmlns:p14="http://schemas.microsoft.com/office/powerpoint/2010/main" val="1356217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title="Image describing principles of time, distance, and shield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5348" y="4549811"/>
            <a:ext cx="4859654" cy="1553644"/>
          </a:xfrm>
          <a:prstGeom prst="rect">
            <a:avLst/>
          </a:prstGeom>
        </p:spPr>
      </p:pic>
      <p:sp>
        <p:nvSpPr>
          <p:cNvPr id="3" name="Content Placeholder 2"/>
          <p:cNvSpPr>
            <a:spLocks noGrp="1"/>
          </p:cNvSpPr>
          <p:nvPr>
            <p:ph idx="1"/>
          </p:nvPr>
        </p:nvSpPr>
        <p:spPr>
          <a:xfrm>
            <a:off x="457200" y="1721492"/>
            <a:ext cx="8235950" cy="2706575"/>
          </a:xfrm>
        </p:spPr>
        <p:txBody>
          <a:bodyPr>
            <a:normAutofit/>
          </a:bodyPr>
          <a:lstStyle/>
          <a:p>
            <a:r>
              <a:rPr lang="en-US" sz="1900" dirty="0"/>
              <a:t>There are several practices that will help you to keep your dose As Low As Reasonably Achievable (ALARA).</a:t>
            </a:r>
          </a:p>
          <a:p>
            <a:pPr marL="685800" lvl="1">
              <a:buFont typeface="Arial" panose="020B0604020202020204" pitchFamily="34" charset="0"/>
              <a:buChar char="•"/>
            </a:pPr>
            <a:r>
              <a:rPr lang="en-US" sz="1900" dirty="0"/>
              <a:t>Time – Decreasing the time spent in a radiation area results in a lower accumulated dose. Plan all work efficiently. </a:t>
            </a:r>
          </a:p>
          <a:p>
            <a:pPr marL="685800" lvl="1">
              <a:buFont typeface="Arial" panose="020B0604020202020204" pitchFamily="34" charset="0"/>
              <a:buChar char="•"/>
            </a:pPr>
            <a:r>
              <a:rPr lang="en-US" sz="1900" dirty="0"/>
              <a:t>Distance – The greater the distance between you and the radioactive material, the lower the dose. </a:t>
            </a:r>
          </a:p>
          <a:p>
            <a:pPr marL="685800" lvl="1">
              <a:buFont typeface="Arial" panose="020B0604020202020204" pitchFamily="34" charset="0"/>
              <a:buChar char="•"/>
            </a:pPr>
            <a:r>
              <a:rPr lang="en-US" sz="1900" dirty="0"/>
              <a:t>Shielding – Use shielding to reduce your dose rate</a:t>
            </a:r>
            <a:r>
              <a:rPr lang="en-US" sz="2400" dirty="0"/>
              <a:t>. </a:t>
            </a:r>
          </a:p>
          <a:p>
            <a:pPr lvl="1"/>
            <a:endParaRPr lang="en-US" sz="2200" dirty="0"/>
          </a:p>
          <a:p>
            <a:pPr marL="685800" lvl="1" indent="-342900">
              <a:buFont typeface="Arial" panose="020B0604020202020204" pitchFamily="34" charset="0"/>
              <a:buChar char="−"/>
            </a:pPr>
            <a:endParaRPr lang="en-US" sz="2400" dirty="0"/>
          </a:p>
        </p:txBody>
      </p:sp>
      <p:sp>
        <p:nvSpPr>
          <p:cNvPr id="5" name="Title 4"/>
          <p:cNvSpPr>
            <a:spLocks noGrp="1"/>
          </p:cNvSpPr>
          <p:nvPr>
            <p:ph type="title"/>
          </p:nvPr>
        </p:nvSpPr>
        <p:spPr/>
        <p:txBody>
          <a:bodyPr/>
          <a:lstStyle/>
          <a:p>
            <a:r>
              <a:rPr lang="en-US" dirty="0"/>
              <a:t>ALARA (2)</a:t>
            </a:r>
          </a:p>
        </p:txBody>
      </p:sp>
    </p:spTree>
    <p:extLst>
      <p:ext uri="{BB962C8B-B14F-4D97-AF65-F5344CB8AC3E}">
        <p14:creationId xmlns:p14="http://schemas.microsoft.com/office/powerpoint/2010/main" val="868392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Radioactive Decay</a:t>
            </a:r>
          </a:p>
        </p:txBody>
      </p:sp>
      <p:sp>
        <p:nvSpPr>
          <p:cNvPr id="3" name="Content Placeholder 2"/>
          <p:cNvSpPr>
            <a:spLocks noGrp="1"/>
          </p:cNvSpPr>
          <p:nvPr>
            <p:ph idx="1"/>
          </p:nvPr>
        </p:nvSpPr>
        <p:spPr>
          <a:xfrm>
            <a:off x="457200" y="1721491"/>
            <a:ext cx="8235950" cy="2681175"/>
          </a:xfrm>
        </p:spPr>
        <p:txBody>
          <a:bodyPr>
            <a:noAutofit/>
          </a:bodyPr>
          <a:lstStyle/>
          <a:p>
            <a:pPr marL="344488" indent="-344488">
              <a:buFont typeface="Arial" panose="020B0604020202020204" pitchFamily="34" charset="0"/>
              <a:buChar char="•"/>
            </a:pPr>
            <a:r>
              <a:rPr lang="en-US" sz="1800" dirty="0"/>
              <a:t>Radioactive material is made up of radioactive atoms that emit radiation when the unstable nucleus undergoes radioactive decay.</a:t>
            </a:r>
          </a:p>
          <a:p>
            <a:pPr marL="344488" indent="-344488">
              <a:buFont typeface="Arial" panose="020B0604020202020204" pitchFamily="34" charset="0"/>
              <a:buChar char="•"/>
            </a:pPr>
            <a:r>
              <a:rPr lang="en-US" sz="1800" dirty="0"/>
              <a:t>Radioactive decay is a spontaneous transformation that is unaffected by physical and chemical processes.</a:t>
            </a:r>
          </a:p>
          <a:p>
            <a:pPr marL="344488" indent="-344488">
              <a:buFont typeface="Arial" panose="020B0604020202020204" pitchFamily="34" charset="0"/>
              <a:buChar char="•"/>
            </a:pPr>
            <a:r>
              <a:rPr lang="en-US" sz="1800" dirty="0"/>
              <a:t>During radioactive decay, radiation (typically a highly energetic particle and/or photon) is emitted from the unstable parent nucleus. </a:t>
            </a:r>
          </a:p>
          <a:p>
            <a:pPr marL="344488" indent="-344488">
              <a:buFont typeface="Arial" panose="020B0604020202020204" pitchFamily="34" charset="0"/>
              <a:buChar char="•"/>
            </a:pPr>
            <a:r>
              <a:rPr lang="en-US" sz="1800" dirty="0"/>
              <a:t>After decay, the daughter nucleus is left in a more stable state.</a:t>
            </a:r>
          </a:p>
          <a:p>
            <a:pPr marL="344488" indent="-344488">
              <a:buFont typeface="Arial" panose="020B0604020202020204" pitchFamily="34" charset="0"/>
              <a:buChar char="•"/>
            </a:pPr>
            <a:r>
              <a:rPr lang="en-US" sz="1800" dirty="0"/>
              <a:t>Isotopes that are radioactive are often called radioisotopes, radionuclides or radioactive nuclides.    </a:t>
            </a:r>
          </a:p>
        </p:txBody>
      </p:sp>
      <p:pic>
        <p:nvPicPr>
          <p:cNvPr id="4098" name="Picture 2" descr="Picture"/>
          <p:cNvPicPr>
            <a:picLocks noChangeAspect="1" noChangeArrowheads="1"/>
          </p:cNvPicPr>
          <p:nvPr/>
        </p:nvPicPr>
        <p:blipFill rotWithShape="1">
          <a:blip r:embed="rId2">
            <a:extLst>
              <a:ext uri="{28A0092B-C50C-407E-A947-70E740481C1C}">
                <a14:useLocalDpi xmlns:a14="http://schemas.microsoft.com/office/drawing/2010/main" val="0"/>
              </a:ext>
            </a:extLst>
          </a:blip>
          <a:srcRect l="-334" t="14903" r="23208"/>
          <a:stretch/>
        </p:blipFill>
        <p:spPr bwMode="auto">
          <a:xfrm>
            <a:off x="3080808" y="4815281"/>
            <a:ext cx="2988733" cy="1582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8014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pathways</a:t>
            </a:r>
          </a:p>
        </p:txBody>
      </p:sp>
    </p:spTree>
    <p:extLst>
      <p:ext uri="{BB962C8B-B14F-4D97-AF65-F5344CB8AC3E}">
        <p14:creationId xmlns:p14="http://schemas.microsoft.com/office/powerpoint/2010/main" val="25541366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exposure</a:t>
            </a:r>
          </a:p>
        </p:txBody>
      </p:sp>
      <p:sp>
        <p:nvSpPr>
          <p:cNvPr id="3" name="Content Placeholder 2"/>
          <p:cNvSpPr>
            <a:spLocks noGrp="1"/>
          </p:cNvSpPr>
          <p:nvPr>
            <p:ph idx="1"/>
          </p:nvPr>
        </p:nvSpPr>
        <p:spPr>
          <a:xfrm>
            <a:off x="457200" y="1721492"/>
            <a:ext cx="5230091" cy="4221416"/>
          </a:xfrm>
        </p:spPr>
        <p:txBody>
          <a:bodyPr>
            <a:normAutofit/>
          </a:bodyPr>
          <a:lstStyle/>
          <a:p>
            <a:pPr marL="344488" indent="-344488">
              <a:buFont typeface="Arial" panose="020B0604020202020204" pitchFamily="34" charset="0"/>
              <a:buChar char="•"/>
            </a:pPr>
            <a:r>
              <a:rPr lang="en-US" sz="1800" dirty="0"/>
              <a:t>External exposure occurs when radioactive material </a:t>
            </a:r>
            <a:r>
              <a:rPr lang="en-US" sz="1800" u="sng" dirty="0"/>
              <a:t>outside</a:t>
            </a:r>
            <a:r>
              <a:rPr lang="en-US" sz="1800" dirty="0"/>
              <a:t> the body emits radiation that interacts with the individual’s body and deposits a dose. </a:t>
            </a:r>
          </a:p>
          <a:p>
            <a:pPr marL="344488" indent="-344488">
              <a:buFont typeface="Arial" panose="020B0604020202020204" pitchFamily="34" charset="0"/>
              <a:buChar char="•"/>
            </a:pPr>
            <a:r>
              <a:rPr lang="en-US" sz="1800" dirty="0"/>
              <a:t>The principles of time, distance and shielding </a:t>
            </a:r>
            <a:r>
              <a:rPr lang="en-US" sz="1800" u="sng" dirty="0"/>
              <a:t>can</a:t>
            </a:r>
            <a:r>
              <a:rPr lang="en-US" sz="1800" dirty="0"/>
              <a:t> protect an individual from external exposures.</a:t>
            </a:r>
          </a:p>
          <a:p>
            <a:endParaRPr lang="en-US" sz="1800" dirty="0"/>
          </a:p>
        </p:txBody>
      </p:sp>
      <p:pic>
        <p:nvPicPr>
          <p:cNvPr id="5" name="Picture 4" title="External Exposure"/>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7" name="TextBox 6" title="External Exposure"/>
          <p:cNvSpPr txBox="1"/>
          <p:nvPr/>
        </p:nvSpPr>
        <p:spPr>
          <a:xfrm>
            <a:off x="6012392" y="2488053"/>
            <a:ext cx="437969" cy="769441"/>
          </a:xfrm>
          <a:prstGeom prst="rect">
            <a:avLst/>
          </a:prstGeom>
          <a:noFill/>
        </p:spPr>
        <p:txBody>
          <a:bodyPr wrap="square" rtlCol="0">
            <a:spAutoFit/>
          </a:bodyPr>
          <a:lstStyle/>
          <a:p>
            <a:r>
              <a:rPr lang="en-US" sz="4400" dirty="0">
                <a:ln>
                  <a:solidFill>
                    <a:srgbClr val="FFFF00"/>
                  </a:solidFill>
                </a:ln>
              </a:rPr>
              <a:t>☢</a:t>
            </a:r>
          </a:p>
        </p:txBody>
      </p:sp>
      <p:cxnSp>
        <p:nvCxnSpPr>
          <p:cNvPr id="8" name="Straight Arrow Connector 7" title="External Exposure"/>
          <p:cNvCxnSpPr/>
          <p:nvPr/>
        </p:nvCxnSpPr>
        <p:spPr>
          <a:xfrm flipV="1">
            <a:off x="6463061" y="2250945"/>
            <a:ext cx="677645" cy="459813"/>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title="External Exposure"/>
          <p:cNvCxnSpPr/>
          <p:nvPr/>
        </p:nvCxnSpPr>
        <p:spPr>
          <a:xfrm flipV="1">
            <a:off x="6526872" y="2612941"/>
            <a:ext cx="691478" cy="177855"/>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title="External Exposure"/>
          <p:cNvCxnSpPr/>
          <p:nvPr/>
        </p:nvCxnSpPr>
        <p:spPr>
          <a:xfrm>
            <a:off x="6526872" y="2873949"/>
            <a:ext cx="691478" cy="4893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title="External Exposure"/>
          <p:cNvCxnSpPr/>
          <p:nvPr/>
        </p:nvCxnSpPr>
        <p:spPr>
          <a:xfrm>
            <a:off x="6509628" y="2971769"/>
            <a:ext cx="531904" cy="309940"/>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title="External Exposure"/>
          <p:cNvCxnSpPr/>
          <p:nvPr/>
        </p:nvCxnSpPr>
        <p:spPr>
          <a:xfrm>
            <a:off x="6450361" y="3020659"/>
            <a:ext cx="330200" cy="394352"/>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title="External Exposure"/>
          <p:cNvCxnSpPr/>
          <p:nvPr/>
        </p:nvCxnSpPr>
        <p:spPr>
          <a:xfrm>
            <a:off x="6387042" y="3063378"/>
            <a:ext cx="173697" cy="455127"/>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title="External Exposure"/>
          <p:cNvCxnSpPr/>
          <p:nvPr/>
        </p:nvCxnSpPr>
        <p:spPr>
          <a:xfrm>
            <a:off x="6330589" y="3066552"/>
            <a:ext cx="0" cy="995661"/>
          </a:xfrm>
          <a:prstGeom prst="straightConnector1">
            <a:avLst/>
          </a:prstGeom>
          <a:ln w="127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4447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(1)</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Internal exposure occurs when radioactive material has entered the body through inhalation (breathing in), ingestion (eating or drinking), absorption through skin and open wounds. </a:t>
            </a:r>
          </a:p>
          <a:p>
            <a:pPr marL="344488" indent="-344488">
              <a:buFont typeface="Arial" panose="020B0604020202020204" pitchFamily="34" charset="0"/>
              <a:buChar char="•"/>
            </a:pPr>
            <a:r>
              <a:rPr lang="en-US" sz="1800" dirty="0"/>
              <a:t>Once in the body, radioactive material will transport and accumulate in the target tissue.</a:t>
            </a:r>
          </a:p>
          <a:p>
            <a:pPr marL="344488" indent="-344488">
              <a:buFont typeface="Arial" panose="020B0604020202020204" pitchFamily="34" charset="0"/>
              <a:buChar char="•"/>
            </a:pPr>
            <a:r>
              <a:rPr lang="en-US" sz="1800" dirty="0"/>
              <a:t>The target tissue depends on the biological behavior of the element/compound. </a:t>
            </a:r>
          </a:p>
          <a:p>
            <a:pPr marL="687388" lvl="1" indent="-344488">
              <a:buFont typeface="Arial" panose="020B0604020202020204" pitchFamily="34" charset="0"/>
              <a:buChar char="•"/>
            </a:pPr>
            <a:r>
              <a:rPr lang="en-US" sz="1800" dirty="0"/>
              <a:t>For example, </a:t>
            </a:r>
            <a:r>
              <a:rPr lang="en-US" sz="1800" baseline="30000" dirty="0"/>
              <a:t>131</a:t>
            </a:r>
            <a:r>
              <a:rPr lang="en-US" sz="1800" dirty="0"/>
              <a:t>I will accumulate in the thyroid gland, </a:t>
            </a:r>
            <a:r>
              <a:rPr lang="en-US" sz="1800" baseline="30000" dirty="0"/>
              <a:t>3</a:t>
            </a:r>
            <a:r>
              <a:rPr lang="en-US" sz="1800" dirty="0"/>
              <a:t>H will disperse uniformly throughout the body and </a:t>
            </a:r>
            <a:r>
              <a:rPr lang="en-US" sz="1800" baseline="30000" dirty="0"/>
              <a:t>90</a:t>
            </a:r>
            <a:r>
              <a:rPr lang="en-US" sz="1800" dirty="0"/>
              <a:t>Sr will accumulate in the bones. </a:t>
            </a:r>
          </a:p>
          <a:p>
            <a:pPr marL="344488" indent="-344488">
              <a:buFont typeface="Arial" panose="020B0604020202020204" pitchFamily="34" charset="0"/>
              <a:buChar char="•"/>
            </a:pPr>
            <a:r>
              <a:rPr lang="en-US" sz="1800" dirty="0"/>
              <a:t>The target tissue will receive the highest dose.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32350559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Internal exposure (2)</a:t>
            </a:r>
          </a:p>
        </p:txBody>
      </p:sp>
      <p:sp>
        <p:nvSpPr>
          <p:cNvPr id="3" name="Content Placeholder 2"/>
          <p:cNvSpPr>
            <a:spLocks noGrp="1"/>
          </p:cNvSpPr>
          <p:nvPr>
            <p:ph idx="1"/>
          </p:nvPr>
        </p:nvSpPr>
        <p:spPr>
          <a:xfrm>
            <a:off x="457200" y="1721492"/>
            <a:ext cx="5373730" cy="4221416"/>
          </a:xfrm>
        </p:spPr>
        <p:txBody>
          <a:bodyPr>
            <a:normAutofit/>
          </a:bodyPr>
          <a:lstStyle/>
          <a:p>
            <a:pPr marL="344488" indent="-344488">
              <a:buFont typeface="Arial" panose="020B0604020202020204" pitchFamily="34" charset="0"/>
              <a:buChar char="•"/>
            </a:pPr>
            <a:r>
              <a:rPr lang="en-US" sz="1800" dirty="0"/>
              <a:t>Although alpha emitting radionuclides do not pose an external exposure hazard, they are a potent internal hazard.       </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If you suspect that you have an internal exposure, contact Radiological and Environmental Management (REM). REM will perform a bioassay and a physician may prescribe a treatment plan to remove the radioactive material from your body. </a:t>
            </a:r>
          </a:p>
        </p:txBody>
      </p:sp>
      <p:pic>
        <p:nvPicPr>
          <p:cNvPr id="1026" name="Picture 2" title="Internal Contamin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9758" y="1935332"/>
            <a:ext cx="2857679" cy="356097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title="Radioactive material"/>
          <p:cNvSpPr txBox="1"/>
          <p:nvPr/>
        </p:nvSpPr>
        <p:spPr>
          <a:xfrm>
            <a:off x="7717797" y="3346457"/>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Radioactive material"/>
          <p:cNvSpPr txBox="1"/>
          <p:nvPr/>
        </p:nvSpPr>
        <p:spPr>
          <a:xfrm>
            <a:off x="6619635" y="3607339"/>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Radioactive material"/>
          <p:cNvSpPr txBox="1"/>
          <p:nvPr/>
        </p:nvSpPr>
        <p:spPr>
          <a:xfrm>
            <a:off x="6947959" y="3145674"/>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Radioactive material"/>
          <p:cNvSpPr txBox="1"/>
          <p:nvPr/>
        </p:nvSpPr>
        <p:spPr>
          <a:xfrm>
            <a:off x="7446886"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Radioactive material"/>
          <p:cNvSpPr txBox="1"/>
          <p:nvPr/>
        </p:nvSpPr>
        <p:spPr>
          <a:xfrm>
            <a:off x="6912154" y="2880833"/>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Radioactive material"/>
          <p:cNvSpPr txBox="1"/>
          <p:nvPr/>
        </p:nvSpPr>
        <p:spPr>
          <a:xfrm>
            <a:off x="7617489" y="3113645"/>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Radioactive material"/>
          <p:cNvSpPr txBox="1"/>
          <p:nvPr/>
        </p:nvSpPr>
        <p:spPr>
          <a:xfrm>
            <a:off x="7008917" y="3378075"/>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Radioactive material"/>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Radioactive material"/>
          <p:cNvSpPr txBox="1"/>
          <p:nvPr/>
        </p:nvSpPr>
        <p:spPr>
          <a:xfrm>
            <a:off x="7769601" y="3664371"/>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Radioactive material"/>
          <p:cNvSpPr txBox="1"/>
          <p:nvPr/>
        </p:nvSpPr>
        <p:spPr>
          <a:xfrm>
            <a:off x="7569846" y="3513126"/>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Radioactive material"/>
          <p:cNvSpPr txBox="1"/>
          <p:nvPr/>
        </p:nvSpPr>
        <p:spPr>
          <a:xfrm>
            <a:off x="6718322" y="3048801"/>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Radioactive material"/>
          <p:cNvSpPr txBox="1"/>
          <p:nvPr/>
        </p:nvSpPr>
        <p:spPr>
          <a:xfrm>
            <a:off x="6844050" y="3760652"/>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Radioactive material"/>
          <p:cNvSpPr txBox="1"/>
          <p:nvPr/>
        </p:nvSpPr>
        <p:spPr>
          <a:xfrm>
            <a:off x="7028582" y="3775824"/>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Radioactive material"/>
          <p:cNvSpPr txBox="1"/>
          <p:nvPr/>
        </p:nvSpPr>
        <p:spPr>
          <a:xfrm>
            <a:off x="6808279" y="3498302"/>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Radioactive material"/>
          <p:cNvSpPr txBox="1"/>
          <p:nvPr/>
        </p:nvSpPr>
        <p:spPr>
          <a:xfrm>
            <a:off x="7011529" y="3624079"/>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Radioactive material"/>
          <p:cNvSpPr txBox="1"/>
          <p:nvPr/>
        </p:nvSpPr>
        <p:spPr>
          <a:xfrm>
            <a:off x="7180849" y="3785270"/>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Radioactive material"/>
          <p:cNvSpPr txBox="1"/>
          <p:nvPr/>
        </p:nvSpPr>
        <p:spPr>
          <a:xfrm>
            <a:off x="7575195" y="3818750"/>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Radioactive material"/>
          <p:cNvSpPr txBox="1"/>
          <p:nvPr/>
        </p:nvSpPr>
        <p:spPr>
          <a:xfrm>
            <a:off x="7418365" y="3735906"/>
            <a:ext cx="437969" cy="461665"/>
          </a:xfrm>
          <a:prstGeom prst="rect">
            <a:avLst/>
          </a:prstGeom>
          <a:noFill/>
        </p:spPr>
        <p:txBody>
          <a:bodyPr wrap="square" rtlCol="0">
            <a:spAutoFit/>
          </a:bodyPr>
          <a:lstStyle/>
          <a:p>
            <a:r>
              <a:rPr lang="en-US" sz="2400" dirty="0">
                <a:ln>
                  <a:solidFill>
                    <a:srgbClr val="FFFF00"/>
                  </a:solidFill>
                </a:ln>
              </a:rPr>
              <a:t>☢</a:t>
            </a:r>
          </a:p>
        </p:txBody>
      </p:sp>
      <p:sp>
        <p:nvSpPr>
          <p:cNvPr id="27" name="TextBox 26" title="Radioactive material"/>
          <p:cNvSpPr txBox="1"/>
          <p:nvPr/>
        </p:nvSpPr>
        <p:spPr>
          <a:xfrm>
            <a:off x="7341533" y="3543175"/>
            <a:ext cx="437969" cy="461665"/>
          </a:xfrm>
          <a:prstGeom prst="rect">
            <a:avLst/>
          </a:prstGeom>
          <a:noFill/>
        </p:spPr>
        <p:txBody>
          <a:bodyPr wrap="square" rtlCol="0">
            <a:spAutoFit/>
          </a:bodyPr>
          <a:lstStyle/>
          <a:p>
            <a:r>
              <a:rPr lang="en-US" sz="2400" dirty="0">
                <a:ln>
                  <a:solidFill>
                    <a:srgbClr val="FFFF00"/>
                  </a:solidFill>
                </a:ln>
              </a:rPr>
              <a:t>☢</a:t>
            </a:r>
          </a:p>
        </p:txBody>
      </p:sp>
      <p:sp>
        <p:nvSpPr>
          <p:cNvPr id="28" name="TextBox 27" title="Radioactive material"/>
          <p:cNvSpPr txBox="1"/>
          <p:nvPr/>
        </p:nvSpPr>
        <p:spPr>
          <a:xfrm>
            <a:off x="7473827" y="3297093"/>
            <a:ext cx="437969" cy="461665"/>
          </a:xfrm>
          <a:prstGeom prst="rect">
            <a:avLst/>
          </a:prstGeom>
          <a:noFill/>
        </p:spPr>
        <p:txBody>
          <a:bodyPr wrap="square" rtlCol="0">
            <a:spAutoFit/>
          </a:bodyPr>
          <a:lstStyle/>
          <a:p>
            <a:r>
              <a:rPr lang="en-US" sz="2400" dirty="0">
                <a:ln>
                  <a:solidFill>
                    <a:srgbClr val="FFFF00"/>
                  </a:solidFill>
                </a:ln>
              </a:rPr>
              <a:t>☢</a:t>
            </a:r>
          </a:p>
        </p:txBody>
      </p:sp>
      <p:sp>
        <p:nvSpPr>
          <p:cNvPr id="29" name="TextBox 28" title="Radioactive material"/>
          <p:cNvSpPr txBox="1"/>
          <p:nvPr/>
        </p:nvSpPr>
        <p:spPr>
          <a:xfrm>
            <a:off x="6804559" y="3212480"/>
            <a:ext cx="437969" cy="461665"/>
          </a:xfrm>
          <a:prstGeom prst="rect">
            <a:avLst/>
          </a:prstGeom>
          <a:noFill/>
        </p:spPr>
        <p:txBody>
          <a:bodyPr wrap="square" rtlCol="0">
            <a:spAutoFit/>
          </a:bodyPr>
          <a:lstStyle/>
          <a:p>
            <a:r>
              <a:rPr lang="en-US" sz="2400" dirty="0">
                <a:ln>
                  <a:solidFill>
                    <a:srgbClr val="FFFF00"/>
                  </a:solidFill>
                </a:ln>
              </a:rPr>
              <a:t>☢</a:t>
            </a:r>
          </a:p>
        </p:txBody>
      </p:sp>
      <p:sp>
        <p:nvSpPr>
          <p:cNvPr id="30" name="TextBox 29" title="Radioactive material"/>
          <p:cNvSpPr txBox="1"/>
          <p:nvPr/>
        </p:nvSpPr>
        <p:spPr>
          <a:xfrm>
            <a:off x="7295209" y="3350707"/>
            <a:ext cx="437969" cy="461665"/>
          </a:xfrm>
          <a:prstGeom prst="rect">
            <a:avLst/>
          </a:prstGeom>
          <a:noFill/>
        </p:spPr>
        <p:txBody>
          <a:bodyPr wrap="square" rtlCol="0">
            <a:spAutoFit/>
          </a:bodyPr>
          <a:lstStyle/>
          <a:p>
            <a:r>
              <a:rPr lang="en-US" sz="2400" dirty="0">
                <a:ln>
                  <a:solidFill>
                    <a:srgbClr val="FFFF00"/>
                  </a:solidFill>
                </a:ln>
              </a:rPr>
              <a:t>☢</a:t>
            </a:r>
          </a:p>
        </p:txBody>
      </p:sp>
      <p:sp>
        <p:nvSpPr>
          <p:cNvPr id="31" name="TextBox 30" title="Radioactive material"/>
          <p:cNvSpPr txBox="1"/>
          <p:nvPr/>
        </p:nvSpPr>
        <p:spPr>
          <a:xfrm>
            <a:off x="7317211" y="3129537"/>
            <a:ext cx="437969" cy="461665"/>
          </a:xfrm>
          <a:prstGeom prst="rect">
            <a:avLst/>
          </a:prstGeom>
          <a:noFill/>
        </p:spPr>
        <p:txBody>
          <a:bodyPr wrap="square" rtlCol="0">
            <a:spAutoFit/>
          </a:bodyPr>
          <a:lstStyle/>
          <a:p>
            <a:r>
              <a:rPr lang="en-US" sz="2400" dirty="0">
                <a:ln>
                  <a:solidFill>
                    <a:srgbClr val="FFFF00"/>
                  </a:solidFill>
                </a:ln>
              </a:rPr>
              <a:t>☢</a:t>
            </a:r>
          </a:p>
        </p:txBody>
      </p:sp>
      <p:sp>
        <p:nvSpPr>
          <p:cNvPr id="32" name="TextBox 31" title="Radioactive material"/>
          <p:cNvSpPr txBox="1"/>
          <p:nvPr/>
        </p:nvSpPr>
        <p:spPr>
          <a:xfrm>
            <a:off x="7446039" y="3062010"/>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5499720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External contamination</a:t>
            </a:r>
          </a:p>
        </p:txBody>
      </p:sp>
      <p:sp>
        <p:nvSpPr>
          <p:cNvPr id="3" name="Content Placeholder 2"/>
          <p:cNvSpPr>
            <a:spLocks noGrp="1"/>
          </p:cNvSpPr>
          <p:nvPr>
            <p:ph idx="1"/>
          </p:nvPr>
        </p:nvSpPr>
        <p:spPr>
          <a:xfrm>
            <a:off x="457200" y="1721492"/>
            <a:ext cx="5176156" cy="4221416"/>
          </a:xfrm>
        </p:spPr>
        <p:txBody>
          <a:bodyPr>
            <a:normAutofit/>
          </a:bodyPr>
          <a:lstStyle/>
          <a:p>
            <a:pPr marL="344488" indent="-344488">
              <a:buFont typeface="Arial" panose="020B0604020202020204" pitchFamily="34" charset="0"/>
              <a:buChar char="•"/>
            </a:pPr>
            <a:r>
              <a:rPr lang="en-US" sz="1800" dirty="0"/>
              <a:t>External contamination occurs when radioactive material is deposited onto the body or clothing of an individual.</a:t>
            </a:r>
          </a:p>
          <a:p>
            <a:pPr marL="344488" indent="-344488">
              <a:buFont typeface="Arial" panose="020B0604020202020204" pitchFamily="34" charset="0"/>
              <a:buChar char="•"/>
            </a:pPr>
            <a:r>
              <a:rPr lang="en-US" sz="1800" dirty="0"/>
              <a:t>The contamination presents an external exposure hazard.</a:t>
            </a:r>
          </a:p>
          <a:p>
            <a:pPr marL="344488" indent="-344488">
              <a:buFont typeface="Arial" panose="020B0604020202020204" pitchFamily="34" charset="0"/>
              <a:buChar char="•"/>
            </a:pPr>
            <a:r>
              <a:rPr lang="en-US" sz="1800" dirty="0"/>
              <a:t>The principles of time, distance, and shielding </a:t>
            </a:r>
            <a:r>
              <a:rPr lang="en-US" sz="1800" u="sng" dirty="0"/>
              <a:t>will not</a:t>
            </a:r>
            <a:r>
              <a:rPr lang="en-US" sz="1800" dirty="0"/>
              <a:t> offer protection.</a:t>
            </a:r>
          </a:p>
          <a:p>
            <a:pPr marL="344488" indent="-344488">
              <a:buFont typeface="Arial" panose="020B0604020202020204" pitchFamily="34" charset="0"/>
              <a:buChar char="•"/>
            </a:pPr>
            <a:r>
              <a:rPr lang="en-US" sz="1800" dirty="0"/>
              <a:t>The only solution is to remove the contaminated clothing and decontaminate the contaminated parts of the body. </a:t>
            </a:r>
          </a:p>
        </p:txBody>
      </p:sp>
      <p:pic>
        <p:nvPicPr>
          <p:cNvPr id="4" name="Picture 3" title="External Contamination"/>
          <p:cNvPicPr>
            <a:picLocks noChangeAspect="1"/>
          </p:cNvPicPr>
          <p:nvPr/>
        </p:nvPicPr>
        <p:blipFill rotWithShape="1">
          <a:blip r:embed="rId2">
            <a:extLst>
              <a:ext uri="{28A0092B-C50C-407E-A947-70E740481C1C}">
                <a14:useLocalDpi xmlns:a14="http://schemas.microsoft.com/office/drawing/2010/main" val="0"/>
              </a:ext>
            </a:extLst>
          </a:blip>
          <a:srcRect l="12392" r="11433"/>
          <a:stretch/>
        </p:blipFill>
        <p:spPr>
          <a:xfrm rot="5400000">
            <a:off x="5616201" y="2389532"/>
            <a:ext cx="3776135" cy="2788397"/>
          </a:xfrm>
          <a:prstGeom prst="rect">
            <a:avLst/>
          </a:prstGeom>
        </p:spPr>
      </p:pic>
      <p:sp>
        <p:nvSpPr>
          <p:cNvPr id="5" name="TextBox 4" title="External Contamination"/>
          <p:cNvSpPr txBox="1"/>
          <p:nvPr/>
        </p:nvSpPr>
        <p:spPr>
          <a:xfrm>
            <a:off x="6723649" y="3328070"/>
            <a:ext cx="437969" cy="461665"/>
          </a:xfrm>
          <a:prstGeom prst="rect">
            <a:avLst/>
          </a:prstGeom>
          <a:noFill/>
        </p:spPr>
        <p:txBody>
          <a:bodyPr wrap="square" rtlCol="0">
            <a:spAutoFit/>
          </a:bodyPr>
          <a:lstStyle/>
          <a:p>
            <a:r>
              <a:rPr lang="en-US" sz="2400" dirty="0">
                <a:ln>
                  <a:solidFill>
                    <a:srgbClr val="FFFF00"/>
                  </a:solidFill>
                </a:ln>
              </a:rPr>
              <a:t>☢</a:t>
            </a:r>
          </a:p>
        </p:txBody>
      </p:sp>
      <p:sp>
        <p:nvSpPr>
          <p:cNvPr id="6" name="TextBox 5" title="External Contamination"/>
          <p:cNvSpPr txBox="1"/>
          <p:nvPr/>
        </p:nvSpPr>
        <p:spPr>
          <a:xfrm>
            <a:off x="6485433" y="3402037"/>
            <a:ext cx="437969" cy="461665"/>
          </a:xfrm>
          <a:prstGeom prst="rect">
            <a:avLst/>
          </a:prstGeom>
          <a:noFill/>
        </p:spPr>
        <p:txBody>
          <a:bodyPr wrap="square" rtlCol="0">
            <a:spAutoFit/>
          </a:bodyPr>
          <a:lstStyle/>
          <a:p>
            <a:r>
              <a:rPr lang="en-US" sz="2400" dirty="0">
                <a:ln>
                  <a:solidFill>
                    <a:srgbClr val="FFFF00"/>
                  </a:solidFill>
                </a:ln>
              </a:rPr>
              <a:t>☢</a:t>
            </a:r>
          </a:p>
        </p:txBody>
      </p:sp>
      <p:sp>
        <p:nvSpPr>
          <p:cNvPr id="7" name="TextBox 6" title="External Contamination"/>
          <p:cNvSpPr txBox="1"/>
          <p:nvPr/>
        </p:nvSpPr>
        <p:spPr>
          <a:xfrm>
            <a:off x="6780948" y="3551922"/>
            <a:ext cx="437969" cy="461665"/>
          </a:xfrm>
          <a:prstGeom prst="rect">
            <a:avLst/>
          </a:prstGeom>
          <a:noFill/>
        </p:spPr>
        <p:txBody>
          <a:bodyPr wrap="square" rtlCol="0">
            <a:spAutoFit/>
          </a:bodyPr>
          <a:lstStyle/>
          <a:p>
            <a:r>
              <a:rPr lang="en-US" sz="2400" dirty="0">
                <a:ln>
                  <a:solidFill>
                    <a:srgbClr val="FFFF00"/>
                  </a:solidFill>
                </a:ln>
              </a:rPr>
              <a:t>☢</a:t>
            </a:r>
          </a:p>
        </p:txBody>
      </p:sp>
      <p:sp>
        <p:nvSpPr>
          <p:cNvPr id="8" name="TextBox 7" title="External Contamination"/>
          <p:cNvSpPr txBox="1"/>
          <p:nvPr/>
        </p:nvSpPr>
        <p:spPr>
          <a:xfrm>
            <a:off x="6563485" y="3633387"/>
            <a:ext cx="437969" cy="461665"/>
          </a:xfrm>
          <a:prstGeom prst="rect">
            <a:avLst/>
          </a:prstGeom>
          <a:noFill/>
        </p:spPr>
        <p:txBody>
          <a:bodyPr wrap="square" rtlCol="0">
            <a:spAutoFit/>
          </a:bodyPr>
          <a:lstStyle/>
          <a:p>
            <a:r>
              <a:rPr lang="en-US" sz="2400" dirty="0">
                <a:ln>
                  <a:solidFill>
                    <a:srgbClr val="FFFF00"/>
                  </a:solidFill>
                </a:ln>
              </a:rPr>
              <a:t>☢</a:t>
            </a:r>
          </a:p>
        </p:txBody>
      </p:sp>
      <p:sp>
        <p:nvSpPr>
          <p:cNvPr id="9" name="TextBox 8" title="External Contamination"/>
          <p:cNvSpPr txBox="1"/>
          <p:nvPr/>
        </p:nvSpPr>
        <p:spPr>
          <a:xfrm>
            <a:off x="6750393" y="3845558"/>
            <a:ext cx="437969" cy="461665"/>
          </a:xfrm>
          <a:prstGeom prst="rect">
            <a:avLst/>
          </a:prstGeom>
          <a:noFill/>
        </p:spPr>
        <p:txBody>
          <a:bodyPr wrap="square" rtlCol="0">
            <a:spAutoFit/>
          </a:bodyPr>
          <a:lstStyle/>
          <a:p>
            <a:r>
              <a:rPr lang="en-US" sz="2400" dirty="0">
                <a:ln>
                  <a:solidFill>
                    <a:srgbClr val="FFFF00"/>
                  </a:solidFill>
                </a:ln>
              </a:rPr>
              <a:t>☢</a:t>
            </a:r>
          </a:p>
        </p:txBody>
      </p:sp>
      <p:sp>
        <p:nvSpPr>
          <p:cNvPr id="10" name="TextBox 9" title="External Contamination"/>
          <p:cNvSpPr txBox="1"/>
          <p:nvPr/>
        </p:nvSpPr>
        <p:spPr>
          <a:xfrm>
            <a:off x="6397144" y="3573993"/>
            <a:ext cx="437969" cy="461665"/>
          </a:xfrm>
          <a:prstGeom prst="rect">
            <a:avLst/>
          </a:prstGeom>
          <a:noFill/>
        </p:spPr>
        <p:txBody>
          <a:bodyPr wrap="square" rtlCol="0">
            <a:spAutoFit/>
          </a:bodyPr>
          <a:lstStyle/>
          <a:p>
            <a:r>
              <a:rPr lang="en-US" sz="2400" dirty="0">
                <a:ln>
                  <a:solidFill>
                    <a:srgbClr val="FFFF00"/>
                  </a:solidFill>
                </a:ln>
              </a:rPr>
              <a:t>☢</a:t>
            </a:r>
          </a:p>
        </p:txBody>
      </p:sp>
      <p:sp>
        <p:nvSpPr>
          <p:cNvPr id="11" name="TextBox 10" title="External Contamination"/>
          <p:cNvSpPr txBox="1"/>
          <p:nvPr/>
        </p:nvSpPr>
        <p:spPr>
          <a:xfrm>
            <a:off x="7864674" y="5088897"/>
            <a:ext cx="437969" cy="461665"/>
          </a:xfrm>
          <a:prstGeom prst="rect">
            <a:avLst/>
          </a:prstGeom>
          <a:noFill/>
        </p:spPr>
        <p:txBody>
          <a:bodyPr wrap="square" rtlCol="0">
            <a:spAutoFit/>
          </a:bodyPr>
          <a:lstStyle/>
          <a:p>
            <a:r>
              <a:rPr lang="en-US" sz="2400" dirty="0">
                <a:ln>
                  <a:solidFill>
                    <a:srgbClr val="FFFF00"/>
                  </a:solidFill>
                </a:ln>
              </a:rPr>
              <a:t>☢</a:t>
            </a:r>
          </a:p>
        </p:txBody>
      </p:sp>
      <p:sp>
        <p:nvSpPr>
          <p:cNvPr id="12" name="TextBox 11" title="External Contamination"/>
          <p:cNvSpPr txBox="1"/>
          <p:nvPr/>
        </p:nvSpPr>
        <p:spPr>
          <a:xfrm>
            <a:off x="7787358" y="4934635"/>
            <a:ext cx="437969" cy="461665"/>
          </a:xfrm>
          <a:prstGeom prst="rect">
            <a:avLst/>
          </a:prstGeom>
          <a:noFill/>
        </p:spPr>
        <p:txBody>
          <a:bodyPr wrap="square" rtlCol="0">
            <a:spAutoFit/>
          </a:bodyPr>
          <a:lstStyle/>
          <a:p>
            <a:r>
              <a:rPr lang="en-US" sz="2400" dirty="0">
                <a:ln>
                  <a:solidFill>
                    <a:srgbClr val="FFFF00"/>
                  </a:solidFill>
                </a:ln>
              </a:rPr>
              <a:t>☢</a:t>
            </a:r>
          </a:p>
        </p:txBody>
      </p:sp>
      <p:sp>
        <p:nvSpPr>
          <p:cNvPr id="13" name="TextBox 12" title="External Contamination"/>
          <p:cNvSpPr txBox="1"/>
          <p:nvPr/>
        </p:nvSpPr>
        <p:spPr>
          <a:xfrm>
            <a:off x="7831772" y="4599780"/>
            <a:ext cx="437969" cy="461665"/>
          </a:xfrm>
          <a:prstGeom prst="rect">
            <a:avLst/>
          </a:prstGeom>
          <a:noFill/>
        </p:spPr>
        <p:txBody>
          <a:bodyPr wrap="square" rtlCol="0">
            <a:spAutoFit/>
          </a:bodyPr>
          <a:lstStyle/>
          <a:p>
            <a:r>
              <a:rPr lang="en-US" sz="2400" dirty="0">
                <a:ln>
                  <a:solidFill>
                    <a:srgbClr val="FFFF00"/>
                  </a:solidFill>
                </a:ln>
              </a:rPr>
              <a:t>☢</a:t>
            </a:r>
          </a:p>
        </p:txBody>
      </p:sp>
      <p:sp>
        <p:nvSpPr>
          <p:cNvPr id="14" name="TextBox 13" title="External Contamination"/>
          <p:cNvSpPr txBox="1"/>
          <p:nvPr/>
        </p:nvSpPr>
        <p:spPr>
          <a:xfrm>
            <a:off x="7942849" y="4806940"/>
            <a:ext cx="437969" cy="461665"/>
          </a:xfrm>
          <a:prstGeom prst="rect">
            <a:avLst/>
          </a:prstGeom>
          <a:noFill/>
        </p:spPr>
        <p:txBody>
          <a:bodyPr wrap="square" rtlCol="0">
            <a:spAutoFit/>
          </a:bodyPr>
          <a:lstStyle/>
          <a:p>
            <a:r>
              <a:rPr lang="en-US" sz="2400" dirty="0">
                <a:ln>
                  <a:solidFill>
                    <a:srgbClr val="FFFF00"/>
                  </a:solidFill>
                </a:ln>
              </a:rPr>
              <a:t>☢</a:t>
            </a:r>
          </a:p>
        </p:txBody>
      </p:sp>
      <p:sp>
        <p:nvSpPr>
          <p:cNvPr id="15" name="TextBox 14" title="External Contamination"/>
          <p:cNvSpPr txBox="1"/>
          <p:nvPr/>
        </p:nvSpPr>
        <p:spPr>
          <a:xfrm>
            <a:off x="7995619" y="4978413"/>
            <a:ext cx="437969" cy="461665"/>
          </a:xfrm>
          <a:prstGeom prst="rect">
            <a:avLst/>
          </a:prstGeom>
          <a:noFill/>
        </p:spPr>
        <p:txBody>
          <a:bodyPr wrap="square" rtlCol="0">
            <a:spAutoFit/>
          </a:bodyPr>
          <a:lstStyle/>
          <a:p>
            <a:r>
              <a:rPr lang="en-US" sz="2400" dirty="0">
                <a:ln>
                  <a:solidFill>
                    <a:srgbClr val="FFFF00"/>
                  </a:solidFill>
                </a:ln>
              </a:rPr>
              <a:t>☢</a:t>
            </a:r>
          </a:p>
        </p:txBody>
      </p:sp>
      <p:sp>
        <p:nvSpPr>
          <p:cNvPr id="16" name="TextBox 15" title="External Contamination"/>
          <p:cNvSpPr txBox="1"/>
          <p:nvPr/>
        </p:nvSpPr>
        <p:spPr>
          <a:xfrm>
            <a:off x="7726685" y="4755815"/>
            <a:ext cx="437969" cy="461665"/>
          </a:xfrm>
          <a:prstGeom prst="rect">
            <a:avLst/>
          </a:prstGeom>
          <a:noFill/>
        </p:spPr>
        <p:txBody>
          <a:bodyPr wrap="square" rtlCol="0">
            <a:spAutoFit/>
          </a:bodyPr>
          <a:lstStyle/>
          <a:p>
            <a:r>
              <a:rPr lang="en-US" sz="2400" dirty="0">
                <a:ln>
                  <a:solidFill>
                    <a:srgbClr val="FFFF00"/>
                  </a:solidFill>
                </a:ln>
              </a:rPr>
              <a:t>☢</a:t>
            </a:r>
          </a:p>
        </p:txBody>
      </p:sp>
      <p:sp>
        <p:nvSpPr>
          <p:cNvPr id="17" name="TextBox 16" title="External Contamination"/>
          <p:cNvSpPr txBox="1"/>
          <p:nvPr/>
        </p:nvSpPr>
        <p:spPr>
          <a:xfrm>
            <a:off x="8015971" y="4659139"/>
            <a:ext cx="437969" cy="461665"/>
          </a:xfrm>
          <a:prstGeom prst="rect">
            <a:avLst/>
          </a:prstGeom>
          <a:noFill/>
        </p:spPr>
        <p:txBody>
          <a:bodyPr wrap="square" rtlCol="0">
            <a:spAutoFit/>
          </a:bodyPr>
          <a:lstStyle/>
          <a:p>
            <a:r>
              <a:rPr lang="en-US" sz="2400" dirty="0">
                <a:ln>
                  <a:solidFill>
                    <a:srgbClr val="FFFF00"/>
                  </a:solidFill>
                </a:ln>
              </a:rPr>
              <a:t>☢</a:t>
            </a:r>
          </a:p>
        </p:txBody>
      </p:sp>
      <p:sp>
        <p:nvSpPr>
          <p:cNvPr id="18" name="TextBox 17" title="External Contamination"/>
          <p:cNvSpPr txBox="1"/>
          <p:nvPr/>
        </p:nvSpPr>
        <p:spPr>
          <a:xfrm>
            <a:off x="6791037" y="3715080"/>
            <a:ext cx="437969" cy="461665"/>
          </a:xfrm>
          <a:prstGeom prst="rect">
            <a:avLst/>
          </a:prstGeom>
          <a:noFill/>
        </p:spPr>
        <p:txBody>
          <a:bodyPr wrap="square" rtlCol="0">
            <a:spAutoFit/>
          </a:bodyPr>
          <a:lstStyle/>
          <a:p>
            <a:r>
              <a:rPr lang="en-US" sz="2400" dirty="0">
                <a:ln>
                  <a:solidFill>
                    <a:srgbClr val="FFFF00"/>
                  </a:solidFill>
                </a:ln>
              </a:rPr>
              <a:t>☢</a:t>
            </a:r>
          </a:p>
        </p:txBody>
      </p:sp>
      <p:sp>
        <p:nvSpPr>
          <p:cNvPr id="19" name="TextBox 18" title="External Contamination"/>
          <p:cNvSpPr txBox="1"/>
          <p:nvPr/>
        </p:nvSpPr>
        <p:spPr>
          <a:xfrm>
            <a:off x="6530435" y="3796373"/>
            <a:ext cx="437969" cy="461665"/>
          </a:xfrm>
          <a:prstGeom prst="rect">
            <a:avLst/>
          </a:prstGeom>
          <a:noFill/>
        </p:spPr>
        <p:txBody>
          <a:bodyPr wrap="square" rtlCol="0">
            <a:spAutoFit/>
          </a:bodyPr>
          <a:lstStyle/>
          <a:p>
            <a:r>
              <a:rPr lang="en-US" sz="2400" dirty="0">
                <a:ln>
                  <a:solidFill>
                    <a:srgbClr val="FFFF00"/>
                  </a:solidFill>
                </a:ln>
              </a:rPr>
              <a:t>☢</a:t>
            </a:r>
          </a:p>
        </p:txBody>
      </p:sp>
      <p:sp>
        <p:nvSpPr>
          <p:cNvPr id="20" name="TextBox 19" title="External Contamination"/>
          <p:cNvSpPr txBox="1"/>
          <p:nvPr/>
        </p:nvSpPr>
        <p:spPr>
          <a:xfrm>
            <a:off x="6640414" y="3450315"/>
            <a:ext cx="437969" cy="461665"/>
          </a:xfrm>
          <a:prstGeom prst="rect">
            <a:avLst/>
          </a:prstGeom>
          <a:noFill/>
        </p:spPr>
        <p:txBody>
          <a:bodyPr wrap="square" rtlCol="0">
            <a:spAutoFit/>
          </a:bodyPr>
          <a:lstStyle/>
          <a:p>
            <a:r>
              <a:rPr lang="en-US" sz="2400" dirty="0">
                <a:ln>
                  <a:solidFill>
                    <a:srgbClr val="FFFF00"/>
                  </a:solidFill>
                </a:ln>
              </a:rPr>
              <a:t>☢</a:t>
            </a:r>
          </a:p>
        </p:txBody>
      </p:sp>
      <p:sp>
        <p:nvSpPr>
          <p:cNvPr id="21" name="TextBox 20" title="External Contamination"/>
          <p:cNvSpPr txBox="1"/>
          <p:nvPr/>
        </p:nvSpPr>
        <p:spPr>
          <a:xfrm>
            <a:off x="6923402" y="3855532"/>
            <a:ext cx="437969" cy="461665"/>
          </a:xfrm>
          <a:prstGeom prst="rect">
            <a:avLst/>
          </a:prstGeom>
          <a:noFill/>
        </p:spPr>
        <p:txBody>
          <a:bodyPr wrap="square" rtlCol="0">
            <a:spAutoFit/>
          </a:bodyPr>
          <a:lstStyle/>
          <a:p>
            <a:r>
              <a:rPr lang="en-US" sz="2400" dirty="0">
                <a:ln>
                  <a:solidFill>
                    <a:srgbClr val="FFFF00"/>
                  </a:solidFill>
                </a:ln>
              </a:rPr>
              <a:t>☢</a:t>
            </a:r>
          </a:p>
        </p:txBody>
      </p:sp>
      <p:sp>
        <p:nvSpPr>
          <p:cNvPr id="22" name="TextBox 21" title="External Contamination"/>
          <p:cNvSpPr txBox="1"/>
          <p:nvPr/>
        </p:nvSpPr>
        <p:spPr>
          <a:xfrm>
            <a:off x="6902793" y="3997958"/>
            <a:ext cx="437969" cy="461665"/>
          </a:xfrm>
          <a:prstGeom prst="rect">
            <a:avLst/>
          </a:prstGeom>
          <a:noFill/>
        </p:spPr>
        <p:txBody>
          <a:bodyPr wrap="square" rtlCol="0">
            <a:spAutoFit/>
          </a:bodyPr>
          <a:lstStyle/>
          <a:p>
            <a:r>
              <a:rPr lang="en-US" sz="2400" dirty="0">
                <a:ln>
                  <a:solidFill>
                    <a:srgbClr val="FFFF00"/>
                  </a:solidFill>
                </a:ln>
              </a:rPr>
              <a:t>☢</a:t>
            </a:r>
          </a:p>
        </p:txBody>
      </p:sp>
      <p:sp>
        <p:nvSpPr>
          <p:cNvPr id="23" name="TextBox 22" title="External Contamination"/>
          <p:cNvSpPr txBox="1"/>
          <p:nvPr/>
        </p:nvSpPr>
        <p:spPr>
          <a:xfrm>
            <a:off x="7507700" y="1895663"/>
            <a:ext cx="437969" cy="461665"/>
          </a:xfrm>
          <a:prstGeom prst="rect">
            <a:avLst/>
          </a:prstGeom>
          <a:noFill/>
        </p:spPr>
        <p:txBody>
          <a:bodyPr wrap="square" rtlCol="0">
            <a:spAutoFit/>
          </a:bodyPr>
          <a:lstStyle/>
          <a:p>
            <a:r>
              <a:rPr lang="en-US" sz="2400" dirty="0">
                <a:ln>
                  <a:solidFill>
                    <a:srgbClr val="FFFF00"/>
                  </a:solidFill>
                </a:ln>
              </a:rPr>
              <a:t>☢</a:t>
            </a:r>
          </a:p>
        </p:txBody>
      </p:sp>
      <p:sp>
        <p:nvSpPr>
          <p:cNvPr id="24" name="TextBox 23" title="External Contamination"/>
          <p:cNvSpPr txBox="1"/>
          <p:nvPr/>
        </p:nvSpPr>
        <p:spPr>
          <a:xfrm>
            <a:off x="7498483" y="2022105"/>
            <a:ext cx="437969" cy="461665"/>
          </a:xfrm>
          <a:prstGeom prst="rect">
            <a:avLst/>
          </a:prstGeom>
          <a:noFill/>
        </p:spPr>
        <p:txBody>
          <a:bodyPr wrap="square" rtlCol="0">
            <a:spAutoFit/>
          </a:bodyPr>
          <a:lstStyle/>
          <a:p>
            <a:r>
              <a:rPr lang="en-US" sz="2400" dirty="0">
                <a:ln>
                  <a:solidFill>
                    <a:srgbClr val="FFFF00"/>
                  </a:solidFill>
                </a:ln>
              </a:rPr>
              <a:t>☢</a:t>
            </a:r>
          </a:p>
        </p:txBody>
      </p:sp>
      <p:sp>
        <p:nvSpPr>
          <p:cNvPr id="25" name="TextBox 24" title="External Contamination"/>
          <p:cNvSpPr txBox="1"/>
          <p:nvPr/>
        </p:nvSpPr>
        <p:spPr>
          <a:xfrm>
            <a:off x="7393803" y="1884356"/>
            <a:ext cx="437969" cy="461665"/>
          </a:xfrm>
          <a:prstGeom prst="rect">
            <a:avLst/>
          </a:prstGeom>
          <a:noFill/>
        </p:spPr>
        <p:txBody>
          <a:bodyPr wrap="square" rtlCol="0">
            <a:spAutoFit/>
          </a:bodyPr>
          <a:lstStyle/>
          <a:p>
            <a:r>
              <a:rPr lang="en-US" sz="2400" dirty="0">
                <a:ln>
                  <a:solidFill>
                    <a:srgbClr val="FFFF00"/>
                  </a:solidFill>
                </a:ln>
              </a:rPr>
              <a:t>☢</a:t>
            </a:r>
          </a:p>
        </p:txBody>
      </p:sp>
      <p:sp>
        <p:nvSpPr>
          <p:cNvPr id="26" name="TextBox 25" title="External Contamination"/>
          <p:cNvSpPr txBox="1"/>
          <p:nvPr/>
        </p:nvSpPr>
        <p:spPr>
          <a:xfrm>
            <a:off x="7615963" y="1992339"/>
            <a:ext cx="437969" cy="461665"/>
          </a:xfrm>
          <a:prstGeom prst="rect">
            <a:avLst/>
          </a:prstGeom>
          <a:noFill/>
        </p:spPr>
        <p:txBody>
          <a:bodyPr wrap="square" rtlCol="0">
            <a:spAutoFit/>
          </a:bodyPr>
          <a:lstStyle/>
          <a:p>
            <a:r>
              <a:rPr lang="en-US" sz="2400" dirty="0">
                <a:ln>
                  <a:solidFill>
                    <a:srgbClr val="FFFF00"/>
                  </a:solidFill>
                </a:ln>
              </a:rPr>
              <a:t>☢</a:t>
            </a:r>
          </a:p>
        </p:txBody>
      </p:sp>
    </p:spTree>
    <p:extLst>
      <p:ext uri="{BB962C8B-B14F-4D97-AF65-F5344CB8AC3E}">
        <p14:creationId xmlns:p14="http://schemas.microsoft.com/office/powerpoint/2010/main" val="417581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exposure controls</a:t>
            </a:r>
          </a:p>
        </p:txBody>
      </p:sp>
    </p:spTree>
    <p:extLst>
      <p:ext uri="{BB962C8B-B14F-4D97-AF65-F5344CB8AC3E}">
        <p14:creationId xmlns:p14="http://schemas.microsoft.com/office/powerpoint/2010/main" val="3370751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 Controls</a:t>
            </a:r>
          </a:p>
        </p:txBody>
      </p:sp>
      <p:sp>
        <p:nvSpPr>
          <p:cNvPr id="3" name="Content Placeholder 2"/>
          <p:cNvSpPr>
            <a:spLocks noGrp="1"/>
          </p:cNvSpPr>
          <p:nvPr>
            <p:ph idx="1"/>
          </p:nvPr>
        </p:nvSpPr>
        <p:spPr/>
        <p:txBody>
          <a:bodyPr>
            <a:noAutofit/>
          </a:bodyPr>
          <a:lstStyle/>
          <a:p>
            <a:pPr marL="344488" indent="-344488">
              <a:buFont typeface="Arial" panose="020B0604020202020204" pitchFamily="34" charset="0"/>
              <a:buChar char="•"/>
            </a:pPr>
            <a:r>
              <a:rPr lang="en-US" sz="1550" dirty="0"/>
              <a:t>In general, controls are used to protect individuals from external and internal exposures.  </a:t>
            </a:r>
          </a:p>
          <a:p>
            <a:pPr marL="344488" indent="-344488">
              <a:buFont typeface="Arial" panose="020B0604020202020204" pitchFamily="34" charset="0"/>
              <a:buChar char="•"/>
            </a:pPr>
            <a:r>
              <a:rPr lang="en-US" sz="1550" dirty="0"/>
              <a:t>There are multiple types of control types. The hierarchy of controls types are as follows:</a:t>
            </a:r>
          </a:p>
          <a:p>
            <a:pPr marL="687388" lvl="1" indent="-344488">
              <a:buFont typeface="Arial" panose="020B0604020202020204" pitchFamily="34" charset="0"/>
              <a:buChar char="•"/>
            </a:pPr>
            <a:r>
              <a:rPr lang="en-US" sz="1550" dirty="0"/>
              <a:t>Engineering</a:t>
            </a:r>
          </a:p>
          <a:p>
            <a:pPr marL="1031875" lvl="2" indent="-346075">
              <a:buFont typeface="Arial" panose="020B0604020202020204" pitchFamily="34" charset="0"/>
              <a:buChar char="•"/>
            </a:pPr>
            <a:r>
              <a:rPr lang="en-US" sz="1550" dirty="0"/>
              <a:t>Should be the first line of defense</a:t>
            </a:r>
          </a:p>
          <a:p>
            <a:pPr marL="1031875" lvl="2" indent="-346075">
              <a:buFont typeface="Arial" panose="020B0604020202020204" pitchFamily="34" charset="0"/>
              <a:buChar char="•"/>
            </a:pPr>
            <a:r>
              <a:rPr lang="en-US" sz="1550" dirty="0"/>
              <a:t>More reliable and effective and should be given priority</a:t>
            </a:r>
          </a:p>
          <a:p>
            <a:pPr marL="687388" lvl="1" indent="-344488">
              <a:buFont typeface="Arial" panose="020B0604020202020204" pitchFamily="34" charset="0"/>
              <a:buChar char="•"/>
            </a:pPr>
            <a:r>
              <a:rPr lang="en-US" sz="1550" dirty="0"/>
              <a:t>Administrative (procedural)</a:t>
            </a:r>
          </a:p>
          <a:p>
            <a:pPr marL="1031875" lvl="2" indent="-346075">
              <a:buFont typeface="Arial" panose="020B0604020202020204" pitchFamily="34" charset="0"/>
              <a:buChar char="•"/>
            </a:pPr>
            <a:r>
              <a:rPr lang="en-US" sz="1550" dirty="0"/>
              <a:t>Should be the second line of defense</a:t>
            </a:r>
          </a:p>
          <a:p>
            <a:pPr marL="1031875" lvl="2" indent="-346075">
              <a:buFont typeface="Arial" panose="020B0604020202020204" pitchFamily="34" charset="0"/>
              <a:buChar char="•"/>
            </a:pPr>
            <a:r>
              <a:rPr lang="en-US" sz="1550" dirty="0"/>
              <a:t>If engineering controls are impractical or inadequate, an effective combination of administrative and personal protective equipment shall be used.</a:t>
            </a:r>
          </a:p>
          <a:p>
            <a:pPr marL="687388" lvl="1" indent="-344488">
              <a:buFont typeface="Arial" panose="020B0604020202020204" pitchFamily="34" charset="0"/>
              <a:buChar char="•"/>
            </a:pPr>
            <a:r>
              <a:rPr lang="en-US" sz="1550" dirty="0"/>
              <a:t>Personal Protective Equipment (PPE)</a:t>
            </a:r>
          </a:p>
          <a:p>
            <a:pPr marL="1031875" lvl="2" indent="-346075">
              <a:buFont typeface="Arial" panose="020B0604020202020204" pitchFamily="34" charset="0"/>
              <a:buChar char="•"/>
            </a:pPr>
            <a:r>
              <a:rPr lang="en-US" sz="1550" dirty="0"/>
              <a:t>Should be the last line of defense</a:t>
            </a:r>
          </a:p>
          <a:p>
            <a:pPr marL="1031875" lvl="2" indent="-346075">
              <a:buFont typeface="Arial" panose="020B0604020202020204" pitchFamily="34" charset="0"/>
              <a:buChar char="•"/>
            </a:pPr>
            <a:r>
              <a:rPr lang="en-US" sz="1550" dirty="0"/>
              <a:t>Required if engineering and administrative controls don’t entirely remove the hazard</a:t>
            </a:r>
          </a:p>
          <a:p>
            <a:pPr marL="344488" indent="-344488">
              <a:buFont typeface="Arial" panose="020B0604020202020204" pitchFamily="34" charset="0"/>
              <a:buChar char="•"/>
            </a:pPr>
            <a:r>
              <a:rPr lang="en-US" sz="1550" dirty="0"/>
              <a:t>Radiological and Environmental Management (REM) will assist you with determining the controls that are appropriate for your application. </a:t>
            </a:r>
          </a:p>
        </p:txBody>
      </p:sp>
    </p:spTree>
    <p:extLst>
      <p:ext uri="{BB962C8B-B14F-4D97-AF65-F5344CB8AC3E}">
        <p14:creationId xmlns:p14="http://schemas.microsoft.com/office/powerpoint/2010/main" val="84973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527002" cy="748782"/>
          </a:xfrm>
        </p:spPr>
        <p:txBody>
          <a:bodyPr/>
          <a:lstStyle/>
          <a:p>
            <a:r>
              <a:rPr lang="en-US" dirty="0"/>
              <a:t>Engineering controls – Fume hood</a:t>
            </a:r>
          </a:p>
        </p:txBody>
      </p:sp>
      <p:sp>
        <p:nvSpPr>
          <p:cNvPr id="3" name="Content Placeholder 2"/>
          <p:cNvSpPr>
            <a:spLocks noGrp="1"/>
          </p:cNvSpPr>
          <p:nvPr>
            <p:ph idx="1"/>
          </p:nvPr>
        </p:nvSpPr>
        <p:spPr>
          <a:xfrm>
            <a:off x="457200" y="1721492"/>
            <a:ext cx="5691930" cy="4221416"/>
          </a:xfrm>
        </p:spPr>
        <p:txBody>
          <a:bodyPr>
            <a:noAutofit/>
          </a:bodyPr>
          <a:lstStyle/>
          <a:p>
            <a:pPr marL="344488" indent="-344488">
              <a:buFont typeface="Arial" panose="020B0604020202020204" pitchFamily="34" charset="0"/>
              <a:buChar char="•"/>
            </a:pPr>
            <a:r>
              <a:rPr lang="en-US" sz="1800" dirty="0"/>
              <a:t>You should use a fume hood if the procedure/experiment uses or is likely to produce:</a:t>
            </a:r>
          </a:p>
          <a:p>
            <a:pPr marL="687388" lvl="1" indent="-344488">
              <a:buFont typeface="Arial" panose="020B0604020202020204" pitchFamily="34" charset="0"/>
              <a:buChar char="•"/>
            </a:pPr>
            <a:r>
              <a:rPr lang="en-US" sz="1800" dirty="0"/>
              <a:t>Volatile radioactive material (e.g. radioactive iodine and </a:t>
            </a:r>
            <a:r>
              <a:rPr lang="en-US" sz="1800" dirty="0" err="1"/>
              <a:t>tritiated</a:t>
            </a:r>
            <a:r>
              <a:rPr lang="en-US" sz="1800" dirty="0"/>
              <a:t> water)</a:t>
            </a:r>
          </a:p>
          <a:p>
            <a:pPr marL="687388" lvl="1" indent="-344488">
              <a:buFont typeface="Arial" panose="020B0604020202020204" pitchFamily="34" charset="0"/>
              <a:buChar char="•"/>
            </a:pPr>
            <a:r>
              <a:rPr lang="en-US" sz="1800" dirty="0"/>
              <a:t>Radioactive gas (e.g. radioactive xenon and radon) or aerosols</a:t>
            </a:r>
          </a:p>
          <a:p>
            <a:pPr marL="344488" indent="-344488">
              <a:buFont typeface="Arial" panose="020B0604020202020204" pitchFamily="34" charset="0"/>
              <a:buChar char="•"/>
            </a:pPr>
            <a:r>
              <a:rPr lang="en-US" sz="1800" dirty="0"/>
              <a:t>Fume hoods must vent into the outdoor environment</a:t>
            </a:r>
          </a:p>
          <a:p>
            <a:pPr marL="687388" lvl="1" indent="-344488">
              <a:buFont typeface="Arial" panose="020B0604020202020204" pitchFamily="34" charset="0"/>
              <a:buChar char="•"/>
            </a:pPr>
            <a:r>
              <a:rPr lang="en-US" sz="1800" dirty="0"/>
              <a:t>Biological safety cabinets and laminar flow hoods </a:t>
            </a:r>
            <a:r>
              <a:rPr lang="en-US" sz="1800" u="sng" dirty="0"/>
              <a:t>do not</a:t>
            </a:r>
            <a:r>
              <a:rPr lang="en-US" sz="1800" dirty="0"/>
              <a:t> meet this requirement and </a:t>
            </a:r>
            <a:r>
              <a:rPr lang="en-US" sz="1800" u="sng" dirty="0"/>
              <a:t>should not</a:t>
            </a:r>
            <a:r>
              <a:rPr lang="en-US" sz="1800" dirty="0"/>
              <a:t> be used for radiological protection. </a:t>
            </a:r>
          </a:p>
          <a:p>
            <a:pPr marL="344488" indent="-344488">
              <a:buFont typeface="Arial" panose="020B0604020202020204" pitchFamily="34" charset="0"/>
              <a:buChar char="•"/>
            </a:pPr>
            <a:r>
              <a:rPr lang="en-US" sz="1800" dirty="0"/>
              <a:t>Only use fume hoods that are in good working order, and inspected and certified by REM.</a:t>
            </a:r>
          </a:p>
        </p:txBody>
      </p:sp>
      <p:pic>
        <p:nvPicPr>
          <p:cNvPr id="9218" name="Picture 2" descr="Image result for kewaunee fume hood"/>
          <p:cNvPicPr>
            <a:picLocks noChangeAspect="1" noChangeArrowheads="1"/>
          </p:cNvPicPr>
          <p:nvPr/>
        </p:nvPicPr>
        <p:blipFill rotWithShape="1">
          <a:blip r:embed="rId2">
            <a:extLst>
              <a:ext uri="{28A0092B-C50C-407E-A947-70E740481C1C}">
                <a14:useLocalDpi xmlns:a14="http://schemas.microsoft.com/office/drawing/2010/main" val="0"/>
              </a:ext>
            </a:extLst>
          </a:blip>
          <a:srcRect l="18531" r="26908"/>
          <a:stretch/>
        </p:blipFill>
        <p:spPr bwMode="auto">
          <a:xfrm>
            <a:off x="6149130" y="2152465"/>
            <a:ext cx="2583929" cy="3668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7403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Engineering controls – Glove Box   </a:t>
            </a:r>
          </a:p>
        </p:txBody>
      </p:sp>
      <p:sp>
        <p:nvSpPr>
          <p:cNvPr id="3" name="Content Placeholder 2"/>
          <p:cNvSpPr>
            <a:spLocks noGrp="1"/>
          </p:cNvSpPr>
          <p:nvPr>
            <p:ph idx="1"/>
          </p:nvPr>
        </p:nvSpPr>
        <p:spPr>
          <a:xfrm>
            <a:off x="457200" y="1721492"/>
            <a:ext cx="4975934" cy="4221416"/>
          </a:xfrm>
        </p:spPr>
        <p:txBody>
          <a:bodyPr/>
          <a:lstStyle/>
          <a:p>
            <a:pPr marL="344488" indent="-344488">
              <a:buFont typeface="Arial" panose="020B0604020202020204" pitchFamily="34" charset="0"/>
              <a:buChar char="•"/>
            </a:pPr>
            <a:r>
              <a:rPr lang="en-US" sz="1800" dirty="0"/>
              <a:t>You should use a glove box if the procedure/experiment uses or is likely to produce:</a:t>
            </a:r>
          </a:p>
          <a:p>
            <a:pPr marL="687388" lvl="1" indent="-344488">
              <a:buFont typeface="Arial" panose="020B0604020202020204" pitchFamily="34" charset="0"/>
              <a:buChar char="•"/>
            </a:pPr>
            <a:r>
              <a:rPr lang="en-US" sz="1800" dirty="0"/>
              <a:t>Radioactive powders or particulates</a:t>
            </a:r>
          </a:p>
          <a:p>
            <a:pPr marL="687388" lvl="1" indent="-344488">
              <a:buFont typeface="Arial" panose="020B0604020202020204" pitchFamily="34" charset="0"/>
              <a:buChar char="•"/>
            </a:pPr>
            <a:r>
              <a:rPr lang="en-US" sz="1800" dirty="0"/>
              <a:t>Alpha emitting radionuclides (e.g. </a:t>
            </a:r>
            <a:r>
              <a:rPr lang="en-US" sz="1800" baseline="30000" dirty="0"/>
              <a:t>235</a:t>
            </a:r>
            <a:r>
              <a:rPr lang="en-US" sz="1800" dirty="0"/>
              <a:t>U, </a:t>
            </a:r>
            <a:r>
              <a:rPr lang="en-US" sz="1800" baseline="30000" dirty="0"/>
              <a:t>238</a:t>
            </a:r>
            <a:r>
              <a:rPr lang="en-US" sz="1800" dirty="0"/>
              <a:t>U, </a:t>
            </a:r>
            <a:r>
              <a:rPr lang="en-US" sz="1800" baseline="30000" dirty="0"/>
              <a:t>232</a:t>
            </a:r>
            <a:r>
              <a:rPr lang="en-US" sz="1800" dirty="0"/>
              <a:t>Th, etc.)</a:t>
            </a:r>
          </a:p>
          <a:p>
            <a:pPr marL="344488" indent="-344488">
              <a:buFont typeface="Arial" panose="020B0604020202020204" pitchFamily="34" charset="0"/>
              <a:buChar char="•"/>
            </a:pPr>
            <a:r>
              <a:rPr lang="en-US" sz="1800" dirty="0"/>
              <a:t>Gloveboxes must maintain a negative air pressure such that radioactive material will not escape the glove box in the event of a leak. </a:t>
            </a:r>
          </a:p>
          <a:p>
            <a:pPr marL="344488" indent="-344488">
              <a:buFont typeface="Arial" panose="020B0604020202020204" pitchFamily="34" charset="0"/>
              <a:buChar char="•"/>
            </a:pPr>
            <a:r>
              <a:rPr lang="en-US" sz="1800" dirty="0"/>
              <a:t>The gloves must be in good condition and free of holes. </a:t>
            </a:r>
            <a:endParaRPr lang="en-US" dirty="0"/>
          </a:p>
        </p:txBody>
      </p:sp>
      <p:pic>
        <p:nvPicPr>
          <p:cNvPr id="4" name="Picture 3" title="Glovebox"/>
          <p:cNvPicPr>
            <a:picLocks noChangeAspect="1"/>
          </p:cNvPicPr>
          <p:nvPr/>
        </p:nvPicPr>
        <p:blipFill rotWithShape="1">
          <a:blip r:embed="rId2">
            <a:extLst>
              <a:ext uri="{28A0092B-C50C-407E-A947-70E740481C1C}">
                <a14:useLocalDpi xmlns:a14="http://schemas.microsoft.com/office/drawing/2010/main" val="0"/>
              </a:ext>
            </a:extLst>
          </a:blip>
          <a:srcRect l="10569" r="9893"/>
          <a:stretch/>
        </p:blipFill>
        <p:spPr>
          <a:xfrm>
            <a:off x="5391189" y="1976135"/>
            <a:ext cx="3500172" cy="3300540"/>
          </a:xfrm>
          <a:prstGeom prst="rect">
            <a:avLst/>
          </a:prstGeom>
        </p:spPr>
      </p:pic>
    </p:spTree>
    <p:extLst>
      <p:ext uri="{BB962C8B-B14F-4D97-AF65-F5344CB8AC3E}">
        <p14:creationId xmlns:p14="http://schemas.microsoft.com/office/powerpoint/2010/main" val="1658571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6" descr="Image result for lead bric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995" y="3235725"/>
            <a:ext cx="2196126" cy="150796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Image result for L block shield"/>
          <p:cNvPicPr>
            <a:picLocks noChangeAspect="1" noChangeArrowheads="1"/>
          </p:cNvPicPr>
          <p:nvPr/>
        </p:nvPicPr>
        <p:blipFill rotWithShape="1">
          <a:blip r:embed="rId3">
            <a:extLst>
              <a:ext uri="{28A0092B-C50C-407E-A947-70E740481C1C}">
                <a14:useLocalDpi xmlns:a14="http://schemas.microsoft.com/office/drawing/2010/main" val="0"/>
              </a:ext>
            </a:extLst>
          </a:blip>
          <a:srcRect l="16624" r="15843"/>
          <a:stretch/>
        </p:blipFill>
        <p:spPr bwMode="auto">
          <a:xfrm>
            <a:off x="7088281" y="1173269"/>
            <a:ext cx="2055719" cy="2152941"/>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lead syringe shields"/>
          <p:cNvPicPr>
            <a:picLocks noChangeAspect="1" noChangeArrowheads="1"/>
          </p:cNvPicPr>
          <p:nvPr/>
        </p:nvPicPr>
        <p:blipFill rotWithShape="1">
          <a:blip r:embed="rId4">
            <a:extLst>
              <a:ext uri="{28A0092B-C50C-407E-A947-70E740481C1C}">
                <a14:useLocalDpi xmlns:a14="http://schemas.microsoft.com/office/drawing/2010/main" val="0"/>
              </a:ext>
            </a:extLst>
          </a:blip>
          <a:srcRect l="6978" t="12426" r="11698" b="15738"/>
          <a:stretch/>
        </p:blipFill>
        <p:spPr bwMode="auto">
          <a:xfrm>
            <a:off x="5274619" y="1661978"/>
            <a:ext cx="1779260" cy="117410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Engineering controls – shielding </a:t>
            </a:r>
          </a:p>
        </p:txBody>
      </p:sp>
      <p:sp>
        <p:nvSpPr>
          <p:cNvPr id="3" name="Content Placeholder 2"/>
          <p:cNvSpPr>
            <a:spLocks noGrp="1"/>
          </p:cNvSpPr>
          <p:nvPr>
            <p:ph idx="1"/>
          </p:nvPr>
        </p:nvSpPr>
        <p:spPr>
          <a:xfrm>
            <a:off x="457199" y="1721492"/>
            <a:ext cx="5014795" cy="4221416"/>
          </a:xfrm>
        </p:spPr>
        <p:txBody>
          <a:bodyPr>
            <a:normAutofit fontScale="85000" lnSpcReduction="10000"/>
          </a:bodyPr>
          <a:lstStyle/>
          <a:p>
            <a:pPr marL="344488" indent="-344488">
              <a:buFont typeface="Arial" panose="020B0604020202020204" pitchFamily="34" charset="0"/>
              <a:buChar char="•"/>
            </a:pPr>
            <a:r>
              <a:rPr lang="en-US" sz="1800" dirty="0"/>
              <a:t>This slide lists examples of shielding that are commercially available. </a:t>
            </a:r>
          </a:p>
          <a:p>
            <a:pPr marL="344488" indent="-344488">
              <a:buFont typeface="Arial" panose="020B0604020202020204" pitchFamily="34" charset="0"/>
              <a:buChar char="•"/>
            </a:pPr>
            <a:r>
              <a:rPr lang="en-US" sz="1800" dirty="0"/>
              <a:t>As much as possible, shielding should be used when using and storing radionuclides that emit:</a:t>
            </a:r>
          </a:p>
          <a:p>
            <a:pPr marL="687388" lvl="1" indent="-344488">
              <a:buFont typeface="Arial" panose="020B0604020202020204" pitchFamily="34" charset="0"/>
              <a:buChar char="•"/>
            </a:pPr>
            <a:r>
              <a:rPr lang="en-US" sz="1800" dirty="0"/>
              <a:t>Gamma-rays (e.g. </a:t>
            </a:r>
            <a:r>
              <a:rPr lang="en-US" sz="1800" baseline="30000" dirty="0"/>
              <a:t>99m</a:t>
            </a:r>
            <a:r>
              <a:rPr lang="en-US" sz="1800" dirty="0"/>
              <a:t>Tc, </a:t>
            </a:r>
            <a:r>
              <a:rPr lang="en-US" sz="1800" baseline="30000" dirty="0"/>
              <a:t>131</a:t>
            </a:r>
            <a:r>
              <a:rPr lang="en-US" sz="1800" dirty="0"/>
              <a:t>I, </a:t>
            </a:r>
            <a:r>
              <a:rPr lang="en-US" sz="1800" baseline="30000" dirty="0"/>
              <a:t>125</a:t>
            </a:r>
            <a:r>
              <a:rPr lang="en-US" sz="1800" dirty="0"/>
              <a:t>I, </a:t>
            </a:r>
            <a:r>
              <a:rPr lang="en-US" sz="1800" baseline="30000" dirty="0"/>
              <a:t>18</a:t>
            </a:r>
            <a:r>
              <a:rPr lang="en-US" sz="1800" dirty="0"/>
              <a:t>F, etc.)</a:t>
            </a:r>
          </a:p>
          <a:p>
            <a:pPr marL="1031875" lvl="2" indent="-346075">
              <a:buFont typeface="Arial" panose="020B0604020202020204" pitchFamily="34" charset="0"/>
              <a:buChar char="•"/>
            </a:pPr>
            <a:r>
              <a:rPr lang="en-US" sz="1800" dirty="0"/>
              <a:t>Lead “L” block table top shields</a:t>
            </a:r>
          </a:p>
          <a:p>
            <a:pPr marL="1031875" lvl="2" indent="-346075">
              <a:buFont typeface="Arial" panose="020B0604020202020204" pitchFamily="34" charset="0"/>
              <a:buChar char="•"/>
            </a:pPr>
            <a:r>
              <a:rPr lang="en-US" sz="1800" dirty="0"/>
              <a:t>Syringe shields</a:t>
            </a:r>
          </a:p>
          <a:p>
            <a:pPr marL="1031875" lvl="2" indent="-346075">
              <a:buFont typeface="Arial" panose="020B0604020202020204" pitchFamily="34" charset="0"/>
              <a:buChar char="•"/>
            </a:pPr>
            <a:r>
              <a:rPr lang="en-US" sz="1800" dirty="0"/>
              <a:t>Lead Bricks</a:t>
            </a:r>
          </a:p>
          <a:p>
            <a:pPr marL="687388" lvl="1" indent="-344488">
              <a:buFont typeface="Arial" panose="020B0604020202020204" pitchFamily="34" charset="0"/>
              <a:buChar char="•"/>
            </a:pPr>
            <a:r>
              <a:rPr lang="en-US" sz="1800" dirty="0"/>
              <a:t>High-energy beta particles (e.g. </a:t>
            </a:r>
            <a:r>
              <a:rPr lang="en-US" sz="1800" baseline="30000" dirty="0"/>
              <a:t>32</a:t>
            </a:r>
            <a:r>
              <a:rPr lang="en-US" sz="1800" dirty="0"/>
              <a:t>P, etc.)</a:t>
            </a:r>
          </a:p>
          <a:p>
            <a:pPr marL="1031875" lvl="2" indent="-346075">
              <a:buFont typeface="Arial" panose="020B0604020202020204" pitchFamily="34" charset="0"/>
              <a:buChar char="•"/>
            </a:pPr>
            <a:r>
              <a:rPr lang="en-US" sz="1800" dirty="0"/>
              <a:t>Acrylic “L” block table top beta shields</a:t>
            </a:r>
          </a:p>
          <a:p>
            <a:pPr marL="1031875" lvl="2" indent="-346075">
              <a:buFont typeface="Arial" panose="020B0604020202020204" pitchFamily="34" charset="0"/>
              <a:buChar char="•"/>
            </a:pPr>
            <a:r>
              <a:rPr lang="en-US" sz="1800" dirty="0"/>
              <a:t>Acrylic beta shield boxes </a:t>
            </a:r>
          </a:p>
          <a:p>
            <a:pPr marL="687388" lvl="1" indent="-344488">
              <a:buFont typeface="Arial" panose="020B0604020202020204" pitchFamily="34" charset="0"/>
              <a:buChar char="•"/>
            </a:pPr>
            <a:r>
              <a:rPr lang="en-US" sz="1800" dirty="0"/>
              <a:t>Neutrons (</a:t>
            </a: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 Beryllium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 Beryllium, etc.)</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Paraffin and polyethylene blocks</a:t>
            </a:r>
          </a:p>
          <a:p>
            <a:pPr marL="1031875" lvl="2" indent="-346075">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Concrete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REM will help you select the optimal shielding</a:t>
            </a:r>
            <a:endParaRPr lang="en-US" sz="1800" dirty="0"/>
          </a:p>
        </p:txBody>
      </p:sp>
      <p:pic>
        <p:nvPicPr>
          <p:cNvPr id="1026" name="Picture 2" descr="Image result for polyethylene bric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4945" y="4479111"/>
            <a:ext cx="2267741" cy="2195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78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radiation</a:t>
            </a:r>
          </a:p>
        </p:txBody>
      </p:sp>
      <p:sp>
        <p:nvSpPr>
          <p:cNvPr id="3" name="Content Placeholder 2"/>
          <p:cNvSpPr>
            <a:spLocks noGrp="1"/>
          </p:cNvSpPr>
          <p:nvPr>
            <p:ph idx="1"/>
          </p:nvPr>
        </p:nvSpPr>
        <p:spPr/>
        <p:txBody>
          <a:bodyPr>
            <a:normAutofit lnSpcReduction="10000"/>
          </a:bodyPr>
          <a:lstStyle/>
          <a:p>
            <a:r>
              <a:rPr lang="en-US" sz="1800" dirty="0">
                <a:latin typeface="Arial" panose="020B0604020202020204" pitchFamily="34" charset="0"/>
                <a:cs typeface="Arial" panose="020B0604020202020204" pitchFamily="34" charset="0"/>
              </a:rPr>
              <a:t>The types of radiation emitted during and examples of radionuclides that emit that type of radiation is included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Energetic Helium nucleus. </a:t>
            </a:r>
          </a:p>
          <a:p>
            <a:pPr marL="687388" lvl="1" indent="-344488">
              <a:buFont typeface="Arial" panose="020B0604020202020204" pitchFamily="34" charset="0"/>
              <a:buChar char="•"/>
            </a:pPr>
            <a:r>
              <a:rPr lang="en-US" sz="1800" baseline="30000" dirty="0">
                <a:latin typeface="Arial" panose="020B0604020202020204" pitchFamily="34" charset="0"/>
                <a:cs typeface="Arial" panose="020B0604020202020204" pitchFamily="34" charset="0"/>
              </a:rPr>
              <a:t>238</a:t>
            </a:r>
            <a:r>
              <a:rPr lang="en-US" sz="1800" dirty="0">
                <a:latin typeface="Arial" panose="020B0604020202020204" pitchFamily="34" charset="0"/>
                <a:cs typeface="Arial" panose="020B0604020202020204" pitchFamily="34" charset="0"/>
              </a:rPr>
              <a:t>U, </a:t>
            </a:r>
            <a:r>
              <a:rPr lang="en-US" sz="1800" baseline="30000" dirty="0">
                <a:latin typeface="Arial" panose="020B0604020202020204" pitchFamily="34" charset="0"/>
                <a:cs typeface="Arial" panose="020B0604020202020204" pitchFamily="34" charset="0"/>
              </a:rPr>
              <a:t>232</a:t>
            </a:r>
            <a:r>
              <a:rPr lang="en-US" sz="1800" dirty="0">
                <a:latin typeface="Arial" panose="020B0604020202020204" pitchFamily="34" charset="0"/>
                <a:cs typeface="Arial" panose="020B0604020202020204" pitchFamily="34" charset="0"/>
              </a:rPr>
              <a:t>Th, </a:t>
            </a:r>
            <a:r>
              <a:rPr lang="en-US" sz="1800" baseline="30000" dirty="0">
                <a:latin typeface="Arial" panose="020B0604020202020204" pitchFamily="34" charset="0"/>
                <a:cs typeface="Arial" panose="020B0604020202020204" pitchFamily="34" charset="0"/>
              </a:rPr>
              <a:t>241</a:t>
            </a:r>
            <a:r>
              <a:rPr lang="en-US" sz="1800" dirty="0">
                <a:latin typeface="Arial" panose="020B0604020202020204" pitchFamily="34" charset="0"/>
                <a:cs typeface="Arial" panose="020B0604020202020204" pitchFamily="34" charset="0"/>
              </a:rPr>
              <a:t>Am, </a:t>
            </a:r>
            <a:r>
              <a:rPr lang="en-US" sz="1800" baseline="30000" dirty="0">
                <a:latin typeface="Arial" panose="020B0604020202020204" pitchFamily="34" charset="0"/>
                <a:cs typeface="Arial" panose="020B0604020202020204" pitchFamily="34" charset="0"/>
              </a:rPr>
              <a:t>226</a:t>
            </a:r>
            <a:r>
              <a:rPr lang="en-US" sz="1800" dirty="0">
                <a:latin typeface="Arial" panose="020B0604020202020204" pitchFamily="34" charset="0"/>
                <a:cs typeface="Arial" panose="020B0604020202020204" pitchFamily="34" charset="0"/>
              </a:rPr>
              <a:t>Ra and </a:t>
            </a:r>
            <a:r>
              <a:rPr lang="en-US" sz="1800" baseline="30000" dirty="0">
                <a:latin typeface="Arial" panose="020B0604020202020204" pitchFamily="34" charset="0"/>
                <a:cs typeface="Arial" panose="020B0604020202020204" pitchFamily="34" charset="0"/>
              </a:rPr>
              <a:t>222</a:t>
            </a:r>
            <a:r>
              <a:rPr lang="en-US" sz="1800" dirty="0">
                <a:latin typeface="Arial" panose="020B0604020202020204" pitchFamily="34" charset="0"/>
                <a:cs typeface="Arial" panose="020B0604020202020204" pitchFamily="34" charset="0"/>
              </a:rPr>
              <a:t>Rn </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occasionally called a negatron.  </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32</a:t>
            </a:r>
            <a:r>
              <a:rPr lang="en-US" sz="1800" dirty="0">
                <a:latin typeface="Arial" panose="020B0604020202020204" pitchFamily="34" charset="0"/>
                <a:ea typeface="Verdana" panose="020B0604030504040204" pitchFamily="34" charset="0"/>
                <a:cs typeface="Arial" panose="020B0604020202020204" pitchFamily="34" charset="0"/>
              </a:rPr>
              <a:t>P,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and </a:t>
            </a:r>
            <a:r>
              <a:rPr lang="en-US" sz="1800" baseline="30000" dirty="0">
                <a:latin typeface="Arial" panose="020B0604020202020204" pitchFamily="34" charset="0"/>
                <a:ea typeface="Verdana" panose="020B0604030504040204" pitchFamily="34" charset="0"/>
                <a:cs typeface="Arial" panose="020B0604020202020204" pitchFamily="34" charset="0"/>
              </a:rPr>
              <a:t>90</a:t>
            </a:r>
            <a:r>
              <a:rPr lang="en-US" sz="1800" dirty="0">
                <a:latin typeface="Arial" panose="020B0604020202020204" pitchFamily="34" charset="0"/>
                <a:ea typeface="Verdana" panose="020B0604030504040204" pitchFamily="34" charset="0"/>
                <a:cs typeface="Arial" panose="020B0604020202020204" pitchFamily="34" charset="0"/>
              </a:rPr>
              <a:t>Sr</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n-US" sz="1800" dirty="0">
                <a:latin typeface="Arial" panose="020B0604020202020204" pitchFamily="34" charset="0"/>
                <a:cs typeface="Arial" panose="020B0604020202020204" pitchFamily="34" charset="0"/>
              </a:rPr>
              <a:t>(</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Energetic electron antiparticle, commonly called a positron.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11</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13</a:t>
            </a:r>
            <a:r>
              <a:rPr lang="en-US" sz="1800" dirty="0">
                <a:latin typeface="Arial" panose="020B0604020202020204" pitchFamily="34" charset="0"/>
                <a:ea typeface="Verdana" panose="020B0604030504040204" pitchFamily="34" charset="0"/>
                <a:cs typeface="Arial" panose="020B0604020202020204" pitchFamily="34" charset="0"/>
              </a:rPr>
              <a:t>N, </a:t>
            </a:r>
            <a:r>
              <a:rPr lang="en-US" sz="1800" baseline="30000" dirty="0">
                <a:latin typeface="Arial" panose="020B0604020202020204" pitchFamily="34" charset="0"/>
                <a:ea typeface="Verdana" panose="020B0604030504040204" pitchFamily="34" charset="0"/>
                <a:cs typeface="Arial" panose="020B0604020202020204" pitchFamily="34" charset="0"/>
              </a:rPr>
              <a:t>15</a:t>
            </a:r>
            <a:r>
              <a:rPr lang="en-US" sz="1800" dirty="0">
                <a:latin typeface="Arial" panose="020B0604020202020204" pitchFamily="34" charset="0"/>
                <a:ea typeface="Verdana" panose="020B0604030504040204" pitchFamily="34" charset="0"/>
                <a:cs typeface="Arial" panose="020B0604020202020204" pitchFamily="34" charset="0"/>
              </a:rPr>
              <a:t>O and </a:t>
            </a:r>
            <a:r>
              <a:rPr lang="en-US" sz="1800" baseline="30000" dirty="0">
                <a:latin typeface="Arial" panose="020B0604020202020204" pitchFamily="34" charset="0"/>
                <a:ea typeface="Verdana" panose="020B0604030504040204" pitchFamily="34" charset="0"/>
                <a:cs typeface="Arial" panose="020B0604020202020204" pitchFamily="34" charset="0"/>
              </a:rPr>
              <a:t>18</a:t>
            </a:r>
            <a:r>
              <a:rPr lang="en-US" sz="1800" dirty="0">
                <a:latin typeface="Arial" panose="020B0604020202020204" pitchFamily="34" charset="0"/>
                <a:ea typeface="Verdana" panose="020B0604030504040204" pitchFamily="34" charset="0"/>
                <a:cs typeface="Arial" panose="020B0604020202020204" pitchFamily="34" charset="0"/>
              </a:rPr>
              <a:t>F</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 (</a:t>
            </a:r>
            <a:r>
              <a:rPr lang="el-GR" sz="1800" dirty="0">
                <a:latin typeface="Arial" panose="020B0604020202020204" pitchFamily="34" charset="0"/>
                <a:ea typeface="Verdana" panose="020B0604030504040204" pitchFamily="34" charset="0"/>
                <a:cs typeface="Arial" panose="020B0604020202020204" pitchFamily="34" charset="0"/>
              </a:rPr>
              <a:t>γ</a:t>
            </a:r>
            <a:r>
              <a:rPr lang="en-US" sz="1800" dirty="0">
                <a:latin typeface="Arial" panose="020B0604020202020204" pitchFamily="34" charset="0"/>
                <a:ea typeface="Verdana" panose="020B0604030504040204" pitchFamily="34" charset="0"/>
                <a:cs typeface="Arial" panose="020B0604020202020204" pitchFamily="34" charset="0"/>
              </a:rPr>
              <a:t>) – Photon emitted from a daughter nucleus left in an energetic state following radioactive decay.</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99m</a:t>
            </a:r>
            <a:r>
              <a:rPr lang="en-US" sz="1800" dirty="0">
                <a:latin typeface="Arial" panose="020B0604020202020204" pitchFamily="34" charset="0"/>
                <a:ea typeface="Verdana" panose="020B0604030504040204" pitchFamily="34" charset="0"/>
                <a:cs typeface="Arial" panose="020B0604020202020204" pitchFamily="34" charset="0"/>
              </a:rPr>
              <a:t>Tc, </a:t>
            </a:r>
            <a:r>
              <a:rPr lang="en-US" sz="1800" baseline="30000" dirty="0">
                <a:latin typeface="Arial" panose="020B0604020202020204" pitchFamily="34" charset="0"/>
                <a:ea typeface="Verdana" panose="020B0604030504040204" pitchFamily="34" charset="0"/>
                <a:cs typeface="Arial" panose="020B0604020202020204" pitchFamily="34" charset="0"/>
              </a:rPr>
              <a:t>137</a:t>
            </a:r>
            <a:r>
              <a:rPr lang="en-US" sz="1800" dirty="0">
                <a:latin typeface="Arial" panose="020B0604020202020204" pitchFamily="34" charset="0"/>
                <a:ea typeface="Verdana" panose="020B0604030504040204" pitchFamily="34" charset="0"/>
                <a:cs typeface="Arial" panose="020B0604020202020204" pitchFamily="34" charset="0"/>
              </a:rPr>
              <a:t>Cs, </a:t>
            </a:r>
            <a:r>
              <a:rPr lang="en-US" sz="1800" baseline="30000" dirty="0">
                <a:latin typeface="Arial" panose="020B0604020202020204" pitchFamily="34" charset="0"/>
                <a:ea typeface="Verdana" panose="020B0604030504040204" pitchFamily="34" charset="0"/>
                <a:cs typeface="Arial" panose="020B0604020202020204" pitchFamily="34" charset="0"/>
              </a:rPr>
              <a:t>60</a:t>
            </a:r>
            <a:r>
              <a:rPr lang="en-US" sz="1800" dirty="0">
                <a:latin typeface="Arial" panose="020B0604020202020204" pitchFamily="34" charset="0"/>
                <a:ea typeface="Verdana" panose="020B0604030504040204" pitchFamily="34" charset="0"/>
                <a:cs typeface="Arial" panose="020B0604020202020204" pitchFamily="34" charset="0"/>
              </a:rPr>
              <a:t>Co, </a:t>
            </a:r>
            <a:r>
              <a:rPr lang="en-US" sz="1800" baseline="30000" dirty="0">
                <a:latin typeface="Arial" panose="020B0604020202020204" pitchFamily="34" charset="0"/>
                <a:ea typeface="Verdana" panose="020B0604030504040204" pitchFamily="34" charset="0"/>
                <a:cs typeface="Arial" panose="020B0604020202020204" pitchFamily="34" charset="0"/>
              </a:rPr>
              <a:t>125</a:t>
            </a:r>
            <a:r>
              <a:rPr lang="en-US" sz="1800" dirty="0">
                <a:latin typeface="Arial" panose="020B0604020202020204" pitchFamily="34" charset="0"/>
                <a:ea typeface="Verdana" panose="020B0604030504040204" pitchFamily="34" charset="0"/>
                <a:cs typeface="Arial" panose="020B0604020202020204" pitchFamily="34" charset="0"/>
              </a:rPr>
              <a:t>I and </a:t>
            </a:r>
            <a:r>
              <a:rPr lang="en-US" sz="1800" baseline="30000" dirty="0">
                <a:latin typeface="Arial" panose="020B0604020202020204" pitchFamily="34" charset="0"/>
                <a:ea typeface="Verdana" panose="020B0604030504040204" pitchFamily="34" charset="0"/>
                <a:cs typeface="Arial" panose="020B0604020202020204" pitchFamily="34" charset="0"/>
              </a:rPr>
              <a:t>131</a:t>
            </a:r>
            <a:r>
              <a:rPr lang="en-US" sz="1800" dirty="0">
                <a:latin typeface="Arial" panose="020B0604020202020204" pitchFamily="34" charset="0"/>
                <a:ea typeface="Verdana" panose="020B0604030504040204" pitchFamily="34" charset="0"/>
                <a:cs typeface="Arial" panose="020B0604020202020204" pitchFamily="34" charset="0"/>
              </a:rPr>
              <a:t>I </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Neutron (n) – Energetic unbound neutron.</a:t>
            </a:r>
          </a:p>
          <a:p>
            <a:pPr marL="687388" lvl="1" indent="-344488">
              <a:buFont typeface="Arial" panose="020B0604020202020204" pitchFamily="34" charset="0"/>
              <a:buChar char="•"/>
            </a:pPr>
            <a:r>
              <a:rPr lang="en-US" sz="1800" baseline="30000" dirty="0">
                <a:latin typeface="Arial" panose="020B0604020202020204" pitchFamily="34" charset="0"/>
                <a:ea typeface="Verdana" panose="020B0604030504040204" pitchFamily="34" charset="0"/>
                <a:cs typeface="Arial" panose="020B0604020202020204" pitchFamily="34" charset="0"/>
              </a:rPr>
              <a:t>252</a:t>
            </a:r>
            <a:r>
              <a:rPr lang="en-US" sz="1800" dirty="0">
                <a:latin typeface="Arial" panose="020B0604020202020204" pitchFamily="34" charset="0"/>
                <a:ea typeface="Verdana" panose="020B0604030504040204" pitchFamily="34" charset="0"/>
                <a:cs typeface="Arial" panose="020B0604020202020204" pitchFamily="34" charset="0"/>
              </a:rPr>
              <a:t>Cf, </a:t>
            </a:r>
            <a:r>
              <a:rPr lang="en-US" sz="1800" baseline="30000" dirty="0">
                <a:latin typeface="Arial" panose="020B0604020202020204" pitchFamily="34" charset="0"/>
                <a:ea typeface="Verdana" panose="020B0604030504040204" pitchFamily="34" charset="0"/>
                <a:cs typeface="Arial" panose="020B0604020202020204" pitchFamily="34" charset="0"/>
              </a:rPr>
              <a:t>241</a:t>
            </a:r>
            <a:r>
              <a:rPr lang="en-US" sz="1800" dirty="0">
                <a:latin typeface="Arial" panose="020B0604020202020204" pitchFamily="34" charset="0"/>
                <a:ea typeface="Verdana" panose="020B0604030504040204" pitchFamily="34" charset="0"/>
                <a:cs typeface="Arial" panose="020B0604020202020204" pitchFamily="34" charset="0"/>
              </a:rPr>
              <a:t>Am Beryllium and </a:t>
            </a:r>
            <a:r>
              <a:rPr lang="en-US" sz="1800" baseline="30000" dirty="0">
                <a:latin typeface="Arial" panose="020B0604020202020204" pitchFamily="34" charset="0"/>
                <a:ea typeface="Verdana" panose="020B0604030504040204" pitchFamily="34" charset="0"/>
                <a:cs typeface="Arial" panose="020B0604020202020204" pitchFamily="34" charset="0"/>
              </a:rPr>
              <a:t>239</a:t>
            </a:r>
            <a:r>
              <a:rPr lang="en-US" sz="1800" dirty="0">
                <a:latin typeface="Arial" panose="020B0604020202020204" pitchFamily="34" charset="0"/>
                <a:ea typeface="Verdana" panose="020B0604030504040204" pitchFamily="34" charset="0"/>
                <a:cs typeface="Arial" panose="020B0604020202020204" pitchFamily="34" charset="0"/>
              </a:rPr>
              <a:t>Pu Beryllium     </a:t>
            </a: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6590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Administrative controls - training</a:t>
            </a:r>
          </a:p>
        </p:txBody>
      </p:sp>
      <p:sp>
        <p:nvSpPr>
          <p:cNvPr id="3" name="Content Placeholder 2"/>
          <p:cNvSpPr>
            <a:spLocks noGrp="1"/>
          </p:cNvSpPr>
          <p:nvPr>
            <p:ph idx="1"/>
          </p:nvPr>
        </p:nvSpPr>
        <p:spPr>
          <a:xfrm>
            <a:off x="457200" y="1721492"/>
            <a:ext cx="8124738" cy="4221416"/>
          </a:xfrm>
        </p:spPr>
        <p:txBody>
          <a:bodyPr/>
          <a:lstStyle/>
          <a:p>
            <a:r>
              <a:rPr lang="en-US" sz="1800" dirty="0"/>
              <a:t>Nuclear Regulatory Commission (NRC) and Purdue University require individuals to receive the following training prior to working with or around radioactive material:</a:t>
            </a:r>
          </a:p>
          <a:p>
            <a:pPr marL="344488" indent="-344488">
              <a:buFont typeface="Arial" panose="020B0604020202020204" pitchFamily="34" charset="0"/>
              <a:buChar char="•"/>
            </a:pPr>
            <a:r>
              <a:rPr lang="en-US" sz="1800" dirty="0"/>
              <a:t>Initial Online Radiation Safety Training </a:t>
            </a:r>
          </a:p>
          <a:p>
            <a:pPr marL="687388" lvl="1" indent="-344488">
              <a:buFont typeface="Arial" panose="020B0604020202020204" pitchFamily="34" charset="0"/>
              <a:buChar char="•"/>
            </a:pPr>
            <a:r>
              <a:rPr lang="en-US" sz="1800" dirty="0"/>
              <a:t>This presentation</a:t>
            </a:r>
          </a:p>
          <a:p>
            <a:pPr marL="344488" indent="-344488">
              <a:buFont typeface="Arial" panose="020B0604020202020204" pitchFamily="34" charset="0"/>
              <a:buChar char="•"/>
            </a:pPr>
            <a:r>
              <a:rPr lang="en-US" sz="1800" dirty="0"/>
              <a:t>Hands-on Radiation Safety Training</a:t>
            </a:r>
          </a:p>
          <a:p>
            <a:pPr marL="687388" lvl="1" indent="-344488">
              <a:buFont typeface="Arial" panose="020B0604020202020204" pitchFamily="34" charset="0"/>
              <a:buChar char="•"/>
            </a:pPr>
            <a:r>
              <a:rPr lang="en-US" sz="1800" dirty="0"/>
              <a:t>Covers the following: How to use detectors, performing contamination surveys, decontamination and radioactive waste</a:t>
            </a:r>
          </a:p>
          <a:p>
            <a:pPr marL="344488" indent="-344488">
              <a:buFont typeface="Arial" panose="020B0604020202020204" pitchFamily="34" charset="0"/>
              <a:buChar char="•"/>
            </a:pPr>
            <a:r>
              <a:rPr lang="en-US" sz="1800" dirty="0"/>
              <a:t>On-The-Job Training</a:t>
            </a:r>
          </a:p>
          <a:p>
            <a:pPr marL="687388" lvl="1" indent="-344488">
              <a:buFont typeface="Arial" panose="020B0604020202020204" pitchFamily="34" charset="0"/>
              <a:buChar char="•"/>
            </a:pPr>
            <a:r>
              <a:rPr lang="en-US" sz="1800" dirty="0"/>
              <a:t>Instruction by the supervisor or PI on the safe completion of the task involving radioactive material </a:t>
            </a:r>
          </a:p>
          <a:p>
            <a:pPr marL="344488" indent="-344488">
              <a:buFont typeface="Arial" panose="020B0604020202020204" pitchFamily="34" charset="0"/>
              <a:buChar char="•"/>
            </a:pPr>
            <a:r>
              <a:rPr lang="en-US" sz="1800" dirty="0"/>
              <a:t>Biennial Radiation Safety Retraining</a:t>
            </a:r>
          </a:p>
          <a:p>
            <a:pPr marL="687388" lvl="1" indent="-344488">
              <a:buFont typeface="Arial" panose="020B0604020202020204" pitchFamily="34" charset="0"/>
              <a:buChar char="•"/>
            </a:pPr>
            <a:r>
              <a:rPr lang="en-US" sz="1800" dirty="0"/>
              <a:t>Reviews the principles covered in the initial training. </a:t>
            </a:r>
          </a:p>
          <a:p>
            <a:pPr marL="285750" indent="-285750">
              <a:buFont typeface="Arial" panose="020B0604020202020204" pitchFamily="34" charset="0"/>
              <a:buChar char="•"/>
            </a:pPr>
            <a:endParaRPr lang="en-US" sz="1800" dirty="0"/>
          </a:p>
          <a:p>
            <a:pPr marL="971550" lvl="2" indent="-285750">
              <a:buFont typeface="Arial" panose="020B0604020202020204" pitchFamily="34" charset="0"/>
              <a:buChar char="•"/>
            </a:pPr>
            <a:endParaRPr lang="en-US" dirty="0"/>
          </a:p>
        </p:txBody>
      </p:sp>
    </p:spTree>
    <p:extLst>
      <p:ext uri="{BB962C8B-B14F-4D97-AF65-F5344CB8AC3E}">
        <p14:creationId xmlns:p14="http://schemas.microsoft.com/office/powerpoint/2010/main" val="2505544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Administrative controls – sop </a:t>
            </a:r>
          </a:p>
        </p:txBody>
      </p:sp>
      <p:sp>
        <p:nvSpPr>
          <p:cNvPr id="3" name="Content Placeholder 2"/>
          <p:cNvSpPr>
            <a:spLocks noGrp="1"/>
          </p:cNvSpPr>
          <p:nvPr>
            <p:ph idx="1"/>
          </p:nvPr>
        </p:nvSpPr>
        <p:spPr>
          <a:xfrm>
            <a:off x="457200" y="1721492"/>
            <a:ext cx="5347982" cy="4221416"/>
          </a:xfrm>
        </p:spPr>
        <p:txBody>
          <a:bodyPr>
            <a:normAutofit lnSpcReduction="10000"/>
          </a:bodyPr>
          <a:lstStyle/>
          <a:p>
            <a:pPr marL="344488" indent="-344488">
              <a:buFont typeface="Arial" panose="020B0604020202020204" pitchFamily="34" charset="0"/>
              <a:buChar char="•"/>
            </a:pPr>
            <a:r>
              <a:rPr lang="en-US" sz="1800" dirty="0"/>
              <a:t>Standard Operating Procedures (SOP) are step-by-step instructions that ensures the safe use of radioactive material in a particular experiment or procedure.</a:t>
            </a:r>
          </a:p>
          <a:p>
            <a:pPr marL="344488" indent="-344488">
              <a:buFont typeface="Arial" panose="020B0604020202020204" pitchFamily="34" charset="0"/>
              <a:buChar char="•"/>
            </a:pPr>
            <a:r>
              <a:rPr lang="en-US" sz="1800" dirty="0"/>
              <a:t>When developing SOPs, emphasis should be given to reducing radiation exposure and contamination.  </a:t>
            </a:r>
          </a:p>
          <a:p>
            <a:pPr marL="344488" indent="-344488">
              <a:buFont typeface="Arial" panose="020B0604020202020204" pitchFamily="34" charset="0"/>
              <a:buChar char="•"/>
            </a:pPr>
            <a:r>
              <a:rPr lang="en-US" sz="1800" dirty="0"/>
              <a:t>Standard Operating Procedures (SOP) should be developed and followed when one of the following applies: </a:t>
            </a:r>
          </a:p>
          <a:p>
            <a:pPr marL="687388" lvl="1" indent="-344488">
              <a:buFont typeface="Arial" panose="020B0604020202020204" pitchFamily="34" charset="0"/>
              <a:buChar char="•"/>
            </a:pPr>
            <a:r>
              <a:rPr lang="en-US" sz="1800" dirty="0"/>
              <a:t>Performing a novel procedure </a:t>
            </a:r>
          </a:p>
          <a:p>
            <a:pPr marL="687388" lvl="1" indent="-344488">
              <a:buFont typeface="Arial" panose="020B0604020202020204" pitchFamily="34" charset="0"/>
              <a:buChar char="•"/>
            </a:pPr>
            <a:r>
              <a:rPr lang="en-US" sz="1800" dirty="0"/>
              <a:t>Using large quantities of radioactive material</a:t>
            </a:r>
          </a:p>
          <a:p>
            <a:pPr marL="687388" lvl="1" indent="-344488">
              <a:buFont typeface="Arial" panose="020B0604020202020204" pitchFamily="34" charset="0"/>
              <a:buChar char="•"/>
            </a:pPr>
            <a:r>
              <a:rPr lang="en-US" sz="1800" dirty="0"/>
              <a:t>Using unsealed alpha-emitting radionuclides</a:t>
            </a:r>
            <a:r>
              <a:rPr lang="en-US" dirty="0"/>
              <a:t> </a:t>
            </a:r>
          </a:p>
          <a:p>
            <a:endParaRPr lang="en-US" dirty="0"/>
          </a:p>
        </p:txBody>
      </p:sp>
      <p:pic>
        <p:nvPicPr>
          <p:cNvPr id="4" name="Picture 2" descr="http://thumbs.dreamstime.com/x/instruction-book-how-to-do-yourself-manual-22656256.jpg" title="Standard operating procedures"/>
          <p:cNvPicPr>
            <a:picLocks noChangeAspect="1" noChangeArrowheads="1"/>
          </p:cNvPicPr>
          <p:nvPr/>
        </p:nvPicPr>
        <p:blipFill rotWithShape="1">
          <a:blip r:embed="rId2">
            <a:extLst>
              <a:ext uri="{28A0092B-C50C-407E-A947-70E740481C1C}">
                <a14:useLocalDpi xmlns:a14="http://schemas.microsoft.com/office/drawing/2010/main" val="0"/>
              </a:ext>
            </a:extLst>
          </a:blip>
          <a:srcRect l="10791" t="4699" r="16409" b="5097"/>
          <a:stretch/>
        </p:blipFill>
        <p:spPr bwMode="auto">
          <a:xfrm>
            <a:off x="6335058" y="2108200"/>
            <a:ext cx="2351742" cy="3088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213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858250" cy="748782"/>
          </a:xfrm>
        </p:spPr>
        <p:txBody>
          <a:bodyPr/>
          <a:lstStyle/>
          <a:p>
            <a:r>
              <a:rPr lang="en-US" dirty="0"/>
              <a:t>Administrative controls – Surveys </a:t>
            </a:r>
          </a:p>
        </p:txBody>
      </p:sp>
      <p:sp>
        <p:nvSpPr>
          <p:cNvPr id="3" name="Content Placeholder 2"/>
          <p:cNvSpPr>
            <a:spLocks noGrp="1"/>
          </p:cNvSpPr>
          <p:nvPr>
            <p:ph idx="1"/>
          </p:nvPr>
        </p:nvSpPr>
        <p:spPr>
          <a:xfrm>
            <a:off x="457200" y="1721492"/>
            <a:ext cx="5222147" cy="4221416"/>
          </a:xfrm>
        </p:spPr>
        <p:txBody>
          <a:bodyPr>
            <a:normAutofit fontScale="92500" lnSpcReduction="10000"/>
          </a:bodyPr>
          <a:lstStyle/>
          <a:p>
            <a:pPr marL="344488" indent="-344488">
              <a:buFont typeface="Arial" panose="020B0604020202020204" pitchFamily="34" charset="0"/>
              <a:buChar char="•"/>
            </a:pPr>
            <a:r>
              <a:rPr lang="en-US" sz="1800" dirty="0"/>
              <a:t>Despite extreme care, laboratory surfaces (e.g. benchtop, floors) and equipment (e.g. </a:t>
            </a:r>
            <a:r>
              <a:rPr lang="en-US" sz="1800" dirty="0" err="1"/>
              <a:t>pipetts</a:t>
            </a:r>
            <a:r>
              <a:rPr lang="en-US" sz="1800" dirty="0"/>
              <a:t>, glassware) can become contaminated with radioactive material.</a:t>
            </a:r>
          </a:p>
          <a:p>
            <a:pPr marL="344488" indent="-344488">
              <a:buFont typeface="Arial" panose="020B0604020202020204" pitchFamily="34" charset="0"/>
              <a:buChar char="•"/>
            </a:pPr>
            <a:r>
              <a:rPr lang="en-US" sz="1800" dirty="0"/>
              <a:t>You are required to perform surveys to detect radiological contamination using the proper detection method and techniques. </a:t>
            </a:r>
          </a:p>
          <a:p>
            <a:pPr marL="344488" indent="-344488">
              <a:buFont typeface="Arial" panose="020B0604020202020204" pitchFamily="34" charset="0"/>
              <a:buChar char="•"/>
            </a:pPr>
            <a:r>
              <a:rPr lang="en-US" sz="1800" dirty="0"/>
              <a:t>The radiation lab must be surveyed:</a:t>
            </a:r>
          </a:p>
          <a:p>
            <a:pPr marL="687388" lvl="1" indent="-344488">
              <a:buFont typeface="Arial" panose="020B0604020202020204" pitchFamily="34" charset="0"/>
              <a:buChar char="•"/>
            </a:pPr>
            <a:r>
              <a:rPr lang="en-US" sz="1800" dirty="0"/>
              <a:t>Immediately after completing experiments involving radioactive material, or samples containing radioactive material.</a:t>
            </a:r>
          </a:p>
          <a:p>
            <a:pPr marL="687388" lvl="1" indent="-344488">
              <a:buFont typeface="Arial" panose="020B0604020202020204" pitchFamily="34" charset="0"/>
              <a:buChar char="•"/>
            </a:pPr>
            <a:r>
              <a:rPr lang="en-US" sz="1800" dirty="0"/>
              <a:t>On a monthly basis </a:t>
            </a:r>
            <a:r>
              <a:rPr lang="en-US" sz="1800" u="sng" dirty="0"/>
              <a:t>if</a:t>
            </a:r>
            <a:r>
              <a:rPr lang="en-US" sz="1800" dirty="0"/>
              <a:t> radioactive material has been used that month.</a:t>
            </a:r>
          </a:p>
          <a:p>
            <a:pPr marL="1031875" lvl="2" indent="-346075">
              <a:buFont typeface="Arial" panose="020B0604020202020204" pitchFamily="34" charset="0"/>
              <a:buChar char="•"/>
            </a:pPr>
            <a:r>
              <a:rPr lang="en-US" sz="1800" dirty="0"/>
              <a:t>The survey frequency may increase depending on the quantity and isotope used.       </a:t>
            </a:r>
          </a:p>
        </p:txBody>
      </p:sp>
      <p:pic>
        <p:nvPicPr>
          <p:cNvPr id="4" name="Picture 3" title="Performing Surveys"/>
          <p:cNvPicPr>
            <a:picLocks noChangeAspect="1"/>
          </p:cNvPicPr>
          <p:nvPr/>
        </p:nvPicPr>
        <p:blipFill rotWithShape="1">
          <a:blip r:embed="rId2">
            <a:extLst>
              <a:ext uri="{28A0092B-C50C-407E-A947-70E740481C1C}">
                <a14:useLocalDpi xmlns:a14="http://schemas.microsoft.com/office/drawing/2010/main" val="0"/>
              </a:ext>
            </a:extLst>
          </a:blip>
          <a:srcRect l="11498" r="23547" b="6942"/>
          <a:stretch/>
        </p:blipFill>
        <p:spPr>
          <a:xfrm rot="5400000">
            <a:off x="5517651" y="2088305"/>
            <a:ext cx="3653820" cy="2944537"/>
          </a:xfrm>
          <a:prstGeom prst="rect">
            <a:avLst/>
          </a:prstGeom>
        </p:spPr>
      </p:pic>
    </p:spTree>
    <p:extLst>
      <p:ext uri="{BB962C8B-B14F-4D97-AF65-F5344CB8AC3E}">
        <p14:creationId xmlns:p14="http://schemas.microsoft.com/office/powerpoint/2010/main" val="10040348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 minimum required</a:t>
            </a:r>
          </a:p>
        </p:txBody>
      </p:sp>
      <p:sp>
        <p:nvSpPr>
          <p:cNvPr id="3" name="Content Placeholder 2"/>
          <p:cNvSpPr>
            <a:spLocks noGrp="1"/>
          </p:cNvSpPr>
          <p:nvPr>
            <p:ph idx="1"/>
          </p:nvPr>
        </p:nvSpPr>
        <p:spPr>
          <a:xfrm>
            <a:off x="457200" y="1721492"/>
            <a:ext cx="5588493" cy="4221416"/>
          </a:xfrm>
        </p:spPr>
        <p:txBody>
          <a:bodyPr>
            <a:normAutofit/>
          </a:bodyPr>
          <a:lstStyle/>
          <a:p>
            <a:pPr marL="344488" indent="-344488">
              <a:buFont typeface="Arial" panose="020B0604020202020204" pitchFamily="34" charset="0"/>
              <a:buChar char="•"/>
            </a:pPr>
            <a:r>
              <a:rPr lang="en-US" sz="1800" dirty="0"/>
              <a:t>When working with or handling radioactive material, radioactive samples, or animals containing radioactive material, the minimum personal protective equipment (PPE) is required:</a:t>
            </a:r>
          </a:p>
          <a:p>
            <a:pPr marL="687388" lvl="1" indent="-344488">
              <a:buFont typeface="Arial" panose="020B0604020202020204" pitchFamily="34" charset="0"/>
              <a:buChar char="•"/>
            </a:pPr>
            <a:r>
              <a:rPr lang="en-US" sz="1800" dirty="0"/>
              <a:t>Gloves</a:t>
            </a:r>
          </a:p>
          <a:p>
            <a:pPr marL="687388" lvl="1" indent="-344488">
              <a:buFont typeface="Arial" panose="020B0604020202020204" pitchFamily="34" charset="0"/>
              <a:buChar char="•"/>
            </a:pPr>
            <a:r>
              <a:rPr lang="en-US" sz="1800" dirty="0"/>
              <a:t>Lab coat</a:t>
            </a:r>
          </a:p>
          <a:p>
            <a:pPr marL="687388" lvl="1" indent="-344488">
              <a:buFont typeface="Arial" panose="020B0604020202020204" pitchFamily="34" charset="0"/>
              <a:buChar char="•"/>
            </a:pPr>
            <a:r>
              <a:rPr lang="en-US" sz="1800" dirty="0"/>
              <a:t>Safety glasses or goggles</a:t>
            </a:r>
          </a:p>
          <a:p>
            <a:pPr marL="687388" lvl="1" indent="-344488">
              <a:buFont typeface="Arial" panose="020B0604020202020204" pitchFamily="34" charset="0"/>
              <a:buChar char="•"/>
            </a:pPr>
            <a:r>
              <a:rPr lang="en-US" sz="1800" dirty="0"/>
              <a:t>Closed-toe shoes</a:t>
            </a:r>
          </a:p>
          <a:p>
            <a:pPr marL="687388" lvl="1" indent="-344488">
              <a:buFont typeface="Arial" panose="020B0604020202020204" pitchFamily="34" charset="0"/>
              <a:buChar char="•"/>
            </a:pPr>
            <a:r>
              <a:rPr lang="en-US" sz="1800" dirty="0"/>
              <a:t>Long pants</a:t>
            </a:r>
          </a:p>
          <a:p>
            <a:endParaRPr lang="en-US"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US" sz="1800" dirty="0"/>
          </a:p>
          <a:p>
            <a:endParaRPr lang="en-US" sz="1800" dirty="0"/>
          </a:p>
        </p:txBody>
      </p:sp>
      <p:pic>
        <p:nvPicPr>
          <p:cNvPr id="4" name="Picture 3" title="Personal Protective Equipment"/>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91821" y="2623493"/>
            <a:ext cx="4123431" cy="2319430"/>
          </a:xfrm>
          <a:prstGeom prst="rect">
            <a:avLst/>
          </a:prstGeom>
        </p:spPr>
      </p:pic>
    </p:spTree>
    <p:extLst>
      <p:ext uri="{BB962C8B-B14F-4D97-AF65-F5344CB8AC3E}">
        <p14:creationId xmlns:p14="http://schemas.microsoft.com/office/powerpoint/2010/main" val="4162091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PPE – respirators </a:t>
            </a:r>
          </a:p>
        </p:txBody>
      </p:sp>
      <p:sp>
        <p:nvSpPr>
          <p:cNvPr id="3" name="Content Placeholder 2"/>
          <p:cNvSpPr>
            <a:spLocks noGrp="1"/>
          </p:cNvSpPr>
          <p:nvPr>
            <p:ph idx="1"/>
          </p:nvPr>
        </p:nvSpPr>
        <p:spPr>
          <a:xfrm>
            <a:off x="457200" y="1721492"/>
            <a:ext cx="5774924" cy="4221416"/>
          </a:xfrm>
        </p:spPr>
        <p:txBody>
          <a:bodyPr>
            <a:normAutofit fontScale="92500" lnSpcReduction="10000"/>
          </a:bodyPr>
          <a:lstStyle/>
          <a:p>
            <a:pPr marL="344488" indent="-344488">
              <a:buFont typeface="Arial" panose="020B0604020202020204" pitchFamily="34" charset="0"/>
              <a:buChar char="•"/>
            </a:pPr>
            <a:r>
              <a:rPr lang="en-US" sz="1800" dirty="0"/>
              <a:t>If you cannot use fume hoods or gloveboxes to protect from airborne radioactive contaminants respirators are an option.</a:t>
            </a:r>
          </a:p>
          <a:p>
            <a:pPr marL="344488" indent="-344488">
              <a:buFont typeface="Arial" panose="020B0604020202020204" pitchFamily="34" charset="0"/>
              <a:buChar char="•"/>
            </a:pPr>
            <a:r>
              <a:rPr lang="en-US" sz="1800" dirty="0"/>
              <a:t>There are multiple types of respirators (i.e. full and half-faced respirators, and N95 masks).</a:t>
            </a:r>
          </a:p>
          <a:p>
            <a:pPr marL="344488" indent="-344488">
              <a:buFont typeface="Arial" panose="020B0604020202020204" pitchFamily="34" charset="0"/>
              <a:buChar char="•"/>
            </a:pPr>
            <a:r>
              <a:rPr lang="en-US" sz="1800" dirty="0"/>
              <a:t>Before using a respirator, you </a:t>
            </a:r>
            <a:r>
              <a:rPr lang="en-US" sz="1800" b="1" u="sng" dirty="0"/>
              <a:t>must</a:t>
            </a:r>
            <a:r>
              <a:rPr lang="en-US" sz="1800" dirty="0"/>
              <a:t> contact REM to participate in it’s respiratory protection program</a:t>
            </a:r>
          </a:p>
          <a:p>
            <a:pPr marL="687388" lvl="1" indent="-344488">
              <a:buFont typeface="Arial" panose="020B0604020202020204" pitchFamily="34" charset="0"/>
              <a:buChar char="•"/>
            </a:pPr>
            <a:r>
              <a:rPr lang="en-US" sz="1800" b="1" u="sng" dirty="0"/>
              <a:t>Improper respirator usage can result in serious injury or death</a:t>
            </a:r>
            <a:r>
              <a:rPr lang="en-US" sz="1800" dirty="0"/>
              <a:t>.</a:t>
            </a:r>
          </a:p>
          <a:p>
            <a:pPr marL="344488" indent="-344488">
              <a:buFont typeface="Arial" panose="020B0604020202020204" pitchFamily="34" charset="0"/>
              <a:buChar char="•"/>
            </a:pPr>
            <a:r>
              <a:rPr lang="en-US" sz="1800" dirty="0"/>
              <a:t>There are a variety of filter cartridges. REM will help you select the filter that works for your application. </a:t>
            </a:r>
          </a:p>
          <a:p>
            <a:pPr marL="344488" indent="-344488">
              <a:buFont typeface="Arial" panose="020B0604020202020204" pitchFamily="34" charset="0"/>
              <a:buChar char="•"/>
            </a:pPr>
            <a:r>
              <a:rPr lang="en-US" sz="1800" dirty="0"/>
              <a:t>Respirators are required if you are working inside a walk-in fume hood.</a:t>
            </a:r>
          </a:p>
          <a:p>
            <a:pPr marL="344488" indent="-344488">
              <a:buFont typeface="Arial" panose="020B0604020202020204" pitchFamily="34" charset="0"/>
              <a:buChar char="•"/>
            </a:pPr>
            <a:r>
              <a:rPr lang="en-US" sz="1800" dirty="0"/>
              <a:t>Individuals may not use respirators if they have facial hair along their jaw and neck because this prevents a good seal.  </a:t>
            </a:r>
          </a:p>
        </p:txBody>
      </p:sp>
      <p:pic>
        <p:nvPicPr>
          <p:cNvPr id="5" name="Picture 4" title="Respirator"/>
          <p:cNvPicPr>
            <a:picLocks noChangeAspect="1"/>
          </p:cNvPicPr>
          <p:nvPr/>
        </p:nvPicPr>
        <p:blipFill rotWithShape="1">
          <a:blip r:embed="rId2">
            <a:extLst>
              <a:ext uri="{28A0092B-C50C-407E-A947-70E740481C1C}">
                <a14:useLocalDpi xmlns:a14="http://schemas.microsoft.com/office/drawing/2010/main" val="0"/>
              </a:ext>
            </a:extLst>
          </a:blip>
          <a:srcRect l="10227" r="16505"/>
          <a:stretch/>
        </p:blipFill>
        <p:spPr>
          <a:xfrm rot="5400000">
            <a:off x="6017585" y="2484806"/>
            <a:ext cx="3285514" cy="2522366"/>
          </a:xfrm>
          <a:prstGeom prst="rect">
            <a:avLst/>
          </a:prstGeom>
        </p:spPr>
      </p:pic>
    </p:spTree>
    <p:extLst>
      <p:ext uri="{BB962C8B-B14F-4D97-AF65-F5344CB8AC3E}">
        <p14:creationId xmlns:p14="http://schemas.microsoft.com/office/powerpoint/2010/main" val="35296482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Detection methods</a:t>
            </a:r>
          </a:p>
        </p:txBody>
      </p:sp>
    </p:spTree>
    <p:extLst>
      <p:ext uri="{BB962C8B-B14F-4D97-AF65-F5344CB8AC3E}">
        <p14:creationId xmlns:p14="http://schemas.microsoft.com/office/powerpoint/2010/main" val="1971019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Common detection methods (1)</a:t>
            </a:r>
          </a:p>
        </p:txBody>
      </p:sp>
      <p:sp>
        <p:nvSpPr>
          <p:cNvPr id="3" name="Content Placeholder 2"/>
          <p:cNvSpPr>
            <a:spLocks noGrp="1"/>
          </p:cNvSpPr>
          <p:nvPr>
            <p:ph idx="1"/>
          </p:nvPr>
        </p:nvSpPr>
        <p:spPr>
          <a:xfrm>
            <a:off x="457200" y="1721492"/>
            <a:ext cx="5423483" cy="4221416"/>
          </a:xfrm>
        </p:spPr>
        <p:txBody>
          <a:bodyPr>
            <a:normAutofit/>
          </a:bodyPr>
          <a:lstStyle/>
          <a:p>
            <a:pPr marL="344488" indent="-344488">
              <a:buFont typeface="Arial" panose="020B0604020202020204" pitchFamily="34" charset="0"/>
              <a:buChar char="•"/>
            </a:pPr>
            <a:r>
              <a:rPr lang="en-US" sz="1800" dirty="0"/>
              <a:t>Geiger (GM) Detector</a:t>
            </a:r>
          </a:p>
          <a:p>
            <a:pPr marL="687388" lvl="1" indent="-344488">
              <a:buFont typeface="Arial" panose="020B0604020202020204" pitchFamily="34" charset="0"/>
              <a:buChar char="•"/>
            </a:pPr>
            <a:r>
              <a:rPr lang="en-US" sz="1800" dirty="0"/>
              <a:t>Able to detect high-energy beta particles and gamma-rays.</a:t>
            </a:r>
          </a:p>
          <a:p>
            <a:pPr marL="687388" lvl="1" indent="-344488">
              <a:buFont typeface="Arial" panose="020B0604020202020204" pitchFamily="34" charset="0"/>
              <a:buChar char="•"/>
            </a:pPr>
            <a:r>
              <a:rPr lang="en-US" sz="1800" dirty="0"/>
              <a:t>Unable to detect low-energy beta particles, alpha particles and neutrons.</a:t>
            </a:r>
          </a:p>
          <a:p>
            <a:pPr marL="687388" lvl="1" indent="-344488">
              <a:buFont typeface="Arial" panose="020B0604020202020204" pitchFamily="34" charset="0"/>
              <a:buChar char="•"/>
            </a:pPr>
            <a:r>
              <a:rPr lang="en-US" sz="1800" dirty="0"/>
              <a:t>Output has units of counts per minute (</a:t>
            </a:r>
            <a:r>
              <a:rPr lang="en-US" sz="1800" dirty="0" err="1"/>
              <a:t>cpm</a:t>
            </a:r>
            <a:r>
              <a:rPr lang="en-US" sz="1800" dirty="0"/>
              <a:t>)</a:t>
            </a:r>
          </a:p>
          <a:p>
            <a:pPr marL="344488" indent="-344488">
              <a:buFont typeface="Arial" panose="020B0604020202020204" pitchFamily="34" charset="0"/>
              <a:buChar char="•"/>
            </a:pPr>
            <a:r>
              <a:rPr lang="en-US" sz="1800" dirty="0"/>
              <a:t>Sodium Iodide (NaI) Detector</a:t>
            </a:r>
          </a:p>
          <a:p>
            <a:pPr marL="687388" lvl="1" indent="-344488">
              <a:buFont typeface="Arial" panose="020B0604020202020204" pitchFamily="34" charset="0"/>
              <a:buChar char="•"/>
            </a:pPr>
            <a:r>
              <a:rPr lang="en-US" sz="1800" dirty="0"/>
              <a:t>Able to detect gamma-rays with a high efficiency</a:t>
            </a:r>
          </a:p>
          <a:p>
            <a:pPr marL="687388" lvl="1" indent="-344488">
              <a:buFont typeface="Arial" panose="020B0604020202020204" pitchFamily="34" charset="0"/>
              <a:buChar char="•"/>
            </a:pPr>
            <a:r>
              <a:rPr lang="en-US" sz="1800" dirty="0"/>
              <a:t>Unable to detect beta particles, alpha particles and neutrons</a:t>
            </a:r>
          </a:p>
          <a:p>
            <a:pPr marL="687388" lvl="1" indent="-344488">
              <a:buFont typeface="Arial" panose="020B0604020202020204" pitchFamily="34" charset="0"/>
              <a:buChar char="•"/>
            </a:pPr>
            <a:r>
              <a:rPr lang="en-US" sz="1800" dirty="0"/>
              <a:t>Output has units of counts per minute (</a:t>
            </a:r>
            <a:r>
              <a:rPr lang="en-US" sz="1800" dirty="0" err="1"/>
              <a:t>cpm</a:t>
            </a:r>
            <a:r>
              <a:rPr lang="en-US" sz="1800" dirty="0"/>
              <a:t>)</a:t>
            </a:r>
          </a:p>
        </p:txBody>
      </p:sp>
      <p:pic>
        <p:nvPicPr>
          <p:cNvPr id="8194" name="Picture 2" descr="Image result for ludlum gei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3635" y="1064213"/>
            <a:ext cx="1400048" cy="289266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title="Sodium Iodide Detector"/>
          <p:cNvPicPr>
            <a:picLocks noChangeAspect="1"/>
          </p:cNvPicPr>
          <p:nvPr/>
        </p:nvPicPr>
        <p:blipFill rotWithShape="1">
          <a:blip r:embed="rId3">
            <a:extLst>
              <a:ext uri="{28A0092B-C50C-407E-A947-70E740481C1C}">
                <a14:useLocalDpi xmlns:a14="http://schemas.microsoft.com/office/drawing/2010/main" val="0"/>
              </a:ext>
            </a:extLst>
          </a:blip>
          <a:srcRect l="40367" r="15107"/>
          <a:stretch/>
        </p:blipFill>
        <p:spPr>
          <a:xfrm rot="5400000">
            <a:off x="6291712" y="3788733"/>
            <a:ext cx="2263894" cy="2859990"/>
          </a:xfrm>
          <a:prstGeom prst="rect">
            <a:avLst/>
          </a:prstGeom>
        </p:spPr>
      </p:pic>
    </p:spTree>
    <p:extLst>
      <p:ext uri="{BB962C8B-B14F-4D97-AF65-F5344CB8AC3E}">
        <p14:creationId xmlns:p14="http://schemas.microsoft.com/office/powerpoint/2010/main" val="1653570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9416642" cy="748782"/>
          </a:xfrm>
        </p:spPr>
        <p:txBody>
          <a:bodyPr/>
          <a:lstStyle/>
          <a:p>
            <a:r>
              <a:rPr lang="en-US" dirty="0"/>
              <a:t>Common detection methods (2)</a:t>
            </a:r>
          </a:p>
        </p:txBody>
      </p:sp>
      <p:sp>
        <p:nvSpPr>
          <p:cNvPr id="3" name="Content Placeholder 2"/>
          <p:cNvSpPr>
            <a:spLocks noGrp="1"/>
          </p:cNvSpPr>
          <p:nvPr>
            <p:ph idx="1"/>
          </p:nvPr>
        </p:nvSpPr>
        <p:spPr>
          <a:xfrm>
            <a:off x="457200" y="1721492"/>
            <a:ext cx="5289259" cy="4221416"/>
          </a:xfrm>
        </p:spPr>
        <p:txBody>
          <a:bodyPr>
            <a:normAutofit fontScale="92500"/>
          </a:bodyPr>
          <a:lstStyle/>
          <a:p>
            <a:pPr marL="344488" indent="-344488">
              <a:buFont typeface="Arial" panose="020B0604020202020204" pitchFamily="34" charset="0"/>
              <a:buChar char="•"/>
            </a:pPr>
            <a:r>
              <a:rPr lang="en-US" sz="1800" dirty="0"/>
              <a:t>Liquid Scintillation Counter (LSC)</a:t>
            </a:r>
          </a:p>
          <a:p>
            <a:pPr marL="687388" lvl="1" indent="-344488">
              <a:buFont typeface="Arial" panose="020B0604020202020204" pitchFamily="34" charset="0"/>
              <a:buChar char="•"/>
            </a:pPr>
            <a:r>
              <a:rPr lang="en-US" sz="1800" dirty="0"/>
              <a:t>Able to detect low and high-energy beta particles gamma-rays and alpha particles</a:t>
            </a:r>
          </a:p>
          <a:p>
            <a:pPr marL="687388" lvl="1" indent="-344488">
              <a:buFont typeface="Arial" panose="020B0604020202020204" pitchFamily="34" charset="0"/>
              <a:buChar char="•"/>
            </a:pPr>
            <a:r>
              <a:rPr lang="en-US" sz="1800" dirty="0"/>
              <a:t>Unable to detect neutrons.</a:t>
            </a:r>
          </a:p>
          <a:p>
            <a:pPr marL="687388" lvl="1" indent="-344488">
              <a:buFont typeface="Arial" panose="020B0604020202020204" pitchFamily="34" charset="0"/>
              <a:buChar char="•"/>
            </a:pPr>
            <a:r>
              <a:rPr lang="en-US" sz="1800" dirty="0"/>
              <a:t>Output has units of decays per minute (</a:t>
            </a:r>
            <a:r>
              <a:rPr lang="en-US" sz="1800" dirty="0" err="1"/>
              <a:t>dpm</a:t>
            </a:r>
            <a:r>
              <a:rPr lang="en-US" sz="1800" dirty="0"/>
              <a:t>)</a:t>
            </a:r>
          </a:p>
          <a:p>
            <a:pPr marL="344488" indent="-344488">
              <a:buFont typeface="Arial" panose="020B0604020202020204" pitchFamily="34" charset="0"/>
              <a:buChar char="•"/>
            </a:pPr>
            <a:r>
              <a:rPr lang="en-US" sz="1800" dirty="0"/>
              <a:t>Alpha Detector</a:t>
            </a:r>
          </a:p>
          <a:p>
            <a:pPr marL="687388" lvl="1" indent="-344488">
              <a:buFont typeface="Arial" panose="020B0604020202020204" pitchFamily="34" charset="0"/>
              <a:buChar char="•"/>
            </a:pPr>
            <a:r>
              <a:rPr lang="en-US" sz="1800" dirty="0"/>
              <a:t>Able to detect alpha particles with a high efficiency</a:t>
            </a:r>
          </a:p>
          <a:p>
            <a:pPr marL="687388" lvl="1" indent="-344488">
              <a:buFont typeface="Arial" panose="020B0604020202020204" pitchFamily="34" charset="0"/>
              <a:buChar char="•"/>
            </a:pPr>
            <a:r>
              <a:rPr lang="en-US" sz="1800" dirty="0"/>
              <a:t>Unable to detect beta particles, gamma-rays and neutrons.</a:t>
            </a:r>
          </a:p>
          <a:p>
            <a:pPr marL="687388" lvl="1" indent="-344488">
              <a:buFont typeface="Arial" panose="020B0604020202020204" pitchFamily="34" charset="0"/>
              <a:buChar char="•"/>
            </a:pPr>
            <a:r>
              <a:rPr lang="en-US" sz="1800" dirty="0"/>
              <a:t>Output has units of counts per minute (</a:t>
            </a:r>
            <a:r>
              <a:rPr lang="en-US" sz="1800" dirty="0" err="1"/>
              <a:t>cpm</a:t>
            </a:r>
            <a:r>
              <a:rPr lang="en-US" sz="1800" dirty="0"/>
              <a:t>)</a:t>
            </a:r>
          </a:p>
          <a:p>
            <a:pPr marL="344488" indent="-344488">
              <a:buFont typeface="Arial" panose="020B0604020202020204" pitchFamily="34" charset="0"/>
              <a:buChar char="•"/>
            </a:pPr>
            <a:r>
              <a:rPr lang="en-US" sz="1800" dirty="0"/>
              <a:t>You will be trained on the operation of these detectors during the hands-on radiation safety training. 	</a:t>
            </a:r>
          </a:p>
        </p:txBody>
      </p:sp>
      <p:pic>
        <p:nvPicPr>
          <p:cNvPr id="6" name="Picture 4" descr="Image result for perkin elmer liquid scintillation counter"/>
          <p:cNvPicPr>
            <a:picLocks noChangeAspect="1" noChangeArrowheads="1"/>
          </p:cNvPicPr>
          <p:nvPr/>
        </p:nvPicPr>
        <p:blipFill rotWithShape="1">
          <a:blip r:embed="rId2">
            <a:extLst>
              <a:ext uri="{28A0092B-C50C-407E-A947-70E740481C1C}">
                <a14:useLocalDpi xmlns:a14="http://schemas.microsoft.com/office/drawing/2010/main" val="0"/>
              </a:ext>
            </a:extLst>
          </a:blip>
          <a:srcRect l="3161" t="14796" r="3677" b="15054"/>
          <a:stretch/>
        </p:blipFill>
        <p:spPr bwMode="auto">
          <a:xfrm>
            <a:off x="5474670" y="1653336"/>
            <a:ext cx="3517133" cy="16763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ludlum alpha model 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7531" y="3580708"/>
            <a:ext cx="2743200"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2696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431"/>
            <a:ext cx="8686800" cy="748782"/>
          </a:xfrm>
        </p:spPr>
        <p:txBody>
          <a:bodyPr/>
          <a:lstStyle/>
          <a:p>
            <a:r>
              <a:rPr lang="en-US" dirty="0"/>
              <a:t>Selecting the Detection method</a:t>
            </a:r>
          </a:p>
        </p:txBody>
      </p:sp>
      <p:graphicFrame>
        <p:nvGraphicFramePr>
          <p:cNvPr id="6" name="Content Placeholder 5" title="Detection Methods"/>
          <p:cNvGraphicFramePr>
            <a:graphicFrameLocks noGrp="1"/>
          </p:cNvGraphicFramePr>
          <p:nvPr>
            <p:ph idx="1"/>
            <p:extLst>
              <p:ext uri="{D42A27DB-BD31-4B8C-83A1-F6EECF244321}">
                <p14:modId xmlns:p14="http://schemas.microsoft.com/office/powerpoint/2010/main" val="291622647"/>
              </p:ext>
            </p:extLst>
          </p:nvPr>
        </p:nvGraphicFramePr>
        <p:xfrm>
          <a:off x="998107" y="2474752"/>
          <a:ext cx="6187330" cy="3474720"/>
        </p:xfrm>
        <a:graphic>
          <a:graphicData uri="http://schemas.openxmlformats.org/drawingml/2006/table">
            <a:tbl>
              <a:tblPr firstRow="1" bandRow="1">
                <a:tableStyleId>{7E9639D4-E3E2-4D34-9284-5A2195B3D0D7}</a:tableStyleId>
              </a:tblPr>
              <a:tblGrid>
                <a:gridCol w="1044892">
                  <a:extLst>
                    <a:ext uri="{9D8B030D-6E8A-4147-A177-3AD203B41FA5}">
                      <a16:colId xmlns:a16="http://schemas.microsoft.com/office/drawing/2014/main" val="20000"/>
                    </a:ext>
                  </a:extLst>
                </a:gridCol>
                <a:gridCol w="1260252">
                  <a:extLst>
                    <a:ext uri="{9D8B030D-6E8A-4147-A177-3AD203B41FA5}">
                      <a16:colId xmlns:a16="http://schemas.microsoft.com/office/drawing/2014/main" val="20001"/>
                    </a:ext>
                  </a:extLst>
                </a:gridCol>
                <a:gridCol w="1260252">
                  <a:extLst>
                    <a:ext uri="{9D8B030D-6E8A-4147-A177-3AD203B41FA5}">
                      <a16:colId xmlns:a16="http://schemas.microsoft.com/office/drawing/2014/main" val="20002"/>
                    </a:ext>
                  </a:extLst>
                </a:gridCol>
                <a:gridCol w="1417847">
                  <a:extLst>
                    <a:ext uri="{9D8B030D-6E8A-4147-A177-3AD203B41FA5}">
                      <a16:colId xmlns:a16="http://schemas.microsoft.com/office/drawing/2014/main" val="20003"/>
                    </a:ext>
                  </a:extLst>
                </a:gridCol>
                <a:gridCol w="1204087">
                  <a:extLst>
                    <a:ext uri="{9D8B030D-6E8A-4147-A177-3AD203B41FA5}">
                      <a16:colId xmlns:a16="http://schemas.microsoft.com/office/drawing/2014/main" val="20004"/>
                    </a:ext>
                  </a:extLst>
                </a:gridCol>
              </a:tblGrid>
              <a:tr h="268667">
                <a:tc>
                  <a:txBody>
                    <a:bodyPr/>
                    <a:lstStyle/>
                    <a:p>
                      <a:pPr algn="ctr"/>
                      <a:r>
                        <a:rPr lang="en-US" sz="1200" dirty="0"/>
                        <a:t>Radionuclide</a:t>
                      </a:r>
                    </a:p>
                  </a:txBody>
                  <a:tcPr/>
                </a:tc>
                <a:tc>
                  <a:txBody>
                    <a:bodyPr/>
                    <a:lstStyle/>
                    <a:p>
                      <a:pPr algn="ctr"/>
                      <a:r>
                        <a:rPr lang="en-US" sz="1200" dirty="0"/>
                        <a:t>Geiger Detector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Sodium Iodide  Detector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Liquid Scintillation Counter</a:t>
                      </a:r>
                    </a:p>
                  </a:txBody>
                  <a:tcPr>
                    <a:lnB w="12700" cap="flat" cmpd="sng" algn="ctr">
                      <a:solidFill>
                        <a:schemeClr val="tx1"/>
                      </a:solidFill>
                      <a:prstDash val="solid"/>
                      <a:round/>
                      <a:headEnd type="none" w="med" len="med"/>
                      <a:tailEnd type="none" w="med" len="med"/>
                    </a:lnB>
                  </a:tcPr>
                </a:tc>
                <a:tc>
                  <a:txBody>
                    <a:bodyPr/>
                    <a:lstStyle/>
                    <a:p>
                      <a:pPr algn="ctr"/>
                      <a:r>
                        <a:rPr lang="en-US" sz="1200" dirty="0"/>
                        <a:t>Alpha Detector</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0">
                <a:tc>
                  <a:txBody>
                    <a:bodyPr/>
                    <a:lstStyle/>
                    <a:p>
                      <a:pPr algn="ctr"/>
                      <a:r>
                        <a:rPr lang="en-US" sz="1200" baseline="30000" dirty="0"/>
                        <a:t>14</a:t>
                      </a:r>
                      <a:r>
                        <a:rPr lang="en-US" sz="1200" dirty="0"/>
                        <a:t>C</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Poor</a:t>
                      </a:r>
                      <a:r>
                        <a:rPr lang="en-US" sz="1200" baseline="0" dirty="0">
                          <a:sym typeface="Wingdings" panose="05000000000000000000" pitchFamily="2" charset="2"/>
                        </a:rPr>
                        <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r h="0">
                <a:tc>
                  <a:txBody>
                    <a:bodyPr/>
                    <a:lstStyle/>
                    <a:p>
                      <a:pPr algn="ctr"/>
                      <a:r>
                        <a:rPr lang="en-US" sz="1200" baseline="30000" dirty="0"/>
                        <a:t>3</a:t>
                      </a:r>
                      <a:r>
                        <a:rPr lang="en-US" sz="1200" dirty="0"/>
                        <a:t>H</a:t>
                      </a:r>
                    </a:p>
                  </a:txBody>
                  <a:tcPr>
                    <a:lnR w="12700" cap="flat" cmpd="sng" algn="ctr">
                      <a:solidFill>
                        <a:schemeClr val="tx1"/>
                      </a:solidFill>
                      <a:prstDash val="solid"/>
                      <a:round/>
                      <a:headEnd type="none" w="med" len="med"/>
                      <a:tailEnd type="none" w="med" len="med"/>
                    </a:lnR>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0">
                <a:tc>
                  <a:txBody>
                    <a:bodyPr/>
                    <a:lstStyle/>
                    <a:p>
                      <a:pPr algn="ctr"/>
                      <a:r>
                        <a:rPr lang="en-US" sz="1200" baseline="30000" dirty="0"/>
                        <a:t>125</a:t>
                      </a:r>
                      <a:r>
                        <a:rPr lang="en-US" sz="1200" dirty="0"/>
                        <a:t>I</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3"/>
                  </a:ext>
                </a:extLst>
              </a:tr>
              <a:tr h="118745">
                <a:tc>
                  <a:txBody>
                    <a:bodyPr/>
                    <a:lstStyle/>
                    <a:p>
                      <a:pPr algn="ctr"/>
                      <a:r>
                        <a:rPr lang="en-US" sz="1200" baseline="30000" dirty="0"/>
                        <a:t>131</a:t>
                      </a:r>
                      <a:r>
                        <a:rPr lang="en-US" sz="1200" dirty="0"/>
                        <a:t>I</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194945">
                <a:tc>
                  <a:txBody>
                    <a:bodyPr/>
                    <a:lstStyle/>
                    <a:p>
                      <a:pPr algn="ctr"/>
                      <a:r>
                        <a:rPr lang="en-US" sz="1200" baseline="30000" dirty="0"/>
                        <a:t>32</a:t>
                      </a:r>
                      <a:r>
                        <a:rPr lang="en-US" sz="1200" dirty="0"/>
                        <a:t>P</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147320">
                <a:tc>
                  <a:txBody>
                    <a:bodyPr/>
                    <a:lstStyle/>
                    <a:p>
                      <a:pPr algn="ctr"/>
                      <a:r>
                        <a:rPr lang="en-US" sz="1200" baseline="30000" dirty="0"/>
                        <a:t>35</a:t>
                      </a:r>
                      <a:r>
                        <a:rPr lang="en-US" sz="1200" baseline="0" dirty="0"/>
                        <a:t>S</a:t>
                      </a:r>
                      <a:endParaRPr lang="en-US" sz="1200" dirty="0"/>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Poor</a:t>
                      </a:r>
                      <a:r>
                        <a:rPr lang="en-US" sz="1200" baseline="0" dirty="0">
                          <a:sym typeface="Wingdings" panose="05000000000000000000" pitchFamily="2" charset="2"/>
                        </a:rPr>
                        <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6"/>
                  </a:ext>
                </a:extLst>
              </a:tr>
              <a:tr h="185420">
                <a:tc>
                  <a:txBody>
                    <a:bodyPr/>
                    <a:lstStyle/>
                    <a:p>
                      <a:pPr algn="ctr"/>
                      <a:r>
                        <a:rPr lang="en-US" sz="1200" baseline="30000" dirty="0"/>
                        <a:t>99m</a:t>
                      </a:r>
                      <a:r>
                        <a:rPr lang="en-US" sz="1200" dirty="0"/>
                        <a:t>Tc</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7"/>
                  </a:ext>
                </a:extLst>
              </a:tr>
              <a:tr h="185420">
                <a:tc>
                  <a:txBody>
                    <a:bodyPr/>
                    <a:lstStyle/>
                    <a:p>
                      <a:pPr algn="ctr"/>
                      <a:r>
                        <a:rPr lang="en-US" sz="1200" baseline="30000" dirty="0"/>
                        <a:t>18</a:t>
                      </a:r>
                      <a:r>
                        <a:rPr lang="en-US" sz="1200" dirty="0"/>
                        <a:t>F</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8"/>
                  </a:ext>
                </a:extLst>
              </a:tr>
              <a:tr h="223520">
                <a:tc>
                  <a:txBody>
                    <a:bodyPr/>
                    <a:lstStyle/>
                    <a:p>
                      <a:pPr algn="ctr"/>
                      <a:r>
                        <a:rPr lang="en-US" sz="1200" baseline="30000" dirty="0"/>
                        <a:t>45</a:t>
                      </a:r>
                      <a:r>
                        <a:rPr lang="en-US" sz="1200" dirty="0"/>
                        <a:t>Ca</a:t>
                      </a:r>
                    </a:p>
                  </a:txBody>
                  <a:tcPr>
                    <a:lnR w="12700" cap="flat" cmpd="sng" algn="ctr">
                      <a:solidFill>
                        <a:schemeClr val="tx1"/>
                      </a:solidFill>
                      <a:prstDash val="solid"/>
                      <a:round/>
                      <a:headEnd type="none" w="med" len="med"/>
                      <a:tailEnd type="none" w="med" len="med"/>
                    </a:lnR>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sym typeface="Wingdings" panose="05000000000000000000" pitchFamily="2" charset="2"/>
                        </a:rPr>
                        <a:t>Good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dirty="0"/>
                        <a:t>No Detection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0009"/>
                  </a:ext>
                </a:extLst>
              </a:tr>
              <a:tr h="175895">
                <a:tc>
                  <a:txBody>
                    <a:bodyPr/>
                    <a:lstStyle/>
                    <a:p>
                      <a:pPr algn="ctr"/>
                      <a:r>
                        <a:rPr lang="en-US" sz="1200" baseline="30000" dirty="0"/>
                        <a:t>238</a:t>
                      </a:r>
                      <a:r>
                        <a:rPr lang="en-US" sz="1200" dirty="0"/>
                        <a:t>U</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0"/>
                  </a:ext>
                </a:extLst>
              </a:tr>
              <a:tr h="0">
                <a:tc>
                  <a:txBody>
                    <a:bodyPr/>
                    <a:lstStyle/>
                    <a:p>
                      <a:pPr algn="ctr"/>
                      <a:r>
                        <a:rPr lang="en-US" sz="1200" baseline="30000" dirty="0"/>
                        <a:t>232</a:t>
                      </a:r>
                      <a:r>
                        <a:rPr lang="en-US" sz="1200" dirty="0"/>
                        <a:t>Th</a:t>
                      </a:r>
                    </a:p>
                  </a:txBody>
                  <a:tcPr>
                    <a:lnR w="12700" cap="flat" cmpd="sng" algn="ctr">
                      <a:solidFill>
                        <a:schemeClr val="tx1"/>
                      </a:solidFill>
                      <a:prstDash val="solid"/>
                      <a:round/>
                      <a:headEnd type="none" w="med" len="med"/>
                      <a:tailEnd type="none" w="med" len="med"/>
                    </a:lnR>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dirty="0">
                          <a:sym typeface="Wingdings" panose="05000000000000000000" pitchFamily="2" charset="2"/>
                        </a:rPr>
                        <a:t>Great Detection</a:t>
                      </a:r>
                      <a:endParaRPr lang="en-US" sz="1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0011"/>
                  </a:ext>
                </a:extLst>
              </a:tr>
            </a:tbl>
          </a:graphicData>
        </a:graphic>
      </p:graphicFrame>
      <p:sp>
        <p:nvSpPr>
          <p:cNvPr id="7" name="Rectangle 6"/>
          <p:cNvSpPr/>
          <p:nvPr/>
        </p:nvSpPr>
        <p:spPr>
          <a:xfrm>
            <a:off x="457200" y="1445807"/>
            <a:ext cx="8235950" cy="830997"/>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When performing surveys, make sure you are using the correct detection method. The table below lists most common isotopes used and the recommended detection method. If possible, you should use the ‘best’ detection method.  </a:t>
            </a:r>
          </a:p>
        </p:txBody>
      </p:sp>
      <p:graphicFrame>
        <p:nvGraphicFramePr>
          <p:cNvPr id="3" name="Table 2" title="Legend"/>
          <p:cNvGraphicFramePr>
            <a:graphicFrameLocks noGrp="1"/>
          </p:cNvGraphicFramePr>
          <p:nvPr>
            <p:extLst>
              <p:ext uri="{D42A27DB-BD31-4B8C-83A1-F6EECF244321}">
                <p14:modId xmlns:p14="http://schemas.microsoft.com/office/powerpoint/2010/main" val="4264819613"/>
              </p:ext>
            </p:extLst>
          </p:nvPr>
        </p:nvGraphicFramePr>
        <p:xfrm>
          <a:off x="7323588" y="3515579"/>
          <a:ext cx="1820412" cy="1198880"/>
        </p:xfrm>
        <a:graphic>
          <a:graphicData uri="http://schemas.openxmlformats.org/drawingml/2006/table">
            <a:tbl>
              <a:tblPr firstRow="1" bandRow="1">
                <a:tableStyleId>{5C22544A-7EE6-4342-B048-85BDC9FD1C3A}</a:tableStyleId>
              </a:tblPr>
              <a:tblGrid>
                <a:gridCol w="385894">
                  <a:extLst>
                    <a:ext uri="{9D8B030D-6E8A-4147-A177-3AD203B41FA5}">
                      <a16:colId xmlns:a16="http://schemas.microsoft.com/office/drawing/2014/main" val="20000"/>
                    </a:ext>
                  </a:extLst>
                </a:gridCol>
                <a:gridCol w="1434518">
                  <a:extLst>
                    <a:ext uri="{9D8B030D-6E8A-4147-A177-3AD203B41FA5}">
                      <a16:colId xmlns:a16="http://schemas.microsoft.com/office/drawing/2014/main" val="20001"/>
                    </a:ext>
                  </a:extLst>
                </a:gridCol>
              </a:tblGrid>
              <a:tr h="370840">
                <a:tc>
                  <a:txBody>
                    <a:bodyPr/>
                    <a:lstStyle/>
                    <a:p>
                      <a:r>
                        <a:rPr lang="en-US" dirty="0"/>
                        <a:t> </a:t>
                      </a:r>
                    </a:p>
                  </a:txBody>
                  <a:tcPr>
                    <a:solidFill>
                      <a:srgbClr val="FF0000"/>
                    </a:solidFill>
                  </a:tcPr>
                </a:tc>
                <a:tc>
                  <a:txBody>
                    <a:bodyPr/>
                    <a:lstStyle/>
                    <a:p>
                      <a:pPr algn="ctr"/>
                      <a:r>
                        <a:rPr lang="en-US" sz="1200" b="0" dirty="0">
                          <a:solidFill>
                            <a:schemeClr val="tx1"/>
                          </a:solidFill>
                        </a:rPr>
                        <a:t>Not</a:t>
                      </a:r>
                      <a:r>
                        <a:rPr lang="en-US" sz="1200" b="0" baseline="0" dirty="0">
                          <a:solidFill>
                            <a:schemeClr val="tx1"/>
                          </a:solidFill>
                        </a:rPr>
                        <a:t> Recommended </a:t>
                      </a:r>
                    </a:p>
                    <a:p>
                      <a:pPr algn="ctr"/>
                      <a:r>
                        <a:rPr lang="en-US" sz="1200" b="0" baseline="0" dirty="0">
                          <a:solidFill>
                            <a:schemeClr val="tx1"/>
                          </a:solidFill>
                        </a:rPr>
                        <a:t>– Do Not Use </a:t>
                      </a:r>
                      <a:endParaRPr lang="en-US" sz="1200" b="0" dirty="0">
                        <a:solidFill>
                          <a:schemeClr val="tx1"/>
                        </a:solidFill>
                      </a:endParaRPr>
                    </a:p>
                  </a:txBody>
                  <a:tcPr>
                    <a:noFill/>
                  </a:tcPr>
                </a:tc>
                <a:extLst>
                  <a:ext uri="{0D108BD9-81ED-4DB2-BD59-A6C34878D82A}">
                    <a16:rowId xmlns:a16="http://schemas.microsoft.com/office/drawing/2014/main" val="10000"/>
                  </a:ext>
                </a:extLst>
              </a:tr>
              <a:tr h="370840">
                <a:tc>
                  <a:txBody>
                    <a:bodyPr/>
                    <a:lstStyle/>
                    <a:p>
                      <a:r>
                        <a:rPr lang="en-US" dirty="0"/>
                        <a:t> </a:t>
                      </a:r>
                    </a:p>
                  </a:txBody>
                  <a:tcPr>
                    <a:solidFill>
                      <a:srgbClr val="FFFF00"/>
                    </a:solidFill>
                  </a:tcPr>
                </a:tc>
                <a:tc>
                  <a:txBody>
                    <a:bodyPr/>
                    <a:lstStyle/>
                    <a:p>
                      <a:pPr algn="ctr"/>
                      <a:r>
                        <a:rPr lang="en-US" sz="1200" dirty="0"/>
                        <a:t>Good</a:t>
                      </a:r>
                    </a:p>
                  </a:txBody>
                  <a:tcPr>
                    <a:noFill/>
                  </a:tcPr>
                </a:tc>
                <a:extLst>
                  <a:ext uri="{0D108BD9-81ED-4DB2-BD59-A6C34878D82A}">
                    <a16:rowId xmlns:a16="http://schemas.microsoft.com/office/drawing/2014/main" val="10001"/>
                  </a:ext>
                </a:extLst>
              </a:tr>
              <a:tr h="370840">
                <a:tc>
                  <a:txBody>
                    <a:bodyPr/>
                    <a:lstStyle/>
                    <a:p>
                      <a:r>
                        <a:rPr lang="en-US" dirty="0"/>
                        <a:t> </a:t>
                      </a:r>
                    </a:p>
                  </a:txBody>
                  <a:tcPr>
                    <a:solidFill>
                      <a:srgbClr val="92D050"/>
                    </a:solidFill>
                  </a:tcPr>
                </a:tc>
                <a:tc>
                  <a:txBody>
                    <a:bodyPr/>
                    <a:lstStyle/>
                    <a:p>
                      <a:pPr algn="ctr"/>
                      <a:r>
                        <a:rPr lang="en-US" sz="1200" dirty="0"/>
                        <a:t>Best</a:t>
                      </a:r>
                    </a:p>
                  </a:txBody>
                  <a:tcP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059537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Labeling, Procuring, transferring, securing, storing, transporting and shipping radioactive material</a:t>
            </a:r>
          </a:p>
        </p:txBody>
      </p:sp>
    </p:spTree>
    <p:extLst>
      <p:ext uri="{BB962C8B-B14F-4D97-AF65-F5344CB8AC3E}">
        <p14:creationId xmlns:p14="http://schemas.microsoft.com/office/powerpoint/2010/main" val="168894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(1)	</a:t>
            </a:r>
          </a:p>
        </p:txBody>
      </p:sp>
      <p:sp>
        <p:nvSpPr>
          <p:cNvPr id="3" name="Content Placeholder 2"/>
          <p:cNvSpPr>
            <a:spLocks noGrp="1"/>
          </p:cNvSpPr>
          <p:nvPr>
            <p:ph idx="1"/>
          </p:nvPr>
        </p:nvSpPr>
        <p:spPr/>
        <p:txBody>
          <a:bodyPr>
            <a:noAutofit/>
          </a:bodyPr>
          <a:lstStyle/>
          <a:p>
            <a:r>
              <a:rPr lang="en-US" sz="1800" dirty="0">
                <a:latin typeface="Arial" panose="020B0604020202020204" pitchFamily="34" charset="0"/>
                <a:cs typeface="Arial" panose="020B0604020202020204" pitchFamily="34" charset="0"/>
              </a:rPr>
              <a:t>Radiation interacts with matter through a variety of mechanisms to block or reduce the intensity of the incident radiation. The optimum shielding material is described below:</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Alpha (</a:t>
            </a:r>
            <a:r>
              <a:rPr lang="el-GR" sz="1800" dirty="0">
                <a:latin typeface="Arial" panose="020B0604020202020204" pitchFamily="34" charset="0"/>
                <a:cs typeface="Arial" panose="020B0604020202020204" pitchFamily="34" charset="0"/>
              </a:rPr>
              <a:t>α</a:t>
            </a:r>
            <a:r>
              <a:rPr lang="en-US" sz="1800" dirty="0">
                <a:latin typeface="Arial" panose="020B0604020202020204" pitchFamily="34" charset="0"/>
                <a:cs typeface="Arial" panose="020B0604020202020204" pitchFamily="34" charset="0"/>
              </a:rPr>
              <a:t>) – Unable to penetrate the dead layer of the skin, therefore, shielding not required.</a:t>
            </a: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Beta Minus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Penetration (and therefore shielding thickness) is dependent on beta particle energy. Best shielded by low and medium density (low and medium atomic number) material such as wood, plastic and acrylic.</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Low energy beta emitters (e.g. </a:t>
            </a:r>
            <a:r>
              <a:rPr lang="en-US" sz="1800" baseline="30000" dirty="0">
                <a:latin typeface="Arial" panose="020B0604020202020204" pitchFamily="34" charset="0"/>
                <a:ea typeface="Verdana" panose="020B0604030504040204" pitchFamily="34" charset="0"/>
                <a:cs typeface="Arial" panose="020B0604020202020204" pitchFamily="34" charset="0"/>
              </a:rPr>
              <a:t>3</a:t>
            </a:r>
            <a:r>
              <a:rPr lang="en-US" sz="1800" dirty="0">
                <a:latin typeface="Arial" panose="020B0604020202020204" pitchFamily="34" charset="0"/>
                <a:ea typeface="Verdana" panose="020B0604030504040204" pitchFamily="34" charset="0"/>
                <a:cs typeface="Arial" panose="020B0604020202020204" pitchFamily="34" charset="0"/>
              </a:rPr>
              <a:t>H, </a:t>
            </a:r>
            <a:r>
              <a:rPr lang="en-US" sz="1800" baseline="30000" dirty="0">
                <a:latin typeface="Arial" panose="020B0604020202020204" pitchFamily="34" charset="0"/>
                <a:ea typeface="Verdana" panose="020B0604030504040204" pitchFamily="34" charset="0"/>
                <a:cs typeface="Arial" panose="020B0604020202020204" pitchFamily="34" charset="0"/>
              </a:rPr>
              <a:t>14</a:t>
            </a:r>
            <a:r>
              <a:rPr lang="en-US" sz="1800" dirty="0">
                <a:latin typeface="Arial" panose="020B0604020202020204" pitchFamily="34" charset="0"/>
                <a:ea typeface="Verdana" panose="020B0604030504040204" pitchFamily="34" charset="0"/>
                <a:cs typeface="Arial" panose="020B0604020202020204" pitchFamily="34" charset="0"/>
              </a:rPr>
              <a:t>C, </a:t>
            </a:r>
            <a:r>
              <a:rPr lang="en-US" sz="1800" baseline="30000" dirty="0">
                <a:latin typeface="Arial" panose="020B0604020202020204" pitchFamily="34" charset="0"/>
                <a:ea typeface="Verdana" panose="020B0604030504040204" pitchFamily="34" charset="0"/>
                <a:cs typeface="Arial" panose="020B0604020202020204" pitchFamily="34" charset="0"/>
              </a:rPr>
              <a:t>63</a:t>
            </a:r>
            <a:r>
              <a:rPr lang="en-US" sz="1800" dirty="0">
                <a:latin typeface="Arial" panose="020B0604020202020204" pitchFamily="34" charset="0"/>
                <a:ea typeface="Verdana" panose="020B0604030504040204" pitchFamily="34" charset="0"/>
                <a:cs typeface="Arial" panose="020B0604020202020204" pitchFamily="34" charset="0"/>
              </a:rPr>
              <a:t>Ni, </a:t>
            </a:r>
            <a:r>
              <a:rPr lang="en-US" sz="1800" baseline="30000" dirty="0">
                <a:latin typeface="Arial" panose="020B0604020202020204" pitchFamily="34" charset="0"/>
                <a:ea typeface="Verdana" panose="020B0604030504040204" pitchFamily="34" charset="0"/>
                <a:cs typeface="Arial" panose="020B0604020202020204" pitchFamily="34" charset="0"/>
              </a:rPr>
              <a:t>35</a:t>
            </a:r>
            <a:r>
              <a:rPr lang="en-US" sz="1800" dirty="0">
                <a:latin typeface="Arial" panose="020B0604020202020204" pitchFamily="34" charset="0"/>
                <a:ea typeface="Verdana" panose="020B0604030504040204" pitchFamily="34" charset="0"/>
                <a:cs typeface="Arial" panose="020B0604020202020204" pitchFamily="34" charset="0"/>
              </a:rPr>
              <a:t>S) are minimally penetrating so shielding is not required.</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Refrain from using high density materials (e.g. lead) to shield high-energy betas since this can generate X-rays. </a:t>
            </a:r>
          </a:p>
        </p:txBody>
      </p:sp>
    </p:spTree>
    <p:extLst>
      <p:ext uri="{BB962C8B-B14F-4D97-AF65-F5344CB8AC3E}">
        <p14:creationId xmlns:p14="http://schemas.microsoft.com/office/powerpoint/2010/main" val="254464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315431"/>
            <a:ext cx="9156583" cy="748782"/>
          </a:xfrm>
        </p:spPr>
        <p:txBody>
          <a:bodyPr/>
          <a:lstStyle/>
          <a:p>
            <a:r>
              <a:rPr lang="en-US" dirty="0"/>
              <a:t>equipment and material Labeling </a:t>
            </a:r>
          </a:p>
        </p:txBody>
      </p:sp>
      <p:sp>
        <p:nvSpPr>
          <p:cNvPr id="3" name="Content Placeholder 2"/>
          <p:cNvSpPr>
            <a:spLocks noGrp="1"/>
          </p:cNvSpPr>
          <p:nvPr>
            <p:ph idx="1"/>
          </p:nvPr>
        </p:nvSpPr>
        <p:spPr>
          <a:xfrm>
            <a:off x="457201" y="1721492"/>
            <a:ext cx="4945309" cy="4221416"/>
          </a:xfrm>
        </p:spPr>
        <p:txBody>
          <a:bodyPr>
            <a:normAutofit lnSpcReduction="10000"/>
          </a:bodyPr>
          <a:lstStyle/>
          <a:p>
            <a:pPr marL="344488" indent="-344488">
              <a:buFont typeface="Arial" panose="020B0604020202020204" pitchFamily="34" charset="0"/>
              <a:buChar char="•"/>
            </a:pPr>
            <a:r>
              <a:rPr lang="en-US" sz="1800" dirty="0"/>
              <a:t>Radiation users have the responsibility to ensure that all radioactive reagents, radiation sources, radioactive samples, animals containing radioactive material, and equipment utilized in experiments involving radioactive material are properly labeled. </a:t>
            </a:r>
          </a:p>
          <a:p>
            <a:pPr marL="344488" indent="-344488">
              <a:buFont typeface="Arial" panose="020B0604020202020204" pitchFamily="34" charset="0"/>
              <a:buChar char="•"/>
            </a:pPr>
            <a:r>
              <a:rPr lang="en-US" sz="1800" dirty="0"/>
              <a:t>Labeling must have:</a:t>
            </a:r>
          </a:p>
          <a:p>
            <a:pPr marL="687388" lvl="1" indent="-344488">
              <a:buFont typeface="Arial" panose="020B0604020202020204" pitchFamily="34" charset="0"/>
              <a:buChar char="•"/>
            </a:pPr>
            <a:r>
              <a:rPr lang="en-US" sz="1800" dirty="0"/>
              <a:t>The traditional radiation symbol</a:t>
            </a:r>
          </a:p>
          <a:p>
            <a:pPr marL="687388" lvl="1" indent="-344488">
              <a:buFont typeface="Arial" panose="020B0604020202020204" pitchFamily="34" charset="0"/>
              <a:buChar char="•"/>
            </a:pPr>
            <a:r>
              <a:rPr lang="en-US" sz="1800" dirty="0"/>
              <a:t>The words ‘Caution Radioactive Material’</a:t>
            </a:r>
          </a:p>
          <a:p>
            <a:pPr marL="687388" lvl="1" indent="-344488">
              <a:buFont typeface="Arial" panose="020B0604020202020204" pitchFamily="34" charset="0"/>
              <a:buChar char="•"/>
            </a:pPr>
            <a:r>
              <a:rPr lang="en-US" sz="1800" dirty="0"/>
              <a:t>The radioisotope listed</a:t>
            </a:r>
          </a:p>
          <a:p>
            <a:pPr marL="687388" lvl="1" indent="-344488">
              <a:buFont typeface="Arial" panose="020B0604020202020204" pitchFamily="34" charset="0"/>
              <a:buChar char="•"/>
            </a:pPr>
            <a:r>
              <a:rPr lang="en-US" sz="1800" dirty="0"/>
              <a:t>The amount (activity) contained</a:t>
            </a:r>
          </a:p>
          <a:p>
            <a:pPr marL="687388" lvl="1" indent="-344488">
              <a:buFont typeface="Arial" panose="020B0604020202020204" pitchFamily="34" charset="0"/>
              <a:buChar char="•"/>
            </a:pPr>
            <a:r>
              <a:rPr lang="en-US" sz="1800" dirty="0"/>
              <a:t>The date that the amount was determined</a:t>
            </a:r>
          </a:p>
          <a:p>
            <a:pPr marL="628650" lvl="1" indent="-285750">
              <a:buFont typeface="Arial" panose="020B0604020202020204" pitchFamily="34" charset="0"/>
              <a:buChar char="•"/>
            </a:pPr>
            <a:endParaRPr lang="en-US" sz="1800" dirty="0"/>
          </a:p>
          <a:p>
            <a:pPr marL="628650" lvl="1" indent="-285750">
              <a:buFont typeface="Arial" panose="020B0604020202020204" pitchFamily="34" charset="0"/>
              <a:buChar char="•"/>
            </a:pPr>
            <a:endParaRPr lang="en-US" sz="1800" dirty="0"/>
          </a:p>
          <a:p>
            <a:endParaRPr lang="en-US" sz="1800" dirty="0"/>
          </a:p>
        </p:txBody>
      </p:sp>
      <p:pic>
        <p:nvPicPr>
          <p:cNvPr id="2050" name="Picture 2" descr="Caution Radioactive Material, Perforated Mark-It Tape, 1x.5, 180/ft"/>
          <p:cNvPicPr>
            <a:picLocks noChangeAspect="1" noChangeArrowheads="1"/>
          </p:cNvPicPr>
          <p:nvPr/>
        </p:nvPicPr>
        <p:blipFill rotWithShape="1">
          <a:blip r:embed="rId2">
            <a:extLst>
              <a:ext uri="{28A0092B-C50C-407E-A947-70E740481C1C}">
                <a14:useLocalDpi xmlns:a14="http://schemas.microsoft.com/office/drawing/2010/main" val="0"/>
              </a:ext>
            </a:extLst>
          </a:blip>
          <a:srcRect l="13823" t="14815" r="12010" b="18822"/>
          <a:stretch/>
        </p:blipFill>
        <p:spPr bwMode="auto">
          <a:xfrm>
            <a:off x="6115574" y="1923828"/>
            <a:ext cx="1978516" cy="118848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title="Radiation Labeled Equipment and Samples"/>
          <p:cNvPicPr>
            <a:picLocks noChangeAspect="1"/>
          </p:cNvPicPr>
          <p:nvPr/>
        </p:nvPicPr>
        <p:blipFill rotWithShape="1">
          <a:blip r:embed="rId3">
            <a:extLst>
              <a:ext uri="{28A0092B-C50C-407E-A947-70E740481C1C}">
                <a14:useLocalDpi xmlns:a14="http://schemas.microsoft.com/office/drawing/2010/main" val="0"/>
              </a:ext>
            </a:extLst>
          </a:blip>
          <a:srcRect l="15046" t="14485" r="15596" b="15709"/>
          <a:stretch/>
        </p:blipFill>
        <p:spPr>
          <a:xfrm>
            <a:off x="4869803" y="3548543"/>
            <a:ext cx="3986025" cy="2256638"/>
          </a:xfrm>
          <a:prstGeom prst="rect">
            <a:avLst/>
          </a:prstGeom>
        </p:spPr>
      </p:pic>
    </p:spTree>
    <p:extLst>
      <p:ext uri="{BB962C8B-B14F-4D97-AF65-F5344CB8AC3E}">
        <p14:creationId xmlns:p14="http://schemas.microsoft.com/office/powerpoint/2010/main" val="20349188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Laboratory postings </a:t>
            </a:r>
          </a:p>
        </p:txBody>
      </p:sp>
      <p:sp>
        <p:nvSpPr>
          <p:cNvPr id="3" name="Content Placeholder 2"/>
          <p:cNvSpPr>
            <a:spLocks noGrp="1"/>
          </p:cNvSpPr>
          <p:nvPr>
            <p:ph idx="1"/>
          </p:nvPr>
        </p:nvSpPr>
        <p:spPr>
          <a:xfrm>
            <a:off x="457200" y="1721492"/>
            <a:ext cx="4975412" cy="4221416"/>
          </a:xfrm>
        </p:spPr>
        <p:txBody>
          <a:bodyPr>
            <a:normAutofit lnSpcReduction="10000"/>
          </a:bodyPr>
          <a:lstStyle/>
          <a:p>
            <a:pPr marL="285750" indent="-285750">
              <a:buFont typeface="Arial" panose="020B0604020202020204" pitchFamily="34" charset="0"/>
              <a:buChar char="•"/>
            </a:pPr>
            <a:r>
              <a:rPr lang="en-US" sz="1800" dirty="0"/>
              <a:t>All locations that are used for the storage, use and counting of radioactive material must have the appropriate ‘Caution Radioactive Materials’ door posting that warns individuals of the presence of radioactive material prior to entering that location. </a:t>
            </a:r>
          </a:p>
          <a:p>
            <a:pPr marL="285750" indent="-285750">
              <a:buFont typeface="Arial" panose="020B0604020202020204" pitchFamily="34" charset="0"/>
              <a:buChar char="•"/>
            </a:pPr>
            <a:r>
              <a:rPr lang="en-US" sz="1800" dirty="0"/>
              <a:t>Contact REM if you want to store, use or count radioactive material in a location that does not currently have the appropriate door posting.</a:t>
            </a:r>
          </a:p>
          <a:p>
            <a:pPr marL="285750" indent="-285750">
              <a:buFont typeface="Arial" panose="020B0604020202020204" pitchFamily="34" charset="0"/>
              <a:buChar char="•"/>
            </a:pPr>
            <a:r>
              <a:rPr lang="en-US" sz="1800" dirty="0"/>
              <a:t>If the dose rate from the radiation source is greater than 5 mrem at 30 cm, but less than 100 mrem, a ‘Caution Radiation Area’ posting is also required.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7085" y="1698483"/>
            <a:ext cx="3091103" cy="2100062"/>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7098" t="20215" r="6704" b="20545"/>
          <a:stretch/>
        </p:blipFill>
        <p:spPr>
          <a:xfrm>
            <a:off x="5697085" y="3828144"/>
            <a:ext cx="3091103" cy="2124343"/>
          </a:xfrm>
          <a:prstGeom prst="rect">
            <a:avLst/>
          </a:prstGeom>
        </p:spPr>
      </p:pic>
    </p:spTree>
    <p:extLst>
      <p:ext uri="{BB962C8B-B14F-4D97-AF65-F5344CB8AC3E}">
        <p14:creationId xmlns:p14="http://schemas.microsoft.com/office/powerpoint/2010/main" val="16850774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Procuring and transferring</a:t>
            </a:r>
          </a:p>
        </p:txBody>
      </p:sp>
      <p:sp>
        <p:nvSpPr>
          <p:cNvPr id="3" name="Content Placeholder 2"/>
          <p:cNvSpPr>
            <a:spLocks noGrp="1"/>
          </p:cNvSpPr>
          <p:nvPr>
            <p:ph idx="1"/>
          </p:nvPr>
        </p:nvSpPr>
        <p:spPr>
          <a:xfrm>
            <a:off x="457200" y="1721492"/>
            <a:ext cx="5364760" cy="4221416"/>
          </a:xfrm>
        </p:spPr>
        <p:txBody>
          <a:bodyPr>
            <a:normAutofit/>
          </a:bodyPr>
          <a:lstStyle/>
          <a:p>
            <a:pPr marL="344488" indent="-344488">
              <a:buFont typeface="Arial" panose="020B0604020202020204" pitchFamily="34" charset="0"/>
              <a:buChar char="•"/>
            </a:pPr>
            <a:r>
              <a:rPr lang="en-US" sz="1800" dirty="0"/>
              <a:t>The possession of radioactive material is regulated by REM.</a:t>
            </a:r>
          </a:p>
          <a:p>
            <a:pPr marL="344488" indent="-344488">
              <a:buFont typeface="Arial" panose="020B0604020202020204" pitchFamily="34" charset="0"/>
              <a:buChar char="•"/>
            </a:pPr>
            <a:r>
              <a:rPr lang="en-US" sz="1800" dirty="0"/>
              <a:t>Principal Investigators that desire to obtain radioactive material must submit a </a:t>
            </a:r>
            <a:r>
              <a:rPr lang="en-US" sz="1800" dirty="0">
                <a:hlinkClick r:id="rId2"/>
              </a:rPr>
              <a:t>Radioactive Material Requisition (Form R-1)</a:t>
            </a:r>
            <a:r>
              <a:rPr lang="en-US" sz="1800" dirty="0"/>
              <a:t> to REM.</a:t>
            </a:r>
          </a:p>
          <a:p>
            <a:pPr marL="344488" indent="-344488">
              <a:buFont typeface="Arial" panose="020B0604020202020204" pitchFamily="34" charset="0"/>
              <a:buChar char="•"/>
            </a:pPr>
            <a:r>
              <a:rPr lang="en-US" sz="1800" dirty="0"/>
              <a:t>Your business office must follow a specific </a:t>
            </a:r>
            <a:r>
              <a:rPr lang="en-US" sz="1800" dirty="0">
                <a:hlinkClick r:id="rId3"/>
              </a:rPr>
              <a:t>procedure</a:t>
            </a:r>
            <a:r>
              <a:rPr lang="en-US" sz="1800" dirty="0"/>
              <a:t> when purchasing radioactive material. </a:t>
            </a:r>
          </a:p>
          <a:p>
            <a:pPr marL="687388" lvl="1" indent="-344488">
              <a:buFont typeface="Arial" panose="020B0604020202020204" pitchFamily="34" charset="0"/>
              <a:buChar char="•"/>
            </a:pPr>
            <a:r>
              <a:rPr lang="en-US" sz="1800" dirty="0"/>
              <a:t>Failure to follow these procedures can delay your order.</a:t>
            </a:r>
          </a:p>
          <a:p>
            <a:pPr marL="344488" indent="-344488">
              <a:buFont typeface="Arial" panose="020B0604020202020204" pitchFamily="34" charset="0"/>
              <a:buChar char="•"/>
            </a:pPr>
            <a:r>
              <a:rPr lang="en-US" sz="1800" dirty="0"/>
              <a:t>Before transferring radioactive material, you must contact REM. REM will determine whether or not the recipient is permitted to possess the radioactive material. </a:t>
            </a:r>
          </a:p>
        </p:txBody>
      </p:sp>
      <p:graphicFrame>
        <p:nvGraphicFramePr>
          <p:cNvPr id="6" name="Object 5" title="R-1 Form"/>
          <p:cNvGraphicFramePr>
            <a:graphicFrameLocks noChangeAspect="1"/>
          </p:cNvGraphicFramePr>
          <p:nvPr>
            <p:extLst>
              <p:ext uri="{D42A27DB-BD31-4B8C-83A1-F6EECF244321}">
                <p14:modId xmlns:p14="http://schemas.microsoft.com/office/powerpoint/2010/main" val="31129223"/>
              </p:ext>
            </p:extLst>
          </p:nvPr>
        </p:nvGraphicFramePr>
        <p:xfrm>
          <a:off x="5821960" y="1721492"/>
          <a:ext cx="3082399" cy="3988864"/>
        </p:xfrm>
        <a:graphic>
          <a:graphicData uri="http://schemas.openxmlformats.org/presentationml/2006/ole">
            <mc:AlternateContent xmlns:mc="http://schemas.openxmlformats.org/markup-compatibility/2006">
              <mc:Choice xmlns:v="urn:schemas-microsoft-com:vml" Requires="v">
                <p:oleObj name="Acrobat Document" r:id="rId4" imgW="4663359" imgH="6035040" progId="Acrobat.Document.11">
                  <p:embed/>
                </p:oleObj>
              </mc:Choice>
              <mc:Fallback>
                <p:oleObj name="Acrobat Document" r:id="rId4" imgW="4663359" imgH="6035040" progId="Acrobat.Document.11">
                  <p:embed/>
                  <p:pic>
                    <p:nvPicPr>
                      <p:cNvPr id="0" name=""/>
                      <p:cNvPicPr/>
                      <p:nvPr/>
                    </p:nvPicPr>
                    <p:blipFill>
                      <a:blip r:embed="rId5"/>
                      <a:stretch>
                        <a:fillRect/>
                      </a:stretch>
                    </p:blipFill>
                    <p:spPr>
                      <a:xfrm>
                        <a:off x="5821960" y="1721492"/>
                        <a:ext cx="3082399" cy="3988864"/>
                      </a:xfrm>
                      <a:prstGeom prst="rect">
                        <a:avLst/>
                      </a:prstGeom>
                    </p:spPr>
                  </p:pic>
                </p:oleObj>
              </mc:Fallback>
            </mc:AlternateContent>
          </a:graphicData>
        </a:graphic>
      </p:graphicFrame>
    </p:spTree>
    <p:extLst>
      <p:ext uri="{BB962C8B-B14F-4D97-AF65-F5344CB8AC3E}">
        <p14:creationId xmlns:p14="http://schemas.microsoft.com/office/powerpoint/2010/main" val="32676426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Security and storage</a:t>
            </a:r>
          </a:p>
        </p:txBody>
      </p:sp>
      <p:sp>
        <p:nvSpPr>
          <p:cNvPr id="4" name="Content Placeholder 3"/>
          <p:cNvSpPr>
            <a:spLocks noGrp="1"/>
          </p:cNvSpPr>
          <p:nvPr>
            <p:ph idx="1"/>
          </p:nvPr>
        </p:nvSpPr>
        <p:spPr>
          <a:xfrm>
            <a:off x="457200" y="1721492"/>
            <a:ext cx="5272481" cy="4221416"/>
          </a:xfrm>
        </p:spPr>
        <p:txBody>
          <a:bodyPr>
            <a:normAutofit/>
          </a:bodyPr>
          <a:lstStyle/>
          <a:p>
            <a:pPr marL="344488" indent="-344488">
              <a:buFont typeface="Arial" panose="020B0604020202020204" pitchFamily="34" charset="0"/>
              <a:buChar char="•"/>
            </a:pPr>
            <a:r>
              <a:rPr lang="en-US" sz="1800" dirty="0"/>
              <a:t>The NRC mandates the safeguarding of radioactive material to prevent:</a:t>
            </a:r>
          </a:p>
          <a:p>
            <a:pPr marL="687388" lvl="1" indent="-344488">
              <a:buFont typeface="Arial" panose="020B0604020202020204" pitchFamily="34" charset="0"/>
              <a:buChar char="•"/>
            </a:pPr>
            <a:r>
              <a:rPr lang="en-US" sz="1800" dirty="0"/>
              <a:t>Theft and sabotage of radioactive material</a:t>
            </a:r>
          </a:p>
          <a:p>
            <a:pPr marL="687388" lvl="1" indent="-344488">
              <a:buFont typeface="Arial" panose="020B0604020202020204" pitchFamily="34" charset="0"/>
              <a:buChar char="•"/>
            </a:pPr>
            <a:r>
              <a:rPr lang="en-US" sz="1800" dirty="0"/>
              <a:t>Accidental exposure to radiation</a:t>
            </a:r>
          </a:p>
          <a:p>
            <a:pPr marL="344488" indent="-344488">
              <a:buFont typeface="Arial" panose="020B0604020202020204" pitchFamily="34" charset="0"/>
              <a:buChar char="•"/>
            </a:pPr>
            <a:r>
              <a:rPr lang="en-US" sz="1800" dirty="0"/>
              <a:t>Radioactive material must be secured by locking doors when the room is unoccupied or, storing radioactive material in locked containers, safes or refrigerators.</a:t>
            </a:r>
          </a:p>
          <a:p>
            <a:pPr marL="344488" indent="-344488">
              <a:buFont typeface="Arial" panose="020B0604020202020204" pitchFamily="34" charset="0"/>
              <a:buChar char="•"/>
            </a:pPr>
            <a:r>
              <a:rPr lang="en-US" sz="1800" dirty="0"/>
              <a:t>Radionuclides that emit high-energy beta particles, gamma-rays and neutrons should be stored in shielded containers or behind radiation shielding. </a:t>
            </a:r>
          </a:p>
        </p:txBody>
      </p:sp>
      <p:pic>
        <p:nvPicPr>
          <p:cNvPr id="3078" name="Picture 6" title="Acrylic Lock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516" y="1411100"/>
            <a:ext cx="3086100" cy="195262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result for lead pi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8053" y="3405931"/>
            <a:ext cx="2923563" cy="292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296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Transporting and shipping</a:t>
            </a:r>
          </a:p>
        </p:txBody>
      </p:sp>
      <p:sp>
        <p:nvSpPr>
          <p:cNvPr id="3" name="Content Placeholder 2"/>
          <p:cNvSpPr>
            <a:spLocks noGrp="1"/>
          </p:cNvSpPr>
          <p:nvPr>
            <p:ph idx="1"/>
          </p:nvPr>
        </p:nvSpPr>
        <p:spPr>
          <a:xfrm>
            <a:off x="457201" y="1721492"/>
            <a:ext cx="4609750" cy="4221416"/>
          </a:xfrm>
        </p:spPr>
        <p:txBody>
          <a:bodyPr>
            <a:normAutofit/>
          </a:bodyPr>
          <a:lstStyle/>
          <a:p>
            <a:pPr marL="344488" indent="-344488">
              <a:buFont typeface="Arial" panose="020B0604020202020204" pitchFamily="34" charset="0"/>
              <a:buChar char="•"/>
            </a:pPr>
            <a:r>
              <a:rPr lang="en-US" sz="1800" dirty="0"/>
              <a:t>The transportation and shipping of radioactive material is regulated by the Department of Transportation (DOT).</a:t>
            </a:r>
          </a:p>
          <a:p>
            <a:pPr marL="344488" indent="-344488">
              <a:buFont typeface="Arial" panose="020B0604020202020204" pitchFamily="34" charset="0"/>
              <a:buChar char="•"/>
            </a:pPr>
            <a:r>
              <a:rPr lang="en-US" sz="1800" dirty="0"/>
              <a:t>DOT regulations are meant to ensure the safe transport of radioactive material. </a:t>
            </a:r>
          </a:p>
          <a:p>
            <a:pPr marL="344488" indent="-344488">
              <a:buFont typeface="Arial" panose="020B0604020202020204" pitchFamily="34" charset="0"/>
              <a:buChar char="•"/>
            </a:pPr>
            <a:r>
              <a:rPr lang="en-US" sz="1800" dirty="0"/>
              <a:t>DOT regulations only apply when public roadways will be used.</a:t>
            </a:r>
          </a:p>
          <a:p>
            <a:pPr marL="344488" indent="-344488">
              <a:buFont typeface="Arial" panose="020B0604020202020204" pitchFamily="34" charset="0"/>
              <a:buChar char="•"/>
            </a:pPr>
            <a:r>
              <a:rPr lang="en-US" sz="1800" dirty="0"/>
              <a:t>If you are planning to transport or ship radioactive material, you must contact REM first. </a:t>
            </a:r>
          </a:p>
        </p:txBody>
      </p:sp>
      <p:pic>
        <p:nvPicPr>
          <p:cNvPr id="5122" name="Picture 2" descr="Image result for department of transport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3310" y="1768201"/>
            <a:ext cx="2063262" cy="206326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hipping Radioactive Material"/>
          <p:cNvPicPr>
            <a:picLocks noChangeAspect="1" noChangeArrowheads="1"/>
          </p:cNvPicPr>
          <p:nvPr/>
        </p:nvPicPr>
        <p:blipFill rotWithShape="1">
          <a:blip r:embed="rId3">
            <a:extLst>
              <a:ext uri="{28A0092B-C50C-407E-A947-70E740481C1C}">
                <a14:useLocalDpi xmlns:a14="http://schemas.microsoft.com/office/drawing/2010/main" val="0"/>
              </a:ext>
            </a:extLst>
          </a:blip>
          <a:srcRect l="23863" r="2346"/>
          <a:stretch/>
        </p:blipFill>
        <p:spPr bwMode="auto">
          <a:xfrm>
            <a:off x="5427677" y="4164459"/>
            <a:ext cx="3374529" cy="185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086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Safety organizations</a:t>
            </a:r>
          </a:p>
        </p:txBody>
      </p:sp>
    </p:spTree>
    <p:extLst>
      <p:ext uri="{BB962C8B-B14F-4D97-AF65-F5344CB8AC3E}">
        <p14:creationId xmlns:p14="http://schemas.microsoft.com/office/powerpoint/2010/main" val="13099582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Nuclear regulatory commission</a:t>
            </a:r>
          </a:p>
        </p:txBody>
      </p:sp>
      <p:sp>
        <p:nvSpPr>
          <p:cNvPr id="9" name="Content Placeholder 8"/>
          <p:cNvSpPr>
            <a:spLocks noGrp="1"/>
          </p:cNvSpPr>
          <p:nvPr>
            <p:ph idx="1"/>
          </p:nvPr>
        </p:nvSpPr>
        <p:spPr>
          <a:xfrm>
            <a:off x="457200" y="1721492"/>
            <a:ext cx="5633207" cy="4221416"/>
          </a:xfrm>
        </p:spPr>
        <p:txBody>
          <a:bodyPr>
            <a:normAutofit lnSpcReduction="10000"/>
          </a:bodyPr>
          <a:lstStyle/>
          <a:p>
            <a:pPr marL="344488" indent="-344488">
              <a:buFont typeface="Arial" panose="020B0604020202020204" pitchFamily="34" charset="0"/>
              <a:buChar char="•"/>
            </a:pPr>
            <a:r>
              <a:rPr lang="en-US" sz="1800" dirty="0"/>
              <a:t>Purdue University is licensed to acquire, possess and use radioactive material by the Nuclear Regulatory Commission (NRC) </a:t>
            </a:r>
          </a:p>
          <a:p>
            <a:pPr marL="344488" indent="-344488">
              <a:buFont typeface="Arial" panose="020B0604020202020204" pitchFamily="34" charset="0"/>
              <a:buChar char="•"/>
            </a:pPr>
            <a:r>
              <a:rPr lang="en-US" sz="1800" dirty="0"/>
              <a:t>The NRC is an entity of the United States government.</a:t>
            </a:r>
          </a:p>
          <a:p>
            <a:pPr marL="344488" indent="-344488">
              <a:buFont typeface="Arial" panose="020B0604020202020204" pitchFamily="34" charset="0"/>
              <a:buChar char="•"/>
            </a:pPr>
            <a:r>
              <a:rPr lang="en-US" sz="1800" dirty="0"/>
              <a:t>The NRC has a two-fold mission:</a:t>
            </a:r>
          </a:p>
          <a:p>
            <a:pPr marL="687388" lvl="1" indent="-344488">
              <a:buFont typeface="Arial" panose="020B0604020202020204" pitchFamily="34" charset="0"/>
              <a:buChar char="•"/>
            </a:pPr>
            <a:r>
              <a:rPr lang="en-US" sz="1800" dirty="0"/>
              <a:t>Ensure the safety of the public and radiation workers</a:t>
            </a:r>
          </a:p>
          <a:p>
            <a:pPr marL="687388" lvl="1" indent="-344488">
              <a:buFont typeface="Arial" panose="020B0604020202020204" pitchFamily="34" charset="0"/>
              <a:buChar char="•"/>
            </a:pPr>
            <a:r>
              <a:rPr lang="en-US" sz="1800" dirty="0"/>
              <a:t>Safeguarding radioactive material</a:t>
            </a:r>
          </a:p>
          <a:p>
            <a:pPr marL="344488" indent="-344488">
              <a:buFont typeface="Arial" panose="020B0604020202020204" pitchFamily="34" charset="0"/>
              <a:buChar char="•"/>
            </a:pPr>
            <a:r>
              <a:rPr lang="en-US" sz="1800" dirty="0"/>
              <a:t>The NRC fulfills its purposes by developing and enforcing regulations affecting the receipt, possession, transfer, production and use of radioactive material.</a:t>
            </a:r>
          </a:p>
          <a:p>
            <a:pPr marL="344488" indent="-344488">
              <a:buFont typeface="Arial" panose="020B0604020202020204" pitchFamily="34" charset="0"/>
              <a:buChar char="•"/>
            </a:pPr>
            <a:r>
              <a:rPr lang="en-US" sz="1800" dirty="0"/>
              <a:t>The applicable NRC regulations are codified in Title 10, Code of Federal Regulations (10 CFR)  </a:t>
            </a:r>
          </a:p>
        </p:txBody>
      </p:sp>
      <p:pic>
        <p:nvPicPr>
          <p:cNvPr id="1026" name="Picture 2" descr="Image result for nuclear regulatory commission"/>
          <p:cNvPicPr>
            <a:picLocks noChangeAspect="1" noChangeArrowheads="1"/>
          </p:cNvPicPr>
          <p:nvPr/>
        </p:nvPicPr>
        <p:blipFill rotWithShape="1">
          <a:blip r:embed="rId2">
            <a:extLst>
              <a:ext uri="{28A0092B-C50C-407E-A947-70E740481C1C}">
                <a14:useLocalDpi xmlns:a14="http://schemas.microsoft.com/office/drawing/2010/main" val="0"/>
              </a:ext>
            </a:extLst>
          </a:blip>
          <a:srcRect l="18969" r="18724"/>
          <a:stretch/>
        </p:blipFill>
        <p:spPr bwMode="auto">
          <a:xfrm>
            <a:off x="6302288" y="2355213"/>
            <a:ext cx="2390862" cy="2400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5777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10CFR19 and 10CFR20 summary</a:t>
            </a:r>
          </a:p>
        </p:txBody>
      </p:sp>
      <p:sp>
        <p:nvSpPr>
          <p:cNvPr id="3" name="Content Placeholder 2"/>
          <p:cNvSpPr>
            <a:spLocks noGrp="1"/>
          </p:cNvSpPr>
          <p:nvPr>
            <p:ph idx="1"/>
          </p:nvPr>
        </p:nvSpPr>
        <p:spPr/>
        <p:txBody>
          <a:bodyPr>
            <a:normAutofit lnSpcReduction="10000"/>
          </a:bodyPr>
          <a:lstStyle/>
          <a:p>
            <a:r>
              <a:rPr lang="en-US" dirty="0"/>
              <a:t>In accordance with Title 10 of the Code of Federal Regulations part 19 and 20:</a:t>
            </a:r>
          </a:p>
          <a:p>
            <a:pPr marL="285750" indent="-285750">
              <a:buFont typeface="Arial" panose="020B0604020202020204" pitchFamily="34" charset="0"/>
              <a:buChar char="•"/>
            </a:pPr>
            <a:r>
              <a:rPr lang="en-US" dirty="0"/>
              <a:t>Purdue shall:</a:t>
            </a:r>
          </a:p>
          <a:p>
            <a:pPr marL="628650" lvl="1" indent="-285750">
              <a:buFont typeface="Arial" panose="020B0604020202020204" pitchFamily="34" charset="0"/>
              <a:buChar char="•"/>
            </a:pPr>
            <a:r>
              <a:rPr lang="en-US" dirty="0"/>
              <a:t>Post the regulations in 10CFR20, the NRC issued radioactive material license, operating procedures, notices of violations and up-to-date versions of the NRC Form 3, “Notice to Employees.”</a:t>
            </a:r>
          </a:p>
          <a:p>
            <a:pPr marL="628650" lvl="1" indent="-285750">
              <a:buFont typeface="Arial" panose="020B0604020202020204" pitchFamily="34" charset="0"/>
              <a:buChar char="•"/>
            </a:pPr>
            <a:r>
              <a:rPr lang="en-US" dirty="0"/>
              <a:t>Provide radiation safety training commensurate with the potential hazards</a:t>
            </a:r>
          </a:p>
          <a:p>
            <a:pPr marL="628650" lvl="1" indent="-285750">
              <a:buFont typeface="Arial" panose="020B0604020202020204" pitchFamily="34" charset="0"/>
              <a:buChar char="•"/>
            </a:pPr>
            <a:r>
              <a:rPr lang="en-US" dirty="0"/>
              <a:t>Provide radiation exposure/dose records to radiation workers upon request</a:t>
            </a:r>
          </a:p>
          <a:p>
            <a:pPr marL="628650" lvl="1" indent="-285750">
              <a:buFont typeface="Arial" panose="020B0604020202020204" pitchFamily="34" charset="0"/>
              <a:buChar char="•"/>
            </a:pPr>
            <a:r>
              <a:rPr lang="en-US" dirty="0"/>
              <a:t>Permit NRC inspections</a:t>
            </a:r>
          </a:p>
          <a:p>
            <a:pPr marL="628650" lvl="1" indent="-285750">
              <a:buFont typeface="Arial" panose="020B0604020202020204" pitchFamily="34" charset="0"/>
              <a:buChar char="•"/>
            </a:pPr>
            <a:r>
              <a:rPr lang="en-US" dirty="0"/>
              <a:t>Ensure the dose to radiation workers, members of the public and minors are maintained below the dose limits and As Low As Reasonably Achievable</a:t>
            </a:r>
          </a:p>
          <a:p>
            <a:pPr marL="628650" lvl="1" indent="-285750">
              <a:buFont typeface="Arial" panose="020B0604020202020204" pitchFamily="34" charset="0"/>
              <a:buChar char="•"/>
            </a:pPr>
            <a:r>
              <a:rPr lang="en-US" dirty="0"/>
              <a:t>Secure radioactive material from unauthorized removal and access</a:t>
            </a:r>
          </a:p>
          <a:p>
            <a:pPr marL="628650" lvl="1" indent="-285750">
              <a:buFont typeface="Arial" panose="020B0604020202020204" pitchFamily="34" charset="0"/>
              <a:buChar char="•"/>
            </a:pPr>
            <a:r>
              <a:rPr lang="en-US" dirty="0"/>
              <a:t>Receive radioactive material shipments in accordance with 10CFR20.1906</a:t>
            </a:r>
          </a:p>
          <a:p>
            <a:pPr marL="628650" lvl="1" indent="-285750">
              <a:buFont typeface="Arial" panose="020B0604020202020204" pitchFamily="34" charset="0"/>
              <a:buChar char="•"/>
            </a:pPr>
            <a:r>
              <a:rPr lang="en-US" dirty="0"/>
              <a:t>Dispose radioactive waste in accordance with 10CFR20, Subpart K</a:t>
            </a:r>
          </a:p>
          <a:p>
            <a:pPr marL="628650" lvl="1" indent="-285750">
              <a:buFont typeface="Arial" panose="020B0604020202020204" pitchFamily="34" charset="0"/>
              <a:buChar char="•"/>
            </a:pPr>
            <a:r>
              <a:rPr lang="en-US" dirty="0"/>
              <a:t>Maintain records in accordance with 10CFR20, Subpart L</a:t>
            </a:r>
          </a:p>
          <a:p>
            <a:pPr marL="628650" lvl="1" indent="-285750">
              <a:buFont typeface="Arial" panose="020B0604020202020204" pitchFamily="34" charset="0"/>
              <a:buChar char="•"/>
            </a:pPr>
            <a:r>
              <a:rPr lang="en-US" dirty="0"/>
              <a:t>Submit reports to the NRC in accordance with 10CFR20, Subpart M</a:t>
            </a:r>
          </a:p>
          <a:p>
            <a:pPr marL="285750" indent="-285750">
              <a:buFont typeface="Arial" panose="020B0604020202020204" pitchFamily="34" charset="0"/>
              <a:buChar char="•"/>
            </a:pPr>
            <a:r>
              <a:rPr lang="en-US" dirty="0"/>
              <a:t>Employees can request an NRC inspection without fear of retribution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053993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3" name="Rectangle 3"/>
          <p:cNvSpPr>
            <a:spLocks noGrp="1" noChangeArrowheads="1"/>
          </p:cNvSpPr>
          <p:nvPr>
            <p:ph idx="1"/>
          </p:nvPr>
        </p:nvSpPr>
        <p:spPr/>
        <p:txBody>
          <a:bodyPr>
            <a:normAutofit/>
          </a:bodyPr>
          <a:lstStyle/>
          <a:p>
            <a:pPr marL="342900" indent="-342900">
              <a:buFont typeface="Arial" pitchFamily="34" charset="0"/>
              <a:buChar char="•"/>
            </a:pPr>
            <a:r>
              <a:rPr lang="en-US" sz="1800" dirty="0"/>
              <a:t>Purdue University’s radiation safety program is empowered by Purdue University </a:t>
            </a:r>
            <a:r>
              <a:rPr lang="en-US" sz="1800" dirty="0">
                <a:hlinkClick r:id="rId2"/>
              </a:rPr>
              <a:t>Executive Memorandum No. B-14</a:t>
            </a:r>
            <a:endParaRPr lang="en-US" sz="1800" dirty="0">
              <a:hlinkClick r:id="rId3"/>
            </a:endParaRPr>
          </a:p>
          <a:p>
            <a:pPr marL="342900" indent="-342900">
              <a:buFont typeface="Arial" pitchFamily="34" charset="0"/>
              <a:buChar char="•"/>
            </a:pPr>
            <a:r>
              <a:rPr lang="en-US" sz="1800" dirty="0"/>
              <a:t>Purdue University’s radiation policies can be found in the </a:t>
            </a:r>
            <a:r>
              <a:rPr lang="en-US" sz="1800" dirty="0">
                <a:hlinkClick r:id="rId4"/>
              </a:rPr>
              <a:t>Purdue Radiation Safety Manual</a:t>
            </a:r>
            <a:endParaRPr lang="en-US" sz="1800" dirty="0"/>
          </a:p>
          <a:p>
            <a:pPr marL="342900" indent="-342900">
              <a:buFont typeface="Arial" pitchFamily="34" charset="0"/>
              <a:buChar char="•"/>
            </a:pPr>
            <a:r>
              <a:rPr lang="en-US" sz="1800" dirty="0"/>
              <a:t>The radiation safety program is managed by the:</a:t>
            </a:r>
          </a:p>
          <a:p>
            <a:pPr marL="685800" lvl="1" indent="-342900">
              <a:buFont typeface="Arial" panose="020B0604020202020204" pitchFamily="34" charset="0"/>
              <a:buChar char="•"/>
            </a:pPr>
            <a:r>
              <a:rPr lang="en-US" sz="1800" dirty="0"/>
              <a:t>Radiation Safety Committee (RSC)</a:t>
            </a:r>
          </a:p>
          <a:p>
            <a:pPr marL="1028700" lvl="1">
              <a:buFont typeface="Arial" panose="020B0604020202020204" pitchFamily="34" charset="0"/>
              <a:buChar char="•"/>
            </a:pPr>
            <a:r>
              <a:rPr lang="en-US" sz="1800" dirty="0"/>
              <a:t>Ensures the safety of the University and community in the utilization of all radioactive materials and radiation producing devices at the University or by University faculty, staff or students. </a:t>
            </a:r>
          </a:p>
          <a:p>
            <a:pPr marL="685800" lvl="1" indent="-342900">
              <a:buFont typeface="Arial" panose="020B0604020202020204" pitchFamily="34" charset="0"/>
              <a:buChar char="•"/>
            </a:pPr>
            <a:r>
              <a:rPr lang="en-US" sz="1800" dirty="0"/>
              <a:t>Department of Radiological and Environmental Management (REM)</a:t>
            </a:r>
          </a:p>
          <a:p>
            <a:pPr marL="1028700" lvl="1">
              <a:buFont typeface="Arial" panose="020B0604020202020204" pitchFamily="34" charset="0"/>
              <a:buChar char="•"/>
            </a:pPr>
            <a:r>
              <a:rPr lang="en-US" sz="1800" dirty="0"/>
              <a:t>Carries out the directives of the RSC.</a:t>
            </a:r>
          </a:p>
          <a:p>
            <a:pPr marL="1028700" lvl="1">
              <a:buFont typeface="Arial" panose="020B0604020202020204" pitchFamily="34" charset="0"/>
              <a:buChar char="•"/>
            </a:pPr>
            <a:r>
              <a:rPr lang="en-US" sz="1800" dirty="0"/>
              <a:t>Works to achieve compliance with regulations and license conditions.  </a:t>
            </a:r>
          </a:p>
          <a:p>
            <a:pPr marL="1028700" lvl="1" indent="-342900"/>
            <a:endParaRPr lang="en-US" sz="2200" dirty="0"/>
          </a:p>
        </p:txBody>
      </p:sp>
      <p:sp>
        <p:nvSpPr>
          <p:cNvPr id="97284" name="Slide Number Placeholder 6"/>
          <p:cNvSpPr>
            <a:spLocks noGrp="1"/>
          </p:cNvSpPr>
          <p:nvPr>
            <p:ph type="sldNum" sz="quarter" idx="12"/>
          </p:nvPr>
        </p:nvSpPr>
        <p:spPr/>
        <p:txBody>
          <a:bodyPr/>
          <a:lstStyle/>
          <a:p>
            <a:fld id="{8D8F94D8-A366-40FD-B37F-827A0DF9A9D3}" type="slidenum">
              <a:rPr lang="en-US" smtClean="0"/>
              <a:pPr/>
              <a:t>58</a:t>
            </a:fld>
            <a:endParaRPr lang="en-US" dirty="0"/>
          </a:p>
        </p:txBody>
      </p:sp>
      <p:sp>
        <p:nvSpPr>
          <p:cNvPr id="2" name="Title 1"/>
          <p:cNvSpPr>
            <a:spLocks noGrp="1"/>
          </p:cNvSpPr>
          <p:nvPr>
            <p:ph type="title"/>
          </p:nvPr>
        </p:nvSpPr>
        <p:spPr/>
        <p:txBody>
          <a:bodyPr/>
          <a:lstStyle/>
          <a:p>
            <a:r>
              <a:rPr lang="en-US" dirty="0"/>
              <a:t>Purdue University organization</a:t>
            </a:r>
          </a:p>
        </p:txBody>
      </p:sp>
    </p:spTree>
    <p:extLst>
      <p:ext uri="{BB962C8B-B14F-4D97-AF65-F5344CB8AC3E}">
        <p14:creationId xmlns:p14="http://schemas.microsoft.com/office/powerpoint/2010/main" val="1631735854"/>
      </p:ext>
    </p:extLst>
  </p:cSld>
  <p:clrMapOvr>
    <a:masterClrMapping/>
  </p:clrMapOvr>
  <p:transition advClick="0"/>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3"/>
          <p:cNvSpPr>
            <a:spLocks noGrp="1" noChangeArrowheads="1"/>
          </p:cNvSpPr>
          <p:nvPr>
            <p:ph idx="1"/>
          </p:nvPr>
        </p:nvSpPr>
        <p:spPr/>
        <p:txBody>
          <a:bodyPr>
            <a:noAutofit/>
          </a:bodyPr>
          <a:lstStyle/>
          <a:p>
            <a:pPr marL="344488" indent="-344488">
              <a:buFont typeface="Arial" panose="020B0604020202020204" pitchFamily="34" charset="0"/>
              <a:buChar char="•"/>
            </a:pPr>
            <a:r>
              <a:rPr lang="en-US" sz="1800" dirty="0"/>
              <a:t>REM complies with NRC regulations by: </a:t>
            </a:r>
          </a:p>
          <a:p>
            <a:pPr marL="687388" lvl="1" indent="-344488">
              <a:buFont typeface="Arial" panose="020B0604020202020204" pitchFamily="34" charset="0"/>
              <a:buChar char="•"/>
            </a:pPr>
            <a:r>
              <a:rPr lang="en-US" sz="1800" dirty="0"/>
              <a:t>Providing radiation safety training</a:t>
            </a:r>
          </a:p>
          <a:p>
            <a:pPr marL="687388" lvl="1" indent="-344488">
              <a:buFont typeface="Arial" panose="020B0604020202020204" pitchFamily="34" charset="0"/>
              <a:buChar char="•"/>
            </a:pPr>
            <a:r>
              <a:rPr lang="en-US" sz="1800" dirty="0"/>
              <a:t>Monitoring radiation exposure to public and radiation workers</a:t>
            </a:r>
          </a:p>
          <a:p>
            <a:pPr marL="687388" lvl="1" indent="-344488">
              <a:buFont typeface="Arial" panose="020B0604020202020204" pitchFamily="34" charset="0"/>
              <a:buChar char="•"/>
            </a:pPr>
            <a:r>
              <a:rPr lang="en-US" sz="1800" dirty="0"/>
              <a:t>Consulting support for any safety issues or concerns</a:t>
            </a:r>
          </a:p>
          <a:p>
            <a:pPr marL="687388" lvl="1" indent="-344488">
              <a:buFont typeface="Arial" panose="020B0604020202020204" pitchFamily="34" charset="0"/>
              <a:buChar char="•"/>
            </a:pPr>
            <a:r>
              <a:rPr lang="en-US" sz="1800" dirty="0"/>
              <a:t>Performing safety audits</a:t>
            </a:r>
          </a:p>
          <a:p>
            <a:pPr marL="687388" lvl="1" indent="-344488">
              <a:buFont typeface="Arial" panose="020B0604020202020204" pitchFamily="34" charset="0"/>
              <a:buChar char="•"/>
            </a:pPr>
            <a:r>
              <a:rPr lang="en-US" sz="1800" dirty="0"/>
              <a:t>Performing contamination surveys</a:t>
            </a:r>
          </a:p>
          <a:p>
            <a:pPr marL="687388" lvl="1" indent="-344488">
              <a:buFont typeface="Arial" panose="020B0604020202020204" pitchFamily="34" charset="0"/>
              <a:buChar char="•"/>
            </a:pPr>
            <a:r>
              <a:rPr lang="en-US" sz="1800" dirty="0"/>
              <a:t>Overseeing decontamination efforts</a:t>
            </a:r>
          </a:p>
          <a:p>
            <a:pPr marL="687388" lvl="1" indent="-344488">
              <a:buFont typeface="Arial" panose="020B0604020202020204" pitchFamily="34" charset="0"/>
              <a:buChar char="•"/>
            </a:pPr>
            <a:r>
              <a:rPr lang="en-US" sz="1800" dirty="0"/>
              <a:t>Maintaining an inventory of radioactive material</a:t>
            </a:r>
          </a:p>
          <a:p>
            <a:pPr marL="687388" lvl="1" indent="-344488">
              <a:buFont typeface="Arial" panose="020B0604020202020204" pitchFamily="34" charset="0"/>
              <a:buChar char="•"/>
            </a:pPr>
            <a:r>
              <a:rPr lang="en-US" sz="1800" dirty="0"/>
              <a:t>Safeguarding radioactive material</a:t>
            </a:r>
          </a:p>
          <a:p>
            <a:pPr marL="687388" lvl="1" indent="-344488">
              <a:buFont typeface="Arial" panose="020B0604020202020204" pitchFamily="34" charset="0"/>
              <a:buChar char="•"/>
            </a:pPr>
            <a:r>
              <a:rPr lang="en-US" sz="1800" dirty="0"/>
              <a:t>Ensuring the proper safety controls are in place</a:t>
            </a:r>
          </a:p>
          <a:p>
            <a:pPr lvl="1"/>
            <a:endParaRPr lang="en-US" sz="1800" dirty="0"/>
          </a:p>
          <a:p>
            <a:endParaRPr lang="en-US" dirty="0"/>
          </a:p>
        </p:txBody>
      </p:sp>
      <p:sp>
        <p:nvSpPr>
          <p:cNvPr id="98308" name="Slide Number Placeholder 6"/>
          <p:cNvSpPr>
            <a:spLocks noGrp="1"/>
          </p:cNvSpPr>
          <p:nvPr>
            <p:ph type="sldNum" sz="quarter" idx="12"/>
          </p:nvPr>
        </p:nvSpPr>
        <p:spPr/>
        <p:txBody>
          <a:bodyPr/>
          <a:lstStyle/>
          <a:p>
            <a:fld id="{7A59EFFA-C67B-4426-ADEA-6F6E0C06B90D}" type="slidenum">
              <a:rPr lang="en-US" smtClean="0"/>
              <a:pPr/>
              <a:t>59</a:t>
            </a:fld>
            <a:endParaRPr lang="en-US" dirty="0"/>
          </a:p>
        </p:txBody>
      </p:sp>
      <p:sp>
        <p:nvSpPr>
          <p:cNvPr id="5" name="Title 7"/>
          <p:cNvSpPr>
            <a:spLocks noGrp="1"/>
          </p:cNvSpPr>
          <p:nvPr>
            <p:ph type="title"/>
          </p:nvPr>
        </p:nvSpPr>
        <p:spPr>
          <a:xfrm>
            <a:off x="457200" y="315431"/>
            <a:ext cx="8235950" cy="748782"/>
          </a:xfrm>
        </p:spPr>
        <p:txBody>
          <a:bodyPr/>
          <a:lstStyle/>
          <a:p>
            <a:r>
              <a:rPr lang="en-US" dirty="0"/>
              <a:t>Rem responsibilities</a:t>
            </a:r>
          </a:p>
        </p:txBody>
      </p:sp>
    </p:spTree>
    <p:extLst>
      <p:ext uri="{BB962C8B-B14F-4D97-AF65-F5344CB8AC3E}">
        <p14:creationId xmlns:p14="http://schemas.microsoft.com/office/powerpoint/2010/main" val="2198752188"/>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(2)</a:t>
            </a:r>
          </a:p>
        </p:txBody>
      </p:sp>
      <p:sp>
        <p:nvSpPr>
          <p:cNvPr id="3" name="Content Placeholder 2"/>
          <p:cNvSpPr>
            <a:spLocks noGrp="1"/>
          </p:cNvSpPr>
          <p:nvPr>
            <p:ph idx="1"/>
          </p:nvPr>
        </p:nvSpPr>
        <p:spPr/>
        <p:txBody>
          <a:bodyPr/>
          <a:lstStyle/>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Beta Positive (</a:t>
            </a:r>
            <a:r>
              <a:rPr lang="el-GR" sz="1800" dirty="0">
                <a:latin typeface="Arial" panose="020B0604020202020204" pitchFamily="34" charset="0"/>
                <a:ea typeface="Verdana" panose="020B0604030504040204" pitchFamily="34" charset="0"/>
                <a:cs typeface="Arial" panose="020B0604020202020204" pitchFamily="34" charset="0"/>
              </a:rPr>
              <a:t>β</a:t>
            </a:r>
            <a:r>
              <a:rPr lang="en-US" sz="1800" baseline="30000" dirty="0">
                <a:latin typeface="Arial" panose="020B0604020202020204" pitchFamily="34" charset="0"/>
                <a:ea typeface="Verdana" panose="020B0604030504040204" pitchFamily="34" charset="0"/>
                <a:cs typeface="Arial" panose="020B0604020202020204" pitchFamily="34" charset="0"/>
              </a:rPr>
              <a:t>+</a:t>
            </a:r>
            <a:r>
              <a:rPr lang="en-US" sz="1800" dirty="0">
                <a:latin typeface="Arial" panose="020B0604020202020204" pitchFamily="34" charset="0"/>
                <a:ea typeface="Verdana" panose="020B0604030504040204" pitchFamily="34" charset="0"/>
                <a:cs typeface="Arial" panose="020B0604020202020204" pitchFamily="34" charset="0"/>
              </a:rPr>
              <a:t>) – When interacting with matter, positrons will slow down and annihilate with atomic electrons, producing high energy gamma radiation. Therefore, we shield for the gammas rather than the positrons</a:t>
            </a:r>
          </a:p>
          <a:p>
            <a:pPr marL="344488"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Gamma</a:t>
            </a:r>
            <a:r>
              <a:rPr lang="en-US"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γ</a:t>
            </a:r>
            <a:r>
              <a:rPr lang="en-US" sz="1800" dirty="0">
                <a:latin typeface="Arial" panose="020B0604020202020204" pitchFamily="34" charset="0"/>
                <a:cs typeface="Arial" panose="020B0604020202020204" pitchFamily="34" charset="0"/>
              </a:rPr>
              <a:t>) – Very penetrating. P</a:t>
            </a:r>
            <a:r>
              <a:rPr lang="en-US" sz="1800" dirty="0">
                <a:latin typeface="Arial" panose="020B0604020202020204" pitchFamily="34" charset="0"/>
                <a:ea typeface="Verdana" panose="020B0604030504040204" pitchFamily="34" charset="0"/>
                <a:cs typeface="Arial" panose="020B0604020202020204" pitchFamily="34" charset="0"/>
              </a:rPr>
              <a:t>enetration (and therefore shielding thickness) is dependent on gamma energy</a:t>
            </a:r>
          </a:p>
          <a:p>
            <a:pPr marL="687388" lvl="1" indent="-344488">
              <a:buFont typeface="Arial" panose="020B0604020202020204" pitchFamily="34" charset="0"/>
              <a:buChar char="•"/>
            </a:pPr>
            <a:r>
              <a:rPr lang="en-US" sz="1800" dirty="0">
                <a:latin typeface="Arial" panose="020B0604020202020204" pitchFamily="34" charset="0"/>
                <a:ea typeface="Verdana" panose="020B0604030504040204" pitchFamily="34" charset="0"/>
                <a:cs typeface="Arial" panose="020B0604020202020204" pitchFamily="34" charset="0"/>
              </a:rPr>
              <a:t>Best shielded by high density (high atomic number) material such as lead and concrete.  </a:t>
            </a:r>
            <a:endParaRPr lang="en-US" sz="1800" dirty="0">
              <a:latin typeface="Arial" panose="020B0604020202020204" pitchFamily="34" charset="0"/>
              <a:cs typeface="Arial" panose="020B0604020202020204" pitchFamily="34" charset="0"/>
            </a:endParaRPr>
          </a:p>
          <a:p>
            <a:pPr marL="344488"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Neutron (n) – Extremely penetrating. </a:t>
            </a:r>
          </a:p>
          <a:p>
            <a:pPr marL="687388" lvl="1" indent="-344488">
              <a:buFont typeface="Arial" panose="020B0604020202020204" pitchFamily="34" charset="0"/>
              <a:buChar char="•"/>
            </a:pPr>
            <a:r>
              <a:rPr lang="en-US" sz="1800" dirty="0">
                <a:latin typeface="Arial" panose="020B0604020202020204" pitchFamily="34" charset="0"/>
                <a:cs typeface="Arial" panose="020B0604020202020204" pitchFamily="34" charset="0"/>
              </a:rPr>
              <a:t>Best shielded by hydrogenous material such as water, paraffin and polyethylene. Concrete and concrete block are effective shielding material, but not as effective as hydrogenous material.</a:t>
            </a:r>
          </a:p>
          <a:p>
            <a:pPr lvl="1" indent="0">
              <a:buNone/>
            </a:pPr>
            <a:r>
              <a:rPr lang="en-US" sz="1700"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22196882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522922"/>
            <a:ext cx="8235950" cy="748782"/>
          </a:xfrm>
          <a:effectLst>
            <a:outerShdw blurRad="50800" dist="38100" dir="2700000" algn="tl" rotWithShape="0">
              <a:prstClr val="black">
                <a:alpha val="40000"/>
              </a:prstClr>
            </a:outerShdw>
          </a:effectLst>
        </p:spPr>
        <p:txBody>
          <a:bodyPr/>
          <a:lstStyle/>
          <a:p>
            <a:r>
              <a:rPr lang="en-US" dirty="0">
                <a:solidFill>
                  <a:schemeClr val="tx1"/>
                </a:solidFill>
              </a:rPr>
              <a:t>Final thoughts</a:t>
            </a:r>
          </a:p>
        </p:txBody>
      </p:sp>
    </p:spTree>
    <p:extLst>
      <p:ext uri="{BB962C8B-B14F-4D97-AF65-F5344CB8AC3E}">
        <p14:creationId xmlns:p14="http://schemas.microsoft.com/office/powerpoint/2010/main" val="10388935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Good practices</a:t>
            </a:r>
          </a:p>
        </p:txBody>
      </p:sp>
      <p:sp>
        <p:nvSpPr>
          <p:cNvPr id="3" name="Content Placeholder 2"/>
          <p:cNvSpPr>
            <a:spLocks noGrp="1"/>
          </p:cNvSpPr>
          <p:nvPr>
            <p:ph idx="1"/>
          </p:nvPr>
        </p:nvSpPr>
        <p:spPr>
          <a:xfrm>
            <a:off x="457200" y="1721492"/>
            <a:ext cx="4257413" cy="4221416"/>
          </a:xfrm>
        </p:spPr>
        <p:txBody>
          <a:bodyPr>
            <a:normAutofit/>
          </a:bodyPr>
          <a:lstStyle/>
          <a:p>
            <a:pPr marL="344488" indent="-344488">
              <a:buFont typeface="Arial" panose="020B0604020202020204" pitchFamily="34" charset="0"/>
              <a:buChar char="•"/>
            </a:pPr>
            <a:r>
              <a:rPr lang="en-US" sz="1800" dirty="0"/>
              <a:t>Don’t order or use more radioactive material than you need</a:t>
            </a:r>
          </a:p>
          <a:p>
            <a:pPr marL="344488" indent="-344488">
              <a:buFont typeface="Arial" panose="020B0604020202020204" pitchFamily="34" charset="0"/>
              <a:buChar char="•"/>
            </a:pPr>
            <a:r>
              <a:rPr lang="en-US" sz="1800" dirty="0"/>
              <a:t>Do not perform work on porous surfaces</a:t>
            </a:r>
          </a:p>
          <a:p>
            <a:pPr marL="344488" indent="-344488">
              <a:buFont typeface="Arial" panose="020B0604020202020204" pitchFamily="34" charset="0"/>
              <a:buChar char="•"/>
            </a:pPr>
            <a:r>
              <a:rPr lang="en-US" sz="1800" dirty="0"/>
              <a:t>Cover work surfaces with bench paper</a:t>
            </a:r>
          </a:p>
          <a:p>
            <a:pPr marL="344488" indent="-344488">
              <a:buFont typeface="Arial" panose="020B0604020202020204" pitchFamily="34" charset="0"/>
              <a:buChar char="•"/>
            </a:pPr>
            <a:r>
              <a:rPr lang="en-US" sz="1800" dirty="0"/>
              <a:t>Perform work in trays when working with large volumes of liquids</a:t>
            </a:r>
          </a:p>
        </p:txBody>
      </p:sp>
      <p:pic>
        <p:nvPicPr>
          <p:cNvPr id="5122" name="Picture 2" descr="Image result for lab contamination radiological"/>
          <p:cNvPicPr>
            <a:picLocks noChangeAspect="1" noChangeArrowheads="1"/>
          </p:cNvPicPr>
          <p:nvPr/>
        </p:nvPicPr>
        <p:blipFill rotWithShape="1">
          <a:blip r:embed="rId2">
            <a:extLst>
              <a:ext uri="{28A0092B-C50C-407E-A947-70E740481C1C}">
                <a14:useLocalDpi xmlns:a14="http://schemas.microsoft.com/office/drawing/2010/main" val="0"/>
              </a:ext>
            </a:extLst>
          </a:blip>
          <a:srcRect l="10891" r="12810"/>
          <a:stretch/>
        </p:blipFill>
        <p:spPr bwMode="auto">
          <a:xfrm>
            <a:off x="5013350" y="2048617"/>
            <a:ext cx="3778313" cy="2800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7156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Rectangle 3"/>
          <p:cNvSpPr>
            <a:spLocks noGrp="1" noChangeArrowheads="1"/>
          </p:cNvSpPr>
          <p:nvPr>
            <p:ph idx="1"/>
          </p:nvPr>
        </p:nvSpPr>
        <p:spPr>
          <a:xfrm>
            <a:off x="457198" y="1721492"/>
            <a:ext cx="8235952" cy="4221416"/>
          </a:xfrm>
        </p:spPr>
        <p:txBody>
          <a:bodyPr>
            <a:normAutofit/>
          </a:bodyPr>
          <a:lstStyle/>
          <a:p>
            <a:pPr marL="342900" indent="-342900">
              <a:buFont typeface="Arial" pitchFamily="34" charset="0"/>
              <a:buChar char="•"/>
            </a:pPr>
            <a:r>
              <a:rPr lang="en-US" sz="1800" dirty="0"/>
              <a:t>You know or suspect there has been an overexposure to an individual</a:t>
            </a:r>
          </a:p>
          <a:p>
            <a:pPr marL="342900" indent="-342900">
              <a:buFont typeface="Arial" pitchFamily="34" charset="0"/>
              <a:buChar char="•"/>
            </a:pPr>
            <a:r>
              <a:rPr lang="en-US" sz="1800" dirty="0"/>
              <a:t>There has been a spill involving a large quantity (&gt; 1 </a:t>
            </a:r>
            <a:r>
              <a:rPr lang="en-US" sz="1800" dirty="0" err="1"/>
              <a:t>mCi</a:t>
            </a:r>
            <a:r>
              <a:rPr lang="en-US" sz="1800" dirty="0"/>
              <a:t>) of radioactive material</a:t>
            </a:r>
          </a:p>
          <a:p>
            <a:pPr marL="342900" indent="-342900">
              <a:buFont typeface="Arial" pitchFamily="34" charset="0"/>
              <a:buChar char="•"/>
            </a:pPr>
            <a:r>
              <a:rPr lang="en-US" sz="1800" dirty="0"/>
              <a:t>You suspect or find contamination on the floor</a:t>
            </a:r>
          </a:p>
          <a:p>
            <a:pPr marL="342900" indent="-342900">
              <a:buFont typeface="Arial" pitchFamily="34" charset="0"/>
              <a:buChar char="•"/>
            </a:pPr>
            <a:r>
              <a:rPr lang="en-US" sz="1800" dirty="0"/>
              <a:t>You suspect or find contamination on an individual</a:t>
            </a:r>
          </a:p>
          <a:p>
            <a:pPr marL="342900" indent="-342900">
              <a:buFont typeface="Arial" pitchFamily="34" charset="0"/>
              <a:buChar char="•"/>
            </a:pPr>
            <a:r>
              <a:rPr lang="en-US" sz="1800" dirty="0"/>
              <a:t>You have questions or concerns</a:t>
            </a:r>
          </a:p>
          <a:p>
            <a:pPr marL="342900" indent="-342900">
              <a:buFont typeface="Arial" pitchFamily="34" charset="0"/>
              <a:buChar char="•"/>
            </a:pPr>
            <a:r>
              <a:rPr lang="en-US" sz="1800" dirty="0"/>
              <a:t>Personnel working on the project has been changed (added/dropped)</a:t>
            </a:r>
          </a:p>
          <a:p>
            <a:pPr marL="342900" indent="-342900">
              <a:buFont typeface="Arial" pitchFamily="34" charset="0"/>
              <a:buChar char="•"/>
            </a:pPr>
            <a:r>
              <a:rPr lang="en-US" sz="1800" dirty="0"/>
              <a:t>You observe any condition which may lead to or cause a violation of NRC regulations and licenses or unnecessary exposure to radiation and/or radioactive material</a:t>
            </a:r>
          </a:p>
          <a:p>
            <a:endParaRPr lang="en-US" sz="2000" dirty="0"/>
          </a:p>
        </p:txBody>
      </p:sp>
      <p:sp>
        <p:nvSpPr>
          <p:cNvPr id="195588" name="Slide Number Placeholder 6"/>
          <p:cNvSpPr>
            <a:spLocks noGrp="1"/>
          </p:cNvSpPr>
          <p:nvPr>
            <p:ph type="sldNum" sz="quarter" idx="12"/>
          </p:nvPr>
        </p:nvSpPr>
        <p:spPr/>
        <p:txBody>
          <a:bodyPr/>
          <a:lstStyle/>
          <a:p>
            <a:fld id="{5D89363F-D47E-4193-9F4E-3F76684DE8BD}" type="slidenum">
              <a:rPr lang="en-US" smtClean="0"/>
              <a:pPr/>
              <a:t>62</a:t>
            </a:fld>
            <a:endParaRPr lang="en-US" dirty="0"/>
          </a:p>
        </p:txBody>
      </p:sp>
      <p:sp>
        <p:nvSpPr>
          <p:cNvPr id="2" name="Title 1"/>
          <p:cNvSpPr>
            <a:spLocks noGrp="1"/>
          </p:cNvSpPr>
          <p:nvPr>
            <p:ph type="title"/>
          </p:nvPr>
        </p:nvSpPr>
        <p:spPr/>
        <p:txBody>
          <a:bodyPr/>
          <a:lstStyle/>
          <a:p>
            <a:r>
              <a:rPr lang="en-US" dirty="0"/>
              <a:t>Contact REM if…</a:t>
            </a:r>
          </a:p>
        </p:txBody>
      </p:sp>
    </p:spTree>
    <p:extLst>
      <p:ext uri="{BB962C8B-B14F-4D97-AF65-F5344CB8AC3E}">
        <p14:creationId xmlns:p14="http://schemas.microsoft.com/office/powerpoint/2010/main" val="1298583962"/>
      </p:ext>
    </p:extLst>
  </p:cSld>
  <p:clrMapOvr>
    <a:masterClrMapping/>
  </p:clrMapOvr>
  <p:transition advClick="0"/>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Content Placeholder 2"/>
          <p:cNvSpPr>
            <a:spLocks noGrp="1"/>
          </p:cNvSpPr>
          <p:nvPr>
            <p:ph idx="1"/>
          </p:nvPr>
        </p:nvSpPr>
        <p:spPr/>
        <p:txBody>
          <a:bodyPr>
            <a:normAutofit/>
          </a:bodyPr>
          <a:lstStyle/>
          <a:p>
            <a:r>
              <a:rPr lang="en-US" sz="1800" dirty="0"/>
              <a:t>Failure to comply with the rules, regulations safe practices established by the Nuclear Regulatory Commission (NRC) or Purdue University can result in:</a:t>
            </a:r>
          </a:p>
          <a:p>
            <a:pPr lvl="1"/>
            <a:r>
              <a:rPr lang="en-US" sz="1800" dirty="0"/>
              <a:t>Required retraining for all lab members</a:t>
            </a:r>
          </a:p>
          <a:p>
            <a:pPr lvl="1"/>
            <a:r>
              <a:rPr lang="en-US" sz="1800" dirty="0"/>
              <a:t>Loss of work privileges with or around radioactive material</a:t>
            </a:r>
          </a:p>
          <a:p>
            <a:pPr lvl="1"/>
            <a:r>
              <a:rPr lang="en-US" sz="1800" dirty="0"/>
              <a:t>Suspension of the project involving radioactive material</a:t>
            </a:r>
          </a:p>
          <a:p>
            <a:pPr lvl="1"/>
            <a:r>
              <a:rPr lang="en-US" sz="1800" dirty="0"/>
              <a:t>Civil penalties</a:t>
            </a:r>
          </a:p>
          <a:p>
            <a:pPr lvl="1"/>
            <a:r>
              <a:rPr lang="en-US" sz="1800" dirty="0"/>
              <a:t>Criminal penalties</a:t>
            </a:r>
          </a:p>
          <a:p>
            <a:pPr marL="685800" lvl="1">
              <a:buFont typeface="Arial" panose="020B0604020202020204" pitchFamily="34" charset="0"/>
              <a:buChar char="•"/>
            </a:pPr>
            <a:r>
              <a:rPr lang="en-US" sz="1800" dirty="0"/>
              <a:t>For willful violation of, attempted violation of or conspiracy to violate any regulation</a:t>
            </a:r>
          </a:p>
          <a:p>
            <a:pPr lvl="1"/>
            <a:endParaRPr lang="en-US" dirty="0"/>
          </a:p>
          <a:p>
            <a:pPr lvl="1"/>
            <a:endParaRPr lang="en-US" dirty="0"/>
          </a:p>
        </p:txBody>
      </p:sp>
      <p:sp>
        <p:nvSpPr>
          <p:cNvPr id="108548" name="Slide Number Placeholder 6"/>
          <p:cNvSpPr>
            <a:spLocks noGrp="1"/>
          </p:cNvSpPr>
          <p:nvPr>
            <p:ph type="sldNum" sz="quarter" idx="12"/>
          </p:nvPr>
        </p:nvSpPr>
        <p:spPr/>
        <p:txBody>
          <a:bodyPr/>
          <a:lstStyle/>
          <a:p>
            <a:fld id="{1689273C-9095-45EB-A9DF-714D4F1AF551}" type="slidenum">
              <a:rPr lang="en-US" smtClean="0"/>
              <a:pPr/>
              <a:t>63</a:t>
            </a:fld>
            <a:endParaRPr lang="en-US" dirty="0"/>
          </a:p>
        </p:txBody>
      </p:sp>
      <p:sp>
        <p:nvSpPr>
          <p:cNvPr id="3" name="Title 2"/>
          <p:cNvSpPr>
            <a:spLocks noGrp="1"/>
          </p:cNvSpPr>
          <p:nvPr>
            <p:ph type="title"/>
          </p:nvPr>
        </p:nvSpPr>
        <p:spPr/>
        <p:txBody>
          <a:bodyPr/>
          <a:lstStyle/>
          <a:p>
            <a:r>
              <a:rPr lang="en-US" dirty="0"/>
              <a:t>Enforcement</a:t>
            </a:r>
          </a:p>
        </p:txBody>
      </p:sp>
    </p:spTree>
    <p:extLst>
      <p:ext uri="{BB962C8B-B14F-4D97-AF65-F5344CB8AC3E}">
        <p14:creationId xmlns:p14="http://schemas.microsoft.com/office/powerpoint/2010/main" val="2475609675"/>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injury</a:t>
            </a:r>
          </a:p>
        </p:txBody>
      </p:sp>
      <p:sp>
        <p:nvSpPr>
          <p:cNvPr id="3" name="Content Placeholder 2"/>
          <p:cNvSpPr>
            <a:spLocks noGrp="1"/>
          </p:cNvSpPr>
          <p:nvPr>
            <p:ph idx="1"/>
          </p:nvPr>
        </p:nvSpPr>
        <p:spPr>
          <a:xfrm>
            <a:off x="457200" y="1721492"/>
            <a:ext cx="5210175" cy="4221416"/>
          </a:xfrm>
        </p:spPr>
        <p:txBody>
          <a:bodyPr>
            <a:normAutofit/>
          </a:bodyPr>
          <a:lstStyle/>
          <a:p>
            <a:pPr marL="285750" indent="-285750">
              <a:buFont typeface="Arial" panose="020B0604020202020204" pitchFamily="34" charset="0"/>
              <a:buChar char="•"/>
            </a:pPr>
            <a:r>
              <a:rPr lang="en-US" sz="1800" dirty="0"/>
              <a:t>In the event of an emergency involving a life-threatening injury, priority should be given to life-saving.</a:t>
            </a:r>
          </a:p>
          <a:p>
            <a:pPr marL="285750" indent="-285750">
              <a:buFont typeface="Arial" panose="020B0604020202020204" pitchFamily="34" charset="0"/>
              <a:buChar char="•"/>
            </a:pPr>
            <a:r>
              <a:rPr lang="en-US" sz="1800" dirty="0"/>
              <a:t>Dial 911 </a:t>
            </a:r>
          </a:p>
          <a:p>
            <a:pPr marL="285750" indent="-285750">
              <a:buFont typeface="Arial" panose="020B0604020202020204" pitchFamily="34" charset="0"/>
              <a:buChar char="•"/>
            </a:pPr>
            <a:r>
              <a:rPr lang="en-US" sz="1800" dirty="0"/>
              <a:t>Administer life-saving procedures without regard for radiological contamination.</a:t>
            </a:r>
          </a:p>
          <a:p>
            <a:pPr marL="285750" indent="-285750">
              <a:buFont typeface="Arial" panose="020B0604020202020204" pitchFamily="34" charset="0"/>
              <a:buChar char="•"/>
            </a:pPr>
            <a:r>
              <a:rPr lang="en-US" sz="1800" dirty="0"/>
              <a:t>Do not move a seriously injured person unless he/she is in further danger.</a:t>
            </a:r>
          </a:p>
          <a:p>
            <a:pPr marL="285750" indent="-285750">
              <a:buFont typeface="Arial" panose="020B0604020202020204" pitchFamily="34" charset="0"/>
              <a:buChar char="•"/>
            </a:pPr>
            <a:r>
              <a:rPr lang="en-US" sz="1800" dirty="0"/>
              <a:t>Notify REM (4-6371)</a:t>
            </a:r>
          </a:p>
        </p:txBody>
      </p:sp>
      <p:pic>
        <p:nvPicPr>
          <p:cNvPr id="5122" name="Picture 2" descr="Image result for c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625" y="1928787"/>
            <a:ext cx="3806825" cy="380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864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5" name="Rectangle 3"/>
          <p:cNvSpPr>
            <a:spLocks noGrp="1" noChangeArrowheads="1"/>
          </p:cNvSpPr>
          <p:nvPr>
            <p:ph idx="1"/>
          </p:nvPr>
        </p:nvSpPr>
        <p:spPr>
          <a:xfrm>
            <a:off x="304800" y="1600200"/>
            <a:ext cx="8686800" cy="4343400"/>
          </a:xfrm>
        </p:spPr>
        <p:txBody>
          <a:bodyPr>
            <a:normAutofit/>
          </a:bodyPr>
          <a:lstStyle/>
          <a:p>
            <a:pPr marL="342900" indent="-342900" eaLnBrk="1" hangingPunct="1">
              <a:lnSpc>
                <a:spcPct val="80000"/>
              </a:lnSpc>
              <a:buFont typeface="Arial" pitchFamily="34" charset="0"/>
              <a:buChar char="•"/>
            </a:pPr>
            <a:r>
              <a:rPr lang="en-US" b="1" dirty="0"/>
              <a:t>Joshua A. Young, M.S</a:t>
            </a:r>
            <a:r>
              <a:rPr lang="en-US" dirty="0"/>
              <a:t>				                  494-2721</a:t>
            </a:r>
          </a:p>
          <a:p>
            <a:pPr marL="342900" indent="-342900" eaLnBrk="1" hangingPunct="1">
              <a:lnSpc>
                <a:spcPct val="80000"/>
              </a:lnSpc>
            </a:pPr>
            <a:r>
              <a:rPr lang="en-US" dirty="0"/>
              <a:t>      Radiation Safety Officer (RSO)			                  </a:t>
            </a:r>
            <a:r>
              <a:rPr lang="en-US" dirty="0">
                <a:hlinkClick r:id="rId2"/>
              </a:rPr>
              <a:t>young127@purdue.edu</a:t>
            </a:r>
            <a:r>
              <a:rPr lang="en-US" dirty="0"/>
              <a:t> </a:t>
            </a:r>
          </a:p>
          <a:p>
            <a:pPr marL="342900" indent="-342900" eaLnBrk="1" hangingPunct="1">
              <a:lnSpc>
                <a:spcPct val="80000"/>
              </a:lnSpc>
              <a:buFont typeface="Arial" pitchFamily="34" charset="0"/>
              <a:buChar char="•"/>
            </a:pPr>
            <a:endParaRPr lang="en-US" b="1" dirty="0"/>
          </a:p>
          <a:p>
            <a:pPr marL="342900" indent="-342900">
              <a:lnSpc>
                <a:spcPct val="80000"/>
              </a:lnSpc>
              <a:buFont typeface="Arial" pitchFamily="34" charset="0"/>
              <a:buChar char="•"/>
            </a:pPr>
            <a:r>
              <a:rPr lang="en-US" b="1" dirty="0"/>
              <a:t>Nathan Claus</a:t>
            </a:r>
            <a:r>
              <a:rPr lang="en-US" dirty="0"/>
              <a:t>				                                  494-1478</a:t>
            </a:r>
          </a:p>
          <a:p>
            <a:pPr marL="342900" indent="-342900" eaLnBrk="1" hangingPunct="1">
              <a:lnSpc>
                <a:spcPct val="80000"/>
              </a:lnSpc>
            </a:pPr>
            <a:r>
              <a:rPr lang="en-US" dirty="0"/>
              <a:t>      Health Physicist							          </a:t>
            </a:r>
            <a:r>
              <a:rPr lang="en-US" dirty="0">
                <a:hlinkClick r:id="rId3"/>
              </a:rPr>
              <a:t>njclaus@purdue.edu</a:t>
            </a:r>
            <a:r>
              <a:rPr lang="en-US" dirty="0"/>
              <a:t> </a:t>
            </a:r>
          </a:p>
          <a:p>
            <a:pPr marL="342900" indent="-342900" eaLnBrk="1" hangingPunct="1">
              <a:lnSpc>
                <a:spcPct val="80000"/>
              </a:lnSpc>
              <a:buFont typeface="Arial" pitchFamily="34" charset="0"/>
              <a:buChar char="•"/>
            </a:pPr>
            <a:endParaRPr lang="en-US" sz="1600" b="1" dirty="0"/>
          </a:p>
          <a:p>
            <a:pPr marL="342900" indent="-342900" eaLnBrk="1" hangingPunct="1">
              <a:lnSpc>
                <a:spcPct val="80000"/>
              </a:lnSpc>
              <a:buFont typeface="Arial" pitchFamily="34" charset="0"/>
              <a:buChar char="•"/>
            </a:pPr>
            <a:r>
              <a:rPr lang="en-US" sz="1600" b="1" dirty="0"/>
              <a:t>Jerry J. Gibbs		                           			  </a:t>
            </a:r>
            <a:r>
              <a:rPr lang="en-US" sz="1600" dirty="0"/>
              <a:t>49-40207</a:t>
            </a:r>
          </a:p>
          <a:p>
            <a:pPr marL="342900" indent="-342900" eaLnBrk="1" hangingPunct="1">
              <a:lnSpc>
                <a:spcPct val="80000"/>
              </a:lnSpc>
            </a:pPr>
            <a:r>
              <a:rPr lang="en-US" dirty="0"/>
              <a:t>      </a:t>
            </a:r>
            <a:r>
              <a:rPr lang="en-US" sz="1600" dirty="0"/>
              <a:t>Environmental Technician					          </a:t>
            </a:r>
            <a:r>
              <a:rPr lang="en-US" sz="1600" dirty="0">
                <a:hlinkClick r:id="rId4"/>
              </a:rPr>
              <a:t>jjgibbs@purdue.edu</a:t>
            </a:r>
            <a:endParaRPr lang="en-US" sz="1600" dirty="0"/>
          </a:p>
          <a:p>
            <a:pPr marL="342900" indent="-342900" eaLnBrk="1" hangingPunct="1">
              <a:lnSpc>
                <a:spcPct val="80000"/>
              </a:lnSpc>
            </a:pPr>
            <a:endParaRPr lang="en-US" dirty="0"/>
          </a:p>
          <a:p>
            <a:pPr marL="342900" indent="-342900">
              <a:lnSpc>
                <a:spcPct val="80000"/>
              </a:lnSpc>
              <a:buFont typeface="Arial" pitchFamily="34" charset="0"/>
              <a:buChar char="•"/>
            </a:pPr>
            <a:r>
              <a:rPr lang="en-US" b="1" dirty="0"/>
              <a:t>Anca Condret		                           			  </a:t>
            </a:r>
            <a:r>
              <a:rPr lang="en-US" dirty="0"/>
              <a:t>49-47969</a:t>
            </a:r>
          </a:p>
          <a:p>
            <a:pPr marL="342900" indent="-342900">
              <a:lnSpc>
                <a:spcPct val="80000"/>
              </a:lnSpc>
            </a:pPr>
            <a:r>
              <a:rPr lang="en-US" dirty="0"/>
              <a:t> 	Environmental Technician 	 				          </a:t>
            </a:r>
            <a:r>
              <a:rPr lang="en-US" dirty="0">
                <a:hlinkClick r:id="rId5"/>
              </a:rPr>
              <a:t>acondret@purdue.edu</a:t>
            </a:r>
            <a:r>
              <a:rPr lang="en-US" dirty="0"/>
              <a:t> </a:t>
            </a:r>
          </a:p>
          <a:p>
            <a:pPr marL="342900" indent="-342900">
              <a:lnSpc>
                <a:spcPct val="80000"/>
              </a:lnSpc>
            </a:pPr>
            <a:endParaRPr lang="en-US" dirty="0"/>
          </a:p>
          <a:p>
            <a:pPr marL="342900" indent="-342900">
              <a:lnSpc>
                <a:spcPct val="80000"/>
              </a:lnSpc>
              <a:buFont typeface="Arial" pitchFamily="34" charset="0"/>
              <a:buChar char="•"/>
            </a:pPr>
            <a:r>
              <a:rPr lang="en-US" b="1" dirty="0"/>
              <a:t>Josh Wade	</a:t>
            </a:r>
            <a:r>
              <a:rPr lang="en-US" dirty="0"/>
              <a:t>							  49-40205</a:t>
            </a:r>
          </a:p>
          <a:p>
            <a:pPr>
              <a:lnSpc>
                <a:spcPct val="80000"/>
              </a:lnSpc>
            </a:pPr>
            <a:r>
              <a:rPr lang="en-US" dirty="0"/>
              <a:t>       Environmental Technician						  </a:t>
            </a:r>
            <a:r>
              <a:rPr lang="en-US" dirty="0">
                <a:hlinkClick r:id="rId6"/>
              </a:rPr>
              <a:t>wade54@purdue.edu</a:t>
            </a:r>
            <a:endParaRPr lang="en-US" dirty="0"/>
          </a:p>
          <a:p>
            <a:pPr marL="342900" indent="-342900">
              <a:lnSpc>
                <a:spcPct val="80000"/>
              </a:lnSpc>
              <a:buFont typeface="Arial" pitchFamily="34" charset="0"/>
              <a:buChar char="•"/>
            </a:pPr>
            <a:endParaRPr lang="en-US" dirty="0"/>
          </a:p>
          <a:p>
            <a:pPr marL="342900" indent="-342900">
              <a:lnSpc>
                <a:spcPct val="80000"/>
              </a:lnSpc>
              <a:buFont typeface="Arial" pitchFamily="34" charset="0"/>
              <a:buChar char="•"/>
            </a:pPr>
            <a:endParaRPr lang="en-US" b="1" dirty="0"/>
          </a:p>
        </p:txBody>
      </p:sp>
      <p:sp>
        <p:nvSpPr>
          <p:cNvPr id="197639" name="Slide Number Placeholder 7"/>
          <p:cNvSpPr>
            <a:spLocks noGrp="1"/>
          </p:cNvSpPr>
          <p:nvPr>
            <p:ph type="sldNum" sz="quarter" idx="12"/>
          </p:nvPr>
        </p:nvSpPr>
        <p:spPr bwMode="auto">
          <a:noFill/>
          <a:ln>
            <a:miter lim="800000"/>
            <a:headEnd/>
            <a:tailEnd/>
          </a:ln>
        </p:spPr>
        <p:txBody>
          <a:bodyPr vert="horz" wrap="square" lIns="91440" tIns="45720" rIns="91440" bIns="45720" numCol="1" anchor="t" anchorCtr="0" compatLnSpc="1">
            <a:prstTxWarp prst="textNoShape">
              <a:avLst/>
            </a:prstTxWarp>
          </a:bodyPr>
          <a:lstStyle/>
          <a:p>
            <a:fld id="{95317B0F-3F5D-44F2-A979-F5E3240C25D2}" type="slidenum">
              <a:rPr lang="en-US" smtClean="0"/>
              <a:pPr/>
              <a:t>65</a:t>
            </a:fld>
            <a:endParaRPr lang="en-US" dirty="0"/>
          </a:p>
        </p:txBody>
      </p:sp>
      <p:sp>
        <p:nvSpPr>
          <p:cNvPr id="2" name="Title 1"/>
          <p:cNvSpPr>
            <a:spLocks noGrp="1"/>
          </p:cNvSpPr>
          <p:nvPr>
            <p:ph type="title"/>
          </p:nvPr>
        </p:nvSpPr>
        <p:spPr/>
        <p:txBody>
          <a:bodyPr/>
          <a:lstStyle/>
          <a:p>
            <a:r>
              <a:rPr lang="en-US" dirty="0"/>
              <a:t>Radiation Safety Group</a:t>
            </a:r>
          </a:p>
        </p:txBody>
      </p:sp>
    </p:spTree>
    <p:extLst>
      <p:ext uri="{BB962C8B-B14F-4D97-AF65-F5344CB8AC3E}">
        <p14:creationId xmlns:p14="http://schemas.microsoft.com/office/powerpoint/2010/main" val="4239490987"/>
      </p:ext>
    </p:extLst>
  </p:cSld>
  <p:clrMapOvr>
    <a:masterClrMapping/>
  </p:clrMapOvr>
  <p:transition advClick="0"/>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hlinkClick r:id="rId2"/>
          </p:cNvPr>
          <p:cNvSpPr txBox="1"/>
          <p:nvPr/>
        </p:nvSpPr>
        <p:spPr>
          <a:xfrm>
            <a:off x="2362200" y="5283276"/>
            <a:ext cx="419100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b">
              <a:rot lat="0" lon="0" rev="4800000"/>
            </a:lightRig>
          </a:scene3d>
          <a:sp3d prstMaterial="matte">
            <a:bevelT w="127000" h="63500"/>
          </a:sp3d>
        </p:spPr>
        <p:style>
          <a:lnRef idx="0">
            <a:schemeClr val="accent3"/>
          </a:lnRef>
          <a:fillRef idx="1003">
            <a:schemeClr val="dk2"/>
          </a:fillRef>
          <a:effectRef idx="3">
            <a:schemeClr val="accent3"/>
          </a:effectRef>
          <a:fontRef idx="minor">
            <a:schemeClr val="lt1"/>
          </a:fontRef>
        </p:style>
        <p:txBody>
          <a:bodyPr wrap="square" rtlCol="0">
            <a:spAutoFit/>
          </a:bodyPr>
          <a:lstStyle/>
          <a:p>
            <a:pPr algn="ctr"/>
            <a:r>
              <a:rPr lang="en-US" sz="2400" dirty="0">
                <a:effectLst>
                  <a:outerShdw blurRad="50800" dist="38100" dir="5400000" algn="t" rotWithShape="0">
                    <a:prstClr val="black">
                      <a:alpha val="40000"/>
                    </a:prstClr>
                  </a:outerShdw>
                </a:effectLst>
              </a:rPr>
              <a:t>Click here to begin the test.</a:t>
            </a:r>
          </a:p>
        </p:txBody>
      </p:sp>
      <p:sp>
        <p:nvSpPr>
          <p:cNvPr id="3" name="Content Placeholder 2"/>
          <p:cNvSpPr>
            <a:spLocks noGrp="1"/>
          </p:cNvSpPr>
          <p:nvPr>
            <p:ph idx="1"/>
          </p:nvPr>
        </p:nvSpPr>
        <p:spPr/>
        <p:txBody>
          <a:bodyPr/>
          <a:lstStyle/>
          <a:p>
            <a:pPr marL="342900" indent="-342900">
              <a:buFont typeface="Arial" pitchFamily="34" charset="0"/>
              <a:buChar char="•"/>
            </a:pPr>
            <a:r>
              <a:rPr lang="en-US" sz="1800" dirty="0">
                <a:latin typeface="Arial" pitchFamily="34" charset="0"/>
              </a:rPr>
              <a:t>This concludes the PowerPoint portion of the training.</a:t>
            </a:r>
          </a:p>
          <a:p>
            <a:pPr marL="342900" indent="-342900">
              <a:buFont typeface="Arial" pitchFamily="34" charset="0"/>
              <a:buChar char="•"/>
            </a:pPr>
            <a:r>
              <a:rPr lang="en-US" sz="1800" dirty="0">
                <a:solidFill>
                  <a:srgbClr val="000000"/>
                </a:solidFill>
                <a:latin typeface="Arial" pitchFamily="34" charset="0"/>
                <a:cs typeface="Arial" pitchFamily="34" charset="0"/>
              </a:rPr>
              <a:t>Complete the test indicated below. You must have 75% of correct responses to pass.</a:t>
            </a:r>
          </a:p>
          <a:p>
            <a:pPr marL="685800" lvl="1" indent="-342900"/>
            <a:r>
              <a:rPr lang="en-US" sz="1800" dirty="0">
                <a:solidFill>
                  <a:srgbClr val="000000"/>
                </a:solidFill>
                <a:latin typeface="Arial" pitchFamily="34" charset="0"/>
                <a:cs typeface="Arial" pitchFamily="34" charset="0"/>
              </a:rPr>
              <a:t>Your results will be emailed to you, and will constitute as your certification of your successful completion of the online portion of your training, if you have passed.</a:t>
            </a:r>
          </a:p>
          <a:p>
            <a:pPr marL="342900" indent="-342900">
              <a:buFont typeface="Arial" pitchFamily="34" charset="0"/>
              <a:buChar char="•"/>
            </a:pPr>
            <a:r>
              <a:rPr lang="en-US" sz="1800" dirty="0">
                <a:solidFill>
                  <a:srgbClr val="000000"/>
                </a:solidFill>
                <a:latin typeface="Arial" pitchFamily="34" charset="0"/>
                <a:cs typeface="Arial" pitchFamily="34" charset="0"/>
              </a:rPr>
              <a:t>You still need to complete the classroom radiation safety training before you can start working with radioactive material. </a:t>
            </a:r>
          </a:p>
          <a:p>
            <a:pPr marL="342900" indent="-342900">
              <a:buFont typeface="Arial" pitchFamily="34" charset="0"/>
              <a:buChar char="•"/>
            </a:pPr>
            <a:r>
              <a:rPr lang="en-US" sz="1800" dirty="0">
                <a:latin typeface="Arial" pitchFamily="34" charset="0"/>
                <a:cs typeface="Arial" pitchFamily="34" charset="0"/>
              </a:rPr>
              <a:t>Submit </a:t>
            </a:r>
            <a:r>
              <a:rPr lang="en-US" sz="1800" dirty="0">
                <a:solidFill>
                  <a:srgbClr val="000000"/>
                </a:solidFill>
                <a:latin typeface="Arial" pitchFamily="34" charset="0"/>
                <a:cs typeface="Arial" pitchFamily="34" charset="0"/>
              </a:rPr>
              <a:t>a completed </a:t>
            </a:r>
            <a:r>
              <a:rPr lang="en-US" sz="1800" dirty="0">
                <a:latin typeface="Arial" pitchFamily="34" charset="0"/>
                <a:cs typeface="Arial" pitchFamily="34" charset="0"/>
                <a:hlinkClick r:id="rId3"/>
              </a:rPr>
              <a:t>Form A-4</a:t>
            </a:r>
            <a:r>
              <a:rPr lang="en-US" sz="1800" dirty="0">
                <a:latin typeface="Arial" pitchFamily="34" charset="0"/>
                <a:cs typeface="Arial" pitchFamily="34" charset="0"/>
              </a:rPr>
              <a:t> </a:t>
            </a:r>
            <a:r>
              <a:rPr lang="en-US" sz="1800" dirty="0">
                <a:solidFill>
                  <a:srgbClr val="000000"/>
                </a:solidFill>
                <a:latin typeface="Arial" pitchFamily="34" charset="0"/>
                <a:cs typeface="Arial" pitchFamily="34" charset="0"/>
              </a:rPr>
              <a:t>(make sure that both you AND your Principal Investigator have signed the form), and send through campus mail to: </a:t>
            </a:r>
            <a:r>
              <a:rPr lang="en-US" sz="1800" u="sng" dirty="0">
                <a:solidFill>
                  <a:srgbClr val="000000"/>
                </a:solidFill>
                <a:latin typeface="Arial" pitchFamily="34" charset="0"/>
                <a:cs typeface="Arial" pitchFamily="34" charset="0"/>
              </a:rPr>
              <a:t>Sharon Rudolph/REM/HAMP </a:t>
            </a:r>
            <a:endParaRPr lang="en-US" sz="1800" dirty="0">
              <a:solidFill>
                <a:schemeClr val="bg1"/>
              </a:solidFill>
              <a:latin typeface="Arial" pitchFamily="34" charset="0"/>
              <a:cs typeface="Arial" pitchFamily="34" charset="0"/>
            </a:endParaRPr>
          </a:p>
          <a:p>
            <a:endParaRPr lang="en-US" dirty="0"/>
          </a:p>
        </p:txBody>
      </p:sp>
      <p:sp>
        <p:nvSpPr>
          <p:cNvPr id="5" name="Title 4"/>
          <p:cNvSpPr>
            <a:spLocks noGrp="1"/>
          </p:cNvSpPr>
          <p:nvPr>
            <p:ph type="title"/>
          </p:nvPr>
        </p:nvSpPr>
        <p:spPr/>
        <p:txBody>
          <a:bodyPr/>
          <a:lstStyle/>
          <a:p>
            <a:r>
              <a:rPr lang="en-US" dirty="0"/>
              <a:t>End of training module</a:t>
            </a:r>
          </a:p>
        </p:txBody>
      </p:sp>
    </p:spTree>
    <p:extLst>
      <p:ext uri="{BB962C8B-B14F-4D97-AF65-F5344CB8AC3E}">
        <p14:creationId xmlns:p14="http://schemas.microsoft.com/office/powerpoint/2010/main" val="15334171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title="Shielding performance of different material per radiation type"/>
          <p:cNvPicPr>
            <a:picLocks noGrp="1" noChangeAspect="1"/>
          </p:cNvPicPr>
          <p:nvPr>
            <p:ph idx="1"/>
          </p:nvPr>
        </p:nvPicPr>
        <p:blipFill rotWithShape="1">
          <a:blip r:embed="rId2"/>
          <a:srcRect l="58854" t="18766" r="8785" b="7654"/>
          <a:stretch/>
        </p:blipFill>
        <p:spPr>
          <a:xfrm>
            <a:off x="1507756" y="2122909"/>
            <a:ext cx="6134838" cy="3923138"/>
          </a:xfrm>
          <a:prstGeom prst="rect">
            <a:avLst/>
          </a:prstGeom>
        </p:spPr>
      </p:pic>
      <p:sp>
        <p:nvSpPr>
          <p:cNvPr id="9" name="TextBox 8"/>
          <p:cNvSpPr txBox="1"/>
          <p:nvPr/>
        </p:nvSpPr>
        <p:spPr>
          <a:xfrm>
            <a:off x="710142" y="1239618"/>
            <a:ext cx="7730066" cy="707886"/>
          </a:xfrm>
          <a:prstGeom prst="rect">
            <a:avLst/>
          </a:prstGeom>
          <a:noFill/>
        </p:spPr>
        <p:txBody>
          <a:bodyPr wrap="square" rtlCol="0">
            <a:spAutoFit/>
          </a:bodyPr>
          <a:lstStyle/>
          <a:p>
            <a:r>
              <a:rPr lang="en-US" sz="2000" dirty="0"/>
              <a:t>The figure below displays the relative penetrating power and the recommended shielding material</a:t>
            </a:r>
          </a:p>
        </p:txBody>
      </p:sp>
      <p:sp>
        <p:nvSpPr>
          <p:cNvPr id="6" name="Title 1"/>
          <p:cNvSpPr>
            <a:spLocks noGrp="1"/>
          </p:cNvSpPr>
          <p:nvPr>
            <p:ph type="title"/>
          </p:nvPr>
        </p:nvSpPr>
        <p:spPr>
          <a:xfrm>
            <a:off x="457200" y="315431"/>
            <a:ext cx="8235950" cy="748782"/>
          </a:xfrm>
        </p:spPr>
        <p:txBody>
          <a:bodyPr/>
          <a:lstStyle/>
          <a:p>
            <a:r>
              <a:rPr lang="en-US" dirty="0"/>
              <a:t>Radiation shielding (3)</a:t>
            </a:r>
          </a:p>
        </p:txBody>
      </p:sp>
    </p:spTree>
    <p:extLst>
      <p:ext uri="{BB962C8B-B14F-4D97-AF65-F5344CB8AC3E}">
        <p14:creationId xmlns:p14="http://schemas.microsoft.com/office/powerpoint/2010/main" val="3633107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Radiation shielding (4)</a:t>
            </a:r>
          </a:p>
        </p:txBody>
      </p:sp>
      <p:sp>
        <p:nvSpPr>
          <p:cNvPr id="3" name="Content Placeholder 2"/>
          <p:cNvSpPr>
            <a:spLocks noGrp="1"/>
          </p:cNvSpPr>
          <p:nvPr>
            <p:ph idx="1"/>
          </p:nvPr>
        </p:nvSpPr>
        <p:spPr>
          <a:xfrm>
            <a:off x="457200" y="1392852"/>
            <a:ext cx="8235950" cy="784316"/>
          </a:xfrm>
        </p:spPr>
        <p:txBody>
          <a:bodyPr>
            <a:noAutofit/>
          </a:bodyPr>
          <a:lstStyle/>
          <a:p>
            <a:r>
              <a:rPr lang="en-US" sz="1800" dirty="0"/>
              <a:t>The following table lists the optimal shielding material (if any) per radionuclide. Please contact REM if the radionuclide you are using is not listed. </a:t>
            </a:r>
          </a:p>
        </p:txBody>
      </p:sp>
      <p:graphicFrame>
        <p:nvGraphicFramePr>
          <p:cNvPr id="4" name="Table 3" title="Recommended Shielding Material Per Radionuclide"/>
          <p:cNvGraphicFramePr>
            <a:graphicFrameLocks noGrp="1"/>
          </p:cNvGraphicFramePr>
          <p:nvPr>
            <p:extLst>
              <p:ext uri="{D42A27DB-BD31-4B8C-83A1-F6EECF244321}">
                <p14:modId xmlns:p14="http://schemas.microsoft.com/office/powerpoint/2010/main" val="2890065417"/>
              </p:ext>
            </p:extLst>
          </p:nvPr>
        </p:nvGraphicFramePr>
        <p:xfrm>
          <a:off x="2864390" y="2374704"/>
          <a:ext cx="3421570" cy="3723640"/>
        </p:xfrm>
        <a:graphic>
          <a:graphicData uri="http://schemas.openxmlformats.org/drawingml/2006/table">
            <a:tbl>
              <a:tblPr firstRow="1" bandRow="1">
                <a:tableStyleId>{7E9639D4-E3E2-4D34-9284-5A2195B3D0D7}</a:tableStyleId>
              </a:tblPr>
              <a:tblGrid>
                <a:gridCol w="1463992">
                  <a:extLst>
                    <a:ext uri="{9D8B030D-6E8A-4147-A177-3AD203B41FA5}">
                      <a16:colId xmlns:a16="http://schemas.microsoft.com/office/drawing/2014/main" val="20000"/>
                    </a:ext>
                  </a:extLst>
                </a:gridCol>
                <a:gridCol w="1957578">
                  <a:extLst>
                    <a:ext uri="{9D8B030D-6E8A-4147-A177-3AD203B41FA5}">
                      <a16:colId xmlns:a16="http://schemas.microsoft.com/office/drawing/2014/main" val="20001"/>
                    </a:ext>
                  </a:extLst>
                </a:gridCol>
              </a:tblGrid>
              <a:tr h="370840">
                <a:tc>
                  <a:txBody>
                    <a:bodyPr/>
                    <a:lstStyle/>
                    <a:p>
                      <a:pPr algn="ctr"/>
                      <a:r>
                        <a:rPr lang="en-US" sz="1400" dirty="0"/>
                        <a:t>Radionuclide</a:t>
                      </a:r>
                    </a:p>
                  </a:txBody>
                  <a:tcPr/>
                </a:tc>
                <a:tc>
                  <a:txBody>
                    <a:bodyPr/>
                    <a:lstStyle/>
                    <a:p>
                      <a:pPr algn="ctr"/>
                      <a:r>
                        <a:rPr lang="en-US" sz="1400" dirty="0"/>
                        <a:t>Shielding Material</a:t>
                      </a:r>
                    </a:p>
                  </a:txBody>
                  <a:tcPr/>
                </a:tc>
                <a:extLst>
                  <a:ext uri="{0D108BD9-81ED-4DB2-BD59-A6C34878D82A}">
                    <a16:rowId xmlns:a16="http://schemas.microsoft.com/office/drawing/2014/main" val="10000"/>
                  </a:ext>
                </a:extLst>
              </a:tr>
              <a:tr h="139114">
                <a:tc>
                  <a:txBody>
                    <a:bodyPr/>
                    <a:lstStyle/>
                    <a:p>
                      <a:pPr algn="ctr"/>
                      <a:r>
                        <a:rPr lang="en-US" sz="1400" baseline="30000" dirty="0"/>
                        <a:t>14</a:t>
                      </a:r>
                      <a:r>
                        <a:rPr lang="en-US" sz="1400" dirty="0"/>
                        <a:t>C</a:t>
                      </a:r>
                    </a:p>
                  </a:txBody>
                  <a:tcPr/>
                </a:tc>
                <a:tc>
                  <a:txBody>
                    <a:bodyPr/>
                    <a:lstStyle/>
                    <a:p>
                      <a:pPr algn="ctr"/>
                      <a:r>
                        <a:rPr lang="en-US" sz="1400" dirty="0"/>
                        <a:t>None Required</a:t>
                      </a:r>
                    </a:p>
                  </a:txBody>
                  <a:tcPr/>
                </a:tc>
                <a:extLst>
                  <a:ext uri="{0D108BD9-81ED-4DB2-BD59-A6C34878D82A}">
                    <a16:rowId xmlns:a16="http://schemas.microsoft.com/office/drawing/2014/main" val="10001"/>
                  </a:ext>
                </a:extLst>
              </a:tr>
              <a:tr h="128563">
                <a:tc>
                  <a:txBody>
                    <a:bodyPr/>
                    <a:lstStyle/>
                    <a:p>
                      <a:pPr algn="ctr"/>
                      <a:r>
                        <a:rPr lang="en-US" sz="1400" baseline="30000" dirty="0"/>
                        <a:t>3</a:t>
                      </a:r>
                      <a:r>
                        <a:rPr lang="en-US" sz="1400" dirty="0"/>
                        <a: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2"/>
                  </a:ext>
                </a:extLst>
              </a:tr>
              <a:tr h="0">
                <a:tc>
                  <a:txBody>
                    <a:bodyPr/>
                    <a:lstStyle/>
                    <a:p>
                      <a:pPr algn="ctr"/>
                      <a:r>
                        <a:rPr lang="en-US" sz="1400" baseline="30000" dirty="0"/>
                        <a:t>125</a:t>
                      </a:r>
                      <a:r>
                        <a:rPr lang="en-US" sz="1400" dirty="0"/>
                        <a:t>I</a:t>
                      </a:r>
                    </a:p>
                  </a:txBody>
                  <a:tcPr/>
                </a:tc>
                <a:tc>
                  <a:txBody>
                    <a:bodyPr/>
                    <a:lstStyle/>
                    <a:p>
                      <a:pPr algn="ctr"/>
                      <a:r>
                        <a:rPr lang="en-US" sz="1400" dirty="0"/>
                        <a:t>Lead</a:t>
                      </a:r>
                    </a:p>
                  </a:txBody>
                  <a:tcPr/>
                </a:tc>
                <a:extLst>
                  <a:ext uri="{0D108BD9-81ED-4DB2-BD59-A6C34878D82A}">
                    <a16:rowId xmlns:a16="http://schemas.microsoft.com/office/drawing/2014/main" val="10003"/>
                  </a:ext>
                </a:extLst>
              </a:tr>
              <a:tr h="142631">
                <a:tc>
                  <a:txBody>
                    <a:bodyPr/>
                    <a:lstStyle/>
                    <a:p>
                      <a:pPr algn="ctr"/>
                      <a:r>
                        <a:rPr lang="en-US" sz="1400" baseline="30000" dirty="0"/>
                        <a:t>131</a:t>
                      </a:r>
                      <a:r>
                        <a:rPr lang="en-US" sz="1400" dirty="0"/>
                        <a:t>I</a:t>
                      </a:r>
                    </a:p>
                  </a:txBody>
                  <a:tcPr/>
                </a:tc>
                <a:tc>
                  <a:txBody>
                    <a:bodyPr/>
                    <a:lstStyle/>
                    <a:p>
                      <a:pPr algn="ctr"/>
                      <a:r>
                        <a:rPr lang="en-US" sz="1400" dirty="0"/>
                        <a:t>Lead</a:t>
                      </a:r>
                    </a:p>
                  </a:txBody>
                  <a:tcPr/>
                </a:tc>
                <a:extLst>
                  <a:ext uri="{0D108BD9-81ED-4DB2-BD59-A6C34878D82A}">
                    <a16:rowId xmlns:a16="http://schemas.microsoft.com/office/drawing/2014/main" val="10004"/>
                  </a:ext>
                </a:extLst>
              </a:tr>
              <a:tr h="158457">
                <a:tc>
                  <a:txBody>
                    <a:bodyPr/>
                    <a:lstStyle/>
                    <a:p>
                      <a:pPr algn="ctr"/>
                      <a:r>
                        <a:rPr lang="en-US" sz="1400" baseline="30000" dirty="0"/>
                        <a:t>32</a:t>
                      </a:r>
                      <a:r>
                        <a:rPr lang="en-US" sz="1400" dirty="0"/>
                        <a:t>P</a:t>
                      </a:r>
                    </a:p>
                  </a:txBody>
                  <a:tcPr/>
                </a:tc>
                <a:tc>
                  <a:txBody>
                    <a:bodyPr/>
                    <a:lstStyle/>
                    <a:p>
                      <a:pPr algn="ctr"/>
                      <a:r>
                        <a:rPr lang="en-US" sz="1400" dirty="0"/>
                        <a:t>Plexiglas/Acrylic</a:t>
                      </a:r>
                    </a:p>
                  </a:txBody>
                  <a:tcPr/>
                </a:tc>
                <a:extLst>
                  <a:ext uri="{0D108BD9-81ED-4DB2-BD59-A6C34878D82A}">
                    <a16:rowId xmlns:a16="http://schemas.microsoft.com/office/drawing/2014/main" val="10005"/>
                  </a:ext>
                </a:extLst>
              </a:tr>
              <a:tr h="0">
                <a:tc>
                  <a:txBody>
                    <a:bodyPr/>
                    <a:lstStyle/>
                    <a:p>
                      <a:pPr algn="ctr"/>
                      <a:r>
                        <a:rPr lang="en-US" sz="1400" baseline="30000" dirty="0"/>
                        <a:t>35</a:t>
                      </a:r>
                      <a:r>
                        <a:rPr lang="en-US" sz="1400" baseline="0" dirty="0"/>
                        <a:t>S</a:t>
                      </a:r>
                      <a:endParaRPr lang="en-US" sz="1400" dirty="0"/>
                    </a:p>
                  </a:txBody>
                  <a:tcPr/>
                </a:tc>
                <a:tc>
                  <a:txBody>
                    <a:bodyPr/>
                    <a:lstStyle/>
                    <a:p>
                      <a:pPr algn="ctr"/>
                      <a:r>
                        <a:rPr lang="en-US" sz="1400" dirty="0"/>
                        <a:t>None Required</a:t>
                      </a:r>
                    </a:p>
                  </a:txBody>
                  <a:tcPr/>
                </a:tc>
                <a:extLst>
                  <a:ext uri="{0D108BD9-81ED-4DB2-BD59-A6C34878D82A}">
                    <a16:rowId xmlns:a16="http://schemas.microsoft.com/office/drawing/2014/main" val="10006"/>
                  </a:ext>
                </a:extLst>
              </a:tr>
              <a:tr h="119771">
                <a:tc>
                  <a:txBody>
                    <a:bodyPr/>
                    <a:lstStyle/>
                    <a:p>
                      <a:pPr algn="ctr"/>
                      <a:r>
                        <a:rPr lang="en-US" sz="1400" baseline="30000" dirty="0"/>
                        <a:t>99m</a:t>
                      </a:r>
                      <a:r>
                        <a:rPr lang="en-US" sz="1400" dirty="0"/>
                        <a:t>Tc</a:t>
                      </a:r>
                    </a:p>
                  </a:txBody>
                  <a:tcPr/>
                </a:tc>
                <a:tc>
                  <a:txBody>
                    <a:bodyPr/>
                    <a:lstStyle/>
                    <a:p>
                      <a:pPr algn="ctr"/>
                      <a:r>
                        <a:rPr lang="en-US" sz="1400" dirty="0"/>
                        <a:t>Lead</a:t>
                      </a:r>
                    </a:p>
                  </a:txBody>
                  <a:tcPr/>
                </a:tc>
                <a:extLst>
                  <a:ext uri="{0D108BD9-81ED-4DB2-BD59-A6C34878D82A}">
                    <a16:rowId xmlns:a16="http://schemas.microsoft.com/office/drawing/2014/main" val="10007"/>
                  </a:ext>
                </a:extLst>
              </a:tr>
              <a:tr h="118012">
                <a:tc>
                  <a:txBody>
                    <a:bodyPr/>
                    <a:lstStyle/>
                    <a:p>
                      <a:pPr algn="ctr"/>
                      <a:r>
                        <a:rPr lang="en-US" sz="1400" baseline="30000" dirty="0"/>
                        <a:t>18</a:t>
                      </a:r>
                      <a:r>
                        <a:rPr lang="en-US" sz="1400" dirty="0"/>
                        <a:t>F</a:t>
                      </a:r>
                    </a:p>
                  </a:txBody>
                  <a:tcPr/>
                </a:tc>
                <a:tc>
                  <a:txBody>
                    <a:bodyPr/>
                    <a:lstStyle/>
                    <a:p>
                      <a:pPr algn="ctr"/>
                      <a:r>
                        <a:rPr lang="en-US" sz="1400" dirty="0"/>
                        <a:t>Lead</a:t>
                      </a:r>
                    </a:p>
                  </a:txBody>
                  <a:tcPr/>
                </a:tc>
                <a:extLst>
                  <a:ext uri="{0D108BD9-81ED-4DB2-BD59-A6C34878D82A}">
                    <a16:rowId xmlns:a16="http://schemas.microsoft.com/office/drawing/2014/main" val="10008"/>
                  </a:ext>
                </a:extLst>
              </a:tr>
              <a:tr h="0">
                <a:tc>
                  <a:txBody>
                    <a:bodyPr/>
                    <a:lstStyle/>
                    <a:p>
                      <a:pPr algn="ctr"/>
                      <a:r>
                        <a:rPr lang="en-US" sz="1400" baseline="30000" dirty="0"/>
                        <a:t>45</a:t>
                      </a:r>
                      <a:r>
                        <a:rPr lang="en-US" sz="1400" dirty="0"/>
                        <a:t>Ca</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09"/>
                  </a:ext>
                </a:extLst>
              </a:tr>
              <a:tr h="132080">
                <a:tc>
                  <a:txBody>
                    <a:bodyPr/>
                    <a:lstStyle/>
                    <a:p>
                      <a:pPr algn="ctr"/>
                      <a:r>
                        <a:rPr lang="en-US" sz="1400" baseline="30000" dirty="0"/>
                        <a:t>238</a:t>
                      </a:r>
                      <a:r>
                        <a:rPr lang="en-US" sz="1400" dirty="0"/>
                        <a:t>U</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10"/>
                  </a:ext>
                </a:extLst>
              </a:tr>
              <a:tr h="0">
                <a:tc>
                  <a:txBody>
                    <a:bodyPr/>
                    <a:lstStyle/>
                    <a:p>
                      <a:pPr algn="ctr"/>
                      <a:r>
                        <a:rPr lang="en-US" sz="1400" baseline="30000" dirty="0"/>
                        <a:t>232</a:t>
                      </a:r>
                      <a:r>
                        <a:rPr lang="en-US" sz="1400" dirty="0"/>
                        <a:t>Th</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t>None Required</a:t>
                      </a: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9911187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21491"/>
            <a:ext cx="5577840" cy="4159191"/>
          </a:xfrm>
        </p:spPr>
        <p:txBody>
          <a:bodyPr>
            <a:noAutofit/>
          </a:bodyPr>
          <a:lstStyle/>
          <a:p>
            <a:pPr marL="344488" indent="-344488">
              <a:buFont typeface="Arial" panose="020B0604020202020204" pitchFamily="34" charset="0"/>
              <a:buChar char="•"/>
            </a:pPr>
            <a:r>
              <a:rPr lang="en-US" sz="1800" dirty="0"/>
              <a:t>Radioactive material can come in multiple physical states:</a:t>
            </a:r>
          </a:p>
          <a:p>
            <a:pPr marL="687388" lvl="1">
              <a:buFont typeface="Arial" panose="020B0604020202020204" pitchFamily="34" charset="0"/>
              <a:buChar char="•"/>
            </a:pPr>
            <a:r>
              <a:rPr lang="en-US" sz="1800" dirty="0"/>
              <a:t>Solid</a:t>
            </a:r>
          </a:p>
          <a:p>
            <a:pPr marL="687388" lvl="1">
              <a:buFont typeface="Arial" panose="020B0604020202020204" pitchFamily="34" charset="0"/>
              <a:buChar char="•"/>
            </a:pPr>
            <a:r>
              <a:rPr lang="en-US" sz="1800" dirty="0"/>
              <a:t>Liquid</a:t>
            </a:r>
          </a:p>
          <a:p>
            <a:pPr marL="687388" lvl="1">
              <a:buFont typeface="Arial" panose="020B0604020202020204" pitchFamily="34" charset="0"/>
              <a:buChar char="•"/>
            </a:pPr>
            <a:r>
              <a:rPr lang="en-US" sz="1800" dirty="0"/>
              <a:t>Gas</a:t>
            </a:r>
          </a:p>
          <a:p>
            <a:pPr marL="344488" indent="-344488">
              <a:buFont typeface="Arial" panose="020B0604020202020204" pitchFamily="34" charset="0"/>
              <a:buChar char="•"/>
            </a:pPr>
            <a:r>
              <a:rPr lang="en-US" sz="1800" dirty="0"/>
              <a:t>Radioactive isotopes have the same chemical characteristics as and are totally indistinguishable from stable isotopes</a:t>
            </a:r>
          </a:p>
          <a:p>
            <a:pPr marL="344488" indent="-344488">
              <a:buFont typeface="Arial" panose="020B0604020202020204" pitchFamily="34" charset="0"/>
              <a:buChar char="•"/>
            </a:pPr>
            <a:r>
              <a:rPr lang="en-US" sz="1800" dirty="0"/>
              <a:t>The emitted radiation is entirely undetectable by human physical senses such as sight, hearing, taste, smell and touch.</a:t>
            </a:r>
          </a:p>
          <a:p>
            <a:pPr marL="344488" indent="-344488">
              <a:buFont typeface="Arial" panose="020B0604020202020204" pitchFamily="34" charset="0"/>
              <a:buChar char="•"/>
            </a:pPr>
            <a:r>
              <a:rPr lang="en-US" sz="1800" dirty="0"/>
              <a:t>Therefore, radioactive material cannot be easily distinguished from non-radioactive material.  </a:t>
            </a:r>
          </a:p>
        </p:txBody>
      </p:sp>
      <p:pic>
        <p:nvPicPr>
          <p:cNvPr id="3074" name="Picture 2" descr="Image result for uranium yellow ca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855" y="1721492"/>
            <a:ext cx="2589926" cy="15863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perkin elmer radioactive"/>
          <p:cNvPicPr>
            <a:picLocks noChangeAspect="1" noChangeArrowheads="1"/>
          </p:cNvPicPr>
          <p:nvPr/>
        </p:nvPicPr>
        <p:blipFill rotWithShape="1">
          <a:blip r:embed="rId4">
            <a:extLst>
              <a:ext uri="{28A0092B-C50C-407E-A947-70E740481C1C}">
                <a14:useLocalDpi xmlns:a14="http://schemas.microsoft.com/office/drawing/2010/main" val="0"/>
              </a:ext>
            </a:extLst>
          </a:blip>
          <a:srcRect l="15894" t="16321" r="16189" b="6974"/>
          <a:stretch/>
        </p:blipFill>
        <p:spPr bwMode="auto">
          <a:xfrm>
            <a:off x="6317855" y="3644443"/>
            <a:ext cx="2589926" cy="194244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Physical characteristics</a:t>
            </a:r>
          </a:p>
        </p:txBody>
      </p:sp>
    </p:spTree>
    <p:extLst>
      <p:ext uri="{BB962C8B-B14F-4D97-AF65-F5344CB8AC3E}">
        <p14:creationId xmlns:p14="http://schemas.microsoft.com/office/powerpoint/2010/main" val="3405925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64370</TotalTime>
  <Words>5162</Words>
  <Application>Microsoft Office PowerPoint</Application>
  <PresentationFormat>On-screen Show (4:3)</PresentationFormat>
  <Paragraphs>638</Paragraphs>
  <Slides>66</Slides>
  <Notes>3</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5" baseType="lpstr">
      <vt:lpstr>Arial</vt:lpstr>
      <vt:lpstr>Calibri</vt:lpstr>
      <vt:lpstr>Cambria Math</vt:lpstr>
      <vt:lpstr>Impact</vt:lpstr>
      <vt:lpstr>Lucida Grande</vt:lpstr>
      <vt:lpstr>Monotype Sorts</vt:lpstr>
      <vt:lpstr>Wingdings</vt:lpstr>
      <vt:lpstr>Office Theme</vt:lpstr>
      <vt:lpstr>Acrobat Document</vt:lpstr>
      <vt:lpstr>Unsealed radioactive Material safety training</vt:lpstr>
      <vt:lpstr>Properties of radiation </vt:lpstr>
      <vt:lpstr>Radioactive Decay</vt:lpstr>
      <vt:lpstr>Types of radiation</vt:lpstr>
      <vt:lpstr>Radiation Shielding (1) </vt:lpstr>
      <vt:lpstr>Radiation shielding (2)</vt:lpstr>
      <vt:lpstr>Radiation shielding (3)</vt:lpstr>
      <vt:lpstr>Radiation shielding (4)</vt:lpstr>
      <vt:lpstr>Physical characteristics</vt:lpstr>
      <vt:lpstr>Activity (1)</vt:lpstr>
      <vt:lpstr>Activity (2)</vt:lpstr>
      <vt:lpstr>Activity (3)</vt:lpstr>
      <vt:lpstr>Biological effects, dose limits, and Radiation Safety principles</vt:lpstr>
      <vt:lpstr>dose</vt:lpstr>
      <vt:lpstr>Health Effects of Radiation Exposure</vt:lpstr>
      <vt:lpstr>Early Effects (1) </vt:lpstr>
      <vt:lpstr>Early Effects (2)</vt:lpstr>
      <vt:lpstr>Delayed Effects </vt:lpstr>
      <vt:lpstr>Delayed Effects  - genetic effects</vt:lpstr>
      <vt:lpstr>Delayed Effects – stochastic</vt:lpstr>
      <vt:lpstr>NRC dose Limits (1)</vt:lpstr>
      <vt:lpstr>NRC dose Limits (2)</vt:lpstr>
      <vt:lpstr>Dosimetry (1)</vt:lpstr>
      <vt:lpstr>Dosimetry (2)</vt:lpstr>
      <vt:lpstr>Radiation &amp; pregnancy (1)</vt:lpstr>
      <vt:lpstr>Radiation &amp; pregnancy (2)</vt:lpstr>
      <vt:lpstr>Radiation &amp; pregnancy (3)</vt:lpstr>
      <vt:lpstr>Alara (1)</vt:lpstr>
      <vt:lpstr>ALARA (2)</vt:lpstr>
      <vt:lpstr>exposure pathways</vt:lpstr>
      <vt:lpstr>External exposure</vt:lpstr>
      <vt:lpstr>Internal exposure (1)</vt:lpstr>
      <vt:lpstr>Internal exposure (2)</vt:lpstr>
      <vt:lpstr>External contamination</vt:lpstr>
      <vt:lpstr>exposure controls</vt:lpstr>
      <vt:lpstr>Safety Controls</vt:lpstr>
      <vt:lpstr>Engineering controls – Fume hood</vt:lpstr>
      <vt:lpstr>Engineering controls – Glove Box   </vt:lpstr>
      <vt:lpstr>Engineering controls – shielding </vt:lpstr>
      <vt:lpstr>Administrative controls - training</vt:lpstr>
      <vt:lpstr>Administrative controls – sop </vt:lpstr>
      <vt:lpstr>Administrative controls – Surveys </vt:lpstr>
      <vt:lpstr>PPE – minimum required</vt:lpstr>
      <vt:lpstr>PPE – respirators </vt:lpstr>
      <vt:lpstr>Detection methods</vt:lpstr>
      <vt:lpstr>Common detection methods (1)</vt:lpstr>
      <vt:lpstr>Common detection methods (2)</vt:lpstr>
      <vt:lpstr>Selecting the Detection method</vt:lpstr>
      <vt:lpstr>Labeling, Procuring, transferring, securing, storing, transporting and shipping radioactive material</vt:lpstr>
      <vt:lpstr>equipment and material Labeling </vt:lpstr>
      <vt:lpstr>Laboratory postings </vt:lpstr>
      <vt:lpstr>Procuring and transferring</vt:lpstr>
      <vt:lpstr>Security and storage</vt:lpstr>
      <vt:lpstr>Transporting and shipping</vt:lpstr>
      <vt:lpstr>Safety organizations</vt:lpstr>
      <vt:lpstr>Nuclear regulatory commission</vt:lpstr>
      <vt:lpstr>10CFR19 and 10CFR20 summary</vt:lpstr>
      <vt:lpstr>Purdue University organization</vt:lpstr>
      <vt:lpstr>Rem responsibilities</vt:lpstr>
      <vt:lpstr>Final thoughts</vt:lpstr>
      <vt:lpstr>Good practices</vt:lpstr>
      <vt:lpstr>Contact REM if…</vt:lpstr>
      <vt:lpstr>Enforcement</vt:lpstr>
      <vt:lpstr>Personal injury</vt:lpstr>
      <vt:lpstr>Radiation Safety Group</vt:lpstr>
      <vt:lpstr>End of training module</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 TITLE SECOND LINE AND THIRD LINE</dc:title>
  <dc:creator>Purdue Marketing Communications</dc:creator>
  <cp:lastModifiedBy>Young, Joshua Allan</cp:lastModifiedBy>
  <cp:revision>681</cp:revision>
  <cp:lastPrinted>2016-11-17T15:55:04Z</cp:lastPrinted>
  <dcterms:created xsi:type="dcterms:W3CDTF">2011-09-20T15:44:26Z</dcterms:created>
  <dcterms:modified xsi:type="dcterms:W3CDTF">2023-03-27T17:59:17Z</dcterms:modified>
</cp:coreProperties>
</file>