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64" r:id="rId2"/>
    <p:sldId id="265" r:id="rId3"/>
    <p:sldId id="266" r:id="rId4"/>
    <p:sldId id="267" r:id="rId5"/>
    <p:sldId id="268" r:id="rId6"/>
    <p:sldId id="33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7" r:id="rId16"/>
    <p:sldId id="394" r:id="rId17"/>
    <p:sldId id="395" r:id="rId18"/>
    <p:sldId id="396" r:id="rId19"/>
    <p:sldId id="279" r:id="rId20"/>
    <p:sldId id="319" r:id="rId21"/>
    <p:sldId id="377" r:id="rId22"/>
    <p:sldId id="381" r:id="rId23"/>
    <p:sldId id="335" r:id="rId24"/>
    <p:sldId id="378" r:id="rId25"/>
    <p:sldId id="340" r:id="rId26"/>
    <p:sldId id="380" r:id="rId27"/>
    <p:sldId id="372" r:id="rId28"/>
    <p:sldId id="366" r:id="rId29"/>
    <p:sldId id="383" r:id="rId30"/>
    <p:sldId id="341" r:id="rId31"/>
    <p:sldId id="382" r:id="rId32"/>
    <p:sldId id="374" r:id="rId33"/>
    <p:sldId id="337" r:id="rId34"/>
    <p:sldId id="338" r:id="rId35"/>
    <p:sldId id="336" r:id="rId36"/>
    <p:sldId id="287" r:id="rId37"/>
    <p:sldId id="288" r:id="rId38"/>
    <p:sldId id="289" r:id="rId39"/>
    <p:sldId id="298" r:id="rId40"/>
    <p:sldId id="384" r:id="rId41"/>
    <p:sldId id="30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2">
          <p15:clr>
            <a:srgbClr val="A4A3A4"/>
          </p15:clr>
        </p15:guide>
        <p15:guide id="2" pos="5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ke" initials="J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E24"/>
    <a:srgbClr val="A3792C"/>
    <a:srgbClr val="756C66"/>
    <a:srgbClr val="856024"/>
    <a:srgbClr val="D19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702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2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0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http://hyperphysics.phy-astr.gsu.edu/hbase/quantum/xtube.html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7535A-3F9D-4842-9FD6-4507BD8FD4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8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http://hyperphysics.phy-astr.gsu.edu/hbase/quantum/xtube.html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7535A-3F9D-4842-9FD6-4507BD8FD4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8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26C963-CF4C-4566-9DA0-0DDD212D88C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8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A1DA36-6433-476F-A5AB-21A97B5297B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9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4390739"/>
            <a:ext cx="5080376" cy="1864377"/>
            <a:chOff x="0" y="4390739"/>
            <a:chExt cx="5080376" cy="1864377"/>
          </a:xfrm>
        </p:grpSpPr>
        <p:sp>
          <p:nvSpPr>
            <p:cNvPr id="33" name="Rectangle 32"/>
            <p:cNvSpPr/>
            <p:nvPr/>
          </p:nvSpPr>
          <p:spPr>
            <a:xfrm>
              <a:off x="0" y="4390741"/>
              <a:ext cx="5080376" cy="1864375"/>
            </a:xfrm>
            <a:prstGeom prst="rect">
              <a:avLst/>
            </a:prstGeom>
            <a:solidFill>
              <a:srgbClr val="8560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 descr="Lines_7404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95" r="2920"/>
            <a:stretch/>
          </p:blipFill>
          <p:spPr>
            <a:xfrm>
              <a:off x="752" y="4390739"/>
              <a:ext cx="5079624" cy="186153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9144000" cy="1003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335475" y="4585792"/>
            <a:ext cx="4744901" cy="1655878"/>
          </a:xfr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7000" cap="all">
                <a:solidFill>
                  <a:srgbClr val="D19B23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747499" y="5623128"/>
            <a:ext cx="3112338" cy="311740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5747500" y="5918450"/>
            <a:ext cx="3112338" cy="33382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Date Placeholder 6"/>
          <p:cNvSpPr>
            <a:spLocks noGrp="1"/>
          </p:cNvSpPr>
          <p:nvPr>
            <p:ph type="dt" sz="half" idx="10"/>
          </p:nvPr>
        </p:nvSpPr>
        <p:spPr>
          <a:xfrm>
            <a:off x="5747498" y="6277181"/>
            <a:ext cx="3112591" cy="36512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rPr lang="en-US" b="1" dirty="0">
                <a:solidFill>
                  <a:srgbClr val="856024"/>
                </a:solidFill>
                <a:latin typeface="Arial"/>
                <a:cs typeface="Arial"/>
              </a:rPr>
              <a:t>Month day, year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745085" y="4457139"/>
            <a:ext cx="3115004" cy="11659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>
                <a:solidFill>
                  <a:schemeClr val="tx1">
                    <a:lumMod val="65000"/>
                    <a:lumOff val="35000"/>
                  </a:schemeClr>
                </a:solidFill>
                <a:latin typeface="Impact"/>
              </a:defRPr>
            </a:lvl1pPr>
            <a:lvl2pPr marL="0" indent="0">
              <a:lnSpc>
                <a:spcPts val="8900"/>
              </a:lnSpc>
              <a:spcBef>
                <a:spcPts val="0"/>
              </a:spcBef>
              <a:buFontTx/>
              <a:buNone/>
              <a:defRPr sz="9800" cap="all" baseline="0">
                <a:solidFill>
                  <a:srgbClr val="A3792C"/>
                </a:solidFill>
                <a:latin typeface="Impact"/>
              </a:defRPr>
            </a:lvl2pPr>
            <a:lvl3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cap="all" baseline="0">
                <a:solidFill>
                  <a:schemeClr val="bg1">
                    <a:lumMod val="65000"/>
                  </a:schemeClr>
                </a:solidFill>
                <a:latin typeface="Impact"/>
              </a:defRPr>
            </a:lvl3pPr>
          </a:lstStyle>
          <a:p>
            <a:pPr lvl="0"/>
            <a:r>
              <a:rPr lang="en-US" dirty="0"/>
              <a:t>Second Line</a:t>
            </a:r>
            <a:br>
              <a:rPr lang="en-US" dirty="0"/>
            </a:br>
            <a:r>
              <a:rPr lang="en-US" dirty="0"/>
              <a:t>Third Line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43910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F79BA3-2E82-4D74-90F6-ECBD82C34AB6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0EDF-27F9-4EBE-B399-4349DCA48A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0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954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512" y="4147563"/>
            <a:ext cx="6975508" cy="2304038"/>
            <a:chOff x="-13512" y="4147563"/>
            <a:chExt cx="6975508" cy="2304038"/>
          </a:xfrm>
        </p:grpSpPr>
        <p:sp>
          <p:nvSpPr>
            <p:cNvPr id="20" name="Rectangle 19"/>
            <p:cNvSpPr/>
            <p:nvPr/>
          </p:nvSpPr>
          <p:spPr>
            <a:xfrm>
              <a:off x="-13511" y="4147563"/>
              <a:ext cx="6975507" cy="2304038"/>
            </a:xfrm>
            <a:prstGeom prst="rect">
              <a:avLst/>
            </a:prstGeom>
            <a:solidFill>
              <a:srgbClr val="D19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 descr="Lines_30blk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" t="22542" r="22190"/>
            <a:stretch/>
          </p:blipFill>
          <p:spPr>
            <a:xfrm>
              <a:off x="-13512" y="4147563"/>
              <a:ext cx="6975507" cy="2304038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 userDrawn="1"/>
        </p:nvCxnSpPr>
        <p:spPr>
          <a:xfrm>
            <a:off x="948976" y="5832568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948976" y="6340619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796576" y="4303767"/>
            <a:ext cx="611137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4282" y="4240779"/>
            <a:ext cx="6113667" cy="1591789"/>
          </a:xfrm>
        </p:spPr>
        <p:txBody>
          <a:bodyPr/>
          <a:lstStyle>
            <a:lvl1pPr>
              <a:lnSpc>
                <a:spcPct val="80000"/>
              </a:lnSpc>
              <a:defRPr sz="6500">
                <a:solidFill>
                  <a:srgbClr val="756C66"/>
                </a:soli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794282" y="5799368"/>
            <a:ext cx="6113667" cy="556817"/>
          </a:xfrm>
        </p:spPr>
        <p:txBody>
          <a:bodyPr anchor="t">
            <a:noAutofit/>
          </a:bodyPr>
          <a:lstStyle>
            <a:lvl1pPr algn="l">
              <a:defRPr sz="3200" cap="all">
                <a:solidFill>
                  <a:schemeClr val="bg1"/>
                </a:solidFill>
                <a:latin typeface="Impact"/>
                <a:cs typeface="Impact"/>
              </a:defRPr>
            </a:lvl1pPr>
            <a:lvl2pPr algn="l">
              <a:defRPr>
                <a:latin typeface="Impact"/>
                <a:cs typeface="Impact"/>
              </a:defRPr>
            </a:lvl2pPr>
            <a:lvl3pPr algn="l">
              <a:defRPr>
                <a:latin typeface="Impact"/>
                <a:cs typeface="Impact"/>
              </a:defRPr>
            </a:lvl3pPr>
            <a:lvl4pPr algn="l">
              <a:defRPr>
                <a:latin typeface="Impact"/>
                <a:cs typeface="Impact"/>
              </a:defRPr>
            </a:lvl4pPr>
            <a:lvl5pPr algn="l">
              <a:defRPr>
                <a:latin typeface="Impact"/>
                <a:cs typeface="Impact"/>
              </a:defRPr>
            </a:lvl5pPr>
          </a:lstStyle>
          <a:p>
            <a:pPr lvl="0"/>
            <a:r>
              <a:rPr lang="en-US" dirty="0"/>
              <a:t>Second Line</a:t>
            </a:r>
          </a:p>
        </p:txBody>
      </p:sp>
      <p:pic>
        <p:nvPicPr>
          <p:cNvPr id="29" name="Picture 28" descr="PU_sigtab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057556" y="-8411"/>
            <a:ext cx="1942418" cy="102107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3512" y="-8411"/>
            <a:ext cx="6976288" cy="41565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42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3425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88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8888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42900" indent="-342900">
              <a:defRPr/>
            </a:lvl2pPr>
            <a:lvl3pPr marL="685800" indent="-342900">
              <a:defRPr/>
            </a:lvl3pPr>
            <a:lvl4pPr marL="1028700" indent="-342900">
              <a:defRPr/>
            </a:lvl4pPr>
            <a:lvl5pPr marL="1371600" indent="-3429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F79BA3-2E82-4D74-90F6-ECBD82C34AB6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0EDF-27F9-4EBE-B399-4349DCA48A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1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U_sig132.t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75632"/>
            <a:ext cx="1523874" cy="47917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0"/>
            <a:ext cx="9157137" cy="915109"/>
            <a:chOff x="0" y="0"/>
            <a:chExt cx="9157137" cy="915109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9151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h2_lines_white.pdf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2" t="22582" r="22582" b="48017"/>
            <a:stretch/>
          </p:blipFill>
          <p:spPr>
            <a:xfrm>
              <a:off x="13137" y="1"/>
              <a:ext cx="9144000" cy="91510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23595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1492"/>
            <a:ext cx="8235950" cy="4221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badupws.nrc.gov/docs/ML0037/ML003739438.pdf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badupws.nrc.gov/docs/ML0037/ML003739505.pdf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ehps/rem/documents/forms/A-4.pd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.gov/isdh/24345.htm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due.edu/policies/pages/teach_res_outreach/b_14.html" TargetMode="External"/><Relationship Id="rId2" Type="http://schemas.openxmlformats.org/officeDocument/2006/relationships/hyperlink" Target="http://www.purdue.edu/policies/academic-research-affairs/b-14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purdue.edu/ehps/rem/documents/programs/radman.pdf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njclaus@purdue.edu" TargetMode="External"/><Relationship Id="rId2" Type="http://schemas.openxmlformats.org/officeDocument/2006/relationships/hyperlink" Target="mailto:young127@purdue.edu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ehps/rem/documents/forms/A-4.pdf" TargetMode="External"/><Relationship Id="rId2" Type="http://schemas.openxmlformats.org/officeDocument/2006/relationships/hyperlink" Target="https://purdue.qualtrics.com/SE/?SID=SV_5itnYts7ZThRuf3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3.gehealthcare.in/~/media/images/india/bone%20health/dxa/lunar_idxa_for_bone_health/idxa.jpg?w=646" title="DEXA scanner"/>
          <p:cNvPicPr>
            <a:picLocks noGrp="1" noChangeAspect="1" noChangeArrowheads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" b="986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335475" y="6438299"/>
            <a:ext cx="3112338" cy="333828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Dual-energy x-ray absorptiometry (</a:t>
            </a:r>
            <a:r>
              <a:rPr lang="en-US" sz="3600" dirty="0" err="1"/>
              <a:t>Dexa</a:t>
            </a:r>
            <a:r>
              <a:rPr lang="en-US" sz="3600" dirty="0"/>
              <a:t>) safety training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60320DF-8235-BBA5-C8B0-028CE8E8D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326" y="5078248"/>
            <a:ext cx="3748459" cy="6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2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Early Effects (2)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An estimated dose of around 325 rem for young healthy adults </a:t>
            </a:r>
            <a:r>
              <a:rPr lang="en-US" sz="1800" b="1" i="1" dirty="0"/>
              <a:t>without</a:t>
            </a:r>
            <a:r>
              <a:rPr lang="en-US" sz="1800" dirty="0"/>
              <a:t> medical intervention will result in death to 50% of the group within 60 days.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For a dose of less than about 800 rem, an exposed person is likely to survive </a:t>
            </a:r>
            <a:r>
              <a:rPr lang="en-US" sz="1800" b="1" i="1" dirty="0"/>
              <a:t>with</a:t>
            </a:r>
            <a:r>
              <a:rPr lang="en-US" sz="1800" dirty="0"/>
              <a:t> appropriate hospital care.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u="sng" dirty="0"/>
              <a:t>Under normal operation, the occurrence of early effects is highly unlikely. </a:t>
            </a:r>
          </a:p>
          <a:p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6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Delayed Effects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Occur years after acute and chronic (low doses over a long time period) exposures.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Possible health effects include: leukemia, cancer, life span shortening, cataracts, and genetic defects.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632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Delayed Effects  - genetic effects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Radiation studies involving fruit flies and mice suggest the possibility of heritable genetic effects in humans if there is radiation damage to the cells of the sperm or eggs.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These effects may show up as genetic defects in the children of exposed individuals and succeeding generations.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Scientists have studied populations of individuals exposed to radiation (e.g., atomic bomb survivors and radiation workers) to identify the presence of heritable genetic effects.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To date, no heritable genetic effects from radiation have ever been observed in any human population exposed to doses ranging from natural background to that received by atomic bomb survivors. </a:t>
            </a:r>
          </a:p>
        </p:txBody>
      </p:sp>
    </p:spTree>
    <p:extLst>
      <p:ext uri="{BB962C8B-B14F-4D97-AF65-F5344CB8AC3E}">
        <p14:creationId xmlns:p14="http://schemas.microsoft.com/office/powerpoint/2010/main" val="48514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Delayed Effects – stochastic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Leukemia, cancer, and genetic effects are considered </a:t>
            </a:r>
            <a:r>
              <a:rPr lang="en-US" sz="1800" i="1" dirty="0"/>
              <a:t>stochastic effects</a:t>
            </a:r>
            <a:r>
              <a:rPr lang="en-US" sz="1800" dirty="0"/>
              <a:t>; the probability of occurrence is dependent of dose.</a:t>
            </a:r>
          </a:p>
          <a:p>
            <a:pPr marL="690562" lvl="1">
              <a:buFont typeface="Arial" panose="020B0604020202020204" pitchFamily="34" charset="0"/>
              <a:buChar char="−"/>
            </a:pPr>
            <a:r>
              <a:rPr lang="en-US" sz="1800" dirty="0"/>
              <a:t>As dose increases, the probability of occurrence increases.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Conservative studies estimate a 0.04% increase of developing an adverse health effect per rem received.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For additional information, refer to </a:t>
            </a:r>
            <a:r>
              <a:rPr lang="en-US" sz="1800" dirty="0">
                <a:hlinkClick r:id="rId2"/>
              </a:rPr>
              <a:t>Regulatory Guide 8.29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835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565"/>
            <a:ext cx="8235950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Government dose Limits</a:t>
            </a:r>
            <a:r>
              <a:rPr lang="en-US" dirty="0"/>
              <a:t>	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In an effort to reduce the risk of potential health effects caused by radiation, the Indiana State Department of Health (ISDH) has set dose limits for those working with radiation producing devices.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These limits are put in place to create an upper limit of how much radiation a worker is allowed to be exposed to within a certain time period.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Individuals who stay below the dose limits: 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800" dirty="0"/>
              <a:t>Will not develop any early effects.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800" dirty="0"/>
              <a:t>Will maintain a very small risk of developing delayed effects. </a:t>
            </a:r>
          </a:p>
          <a:p>
            <a:r>
              <a:rPr lang="en-US" sz="2400" dirty="0"/>
              <a:t>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208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CA07-5349-4413-9DF8-FF7C21A46F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69855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9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62E4801-A471-43D1-B91F-218828FBC9D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1492"/>
            <a:ext cx="8235950" cy="1564633"/>
          </a:xfrm>
        </p:spPr>
        <p:txBody>
          <a:bodyPr>
            <a:normAutofit/>
          </a:bodyPr>
          <a:lstStyle/>
          <a:p>
            <a:r>
              <a:rPr lang="en-US" sz="2000" dirty="0"/>
              <a:t>The ISDH has permitted Purdue University to use Nuclear Regulatory Commission (NRC) dose limits.  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Dose Limit values</a:t>
            </a:r>
          </a:p>
        </p:txBody>
      </p:sp>
      <p:graphicFrame>
        <p:nvGraphicFramePr>
          <p:cNvPr id="7" name="Content Placeholder 6" descr="Table of radiation dose limits from the ISDH" title="Table of radiation dose limits from the ISDH"/>
          <p:cNvGraphicFramePr>
            <a:graphicFrameLocks/>
          </p:cNvGraphicFramePr>
          <p:nvPr/>
        </p:nvGraphicFramePr>
        <p:xfrm>
          <a:off x="1597374" y="2857817"/>
          <a:ext cx="5955602" cy="19634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7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NRC Dose</a:t>
                      </a:r>
                      <a:r>
                        <a:rPr lang="en-US" sz="2000" baseline="0" dirty="0"/>
                        <a:t> Limits (10 CFR 20.1201)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Section of Body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Limit (rem)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Whole Body </a:t>
                      </a:r>
                      <a:r>
                        <a:rPr lang="en-US" sz="1800" dirty="0"/>
                        <a:t>(Head</a:t>
                      </a:r>
                      <a:r>
                        <a:rPr lang="en-US" sz="1800" baseline="0" dirty="0"/>
                        <a:t>, torso and organs</a:t>
                      </a:r>
                      <a:r>
                        <a:rPr lang="en-US" sz="180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Lens</a:t>
                      </a:r>
                      <a:r>
                        <a:rPr lang="en-US" b="0" baseline="0" dirty="0"/>
                        <a:t> of the Eye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buFont typeface="Monotype Sorts" pitchFamily="2" charset="2"/>
                        <a:buNone/>
                      </a:pPr>
                      <a:r>
                        <a:rPr lang="en-US" sz="1800" dirty="0"/>
                        <a:t>Extremities </a:t>
                      </a:r>
                      <a:r>
                        <a:rPr lang="en-US" sz="1800" baseline="0" dirty="0"/>
                        <a:t> (Hands, forearms, feet and ankles)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455316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Radiation &amp; pregnancy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Epidemiological studies of the A-bomb survivors, pregnant women who received pelvic X-rays, and animal studies indicate that embryos and fetuses are extremely radiosensitive.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principle effects of radiation on the developing embryo and fetus, are embryonic, fetal, or neonatal death; congenital malformations; growth retardation; and functional impairment, such as mental retardation; and cancer.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effects depend on the stage of gestation, the dose, and the dose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These occurrences are extremely unlikely at Purdue because the doses possible from normal operation are very low.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47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Radiation &amp; pregnancy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Pregnant individuals should take all precautions possible to keep exposures to the embryo or fetus as low as possible.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Extra precautions are taken by Purdue University for a </a:t>
            </a:r>
            <a:r>
              <a:rPr lang="en-US" sz="1800" i="1" dirty="0"/>
              <a:t>Declared pregnant woman</a:t>
            </a:r>
            <a:r>
              <a:rPr lang="en-US" sz="18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i="1" dirty="0"/>
              <a:t>Declared pregnant woman </a:t>
            </a:r>
            <a:r>
              <a:rPr lang="en-US" sz="1800" dirty="0"/>
              <a:t>means a woman who has voluntarily informed Purdue, in writing, of her pregnancy and the estimated date of conception.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dirty="0"/>
              <a:t>If a declaration is made, it must be given to the Radiation Safety Officer (RSO) in writing.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49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5431"/>
            <a:ext cx="8601075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Radiation &amp; pregnancy (3)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Once in effect, the pregnant worker’s exposure limit will be reduced to 10% of the occupational dose limit.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In addition, that worker will be given a fetal dosimeter to monitor the dose received by the embryo or fetus.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declaration remains in effect until the declared pregnant woman withdraws the declaration in writing or is no longer pregnant.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For additional information, refer to </a:t>
            </a:r>
            <a:r>
              <a:rPr lang="en-US" sz="1800" dirty="0">
                <a:hlinkClick r:id="rId2"/>
              </a:rPr>
              <a:t>Regulatory Guide 8.13</a:t>
            </a:r>
            <a:endParaRPr lang="en-US" sz="1800" dirty="0"/>
          </a:p>
          <a:p>
            <a:pPr marL="457200" indent="-457200">
              <a:buFont typeface="Arial" pitchFamily="34" charset="0"/>
              <a:buChar char="•"/>
            </a:pPr>
            <a:endParaRPr lang="en-US" sz="2200" dirty="0"/>
          </a:p>
        </p:txBody>
      </p:sp>
      <p:sp>
        <p:nvSpPr>
          <p:cNvPr id="1228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36A2-CEF4-4B5C-A326-D17D8FFFC6D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12465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rld-nuclear.org/uploadedImages/org/info/Safety_and_Security/Radiation_and_Health/linear_hypothesis.gif" title="The linear no threshold relationship between low doses and risk of adverse health eff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22" y="1911992"/>
            <a:ext cx="289290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721492"/>
            <a:ext cx="5010151" cy="4221416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risk of  developing delayed effects can be decreased by decreasing dose.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Scientists accept the linear no-threshold theory which states that even low-doses carry some risk of developing delayed effects.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goal is not only to remain below the dose limits, but to keep it even lower by trying to keep doses As Low As Reasonably Achievable (ALARA).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ALARA is not just a good idea, it is </a:t>
            </a:r>
            <a:r>
              <a:rPr lang="en-US" sz="1800" b="1" dirty="0"/>
              <a:t>REQUIRED </a:t>
            </a:r>
            <a:r>
              <a:rPr lang="en-US" sz="1800" dirty="0"/>
              <a:t>by law (410 IAC 5 Rule 4).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dirty="0"/>
              <a:t>alara</a:t>
            </a:r>
          </a:p>
        </p:txBody>
      </p:sp>
    </p:spTree>
    <p:extLst>
      <p:ext uri="{BB962C8B-B14F-4D97-AF65-F5344CB8AC3E}">
        <p14:creationId xmlns:p14="http://schemas.microsoft.com/office/powerpoint/2010/main" val="135621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X-rays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1800" dirty="0"/>
              <a:t>X-rays are a type of ionizing electromagnetic radiation.</a:t>
            </a:r>
          </a:p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endParaRPr lang="en-US" sz="1800" dirty="0"/>
          </a:p>
          <a:p>
            <a:pPr marL="347663" indent="-347663"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1800" dirty="0"/>
              <a:t>X-rays are a valuable tool, but there are associated health risks.</a:t>
            </a:r>
          </a:p>
          <a:p>
            <a:pPr marL="685800" lvl="1">
              <a:buFont typeface="Arial" panose="020B0604020202020204" pitchFamily="34" charset="0"/>
              <a:buChar char="−"/>
              <a:tabLst>
                <a:tab pos="347663" algn="l"/>
              </a:tabLst>
            </a:pPr>
            <a:r>
              <a:rPr lang="en-US" sz="1800" dirty="0"/>
              <a:t>These risks can be minimized by adhering to certain principles and practices as explained in this presentation. </a:t>
            </a:r>
          </a:p>
          <a:p>
            <a:endParaRPr lang="en-US" sz="1800" dirty="0"/>
          </a:p>
          <a:p>
            <a:pPr marL="347663" indent="-347663">
              <a:buFont typeface="Arial" pitchFamily="34" charset="0"/>
              <a:buChar char="•"/>
            </a:pPr>
            <a:r>
              <a:rPr lang="en-US" sz="1800" dirty="0"/>
              <a:t>X-rays are capable of traveling great distances and penetrating through low-density materials such as wood and plastic. </a:t>
            </a:r>
          </a:p>
          <a:p>
            <a:pPr marL="347663" indent="-347663">
              <a:buFont typeface="Arial" pitchFamily="34" charset="0"/>
              <a:buChar char="•"/>
            </a:pPr>
            <a:endParaRPr lang="en-US" sz="1800" dirty="0"/>
          </a:p>
          <a:p>
            <a:pPr marL="347663" indent="-347663">
              <a:buFont typeface="Arial" pitchFamily="34" charset="0"/>
              <a:buChar char="•"/>
            </a:pPr>
            <a:r>
              <a:rPr lang="en-US" sz="1800" dirty="0"/>
              <a:t>However, they can be blocked or attenuated by shielding made from high-density materials such as lead and concrete.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0592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Image describing principles of time, distance, and shiel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1" y="4229945"/>
            <a:ext cx="5519045" cy="17644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492"/>
            <a:ext cx="8235950" cy="27065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900" dirty="0"/>
              <a:t>There are several practices that will help you to keep your dose As Low As Reasonably Achievable (ALARA).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900" u="sng" dirty="0"/>
              <a:t>Time</a:t>
            </a:r>
            <a:r>
              <a:rPr lang="en-US" sz="1900" dirty="0"/>
              <a:t>: Decreasing the time spent in a radiation area results in a lower accumulated dose. Plan work efficiently to avoid spending too much time near X-ray equipment.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900" u="sng" dirty="0"/>
              <a:t>Distance</a:t>
            </a:r>
            <a:r>
              <a:rPr lang="en-US" sz="1900" dirty="0"/>
              <a:t>: The greater the distance between you and the X-ray unit, the lower the dose. 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900" u="sng" dirty="0"/>
              <a:t>Shielding</a:t>
            </a:r>
            <a:r>
              <a:rPr lang="en-US" sz="1900" dirty="0"/>
              <a:t>: The greater the shielding, the lower the dose. Lead and concrete works well to attenuate X-rays.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ALARA principles</a:t>
            </a:r>
          </a:p>
        </p:txBody>
      </p:sp>
    </p:spTree>
    <p:extLst>
      <p:ext uri="{BB962C8B-B14F-4D97-AF65-F5344CB8AC3E}">
        <p14:creationId xmlns:p14="http://schemas.microsoft.com/office/powerpoint/2010/main" val="86839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Ring dosimeter place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17" y="1721492"/>
            <a:ext cx="2743200" cy="2057401"/>
          </a:xfrm>
          <a:prstGeom prst="rect">
            <a:avLst/>
          </a:prstGeom>
        </p:spPr>
      </p:pic>
      <p:pic>
        <p:nvPicPr>
          <p:cNvPr id="5" name="Picture 4" title="Whole-body dosimeter placeme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8" t="2873" r="4343" b="27408"/>
          <a:stretch/>
        </p:blipFill>
        <p:spPr>
          <a:xfrm rot="10800000">
            <a:off x="6202817" y="3778893"/>
            <a:ext cx="2743200" cy="2048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21492"/>
            <a:ext cx="5647267" cy="422141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Dosimetry – Device worn by radiation users to measure their accumulated dose. It is used to ensure that you do not exceed the government-established dose limits. There are two types:</a:t>
            </a:r>
          </a:p>
          <a:p>
            <a:pPr marL="685800" indent="-338138">
              <a:buFont typeface="+mj-lt"/>
              <a:buAutoNum type="arabicPeriod"/>
            </a:pPr>
            <a:r>
              <a:rPr lang="en-US" sz="1800" dirty="0"/>
              <a:t>Ring – measures dose to the hands, worn on the hand receiving the highest dose with name facing the palm side </a:t>
            </a:r>
          </a:p>
          <a:p>
            <a:pPr marL="685800" indent="-338138">
              <a:buFont typeface="+mj-lt"/>
              <a:buAutoNum type="arabicPeriod"/>
            </a:pPr>
            <a:r>
              <a:rPr lang="en-US" sz="1800" dirty="0"/>
              <a:t>Whole-body – measures dose to the torso and head, worn on the part of the torso that will receive the highest dose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Dosimetry (1)</a:t>
            </a:r>
          </a:p>
        </p:txBody>
      </p:sp>
    </p:spTree>
    <p:extLst>
      <p:ext uri="{BB962C8B-B14F-4D97-AF65-F5344CB8AC3E}">
        <p14:creationId xmlns:p14="http://schemas.microsoft.com/office/powerpoint/2010/main" val="311560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Ring dosimeter place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17" y="1721492"/>
            <a:ext cx="2743200" cy="2057401"/>
          </a:xfrm>
          <a:prstGeom prst="rect">
            <a:avLst/>
          </a:prstGeom>
        </p:spPr>
      </p:pic>
      <p:pic>
        <p:nvPicPr>
          <p:cNvPr id="5" name="Picture 4" title="Whole-body dosimeter placeme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8" t="2873" r="4343" b="27408"/>
          <a:stretch/>
        </p:blipFill>
        <p:spPr>
          <a:xfrm rot="10800000">
            <a:off x="6202817" y="3778893"/>
            <a:ext cx="2743200" cy="2048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21492"/>
            <a:ext cx="5647267" cy="4221416"/>
          </a:xfrm>
        </p:spPr>
        <p:txBody>
          <a:bodyPr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If issued dosimetry, you </a:t>
            </a:r>
            <a:r>
              <a:rPr lang="en-US" sz="1800" b="1" dirty="0"/>
              <a:t>MUST </a:t>
            </a:r>
            <a:r>
              <a:rPr lang="en-US" sz="1800" dirty="0"/>
              <a:t>wear it every time you are operating X-ray equipment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Dosimetry must be returned at the end of the wear period (monthly or bimonthly), to be analyzed.</a:t>
            </a:r>
          </a:p>
          <a:p>
            <a:pPr marL="685800" indent="-338138">
              <a:buFont typeface="Arial" panose="020B0604020202020204" pitchFamily="34" charset="0"/>
              <a:buChar char="−"/>
            </a:pPr>
            <a:r>
              <a:rPr lang="en-US" sz="1800" dirty="0"/>
              <a:t>Dose measurement may be lost if dosimeter is returned late</a:t>
            </a:r>
          </a:p>
          <a:p>
            <a:pPr marL="685800" indent="-338138">
              <a:buFont typeface="Arial" panose="020B0604020202020204" pitchFamily="34" charset="0"/>
              <a:buChar char="−"/>
            </a:pPr>
            <a:r>
              <a:rPr lang="en-US" sz="1800" dirty="0"/>
              <a:t>Lost dosimetry may result in a monetary fine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Dosimetry (2)</a:t>
            </a:r>
          </a:p>
        </p:txBody>
      </p:sp>
    </p:spTree>
    <p:extLst>
      <p:ext uri="{BB962C8B-B14F-4D97-AF65-F5344CB8AC3E}">
        <p14:creationId xmlns:p14="http://schemas.microsoft.com/office/powerpoint/2010/main" val="2075822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2922"/>
            <a:ext cx="8235950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X-ray device safety features, exposure pathways, and safe practices</a:t>
            </a:r>
          </a:p>
        </p:txBody>
      </p:sp>
    </p:spTree>
    <p:extLst>
      <p:ext uri="{BB962C8B-B14F-4D97-AF65-F5344CB8AC3E}">
        <p14:creationId xmlns:p14="http://schemas.microsoft.com/office/powerpoint/2010/main" val="255413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492"/>
            <a:ext cx="4858226" cy="4221416"/>
          </a:xfrm>
        </p:spPr>
        <p:txBody>
          <a:bodyPr>
            <a:normAutofit/>
          </a:bodyPr>
          <a:lstStyle/>
          <a:p>
            <a:r>
              <a:rPr lang="en-US" sz="1800" dirty="0"/>
              <a:t>X-ray Tube Housing – The X-ray tube is enclosed in a shielded housing. The useful (primary) beam of X-rays exits through the collimator while the remainder is shielded by the housing.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This greatly reduces the dose to surrounding individuals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5431"/>
            <a:ext cx="8601075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Safety features – Tube housing</a:t>
            </a:r>
          </a:p>
        </p:txBody>
      </p:sp>
      <p:pic>
        <p:nvPicPr>
          <p:cNvPr id="3074" name="Picture 2" descr="http://image.slidesharecdn.com/thex-raytube-140427051125-phpapp01/95/the-x-ray-tube-10-638.jpg?cb=1398575568" title="Tube housing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10667" r="10340" b="16606"/>
          <a:stretch/>
        </p:blipFill>
        <p:spPr bwMode="auto">
          <a:xfrm>
            <a:off x="5260007" y="2038232"/>
            <a:ext cx="3614944" cy="256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41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photos.labx.com/labx/955000/955363-0.jpg" title="X-ray on l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9" t="30173" r="38757" b="63999"/>
          <a:stretch/>
        </p:blipFill>
        <p:spPr bwMode="auto">
          <a:xfrm>
            <a:off x="5451764" y="1838324"/>
            <a:ext cx="3327400" cy="201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EC26-96B4-4498-93DB-FE730699D3D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>
          <a:xfrm>
            <a:off x="457199" y="1721492"/>
            <a:ext cx="4555067" cy="4221416"/>
          </a:xfrm>
        </p:spPr>
        <p:txBody>
          <a:bodyPr>
            <a:normAutofit/>
          </a:bodyPr>
          <a:lstStyle/>
          <a:p>
            <a:r>
              <a:rPr lang="en-US" sz="1800" dirty="0"/>
              <a:t>Warning Light – Indicates that X-rays are being produced.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These are failsafe, meaning X-rays will not be produced if the light is not operational (i.e., If the light is burnt out, X-rays will not be generated).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The warning light are usually located on the control panel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endParaRPr lang="en-US" sz="1900" dirty="0"/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Safety Features – Warning lights </a:t>
            </a:r>
          </a:p>
        </p:txBody>
      </p:sp>
      <p:pic>
        <p:nvPicPr>
          <p:cNvPr id="11" name="Content Placeholder 21" descr="X-ray warning light on an analytical X-ray unit." title="X-ray warning light"/>
          <p:cNvPicPr>
            <a:picLocks noChangeAspect="1"/>
          </p:cNvPicPr>
          <p:nvPr/>
        </p:nvPicPr>
        <p:blipFill rotWithShape="1">
          <a:blip r:embed="rId3" cstate="print"/>
          <a:srcRect l="42420" t="8036" r="33469" b="79439"/>
          <a:stretch/>
        </p:blipFill>
        <p:spPr>
          <a:xfrm>
            <a:off x="5768729" y="4198772"/>
            <a:ext cx="2693470" cy="1049418"/>
          </a:xfrm>
          <a:prstGeom prst="rect">
            <a:avLst/>
          </a:prstGeom>
        </p:spPr>
      </p:pic>
      <p:sp>
        <p:nvSpPr>
          <p:cNvPr id="6" name="Rectangle 5" title="Outline the X-ray on icon"/>
          <p:cNvSpPr/>
          <p:nvPr/>
        </p:nvSpPr>
        <p:spPr>
          <a:xfrm>
            <a:off x="6877051" y="2543175"/>
            <a:ext cx="742950" cy="100965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26609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EC26-96B4-4498-93DB-FE730699D3D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>
          <a:xfrm>
            <a:off x="457199" y="1721492"/>
            <a:ext cx="4555067" cy="4221416"/>
          </a:xfrm>
        </p:spPr>
        <p:txBody>
          <a:bodyPr>
            <a:normAutofit/>
          </a:bodyPr>
          <a:lstStyle/>
          <a:p>
            <a:r>
              <a:rPr lang="en-US" sz="1800" dirty="0"/>
              <a:t>Beam Stop – The beam stop blocks X-rays transmitted through the sample (or patient). The detector array functions as the beam stop.</a:t>
            </a:r>
          </a:p>
          <a:p>
            <a:endParaRPr lang="en-US" sz="1900" dirty="0"/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Safety Features – Beam stop</a:t>
            </a:r>
          </a:p>
        </p:txBody>
      </p:sp>
      <p:pic>
        <p:nvPicPr>
          <p:cNvPr id="1026" name="Picture 2" descr="http://www.tappmedical.com/page_images/dexa.jpg" title="Schematic of DEXA components showing beam s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14" y="1797050"/>
            <a:ext cx="3604121" cy="39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73575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photos.labx.com/labx/955000/955363-0.jpg" title="Primary beam of a DEXA sc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721492"/>
            <a:ext cx="3200400" cy="39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492"/>
            <a:ext cx="4610100" cy="4221416"/>
          </a:xfrm>
        </p:spPr>
        <p:txBody>
          <a:bodyPr>
            <a:normAutofit/>
          </a:bodyPr>
          <a:lstStyle/>
          <a:p>
            <a:r>
              <a:rPr lang="en-US" sz="1800" dirty="0"/>
              <a:t>Primary Beam – The useful beam of X-rays emitted from the X-ray tube. These are typically emitted upwards on DEXA units.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Patient dose from the primary beam is very low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496300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Exposure pathway – Primary beam </a:t>
            </a:r>
          </a:p>
        </p:txBody>
      </p:sp>
      <p:cxnSp>
        <p:nvCxnSpPr>
          <p:cNvPr id="27" name="Curved Connector 26" title="Curvy arrows represent primary radiation beam"/>
          <p:cNvCxnSpPr/>
          <p:nvPr/>
        </p:nvCxnSpPr>
        <p:spPr>
          <a:xfrm rot="5400000" flipH="1" flipV="1">
            <a:off x="6492566" y="3885547"/>
            <a:ext cx="581011" cy="17081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 title="Curvy arrows represent primary radiation beam"/>
          <p:cNvCxnSpPr/>
          <p:nvPr/>
        </p:nvCxnSpPr>
        <p:spPr>
          <a:xfrm rot="5400000" flipH="1" flipV="1">
            <a:off x="6663378" y="3885548"/>
            <a:ext cx="581011" cy="17081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Curved Connector 30" title="Curvy arrows represent primary radiation beam"/>
          <p:cNvCxnSpPr/>
          <p:nvPr/>
        </p:nvCxnSpPr>
        <p:spPr>
          <a:xfrm rot="5400000" flipH="1" flipV="1">
            <a:off x="6834191" y="3892955"/>
            <a:ext cx="581011" cy="17081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67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3.gehealthcare.com/~/media/images/product/product-categories/bone-health/dxa/prodigy-for-bone-health/gehc-prodigy-for-bone-health_spotlight_3.jpg" title="Scatter radiation from DEXA sc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2" t="8010" r="4490" b="1313"/>
          <a:stretch/>
        </p:blipFill>
        <p:spPr bwMode="auto">
          <a:xfrm>
            <a:off x="5379508" y="2038305"/>
            <a:ext cx="3444734" cy="338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21492"/>
            <a:ext cx="4829175" cy="4221416"/>
          </a:xfrm>
        </p:spPr>
        <p:txBody>
          <a:bodyPr>
            <a:normAutofit/>
          </a:bodyPr>
          <a:lstStyle/>
          <a:p>
            <a:r>
              <a:rPr lang="en-US" sz="1800" dirty="0"/>
              <a:t>Scatter Radiation – As X-rays from the primary beam interact with atoms in the patient/sample, many of these will scatter in multiple directions.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Individuals near the DEXA will be exposed to these scattered X-rays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Capable of causing chronic radiation doses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Exposure Pathway – Scatter  </a:t>
            </a:r>
          </a:p>
        </p:txBody>
      </p:sp>
      <p:cxnSp>
        <p:nvCxnSpPr>
          <p:cNvPr id="14" name="Curved Connector 13" title="Curvy arrows representing scatter radiation"/>
          <p:cNvCxnSpPr/>
          <p:nvPr/>
        </p:nvCxnSpPr>
        <p:spPr>
          <a:xfrm flipV="1">
            <a:off x="7401756" y="2714450"/>
            <a:ext cx="898525" cy="35242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urved Connector 17" title="Curvy arrows representing scatter radiation"/>
          <p:cNvCxnSpPr/>
          <p:nvPr/>
        </p:nvCxnSpPr>
        <p:spPr>
          <a:xfrm>
            <a:off x="7535105" y="3172848"/>
            <a:ext cx="765176" cy="44767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urved Connector 19" title="Curvy arrows representing scatter radiation"/>
          <p:cNvCxnSpPr/>
          <p:nvPr/>
        </p:nvCxnSpPr>
        <p:spPr>
          <a:xfrm rot="16200000" flipH="1">
            <a:off x="6848169" y="3502592"/>
            <a:ext cx="734102" cy="7461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urved Connector 20" title="Curvy arrows representing scatter radiation"/>
          <p:cNvCxnSpPr/>
          <p:nvPr/>
        </p:nvCxnSpPr>
        <p:spPr>
          <a:xfrm rot="10800000">
            <a:off x="5853545" y="2779863"/>
            <a:ext cx="602448" cy="18317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urved Connector 21" title="Curvy arrows representing scatter radiation"/>
          <p:cNvCxnSpPr/>
          <p:nvPr/>
        </p:nvCxnSpPr>
        <p:spPr>
          <a:xfrm rot="5400000" flipH="1" flipV="1">
            <a:off x="6848641" y="2129266"/>
            <a:ext cx="557520" cy="37559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urved Connector 23" title="Curvy arrows representing scatter radiation"/>
          <p:cNvCxnSpPr/>
          <p:nvPr/>
        </p:nvCxnSpPr>
        <p:spPr>
          <a:xfrm rot="5400000" flipH="1" flipV="1">
            <a:off x="7063057" y="2819326"/>
            <a:ext cx="473743" cy="104247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urved Connector 27" title="Curvy arrows representing scatter radiation"/>
          <p:cNvCxnSpPr/>
          <p:nvPr/>
        </p:nvCxnSpPr>
        <p:spPr>
          <a:xfrm rot="10800000" flipV="1">
            <a:off x="6230165" y="3266177"/>
            <a:ext cx="701675" cy="29051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 title="Curvy arrows representing scatter radiation"/>
          <p:cNvCxnSpPr/>
          <p:nvPr/>
        </p:nvCxnSpPr>
        <p:spPr>
          <a:xfrm rot="16200000" flipV="1">
            <a:off x="6241344" y="2260425"/>
            <a:ext cx="552451" cy="3556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662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3.gehealthcare.com/~/media/images/product/product-categories/bone-health/dxa/idxa-for-bone-health/gehc-idxa-for-bone-health_spotlight3.jpg" title="Leakage radiation from DEXA sc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t="10800" r="1827" b="28277"/>
          <a:stretch/>
        </p:blipFill>
        <p:spPr bwMode="auto">
          <a:xfrm>
            <a:off x="1766455" y="3686959"/>
            <a:ext cx="5673436" cy="230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21492"/>
            <a:ext cx="8235951" cy="2259958"/>
          </a:xfrm>
        </p:spPr>
        <p:txBody>
          <a:bodyPr>
            <a:normAutofit/>
          </a:bodyPr>
          <a:lstStyle/>
          <a:p>
            <a:r>
              <a:rPr lang="en-US" sz="2000" dirty="0"/>
              <a:t>Leakage Radiation – Despite the tube housing, low-levels of radiation will escape.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Individuals near the DEXA will be exposed to these leakage radiation.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Capable of causing chronic radiation doses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Exposure Pathway – leakage </a:t>
            </a:r>
          </a:p>
        </p:txBody>
      </p:sp>
      <p:cxnSp>
        <p:nvCxnSpPr>
          <p:cNvPr id="14" name="Curved Connector 13" title="Curvy arrows representing leakage radiation"/>
          <p:cNvCxnSpPr/>
          <p:nvPr/>
        </p:nvCxnSpPr>
        <p:spPr>
          <a:xfrm flipV="1">
            <a:off x="5209314" y="4770588"/>
            <a:ext cx="898525" cy="35242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urved Connector 17" title="Curvy arrows representing leakage radiation"/>
          <p:cNvCxnSpPr/>
          <p:nvPr/>
        </p:nvCxnSpPr>
        <p:spPr>
          <a:xfrm>
            <a:off x="5007516" y="5544997"/>
            <a:ext cx="765176" cy="44767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urved Connector 19" title="Curvy arrows representing leakage radiation"/>
          <p:cNvCxnSpPr/>
          <p:nvPr/>
        </p:nvCxnSpPr>
        <p:spPr>
          <a:xfrm rot="16200000" flipH="1">
            <a:off x="4471002" y="5994515"/>
            <a:ext cx="734102" cy="7461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urved Connector 20" title="Curvy arrows representing leakage radiation"/>
          <p:cNvCxnSpPr/>
          <p:nvPr/>
        </p:nvCxnSpPr>
        <p:spPr>
          <a:xfrm rot="10800000">
            <a:off x="3505406" y="4992384"/>
            <a:ext cx="602448" cy="183175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urved Connector 21" title="Curvy arrows representing leakage radiation"/>
          <p:cNvCxnSpPr/>
          <p:nvPr/>
        </p:nvCxnSpPr>
        <p:spPr>
          <a:xfrm rot="10800000" flipV="1">
            <a:off x="4409529" y="5293272"/>
            <a:ext cx="457345" cy="371499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urved Connector 23" title="Curvy arrows representing leakage radiation"/>
          <p:cNvCxnSpPr/>
          <p:nvPr/>
        </p:nvCxnSpPr>
        <p:spPr>
          <a:xfrm rot="5400000" flipH="1" flipV="1">
            <a:off x="4832442" y="4649980"/>
            <a:ext cx="473743" cy="104247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urved Connector 27" title="Curvy arrows representing leakage radiation"/>
          <p:cNvCxnSpPr/>
          <p:nvPr/>
        </p:nvCxnSpPr>
        <p:spPr>
          <a:xfrm rot="10800000" flipV="1">
            <a:off x="3707854" y="5348070"/>
            <a:ext cx="701675" cy="29051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 title="Curvy arrows representing leakage radiation"/>
          <p:cNvCxnSpPr/>
          <p:nvPr/>
        </p:nvCxnSpPr>
        <p:spPr>
          <a:xfrm rot="16200000" flipV="1">
            <a:off x="4009428" y="4570215"/>
            <a:ext cx="552451" cy="3556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9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X-ray Shielding</a:t>
            </a:r>
          </a:p>
        </p:txBody>
      </p:sp>
      <p:pic>
        <p:nvPicPr>
          <p:cNvPr id="2057" name="Picture 9" title="Ability of various materials to shield X-ray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20530" r="66384" b="19160"/>
          <a:stretch/>
        </p:blipFill>
        <p:spPr bwMode="auto">
          <a:xfrm>
            <a:off x="1868381" y="2396044"/>
            <a:ext cx="5394960" cy="369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212" y="1479441"/>
            <a:ext cx="791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all materials absorb X-rays, dense materials such as lead, steel and concrete are the most effective. Hence, they are the preferred shielding materials. </a:t>
            </a:r>
          </a:p>
        </p:txBody>
      </p:sp>
    </p:spTree>
    <p:extLst>
      <p:ext uri="{BB962C8B-B14F-4D97-AF65-F5344CB8AC3E}">
        <p14:creationId xmlns:p14="http://schemas.microsoft.com/office/powerpoint/2010/main" val="3633107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Mandatory safe practices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491"/>
            <a:ext cx="8235950" cy="443377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NEVER</a:t>
            </a:r>
            <a:r>
              <a:rPr lang="en-US" sz="1800" dirty="0"/>
              <a:t> attempt to remove or bypass any system component (e.g. safety features). 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800" dirty="0"/>
              <a:t>These are meant to protect you from harmful radiation doses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DO NOT</a:t>
            </a:r>
            <a:r>
              <a:rPr lang="en-US" sz="1800" dirty="0"/>
              <a:t> operate the unit in any manner other than specified in the procedures</a:t>
            </a:r>
          </a:p>
          <a:p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DO NOT</a:t>
            </a:r>
            <a:r>
              <a:rPr lang="en-US" sz="1800" dirty="0"/>
              <a:t> allow anyone other than trained and certified personnel to operate the X-ray device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Maintenance of the X-ray device </a:t>
            </a:r>
            <a:r>
              <a:rPr lang="en-US" sz="1800" b="1" dirty="0"/>
              <a:t>MUST </a:t>
            </a:r>
            <a:r>
              <a:rPr lang="en-US" sz="1800" dirty="0"/>
              <a:t>be performed by trained professionals.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100" dirty="0"/>
          </a:p>
          <a:p>
            <a:pPr marL="342900" indent="-342900">
              <a:buFont typeface="Arial" pitchFamily="34" charset="0"/>
              <a:buChar char="•"/>
            </a:pPr>
            <a:endParaRPr lang="en-US" sz="21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4919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Mandatory safe practices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491"/>
            <a:ext cx="8235950" cy="443377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ALWAYS</a:t>
            </a:r>
            <a:r>
              <a:rPr lang="en-US" sz="1800" dirty="0"/>
              <a:t> follow the ALARA principles discussed earlier</a:t>
            </a:r>
          </a:p>
          <a:p>
            <a:pPr marL="685800" indent="-342900">
              <a:buFont typeface="Arial" panose="020B0604020202020204" pitchFamily="34" charset="0"/>
              <a:buChar char="−"/>
            </a:pPr>
            <a:r>
              <a:rPr lang="en-US" sz="1800" dirty="0"/>
              <a:t>When producing X-rays, don’t stand closer to the device than necessary</a:t>
            </a:r>
          </a:p>
          <a:p>
            <a:pPr marL="685800" indent="-342900">
              <a:buFont typeface="Arial" panose="020B0604020202020204" pitchFamily="34" charset="0"/>
              <a:buChar char="−"/>
            </a:pPr>
            <a:r>
              <a:rPr lang="en-US" sz="1800" dirty="0"/>
              <a:t>When producing X-rays, reduce the amount of time spent around the system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DO NOT </a:t>
            </a:r>
            <a:r>
              <a:rPr lang="en-US" sz="1800" dirty="0"/>
              <a:t>operate the X-ray system unless all system components and features are in good repair and cabinet is intact</a:t>
            </a:r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DO NOT </a:t>
            </a:r>
            <a:r>
              <a:rPr lang="en-US" sz="1800" dirty="0"/>
              <a:t>modify the X-ray device in any manner without approval of the radiation safety officer.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NEVER </a:t>
            </a:r>
            <a:r>
              <a:rPr lang="en-US" sz="1800" dirty="0"/>
              <a:t>place any part of the body in the primary beam</a:t>
            </a:r>
            <a:endParaRPr lang="en-US" sz="1800" b="1" dirty="0"/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100" dirty="0"/>
          </a:p>
          <a:p>
            <a:pPr marL="342900" indent="-342900">
              <a:buFont typeface="Arial" pitchFamily="34" charset="0"/>
              <a:buChar char="•"/>
            </a:pPr>
            <a:endParaRPr lang="en-US" sz="21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9812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orkscrewsonline.com/images/brass_key_corkscrew12.jpg" title="Old style key representing ac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14" y="2447923"/>
            <a:ext cx="2879735" cy="25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492"/>
            <a:ext cx="5238750" cy="4221416"/>
          </a:xfrm>
        </p:spPr>
        <p:txBody>
          <a:bodyPr>
            <a:normAutofit/>
          </a:bodyPr>
          <a:lstStyle/>
          <a:p>
            <a:r>
              <a:rPr lang="en-US" sz="1800" dirty="0"/>
              <a:t>The following requirements must be met before you are authorized to use the X-ray device: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/>
              <a:t>Permission from the supervisor responsible for the X-ray device</a:t>
            </a:r>
          </a:p>
          <a:p>
            <a:pPr lvl="1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/>
              <a:t>Completion of EHS’s X-ray safety training (this training presentation)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/>
              <a:t>Submit completed </a:t>
            </a:r>
            <a:r>
              <a:rPr lang="en-US" sz="1800" dirty="0">
                <a:hlinkClick r:id="rId3"/>
              </a:rPr>
              <a:t>A-4 form</a:t>
            </a:r>
            <a:r>
              <a:rPr lang="en-US" sz="1800" dirty="0"/>
              <a:t> to EHS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/>
              <a:t>Specific training from the supervisor for the operation of the X-ray device.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/>
              <a:t>Any additional requirements deemed necessary by the supervisor.</a:t>
            </a:r>
          </a:p>
          <a:p>
            <a:pPr marL="685800" lvl="1" indent="-342900">
              <a:buFont typeface="Arial" panose="020B0604020202020204" pitchFamily="34" charset="0"/>
              <a:buChar char="•"/>
              <a:tabLst>
                <a:tab pos="685800" algn="l"/>
              </a:tabLst>
            </a:pPr>
            <a:endParaRPr lang="en-US" sz="2400" dirty="0"/>
          </a:p>
          <a:p>
            <a:pPr marL="685800" lvl="1" indent="-342900">
              <a:buFont typeface="Arial" panose="020B0604020202020204" pitchFamily="34" charset="0"/>
              <a:buChar char="•"/>
              <a:tabLst>
                <a:tab pos="685800" algn="l"/>
              </a:tabLst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Access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95628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Enforcement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Failure to comply with the rules, regulations safe practices established by Indiana State Department of Health or Purdue University can result :</a:t>
            </a:r>
          </a:p>
          <a:p>
            <a:pPr lvl="1"/>
            <a:r>
              <a:rPr lang="en-US" sz="1800" dirty="0"/>
              <a:t>Re-training</a:t>
            </a:r>
          </a:p>
          <a:p>
            <a:pPr lvl="1"/>
            <a:r>
              <a:rPr lang="en-US" sz="1800" dirty="0"/>
              <a:t>Loss of work privileges with X-ray producing devices</a:t>
            </a:r>
          </a:p>
          <a:p>
            <a:pPr lvl="1"/>
            <a:r>
              <a:rPr lang="en-US" sz="1800" dirty="0"/>
              <a:t>Obtaining an injunction or court order to prevent a violation</a:t>
            </a:r>
          </a:p>
          <a:p>
            <a:pPr lvl="1"/>
            <a:r>
              <a:rPr lang="en-US" sz="1800" dirty="0"/>
              <a:t>Civil penalties</a:t>
            </a:r>
          </a:p>
          <a:p>
            <a:pPr lvl="1"/>
            <a:r>
              <a:rPr lang="en-US" sz="1800" dirty="0"/>
              <a:t>Criminal penalties</a:t>
            </a:r>
          </a:p>
          <a:p>
            <a:pPr marL="685800" lvl="1">
              <a:buFont typeface="Arial" panose="020B0604020202020204" pitchFamily="34" charset="0"/>
              <a:buChar char="−"/>
            </a:pPr>
            <a:r>
              <a:rPr lang="en-US" sz="1800" dirty="0"/>
              <a:t>For willful violation of, attempted violation of or conspiracy to violate any regulation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85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273C-9095-45EB-A9DF-714D4F1AF55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09675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Security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Only the individuals that are listed as Approved Authorized Users on the specific X-ray project as defined by EHS may have the ability to operate the X-ray unit(s).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Lab should be locked when not attended by authorized users.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800" dirty="0"/>
              <a:t>Any additional security requirements deemed necessary by the supervisor.</a:t>
            </a:r>
          </a:p>
          <a:p>
            <a:pPr lvl="1"/>
            <a:r>
              <a:rPr lang="en-US" sz="1800" dirty="0"/>
              <a:t>If an unauthorized user is found using the unit, immediately notify the Supervisor/PI. EHS should be contacted to schedule a training for the user in order for them to become authorized.</a:t>
            </a:r>
          </a:p>
          <a:p>
            <a:pPr lvl="1"/>
            <a:r>
              <a:rPr lang="en-US" sz="1800" dirty="0"/>
              <a:t>It is important for all those using the X-ray equipment to be:</a:t>
            </a:r>
          </a:p>
          <a:p>
            <a:pPr marL="685800" lvl="1">
              <a:buFont typeface="Arial" panose="020B0604020202020204" pitchFamily="34" charset="0"/>
              <a:buChar char="−"/>
            </a:pPr>
            <a:r>
              <a:rPr lang="en-US" sz="1800" dirty="0"/>
              <a:t>Trained on the specific unit</a:t>
            </a:r>
          </a:p>
          <a:p>
            <a:pPr marL="685800" lvl="1">
              <a:buFont typeface="Arial" panose="020B0604020202020204" pitchFamily="34" charset="0"/>
              <a:buChar char="−"/>
            </a:pPr>
            <a:r>
              <a:rPr lang="en-US" sz="1800" dirty="0"/>
              <a:t>Trained on X-ray awareness in order to be informed of safety requirements, hazards involved and ways to prevent unnecessary exposures</a:t>
            </a:r>
          </a:p>
          <a:p>
            <a:endParaRPr lang="en-US" sz="1800" dirty="0"/>
          </a:p>
        </p:txBody>
      </p:sp>
      <p:sp>
        <p:nvSpPr>
          <p:cNvPr id="1925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102D7-14AB-4F14-ABE4-163333BFDBF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99089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2922"/>
            <a:ext cx="8235950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Regulations and rem</a:t>
            </a:r>
          </a:p>
        </p:txBody>
      </p:sp>
    </p:spTree>
    <p:extLst>
      <p:ext uri="{BB962C8B-B14F-4D97-AF65-F5344CB8AC3E}">
        <p14:creationId xmlns:p14="http://schemas.microsoft.com/office/powerpoint/2010/main" val="2554136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State Regulations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</a:t>
            </a:r>
            <a:r>
              <a:rPr lang="en-US" sz="1800" dirty="0">
                <a:hlinkClick r:id="rId2"/>
              </a:rPr>
              <a:t>Indiana State Department of Health (ISDH) </a:t>
            </a:r>
            <a:r>
              <a:rPr lang="en-US" sz="1800" dirty="0"/>
              <a:t>regulates the use of X-ray equipment in Indiana through Title 410 Indiana Administrative Code Article 5: Radiological Health. 410 IAC 5 Rule 2: Registration of Radiation Machine Facilities and Services.</a:t>
            </a:r>
          </a:p>
          <a:p>
            <a:pPr lvl="1"/>
            <a:r>
              <a:rPr lang="en-US" sz="1800" dirty="0"/>
              <a:t>410 IAC 5 Rule 4: Protection and Exposure Standards.</a:t>
            </a:r>
          </a:p>
          <a:p>
            <a:pPr lvl="1"/>
            <a:r>
              <a:rPr lang="en-US" sz="1800" dirty="0"/>
              <a:t>410 IAC 5 Rule 5: Non-Medical Radiography (includes X-ray fluorescent lead based analyzers).</a:t>
            </a:r>
          </a:p>
          <a:p>
            <a:pPr lvl="1"/>
            <a:r>
              <a:rPr lang="en-US" sz="1800" dirty="0"/>
              <a:t>410 IAC 5 Rule 6.1: X-rays in the Healing Arts.</a:t>
            </a:r>
          </a:p>
          <a:p>
            <a:pPr lvl="1"/>
            <a:r>
              <a:rPr lang="en-US" sz="1800" dirty="0"/>
              <a:t>410 IAC 5 Rule 8: Radiation Safety Requirements for Analytical X-Ray Equipment.</a:t>
            </a:r>
          </a:p>
          <a:p>
            <a:pPr lvl="1"/>
            <a:r>
              <a:rPr lang="en-US" sz="1800" dirty="0"/>
              <a:t>410 IAC 5 Rule 9: Radiation Safety Requirements for Particle Accelerators.</a:t>
            </a:r>
          </a:p>
          <a:p>
            <a:pPr lvl="1"/>
            <a:r>
              <a:rPr lang="en-US" sz="1800" dirty="0"/>
              <a:t>410 IAC 5 Rule 10: Notices, Instructions and Reports to Workers; Inspections.</a:t>
            </a:r>
          </a:p>
        </p:txBody>
      </p:sp>
      <p:sp>
        <p:nvSpPr>
          <p:cNvPr id="962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119F-26CB-48B4-B15F-D3C9C6F73AE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63726"/>
      </p:ext>
    </p:extLst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University organization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radiation safety program is empowered by Purdue University </a:t>
            </a:r>
            <a:r>
              <a:rPr lang="en-US" sz="1800" dirty="0">
                <a:hlinkClick r:id="rId2"/>
              </a:rPr>
              <a:t>Executive Memorandum No. B-14</a:t>
            </a:r>
            <a:endParaRPr lang="en-US" sz="1800" dirty="0">
              <a:hlinkClick r:id="rId3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Purdue University’s radiation policies can be found in the </a:t>
            </a:r>
            <a:r>
              <a:rPr lang="en-US" sz="1800" dirty="0">
                <a:hlinkClick r:id="rId4"/>
              </a:rPr>
              <a:t>Purdue Radiation Safety Manual</a:t>
            </a: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radiation safety program is managed by the: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800" dirty="0"/>
              <a:t>Radiation Safety Committee (RSC)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Ensures the safety of the University and community in the utilization of all radioactive materials and radiation producing devices at the University or by University faculty, staff or students. </a:t>
            </a:r>
          </a:p>
          <a:p>
            <a:pPr marL="685800" lvl="1" indent="-342900">
              <a:buFont typeface="Arial" panose="020B0604020202020204" pitchFamily="34" charset="0"/>
              <a:buChar char="−"/>
            </a:pPr>
            <a:r>
              <a:rPr lang="en-US" sz="1800" dirty="0"/>
              <a:t>Environmental Health and Safety (EHS)</a:t>
            </a:r>
          </a:p>
          <a:p>
            <a:pPr marL="1085850" lvl="1" indent="-400050">
              <a:buFont typeface="Courier New" panose="02070309020205020404" pitchFamily="49" charset="0"/>
              <a:buChar char="o"/>
            </a:pPr>
            <a:r>
              <a:rPr lang="en-US" sz="1800" dirty="0"/>
              <a:t>Carries out the directives of the RSC. </a:t>
            </a:r>
          </a:p>
          <a:p>
            <a:pPr marL="1028700" lvl="1" indent="-342900"/>
            <a:endParaRPr lang="en-US" sz="2200" dirty="0"/>
          </a:p>
        </p:txBody>
      </p:sp>
      <p:sp>
        <p:nvSpPr>
          <p:cNvPr id="972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94D8-A366-40FD-B37F-827A0DF9A9D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89187"/>
      </p:ext>
    </p:extLst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EHS Responsibilities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EHS is responsible for:</a:t>
            </a:r>
          </a:p>
          <a:p>
            <a:pPr lvl="1"/>
            <a:r>
              <a:rPr lang="en-US" sz="1800" dirty="0"/>
              <a:t>Performing a radiation survey and compliance inspection when X-ray equipment is first installed, and when equipment is relocated or altered in any way that affects radiation safety.</a:t>
            </a:r>
          </a:p>
          <a:p>
            <a:pPr lvl="1"/>
            <a:r>
              <a:rPr lang="en-US" sz="1800" dirty="0"/>
              <a:t>Performing an annual survey and inspection of each X-ray machine.</a:t>
            </a:r>
          </a:p>
          <a:p>
            <a:pPr lvl="1"/>
            <a:r>
              <a:rPr lang="en-US" sz="1800" dirty="0"/>
              <a:t>When necessary, providing dosimetry to monitor radiation dose of users </a:t>
            </a:r>
          </a:p>
          <a:p>
            <a:pPr lvl="1"/>
            <a:r>
              <a:rPr lang="en-US" sz="1800" dirty="0"/>
              <a:t>Providing X-ray safety training for X-ray users.</a:t>
            </a:r>
          </a:p>
          <a:p>
            <a:pPr lvl="1"/>
            <a:r>
              <a:rPr lang="en-US" sz="1800" dirty="0"/>
              <a:t>EHS is also responsible for complying with regulations set forth by the ISDH, for the safe use of radiation producing devices such as X-ray units.</a:t>
            </a:r>
          </a:p>
          <a:p>
            <a:pPr marL="685800" lvl="1">
              <a:buFont typeface="Arial" panose="020B0604020202020204" pitchFamily="34" charset="0"/>
              <a:buChar char="−"/>
            </a:pPr>
            <a:r>
              <a:rPr lang="en-US" sz="1800" dirty="0"/>
              <a:t>This is accomplished by providing training, calibration services, personnel dosimetry to monitor radiation exposure and consulting support for any safety issues identified by Purdue University employees and students.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983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FFA-C67B-4426-ADEA-6F6E0C06B90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24506"/>
      </p:ext>
    </p:extLst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Contact EHS if…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You know or suspect there has been an overexposure to an individual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X-ray unit is to be moved or modified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Personnel working on the project has been changed (added/dropped)</a:t>
            </a:r>
          </a:p>
        </p:txBody>
      </p:sp>
      <p:sp>
        <p:nvSpPr>
          <p:cNvPr id="1955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363F-D47E-4193-9F4E-3F76684DE8B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8396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X-ray Production (1)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X-rays are generated in the X-ray tube of the device.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Electrons, that have been accelerated using a high voltage source, are abruptly decelerated by striking a metal target (e.g., copper, molybdenum, and tungsten).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Some of the energy of the electrons that impinge upon the target are converted into X-rays.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7" name="Content Placeholder 6" descr="A diagram of an X-ray tube and X-ray production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782094"/>
            <a:ext cx="3352800" cy="2162175"/>
          </a:xfrm>
        </p:spPr>
      </p:pic>
    </p:spTree>
    <p:extLst>
      <p:ext uri="{BB962C8B-B14F-4D97-AF65-F5344CB8AC3E}">
        <p14:creationId xmlns:p14="http://schemas.microsoft.com/office/powerpoint/2010/main" val="1301215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Radiation Safety Group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4343400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/>
              <a:t>Joshua A. Young, M.S</a:t>
            </a:r>
            <a:r>
              <a:rPr lang="en-US" dirty="0"/>
              <a:t>				                  765-494-2721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dirty="0"/>
              <a:t>      Radiation Safety Officer (RSO)			                  </a:t>
            </a:r>
            <a:r>
              <a:rPr lang="en-US" dirty="0">
                <a:hlinkClick r:id="rId2"/>
              </a:rPr>
              <a:t>young127@purdue.edu</a:t>
            </a:r>
            <a:r>
              <a:rPr lang="en-US" dirty="0"/>
              <a:t> </a:t>
            </a:r>
          </a:p>
          <a:p>
            <a:pPr marL="342900" indent="-3429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/>
              <a:t>Nathan Claus</a:t>
            </a:r>
            <a:r>
              <a:rPr lang="en-US" dirty="0"/>
              <a:t>				                                  765-494-1478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dirty="0"/>
              <a:t>      Health Physicist							          </a:t>
            </a:r>
            <a:r>
              <a:rPr lang="en-US" dirty="0">
                <a:hlinkClick r:id="rId3"/>
              </a:rPr>
              <a:t>njclaus@purdue.edu</a:t>
            </a:r>
            <a:r>
              <a:rPr lang="en-US" dirty="0"/>
              <a:t> 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US" b="1" dirty="0"/>
          </a:p>
        </p:txBody>
      </p:sp>
      <p:sp>
        <p:nvSpPr>
          <p:cNvPr id="19763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5317B0F-3F5D-44F2-A979-F5E3240C25D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23450"/>
      </p:ext>
    </p:extLst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</p:cNvPr>
          <p:cNvSpPr txBox="1"/>
          <p:nvPr/>
        </p:nvSpPr>
        <p:spPr>
          <a:xfrm>
            <a:off x="2479675" y="4853510"/>
            <a:ext cx="4191000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Click here to begin the test.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</a:rPr>
              <a:t>This concludes the PowerPoint portion of the training.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Complete the test indicated below. You must have 75% of correct responses to pass.</a:t>
            </a:r>
          </a:p>
          <a:p>
            <a:pPr marL="685800" lvl="1" indent="-342900"/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Your results will be emailed to you and will constitute as your certification of your successful completion of the online portion of your training, if you have passed.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Submit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completed </a:t>
            </a:r>
            <a:r>
              <a:rPr lang="en-US" sz="1800" dirty="0">
                <a:latin typeface="Arial" pitchFamily="34" charset="0"/>
                <a:cs typeface="Arial" pitchFamily="34" charset="0"/>
                <a:hlinkClick r:id="rId3"/>
              </a:rPr>
              <a:t>Form A-4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(make sure that both you AND your Principal Investigator have signed the form), and send through campus mail to: </a:t>
            </a:r>
            <a:r>
              <a:rPr lang="en-US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Anca </a:t>
            </a:r>
            <a:r>
              <a:rPr lang="en-US" sz="18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Condret</a:t>
            </a:r>
            <a:r>
              <a:rPr lang="en-US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/EHS/HAMP 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End of training module</a:t>
            </a:r>
          </a:p>
        </p:txBody>
      </p:sp>
    </p:spTree>
    <p:extLst>
      <p:ext uri="{BB962C8B-B14F-4D97-AF65-F5344CB8AC3E}">
        <p14:creationId xmlns:p14="http://schemas.microsoft.com/office/powerpoint/2010/main" val="153341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X-ray Production (2)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2940" cy="45259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X-ray production is proportional to operating potential (</a:t>
            </a:r>
            <a:r>
              <a:rPr lang="en-US" sz="1800" dirty="0" err="1"/>
              <a:t>kVp</a:t>
            </a:r>
            <a:r>
              <a:rPr lang="en-US" sz="1800" dirty="0"/>
              <a:t>) and current (mA)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When the X-ray unit is not operating or it is powered down, the high voltage is not applied and X-rays are not produced.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Therefore, there is no danger present when the machine is not operating or it is powered down.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For certain X-ray diffraction units, it is recommended that diffraction units idle at low power instead of powering down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7" name="Content Placeholder 6" descr="A diagram of an X-ray tube and X-ray production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782094"/>
            <a:ext cx="3352800" cy="2162175"/>
          </a:xfrm>
        </p:spPr>
      </p:pic>
    </p:spTree>
    <p:extLst>
      <p:ext uri="{BB962C8B-B14F-4D97-AF65-F5344CB8AC3E}">
        <p14:creationId xmlns:p14="http://schemas.microsoft.com/office/powerpoint/2010/main" val="190001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2922"/>
            <a:ext cx="8235950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Biological effects, dose limits and Radiation Safety principles</a:t>
            </a:r>
          </a:p>
        </p:txBody>
      </p:sp>
    </p:spTree>
    <p:extLst>
      <p:ext uri="{BB962C8B-B14F-4D97-AF65-F5344CB8AC3E}">
        <p14:creationId xmlns:p14="http://schemas.microsoft.com/office/powerpoint/2010/main" val="379810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dose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When radiation interacts with living material such as our bodies, they may deposit enough energy to cause biological damage. Biological damage can occur as a result of chemical bonds being broken, DNA damage, and cells being damaged or killed.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Radiation induced health effects are dependent on radiation dose. </a:t>
            </a:r>
          </a:p>
          <a:p>
            <a:pPr marL="690562" lvl="1">
              <a:buFont typeface="Arial" panose="020B0604020202020204" pitchFamily="34" charset="0"/>
              <a:buChar char="−"/>
            </a:pPr>
            <a:r>
              <a:rPr lang="en-US" sz="1800" dirty="0"/>
              <a:t>The ‘rem’ is the common unit of dose in the U.S.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1 rem = 1000 </a:t>
            </a:r>
            <a:r>
              <a:rPr lang="en-US" sz="1800" dirty="0" err="1"/>
              <a:t>millirem</a:t>
            </a:r>
            <a:r>
              <a:rPr lang="en-US" sz="1800" dirty="0"/>
              <a:t> (</a:t>
            </a:r>
            <a:r>
              <a:rPr lang="en-US" sz="1800" dirty="0" err="1"/>
              <a:t>mrem</a:t>
            </a:r>
            <a:r>
              <a:rPr lang="en-US" sz="1800" dirty="0"/>
              <a:t>)</a:t>
            </a:r>
          </a:p>
          <a:p>
            <a:pPr marL="690562" lvl="1">
              <a:buFont typeface="Arial" panose="020B0604020202020204" pitchFamily="34" charset="0"/>
              <a:buChar char="−"/>
            </a:pPr>
            <a:r>
              <a:rPr lang="en-US" sz="1800" dirty="0"/>
              <a:t>The ‘</a:t>
            </a:r>
            <a:r>
              <a:rPr lang="en-US" sz="1800" dirty="0" err="1"/>
              <a:t>sievert</a:t>
            </a:r>
            <a:r>
              <a:rPr lang="en-US" sz="1800" dirty="0"/>
              <a:t>’ is the common international unit of dose.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1 </a:t>
            </a:r>
            <a:r>
              <a:rPr lang="en-US" sz="1800" dirty="0" err="1"/>
              <a:t>sievert</a:t>
            </a:r>
            <a:r>
              <a:rPr lang="en-US" sz="1800" dirty="0"/>
              <a:t> = 100 rem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0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686800" cy="7487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Health Effects of Radiation Exposure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Health Effects from exposure to radiation range from no effect at all to death, including diseases such as cancer.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The health effects can be divided into two categories:</a:t>
            </a:r>
          </a:p>
          <a:p>
            <a:pPr marL="685800" lvl="1" indent="-339725">
              <a:buFont typeface="+mj-lt"/>
              <a:buAutoNum type="arabicPeriod"/>
            </a:pPr>
            <a:r>
              <a:rPr lang="en-US" sz="1800" dirty="0"/>
              <a:t>Early Effects</a:t>
            </a:r>
          </a:p>
          <a:p>
            <a:pPr marL="685800" lvl="1" indent="-339725">
              <a:buFont typeface="+mj-lt"/>
              <a:buAutoNum type="arabicPeriod"/>
            </a:pPr>
            <a:r>
              <a:rPr lang="en-US" sz="1800" dirty="0"/>
              <a:t>Delayed Effects</a:t>
            </a:r>
          </a:p>
        </p:txBody>
      </p:sp>
    </p:spTree>
    <p:extLst>
      <p:ext uri="{BB962C8B-B14F-4D97-AF65-F5344CB8AC3E}">
        <p14:creationId xmlns:p14="http://schemas.microsoft.com/office/powerpoint/2010/main" val="305468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/>
              <a:t>Early Effects (1)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Occur shortly after exposures resulting in large doses (&gt;100 rem), delivered within a short time period (acute exposure)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Acute exposures cause extensive biological damage to cells so that large numbers of cells are killed.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The severity of the health effects is proportional to the dose.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1800" dirty="0"/>
              <a:t>Possible health effects include: vomiting, diarrhea, skin burns, cataracts, hair loss, fever, lethargy, loss of appetite, changes in blood count, and death.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491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41119</TotalTime>
  <Words>2807</Words>
  <Application>Microsoft Office PowerPoint</Application>
  <PresentationFormat>On-screen Show (4:3)</PresentationFormat>
  <Paragraphs>273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Impact</vt:lpstr>
      <vt:lpstr>Lucida Grande</vt:lpstr>
      <vt:lpstr>Monotype Sorts</vt:lpstr>
      <vt:lpstr>Office Theme</vt:lpstr>
      <vt:lpstr>Dual-energy x-ray absorptiometry (Dexa) safety training</vt:lpstr>
      <vt:lpstr>X-rays</vt:lpstr>
      <vt:lpstr>X-ray Shielding</vt:lpstr>
      <vt:lpstr>X-ray Production (1)</vt:lpstr>
      <vt:lpstr>X-ray Production (2)</vt:lpstr>
      <vt:lpstr>Biological effects, dose limits and Radiation Safety principles</vt:lpstr>
      <vt:lpstr>dose</vt:lpstr>
      <vt:lpstr>Health Effects of Radiation Exposure </vt:lpstr>
      <vt:lpstr>Early Effects (1) </vt:lpstr>
      <vt:lpstr>Early Effects (2) </vt:lpstr>
      <vt:lpstr>Delayed Effects </vt:lpstr>
      <vt:lpstr>Delayed Effects  - genetic effects </vt:lpstr>
      <vt:lpstr>Delayed Effects – stochastic  </vt:lpstr>
      <vt:lpstr>Government dose Limits </vt:lpstr>
      <vt:lpstr>Dose Limit values</vt:lpstr>
      <vt:lpstr>Radiation &amp; pregnancy (1)</vt:lpstr>
      <vt:lpstr>Radiation &amp; pregnancy (2)</vt:lpstr>
      <vt:lpstr>Radiation &amp; pregnancy (3)</vt:lpstr>
      <vt:lpstr>alara</vt:lpstr>
      <vt:lpstr>ALARA principles</vt:lpstr>
      <vt:lpstr>Dosimetry (1)</vt:lpstr>
      <vt:lpstr>Dosimetry (2)</vt:lpstr>
      <vt:lpstr>X-ray device safety features, exposure pathways, and safe practices</vt:lpstr>
      <vt:lpstr>Safety features – Tube housing</vt:lpstr>
      <vt:lpstr>Safety Features – Warning lights </vt:lpstr>
      <vt:lpstr>Safety Features – Beam stop</vt:lpstr>
      <vt:lpstr>Exposure pathway – Primary beam </vt:lpstr>
      <vt:lpstr>Exposure Pathway – Scatter  </vt:lpstr>
      <vt:lpstr>Exposure Pathway – leakage </vt:lpstr>
      <vt:lpstr>Mandatory safe practices (1)</vt:lpstr>
      <vt:lpstr>Mandatory safe practices (2)</vt:lpstr>
      <vt:lpstr>Access requirements</vt:lpstr>
      <vt:lpstr>Enforcement</vt:lpstr>
      <vt:lpstr>Security</vt:lpstr>
      <vt:lpstr>Regulations and rem</vt:lpstr>
      <vt:lpstr>State Regulations</vt:lpstr>
      <vt:lpstr>University organization</vt:lpstr>
      <vt:lpstr>EHS Responsibilities</vt:lpstr>
      <vt:lpstr>Contact EHS if…</vt:lpstr>
      <vt:lpstr>Radiation Safety Group</vt:lpstr>
      <vt:lpstr>End of training module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Juristyarini, Pramitha</cp:lastModifiedBy>
  <cp:revision>403</cp:revision>
  <cp:lastPrinted>2012-02-14T22:31:46Z</cp:lastPrinted>
  <dcterms:created xsi:type="dcterms:W3CDTF">2011-09-20T15:44:26Z</dcterms:created>
  <dcterms:modified xsi:type="dcterms:W3CDTF">2023-09-21T20:01:20Z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2023-09-21T18:54:50Z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308a6d1c-29fd-42a3-87c6-d499c9b4b4c9</vt:lpwstr>
  </property>
  <property fmtid="{D5CDD505-2E9C-101B-9397-08002B2CF9AE}" pid="8" name="MSIP_Label_4044bd30-2ed7-4c9d-9d12-46200872a97b_ContentBits">
    <vt:lpwstr>0</vt:lpwstr>
  </property>
</Properties>
</file>