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32"/>
  </p:notesMasterIdLst>
  <p:handoutMasterIdLst>
    <p:handoutMasterId r:id="rId33"/>
  </p:handoutMasterIdLst>
  <p:sldIdLst>
    <p:sldId id="281" r:id="rId5"/>
    <p:sldId id="285" r:id="rId6"/>
    <p:sldId id="339" r:id="rId7"/>
    <p:sldId id="290" r:id="rId8"/>
    <p:sldId id="340" r:id="rId9"/>
    <p:sldId id="291" r:id="rId10"/>
    <p:sldId id="360" r:id="rId11"/>
    <p:sldId id="315" r:id="rId12"/>
    <p:sldId id="336" r:id="rId13"/>
    <p:sldId id="316" r:id="rId14"/>
    <p:sldId id="307" r:id="rId15"/>
    <p:sldId id="286" r:id="rId16"/>
    <p:sldId id="371" r:id="rId17"/>
    <p:sldId id="369" r:id="rId18"/>
    <p:sldId id="337" r:id="rId19"/>
    <p:sldId id="353" r:id="rId20"/>
    <p:sldId id="367" r:id="rId21"/>
    <p:sldId id="319" r:id="rId22"/>
    <p:sldId id="331" r:id="rId23"/>
    <p:sldId id="366" r:id="rId24"/>
    <p:sldId id="363" r:id="rId25"/>
    <p:sldId id="333" r:id="rId26"/>
    <p:sldId id="359" r:id="rId27"/>
    <p:sldId id="325" r:id="rId28"/>
    <p:sldId id="370" r:id="rId29"/>
    <p:sldId id="357" r:id="rId30"/>
    <p:sldId id="3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D88C9EB-9F37-4289-AC35-94412E0F4E50}">
          <p14:sldIdLst>
            <p14:sldId id="281"/>
            <p14:sldId id="285"/>
            <p14:sldId id="339"/>
            <p14:sldId id="290"/>
            <p14:sldId id="340"/>
            <p14:sldId id="291"/>
            <p14:sldId id="360"/>
            <p14:sldId id="315"/>
            <p14:sldId id="336"/>
            <p14:sldId id="316"/>
            <p14:sldId id="307"/>
            <p14:sldId id="286"/>
            <p14:sldId id="371"/>
            <p14:sldId id="369"/>
            <p14:sldId id="337"/>
            <p14:sldId id="353"/>
            <p14:sldId id="367"/>
            <p14:sldId id="319"/>
            <p14:sldId id="331"/>
            <p14:sldId id="366"/>
            <p14:sldId id="363"/>
            <p14:sldId id="333"/>
            <p14:sldId id="359"/>
            <p14:sldId id="325"/>
            <p14:sldId id="370"/>
            <p14:sldId id="357"/>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559"/>
    <a:srgbClr val="0D487C"/>
    <a:srgbClr val="08275A"/>
    <a:srgbClr val="8E6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5926" autoAdjust="0"/>
  </p:normalViewPr>
  <p:slideViewPr>
    <p:cSldViewPr snapToGrid="0" snapToObjects="1">
      <p:cViewPr varScale="1">
        <p:scale>
          <a:sx n="114" d="100"/>
          <a:sy n="114" d="100"/>
        </p:scale>
        <p:origin x="366" y="114"/>
      </p:cViewPr>
      <p:guideLst/>
    </p:cSldViewPr>
  </p:slideViewPr>
  <p:notesTextViewPr>
    <p:cViewPr>
      <p:scale>
        <a:sx n="1" d="1"/>
        <a:sy n="1" d="1"/>
      </p:scale>
      <p:origin x="0" y="0"/>
    </p:cViewPr>
  </p:notesTextViewPr>
  <p:sorterViewPr>
    <p:cViewPr>
      <p:scale>
        <a:sx n="110" d="100"/>
        <a:sy n="110" d="100"/>
      </p:scale>
      <p:origin x="0" y="-1506"/>
    </p:cViewPr>
  </p:sorterViewPr>
  <p:notesViewPr>
    <p:cSldViewPr snapToGrid="0" snapToObjects="1">
      <p:cViewPr varScale="1">
        <p:scale>
          <a:sx n="77" d="100"/>
          <a:sy n="77" d="100"/>
        </p:scale>
        <p:origin x="313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C1EAF9-4718-034F-90B3-1E23D9FC38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7E4E72-6179-DD41-84BE-14680CA07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DF351A-5EA2-C146-A10F-CD8C6A7F8C0C}" type="datetime1">
              <a:rPr lang="en-US" smtClean="0"/>
              <a:t>8/31/2021</a:t>
            </a:fld>
            <a:endParaRPr lang="en-US"/>
          </a:p>
        </p:txBody>
      </p:sp>
      <p:sp>
        <p:nvSpPr>
          <p:cNvPr id="4" name="Footer Placeholder 3">
            <a:extLst>
              <a:ext uri="{FF2B5EF4-FFF2-40B4-BE49-F238E27FC236}">
                <a16:creationId xmlns:a16="http://schemas.microsoft.com/office/drawing/2014/main" id="{75F144C2-3F80-4342-9BD6-697909F44F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226BFA-00F6-034C-8865-C10242FD9A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1FFB6-B16B-9547-A849-38D74703E65D}" type="slidenum">
              <a:rPr lang="en-US" smtClean="0"/>
              <a:t>‹#›</a:t>
            </a:fld>
            <a:endParaRPr lang="en-US"/>
          </a:p>
        </p:txBody>
      </p:sp>
    </p:spTree>
    <p:extLst>
      <p:ext uri="{BB962C8B-B14F-4D97-AF65-F5344CB8AC3E}">
        <p14:creationId xmlns:p14="http://schemas.microsoft.com/office/powerpoint/2010/main" val="38554512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410F0-6477-C64C-B9A1-FDB330E4BF64}" type="datetime1">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D96B-BF35-6342-BF49-131378446712}" type="slidenum">
              <a:rPr lang="en-US" smtClean="0"/>
              <a:t>‹#›</a:t>
            </a:fld>
            <a:endParaRPr lang="en-US"/>
          </a:p>
        </p:txBody>
      </p:sp>
    </p:spTree>
    <p:extLst>
      <p:ext uri="{BB962C8B-B14F-4D97-AF65-F5344CB8AC3E}">
        <p14:creationId xmlns:p14="http://schemas.microsoft.com/office/powerpoint/2010/main" val="3006304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coronavirus/2019-ncov/prevent-getting-sick/how-covid-spread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hesecretrealtruth.blogspot.com/2018/03/blog-post_131.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Hand_Sanitizer.JPG" TargetMode="External"/><Relationship Id="rId4" Type="http://schemas.openxmlformats.org/officeDocument/2006/relationships/hyperlink" Target="https://creativecommons.org/licenses/by-nc-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cumin Pro" panose="020B0504020202020204" pitchFamily="34" charset="0"/>
              </a:rPr>
              <a:t>Source: </a:t>
            </a:r>
            <a:r>
              <a:rPr lang="en-US" sz="1200" dirty="0">
                <a:latin typeface="Acumin Pro" panose="020B0504020202020204" pitchFamily="34" charset="0"/>
                <a:hlinkClick r:id="rId3"/>
              </a:rPr>
              <a:t>https://www.cdc.gov/coronavirus/2019-ncov/symptoms-testing/symptoms.html</a:t>
            </a:r>
            <a:endParaRPr lang="en-US" sz="1200" dirty="0">
              <a:solidFill>
                <a:srgbClr val="FF0000"/>
              </a:solidFill>
              <a:latin typeface="Acumin Pro" panose="020B0504020202020204" pitchFamily="34" charset="0"/>
            </a:endParaRPr>
          </a:p>
          <a:p>
            <a:endParaRPr lang="en-US" dirty="0"/>
          </a:p>
        </p:txBody>
      </p:sp>
      <p:sp>
        <p:nvSpPr>
          <p:cNvPr id="4" name="Date Placeholder 3"/>
          <p:cNvSpPr>
            <a:spLocks noGrp="1"/>
          </p:cNvSpPr>
          <p:nvPr>
            <p:ph type="dt" idx="10"/>
          </p:nvPr>
        </p:nvSpPr>
        <p:spPr/>
        <p:txBody>
          <a:bodyPr/>
          <a:lstStyle/>
          <a:p>
            <a:fld id="{97C410F0-6477-C64C-B9A1-FDB330E4BF64}" type="datetime1">
              <a:rPr lang="en-US" smtClean="0"/>
              <a:t>8/31/2021</a:t>
            </a:fld>
            <a:endParaRPr lang="en-US"/>
          </a:p>
        </p:txBody>
      </p:sp>
      <p:sp>
        <p:nvSpPr>
          <p:cNvPr id="5" name="Slide Number Placeholder 4"/>
          <p:cNvSpPr>
            <a:spLocks noGrp="1"/>
          </p:cNvSpPr>
          <p:nvPr>
            <p:ph type="sldNum" sz="quarter" idx="11"/>
          </p:nvPr>
        </p:nvSpPr>
        <p:spPr/>
        <p:txBody>
          <a:bodyPr/>
          <a:lstStyle/>
          <a:p>
            <a:fld id="{F904D96B-BF35-6342-BF49-131378446712}" type="slidenum">
              <a:rPr lang="en-US" smtClean="0"/>
              <a:t>5</a:t>
            </a:fld>
            <a:endParaRPr lang="en-US"/>
          </a:p>
        </p:txBody>
      </p:sp>
    </p:spTree>
    <p:extLst>
      <p:ext uri="{BB962C8B-B14F-4D97-AF65-F5344CB8AC3E}">
        <p14:creationId xmlns:p14="http://schemas.microsoft.com/office/powerpoint/2010/main" val="429084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cumin Pro" panose="020B0504020202020204" pitchFamily="34" charset="0"/>
              </a:rPr>
              <a:t>Source: </a:t>
            </a:r>
            <a:r>
              <a:rPr lang="en-US" sz="1200" dirty="0">
                <a:latin typeface="Acumin Pro" panose="020B0504020202020204" pitchFamily="34" charset="0"/>
                <a:hlinkClick r:id="rId3"/>
              </a:rPr>
              <a:t>https://www.cdc.gov/coronavirus/2019-ncov/prevent-getting-sick/how-covid-spreads.html</a:t>
            </a:r>
            <a:endParaRPr lang="en-US" sz="1200" dirty="0">
              <a:solidFill>
                <a:srgbClr val="FF0000"/>
              </a:solidFill>
              <a:latin typeface="Acumin Pro" panose="020B0504020202020204" pitchFamily="34" charset="0"/>
            </a:endParaRPr>
          </a:p>
          <a:p>
            <a:endParaRPr lang="en-US" dirty="0"/>
          </a:p>
        </p:txBody>
      </p:sp>
      <p:sp>
        <p:nvSpPr>
          <p:cNvPr id="4" name="Date Placeholder 3"/>
          <p:cNvSpPr>
            <a:spLocks noGrp="1"/>
          </p:cNvSpPr>
          <p:nvPr>
            <p:ph type="dt" idx="10"/>
          </p:nvPr>
        </p:nvSpPr>
        <p:spPr/>
        <p:txBody>
          <a:bodyPr/>
          <a:lstStyle/>
          <a:p>
            <a:fld id="{97C410F0-6477-C64C-B9A1-FDB330E4BF64}" type="datetime1">
              <a:rPr lang="en-US" smtClean="0"/>
              <a:t>8/31/2021</a:t>
            </a:fld>
            <a:endParaRPr lang="en-US"/>
          </a:p>
        </p:txBody>
      </p:sp>
      <p:sp>
        <p:nvSpPr>
          <p:cNvPr id="5" name="Slide Number Placeholder 4"/>
          <p:cNvSpPr>
            <a:spLocks noGrp="1"/>
          </p:cNvSpPr>
          <p:nvPr>
            <p:ph type="sldNum" sz="quarter" idx="11"/>
          </p:nvPr>
        </p:nvSpPr>
        <p:spPr/>
        <p:txBody>
          <a:bodyPr/>
          <a:lstStyle/>
          <a:p>
            <a:fld id="{F904D96B-BF35-6342-BF49-131378446712}" type="slidenum">
              <a:rPr lang="en-US" smtClean="0"/>
              <a:t>6</a:t>
            </a:fld>
            <a:endParaRPr lang="en-US"/>
          </a:p>
        </p:txBody>
      </p:sp>
    </p:spTree>
    <p:extLst>
      <p:ext uri="{BB962C8B-B14F-4D97-AF65-F5344CB8AC3E}">
        <p14:creationId xmlns:p14="http://schemas.microsoft.com/office/powerpoint/2010/main" val="12285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thesecretrealtruth.blogspot.com/2018/03/blog-post_131.html"/>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s://commons.wikimedia.org/wiki/File:Hand_Sanitizer.JPG"/>
              </a:rPr>
              <a:t>This Photo</a:t>
            </a:r>
            <a:r>
              <a:rPr lang="en-US" sz="1200" dirty="0"/>
              <a:t> by Unknown Author is licensed under </a:t>
            </a:r>
            <a:r>
              <a:rPr lang="en-US" sz="1200" dirty="0">
                <a:hlinkClick r:id="rId6" tooltip="https://creativecommons.org/licenses/by-sa/3.0/"/>
              </a:rPr>
              <a:t>CC BY-SA</a:t>
            </a:r>
            <a:endParaRPr lang="en-US" sz="1200" dirty="0"/>
          </a:p>
          <a:p>
            <a:endParaRPr lang="en-US" dirty="0"/>
          </a:p>
        </p:txBody>
      </p:sp>
      <p:sp>
        <p:nvSpPr>
          <p:cNvPr id="4" name="Date Placeholder 3"/>
          <p:cNvSpPr>
            <a:spLocks noGrp="1"/>
          </p:cNvSpPr>
          <p:nvPr>
            <p:ph type="dt" idx="10"/>
          </p:nvPr>
        </p:nvSpPr>
        <p:spPr/>
        <p:txBody>
          <a:bodyPr/>
          <a:lstStyle/>
          <a:p>
            <a:fld id="{97C410F0-6477-C64C-B9A1-FDB330E4BF64}" type="datetime1">
              <a:rPr lang="en-US" smtClean="0"/>
              <a:t>8/31/2021</a:t>
            </a:fld>
            <a:endParaRPr lang="en-US"/>
          </a:p>
        </p:txBody>
      </p:sp>
      <p:sp>
        <p:nvSpPr>
          <p:cNvPr id="5" name="Slide Number Placeholder 4"/>
          <p:cNvSpPr>
            <a:spLocks noGrp="1"/>
          </p:cNvSpPr>
          <p:nvPr>
            <p:ph type="sldNum" sz="quarter" idx="11"/>
          </p:nvPr>
        </p:nvSpPr>
        <p:spPr/>
        <p:txBody>
          <a:bodyPr/>
          <a:lstStyle/>
          <a:p>
            <a:fld id="{F904D96B-BF35-6342-BF49-131378446712}" type="slidenum">
              <a:rPr lang="en-US" smtClean="0"/>
              <a:t>15</a:t>
            </a:fld>
            <a:endParaRPr lang="en-US"/>
          </a:p>
        </p:txBody>
      </p:sp>
    </p:spTree>
    <p:extLst>
      <p:ext uri="{BB962C8B-B14F-4D97-AF65-F5344CB8AC3E}">
        <p14:creationId xmlns:p14="http://schemas.microsoft.com/office/powerpoint/2010/main" val="2100175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2"/>
        </a:solidFill>
        <a:effectLst/>
      </p:bgPr>
    </p:bg>
    <p:spTree>
      <p:nvGrpSpPr>
        <p:cNvPr id="1" name=""/>
        <p:cNvGrpSpPr/>
        <p:nvPr/>
      </p:nvGrpSpPr>
      <p:grpSpPr>
        <a:xfrm>
          <a:off x="0" y="0"/>
          <a:ext cx="0" cy="0"/>
          <a:chOff x="0" y="0"/>
          <a:chExt cx="0" cy="0"/>
        </a:xfrm>
      </p:grpSpPr>
      <p:sp>
        <p:nvSpPr>
          <p:cNvPr id="14" name="Accessibility Text">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488202" y="1884218"/>
            <a:ext cx="7968508" cy="1246495"/>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8" name="Microsoft Accessibility URL">
            <a:extLst>
              <a:ext uri="{FF2B5EF4-FFF2-40B4-BE49-F238E27FC236}">
                <a16:creationId xmlns:a16="http://schemas.microsoft.com/office/drawing/2014/main" id="{787D9F17-6276-3E46-A218-B3EF30CA7E56}"/>
              </a:ext>
            </a:extLst>
          </p:cNvPr>
          <p:cNvSpPr txBox="1"/>
          <p:nvPr userDrawn="1"/>
        </p:nvSpPr>
        <p:spPr>
          <a:xfrm>
            <a:off x="1481118" y="3953492"/>
            <a:ext cx="8171677" cy="553998"/>
          </a:xfrm>
          <a:prstGeom prst="rect">
            <a:avLst/>
          </a:prstGeom>
          <a:noFill/>
        </p:spPr>
        <p:txBody>
          <a:bodyPr wrap="square" lIns="0" tIns="0" rIns="0" bIns="0" rtlCol="0">
            <a:spAutoFit/>
          </a:bodyPr>
          <a:lstStyle/>
          <a:p>
            <a:r>
              <a:rPr lang="en-US" sz="1800" dirty="0">
                <a:solidFill>
                  <a:schemeClr val="accent1"/>
                </a:solidFill>
                <a:effectLst/>
                <a:latin typeface="Acumin Pro" panose="020B0504020202020204" pitchFamily="34" charset="77"/>
              </a:rPr>
              <a:t>https://</a:t>
            </a:r>
            <a:r>
              <a:rPr lang="en-US" sz="1800" dirty="0" err="1">
                <a:solidFill>
                  <a:schemeClr val="accent1"/>
                </a:solidFill>
                <a:effectLst/>
                <a:latin typeface="Acumin Pro" panose="020B0504020202020204" pitchFamily="34" charset="77"/>
              </a:rPr>
              <a:t>support.office.com</a:t>
            </a:r>
            <a:r>
              <a:rPr lang="en-US" sz="1800" dirty="0">
                <a:solidFill>
                  <a:schemeClr val="accent1"/>
                </a:solidFill>
                <a:effectLst/>
                <a:latin typeface="Acumin Pro" panose="020B0504020202020204" pitchFamily="34" charset="77"/>
              </a:rPr>
              <a:t>/</a:t>
            </a:r>
            <a:r>
              <a:rPr lang="en-US" sz="1800" dirty="0" err="1">
                <a:solidFill>
                  <a:schemeClr val="accent1"/>
                </a:solidFill>
                <a:effectLst/>
                <a:latin typeface="Acumin Pro" panose="020B0504020202020204" pitchFamily="34" charset="77"/>
              </a:rPr>
              <a:t>en</a:t>
            </a:r>
            <a:r>
              <a:rPr lang="en-US" sz="1800" dirty="0">
                <a:solidFill>
                  <a:schemeClr val="accent1"/>
                </a:solidFill>
                <a:effectLst/>
                <a:latin typeface="Acumin Pro" panose="020B0504020202020204" pitchFamily="34" charset="77"/>
              </a:rPr>
              <a:t>-us/article/Make-your-PowerPoint-presentations-accessible-6f7772b2-2f33-4bd2-8ca7-dae3b2b3ef25</a:t>
            </a:r>
            <a:endParaRPr lang="en-US" sz="1800" dirty="0">
              <a:solidFill>
                <a:schemeClr val="accent1"/>
              </a:solidFill>
            </a:endParaRP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userDrawn="1"/>
        </p:nvPicPr>
        <p:blipFill>
          <a:blip r:embed="rId2"/>
          <a:stretch>
            <a:fillRect/>
          </a:stretch>
        </p:blipFill>
        <p:spPr>
          <a:xfrm>
            <a:off x="511824" y="6059043"/>
            <a:ext cx="2544533" cy="341599"/>
          </a:xfrm>
          <a:prstGeom prst="rect">
            <a:avLst/>
          </a:prstGeom>
        </p:spPr>
      </p:pic>
      <p:cxnSp>
        <p:nvCxnSpPr>
          <p:cNvPr id="13" name="Line 1">
            <a:extLst>
              <a:ext uri="{FF2B5EF4-FFF2-40B4-BE49-F238E27FC236}">
                <a16:creationId xmlns:a16="http://schemas.microsoft.com/office/drawing/2014/main" id="{A746CD05-A191-A442-A002-3AD9F5CCAD2A}"/>
              </a:ext>
            </a:extLst>
          </p:cNvPr>
          <p:cNvCxnSpPr>
            <a:cxnSpLocks/>
          </p:cNvCxnSpPr>
          <p:nvPr userDrawn="1"/>
        </p:nvCxnSpPr>
        <p:spPr>
          <a:xfrm flipH="1">
            <a:off x="573115" y="318798"/>
            <a:ext cx="75068" cy="5173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ne 2">
            <a:extLst>
              <a:ext uri="{FF2B5EF4-FFF2-40B4-BE49-F238E27FC236}">
                <a16:creationId xmlns:a16="http://schemas.microsoft.com/office/drawing/2014/main" id="{461AAE78-C01B-DD4E-A8D1-EE36B5982A91}"/>
              </a:ext>
            </a:extLst>
          </p:cNvPr>
          <p:cNvCxnSpPr>
            <a:cxnSpLocks/>
          </p:cNvCxnSpPr>
          <p:nvPr userDrawn="1"/>
        </p:nvCxnSpPr>
        <p:spPr>
          <a:xfrm>
            <a:off x="4655908" y="318798"/>
            <a:ext cx="0" cy="1310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old Triangle">
            <a:extLst>
              <a:ext uri="{FF2B5EF4-FFF2-40B4-BE49-F238E27FC236}">
                <a16:creationId xmlns:a16="http://schemas.microsoft.com/office/drawing/2014/main" id="{6C3B8210-1510-C644-9CE9-0E6E1BA9961F}"/>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8/31/2021</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928" userDrawn="1">
          <p15:clr>
            <a:srgbClr val="FBAE40"/>
          </p15:clr>
        </p15:guide>
        <p15:guide id="10" orient="horz" pos="38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488156" y="1626244"/>
            <a:ext cx="7911945" cy="2234458"/>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495680" y="3990085"/>
            <a:ext cx="7096269" cy="336015"/>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userDrawn="1"/>
        </p:nvPicPr>
        <p:blipFill>
          <a:blip r:embed="rId2"/>
          <a:stretch>
            <a:fillRect/>
          </a:stretch>
        </p:blipFill>
        <p:spPr>
          <a:xfrm>
            <a:off x="9821333" y="0"/>
            <a:ext cx="2370667" cy="6858000"/>
          </a:xfrm>
          <a:prstGeom prst="rect">
            <a:avLst/>
          </a:prstGeom>
        </p:spPr>
      </p:pic>
      <p:sp>
        <p:nvSpPr>
          <p:cNvPr id="7" name="Date"/>
          <p:cNvSpPr>
            <a:spLocks noGrp="1"/>
          </p:cNvSpPr>
          <p:nvPr>
            <p:ph type="dt" sz="half" idx="10"/>
          </p:nvPr>
        </p:nvSpPr>
        <p:spPr/>
        <p:txBody>
          <a:bodyPr/>
          <a:lstStyle>
            <a:lvl1pPr>
              <a:defRPr>
                <a:solidFill>
                  <a:schemeClr val="tx1">
                    <a:alpha val="70000"/>
                  </a:schemeClr>
                </a:solidFill>
              </a:defRPr>
            </a:lvl1pPr>
          </a:lstStyle>
          <a:p>
            <a:fld id="{049DC8E1-D369-0F48-9062-BB068AFD07CE}" type="datetime1">
              <a:rPr lang="en-US" smtClean="0"/>
              <a:pPr/>
              <a:t>8/31/2021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9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2"/>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userDrawn="1"/>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489618" y="1345167"/>
            <a:ext cx="7321993" cy="341599"/>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28620" y="1962540"/>
            <a:ext cx="7366000" cy="3411537"/>
          </a:xfrm>
        </p:spPr>
        <p:txBody>
          <a:bodyPr lIns="0" tIns="0" rIns="0" bIns="0">
            <a:normAutofit/>
          </a:bodyPr>
          <a:lstStyle>
            <a:lvl1pPr marL="274320" marR="0" indent="-18288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marL="548640" indent="-182880">
              <a:buClrTx/>
              <a:defRPr>
                <a:solidFill>
                  <a:schemeClr val="bg1"/>
                </a:solidFill>
              </a:defRPr>
            </a:lvl2pPr>
            <a:lvl3pPr marL="822960" indent="-182880">
              <a:defRPr>
                <a:solidFill>
                  <a:schemeClr val="bg1"/>
                </a:solidFill>
              </a:defRPr>
            </a:lvl3pPr>
            <a:lvl4pPr marL="1097280" indent="-182880">
              <a:buFont typeface="Courier New" panose="02070309020205020404" pitchFamily="49" charset="0"/>
              <a:buChar char="o"/>
              <a:defRPr>
                <a:solidFill>
                  <a:schemeClr val="bg1"/>
                </a:solidFill>
              </a:defRPr>
            </a:lvl4pPr>
            <a:lvl5pPr marL="1371600" indent="-18288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8/31/2021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userDrawn="1"/>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312" userDrawn="1">
          <p15:clr>
            <a:srgbClr val="FBAE40"/>
          </p15:clr>
        </p15:guide>
        <p15:guide id="8" pos="92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2"/>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userDrawn="1"/>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6"/>
            <a:ext cx="7288495" cy="338554"/>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18288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marL="548640" indent="-182880">
              <a:defRPr>
                <a:solidFill>
                  <a:schemeClr val="bg1"/>
                </a:solidFill>
              </a:defRPr>
            </a:lvl2pPr>
            <a:lvl3pPr marL="822960" indent="-182880">
              <a:defRPr>
                <a:solidFill>
                  <a:schemeClr val="bg1"/>
                </a:solidFill>
              </a:defRPr>
            </a:lvl3pPr>
            <a:lvl4pPr marL="1097280" indent="-182880">
              <a:buFont typeface="Courier New" panose="02070309020205020404" pitchFamily="49" charset="0"/>
              <a:buChar char="o"/>
              <a:defRPr>
                <a:solidFill>
                  <a:schemeClr val="bg1"/>
                </a:solidFill>
              </a:defRPr>
            </a:lvl4pPr>
            <a:lvl5pPr marL="1371600" indent="-18288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8/31/2021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userDrawn="1"/>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2"/>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754024" y="304800"/>
            <a:ext cx="3838891" cy="747897"/>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cxnSp>
        <p:nvCxnSpPr>
          <p:cNvPr id="13" name="Line 1">
            <a:extLst>
              <a:ext uri="{FF2B5EF4-FFF2-40B4-BE49-F238E27FC236}">
                <a16:creationId xmlns:a16="http://schemas.microsoft.com/office/drawing/2014/main" id="{A746CD05-A191-A442-A002-3AD9F5CCAD2A}"/>
              </a:ext>
            </a:extLst>
          </p:cNvPr>
          <p:cNvCxnSpPr>
            <a:cxnSpLocks/>
          </p:cNvCxnSpPr>
          <p:nvPr userDrawn="1"/>
        </p:nvCxnSpPr>
        <p:spPr>
          <a:xfrm flipH="1">
            <a:off x="573115" y="318798"/>
            <a:ext cx="75068" cy="5173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ne 2">
            <a:extLst>
              <a:ext uri="{FF2B5EF4-FFF2-40B4-BE49-F238E27FC236}">
                <a16:creationId xmlns:a16="http://schemas.microsoft.com/office/drawing/2014/main" id="{461AAE78-C01B-DD4E-A8D1-EE36B5982A91}"/>
              </a:ext>
            </a:extLst>
          </p:cNvPr>
          <p:cNvCxnSpPr>
            <a:cxnSpLocks/>
          </p:cNvCxnSpPr>
          <p:nvPr userDrawn="1"/>
        </p:nvCxnSpPr>
        <p:spPr>
          <a:xfrm>
            <a:off x="4655908" y="318798"/>
            <a:ext cx="0" cy="1310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old Triangle">
            <a:extLst>
              <a:ext uri="{FF2B5EF4-FFF2-40B4-BE49-F238E27FC236}">
                <a16:creationId xmlns:a16="http://schemas.microsoft.com/office/drawing/2014/main" id="{6C3B8210-1510-C644-9CE9-0E6E1BA9961F}"/>
              </a:ext>
            </a:extLst>
          </p:cNvPr>
          <p:cNvPicPr>
            <a:picLocks noChangeAspect="1"/>
          </p:cNvPicPr>
          <p:nvPr userDrawn="1"/>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8/31/2021</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userDrawn="1"/>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bg2"/>
                </a:solidFill>
                <a:latin typeface="United Sans Ext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userDrawn="1"/>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tx1"/>
                </a:solidFill>
                <a:latin typeface="United Sans Cond Medium" pitchFamily="2"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userDrawn="1"/>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8/31/2021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452193"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476416" y="2578489"/>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userDrawn="1"/>
        </p:nvPicPr>
        <p:blipFill>
          <a:blip r:embed="rId2"/>
          <a:stretch>
            <a:fillRect/>
          </a:stretch>
        </p:blipFill>
        <p:spPr>
          <a:xfrm>
            <a:off x="9821333" y="0"/>
            <a:ext cx="2370667"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049DC8E1-D369-0F48-9062-BB068AFD07CE}" type="datetime1">
              <a:rPr lang="en-US" smtClean="0"/>
              <a:pPr/>
              <a:t>8/31/2021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8/31/2021</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urdue CoBrand" descr="Purdue University EHPS Branding">
            <a:extLst>
              <a:ext uri="{FF2B5EF4-FFF2-40B4-BE49-F238E27FC236}">
                <a16:creationId xmlns:a16="http://schemas.microsoft.com/office/drawing/2014/main" id="{30B959D7-8ADA-4DEA-953A-7F8AAF5C3C5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5361" y="6072299"/>
            <a:ext cx="4575865" cy="365760"/>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0"/>
        </a:spcBef>
        <a:buClrTx/>
        <a:buFont typeface="Wingdings" panose="05000000000000000000" pitchFamily="2" charset="2"/>
        <a:buChar char="§"/>
        <a:defRPr sz="1800" kern="1200">
          <a:solidFill>
            <a:schemeClr val="tx1">
              <a:lumMod val="85000"/>
              <a:lumOff val="15000"/>
            </a:schemeClr>
          </a:solidFill>
          <a:latin typeface="Acumin Pro" panose="020B0504020202020204"/>
          <a:ea typeface="+mn-ea"/>
          <a:cs typeface="+mn-cs"/>
        </a:defRPr>
      </a:lvl1pPr>
      <a:lvl2pPr marL="457200" indent="-228600" algn="l" defTabSz="914400" rtl="0" eaLnBrk="1" latinLnBrk="0" hangingPunct="1">
        <a:lnSpc>
          <a:spcPct val="100000"/>
        </a:lnSpc>
        <a:spcBef>
          <a:spcPts val="0"/>
        </a:spcBef>
        <a:buClrTx/>
        <a:buFont typeface="Arial" panose="020B0604020202020204" pitchFamily="34" charset="0"/>
        <a:buChar char="•"/>
        <a:defRPr sz="1600" kern="1200">
          <a:solidFill>
            <a:schemeClr val="tx1">
              <a:lumMod val="85000"/>
              <a:lumOff val="15000"/>
            </a:schemeClr>
          </a:solidFill>
          <a:latin typeface="Acumin Pro" panose="020B0504020202020204"/>
          <a:ea typeface="+mn-ea"/>
          <a:cs typeface="+mn-cs"/>
        </a:defRPr>
      </a:lvl2pPr>
      <a:lvl3pPr marL="685800" indent="-228600" algn="l" defTabSz="914400" rtl="0" eaLnBrk="1" latinLnBrk="0" hangingPunct="1">
        <a:lnSpc>
          <a:spcPct val="100000"/>
        </a:lnSpc>
        <a:spcBef>
          <a:spcPts val="0"/>
        </a:spcBef>
        <a:buClrTx/>
        <a:buFontTx/>
        <a:buChar char="­"/>
        <a:defRPr sz="1400" kern="1200">
          <a:solidFill>
            <a:schemeClr val="tx1">
              <a:lumMod val="85000"/>
              <a:lumOff val="15000"/>
            </a:schemeClr>
          </a:solidFill>
          <a:latin typeface="Acumin Pro" panose="020B0504020202020204"/>
          <a:ea typeface="+mn-ea"/>
          <a:cs typeface="+mn-cs"/>
        </a:defRPr>
      </a:lvl3pPr>
      <a:lvl4pPr marL="914400" indent="-228600" algn="l" defTabSz="914400" rtl="0" eaLnBrk="1" latinLnBrk="0" hangingPunct="1">
        <a:lnSpc>
          <a:spcPct val="100000"/>
        </a:lnSpc>
        <a:spcBef>
          <a:spcPts val="0"/>
        </a:spcBef>
        <a:buClrTx/>
        <a:buFont typeface="Wingdings" panose="05000000000000000000" pitchFamily="2" charset="2"/>
        <a:buChar char="q"/>
        <a:defRPr sz="1200" kern="1200">
          <a:solidFill>
            <a:schemeClr val="tx1">
              <a:lumMod val="85000"/>
              <a:lumOff val="15000"/>
            </a:schemeClr>
          </a:solidFill>
          <a:latin typeface="Acumin Pro" panose="020B0504020202020204"/>
          <a:ea typeface="+mn-ea"/>
          <a:cs typeface="+mn-cs"/>
        </a:defRPr>
      </a:lvl4pPr>
      <a:lvl5pPr marL="1143000" indent="-228600" algn="l" defTabSz="914400" rtl="0" eaLnBrk="1" latinLnBrk="0" hangingPunct="1">
        <a:lnSpc>
          <a:spcPct val="100000"/>
        </a:lnSpc>
        <a:spcBef>
          <a:spcPts val="0"/>
        </a:spcBef>
        <a:buClrTx/>
        <a:buFont typeface="Arial" panose="020B0604020202020204" pitchFamily="34" charset="0"/>
        <a:buChar char="•"/>
        <a:defRPr sz="1100" kern="1200">
          <a:solidFill>
            <a:schemeClr val="tx1">
              <a:lumMod val="85000"/>
              <a:lumOff val="15000"/>
            </a:schemeClr>
          </a:solidFill>
          <a:latin typeface="Acumin Pro" panose="020B0504020202020204"/>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coronavirus/2019-ncov/prevent-getting-sick/diy-cloth-face-coverings.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thesecretrealtruth.blogspot.com/2018/03/blog-post_131.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hyperlink" Target="https://commons.wikimedia.org/wiki/File:Hand_Sanitizer.JPG" TargetMode="Externa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pngimg.com/download/4426"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embutt@purdue.edu"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rdue.edu/hr/COVID-19/index.php" TargetMode="External"/><Relationship Id="rId2" Type="http://schemas.openxmlformats.org/officeDocument/2006/relationships/hyperlink" Target="https://www.protect.purdue.edu/"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hyperlink" Target="https://coronavirus.purdue.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coronavirus/2019-ncov/need-extra-precautions/people-with-medical-conditions.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coronavirus/2019-ncov/if-you-are-sick/steps-when-sick.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COVID-19 On-Site Employee Safety Training</a:t>
            </a:r>
          </a:p>
        </p:txBody>
      </p:sp>
      <p:sp>
        <p:nvSpPr>
          <p:cNvPr id="3" name="Subtitle 2"/>
          <p:cNvSpPr>
            <a:spLocks noGrp="1"/>
          </p:cNvSpPr>
          <p:nvPr>
            <p:ph type="subTitle" idx="1"/>
          </p:nvPr>
        </p:nvSpPr>
        <p:spPr/>
        <p:txBody>
          <a:bodyPr/>
          <a:lstStyle/>
          <a:p>
            <a:r>
              <a:rPr lang="en-US" dirty="0"/>
              <a:t>Your health and the safety of everyone in the Purdue community is your personal responsibility.</a:t>
            </a:r>
          </a:p>
          <a:p>
            <a:endParaRPr lang="en-US" dirty="0"/>
          </a:p>
        </p:txBody>
      </p:sp>
      <p:pic>
        <p:nvPicPr>
          <p:cNvPr id="6" name="Purdue CoBrand" descr="Purdue University EHPS Co-Branding">
            <a:extLst>
              <a:ext uri="{FF2B5EF4-FFF2-40B4-BE49-F238E27FC236}">
                <a16:creationId xmlns:a16="http://schemas.microsoft.com/office/drawing/2014/main" id="{F170363D-98FC-4B6B-A114-4050B5D35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521" y="6072299"/>
            <a:ext cx="3431899" cy="365760"/>
          </a:xfrm>
          <a:prstGeom prst="rect">
            <a:avLst/>
          </a:prstGeom>
        </p:spPr>
      </p:pic>
      <p:sp>
        <p:nvSpPr>
          <p:cNvPr id="4" name="Date Placeholder 3"/>
          <p:cNvSpPr>
            <a:spLocks noGrp="1"/>
          </p:cNvSpPr>
          <p:nvPr>
            <p:ph type="dt" sz="half" idx="10"/>
          </p:nvPr>
        </p:nvSpPr>
        <p:spPr/>
        <p:txBody>
          <a:bodyPr/>
          <a:lstStyle/>
          <a:p>
            <a:fld id="{049DC8E1-D369-0F48-9062-BB068AFD07CE}" type="datetime1">
              <a:rPr lang="en-US" smtClean="0"/>
              <a:pPr/>
              <a:t>8/31/2021</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
        <p:nvSpPr>
          <p:cNvPr id="7" name="Rectangle 6">
            <a:extLst>
              <a:ext uri="{FF2B5EF4-FFF2-40B4-BE49-F238E27FC236}">
                <a16:creationId xmlns:a16="http://schemas.microsoft.com/office/drawing/2014/main" id="{D66293B8-21BD-4161-AC2F-CCC0618C9AD1}"/>
              </a:ext>
            </a:extLst>
          </p:cNvPr>
          <p:cNvSpPr/>
          <p:nvPr/>
        </p:nvSpPr>
        <p:spPr>
          <a:xfrm>
            <a:off x="10595295" y="6526145"/>
            <a:ext cx="579248" cy="210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v8</a:t>
            </a:r>
          </a:p>
        </p:txBody>
      </p:sp>
    </p:spTree>
    <p:extLst>
      <p:ext uri="{BB962C8B-B14F-4D97-AF65-F5344CB8AC3E}">
        <p14:creationId xmlns:p14="http://schemas.microsoft.com/office/powerpoint/2010/main" val="393242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0943-D985-4536-B2FC-10C126E51AEC}"/>
              </a:ext>
            </a:extLst>
          </p:cNvPr>
          <p:cNvSpPr>
            <a:spLocks noGrp="1"/>
          </p:cNvSpPr>
          <p:nvPr>
            <p:ph type="ctrTitle"/>
          </p:nvPr>
        </p:nvSpPr>
        <p:spPr/>
        <p:txBody>
          <a:bodyPr/>
          <a:lstStyle/>
          <a:p>
            <a:r>
              <a:rPr lang="en-US" dirty="0"/>
              <a:t>Take Care of Yourself and Others</a:t>
            </a:r>
            <a:r>
              <a:rPr lang="en-US" baseline="-10000" dirty="0"/>
              <a:t> (3)</a:t>
            </a:r>
          </a:p>
        </p:txBody>
      </p:sp>
      <p:sp>
        <p:nvSpPr>
          <p:cNvPr id="3" name="Subtitle 2">
            <a:extLst>
              <a:ext uri="{FF2B5EF4-FFF2-40B4-BE49-F238E27FC236}">
                <a16:creationId xmlns:a16="http://schemas.microsoft.com/office/drawing/2014/main" id="{1AFDB4E2-E68B-4E39-99AD-094DB1D600CA}"/>
              </a:ext>
            </a:extLst>
          </p:cNvPr>
          <p:cNvSpPr>
            <a:spLocks noGrp="1"/>
          </p:cNvSpPr>
          <p:nvPr>
            <p:ph type="subTitle" idx="1"/>
          </p:nvPr>
        </p:nvSpPr>
        <p:spPr/>
        <p:txBody>
          <a:bodyPr/>
          <a:lstStyle/>
          <a:p>
            <a:r>
              <a:rPr lang="en-US" dirty="0"/>
              <a:t>#1 for Prevention: Excellent Hand Hygiene</a:t>
            </a:r>
          </a:p>
        </p:txBody>
      </p:sp>
      <p:sp>
        <p:nvSpPr>
          <p:cNvPr id="4" name="Text Placeholder 3">
            <a:extLst>
              <a:ext uri="{FF2B5EF4-FFF2-40B4-BE49-F238E27FC236}">
                <a16:creationId xmlns:a16="http://schemas.microsoft.com/office/drawing/2014/main" id="{7DA8D69F-4CDE-463C-9109-6D26BE04E59B}"/>
              </a:ext>
            </a:extLst>
          </p:cNvPr>
          <p:cNvSpPr>
            <a:spLocks noGrp="1"/>
          </p:cNvSpPr>
          <p:nvPr>
            <p:ph type="body" sz="quarter" idx="14"/>
          </p:nvPr>
        </p:nvSpPr>
        <p:spPr/>
        <p:txBody>
          <a:bodyPr>
            <a:normAutofit/>
          </a:bodyPr>
          <a:lstStyle/>
          <a:p>
            <a:pPr>
              <a:buFont typeface="Wingdings" panose="05000000000000000000" pitchFamily="2" charset="2"/>
              <a:buChar char="§"/>
            </a:pPr>
            <a:r>
              <a:rPr lang="en-US" dirty="0"/>
              <a:t>Avoid touching eyes, nose, and mouth with unwashed hands.</a:t>
            </a:r>
          </a:p>
          <a:p>
            <a:pPr marL="0" indent="0">
              <a:buNone/>
            </a:pPr>
            <a:endParaRPr lang="en-US" dirty="0"/>
          </a:p>
          <a:p>
            <a:r>
              <a:rPr lang="en-US" dirty="0"/>
              <a:t>Wash your hands with soap and water for at least 20 seconds</a:t>
            </a:r>
          </a:p>
          <a:p>
            <a:endParaRPr lang="en-US" dirty="0"/>
          </a:p>
          <a:p>
            <a:r>
              <a:rPr lang="en-US" dirty="0"/>
              <a:t>If soap and water are not available, use a hand sanitizer that contains at least 60 percent alcohol.</a:t>
            </a:r>
          </a:p>
          <a:p>
            <a:pPr lvl="1"/>
            <a:r>
              <a:rPr lang="en-US" dirty="0"/>
              <a:t>Cover all surfaces of hands and rub together until dry.</a:t>
            </a:r>
          </a:p>
          <a:p>
            <a:endParaRPr lang="en-US" dirty="0"/>
          </a:p>
        </p:txBody>
      </p:sp>
      <p:sp>
        <p:nvSpPr>
          <p:cNvPr id="9" name="Content Placeholder 8" hidden="1">
            <a:extLst>
              <a:ext uri="{FF2B5EF4-FFF2-40B4-BE49-F238E27FC236}">
                <a16:creationId xmlns:a16="http://schemas.microsoft.com/office/drawing/2014/main" id="{793A5A17-5863-4370-BA46-4ECDAA4D7D98}"/>
              </a:ext>
            </a:extLst>
          </p:cNvPr>
          <p:cNvSpPr>
            <a:spLocks noGrp="1"/>
          </p:cNvSpPr>
          <p:nvPr>
            <p:ph sz="quarter" idx="13"/>
          </p:nvPr>
        </p:nvSpPr>
        <p:spPr/>
        <p:txBody>
          <a:bodyPr/>
          <a:lstStyle/>
          <a:p>
            <a:endParaRPr lang="en-US" dirty="0"/>
          </a:p>
        </p:txBody>
      </p:sp>
      <p:sp>
        <p:nvSpPr>
          <p:cNvPr id="6" name="Date Placeholder 5">
            <a:extLst>
              <a:ext uri="{FF2B5EF4-FFF2-40B4-BE49-F238E27FC236}">
                <a16:creationId xmlns:a16="http://schemas.microsoft.com/office/drawing/2014/main" id="{DA02DA1F-5CCA-48F2-A54D-498784A0A644}"/>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FF97D3-A4CF-4977-BD12-865801D93C50}"/>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13" name="Content Placeholder 7" descr="Stop the Spread of Germs Poster (CDC)">
            <a:extLst>
              <a:ext uri="{FF2B5EF4-FFF2-40B4-BE49-F238E27FC236}">
                <a16:creationId xmlns:a16="http://schemas.microsoft.com/office/drawing/2014/main" id="{2405F69B-4E8C-4171-B930-79AC9F59ABE5}"/>
              </a:ext>
            </a:extLst>
          </p:cNvPr>
          <p:cNvPicPr>
            <a:picLocks noChangeAspect="1"/>
          </p:cNvPicPr>
          <p:nvPr/>
        </p:nvPicPr>
        <p:blipFill rotWithShape="1">
          <a:blip r:embed="rId2"/>
          <a:srcRect l="5074" t="41932" r="76513" b="41429"/>
          <a:stretch/>
        </p:blipFill>
        <p:spPr>
          <a:xfrm>
            <a:off x="7795783" y="1124777"/>
            <a:ext cx="2403366" cy="2810409"/>
          </a:xfrm>
          <a:prstGeom prst="rect">
            <a:avLst/>
          </a:prstGeom>
          <a:ln w="3175">
            <a:noFill/>
          </a:ln>
        </p:spPr>
      </p:pic>
      <p:grpSp>
        <p:nvGrpSpPr>
          <p:cNvPr id="17" name="Group 16">
            <a:extLst>
              <a:ext uri="{FF2B5EF4-FFF2-40B4-BE49-F238E27FC236}">
                <a16:creationId xmlns:a16="http://schemas.microsoft.com/office/drawing/2014/main" id="{18EF1C18-304F-4260-9769-6E20CFB3B102}"/>
              </a:ext>
            </a:extLst>
          </p:cNvPr>
          <p:cNvGrpSpPr>
            <a:grpSpLocks noChangeAspect="1"/>
          </p:cNvGrpSpPr>
          <p:nvPr/>
        </p:nvGrpSpPr>
        <p:grpSpPr>
          <a:xfrm>
            <a:off x="7116774" y="4155576"/>
            <a:ext cx="3054836" cy="1842926"/>
            <a:chOff x="5095308" y="4486419"/>
            <a:chExt cx="2628756" cy="1585880"/>
          </a:xfrm>
        </p:grpSpPr>
        <p:pic>
          <p:nvPicPr>
            <p:cNvPr id="18" name="Content Placeholder 7" descr="Stop the Spread of Germs Poster (CDC)">
              <a:extLst>
                <a:ext uri="{FF2B5EF4-FFF2-40B4-BE49-F238E27FC236}">
                  <a16:creationId xmlns:a16="http://schemas.microsoft.com/office/drawing/2014/main" id="{CF4B2884-98C9-4E5F-BAFF-D1B5FE856A66}"/>
                </a:ext>
              </a:extLst>
            </p:cNvPr>
            <p:cNvPicPr>
              <a:picLocks noChangeAspect="1"/>
            </p:cNvPicPr>
            <p:nvPr/>
          </p:nvPicPr>
          <p:blipFill rotWithShape="1">
            <a:blip r:embed="rId2"/>
            <a:srcRect l="53791" t="69238" r="6307" b="7970"/>
            <a:stretch/>
          </p:blipFill>
          <p:spPr>
            <a:xfrm>
              <a:off x="5578744" y="4486419"/>
              <a:ext cx="2145320" cy="1585880"/>
            </a:xfrm>
            <a:prstGeom prst="rect">
              <a:avLst/>
            </a:prstGeom>
            <a:ln w="3175">
              <a:solidFill>
                <a:schemeClr val="bg1"/>
              </a:solidFill>
            </a:ln>
          </p:spPr>
        </p:pic>
        <p:pic>
          <p:nvPicPr>
            <p:cNvPr id="19" name="Content Placeholder 7" descr="Stop the Spread of Germs Poster (CDC)">
              <a:extLst>
                <a:ext uri="{FF2B5EF4-FFF2-40B4-BE49-F238E27FC236}">
                  <a16:creationId xmlns:a16="http://schemas.microsoft.com/office/drawing/2014/main" id="{DDF232FC-C6F4-4D0C-A19D-82F04DD71711}"/>
                </a:ext>
              </a:extLst>
            </p:cNvPr>
            <p:cNvPicPr>
              <a:picLocks noChangeAspect="1"/>
            </p:cNvPicPr>
            <p:nvPr/>
          </p:nvPicPr>
          <p:blipFill rotWithShape="1">
            <a:blip r:embed="rId2"/>
            <a:srcRect l="50495" t="83550" r="20687" b="11768"/>
            <a:stretch/>
          </p:blipFill>
          <p:spPr>
            <a:xfrm>
              <a:off x="5095308" y="5413776"/>
              <a:ext cx="1908600" cy="401295"/>
            </a:xfrm>
            <a:prstGeom prst="rect">
              <a:avLst/>
            </a:prstGeom>
            <a:ln w="3175">
              <a:solidFill>
                <a:schemeClr val="bg1"/>
              </a:solidFill>
            </a:ln>
          </p:spPr>
        </p:pic>
      </p:grpSp>
    </p:spTree>
    <p:extLst>
      <p:ext uri="{BB962C8B-B14F-4D97-AF65-F5344CB8AC3E}">
        <p14:creationId xmlns:p14="http://schemas.microsoft.com/office/powerpoint/2010/main" val="299310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76DA-BA25-4F7E-81B7-231B0EF9C98B}"/>
              </a:ext>
            </a:extLst>
          </p:cNvPr>
          <p:cNvSpPr>
            <a:spLocks noGrp="1"/>
          </p:cNvSpPr>
          <p:nvPr>
            <p:ph type="ctrTitle"/>
          </p:nvPr>
        </p:nvSpPr>
        <p:spPr/>
        <p:txBody>
          <a:bodyPr/>
          <a:lstStyle/>
          <a:p>
            <a:r>
              <a:rPr lang="en-US" dirty="0"/>
              <a:t>Take Care of Yourself and Others</a:t>
            </a:r>
            <a:r>
              <a:rPr lang="en-US" baseline="-10000" dirty="0"/>
              <a:t> (4)</a:t>
            </a:r>
          </a:p>
        </p:txBody>
      </p:sp>
      <p:sp>
        <p:nvSpPr>
          <p:cNvPr id="3" name="Subtitle 2">
            <a:extLst>
              <a:ext uri="{FF2B5EF4-FFF2-40B4-BE49-F238E27FC236}">
                <a16:creationId xmlns:a16="http://schemas.microsoft.com/office/drawing/2014/main" id="{A66A06C3-4026-4FFD-AF33-E65D379551D5}"/>
              </a:ext>
            </a:extLst>
          </p:cNvPr>
          <p:cNvSpPr>
            <a:spLocks noGrp="1"/>
          </p:cNvSpPr>
          <p:nvPr>
            <p:ph type="subTitle" idx="1"/>
          </p:nvPr>
        </p:nvSpPr>
        <p:spPr/>
        <p:txBody>
          <a:bodyPr/>
          <a:lstStyle/>
          <a:p>
            <a:r>
              <a:rPr lang="en-US" dirty="0"/>
              <a:t>Good Respiratory Hygiene</a:t>
            </a:r>
          </a:p>
        </p:txBody>
      </p:sp>
      <p:sp>
        <p:nvSpPr>
          <p:cNvPr id="4" name="Text Placeholder 3">
            <a:extLst>
              <a:ext uri="{FF2B5EF4-FFF2-40B4-BE49-F238E27FC236}">
                <a16:creationId xmlns:a16="http://schemas.microsoft.com/office/drawing/2014/main" id="{CA5F28AD-C241-4D73-B4BE-8D3AD4B7B381}"/>
              </a:ext>
            </a:extLst>
          </p:cNvPr>
          <p:cNvSpPr>
            <a:spLocks noGrp="1"/>
          </p:cNvSpPr>
          <p:nvPr>
            <p:ph type="body" sz="quarter" idx="14"/>
          </p:nvPr>
        </p:nvSpPr>
        <p:spPr/>
        <p:txBody>
          <a:bodyPr/>
          <a:lstStyle/>
          <a:p>
            <a:r>
              <a:rPr lang="en-US" dirty="0"/>
              <a:t>Cover mouth and nose with tissues when coughing or sneezing or use the inside of elbow.</a:t>
            </a:r>
          </a:p>
          <a:p>
            <a:endParaRPr lang="en-US" dirty="0"/>
          </a:p>
          <a:p>
            <a:r>
              <a:rPr lang="en-US" dirty="0"/>
              <a:t>Immediately throw away used tissues in the trash; do not leave on top of surfaces.</a:t>
            </a:r>
          </a:p>
          <a:p>
            <a:endParaRPr lang="en-US" dirty="0"/>
          </a:p>
          <a:p>
            <a:r>
              <a:rPr lang="en-US" dirty="0"/>
              <a:t>Wash hands with soap and water or apply hand sanitizer.</a:t>
            </a:r>
          </a:p>
        </p:txBody>
      </p:sp>
      <p:sp>
        <p:nvSpPr>
          <p:cNvPr id="6" name="Date Placeholder 5">
            <a:extLst>
              <a:ext uri="{FF2B5EF4-FFF2-40B4-BE49-F238E27FC236}">
                <a16:creationId xmlns:a16="http://schemas.microsoft.com/office/drawing/2014/main" id="{197D4830-E738-422D-9269-B2E2AEE184C7}"/>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C43942-77C5-4813-95EA-EC605A12A843}"/>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
        <p:nvSpPr>
          <p:cNvPr id="8" name="Content Placeholder 7">
            <a:extLst>
              <a:ext uri="{FF2B5EF4-FFF2-40B4-BE49-F238E27FC236}">
                <a16:creationId xmlns:a16="http://schemas.microsoft.com/office/drawing/2014/main" id="{8ECE9D70-84E3-4AE0-8F5B-814E154403B5}"/>
              </a:ext>
            </a:extLst>
          </p:cNvPr>
          <p:cNvSpPr>
            <a:spLocks noGrp="1"/>
          </p:cNvSpPr>
          <p:nvPr>
            <p:ph sz="quarter" idx="13"/>
          </p:nvPr>
        </p:nvSpPr>
        <p:spPr/>
        <p:txBody>
          <a:bodyPr/>
          <a:lstStyle/>
          <a:p>
            <a:endParaRPr lang="en-US"/>
          </a:p>
        </p:txBody>
      </p:sp>
      <p:sp>
        <p:nvSpPr>
          <p:cNvPr id="10" name="Freeform 9">
            <a:extLst>
              <a:ext uri="{FF2B5EF4-FFF2-40B4-BE49-F238E27FC236}">
                <a16:creationId xmlns:a16="http://schemas.microsoft.com/office/drawing/2014/main" id="{4B2CC17E-C7CD-409E-8C67-09CE3C368B33}"/>
              </a:ext>
            </a:extLst>
          </p:cNvPr>
          <p:cNvSpPr>
            <a:spLocks noChangeAspect="1"/>
          </p:cNvSpPr>
          <p:nvPr/>
        </p:nvSpPr>
        <p:spPr>
          <a:xfrm>
            <a:off x="6784524" y="2015360"/>
            <a:ext cx="4333097" cy="2775331"/>
          </a:xfrm>
          <a:custGeom>
            <a:avLst/>
            <a:gdLst>
              <a:gd name="connsiteX0" fmla="*/ 199103 w 3569110"/>
              <a:gd name="connsiteY0" fmla="*/ 0 h 2286000"/>
              <a:gd name="connsiteX1" fmla="*/ 199103 w 3569110"/>
              <a:gd name="connsiteY1" fmla="*/ 117987 h 2286000"/>
              <a:gd name="connsiteX2" fmla="*/ 7374 w 3569110"/>
              <a:gd name="connsiteY2" fmla="*/ 125361 h 2286000"/>
              <a:gd name="connsiteX3" fmla="*/ 0 w 3569110"/>
              <a:gd name="connsiteY3" fmla="*/ 884903 h 2286000"/>
              <a:gd name="connsiteX4" fmla="*/ 213852 w 3569110"/>
              <a:gd name="connsiteY4" fmla="*/ 1054510 h 2286000"/>
              <a:gd name="connsiteX5" fmla="*/ 199103 w 3569110"/>
              <a:gd name="connsiteY5" fmla="*/ 2286000 h 2286000"/>
              <a:gd name="connsiteX6" fmla="*/ 3561736 w 3569110"/>
              <a:gd name="connsiteY6" fmla="*/ 2286000 h 2286000"/>
              <a:gd name="connsiteX7" fmla="*/ 3569110 w 3569110"/>
              <a:gd name="connsiteY7" fmla="*/ 0 h 2286000"/>
              <a:gd name="connsiteX8" fmla="*/ 199103 w 356911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9110" h="2286000">
                <a:moveTo>
                  <a:pt x="199103" y="0"/>
                </a:moveTo>
                <a:lnTo>
                  <a:pt x="199103" y="117987"/>
                </a:lnTo>
                <a:lnTo>
                  <a:pt x="7374" y="125361"/>
                </a:lnTo>
                <a:lnTo>
                  <a:pt x="0" y="884903"/>
                </a:lnTo>
                <a:lnTo>
                  <a:pt x="213852" y="1054510"/>
                </a:lnTo>
                <a:lnTo>
                  <a:pt x="199103" y="2286000"/>
                </a:lnTo>
                <a:lnTo>
                  <a:pt x="3561736" y="2286000"/>
                </a:lnTo>
                <a:lnTo>
                  <a:pt x="3569110" y="0"/>
                </a:lnTo>
                <a:lnTo>
                  <a:pt x="199103" y="0"/>
                </a:ln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41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AF69-BA48-415A-81A1-2339F862437E}"/>
              </a:ext>
            </a:extLst>
          </p:cNvPr>
          <p:cNvSpPr>
            <a:spLocks noGrp="1"/>
          </p:cNvSpPr>
          <p:nvPr>
            <p:ph type="ctrTitle"/>
          </p:nvPr>
        </p:nvSpPr>
        <p:spPr/>
        <p:txBody>
          <a:bodyPr/>
          <a:lstStyle/>
          <a:p>
            <a:r>
              <a:rPr lang="en-US" dirty="0"/>
              <a:t>Take Care of Yourself and Others</a:t>
            </a:r>
            <a:r>
              <a:rPr lang="en-US" baseline="-10000" dirty="0"/>
              <a:t> (5)</a:t>
            </a:r>
          </a:p>
        </p:txBody>
      </p:sp>
      <p:sp>
        <p:nvSpPr>
          <p:cNvPr id="3" name="Subtitle 2">
            <a:extLst>
              <a:ext uri="{FF2B5EF4-FFF2-40B4-BE49-F238E27FC236}">
                <a16:creationId xmlns:a16="http://schemas.microsoft.com/office/drawing/2014/main" id="{D21BC3FF-D715-4D70-A1CC-68E8E082672C}"/>
              </a:ext>
            </a:extLst>
          </p:cNvPr>
          <p:cNvSpPr>
            <a:spLocks noGrp="1"/>
          </p:cNvSpPr>
          <p:nvPr>
            <p:ph type="subTitle" idx="1"/>
          </p:nvPr>
        </p:nvSpPr>
        <p:spPr/>
        <p:txBody>
          <a:bodyPr/>
          <a:lstStyle/>
          <a:p>
            <a:r>
              <a:rPr lang="en-US" dirty="0"/>
              <a:t>Practice Safe Social Distancing on and off campus.</a:t>
            </a:r>
          </a:p>
        </p:txBody>
      </p:sp>
      <p:sp>
        <p:nvSpPr>
          <p:cNvPr id="4" name="Text Placeholder 3">
            <a:extLst>
              <a:ext uri="{FF2B5EF4-FFF2-40B4-BE49-F238E27FC236}">
                <a16:creationId xmlns:a16="http://schemas.microsoft.com/office/drawing/2014/main" id="{34E7D44E-BFA6-4783-858B-8D6C64AB97C6}"/>
              </a:ext>
            </a:extLst>
          </p:cNvPr>
          <p:cNvSpPr>
            <a:spLocks noGrp="1"/>
          </p:cNvSpPr>
          <p:nvPr>
            <p:ph type="body" sz="quarter" idx="14"/>
          </p:nvPr>
        </p:nvSpPr>
        <p:spPr/>
        <p:txBody>
          <a:bodyPr>
            <a:normAutofit/>
          </a:bodyPr>
          <a:lstStyle/>
          <a:p>
            <a:pPr>
              <a:lnSpc>
                <a:spcPct val="110000"/>
              </a:lnSpc>
            </a:pPr>
            <a:r>
              <a:rPr lang="en-US" dirty="0"/>
              <a:t>Minimize contacts within 6 feet for long periods of time, especially in enclosed areas and common areas.</a:t>
            </a:r>
          </a:p>
          <a:p>
            <a:pPr>
              <a:lnSpc>
                <a:spcPct val="110000"/>
              </a:lnSpc>
            </a:pPr>
            <a:r>
              <a:rPr lang="en-US" dirty="0"/>
              <a:t>Do not gather in large groups.</a:t>
            </a:r>
          </a:p>
          <a:p>
            <a:pPr>
              <a:lnSpc>
                <a:spcPct val="110000"/>
              </a:lnSpc>
            </a:pPr>
            <a:r>
              <a:rPr lang="en-US" dirty="0"/>
              <a:t>Stay out of crowded places and avoid mass gatherings.</a:t>
            </a:r>
          </a:p>
          <a:p>
            <a:pPr>
              <a:lnSpc>
                <a:spcPct val="110000"/>
              </a:lnSpc>
            </a:pPr>
            <a:r>
              <a:rPr lang="en-US" dirty="0"/>
              <a:t>Stay outside or come back later if a building is too crowded.</a:t>
            </a:r>
          </a:p>
        </p:txBody>
      </p:sp>
      <p:pic>
        <p:nvPicPr>
          <p:cNvPr id="12" name="Content Placeholder 11" descr="Six Feet Social Distancing with Face Coverings (CDC)">
            <a:extLst>
              <a:ext uri="{FF2B5EF4-FFF2-40B4-BE49-F238E27FC236}">
                <a16:creationId xmlns:a16="http://schemas.microsoft.com/office/drawing/2014/main" id="{45C9DD2A-E511-4FB7-8AF4-87D397D54387}"/>
              </a:ext>
            </a:extLst>
          </p:cNvPr>
          <p:cNvPicPr>
            <a:picLocks noGrp="1" noChangeAspect="1"/>
          </p:cNvPicPr>
          <p:nvPr>
            <p:ph sz="quarter" idx="13"/>
          </p:nvPr>
        </p:nvPicPr>
        <p:blipFill>
          <a:blip r:embed="rId2"/>
          <a:stretch>
            <a:fillRect/>
          </a:stretch>
        </p:blipFill>
        <p:spPr>
          <a:xfrm>
            <a:off x="6438661" y="1990864"/>
            <a:ext cx="4572000" cy="3264586"/>
          </a:xfrm>
        </p:spPr>
      </p:pic>
      <p:sp>
        <p:nvSpPr>
          <p:cNvPr id="5" name="Rectangle 4"/>
          <p:cNvSpPr/>
          <p:nvPr/>
        </p:nvSpPr>
        <p:spPr>
          <a:xfrm>
            <a:off x="8306694" y="2998113"/>
            <a:ext cx="835933" cy="430887"/>
          </a:xfrm>
          <a:prstGeom prst="rect">
            <a:avLst/>
          </a:prstGeom>
        </p:spPr>
        <p:txBody>
          <a:bodyPr wrap="none">
            <a:spAutoFit/>
          </a:bodyPr>
          <a:lstStyle/>
          <a:p>
            <a:pPr lvl="0" algn="ctr"/>
            <a:r>
              <a:rPr lang="en-US" sz="2200" dirty="0">
                <a:ln w="0"/>
                <a:solidFill>
                  <a:srgbClr val="000000"/>
                </a:solidFill>
                <a:effectLst>
                  <a:outerShdw blurRad="38100" dist="25400" dir="5400000" algn="ctr" rotWithShape="0">
                    <a:srgbClr val="6E747A">
                      <a:alpha val="43000"/>
                    </a:srgbClr>
                  </a:outerShdw>
                </a:effectLst>
              </a:rPr>
              <a:t>6 feet</a:t>
            </a:r>
          </a:p>
        </p:txBody>
      </p:sp>
      <p:sp>
        <p:nvSpPr>
          <p:cNvPr id="6" name="Date Placeholder 5">
            <a:extLst>
              <a:ext uri="{FF2B5EF4-FFF2-40B4-BE49-F238E27FC236}">
                <a16:creationId xmlns:a16="http://schemas.microsoft.com/office/drawing/2014/main" id="{93D6CCE6-4ABD-496B-8713-503FA7D26F3B}"/>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F36506D-8EBF-4E83-827B-9BED97D7C8C1}"/>
              </a:ext>
            </a:extLst>
          </p:cNvPr>
          <p:cNvSpPr>
            <a:spLocks noGrp="1"/>
          </p:cNvSpPr>
          <p:nvPr>
            <p:ph type="sldNum" sz="quarter" idx="4"/>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232936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BF61F-20A7-4607-B89E-F310F116EEF8}"/>
              </a:ext>
            </a:extLst>
          </p:cNvPr>
          <p:cNvSpPr>
            <a:spLocks noGrp="1"/>
          </p:cNvSpPr>
          <p:nvPr>
            <p:ph type="ctrTitle"/>
          </p:nvPr>
        </p:nvSpPr>
        <p:spPr/>
        <p:txBody>
          <a:bodyPr/>
          <a:lstStyle/>
          <a:p>
            <a:r>
              <a:rPr lang="en-US" dirty="0"/>
              <a:t>Take Care of Yourself and Others</a:t>
            </a:r>
            <a:r>
              <a:rPr lang="en-US" baseline="-10000" dirty="0"/>
              <a:t> (6)</a:t>
            </a:r>
          </a:p>
        </p:txBody>
      </p:sp>
      <p:sp>
        <p:nvSpPr>
          <p:cNvPr id="9" name="Subtitle 8">
            <a:extLst>
              <a:ext uri="{FF2B5EF4-FFF2-40B4-BE49-F238E27FC236}">
                <a16:creationId xmlns:a16="http://schemas.microsoft.com/office/drawing/2014/main" id="{3EB2C302-F917-40FD-80EE-3C549D750BAC}"/>
              </a:ext>
            </a:extLst>
          </p:cNvPr>
          <p:cNvSpPr>
            <a:spLocks noGrp="1"/>
          </p:cNvSpPr>
          <p:nvPr>
            <p:ph type="subTitle" idx="1"/>
          </p:nvPr>
        </p:nvSpPr>
        <p:spPr>
          <a:xfrm>
            <a:off x="1504669" y="1345166"/>
            <a:ext cx="7288495" cy="338554"/>
          </a:xfrm>
        </p:spPr>
        <p:txBody>
          <a:bodyPr/>
          <a:lstStyle/>
          <a:p>
            <a:r>
              <a:rPr lang="en-US" dirty="0"/>
              <a:t>Face Mask Guidance</a:t>
            </a:r>
          </a:p>
        </p:txBody>
      </p:sp>
      <p:sp>
        <p:nvSpPr>
          <p:cNvPr id="10" name="Text Placeholder 9">
            <a:extLst>
              <a:ext uri="{FF2B5EF4-FFF2-40B4-BE49-F238E27FC236}">
                <a16:creationId xmlns:a16="http://schemas.microsoft.com/office/drawing/2014/main" id="{F3F6B0F1-6E53-40A5-8015-ACE69742F165}"/>
              </a:ext>
            </a:extLst>
          </p:cNvPr>
          <p:cNvSpPr>
            <a:spLocks noGrp="1"/>
          </p:cNvSpPr>
          <p:nvPr>
            <p:ph type="body" sz="quarter" idx="14"/>
          </p:nvPr>
        </p:nvSpPr>
        <p:spPr>
          <a:xfrm>
            <a:off x="1504669" y="1917389"/>
            <a:ext cx="4591332" cy="3686242"/>
          </a:xfrm>
        </p:spPr>
        <p:txBody>
          <a:bodyPr>
            <a:normAutofit/>
          </a:bodyPr>
          <a:lstStyle/>
          <a:p>
            <a:pPr>
              <a:lnSpc>
                <a:spcPct val="110000"/>
              </a:lnSpc>
            </a:pPr>
            <a:r>
              <a:rPr lang="en-US" sz="1700" b="1" u="sng" dirty="0">
                <a:latin typeface="Acumin Pro" panose="020B0504020202020204"/>
              </a:rPr>
              <a:t>You must wear a face mask when in</a:t>
            </a:r>
          </a:p>
          <a:p>
            <a:pPr>
              <a:lnSpc>
                <a:spcPct val="110000"/>
              </a:lnSpc>
            </a:pPr>
            <a:r>
              <a:rPr lang="en-US" dirty="0"/>
              <a:t>All hallways, public spaces and common areas, including classrooms.  Masks must also be worn in office and lab spaces if social distancing of six feet is not possible.</a:t>
            </a:r>
          </a:p>
          <a:p>
            <a:pPr marL="91440" indent="0">
              <a:lnSpc>
                <a:spcPct val="110000"/>
              </a:lnSpc>
              <a:buNone/>
            </a:pPr>
            <a:endParaRPr lang="en-US" sz="1700" dirty="0"/>
          </a:p>
          <a:p>
            <a:pPr>
              <a:lnSpc>
                <a:spcPct val="110000"/>
              </a:lnSpc>
            </a:pPr>
            <a:r>
              <a:rPr lang="en-US" dirty="0"/>
              <a:t>You are not required to wear a face mask when</a:t>
            </a:r>
          </a:p>
          <a:p>
            <a:pPr lvl="1">
              <a:lnSpc>
                <a:spcPct val="110000"/>
              </a:lnSpc>
            </a:pPr>
            <a:r>
              <a:rPr lang="en-US" sz="1500" dirty="0"/>
              <a:t>In individual offices or workspaces that are spaced apart to maintain proper social distancing.</a:t>
            </a:r>
          </a:p>
          <a:p>
            <a:pPr lvl="1">
              <a:lnSpc>
                <a:spcPct val="110000"/>
              </a:lnSpc>
            </a:pPr>
            <a:r>
              <a:rPr lang="en-US" sz="1500"/>
              <a:t>Outside unless </a:t>
            </a:r>
            <a:r>
              <a:rPr lang="en-US" sz="1500" dirty="0"/>
              <a:t>safe social distancing and gathering practices are not possible.</a:t>
            </a:r>
            <a:endParaRPr lang="en-US" sz="1700" dirty="0"/>
          </a:p>
          <a:p>
            <a:pPr>
              <a:lnSpc>
                <a:spcPct val="110000"/>
              </a:lnSpc>
            </a:pPr>
            <a:r>
              <a:rPr lang="en-US" dirty="0"/>
              <a:t>Cloth face masks should be washed daily.</a:t>
            </a:r>
          </a:p>
        </p:txBody>
      </p:sp>
      <p:sp>
        <p:nvSpPr>
          <p:cNvPr id="3" name="Content Placeholder 2" hidden="1">
            <a:extLst>
              <a:ext uri="{FF2B5EF4-FFF2-40B4-BE49-F238E27FC236}">
                <a16:creationId xmlns:a16="http://schemas.microsoft.com/office/drawing/2014/main" id="{85A82F0E-2FFC-4910-A633-E187D6F3A467}"/>
              </a:ext>
            </a:extLst>
          </p:cNvPr>
          <p:cNvSpPr>
            <a:spLocks noGrp="1"/>
          </p:cNvSpPr>
          <p:nvPr>
            <p:ph sz="quarter" idx="13"/>
          </p:nvPr>
        </p:nvSpPr>
        <p:spPr/>
        <p:txBody>
          <a:bodyPr/>
          <a:lstStyle/>
          <a:p>
            <a:endParaRPr lang="en-US"/>
          </a:p>
        </p:txBody>
      </p:sp>
      <p:sp>
        <p:nvSpPr>
          <p:cNvPr id="6" name="Date Placeholder 5">
            <a:extLst>
              <a:ext uri="{FF2B5EF4-FFF2-40B4-BE49-F238E27FC236}">
                <a16:creationId xmlns:a16="http://schemas.microsoft.com/office/drawing/2014/main" id="{AEE2ED55-2406-49F9-A286-1312CADF8B84}"/>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EF51386B-3439-432B-81A9-F117C48F860A}"/>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11" name="Content Placeholder 7" descr="Stop the Spread of Germs Poster (CDC)">
            <a:extLst>
              <a:ext uri="{FF2B5EF4-FFF2-40B4-BE49-F238E27FC236}">
                <a16:creationId xmlns:a16="http://schemas.microsoft.com/office/drawing/2014/main" id="{BB64123F-EDE1-43E7-B3F7-F4EFB629EA5D}"/>
              </a:ext>
            </a:extLst>
          </p:cNvPr>
          <p:cNvPicPr>
            <a:picLocks noChangeAspect="1"/>
          </p:cNvPicPr>
          <p:nvPr/>
        </p:nvPicPr>
        <p:blipFill rotWithShape="1">
          <a:blip r:embed="rId2"/>
          <a:srcRect l="24626" t="41536" r="56961" b="41825"/>
          <a:stretch/>
        </p:blipFill>
        <p:spPr>
          <a:xfrm>
            <a:off x="7586586" y="1818965"/>
            <a:ext cx="2753693" cy="3220069"/>
          </a:xfrm>
          <a:prstGeom prst="rect">
            <a:avLst/>
          </a:prstGeom>
          <a:ln w="3175">
            <a:noFill/>
          </a:ln>
        </p:spPr>
      </p:pic>
    </p:spTree>
    <p:extLst>
      <p:ext uri="{BB962C8B-B14F-4D97-AF65-F5344CB8AC3E}">
        <p14:creationId xmlns:p14="http://schemas.microsoft.com/office/powerpoint/2010/main" val="147449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CF21B17-6BFF-404A-BA7E-D371217E4AEE}"/>
              </a:ext>
            </a:extLst>
          </p:cNvPr>
          <p:cNvSpPr>
            <a:spLocks noGrp="1"/>
          </p:cNvSpPr>
          <p:nvPr>
            <p:ph type="ctrTitle"/>
          </p:nvPr>
        </p:nvSpPr>
        <p:spPr/>
        <p:txBody>
          <a:bodyPr/>
          <a:lstStyle/>
          <a:p>
            <a:r>
              <a:rPr lang="en-US" dirty="0"/>
              <a:t>Take Care of Yourself and Others</a:t>
            </a:r>
            <a:r>
              <a:rPr lang="en-US" baseline="-10000" dirty="0"/>
              <a:t> (7)</a:t>
            </a:r>
          </a:p>
        </p:txBody>
      </p:sp>
      <p:sp>
        <p:nvSpPr>
          <p:cNvPr id="9" name="Subtitle 8">
            <a:extLst>
              <a:ext uri="{FF2B5EF4-FFF2-40B4-BE49-F238E27FC236}">
                <a16:creationId xmlns:a16="http://schemas.microsoft.com/office/drawing/2014/main" id="{F84A5735-4FAA-4FE3-A088-7D112839F68F}"/>
              </a:ext>
            </a:extLst>
          </p:cNvPr>
          <p:cNvSpPr>
            <a:spLocks noGrp="1"/>
          </p:cNvSpPr>
          <p:nvPr>
            <p:ph type="subTitle" idx="1"/>
          </p:nvPr>
        </p:nvSpPr>
        <p:spPr/>
        <p:txBody>
          <a:bodyPr/>
          <a:lstStyle/>
          <a:p>
            <a:r>
              <a:rPr lang="en-US" dirty="0"/>
              <a:t>Face Mask Materials and Design</a:t>
            </a:r>
          </a:p>
        </p:txBody>
      </p:sp>
      <p:sp>
        <p:nvSpPr>
          <p:cNvPr id="10" name="Text Placeholder 9">
            <a:extLst>
              <a:ext uri="{FF2B5EF4-FFF2-40B4-BE49-F238E27FC236}">
                <a16:creationId xmlns:a16="http://schemas.microsoft.com/office/drawing/2014/main" id="{C42EDC53-0B56-4DB2-86D1-D5081D9DFF19}"/>
              </a:ext>
            </a:extLst>
          </p:cNvPr>
          <p:cNvSpPr>
            <a:spLocks noGrp="1"/>
          </p:cNvSpPr>
          <p:nvPr>
            <p:ph type="body" sz="quarter" idx="14"/>
          </p:nvPr>
        </p:nvSpPr>
        <p:spPr>
          <a:xfrm>
            <a:off x="1489617" y="1962540"/>
            <a:ext cx="9684925" cy="3411537"/>
          </a:xfrm>
        </p:spPr>
        <p:txBody>
          <a:bodyPr>
            <a:normAutofit/>
          </a:bodyPr>
          <a:lstStyle/>
          <a:p>
            <a:r>
              <a:rPr lang="en-US" dirty="0"/>
              <a:t>Acceptable face masks include:</a:t>
            </a:r>
          </a:p>
          <a:p>
            <a:pPr lvl="1"/>
            <a:r>
              <a:rPr lang="en-US" dirty="0"/>
              <a:t>Your own purchased cloth or disposable</a:t>
            </a:r>
          </a:p>
          <a:p>
            <a:pPr lvl="1"/>
            <a:r>
              <a:rPr lang="en-US" dirty="0"/>
              <a:t>University provided cloth or disposable</a:t>
            </a:r>
          </a:p>
          <a:p>
            <a:endParaRPr lang="en-US" dirty="0"/>
          </a:p>
          <a:p>
            <a:r>
              <a:rPr lang="en-US" dirty="0"/>
              <a:t>A multi-ply tightly woven cotton cloth or multi-ply disposable face mask is preferred.</a:t>
            </a:r>
          </a:p>
          <a:p>
            <a:endParaRPr lang="en-US" dirty="0"/>
          </a:p>
          <a:p>
            <a:r>
              <a:rPr lang="en-US" dirty="0"/>
              <a:t>Face masks must not have an exhalation valve or introduce a hazard into the workplace.</a:t>
            </a:r>
          </a:p>
          <a:p>
            <a:endParaRPr lang="en-US" dirty="0"/>
          </a:p>
          <a:p>
            <a:r>
              <a:rPr lang="en-US" dirty="0"/>
              <a:t>Information regarding face masks, including how to make them, is provided by the Centers for Disease Control and Prevention (CDC) at </a:t>
            </a:r>
            <a:r>
              <a:rPr lang="en-US" dirty="0">
                <a:hlinkClick r:id="rId2"/>
              </a:rPr>
              <a:t>https://www.cdc.gov/coronavirus/2019-ncov/prevent-getting-sick/diy-cloth-face-coverings.html</a:t>
            </a:r>
            <a:r>
              <a:rPr lang="en-US" dirty="0"/>
              <a:t>. </a:t>
            </a:r>
          </a:p>
        </p:txBody>
      </p:sp>
      <p:sp>
        <p:nvSpPr>
          <p:cNvPr id="6" name="Date Placeholder 5">
            <a:extLst>
              <a:ext uri="{FF2B5EF4-FFF2-40B4-BE49-F238E27FC236}">
                <a16:creationId xmlns:a16="http://schemas.microsoft.com/office/drawing/2014/main" id="{B9102526-6D39-49FF-ACC2-A788DD118ED8}"/>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CFC57495-DA00-4216-87D9-0F012FAA7047}"/>
              </a:ext>
            </a:extLst>
          </p:cNvPr>
          <p:cNvSpPr>
            <a:spLocks noGrp="1"/>
          </p:cNvSpPr>
          <p:nvPr>
            <p:ph type="sldNum" sz="quarter" idx="4"/>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56118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BF61F-20A7-4607-B89E-F310F116EEF8}"/>
              </a:ext>
            </a:extLst>
          </p:cNvPr>
          <p:cNvSpPr>
            <a:spLocks noGrp="1"/>
          </p:cNvSpPr>
          <p:nvPr>
            <p:ph type="ctrTitle"/>
          </p:nvPr>
        </p:nvSpPr>
        <p:spPr/>
        <p:txBody>
          <a:bodyPr/>
          <a:lstStyle/>
          <a:p>
            <a:r>
              <a:rPr lang="en-US" dirty="0"/>
              <a:t>Carry a COVID-19 Kit</a:t>
            </a:r>
          </a:p>
        </p:txBody>
      </p:sp>
      <p:sp>
        <p:nvSpPr>
          <p:cNvPr id="9" name="Subtitle 8">
            <a:extLst>
              <a:ext uri="{FF2B5EF4-FFF2-40B4-BE49-F238E27FC236}">
                <a16:creationId xmlns:a16="http://schemas.microsoft.com/office/drawing/2014/main" id="{3EB2C302-F917-40FD-80EE-3C549D750BAC}"/>
              </a:ext>
            </a:extLst>
          </p:cNvPr>
          <p:cNvSpPr>
            <a:spLocks noGrp="1"/>
          </p:cNvSpPr>
          <p:nvPr>
            <p:ph type="subTitle" idx="1"/>
          </p:nvPr>
        </p:nvSpPr>
        <p:spPr/>
        <p:txBody>
          <a:bodyPr/>
          <a:lstStyle/>
          <a:p>
            <a:r>
              <a:rPr lang="en-US" dirty="0"/>
              <a:t>Keep a kit with you.</a:t>
            </a:r>
          </a:p>
        </p:txBody>
      </p:sp>
      <p:sp>
        <p:nvSpPr>
          <p:cNvPr id="10" name="Text Placeholder 9" descr="&#10;">
            <a:extLst>
              <a:ext uri="{FF2B5EF4-FFF2-40B4-BE49-F238E27FC236}">
                <a16:creationId xmlns:a16="http://schemas.microsoft.com/office/drawing/2014/main" id="{F3F6B0F1-6E53-40A5-8015-ACE69742F165}"/>
              </a:ext>
            </a:extLst>
          </p:cNvPr>
          <p:cNvSpPr>
            <a:spLocks noGrp="1"/>
          </p:cNvSpPr>
          <p:nvPr>
            <p:ph type="body" sz="quarter" idx="14"/>
          </p:nvPr>
        </p:nvSpPr>
        <p:spPr/>
        <p:txBody>
          <a:bodyPr>
            <a:normAutofit/>
          </a:bodyPr>
          <a:lstStyle/>
          <a:p>
            <a:r>
              <a:rPr lang="en-US" b="1" dirty="0"/>
              <a:t>Kit Contents:</a:t>
            </a:r>
          </a:p>
          <a:p>
            <a:pPr lvl="1"/>
            <a:endParaRPr lang="en-US" dirty="0">
              <a:latin typeface="Acumin Pro" panose="020B0504020202020204"/>
            </a:endParaRPr>
          </a:p>
          <a:p>
            <a:pPr lvl="1"/>
            <a:r>
              <a:rPr lang="en-US" dirty="0">
                <a:latin typeface="Acumin Pro" panose="020B0504020202020204"/>
              </a:rPr>
              <a:t>Two </a:t>
            </a:r>
            <a:r>
              <a:rPr lang="en-US" dirty="0">
                <a:solidFill>
                  <a:schemeClr val="bg1"/>
                </a:solidFill>
                <a:latin typeface="Acumin Pro" panose="020B0504020202020204"/>
              </a:rPr>
              <a:t>face </a:t>
            </a:r>
            <a:r>
              <a:rPr lang="en-US" dirty="0"/>
              <a:t>mask</a:t>
            </a:r>
            <a:r>
              <a:rPr lang="en-US" dirty="0">
                <a:solidFill>
                  <a:schemeClr val="bg1"/>
                </a:solidFill>
                <a:latin typeface="Acumin Pro" panose="020B0504020202020204"/>
              </a:rPr>
              <a:t>s</a:t>
            </a:r>
          </a:p>
          <a:p>
            <a:pPr lvl="1"/>
            <a:endParaRPr lang="en-US" dirty="0">
              <a:solidFill>
                <a:schemeClr val="bg1"/>
              </a:solidFill>
              <a:latin typeface="Acumin Pro" panose="020B0504020202020204"/>
            </a:endParaRPr>
          </a:p>
          <a:p>
            <a:pPr lvl="1"/>
            <a:r>
              <a:rPr lang="en-US" dirty="0">
                <a:solidFill>
                  <a:schemeClr val="bg1"/>
                </a:solidFill>
                <a:latin typeface="Acumin Pro" panose="020B0504020202020204"/>
              </a:rPr>
              <a:t>Personal hand sanitizer</a:t>
            </a:r>
          </a:p>
          <a:p>
            <a:pPr lvl="1"/>
            <a:endParaRPr lang="en-US" dirty="0">
              <a:solidFill>
                <a:schemeClr val="bg1"/>
              </a:solidFill>
              <a:latin typeface="Acumin Pro" panose="020B0504020202020204"/>
            </a:endParaRPr>
          </a:p>
          <a:p>
            <a:pPr lvl="1"/>
            <a:r>
              <a:rPr lang="en-US" dirty="0"/>
              <a:t>Bag or Container for Storage</a:t>
            </a:r>
            <a:endParaRPr lang="en-US" dirty="0">
              <a:solidFill>
                <a:schemeClr val="bg1"/>
              </a:solidFill>
              <a:latin typeface="Acumin Pro" panose="020B0504020202020204"/>
            </a:endParaRPr>
          </a:p>
        </p:txBody>
      </p:sp>
      <p:pic>
        <p:nvPicPr>
          <p:cNvPr id="60" name="Picture 59" descr="Courtesy Cloth Face Covering (CDC)">
            <a:extLst>
              <a:ext uri="{FF2B5EF4-FFF2-40B4-BE49-F238E27FC236}">
                <a16:creationId xmlns:a16="http://schemas.microsoft.com/office/drawing/2014/main" id="{782CF281-E140-49BB-8A47-E0F004F69B28}"/>
              </a:ext>
            </a:extLst>
          </p:cNvPr>
          <p:cNvPicPr>
            <a:picLocks noChangeAspect="1"/>
          </p:cNvPicPr>
          <p:nvPr/>
        </p:nvPicPr>
        <p:blipFill>
          <a:blip r:embed="rId3"/>
          <a:stretch>
            <a:fillRect/>
          </a:stretch>
        </p:blipFill>
        <p:spPr>
          <a:xfrm>
            <a:off x="6096000" y="1397033"/>
            <a:ext cx="3657600" cy="1636436"/>
          </a:xfrm>
          <a:prstGeom prst="rect">
            <a:avLst/>
          </a:prstGeom>
        </p:spPr>
      </p:pic>
      <p:cxnSp>
        <p:nvCxnSpPr>
          <p:cNvPr id="53" name="Straight Arrow Connector 52" descr="Arrow from face covers pointing down into sealing plastic bag.">
            <a:extLst>
              <a:ext uri="{FF2B5EF4-FFF2-40B4-BE49-F238E27FC236}">
                <a16:creationId xmlns:a16="http://schemas.microsoft.com/office/drawing/2014/main" id="{64F8680B-6F14-4B1D-B3AD-8BB7C8661F60}"/>
              </a:ext>
            </a:extLst>
          </p:cNvPr>
          <p:cNvCxnSpPr>
            <a:cxnSpLocks/>
            <a:stCxn id="60" idx="2"/>
          </p:cNvCxnSpPr>
          <p:nvPr/>
        </p:nvCxnSpPr>
        <p:spPr>
          <a:xfrm>
            <a:off x="7924800" y="3033469"/>
            <a:ext cx="0" cy="124623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pSp>
        <p:nvGrpSpPr>
          <p:cNvPr id="51" name="Group 50" descr="Hand Sanitizer">
            <a:extLst>
              <a:ext uri="{FF2B5EF4-FFF2-40B4-BE49-F238E27FC236}">
                <a16:creationId xmlns:a16="http://schemas.microsoft.com/office/drawing/2014/main" id="{347EDF0F-15CA-4A0E-886C-1DB1B1F21253}"/>
              </a:ext>
            </a:extLst>
          </p:cNvPr>
          <p:cNvGrpSpPr>
            <a:grpSpLocks noChangeAspect="1"/>
          </p:cNvGrpSpPr>
          <p:nvPr/>
        </p:nvGrpSpPr>
        <p:grpSpPr>
          <a:xfrm>
            <a:off x="2159710" y="3951431"/>
            <a:ext cx="1024130" cy="1828800"/>
            <a:chOff x="4345983" y="2073764"/>
            <a:chExt cx="1280160" cy="2286000"/>
          </a:xfrm>
        </p:grpSpPr>
        <p:pic>
          <p:nvPicPr>
            <p:cNvPr id="18" name="Picture 17" descr="A picture containing toiletry, indoor, sitting, table&#10;&#10;Description automatically generated">
              <a:extLst>
                <a:ext uri="{FF2B5EF4-FFF2-40B4-BE49-F238E27FC236}">
                  <a16:creationId xmlns:a16="http://schemas.microsoft.com/office/drawing/2014/main" id="{2C31AF03-A312-44E2-B791-8F70BB67661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651" t="7620" r="21126" b="9045"/>
            <a:stretch/>
          </p:blipFill>
          <p:spPr>
            <a:xfrm>
              <a:off x="4345983" y="2073764"/>
              <a:ext cx="1280160" cy="2286000"/>
            </a:xfrm>
            <a:prstGeom prst="rect">
              <a:avLst/>
            </a:prstGeom>
          </p:spPr>
        </p:pic>
        <p:sp>
          <p:nvSpPr>
            <p:cNvPr id="50" name="Rectangle 49">
              <a:extLst>
                <a:ext uri="{FF2B5EF4-FFF2-40B4-BE49-F238E27FC236}">
                  <a16:creationId xmlns:a16="http://schemas.microsoft.com/office/drawing/2014/main" id="{477D7E41-D9A4-4077-A09C-19E2D93850EA}"/>
                </a:ext>
              </a:extLst>
            </p:cNvPr>
            <p:cNvSpPr/>
            <p:nvPr/>
          </p:nvSpPr>
          <p:spPr>
            <a:xfrm>
              <a:off x="4657235" y="2914432"/>
              <a:ext cx="760396" cy="165181"/>
            </a:xfrm>
            <a:prstGeom prst="rect">
              <a:avLst/>
            </a:prstGeom>
            <a:solidFill>
              <a:srgbClr val="07255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6" name="Straight Arrow Connector 55" descr="Arrow from hand sanitizer pointing right into sealing plastic bag.">
            <a:extLst>
              <a:ext uri="{FF2B5EF4-FFF2-40B4-BE49-F238E27FC236}">
                <a16:creationId xmlns:a16="http://schemas.microsoft.com/office/drawing/2014/main" id="{D66CC345-8B88-439C-AC06-E2E41A83A495}"/>
              </a:ext>
            </a:extLst>
          </p:cNvPr>
          <p:cNvCxnSpPr>
            <a:cxnSpLocks/>
          </p:cNvCxnSpPr>
          <p:nvPr/>
        </p:nvCxnSpPr>
        <p:spPr>
          <a:xfrm>
            <a:off x="3390866" y="4757765"/>
            <a:ext cx="2705134"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15" name="Content Placeholder 14" descr="Sealing plastic bag">
            <a:extLst>
              <a:ext uri="{FF2B5EF4-FFF2-40B4-BE49-F238E27FC236}">
                <a16:creationId xmlns:a16="http://schemas.microsoft.com/office/drawing/2014/main" id="{41C4B851-72ED-4035-AA3D-2344273E7039}"/>
              </a:ext>
            </a:extLst>
          </p:cNvPr>
          <p:cNvPicPr>
            <a:picLocks noGrp="1" noChangeAspect="1"/>
          </p:cNvPicPr>
          <p:nvPr>
            <p:ph sz="quarter" idx="13"/>
          </p:nvPr>
        </p:nvPicPr>
        <p:blipFill rotWithShape="1">
          <a:blip r:embed="rId6">
            <a:extLst>
              <a:ext uri="{837473B0-CC2E-450A-ABE3-18F120FF3D39}">
                <a1611:picAttrSrcUrl xmlns:a1611="http://schemas.microsoft.com/office/drawing/2016/11/main" r:id="rId7"/>
              </a:ext>
            </a:extLst>
          </a:blip>
          <a:srcRect l="17859" t="18086" r="12141" b="13161"/>
          <a:stretch/>
        </p:blipFill>
        <p:spPr>
          <a:xfrm>
            <a:off x="6111002" y="3033469"/>
            <a:ext cx="3657600" cy="3448593"/>
          </a:xfrm>
        </p:spPr>
      </p:pic>
      <p:sp>
        <p:nvSpPr>
          <p:cNvPr id="6" name="Date Placeholder 5">
            <a:extLst>
              <a:ext uri="{FF2B5EF4-FFF2-40B4-BE49-F238E27FC236}">
                <a16:creationId xmlns:a16="http://schemas.microsoft.com/office/drawing/2014/main" id="{AEE2ED55-2406-49F9-A286-1312CADF8B84}"/>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EF51386B-3439-432B-81A9-F117C48F860A}"/>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325465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0943-D985-4536-B2FC-10C126E51AEC}"/>
              </a:ext>
            </a:extLst>
          </p:cNvPr>
          <p:cNvSpPr>
            <a:spLocks noGrp="1"/>
          </p:cNvSpPr>
          <p:nvPr>
            <p:ph type="ctrTitle"/>
          </p:nvPr>
        </p:nvSpPr>
        <p:spPr/>
        <p:txBody>
          <a:bodyPr/>
          <a:lstStyle/>
          <a:p>
            <a:r>
              <a:rPr lang="en-US" dirty="0"/>
              <a:t>Donning (Putting On) a Face Mask</a:t>
            </a:r>
          </a:p>
        </p:txBody>
      </p:sp>
      <p:sp>
        <p:nvSpPr>
          <p:cNvPr id="3" name="Subtitle 2">
            <a:extLst>
              <a:ext uri="{FF2B5EF4-FFF2-40B4-BE49-F238E27FC236}">
                <a16:creationId xmlns:a16="http://schemas.microsoft.com/office/drawing/2014/main" id="{91F25852-EF83-4E72-BE56-7AC991CAD4A7}"/>
              </a:ext>
            </a:extLst>
          </p:cNvPr>
          <p:cNvSpPr>
            <a:spLocks noGrp="1"/>
          </p:cNvSpPr>
          <p:nvPr>
            <p:ph type="subTitle" idx="1"/>
          </p:nvPr>
        </p:nvSpPr>
        <p:spPr/>
        <p:txBody>
          <a:bodyPr/>
          <a:lstStyle/>
          <a:p>
            <a:r>
              <a:rPr lang="en-US" dirty="0"/>
              <a:t>Wear your own or a university provided face mask. </a:t>
            </a:r>
          </a:p>
        </p:txBody>
      </p:sp>
      <p:sp>
        <p:nvSpPr>
          <p:cNvPr id="4" name="Text Placeholder 3">
            <a:extLst>
              <a:ext uri="{FF2B5EF4-FFF2-40B4-BE49-F238E27FC236}">
                <a16:creationId xmlns:a16="http://schemas.microsoft.com/office/drawing/2014/main" id="{7DA8D69F-4CDE-463C-9109-6D26BE04E59B}"/>
              </a:ext>
            </a:extLst>
          </p:cNvPr>
          <p:cNvSpPr>
            <a:spLocks noGrp="1"/>
          </p:cNvSpPr>
          <p:nvPr>
            <p:ph type="body" sz="quarter" idx="14"/>
          </p:nvPr>
        </p:nvSpPr>
        <p:spPr>
          <a:xfrm>
            <a:off x="1238597" y="1962540"/>
            <a:ext cx="10060516" cy="3411537"/>
          </a:xfrm>
        </p:spPr>
        <p:txBody>
          <a:bodyPr>
            <a:normAutofit/>
          </a:bodyPr>
          <a:lstStyle/>
          <a:p>
            <a:pPr marL="342900" indent="-342900">
              <a:buFont typeface="+mj-lt"/>
              <a:buAutoNum type="arabicPeriod"/>
            </a:pPr>
            <a:r>
              <a:rPr lang="en-US" dirty="0"/>
              <a:t>Wash hands with soap and water or apply hand sanitizer before donning (wearing) a face mask.</a:t>
            </a:r>
          </a:p>
          <a:p>
            <a:pPr marL="342900" indent="-342900">
              <a:buFont typeface="+mj-lt"/>
              <a:buAutoNum type="arabicPeriod"/>
            </a:pPr>
            <a:r>
              <a:rPr lang="en-US" dirty="0"/>
              <a:t>Place mask on face touching only the ear loops over ears.</a:t>
            </a:r>
          </a:p>
          <a:p>
            <a:pPr marL="342900" indent="-342900">
              <a:buFont typeface="+mj-lt"/>
              <a:buAutoNum type="arabicPeriod"/>
            </a:pPr>
            <a:r>
              <a:rPr lang="en-US" dirty="0"/>
              <a:t>Cover your nose and mouth with no gaps between the mask and your face.</a:t>
            </a:r>
          </a:p>
          <a:p>
            <a:pPr marL="342900" indent="-342900">
              <a:buFont typeface="+mj-lt"/>
              <a:buAutoNum type="arabicPeriod"/>
            </a:pPr>
            <a:r>
              <a:rPr lang="en-US" dirty="0"/>
              <a:t>Wash hands with soap and water or apply hand sanitizer.</a:t>
            </a:r>
          </a:p>
          <a:p>
            <a:pPr marL="342900" indent="-342900">
              <a:buFont typeface="+mj-lt"/>
              <a:buAutoNum type="arabicPeriod"/>
            </a:pPr>
            <a:r>
              <a:rPr lang="en-US" dirty="0"/>
              <a:t>Avoid touching the face mask unless making adjustments.</a:t>
            </a:r>
          </a:p>
        </p:txBody>
      </p:sp>
      <p:pic>
        <p:nvPicPr>
          <p:cNvPr id="14" name="Content Placeholder 8" descr="Fitting a Face Cover - Profile View (CDC)">
            <a:extLst>
              <a:ext uri="{FF2B5EF4-FFF2-40B4-BE49-F238E27FC236}">
                <a16:creationId xmlns:a16="http://schemas.microsoft.com/office/drawing/2014/main" id="{3F8708ED-A999-417D-B145-8F4282C2C6CD}"/>
              </a:ext>
            </a:extLst>
          </p:cNvPr>
          <p:cNvPicPr>
            <a:picLocks noChangeAspect="1"/>
          </p:cNvPicPr>
          <p:nvPr/>
        </p:nvPicPr>
        <p:blipFill>
          <a:blip r:embed="rId2"/>
          <a:stretch>
            <a:fillRect/>
          </a:stretch>
        </p:blipFill>
        <p:spPr>
          <a:xfrm>
            <a:off x="2591450" y="3684033"/>
            <a:ext cx="1828800" cy="1828800"/>
          </a:xfrm>
          <a:prstGeom prst="rect">
            <a:avLst/>
          </a:prstGeom>
          <a:ln w="3175">
            <a:solidFill>
              <a:schemeClr val="bg1"/>
            </a:solidFill>
          </a:ln>
        </p:spPr>
      </p:pic>
      <p:pic>
        <p:nvPicPr>
          <p:cNvPr id="13" name="Picture 12" descr="Fitting a Face Cover - Head-On View (CDC)">
            <a:extLst>
              <a:ext uri="{FF2B5EF4-FFF2-40B4-BE49-F238E27FC236}">
                <a16:creationId xmlns:a16="http://schemas.microsoft.com/office/drawing/2014/main" id="{40444343-005A-4F31-AF6A-FA42930D8717}"/>
              </a:ext>
            </a:extLst>
          </p:cNvPr>
          <p:cNvPicPr>
            <a:picLocks noChangeAspect="1"/>
          </p:cNvPicPr>
          <p:nvPr/>
        </p:nvPicPr>
        <p:blipFill>
          <a:blip r:embed="rId3"/>
          <a:stretch>
            <a:fillRect/>
          </a:stretch>
        </p:blipFill>
        <p:spPr>
          <a:xfrm>
            <a:off x="5522081" y="3684033"/>
            <a:ext cx="1828800" cy="1828800"/>
          </a:xfrm>
          <a:prstGeom prst="rect">
            <a:avLst/>
          </a:prstGeom>
          <a:ln w="3175">
            <a:solidFill>
              <a:schemeClr val="bg1"/>
            </a:solidFill>
          </a:ln>
        </p:spPr>
      </p:pic>
      <p:sp>
        <p:nvSpPr>
          <p:cNvPr id="6" name="Date Placeholder 5">
            <a:extLst>
              <a:ext uri="{FF2B5EF4-FFF2-40B4-BE49-F238E27FC236}">
                <a16:creationId xmlns:a16="http://schemas.microsoft.com/office/drawing/2014/main" id="{DA02DA1F-5CCA-48F2-A54D-498784A0A644}"/>
              </a:ext>
            </a:extLst>
          </p:cNvPr>
          <p:cNvSpPr>
            <a:spLocks noGrp="1"/>
          </p:cNvSpPr>
          <p:nvPr>
            <p:ph type="dt" sz="half" idx="2"/>
          </p:nvPr>
        </p:nvSpPr>
        <p:spPr/>
        <p:txBody>
          <a:bodyPr/>
          <a:lstStyle/>
          <a:p>
            <a:pPr>
              <a:defRPr/>
            </a:pPr>
            <a:fld id="{E0C8DACD-4E35-4E4C-AC75-C3DE50F04E7E}" type="datetime1">
              <a:rPr lang="en-US">
                <a:solidFill>
                  <a:srgbClr val="000000">
                    <a:alpha val="70000"/>
                  </a:srgbClr>
                </a:solidFill>
              </a:rPr>
              <a:pPr>
                <a:defRPr/>
              </a:pPr>
              <a:t>8/31/2021</a:t>
            </a:fld>
            <a:endParaRPr lang="en-US" dirty="0">
              <a:solidFill>
                <a:srgbClr val="000000">
                  <a:alpha val="70000"/>
                </a:srgbClr>
              </a:solidFill>
            </a:endParaRPr>
          </a:p>
        </p:txBody>
      </p:sp>
      <p:sp>
        <p:nvSpPr>
          <p:cNvPr id="7" name="Slide Number Placeholder 6">
            <a:extLst>
              <a:ext uri="{FF2B5EF4-FFF2-40B4-BE49-F238E27FC236}">
                <a16:creationId xmlns:a16="http://schemas.microsoft.com/office/drawing/2014/main" id="{7DFF97D3-A4CF-4977-BD12-865801D93C50}"/>
              </a:ext>
            </a:extLst>
          </p:cNvPr>
          <p:cNvSpPr>
            <a:spLocks noGrp="1"/>
          </p:cNvSpPr>
          <p:nvPr>
            <p:ph type="sldNum" sz="quarter" idx="4"/>
          </p:nvPr>
        </p:nvSpPr>
        <p:spPr/>
        <p:txBody>
          <a:bodyPr/>
          <a:lstStyle/>
          <a:p>
            <a:pPr>
              <a:defRPr/>
            </a:pPr>
            <a:fld id="{8A7A6979-0714-4377-B894-6BE4C2D6E202}" type="slidenum">
              <a:rPr lang="en-US">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9283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2831-1D52-4B56-B0E8-75BE5C39F668}"/>
              </a:ext>
            </a:extLst>
          </p:cNvPr>
          <p:cNvSpPr>
            <a:spLocks noGrp="1"/>
          </p:cNvSpPr>
          <p:nvPr>
            <p:ph type="ctrTitle"/>
          </p:nvPr>
        </p:nvSpPr>
        <p:spPr/>
        <p:txBody>
          <a:bodyPr/>
          <a:lstStyle/>
          <a:p>
            <a:r>
              <a:rPr lang="en-US" dirty="0"/>
              <a:t>Doffing (Removing) a Face Mask</a:t>
            </a:r>
          </a:p>
        </p:txBody>
      </p:sp>
      <p:sp>
        <p:nvSpPr>
          <p:cNvPr id="3" name="Subtitle 2">
            <a:extLst>
              <a:ext uri="{FF2B5EF4-FFF2-40B4-BE49-F238E27FC236}">
                <a16:creationId xmlns:a16="http://schemas.microsoft.com/office/drawing/2014/main" id="{2BC19F78-0BEE-4A94-81A4-5CC2A786ED3D}"/>
              </a:ext>
            </a:extLst>
          </p:cNvPr>
          <p:cNvSpPr>
            <a:spLocks noGrp="1"/>
          </p:cNvSpPr>
          <p:nvPr>
            <p:ph type="subTitle" idx="1"/>
          </p:nvPr>
        </p:nvSpPr>
        <p:spPr/>
        <p:txBody>
          <a:bodyPr/>
          <a:lstStyle/>
          <a:p>
            <a:r>
              <a:rPr lang="en-US" dirty="0"/>
              <a:t>Disposable face masks may be reused:</a:t>
            </a:r>
          </a:p>
        </p:txBody>
      </p:sp>
      <p:sp>
        <p:nvSpPr>
          <p:cNvPr id="4" name="Text Placeholder 3">
            <a:extLst>
              <a:ext uri="{FF2B5EF4-FFF2-40B4-BE49-F238E27FC236}">
                <a16:creationId xmlns:a16="http://schemas.microsoft.com/office/drawing/2014/main" id="{8BA03C06-526E-4D1E-A9FE-58711890B38C}"/>
              </a:ext>
            </a:extLst>
          </p:cNvPr>
          <p:cNvSpPr>
            <a:spLocks noGrp="1"/>
          </p:cNvSpPr>
          <p:nvPr>
            <p:ph type="body" sz="quarter" idx="14"/>
          </p:nvPr>
        </p:nvSpPr>
        <p:spPr>
          <a:xfrm>
            <a:off x="1346663" y="1962540"/>
            <a:ext cx="9827880" cy="3411537"/>
          </a:xfrm>
        </p:spPr>
        <p:txBody>
          <a:bodyPr>
            <a:normAutofit/>
          </a:bodyPr>
          <a:lstStyle/>
          <a:p>
            <a:pPr marL="342900" indent="-342900">
              <a:buFont typeface="+mj-lt"/>
              <a:buAutoNum type="arabicPeriod"/>
            </a:pPr>
            <a:r>
              <a:rPr lang="en-US" dirty="0"/>
              <a:t>Wash hands with soap and water or apply hand sanitizer.</a:t>
            </a:r>
          </a:p>
          <a:p>
            <a:pPr marL="342900" indent="-342900">
              <a:buFont typeface="+mj-lt"/>
              <a:buAutoNum type="arabicPeriod"/>
            </a:pPr>
            <a:endParaRPr lang="en-US" dirty="0"/>
          </a:p>
          <a:p>
            <a:pPr marL="342900" indent="-342900">
              <a:buFont typeface="+mj-lt"/>
              <a:buAutoNum type="arabicPeriod"/>
            </a:pPr>
            <a:r>
              <a:rPr lang="en-US" dirty="0"/>
              <a:t>Use the ear loops to remove the face mask; avoid touching the front or back of the face mask or your face.</a:t>
            </a:r>
          </a:p>
          <a:p>
            <a:pPr marL="342900" indent="-342900">
              <a:buFont typeface="+mj-lt"/>
              <a:buAutoNum type="arabicPeriod"/>
            </a:pPr>
            <a:endParaRPr lang="en-US" dirty="0"/>
          </a:p>
          <a:p>
            <a:pPr marL="342900" indent="-342900">
              <a:buFont typeface="+mj-lt"/>
              <a:buAutoNum type="arabicPeriod"/>
            </a:pPr>
            <a:r>
              <a:rPr lang="en-US" dirty="0"/>
              <a:t>If the face mask is not soiled, damaged, or saturated you may reuse it.</a:t>
            </a:r>
          </a:p>
          <a:p>
            <a:pPr marL="342900" indent="-342900">
              <a:buFont typeface="+mj-lt"/>
              <a:buAutoNum type="arabicPeriod"/>
            </a:pPr>
            <a:endParaRPr lang="en-US" dirty="0"/>
          </a:p>
          <a:p>
            <a:pPr marL="342900" indent="-342900">
              <a:buFont typeface="+mj-lt"/>
              <a:buAutoNum type="arabicPeriod"/>
            </a:pPr>
            <a:r>
              <a:rPr lang="en-US" dirty="0"/>
              <a:t>Carefully place the face mask into a clean unsealed bag or container labeled with your name. </a:t>
            </a:r>
          </a:p>
          <a:p>
            <a:pPr marL="0" indent="0">
              <a:buNone/>
            </a:pPr>
            <a:endParaRPr lang="en-US" dirty="0"/>
          </a:p>
          <a:p>
            <a:pPr marL="342900" indent="-342900">
              <a:buFont typeface="+mj-lt"/>
              <a:buAutoNum type="arabicPeriod" startAt="5"/>
            </a:pPr>
            <a:r>
              <a:rPr lang="en-US" dirty="0"/>
              <a:t>Wash hands with soap and water or apply hand sanitizer.</a:t>
            </a:r>
          </a:p>
          <a:p>
            <a:pPr marL="342900" indent="-342900">
              <a:buFont typeface="+mj-lt"/>
              <a:buAutoNum type="arabicPeriod" startAt="5"/>
            </a:pPr>
            <a:endParaRPr lang="en-US" dirty="0"/>
          </a:p>
        </p:txBody>
      </p:sp>
      <p:sp>
        <p:nvSpPr>
          <p:cNvPr id="5" name="Date Placeholder 4">
            <a:extLst>
              <a:ext uri="{FF2B5EF4-FFF2-40B4-BE49-F238E27FC236}">
                <a16:creationId xmlns:a16="http://schemas.microsoft.com/office/drawing/2014/main" id="{222FD83A-9CC0-429F-AA41-A9ADF1477681}"/>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2A14EA3F-D5BE-4B20-9742-8F2322A51015}"/>
              </a:ext>
            </a:extLst>
          </p:cNvPr>
          <p:cNvSpPr>
            <a:spLocks noGrp="1"/>
          </p:cNvSpPr>
          <p:nvPr>
            <p:ph type="sldNum" sz="quarter" idx="4"/>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1200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0943-D985-4536-B2FC-10C126E51AEC}"/>
              </a:ext>
            </a:extLst>
          </p:cNvPr>
          <p:cNvSpPr>
            <a:spLocks noGrp="1"/>
          </p:cNvSpPr>
          <p:nvPr>
            <p:ph type="ctrTitle"/>
          </p:nvPr>
        </p:nvSpPr>
        <p:spPr/>
        <p:txBody>
          <a:bodyPr/>
          <a:lstStyle/>
          <a:p>
            <a:r>
              <a:rPr lang="en-US" dirty="0"/>
              <a:t>Donning Safety Glasses</a:t>
            </a:r>
          </a:p>
        </p:txBody>
      </p:sp>
      <p:sp>
        <p:nvSpPr>
          <p:cNvPr id="3" name="Subtitle 2">
            <a:extLst>
              <a:ext uri="{FF2B5EF4-FFF2-40B4-BE49-F238E27FC236}">
                <a16:creationId xmlns:a16="http://schemas.microsoft.com/office/drawing/2014/main" id="{46CA04C0-9739-4754-9884-D1A68CB1C750}"/>
              </a:ext>
            </a:extLst>
          </p:cNvPr>
          <p:cNvSpPr>
            <a:spLocks noGrp="1"/>
          </p:cNvSpPr>
          <p:nvPr>
            <p:ph type="subTitle" idx="1"/>
          </p:nvPr>
        </p:nvSpPr>
        <p:spPr/>
        <p:txBody>
          <a:bodyPr/>
          <a:lstStyle/>
          <a:p>
            <a:r>
              <a:rPr lang="en-US" dirty="0"/>
              <a:t>If your work requires wearing safety glasses: </a:t>
            </a:r>
          </a:p>
        </p:txBody>
      </p:sp>
      <p:sp>
        <p:nvSpPr>
          <p:cNvPr id="4" name="Text Placeholder 3">
            <a:extLst>
              <a:ext uri="{FF2B5EF4-FFF2-40B4-BE49-F238E27FC236}">
                <a16:creationId xmlns:a16="http://schemas.microsoft.com/office/drawing/2014/main" id="{7DA8D69F-4CDE-463C-9109-6D26BE04E59B}"/>
              </a:ext>
            </a:extLst>
          </p:cNvPr>
          <p:cNvSpPr>
            <a:spLocks noGrp="1"/>
          </p:cNvSpPr>
          <p:nvPr>
            <p:ph type="body" sz="quarter" idx="14"/>
          </p:nvPr>
        </p:nvSpPr>
        <p:spPr/>
        <p:txBody>
          <a:bodyPr/>
          <a:lstStyle/>
          <a:p>
            <a:pPr marL="342900" indent="-342900">
              <a:buFont typeface="+mj-lt"/>
              <a:buAutoNum type="arabicPeriod"/>
            </a:pPr>
            <a:r>
              <a:rPr lang="en-US" dirty="0"/>
              <a:t>Wash hands with soap and water or apply hand sanitizer before donning safety glasses.</a:t>
            </a:r>
          </a:p>
          <a:p>
            <a:pPr marL="342900" indent="-342900">
              <a:buFont typeface="+mj-lt"/>
              <a:buAutoNum type="arabicPeriod"/>
            </a:pPr>
            <a:endParaRPr lang="en-US" dirty="0"/>
          </a:p>
          <a:p>
            <a:pPr marL="342900" indent="-342900">
              <a:buFont typeface="+mj-lt"/>
              <a:buAutoNum type="arabicPeriod"/>
            </a:pPr>
            <a:r>
              <a:rPr lang="en-US" dirty="0"/>
              <a:t>Remove the safety glasses from package or storage container.</a:t>
            </a:r>
          </a:p>
          <a:p>
            <a:pPr marL="342900" indent="-342900">
              <a:buFont typeface="+mj-lt"/>
              <a:buAutoNum type="arabicPeriod"/>
            </a:pPr>
            <a:endParaRPr lang="en-US" dirty="0"/>
          </a:p>
          <a:p>
            <a:pPr marL="342900" indent="-342900">
              <a:buFont typeface="+mj-lt"/>
              <a:buAutoNum type="arabicPeriod"/>
            </a:pPr>
            <a:r>
              <a:rPr lang="en-US" dirty="0"/>
              <a:t>Place safety glasses directly on your face; do not set the safety glasses on surfaces.</a:t>
            </a:r>
          </a:p>
        </p:txBody>
      </p:sp>
      <p:pic>
        <p:nvPicPr>
          <p:cNvPr id="9" name="Content Placeholder 23" descr="Safety Glasses">
            <a:extLst>
              <a:ext uri="{FF2B5EF4-FFF2-40B4-BE49-F238E27FC236}">
                <a16:creationId xmlns:a16="http://schemas.microsoft.com/office/drawing/2014/main" id="{253F0C7E-9497-494C-A568-441459DEA3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83350" y="2059270"/>
            <a:ext cx="5029200" cy="2739459"/>
          </a:xfrm>
          <a:prstGeom prst="rect">
            <a:avLst/>
          </a:prstGeom>
        </p:spPr>
      </p:pic>
      <p:sp>
        <p:nvSpPr>
          <p:cNvPr id="11" name="Content Placeholder 10" hidden="1">
            <a:extLst>
              <a:ext uri="{FF2B5EF4-FFF2-40B4-BE49-F238E27FC236}">
                <a16:creationId xmlns:a16="http://schemas.microsoft.com/office/drawing/2014/main" id="{12886C48-4243-4D47-9A24-6DF5E50A5BAB}"/>
              </a:ext>
            </a:extLst>
          </p:cNvPr>
          <p:cNvSpPr>
            <a:spLocks noGrp="1"/>
          </p:cNvSpPr>
          <p:nvPr>
            <p:ph sz="quarter" idx="13"/>
          </p:nvPr>
        </p:nvSpPr>
        <p:spPr/>
        <p:txBody>
          <a:bodyPr/>
          <a:lstStyle/>
          <a:p>
            <a:endParaRPr lang="en-US"/>
          </a:p>
        </p:txBody>
      </p:sp>
      <p:sp>
        <p:nvSpPr>
          <p:cNvPr id="6" name="Date Placeholder 5">
            <a:extLst>
              <a:ext uri="{FF2B5EF4-FFF2-40B4-BE49-F238E27FC236}">
                <a16:creationId xmlns:a16="http://schemas.microsoft.com/office/drawing/2014/main" id="{DA02DA1F-5CCA-48F2-A54D-498784A0A644}"/>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FF97D3-A4CF-4977-BD12-865801D93C50}"/>
              </a:ext>
            </a:extLst>
          </p:cNvPr>
          <p:cNvSpPr>
            <a:spLocks noGrp="1"/>
          </p:cNvSpPr>
          <p:nvPr>
            <p:ph type="sldNum" sz="quarter" idx="4"/>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354583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61CD-654E-4FA9-95F1-8163CD0BE6D0}"/>
              </a:ext>
            </a:extLst>
          </p:cNvPr>
          <p:cNvSpPr>
            <a:spLocks noGrp="1"/>
          </p:cNvSpPr>
          <p:nvPr>
            <p:ph type="ctrTitle"/>
          </p:nvPr>
        </p:nvSpPr>
        <p:spPr/>
        <p:txBody>
          <a:bodyPr/>
          <a:lstStyle/>
          <a:p>
            <a:r>
              <a:rPr lang="en-US" dirty="0"/>
              <a:t>Doffing Safety Glasses</a:t>
            </a:r>
          </a:p>
        </p:txBody>
      </p:sp>
      <p:sp>
        <p:nvSpPr>
          <p:cNvPr id="3" name="Subtitle 2">
            <a:extLst>
              <a:ext uri="{FF2B5EF4-FFF2-40B4-BE49-F238E27FC236}">
                <a16:creationId xmlns:a16="http://schemas.microsoft.com/office/drawing/2014/main" id="{57F35B11-0427-4491-83D8-8E8B9092371F}"/>
              </a:ext>
            </a:extLst>
          </p:cNvPr>
          <p:cNvSpPr>
            <a:spLocks noGrp="1"/>
          </p:cNvSpPr>
          <p:nvPr>
            <p:ph type="subTitle" idx="1"/>
          </p:nvPr>
        </p:nvSpPr>
        <p:spPr/>
        <p:txBody>
          <a:bodyPr/>
          <a:lstStyle/>
          <a:p>
            <a:r>
              <a:rPr lang="en-US" dirty="0"/>
              <a:t>Removing and cleaning your safety glasses.</a:t>
            </a:r>
          </a:p>
        </p:txBody>
      </p:sp>
      <p:sp>
        <p:nvSpPr>
          <p:cNvPr id="4" name="Text Placeholder 3">
            <a:extLst>
              <a:ext uri="{FF2B5EF4-FFF2-40B4-BE49-F238E27FC236}">
                <a16:creationId xmlns:a16="http://schemas.microsoft.com/office/drawing/2014/main" id="{8B229076-94D2-400E-97B6-7AC7862EE7F6}"/>
              </a:ext>
            </a:extLst>
          </p:cNvPr>
          <p:cNvSpPr>
            <a:spLocks noGrp="1"/>
          </p:cNvSpPr>
          <p:nvPr>
            <p:ph type="body" sz="quarter" idx="14"/>
          </p:nvPr>
        </p:nvSpPr>
        <p:spPr>
          <a:xfrm>
            <a:off x="1489618" y="1962540"/>
            <a:ext cx="8305002" cy="3411537"/>
          </a:xfrm>
        </p:spPr>
        <p:txBody>
          <a:bodyPr>
            <a:normAutofit/>
          </a:bodyPr>
          <a:lstStyle/>
          <a:p>
            <a:pPr marL="342900" indent="-342900">
              <a:buFont typeface="+mj-lt"/>
              <a:buAutoNum type="arabicPeriod"/>
            </a:pPr>
            <a:r>
              <a:rPr lang="en-US" dirty="0"/>
              <a:t>Wash hands with soap and water or apply hand sanitizer.</a:t>
            </a:r>
          </a:p>
          <a:p>
            <a:pPr lvl="1"/>
            <a:r>
              <a:rPr lang="en-US" sz="1800" dirty="0"/>
              <a:t>If wearing gloves, remove gloves before removing safety glasses.</a:t>
            </a:r>
          </a:p>
          <a:p>
            <a:pPr marL="342900" indent="-342900">
              <a:buFont typeface="+mj-lt"/>
              <a:buAutoNum type="arabicPeriod"/>
            </a:pPr>
            <a:endParaRPr lang="en-US" dirty="0"/>
          </a:p>
          <a:p>
            <a:pPr marL="342900" indent="-342900">
              <a:buFont typeface="+mj-lt"/>
              <a:buAutoNum type="arabicPeriod"/>
            </a:pPr>
            <a:r>
              <a:rPr lang="en-US" dirty="0"/>
              <a:t>Remove safety glasses; avoid touching your eyes and face.</a:t>
            </a:r>
          </a:p>
          <a:p>
            <a:pPr marL="342900" indent="-342900">
              <a:buFont typeface="+mj-lt"/>
              <a:buAutoNum type="arabicPeriod"/>
            </a:pPr>
            <a:endParaRPr lang="en-US" dirty="0"/>
          </a:p>
          <a:p>
            <a:pPr marL="342900" indent="-342900">
              <a:buFont typeface="+mj-lt"/>
              <a:buAutoNum type="arabicPeriod"/>
            </a:pPr>
            <a:r>
              <a:rPr lang="en-US" dirty="0"/>
              <a:t>Clean safety glasses with soap and water solution and let dry before storing them.</a:t>
            </a:r>
          </a:p>
          <a:p>
            <a:pPr marL="342900" indent="-342900">
              <a:buFont typeface="+mj-lt"/>
              <a:buAutoNum type="arabicPeriod"/>
            </a:pPr>
            <a:endParaRPr lang="en-US" dirty="0"/>
          </a:p>
          <a:p>
            <a:pPr marL="342900" indent="-342900">
              <a:buFont typeface="+mj-lt"/>
              <a:buAutoNum type="arabicPeriod"/>
            </a:pPr>
            <a:r>
              <a:rPr lang="en-US" dirty="0"/>
              <a:t>Place safety glasses in clean plastic container or plastic bag for reuse.</a:t>
            </a:r>
          </a:p>
        </p:txBody>
      </p:sp>
      <p:sp>
        <p:nvSpPr>
          <p:cNvPr id="5" name="Date Placeholder 4">
            <a:extLst>
              <a:ext uri="{FF2B5EF4-FFF2-40B4-BE49-F238E27FC236}">
                <a16:creationId xmlns:a16="http://schemas.microsoft.com/office/drawing/2014/main" id="{B40A56A8-2158-4967-B8BC-C84D3FBB8D29}"/>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116EE1FC-0AB6-4A5F-98DD-BCB46B3417BC}"/>
              </a:ext>
            </a:extLst>
          </p:cNvPr>
          <p:cNvSpPr>
            <a:spLocks noGrp="1"/>
          </p:cNvSpPr>
          <p:nvPr>
            <p:ph type="sldNum" sz="quarter" idx="4"/>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406432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6E60-39E7-4020-AD59-7873B444C974}"/>
              </a:ext>
            </a:extLst>
          </p:cNvPr>
          <p:cNvSpPr>
            <a:spLocks noGrp="1"/>
          </p:cNvSpPr>
          <p:nvPr>
            <p:ph type="ctrTitle"/>
          </p:nvPr>
        </p:nvSpPr>
        <p:spPr/>
        <p:txBody>
          <a:bodyPr/>
          <a:lstStyle/>
          <a:p>
            <a:r>
              <a:rPr lang="en-US" dirty="0"/>
              <a:t>Training Purpose</a:t>
            </a:r>
          </a:p>
        </p:txBody>
      </p:sp>
      <p:sp>
        <p:nvSpPr>
          <p:cNvPr id="3" name="Subtitle 2">
            <a:extLst>
              <a:ext uri="{FF2B5EF4-FFF2-40B4-BE49-F238E27FC236}">
                <a16:creationId xmlns:a16="http://schemas.microsoft.com/office/drawing/2014/main" id="{2DA9DF1E-EDA7-43F8-AD48-271CA41E7CF4}"/>
              </a:ext>
            </a:extLst>
          </p:cNvPr>
          <p:cNvSpPr>
            <a:spLocks noGrp="1"/>
          </p:cNvSpPr>
          <p:nvPr>
            <p:ph type="subTitle" idx="1"/>
          </p:nvPr>
        </p:nvSpPr>
        <p:spPr/>
        <p:txBody>
          <a:bodyPr/>
          <a:lstStyle/>
          <a:p>
            <a:r>
              <a:rPr lang="en-US" dirty="0"/>
              <a:t>This training is designed to…</a:t>
            </a:r>
          </a:p>
        </p:txBody>
      </p:sp>
      <p:sp>
        <p:nvSpPr>
          <p:cNvPr id="4" name="Text Placeholder 3">
            <a:extLst>
              <a:ext uri="{FF2B5EF4-FFF2-40B4-BE49-F238E27FC236}">
                <a16:creationId xmlns:a16="http://schemas.microsoft.com/office/drawing/2014/main" id="{B29CB948-3FA6-44E7-A50D-C5BF92FDF32B}"/>
              </a:ext>
            </a:extLst>
          </p:cNvPr>
          <p:cNvSpPr>
            <a:spLocks noGrp="1"/>
          </p:cNvSpPr>
          <p:nvPr>
            <p:ph type="body" sz="quarter" idx="14"/>
          </p:nvPr>
        </p:nvSpPr>
        <p:spPr/>
        <p:txBody>
          <a:bodyPr/>
          <a:lstStyle/>
          <a:p>
            <a:r>
              <a:rPr lang="en-US" dirty="0"/>
              <a:t>Raise awareness about COVID-19</a:t>
            </a:r>
          </a:p>
          <a:p>
            <a:endParaRPr lang="en-US" dirty="0"/>
          </a:p>
          <a:p>
            <a:r>
              <a:rPr lang="en-US" dirty="0"/>
              <a:t>Provide guidance to protect yourself and to protect the most vulnerable campus populations</a:t>
            </a:r>
          </a:p>
          <a:p>
            <a:endParaRPr lang="en-US" dirty="0"/>
          </a:p>
          <a:p>
            <a:r>
              <a:rPr lang="en-US" dirty="0"/>
              <a:t>Provide instructions on how to correctly wear, remove, and dispose of personal protective equipment (PPE) and face masks</a:t>
            </a:r>
          </a:p>
          <a:p>
            <a:endParaRPr lang="en-US" dirty="0"/>
          </a:p>
        </p:txBody>
      </p:sp>
      <p:pic>
        <p:nvPicPr>
          <p:cNvPr id="8" name="Content Placeholder 7" descr="Stop the Spread of Germs Poster (CDC)">
            <a:extLst>
              <a:ext uri="{FF2B5EF4-FFF2-40B4-BE49-F238E27FC236}">
                <a16:creationId xmlns:a16="http://schemas.microsoft.com/office/drawing/2014/main" id="{C250B8CB-C744-4DB1-9A4C-28CC8C97776D}"/>
              </a:ext>
            </a:extLst>
          </p:cNvPr>
          <p:cNvPicPr>
            <a:picLocks noGrp="1" noChangeAspect="1"/>
          </p:cNvPicPr>
          <p:nvPr>
            <p:ph sz="quarter" idx="13"/>
          </p:nvPr>
        </p:nvPicPr>
        <p:blipFill>
          <a:blip r:embed="rId2"/>
          <a:stretch>
            <a:fillRect/>
          </a:stretch>
        </p:blipFill>
        <p:spPr>
          <a:xfrm>
            <a:off x="7026711" y="1345166"/>
            <a:ext cx="3532906" cy="4572000"/>
          </a:xfrm>
          <a:ln w="3175">
            <a:solidFill>
              <a:schemeClr val="bg1"/>
            </a:solidFill>
          </a:ln>
        </p:spPr>
      </p:pic>
      <p:sp>
        <p:nvSpPr>
          <p:cNvPr id="6" name="Date Placeholder 5">
            <a:extLst>
              <a:ext uri="{FF2B5EF4-FFF2-40B4-BE49-F238E27FC236}">
                <a16:creationId xmlns:a16="http://schemas.microsoft.com/office/drawing/2014/main" id="{FC65FB6B-2133-41DD-942B-2D34E977DCFB}"/>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309B32A9-4DD7-4C62-A74C-2F877A71BA75}"/>
              </a:ext>
            </a:extLst>
          </p:cNvPr>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23222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A030-B6F8-4F45-9948-8D27ACB73B0A}"/>
              </a:ext>
            </a:extLst>
          </p:cNvPr>
          <p:cNvSpPr>
            <a:spLocks noGrp="1"/>
          </p:cNvSpPr>
          <p:nvPr>
            <p:ph type="ctrTitle"/>
          </p:nvPr>
        </p:nvSpPr>
        <p:spPr/>
        <p:txBody>
          <a:bodyPr/>
          <a:lstStyle/>
          <a:p>
            <a:r>
              <a:rPr lang="en-US" dirty="0"/>
              <a:t>Tips for Face Masks and Glasses</a:t>
            </a:r>
          </a:p>
        </p:txBody>
      </p:sp>
      <p:sp>
        <p:nvSpPr>
          <p:cNvPr id="3" name="Subtitle 2">
            <a:extLst>
              <a:ext uri="{FF2B5EF4-FFF2-40B4-BE49-F238E27FC236}">
                <a16:creationId xmlns:a16="http://schemas.microsoft.com/office/drawing/2014/main" id="{D84ED364-CD21-4734-8607-71264C7F7A8A}"/>
              </a:ext>
            </a:extLst>
          </p:cNvPr>
          <p:cNvSpPr>
            <a:spLocks noGrp="1"/>
          </p:cNvSpPr>
          <p:nvPr>
            <p:ph type="subTitle" idx="1"/>
          </p:nvPr>
        </p:nvSpPr>
        <p:spPr/>
        <p:txBody>
          <a:bodyPr/>
          <a:lstStyle/>
          <a:p>
            <a:r>
              <a:rPr lang="en-US" dirty="0"/>
              <a:t>How can I keep my glasses from fogging? </a:t>
            </a:r>
          </a:p>
        </p:txBody>
      </p:sp>
      <p:sp>
        <p:nvSpPr>
          <p:cNvPr id="4" name="Text Placeholder 3">
            <a:extLst>
              <a:ext uri="{FF2B5EF4-FFF2-40B4-BE49-F238E27FC236}">
                <a16:creationId xmlns:a16="http://schemas.microsoft.com/office/drawing/2014/main" id="{8F4464DC-0135-44BB-803C-E4868F4DE391}"/>
              </a:ext>
            </a:extLst>
          </p:cNvPr>
          <p:cNvSpPr>
            <a:spLocks noGrp="1"/>
          </p:cNvSpPr>
          <p:nvPr>
            <p:ph type="body" sz="quarter" idx="14"/>
          </p:nvPr>
        </p:nvSpPr>
        <p:spPr>
          <a:xfrm>
            <a:off x="1489619" y="1962540"/>
            <a:ext cx="8305001" cy="3411537"/>
          </a:xfrm>
        </p:spPr>
        <p:txBody>
          <a:bodyPr/>
          <a:lstStyle/>
          <a:p>
            <a:r>
              <a:rPr lang="en-US" dirty="0"/>
              <a:t>If compatible with your lenses, wash and rinse under warm soapy water.</a:t>
            </a:r>
          </a:p>
          <a:p>
            <a:endParaRPr lang="en-US" dirty="0"/>
          </a:p>
          <a:p>
            <a:r>
              <a:rPr lang="en-US" dirty="0"/>
              <a:t>Apply anti-fogging solution to your lenses like products used for scuba masks or ski goggles.</a:t>
            </a:r>
          </a:p>
          <a:p>
            <a:endParaRPr lang="en-US" dirty="0"/>
          </a:p>
          <a:p>
            <a:r>
              <a:rPr lang="en-US" dirty="0"/>
              <a:t>Minimize face mask gaps around the nose.</a:t>
            </a:r>
          </a:p>
          <a:p>
            <a:pPr lvl="1"/>
            <a:r>
              <a:rPr lang="en-US" dirty="0"/>
              <a:t>Insert a pliable piece of metal or tape to get a better seal.</a:t>
            </a:r>
          </a:p>
          <a:p>
            <a:endParaRPr lang="en-US" dirty="0"/>
          </a:p>
          <a:p>
            <a:r>
              <a:rPr lang="en-US" dirty="0"/>
              <a:t>Try sliding your glasses farther down your nose.</a:t>
            </a:r>
          </a:p>
        </p:txBody>
      </p:sp>
      <p:sp>
        <p:nvSpPr>
          <p:cNvPr id="5" name="Date Placeholder 4">
            <a:extLst>
              <a:ext uri="{FF2B5EF4-FFF2-40B4-BE49-F238E27FC236}">
                <a16:creationId xmlns:a16="http://schemas.microsoft.com/office/drawing/2014/main" id="{670199F6-6906-43C1-BCEE-89B0290722C2}"/>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67C8535B-EF7B-4C6B-A028-BEA5057A0AAF}"/>
              </a:ext>
            </a:extLst>
          </p:cNvPr>
          <p:cNvSpPr>
            <a:spLocks noGrp="1"/>
          </p:cNvSpPr>
          <p:nvPr>
            <p:ph type="sldNum" sz="quarter" idx="4"/>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324451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6BE1-695D-40B9-848B-C54D7A2A8175}"/>
              </a:ext>
            </a:extLst>
          </p:cNvPr>
          <p:cNvSpPr>
            <a:spLocks noGrp="1"/>
          </p:cNvSpPr>
          <p:nvPr>
            <p:ph type="ctrTitle"/>
          </p:nvPr>
        </p:nvSpPr>
        <p:spPr/>
        <p:txBody>
          <a:bodyPr/>
          <a:lstStyle/>
          <a:p>
            <a:r>
              <a:rPr lang="en-US" dirty="0"/>
              <a:t>Cleaning and Disinfection</a:t>
            </a:r>
          </a:p>
        </p:txBody>
      </p:sp>
      <p:sp>
        <p:nvSpPr>
          <p:cNvPr id="3" name="Subtitle 2">
            <a:extLst>
              <a:ext uri="{FF2B5EF4-FFF2-40B4-BE49-F238E27FC236}">
                <a16:creationId xmlns:a16="http://schemas.microsoft.com/office/drawing/2014/main" id="{C2461111-D50F-4D11-A090-B23F7C8E1326}"/>
              </a:ext>
            </a:extLst>
          </p:cNvPr>
          <p:cNvSpPr>
            <a:spLocks noGrp="1"/>
          </p:cNvSpPr>
          <p:nvPr>
            <p:ph type="subTitle" idx="1"/>
          </p:nvPr>
        </p:nvSpPr>
        <p:spPr/>
        <p:txBody>
          <a:bodyPr/>
          <a:lstStyle/>
          <a:p>
            <a:r>
              <a:rPr lang="en-US" dirty="0"/>
              <a:t>Help keep common areas clean and disinfected.</a:t>
            </a:r>
          </a:p>
        </p:txBody>
      </p:sp>
      <p:sp>
        <p:nvSpPr>
          <p:cNvPr id="4" name="Text Placeholder 3">
            <a:extLst>
              <a:ext uri="{FF2B5EF4-FFF2-40B4-BE49-F238E27FC236}">
                <a16:creationId xmlns:a16="http://schemas.microsoft.com/office/drawing/2014/main" id="{B1537C9B-256E-42DC-89C8-4B81E877FE93}"/>
              </a:ext>
            </a:extLst>
          </p:cNvPr>
          <p:cNvSpPr>
            <a:spLocks noGrp="1"/>
          </p:cNvSpPr>
          <p:nvPr>
            <p:ph type="body" sz="quarter" idx="14"/>
          </p:nvPr>
        </p:nvSpPr>
        <p:spPr/>
        <p:txBody>
          <a:bodyPr>
            <a:normAutofit fontScale="92500" lnSpcReduction="20000"/>
          </a:bodyPr>
          <a:lstStyle/>
          <a:p>
            <a:r>
              <a:rPr lang="en-US" sz="1900" dirty="0"/>
              <a:t>Clean and disinfect shared work surfaces such as chairs, desktops, countertops, keyboards, mice, telephones, and etc. before and after each use in…</a:t>
            </a:r>
          </a:p>
          <a:p>
            <a:endParaRPr lang="en-US" sz="1900" dirty="0"/>
          </a:p>
          <a:p>
            <a:pPr lvl="1"/>
            <a:r>
              <a:rPr lang="en-US" sz="1700" dirty="0"/>
              <a:t>Break rooms</a:t>
            </a:r>
          </a:p>
          <a:p>
            <a:pPr lvl="1"/>
            <a:endParaRPr lang="en-US" sz="1700" dirty="0"/>
          </a:p>
          <a:p>
            <a:pPr lvl="1"/>
            <a:r>
              <a:rPr lang="en-US" sz="1700" dirty="0"/>
              <a:t>Conference rooms</a:t>
            </a:r>
          </a:p>
          <a:p>
            <a:pPr lvl="1"/>
            <a:endParaRPr lang="en-US" sz="1700" dirty="0"/>
          </a:p>
          <a:p>
            <a:pPr lvl="1"/>
            <a:r>
              <a:rPr lang="en-US" sz="1700" dirty="0"/>
              <a:t>Computer rooms</a:t>
            </a:r>
          </a:p>
          <a:p>
            <a:pPr lvl="1"/>
            <a:endParaRPr lang="en-US" sz="1700" dirty="0"/>
          </a:p>
          <a:p>
            <a:pPr lvl="1"/>
            <a:r>
              <a:rPr lang="en-US" sz="1700" dirty="0"/>
              <a:t>Office spaces</a:t>
            </a:r>
          </a:p>
          <a:p>
            <a:pPr lvl="1"/>
            <a:endParaRPr lang="en-US" sz="1700" dirty="0"/>
          </a:p>
          <a:p>
            <a:pPr lvl="1"/>
            <a:r>
              <a:rPr lang="en-US" sz="1700" dirty="0"/>
              <a:t>Kitchenettes</a:t>
            </a:r>
          </a:p>
          <a:p>
            <a:pPr lvl="1"/>
            <a:endParaRPr lang="en-US" sz="1700" dirty="0"/>
          </a:p>
          <a:p>
            <a:pPr lvl="1"/>
            <a:r>
              <a:rPr lang="en-US" sz="1700" dirty="0"/>
              <a:t>Other common use areas</a:t>
            </a:r>
          </a:p>
        </p:txBody>
      </p:sp>
      <p:sp>
        <p:nvSpPr>
          <p:cNvPr id="5" name="Content Placeholder 4" hidden="1">
            <a:extLst>
              <a:ext uri="{FF2B5EF4-FFF2-40B4-BE49-F238E27FC236}">
                <a16:creationId xmlns:a16="http://schemas.microsoft.com/office/drawing/2014/main" id="{3914D267-2930-47C9-A529-820BF6E18DC4}"/>
              </a:ext>
            </a:extLst>
          </p:cNvPr>
          <p:cNvSpPr>
            <a:spLocks noGrp="1"/>
          </p:cNvSpPr>
          <p:nvPr>
            <p:ph sz="quarter" idx="13"/>
          </p:nvPr>
        </p:nvSpPr>
        <p:spPr/>
        <p:txBody>
          <a:bodyPr/>
          <a:lstStyle/>
          <a:p>
            <a:endParaRPr lang="en-US"/>
          </a:p>
        </p:txBody>
      </p:sp>
      <p:sp>
        <p:nvSpPr>
          <p:cNvPr id="6" name="Date Placeholder 5">
            <a:extLst>
              <a:ext uri="{FF2B5EF4-FFF2-40B4-BE49-F238E27FC236}">
                <a16:creationId xmlns:a16="http://schemas.microsoft.com/office/drawing/2014/main" id="{9D17A393-3287-4010-81AA-E8446C9917DF}"/>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C190FBDA-703F-41B3-888E-FA2C59D4601F}"/>
              </a:ext>
            </a:extLst>
          </p:cNvPr>
          <p:cNvSpPr>
            <a:spLocks noGrp="1"/>
          </p:cNvSpPr>
          <p:nvPr>
            <p:ph type="sldNum" sz="quarter" idx="4"/>
          </p:nvPr>
        </p:nvSpPr>
        <p:spPr/>
        <p:txBody>
          <a:bodyPr/>
          <a:lstStyle/>
          <a:p>
            <a:fld id="{8A7A6979-0714-4377-B894-6BE4C2D6E202}" type="slidenum">
              <a:rPr lang="en-US" smtClean="0"/>
              <a:pPr/>
              <a:t>21</a:t>
            </a:fld>
            <a:endParaRPr lang="en-US" dirty="0"/>
          </a:p>
        </p:txBody>
      </p:sp>
      <p:pic>
        <p:nvPicPr>
          <p:cNvPr id="11" name="Content Placeholder 7" descr="Stop the Spread of Germs Poster (CDC)">
            <a:extLst>
              <a:ext uri="{FF2B5EF4-FFF2-40B4-BE49-F238E27FC236}">
                <a16:creationId xmlns:a16="http://schemas.microsoft.com/office/drawing/2014/main" id="{B6516F81-A867-4CB8-B2EE-4A1902EA2BE6}"/>
              </a:ext>
            </a:extLst>
          </p:cNvPr>
          <p:cNvPicPr>
            <a:picLocks noChangeAspect="1"/>
          </p:cNvPicPr>
          <p:nvPr/>
        </p:nvPicPr>
        <p:blipFill rotWithShape="1">
          <a:blip r:embed="rId2"/>
          <a:srcRect l="51435" t="41735" r="5093" b="33718"/>
          <a:stretch/>
        </p:blipFill>
        <p:spPr>
          <a:xfrm>
            <a:off x="6608572" y="2158058"/>
            <a:ext cx="4590745" cy="3354776"/>
          </a:xfrm>
          <a:prstGeom prst="rect">
            <a:avLst/>
          </a:prstGeom>
          <a:ln w="3175">
            <a:noFill/>
          </a:ln>
        </p:spPr>
      </p:pic>
    </p:spTree>
    <p:extLst>
      <p:ext uri="{BB962C8B-B14F-4D97-AF65-F5344CB8AC3E}">
        <p14:creationId xmlns:p14="http://schemas.microsoft.com/office/powerpoint/2010/main" val="390348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1C49-1930-40E1-B8F9-AADB202F0BC4}"/>
              </a:ext>
            </a:extLst>
          </p:cNvPr>
          <p:cNvSpPr>
            <a:spLocks noGrp="1"/>
          </p:cNvSpPr>
          <p:nvPr>
            <p:ph type="ctrTitle"/>
          </p:nvPr>
        </p:nvSpPr>
        <p:spPr/>
        <p:txBody>
          <a:bodyPr/>
          <a:lstStyle/>
          <a:p>
            <a:r>
              <a:rPr lang="en-US" dirty="0"/>
              <a:t>Disinfectants</a:t>
            </a:r>
          </a:p>
        </p:txBody>
      </p:sp>
      <p:sp>
        <p:nvSpPr>
          <p:cNvPr id="7" name="Subtitle 6">
            <a:extLst>
              <a:ext uri="{FF2B5EF4-FFF2-40B4-BE49-F238E27FC236}">
                <a16:creationId xmlns:a16="http://schemas.microsoft.com/office/drawing/2014/main" id="{756EDE60-E740-4D71-B43C-AD4D2D70825A}"/>
              </a:ext>
            </a:extLst>
          </p:cNvPr>
          <p:cNvSpPr>
            <a:spLocks noGrp="1"/>
          </p:cNvSpPr>
          <p:nvPr>
            <p:ph type="subTitle" idx="1"/>
          </p:nvPr>
        </p:nvSpPr>
        <p:spPr/>
        <p:txBody>
          <a:bodyPr/>
          <a:lstStyle/>
          <a:p>
            <a:r>
              <a:rPr lang="en-US" dirty="0"/>
              <a:t>Approved Disinfectants and Frequency of Use</a:t>
            </a:r>
          </a:p>
        </p:txBody>
      </p:sp>
      <p:sp>
        <p:nvSpPr>
          <p:cNvPr id="4" name="Text Placeholder 3">
            <a:extLst>
              <a:ext uri="{FF2B5EF4-FFF2-40B4-BE49-F238E27FC236}">
                <a16:creationId xmlns:a16="http://schemas.microsoft.com/office/drawing/2014/main" id="{4B02E40A-60AB-4D5F-BB78-4D181A909B91}"/>
              </a:ext>
            </a:extLst>
          </p:cNvPr>
          <p:cNvSpPr>
            <a:spLocks noGrp="1"/>
          </p:cNvSpPr>
          <p:nvPr>
            <p:ph type="body" sz="quarter" idx="14"/>
          </p:nvPr>
        </p:nvSpPr>
        <p:spPr>
          <a:xfrm>
            <a:off x="1489619" y="1962540"/>
            <a:ext cx="9684924" cy="3411537"/>
          </a:xfrm>
        </p:spPr>
        <p:txBody>
          <a:bodyPr>
            <a:normAutofit/>
          </a:bodyPr>
          <a:lstStyle/>
          <a:p>
            <a:r>
              <a:rPr lang="en-US" b="1" dirty="0">
                <a:latin typeface="Acumin Pro" panose="020B0504020202020204"/>
              </a:rPr>
              <a:t>Approved disinfectants are available for purchase from Procurement Services. Please work with Procurement Service when purchasing COVID-19 supplies. </a:t>
            </a:r>
          </a:p>
          <a:p>
            <a:endParaRPr lang="en-US" dirty="0">
              <a:latin typeface="Acumin Pro" panose="020B0504020202020204"/>
            </a:endParaRPr>
          </a:p>
          <a:p>
            <a:r>
              <a:rPr lang="en-US" dirty="0">
                <a:latin typeface="Acumin Pro" panose="020B0504020202020204"/>
              </a:rPr>
              <a:t>Clean and disinfect shared frequently touched surfaces once a day:</a:t>
            </a:r>
          </a:p>
          <a:p>
            <a:pPr lvl="1"/>
            <a:r>
              <a:rPr lang="en-US" dirty="0"/>
              <a:t>Computer, keyboard, and mouse</a:t>
            </a:r>
          </a:p>
          <a:p>
            <a:pPr lvl="1"/>
            <a:r>
              <a:rPr lang="en-US" dirty="0"/>
              <a:t>Doorknobs and door handles</a:t>
            </a:r>
          </a:p>
          <a:p>
            <a:pPr lvl="1"/>
            <a:r>
              <a:rPr lang="en-US" dirty="0"/>
              <a:t>Lab faucet handles</a:t>
            </a:r>
          </a:p>
          <a:p>
            <a:pPr lvl="1"/>
            <a:r>
              <a:rPr lang="en-US" dirty="0"/>
              <a:t>Light switches</a:t>
            </a:r>
          </a:p>
          <a:p>
            <a:pPr lvl="1"/>
            <a:r>
              <a:rPr lang="en-US" dirty="0"/>
              <a:t>Phones</a:t>
            </a:r>
          </a:p>
          <a:p>
            <a:pPr lvl="1"/>
            <a:r>
              <a:rPr lang="en-US" dirty="0"/>
              <a:t>Tables, desks, and countertops</a:t>
            </a:r>
          </a:p>
          <a:p>
            <a:pPr lvl="1"/>
            <a:r>
              <a:rPr lang="en-US" dirty="0"/>
              <a:t>Tools and other shared equipment</a:t>
            </a:r>
          </a:p>
        </p:txBody>
      </p:sp>
      <p:sp>
        <p:nvSpPr>
          <p:cNvPr id="5" name="Date Placeholder 4">
            <a:extLst>
              <a:ext uri="{FF2B5EF4-FFF2-40B4-BE49-F238E27FC236}">
                <a16:creationId xmlns:a16="http://schemas.microsoft.com/office/drawing/2014/main" id="{23D85D00-8EAB-405F-93D0-46419B043A99}"/>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5A9A650B-0327-4B08-914E-F58171FCC5ED}"/>
              </a:ext>
            </a:extLst>
          </p:cNvPr>
          <p:cNvSpPr>
            <a:spLocks noGrp="1"/>
          </p:cNvSpPr>
          <p:nvPr>
            <p:ph type="sldNum" sz="quarter" idx="4"/>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71607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3859-A798-4341-8BFF-C29A6EAF3060}"/>
              </a:ext>
            </a:extLst>
          </p:cNvPr>
          <p:cNvSpPr>
            <a:spLocks noGrp="1"/>
          </p:cNvSpPr>
          <p:nvPr>
            <p:ph type="ctrTitle"/>
          </p:nvPr>
        </p:nvSpPr>
        <p:spPr/>
        <p:txBody>
          <a:bodyPr/>
          <a:lstStyle/>
          <a:p>
            <a:r>
              <a:rPr lang="en-US" dirty="0"/>
              <a:t>Cleaning and Disinfection</a:t>
            </a:r>
          </a:p>
        </p:txBody>
      </p:sp>
      <p:sp>
        <p:nvSpPr>
          <p:cNvPr id="3" name="Subtitle 2">
            <a:extLst>
              <a:ext uri="{FF2B5EF4-FFF2-40B4-BE49-F238E27FC236}">
                <a16:creationId xmlns:a16="http://schemas.microsoft.com/office/drawing/2014/main" id="{001405D9-C505-4FC0-8919-346BA10DA90F}"/>
              </a:ext>
            </a:extLst>
          </p:cNvPr>
          <p:cNvSpPr>
            <a:spLocks noGrp="1"/>
          </p:cNvSpPr>
          <p:nvPr>
            <p:ph type="subTitle" idx="1"/>
          </p:nvPr>
        </p:nvSpPr>
        <p:spPr/>
        <p:txBody>
          <a:bodyPr/>
          <a:lstStyle/>
          <a:p>
            <a:r>
              <a:rPr lang="en-US" dirty="0"/>
              <a:t>What’s the difference? </a:t>
            </a:r>
          </a:p>
        </p:txBody>
      </p:sp>
      <p:sp>
        <p:nvSpPr>
          <p:cNvPr id="4" name="Text Placeholder 3">
            <a:extLst>
              <a:ext uri="{FF2B5EF4-FFF2-40B4-BE49-F238E27FC236}">
                <a16:creationId xmlns:a16="http://schemas.microsoft.com/office/drawing/2014/main" id="{EDA3231B-1A86-48AA-A20B-59EA5067CB5F}"/>
              </a:ext>
            </a:extLst>
          </p:cNvPr>
          <p:cNvSpPr>
            <a:spLocks noGrp="1"/>
          </p:cNvSpPr>
          <p:nvPr>
            <p:ph type="body" sz="quarter" idx="14"/>
          </p:nvPr>
        </p:nvSpPr>
        <p:spPr>
          <a:xfrm>
            <a:off x="1489618" y="1962540"/>
            <a:ext cx="9684926" cy="3411537"/>
          </a:xfrm>
        </p:spPr>
        <p:txBody>
          <a:bodyPr/>
          <a:lstStyle/>
          <a:p>
            <a:r>
              <a:rPr lang="en-US" dirty="0"/>
              <a:t>Cleaning removes dirt and may reduce the amount of virus present. </a:t>
            </a:r>
          </a:p>
          <a:p>
            <a:endParaRPr lang="en-US" dirty="0"/>
          </a:p>
          <a:p>
            <a:r>
              <a:rPr lang="en-US" dirty="0"/>
              <a:t>Disinfection kills the virus and should follow cleaning for maximum effect.</a:t>
            </a:r>
          </a:p>
          <a:p>
            <a:endParaRPr lang="en-US" dirty="0"/>
          </a:p>
          <a:p>
            <a:r>
              <a:rPr lang="en-US" dirty="0"/>
              <a:t>Follow manufacturer’s instructions for using the disinfectant to ensure its effectiveness.</a:t>
            </a:r>
          </a:p>
          <a:p>
            <a:endParaRPr lang="en-US" dirty="0"/>
          </a:p>
          <a:p>
            <a:endParaRPr lang="en-US" dirty="0"/>
          </a:p>
        </p:txBody>
      </p:sp>
      <p:sp>
        <p:nvSpPr>
          <p:cNvPr id="5" name="Date Placeholder 4">
            <a:extLst>
              <a:ext uri="{FF2B5EF4-FFF2-40B4-BE49-F238E27FC236}">
                <a16:creationId xmlns:a16="http://schemas.microsoft.com/office/drawing/2014/main" id="{36647743-1A7F-425F-8229-574D1173FDC6}"/>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796DF715-FBBD-4D70-9FBC-D15D0F8C82D9}"/>
              </a:ext>
            </a:extLst>
          </p:cNvPr>
          <p:cNvSpPr>
            <a:spLocks noGrp="1"/>
          </p:cNvSpPr>
          <p:nvPr>
            <p:ph type="sldNum" sz="quarter" idx="4"/>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81508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E1F719-B513-4252-B5C0-2BC836F97E72}"/>
              </a:ext>
            </a:extLst>
          </p:cNvPr>
          <p:cNvSpPr>
            <a:spLocks noGrp="1"/>
          </p:cNvSpPr>
          <p:nvPr>
            <p:ph type="ctrTitle"/>
          </p:nvPr>
        </p:nvSpPr>
        <p:spPr/>
        <p:txBody>
          <a:bodyPr/>
          <a:lstStyle/>
          <a:p>
            <a:r>
              <a:rPr lang="en-US" dirty="0"/>
              <a:t>More Information </a:t>
            </a:r>
          </a:p>
        </p:txBody>
      </p:sp>
      <p:sp>
        <p:nvSpPr>
          <p:cNvPr id="10" name="Subtitle 9">
            <a:extLst>
              <a:ext uri="{FF2B5EF4-FFF2-40B4-BE49-F238E27FC236}">
                <a16:creationId xmlns:a16="http://schemas.microsoft.com/office/drawing/2014/main" id="{C65D81C0-2828-49B3-B8E6-8548A1D329F2}"/>
              </a:ext>
            </a:extLst>
          </p:cNvPr>
          <p:cNvSpPr>
            <a:spLocks noGrp="1"/>
          </p:cNvSpPr>
          <p:nvPr>
            <p:ph type="subTitle" idx="1"/>
          </p:nvPr>
        </p:nvSpPr>
        <p:spPr/>
        <p:txBody>
          <a:bodyPr/>
          <a:lstStyle/>
          <a:p>
            <a:r>
              <a:rPr lang="en-US" dirty="0"/>
              <a:t>Risk Assessment Assistance</a:t>
            </a:r>
          </a:p>
        </p:txBody>
      </p:sp>
      <p:sp>
        <p:nvSpPr>
          <p:cNvPr id="11" name="Text Placeholder 10">
            <a:extLst>
              <a:ext uri="{FF2B5EF4-FFF2-40B4-BE49-F238E27FC236}">
                <a16:creationId xmlns:a16="http://schemas.microsoft.com/office/drawing/2014/main" id="{75EDE719-F1E5-4B91-92C1-D7FADE38854F}"/>
              </a:ext>
            </a:extLst>
          </p:cNvPr>
          <p:cNvSpPr>
            <a:spLocks noGrp="1"/>
          </p:cNvSpPr>
          <p:nvPr>
            <p:ph type="body" sz="quarter" idx="14"/>
          </p:nvPr>
        </p:nvSpPr>
        <p:spPr>
          <a:xfrm>
            <a:off x="1489619" y="1962540"/>
            <a:ext cx="9684924" cy="3411537"/>
          </a:xfrm>
        </p:spPr>
        <p:txBody>
          <a:bodyPr>
            <a:normAutofit/>
          </a:bodyPr>
          <a:lstStyle/>
          <a:p>
            <a:r>
              <a:rPr lang="en-US" dirty="0"/>
              <a:t>Radiological and Environmental Management (REM) conducts COVID-19 safety risk assessments to recommend best practices.</a:t>
            </a:r>
          </a:p>
          <a:p>
            <a:pPr lvl="1"/>
            <a:r>
              <a:rPr lang="en-US" dirty="0"/>
              <a:t>Any on-site employee can request a risk assessment</a:t>
            </a:r>
          </a:p>
          <a:p>
            <a:pPr lvl="1"/>
            <a:endParaRPr lang="en-US" dirty="0"/>
          </a:p>
          <a:p>
            <a:r>
              <a:rPr lang="en-US" dirty="0"/>
              <a:t>Please contact REM for more information at (765) 494-6371 or </a:t>
            </a:r>
            <a:r>
              <a:rPr lang="en-US" dirty="0">
                <a:hlinkClick r:id="rId2"/>
              </a:rPr>
              <a:t>embutt@purdue.edu</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Date Placeholder 5">
            <a:extLst>
              <a:ext uri="{FF2B5EF4-FFF2-40B4-BE49-F238E27FC236}">
                <a16:creationId xmlns:a16="http://schemas.microsoft.com/office/drawing/2014/main" id="{DA02DA1F-5CCA-48F2-A54D-498784A0A644}"/>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FF97D3-A4CF-4977-BD12-865801D93C50}"/>
              </a:ext>
            </a:extLst>
          </p:cNvPr>
          <p:cNvSpPr>
            <a:spLocks noGrp="1"/>
          </p:cNvSpPr>
          <p:nvPr>
            <p:ph type="sldNum" sz="quarter" idx="4"/>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380987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E27B-8523-4DC5-BD35-7623B2341BFC}"/>
              </a:ext>
            </a:extLst>
          </p:cNvPr>
          <p:cNvSpPr>
            <a:spLocks noGrp="1"/>
          </p:cNvSpPr>
          <p:nvPr>
            <p:ph type="ctrTitle"/>
          </p:nvPr>
        </p:nvSpPr>
        <p:spPr/>
        <p:txBody>
          <a:bodyPr/>
          <a:lstStyle/>
          <a:p>
            <a:r>
              <a:rPr lang="en-US" dirty="0"/>
              <a:t>Personal Responsibility</a:t>
            </a:r>
          </a:p>
        </p:txBody>
      </p:sp>
      <p:sp>
        <p:nvSpPr>
          <p:cNvPr id="3" name="Subtitle 2">
            <a:extLst>
              <a:ext uri="{FF2B5EF4-FFF2-40B4-BE49-F238E27FC236}">
                <a16:creationId xmlns:a16="http://schemas.microsoft.com/office/drawing/2014/main" id="{02FC1136-C80D-471E-8B64-82214BC26918}"/>
              </a:ext>
            </a:extLst>
          </p:cNvPr>
          <p:cNvSpPr>
            <a:spLocks noGrp="1"/>
          </p:cNvSpPr>
          <p:nvPr>
            <p:ph type="subTitle" idx="1"/>
          </p:nvPr>
        </p:nvSpPr>
        <p:spPr>
          <a:xfrm>
            <a:off x="1489618" y="1345167"/>
            <a:ext cx="9684925" cy="338554"/>
          </a:xfrm>
        </p:spPr>
        <p:txBody>
          <a:bodyPr/>
          <a:lstStyle/>
          <a:p>
            <a:r>
              <a:rPr lang="en-US" dirty="0"/>
              <a:t>Your health and the safety of the Purdue community is your personal responsibility.</a:t>
            </a:r>
          </a:p>
        </p:txBody>
      </p:sp>
      <p:sp>
        <p:nvSpPr>
          <p:cNvPr id="4" name="Text Placeholder 3">
            <a:extLst>
              <a:ext uri="{FF2B5EF4-FFF2-40B4-BE49-F238E27FC236}">
                <a16:creationId xmlns:a16="http://schemas.microsoft.com/office/drawing/2014/main" id="{18D4916B-27A6-4F59-8F45-E74C129EC6BC}"/>
              </a:ext>
            </a:extLst>
          </p:cNvPr>
          <p:cNvSpPr>
            <a:spLocks noGrp="1"/>
          </p:cNvSpPr>
          <p:nvPr>
            <p:ph type="body" sz="quarter" idx="14"/>
          </p:nvPr>
        </p:nvSpPr>
        <p:spPr>
          <a:xfrm>
            <a:off x="1489618" y="1962540"/>
            <a:ext cx="9684924" cy="3411537"/>
          </a:xfrm>
        </p:spPr>
        <p:txBody>
          <a:bodyPr>
            <a:normAutofit/>
          </a:bodyPr>
          <a:lstStyle/>
          <a:p>
            <a:r>
              <a:rPr lang="en-US" dirty="0"/>
              <a:t>Wear a face mask in all indoor public areas and shared work places.</a:t>
            </a:r>
          </a:p>
          <a:p>
            <a:r>
              <a:rPr lang="en-US" dirty="0"/>
              <a:t>Maintain appropriate safe distances for personal interactions more than 15 to 20 minutes.</a:t>
            </a:r>
          </a:p>
          <a:p>
            <a:r>
              <a:rPr lang="en-US" dirty="0"/>
              <a:t>Avoid large gatherings.</a:t>
            </a:r>
          </a:p>
          <a:p>
            <a:r>
              <a:rPr lang="en-US" dirty="0"/>
              <a:t>Practice good hygiene by washing your hands with soap and water often for 20 seconds or use hand sanitizer.</a:t>
            </a:r>
          </a:p>
          <a:p>
            <a:r>
              <a:rPr lang="en-US" dirty="0"/>
              <a:t>Keep work areas clean and wipe down surfaces following use.</a:t>
            </a:r>
          </a:p>
          <a:p>
            <a:r>
              <a:rPr lang="en-US" dirty="0"/>
              <a:t>Stay home if you or a family member is sick. </a:t>
            </a:r>
          </a:p>
          <a:p>
            <a:pPr lvl="1"/>
            <a:r>
              <a:rPr lang="en-US" dirty="0"/>
              <a:t>If you experience COVID-19 symptoms contact the Protect Purdue Health Center for an assessment and further guidance at (765) 494-2135 or </a:t>
            </a:r>
            <a:r>
              <a:rPr lang="en-US" dirty="0">
                <a:hlinkClick r:id="rId2"/>
              </a:rPr>
              <a:t>https://www.protect.purdue.edu</a:t>
            </a:r>
            <a:r>
              <a:rPr lang="en-US" dirty="0"/>
              <a:t>.</a:t>
            </a:r>
          </a:p>
          <a:p>
            <a:pPr lvl="1"/>
            <a:r>
              <a:rPr lang="en-US" dirty="0"/>
              <a:t>See Human Resources’ </a:t>
            </a:r>
            <a:r>
              <a:rPr lang="en-US" b="1" i="1" dirty="0"/>
              <a:t>Working Through COVID-19 </a:t>
            </a:r>
            <a:r>
              <a:rPr lang="en-US" dirty="0"/>
              <a:t>website at </a:t>
            </a:r>
            <a:r>
              <a:rPr lang="en-US" dirty="0">
                <a:hlinkClick r:id="rId3"/>
              </a:rPr>
              <a:t>https://www.purdue.edu/hr/COVID-19/index.php</a:t>
            </a:r>
            <a:r>
              <a:rPr lang="en-US" dirty="0"/>
              <a:t>. </a:t>
            </a:r>
          </a:p>
          <a:p>
            <a:pPr lvl="1"/>
            <a:r>
              <a:rPr lang="en-US" dirty="0"/>
              <a:t>Get the latest information on COVID-19 from the Purdue’s </a:t>
            </a:r>
            <a:r>
              <a:rPr lang="en-US" b="1" i="1" dirty="0">
                <a:solidFill>
                  <a:srgbClr val="000000"/>
                </a:solidFill>
              </a:rPr>
              <a:t>COVID-19 Coronavirus Updates </a:t>
            </a:r>
            <a:r>
              <a:rPr lang="en-US" dirty="0"/>
              <a:t>website at </a:t>
            </a:r>
            <a:r>
              <a:rPr lang="en-US" dirty="0">
                <a:hlinkClick r:id="rId2"/>
              </a:rPr>
              <a:t>https://www.protect.purdue.edu</a:t>
            </a:r>
            <a:r>
              <a:rPr lang="en-US" dirty="0"/>
              <a:t>.</a:t>
            </a:r>
          </a:p>
          <a:p>
            <a:pPr lvl="1"/>
            <a:endParaRPr lang="en-US" dirty="0"/>
          </a:p>
          <a:p>
            <a:pPr marL="434340" indent="-342900">
              <a:buFont typeface="+mj-lt"/>
              <a:buAutoNum type="arabicPeriod"/>
            </a:pPr>
            <a:endParaRPr lang="en-US" dirty="0"/>
          </a:p>
        </p:txBody>
      </p:sp>
      <p:sp>
        <p:nvSpPr>
          <p:cNvPr id="5" name="Date Placeholder 4">
            <a:extLst>
              <a:ext uri="{FF2B5EF4-FFF2-40B4-BE49-F238E27FC236}">
                <a16:creationId xmlns:a16="http://schemas.microsoft.com/office/drawing/2014/main" id="{3818460A-3A5E-4E9D-829A-97686B931E28}"/>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E5130614-A3AF-452C-BD5C-190DFB4C8F48}"/>
              </a:ext>
            </a:extLst>
          </p:cNvPr>
          <p:cNvSpPr>
            <a:spLocks noGrp="1"/>
          </p:cNvSpPr>
          <p:nvPr>
            <p:ph type="sldNum" sz="quarter" idx="4"/>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103704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FAA0E70-A7F6-4D97-9A6B-B3824A5023A9}"/>
              </a:ext>
            </a:extLst>
          </p:cNvPr>
          <p:cNvSpPr>
            <a:spLocks noGrp="1"/>
          </p:cNvSpPr>
          <p:nvPr>
            <p:ph type="ctrTitle"/>
          </p:nvPr>
        </p:nvSpPr>
        <p:spPr/>
        <p:txBody>
          <a:bodyPr/>
          <a:lstStyle/>
          <a:p>
            <a:r>
              <a:rPr lang="en-US" dirty="0"/>
              <a:t>Thank You</a:t>
            </a:r>
          </a:p>
        </p:txBody>
      </p:sp>
      <p:sp>
        <p:nvSpPr>
          <p:cNvPr id="9" name="Subtitle 8">
            <a:extLst>
              <a:ext uri="{FF2B5EF4-FFF2-40B4-BE49-F238E27FC236}">
                <a16:creationId xmlns:a16="http://schemas.microsoft.com/office/drawing/2014/main" id="{29D4FD56-3F7C-48DC-B667-A156663374D9}"/>
              </a:ext>
            </a:extLst>
          </p:cNvPr>
          <p:cNvSpPr>
            <a:spLocks noGrp="1"/>
          </p:cNvSpPr>
          <p:nvPr>
            <p:ph type="body" sz="quarter" idx="14"/>
          </p:nvPr>
        </p:nvSpPr>
        <p:spPr/>
        <p:txBody>
          <a:bodyPr/>
          <a:lstStyle/>
          <a:p>
            <a:pPr algn="ctr"/>
            <a:r>
              <a:rPr lang="en-US" b="1" u="sng" dirty="0"/>
              <a:t>Please remember, </a:t>
            </a:r>
          </a:p>
          <a:p>
            <a:pPr algn="ctr"/>
            <a:r>
              <a:rPr lang="en-US" b="1" u="sng" dirty="0"/>
              <a:t>your health and safety is your personal responsibility. </a:t>
            </a:r>
          </a:p>
          <a:p>
            <a:pPr algn="ctr"/>
            <a:endParaRPr lang="en-US" b="1" dirty="0"/>
          </a:p>
        </p:txBody>
      </p:sp>
      <p:sp>
        <p:nvSpPr>
          <p:cNvPr id="6" name="Date Placeholder 5">
            <a:extLst>
              <a:ext uri="{FF2B5EF4-FFF2-40B4-BE49-F238E27FC236}">
                <a16:creationId xmlns:a16="http://schemas.microsoft.com/office/drawing/2014/main" id="{2BF0D72E-CE8E-4E19-9E7A-B6F91D531D8E}"/>
              </a:ext>
            </a:extLst>
          </p:cNvPr>
          <p:cNvSpPr>
            <a:spLocks noGrp="1"/>
          </p:cNvSpPr>
          <p:nvPr>
            <p:ph type="dt" sz="half" idx="10"/>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853CCAC0-1452-4EB6-B857-03EFA70FE46A}"/>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374403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A468-83D5-434C-8C69-A435834758B1}"/>
              </a:ext>
            </a:extLst>
          </p:cNvPr>
          <p:cNvSpPr>
            <a:spLocks noGrp="1"/>
          </p:cNvSpPr>
          <p:nvPr>
            <p:ph type="ctrTitle"/>
          </p:nvPr>
        </p:nvSpPr>
        <p:spPr/>
        <p:txBody>
          <a:bodyPr/>
          <a:lstStyle/>
          <a:p>
            <a:r>
              <a:rPr lang="en-US" dirty="0"/>
              <a:t>Take Care of Yourself and Others</a:t>
            </a:r>
            <a:r>
              <a:rPr lang="en-US" baseline="-10000" dirty="0"/>
              <a:t> (hidden)</a:t>
            </a:r>
          </a:p>
        </p:txBody>
      </p:sp>
      <p:sp>
        <p:nvSpPr>
          <p:cNvPr id="3" name="Subtitle 2">
            <a:extLst>
              <a:ext uri="{FF2B5EF4-FFF2-40B4-BE49-F238E27FC236}">
                <a16:creationId xmlns:a16="http://schemas.microsoft.com/office/drawing/2014/main" id="{3224AAFF-5B71-4835-8DEA-FC3AE73D02EF}"/>
              </a:ext>
            </a:extLst>
          </p:cNvPr>
          <p:cNvSpPr>
            <a:spLocks noGrp="1"/>
          </p:cNvSpPr>
          <p:nvPr>
            <p:ph type="subTitle" idx="1"/>
          </p:nvPr>
        </p:nvSpPr>
        <p:spPr>
          <a:xfrm>
            <a:off x="1504669" y="1345166"/>
            <a:ext cx="7288495" cy="677108"/>
          </a:xfrm>
        </p:spPr>
        <p:txBody>
          <a:bodyPr/>
          <a:lstStyle/>
          <a:p>
            <a:r>
              <a:rPr lang="en-US" dirty="0"/>
              <a:t>Safe Social Distancing for Elevators</a:t>
            </a:r>
          </a:p>
          <a:p>
            <a:endParaRPr lang="en-US" dirty="0"/>
          </a:p>
        </p:txBody>
      </p:sp>
      <p:sp>
        <p:nvSpPr>
          <p:cNvPr id="4" name="Text Placeholder 3">
            <a:extLst>
              <a:ext uri="{FF2B5EF4-FFF2-40B4-BE49-F238E27FC236}">
                <a16:creationId xmlns:a16="http://schemas.microsoft.com/office/drawing/2014/main" id="{F2DC434E-73D5-45BB-912D-98D32A952DA1}"/>
              </a:ext>
            </a:extLst>
          </p:cNvPr>
          <p:cNvSpPr>
            <a:spLocks noGrp="1"/>
          </p:cNvSpPr>
          <p:nvPr>
            <p:ph type="body" sz="quarter" idx="14"/>
          </p:nvPr>
        </p:nvSpPr>
        <p:spPr/>
        <p:txBody>
          <a:bodyPr/>
          <a:lstStyle/>
          <a:p>
            <a:r>
              <a:rPr lang="en-US" dirty="0"/>
              <a:t>Limit elevator use to one person per elevator if you are not able to maintain a distance of at least six feet from others.</a:t>
            </a:r>
          </a:p>
          <a:p>
            <a:endParaRPr lang="en-US" dirty="0"/>
          </a:p>
        </p:txBody>
      </p:sp>
      <p:pic>
        <p:nvPicPr>
          <p:cNvPr id="8" name="Picture 7" descr="Elevator">
            <a:extLst>
              <a:ext uri="{FF2B5EF4-FFF2-40B4-BE49-F238E27FC236}">
                <a16:creationId xmlns:a16="http://schemas.microsoft.com/office/drawing/2014/main" id="{E3138EAF-76B8-4D33-9B00-167F0B1F05EB}"/>
              </a:ext>
            </a:extLst>
          </p:cNvPr>
          <p:cNvPicPr>
            <a:picLocks noChangeAspect="1"/>
          </p:cNvPicPr>
          <p:nvPr/>
        </p:nvPicPr>
        <p:blipFill>
          <a:blip r:embed="rId2"/>
          <a:stretch>
            <a:fillRect/>
          </a:stretch>
        </p:blipFill>
        <p:spPr>
          <a:xfrm>
            <a:off x="6500869" y="1330862"/>
            <a:ext cx="4584589" cy="4584589"/>
          </a:xfrm>
          <a:prstGeom prst="rect">
            <a:avLst/>
          </a:prstGeom>
        </p:spPr>
      </p:pic>
      <p:sp>
        <p:nvSpPr>
          <p:cNvPr id="5" name="Content Placeholder 4" hidden="1">
            <a:extLst>
              <a:ext uri="{FF2B5EF4-FFF2-40B4-BE49-F238E27FC236}">
                <a16:creationId xmlns:a16="http://schemas.microsoft.com/office/drawing/2014/main" id="{A243DDF7-04AD-4910-9573-7354A6D53C86}"/>
              </a:ext>
            </a:extLst>
          </p:cNvPr>
          <p:cNvSpPr>
            <a:spLocks noGrp="1"/>
          </p:cNvSpPr>
          <p:nvPr>
            <p:ph sz="quarter" idx="13"/>
          </p:nvPr>
        </p:nvSpPr>
        <p:spPr/>
        <p:txBody>
          <a:bodyPr/>
          <a:lstStyle/>
          <a:p>
            <a:endParaRPr lang="en-US" dirty="0"/>
          </a:p>
        </p:txBody>
      </p:sp>
      <p:sp>
        <p:nvSpPr>
          <p:cNvPr id="6" name="Date Placeholder 5">
            <a:extLst>
              <a:ext uri="{FF2B5EF4-FFF2-40B4-BE49-F238E27FC236}">
                <a16:creationId xmlns:a16="http://schemas.microsoft.com/office/drawing/2014/main" id="{6B5DE8E0-2AE0-48BE-84BB-6C4B2C76B889}"/>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EB346996-CD73-4B96-918C-29C64750E5FA}"/>
              </a:ext>
            </a:extLst>
          </p:cNvPr>
          <p:cNvSpPr>
            <a:spLocks noGrp="1"/>
          </p:cNvSpPr>
          <p:nvPr>
            <p:ph type="sldNum" sz="quarter" idx="4"/>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343340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EAD5-57D4-4BB1-B543-52E0FECF1664}"/>
              </a:ext>
            </a:extLst>
          </p:cNvPr>
          <p:cNvSpPr>
            <a:spLocks noGrp="1"/>
          </p:cNvSpPr>
          <p:nvPr>
            <p:ph type="ctrTitle"/>
          </p:nvPr>
        </p:nvSpPr>
        <p:spPr/>
        <p:txBody>
          <a:bodyPr/>
          <a:lstStyle/>
          <a:p>
            <a:r>
              <a:rPr lang="en-US" dirty="0"/>
              <a:t>COVID-19: Things You Need to Know</a:t>
            </a:r>
          </a:p>
        </p:txBody>
      </p:sp>
      <p:sp>
        <p:nvSpPr>
          <p:cNvPr id="3" name="Subtitle 2">
            <a:extLst>
              <a:ext uri="{FF2B5EF4-FFF2-40B4-BE49-F238E27FC236}">
                <a16:creationId xmlns:a16="http://schemas.microsoft.com/office/drawing/2014/main" id="{F7D7FC75-AC82-43F1-A872-A3788B6A2570}"/>
              </a:ext>
            </a:extLst>
          </p:cNvPr>
          <p:cNvSpPr>
            <a:spLocks noGrp="1"/>
          </p:cNvSpPr>
          <p:nvPr>
            <p:ph type="subTitle" idx="1"/>
          </p:nvPr>
        </p:nvSpPr>
        <p:spPr/>
        <p:txBody>
          <a:bodyPr/>
          <a:lstStyle/>
          <a:p>
            <a:r>
              <a:rPr lang="en-US" dirty="0"/>
              <a:t>For the most up to date COVID-19 information: </a:t>
            </a:r>
          </a:p>
        </p:txBody>
      </p:sp>
      <p:sp>
        <p:nvSpPr>
          <p:cNvPr id="7" name="Text Placeholder 6">
            <a:extLst>
              <a:ext uri="{FF2B5EF4-FFF2-40B4-BE49-F238E27FC236}">
                <a16:creationId xmlns:a16="http://schemas.microsoft.com/office/drawing/2014/main" id="{892B02DC-CD31-408F-99B1-1452C98827BC}"/>
              </a:ext>
            </a:extLst>
          </p:cNvPr>
          <p:cNvSpPr>
            <a:spLocks noGrp="1"/>
          </p:cNvSpPr>
          <p:nvPr>
            <p:ph type="body" sz="quarter" idx="14"/>
          </p:nvPr>
        </p:nvSpPr>
        <p:spPr>
          <a:xfrm>
            <a:off x="1489619" y="1962540"/>
            <a:ext cx="9684924" cy="3411537"/>
          </a:xfrm>
        </p:spPr>
        <p:txBody>
          <a:bodyPr/>
          <a:lstStyle/>
          <a:p>
            <a:r>
              <a:rPr lang="en-US" dirty="0"/>
              <a:t>Get Purdue University information and updates from our </a:t>
            </a:r>
            <a:r>
              <a:rPr lang="en-US" b="1" i="1" dirty="0"/>
              <a:t>COVID-19 Coronavirus Updates </a:t>
            </a:r>
            <a:r>
              <a:rPr lang="en-US" dirty="0"/>
              <a:t>website.</a:t>
            </a:r>
            <a:br>
              <a:rPr lang="en-US" dirty="0"/>
            </a:br>
            <a:r>
              <a:rPr lang="en-US" dirty="0">
                <a:hlinkClick r:id="rId2"/>
              </a:rPr>
              <a:t>https://protect.purdue.edu/ </a:t>
            </a:r>
            <a:endParaRPr lang="en-US" dirty="0"/>
          </a:p>
          <a:p>
            <a:endParaRPr lang="en-US" dirty="0"/>
          </a:p>
          <a:p>
            <a:r>
              <a:rPr lang="en-US" dirty="0"/>
              <a:t>Get Centers for Disease Control and Prevention (CDC) information and updates from their </a:t>
            </a:r>
            <a:r>
              <a:rPr lang="en-US" b="1" i="1" dirty="0"/>
              <a:t>Coronavirus (COVID-19)</a:t>
            </a:r>
            <a:r>
              <a:rPr lang="en-US" dirty="0"/>
              <a:t> website.</a:t>
            </a:r>
            <a:br>
              <a:rPr lang="en-US" dirty="0"/>
            </a:br>
            <a:r>
              <a:rPr lang="en-US" dirty="0">
                <a:hlinkClick r:id="rId3"/>
              </a:rPr>
              <a:t>https://www.cdc.gov/coronavirus/2019-ncov/index.html</a:t>
            </a:r>
            <a:endParaRPr lang="en-US" dirty="0"/>
          </a:p>
          <a:p>
            <a:endParaRPr lang="en-US" dirty="0"/>
          </a:p>
        </p:txBody>
      </p:sp>
      <p:sp>
        <p:nvSpPr>
          <p:cNvPr id="5" name="Date Placeholder 4">
            <a:extLst>
              <a:ext uri="{FF2B5EF4-FFF2-40B4-BE49-F238E27FC236}">
                <a16:creationId xmlns:a16="http://schemas.microsoft.com/office/drawing/2014/main" id="{B1317D74-F0D6-4FA7-819D-FD8FEF41E91A}"/>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E4EF0E69-4A57-44A2-B5EB-6E7FD576CD6E}"/>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52632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76DA-BA25-4F7E-81B7-231B0EF9C98B}"/>
              </a:ext>
            </a:extLst>
          </p:cNvPr>
          <p:cNvSpPr>
            <a:spLocks noGrp="1"/>
          </p:cNvSpPr>
          <p:nvPr>
            <p:ph type="ctrTitle"/>
          </p:nvPr>
        </p:nvSpPr>
        <p:spPr/>
        <p:txBody>
          <a:bodyPr/>
          <a:lstStyle/>
          <a:p>
            <a:r>
              <a:rPr lang="en-US" dirty="0"/>
              <a:t>What is COVID-19?</a:t>
            </a:r>
          </a:p>
        </p:txBody>
      </p:sp>
      <p:sp>
        <p:nvSpPr>
          <p:cNvPr id="3" name="Subtitle 2">
            <a:extLst>
              <a:ext uri="{FF2B5EF4-FFF2-40B4-BE49-F238E27FC236}">
                <a16:creationId xmlns:a16="http://schemas.microsoft.com/office/drawing/2014/main" id="{FA3816DD-7D67-4DE8-B74D-E66B9EBE5C92}"/>
              </a:ext>
            </a:extLst>
          </p:cNvPr>
          <p:cNvSpPr>
            <a:spLocks noGrp="1"/>
          </p:cNvSpPr>
          <p:nvPr>
            <p:ph type="subTitle" idx="1"/>
          </p:nvPr>
        </p:nvSpPr>
        <p:spPr/>
        <p:txBody>
          <a:bodyPr/>
          <a:lstStyle/>
          <a:p>
            <a:r>
              <a:rPr lang="en-US" dirty="0"/>
              <a:t>Overview</a:t>
            </a:r>
          </a:p>
        </p:txBody>
      </p:sp>
      <p:sp>
        <p:nvSpPr>
          <p:cNvPr id="4" name="Text Placeholder 3">
            <a:extLst>
              <a:ext uri="{FF2B5EF4-FFF2-40B4-BE49-F238E27FC236}">
                <a16:creationId xmlns:a16="http://schemas.microsoft.com/office/drawing/2014/main" id="{CA5F28AD-C241-4D73-B4BE-8D3AD4B7B381}"/>
              </a:ext>
            </a:extLst>
          </p:cNvPr>
          <p:cNvSpPr>
            <a:spLocks noGrp="1"/>
          </p:cNvSpPr>
          <p:nvPr>
            <p:ph type="body" sz="quarter" idx="14"/>
          </p:nvPr>
        </p:nvSpPr>
        <p:spPr/>
        <p:txBody>
          <a:bodyPr>
            <a:normAutofit/>
          </a:bodyPr>
          <a:lstStyle/>
          <a:p>
            <a:r>
              <a:rPr lang="en-US" dirty="0"/>
              <a:t>Coronavirus disease 2019, or COVID-19, is a viral respiratory illness spreading from person-to-person.</a:t>
            </a:r>
          </a:p>
          <a:p>
            <a:pPr marL="0" indent="0">
              <a:buNone/>
            </a:pPr>
            <a:endParaRPr lang="en-US" dirty="0"/>
          </a:p>
          <a:p>
            <a:r>
              <a:rPr lang="en-US" dirty="0"/>
              <a:t>COVID-19 is considered a global pandemic with community spread.</a:t>
            </a:r>
            <a:r>
              <a:rPr lang="en-US" b="1" dirty="0"/>
              <a:t> </a:t>
            </a:r>
            <a:endParaRPr lang="en-US" dirty="0"/>
          </a:p>
          <a:p>
            <a:endParaRPr lang="en-US" dirty="0"/>
          </a:p>
        </p:txBody>
      </p:sp>
      <p:pic>
        <p:nvPicPr>
          <p:cNvPr id="16" name="Content Placeholder 15" descr="This illustration, created at the Centers for Disease Control and Prevention (CDC), reveals ultrastructural morphology exhibited by coronaviruses. Note the spikes that adorn the outer surface of the virus, which impart the look of a corona surrounding the virion, when viewed electron microscopically. In this view, the protein particles E, S, and M, also located on the outer surface of the particle, have all been labeled as well. A novel coronavirus, named Severe Acute Respiratory Syndrome coronavirus 2 (SARS-CoV-2), was identified as the cause of an outbreak of respiratory illness first detected in Wuhan, China in 2019. The illness caused by this virus has been named coronavirus disease 2019 (COVID-19).">
            <a:extLst>
              <a:ext uri="{FF2B5EF4-FFF2-40B4-BE49-F238E27FC236}">
                <a16:creationId xmlns:a16="http://schemas.microsoft.com/office/drawing/2014/main" id="{0F7797E3-B8EE-41A8-87FA-B9A827D2CC36}"/>
              </a:ext>
            </a:extLst>
          </p:cNvPr>
          <p:cNvPicPr>
            <a:picLocks noGrp="1" noChangeAspect="1"/>
          </p:cNvPicPr>
          <p:nvPr>
            <p:ph sz="quarter" idx="13"/>
          </p:nvPr>
        </p:nvPicPr>
        <p:blipFill>
          <a:blip r:embed="rId2"/>
          <a:stretch>
            <a:fillRect/>
          </a:stretch>
        </p:blipFill>
        <p:spPr>
          <a:xfrm>
            <a:off x="6493561" y="1937543"/>
            <a:ext cx="4599205" cy="2982913"/>
          </a:xfrm>
        </p:spPr>
      </p:pic>
      <p:sp>
        <p:nvSpPr>
          <p:cNvPr id="6" name="Date Placeholder 5">
            <a:extLst>
              <a:ext uri="{FF2B5EF4-FFF2-40B4-BE49-F238E27FC236}">
                <a16:creationId xmlns:a16="http://schemas.microsoft.com/office/drawing/2014/main" id="{197D4830-E738-422D-9269-B2E2AEE184C7}"/>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C43942-77C5-4813-95EA-EC605A12A843}"/>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418887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E898-A77C-4C1C-8C4F-72B0EBD18134}"/>
              </a:ext>
            </a:extLst>
          </p:cNvPr>
          <p:cNvSpPr>
            <a:spLocks noGrp="1"/>
          </p:cNvSpPr>
          <p:nvPr>
            <p:ph type="ctrTitle"/>
          </p:nvPr>
        </p:nvSpPr>
        <p:spPr/>
        <p:txBody>
          <a:bodyPr/>
          <a:lstStyle/>
          <a:p>
            <a:r>
              <a:rPr lang="en-US" dirty="0"/>
              <a:t>COVID-19 Symptoms</a:t>
            </a:r>
          </a:p>
        </p:txBody>
      </p:sp>
      <p:sp>
        <p:nvSpPr>
          <p:cNvPr id="3" name="Subtitle 2">
            <a:extLst>
              <a:ext uri="{FF2B5EF4-FFF2-40B4-BE49-F238E27FC236}">
                <a16:creationId xmlns:a16="http://schemas.microsoft.com/office/drawing/2014/main" id="{74BCA008-6DFE-44B4-A417-F17F9E046005}"/>
              </a:ext>
            </a:extLst>
          </p:cNvPr>
          <p:cNvSpPr>
            <a:spLocks noGrp="1"/>
          </p:cNvSpPr>
          <p:nvPr>
            <p:ph type="subTitle" idx="1"/>
          </p:nvPr>
        </p:nvSpPr>
        <p:spPr/>
        <p:txBody>
          <a:bodyPr/>
          <a:lstStyle/>
          <a:p>
            <a:r>
              <a:rPr lang="en-US" dirty="0"/>
              <a:t>What to Look for</a:t>
            </a:r>
          </a:p>
        </p:txBody>
      </p:sp>
      <p:sp>
        <p:nvSpPr>
          <p:cNvPr id="4" name="Text Placeholder 3">
            <a:extLst>
              <a:ext uri="{FF2B5EF4-FFF2-40B4-BE49-F238E27FC236}">
                <a16:creationId xmlns:a16="http://schemas.microsoft.com/office/drawing/2014/main" id="{FD459E1F-6543-4B5F-97B0-D655AD512295}"/>
              </a:ext>
            </a:extLst>
          </p:cNvPr>
          <p:cNvSpPr>
            <a:spLocks noGrp="1"/>
          </p:cNvSpPr>
          <p:nvPr>
            <p:ph type="body" sz="quarter" idx="14"/>
          </p:nvPr>
        </p:nvSpPr>
        <p:spPr/>
        <p:txBody>
          <a:bodyPr>
            <a:normAutofit/>
          </a:bodyPr>
          <a:lstStyle/>
          <a:p>
            <a:r>
              <a:rPr lang="en-US" dirty="0"/>
              <a:t>Symptoms may appear 2-14 days after virus exposure.</a:t>
            </a:r>
          </a:p>
          <a:p>
            <a:pPr lvl="1"/>
            <a:r>
              <a:rPr lang="en-US" dirty="0"/>
              <a:t>Fever 100.4 °F or above</a:t>
            </a:r>
          </a:p>
          <a:p>
            <a:pPr lvl="1"/>
            <a:r>
              <a:rPr lang="en-US" dirty="0"/>
              <a:t>Cough</a:t>
            </a:r>
          </a:p>
          <a:p>
            <a:pPr lvl="1"/>
            <a:r>
              <a:rPr lang="en-US" dirty="0"/>
              <a:t>Shortness of breath or difficulty breathing</a:t>
            </a:r>
          </a:p>
          <a:p>
            <a:pPr lvl="1"/>
            <a:r>
              <a:rPr lang="en-US" dirty="0"/>
              <a:t>Chills</a:t>
            </a:r>
          </a:p>
          <a:p>
            <a:pPr lvl="1"/>
            <a:r>
              <a:rPr lang="en-US" dirty="0"/>
              <a:t>Repeated shaking with chills</a:t>
            </a:r>
          </a:p>
          <a:p>
            <a:pPr lvl="1"/>
            <a:r>
              <a:rPr lang="en-US" dirty="0"/>
              <a:t>Muscle pain</a:t>
            </a:r>
          </a:p>
          <a:p>
            <a:pPr lvl="1"/>
            <a:r>
              <a:rPr lang="en-US" dirty="0"/>
              <a:t>Headache</a:t>
            </a:r>
          </a:p>
          <a:p>
            <a:pPr lvl="1"/>
            <a:r>
              <a:rPr lang="en-US" dirty="0"/>
              <a:t>Sore throat</a:t>
            </a:r>
          </a:p>
          <a:p>
            <a:pPr lvl="1"/>
            <a:r>
              <a:rPr lang="en-US" dirty="0"/>
              <a:t>New loss of taste or smell</a:t>
            </a:r>
          </a:p>
        </p:txBody>
      </p:sp>
      <p:sp>
        <p:nvSpPr>
          <p:cNvPr id="6" name="Date Placeholder 5">
            <a:extLst>
              <a:ext uri="{FF2B5EF4-FFF2-40B4-BE49-F238E27FC236}">
                <a16:creationId xmlns:a16="http://schemas.microsoft.com/office/drawing/2014/main" id="{CD08944A-5A05-4C14-8E42-E29B9E90245D}"/>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6BFC2E-EC22-4C59-9C1C-012DB285710E}"/>
              </a:ext>
            </a:extLst>
          </p:cNvPr>
          <p:cNvSpPr>
            <a:spLocks noGrp="1"/>
          </p:cNvSpPr>
          <p:nvPr>
            <p:ph type="sldNum" sz="quarter" idx="4"/>
          </p:nvPr>
        </p:nvSpPr>
        <p:spPr/>
        <p:txBody>
          <a:bodyPr/>
          <a:lstStyle/>
          <a:p>
            <a:fld id="{8A7A6979-0714-4377-B894-6BE4C2D6E202}" type="slidenum">
              <a:rPr lang="en-US" smtClean="0"/>
              <a:pPr/>
              <a:t>5</a:t>
            </a:fld>
            <a:endParaRPr lang="en-US" dirty="0"/>
          </a:p>
        </p:txBody>
      </p:sp>
      <p:sp>
        <p:nvSpPr>
          <p:cNvPr id="8" name="Content Placeholder 7">
            <a:extLst>
              <a:ext uri="{FF2B5EF4-FFF2-40B4-BE49-F238E27FC236}">
                <a16:creationId xmlns:a16="http://schemas.microsoft.com/office/drawing/2014/main" id="{48BA2B7A-796C-4660-956C-0FD3A4E3D367}"/>
              </a:ext>
            </a:extLst>
          </p:cNvPr>
          <p:cNvSpPr>
            <a:spLocks noGrp="1"/>
          </p:cNvSpPr>
          <p:nvPr>
            <p:ph sz="quarter" idx="13"/>
          </p:nvPr>
        </p:nvSpPr>
        <p:spPr/>
        <p:txBody>
          <a:bodyPr/>
          <a:lstStyle/>
          <a:p>
            <a:endParaRPr lang="en-US"/>
          </a:p>
        </p:txBody>
      </p:sp>
      <p:pic>
        <p:nvPicPr>
          <p:cNvPr id="10" name="Content Placeholder 8" descr="Symptoms of Coronavirus (COVID-19) Poster CDC">
            <a:extLst>
              <a:ext uri="{FF2B5EF4-FFF2-40B4-BE49-F238E27FC236}">
                <a16:creationId xmlns:a16="http://schemas.microsoft.com/office/drawing/2014/main" id="{0380E40A-C20C-4C60-A31B-0438D04C4C19}"/>
              </a:ext>
            </a:extLst>
          </p:cNvPr>
          <p:cNvPicPr>
            <a:picLocks noChangeAspect="1"/>
          </p:cNvPicPr>
          <p:nvPr/>
        </p:nvPicPr>
        <p:blipFill rotWithShape="1">
          <a:blip r:embed="rId3"/>
          <a:srcRect t="16842" r="45979" b="12838"/>
          <a:stretch/>
        </p:blipFill>
        <p:spPr>
          <a:xfrm>
            <a:off x="6635228" y="1245254"/>
            <a:ext cx="2916986" cy="4913749"/>
          </a:xfrm>
          <a:prstGeom prst="rect">
            <a:avLst/>
          </a:prstGeom>
          <a:ln w="3175">
            <a:noFill/>
          </a:ln>
        </p:spPr>
      </p:pic>
    </p:spTree>
    <p:extLst>
      <p:ext uri="{BB962C8B-B14F-4D97-AF65-F5344CB8AC3E}">
        <p14:creationId xmlns:p14="http://schemas.microsoft.com/office/powerpoint/2010/main" val="288347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76DA-BA25-4F7E-81B7-231B0EF9C98B}"/>
              </a:ext>
            </a:extLst>
          </p:cNvPr>
          <p:cNvSpPr>
            <a:spLocks noGrp="1"/>
          </p:cNvSpPr>
          <p:nvPr>
            <p:ph type="ctrTitle"/>
          </p:nvPr>
        </p:nvSpPr>
        <p:spPr/>
        <p:txBody>
          <a:bodyPr/>
          <a:lstStyle/>
          <a:p>
            <a:r>
              <a:rPr lang="en-US" dirty="0"/>
              <a:t>How is COVID-19 spread?</a:t>
            </a:r>
          </a:p>
        </p:txBody>
      </p:sp>
      <p:sp>
        <p:nvSpPr>
          <p:cNvPr id="3" name="Subtitle 2">
            <a:extLst>
              <a:ext uri="{FF2B5EF4-FFF2-40B4-BE49-F238E27FC236}">
                <a16:creationId xmlns:a16="http://schemas.microsoft.com/office/drawing/2014/main" id="{F5BDF2D8-DF0D-4757-8E79-809F4248AFF2}"/>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CA5F28AD-C241-4D73-B4BE-8D3AD4B7B381}"/>
              </a:ext>
            </a:extLst>
          </p:cNvPr>
          <p:cNvSpPr>
            <a:spLocks noGrp="1"/>
          </p:cNvSpPr>
          <p:nvPr>
            <p:ph type="body" sz="quarter" idx="14"/>
          </p:nvPr>
        </p:nvSpPr>
        <p:spPr/>
        <p:txBody>
          <a:bodyPr>
            <a:normAutofit/>
          </a:bodyPr>
          <a:lstStyle/>
          <a:p>
            <a:pPr>
              <a:lnSpc>
                <a:spcPct val="110000"/>
              </a:lnSpc>
            </a:pPr>
            <a:r>
              <a:rPr lang="en-US" b="1" dirty="0"/>
              <a:t>Unprotected person-to-person interactions</a:t>
            </a:r>
          </a:p>
          <a:p>
            <a:pPr lvl="1">
              <a:lnSpc>
                <a:spcPct val="110000"/>
              </a:lnSpc>
            </a:pPr>
            <a:r>
              <a:rPr lang="en-US" dirty="0"/>
              <a:t>Contacts within about 6 feet for more than 15 to 20 minutes</a:t>
            </a:r>
          </a:p>
          <a:p>
            <a:pPr lvl="1">
              <a:lnSpc>
                <a:spcPct val="110000"/>
              </a:lnSpc>
            </a:pPr>
            <a:r>
              <a:rPr lang="en-US" dirty="0"/>
              <a:t>Respiratory droplets</a:t>
            </a:r>
          </a:p>
          <a:p>
            <a:pPr lvl="1">
              <a:lnSpc>
                <a:spcPct val="110000"/>
              </a:lnSpc>
            </a:pPr>
            <a:r>
              <a:rPr lang="en-US" b="1" dirty="0"/>
              <a:t>Asymptomatic individuals can spread the disease</a:t>
            </a:r>
            <a:endParaRPr lang="en-US" dirty="0"/>
          </a:p>
          <a:p>
            <a:pPr>
              <a:lnSpc>
                <a:spcPct val="110000"/>
              </a:lnSpc>
            </a:pPr>
            <a:endParaRPr lang="en-US" dirty="0"/>
          </a:p>
          <a:p>
            <a:pPr>
              <a:lnSpc>
                <a:spcPct val="110000"/>
              </a:lnSpc>
            </a:pPr>
            <a:r>
              <a:rPr lang="en-US" b="1" dirty="0"/>
              <a:t>While less likely, touching contaminated surfaces or objects</a:t>
            </a:r>
          </a:p>
          <a:p>
            <a:pPr marL="0" indent="0">
              <a:lnSpc>
                <a:spcPct val="110000"/>
              </a:lnSpc>
              <a:buNone/>
            </a:pPr>
            <a:endParaRPr lang="en-US" dirty="0"/>
          </a:p>
          <a:p>
            <a:pPr marL="0" indent="0">
              <a:buNone/>
            </a:pPr>
            <a:endParaRPr lang="en-US" b="1" dirty="0"/>
          </a:p>
          <a:p>
            <a:endParaRPr lang="en-US" b="1" dirty="0"/>
          </a:p>
          <a:p>
            <a:endParaRPr lang="en-US" b="1" dirty="0"/>
          </a:p>
        </p:txBody>
      </p:sp>
      <p:pic>
        <p:nvPicPr>
          <p:cNvPr id="13" name="Content Placeholder 12" descr="Stay home when you are sick! Poster (CDC)">
            <a:extLst>
              <a:ext uri="{FF2B5EF4-FFF2-40B4-BE49-F238E27FC236}">
                <a16:creationId xmlns:a16="http://schemas.microsoft.com/office/drawing/2014/main" id="{BCF2E19E-49B4-41A8-9AC2-3DB805ECB34D}"/>
              </a:ext>
            </a:extLst>
          </p:cNvPr>
          <p:cNvPicPr>
            <a:picLocks noGrp="1" noChangeAspect="1"/>
          </p:cNvPicPr>
          <p:nvPr>
            <p:ph sz="quarter" idx="13"/>
          </p:nvPr>
        </p:nvPicPr>
        <p:blipFill>
          <a:blip r:embed="rId3"/>
          <a:stretch>
            <a:fillRect/>
          </a:stretch>
        </p:blipFill>
        <p:spPr>
          <a:xfrm>
            <a:off x="6507164" y="1345166"/>
            <a:ext cx="4572000" cy="3532908"/>
          </a:xfrm>
          <a:ln w="3175">
            <a:solidFill>
              <a:schemeClr val="bg1"/>
            </a:solidFill>
          </a:ln>
        </p:spPr>
      </p:pic>
      <p:sp>
        <p:nvSpPr>
          <p:cNvPr id="6" name="Date Placeholder 5">
            <a:extLst>
              <a:ext uri="{FF2B5EF4-FFF2-40B4-BE49-F238E27FC236}">
                <a16:creationId xmlns:a16="http://schemas.microsoft.com/office/drawing/2014/main" id="{197D4830-E738-422D-9269-B2E2AEE184C7}"/>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C43942-77C5-4813-95EA-EC605A12A843}"/>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145905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76DA-BA25-4F7E-81B7-231B0EF9C98B}"/>
              </a:ext>
            </a:extLst>
          </p:cNvPr>
          <p:cNvSpPr>
            <a:spLocks noGrp="1"/>
          </p:cNvSpPr>
          <p:nvPr>
            <p:ph type="ctrTitle"/>
          </p:nvPr>
        </p:nvSpPr>
        <p:spPr/>
        <p:txBody>
          <a:bodyPr/>
          <a:lstStyle/>
          <a:p>
            <a:r>
              <a:rPr lang="en-US" dirty="0"/>
              <a:t>COVID-19 Risk Factors</a:t>
            </a:r>
          </a:p>
        </p:txBody>
      </p:sp>
      <p:sp>
        <p:nvSpPr>
          <p:cNvPr id="3" name="Subtitle 2">
            <a:extLst>
              <a:ext uri="{FF2B5EF4-FFF2-40B4-BE49-F238E27FC236}">
                <a16:creationId xmlns:a16="http://schemas.microsoft.com/office/drawing/2014/main" id="{FA3816DD-7D67-4DE8-B74D-E66B9EBE5C92}"/>
              </a:ext>
            </a:extLst>
          </p:cNvPr>
          <p:cNvSpPr>
            <a:spLocks noGrp="1"/>
          </p:cNvSpPr>
          <p:nvPr>
            <p:ph type="subTitle" idx="1"/>
          </p:nvPr>
        </p:nvSpPr>
        <p:spPr>
          <a:xfrm>
            <a:off x="1489618" y="1345167"/>
            <a:ext cx="9684925" cy="677108"/>
          </a:xfrm>
        </p:spPr>
        <p:txBody>
          <a:bodyPr/>
          <a:lstStyle/>
          <a:p>
            <a:r>
              <a:rPr lang="en-US" dirty="0"/>
              <a:t>Older adults and people of any age who have serious underlying medical conditions might be at higher risk for severe illness from COVID-19.  </a:t>
            </a:r>
          </a:p>
        </p:txBody>
      </p:sp>
      <p:sp>
        <p:nvSpPr>
          <p:cNvPr id="4" name="Text Placeholder 3">
            <a:extLst>
              <a:ext uri="{FF2B5EF4-FFF2-40B4-BE49-F238E27FC236}">
                <a16:creationId xmlns:a16="http://schemas.microsoft.com/office/drawing/2014/main" id="{CA5F28AD-C241-4D73-B4BE-8D3AD4B7B381}"/>
              </a:ext>
            </a:extLst>
          </p:cNvPr>
          <p:cNvSpPr>
            <a:spLocks noGrp="1"/>
          </p:cNvSpPr>
          <p:nvPr>
            <p:ph type="body" sz="quarter" idx="14"/>
          </p:nvPr>
        </p:nvSpPr>
        <p:spPr>
          <a:xfrm>
            <a:off x="1489617" y="1962540"/>
            <a:ext cx="9684925" cy="3411537"/>
          </a:xfrm>
        </p:spPr>
        <p:txBody>
          <a:bodyPr>
            <a:normAutofit/>
          </a:bodyPr>
          <a:lstStyle/>
          <a:p>
            <a:pPr>
              <a:lnSpc>
                <a:spcPct val="120000"/>
              </a:lnSpc>
            </a:pPr>
            <a:endParaRPr lang="en-US" b="1" dirty="0"/>
          </a:p>
          <a:p>
            <a:pPr>
              <a:lnSpc>
                <a:spcPct val="120000"/>
              </a:lnSpc>
            </a:pPr>
            <a:r>
              <a:rPr lang="en-US" b="1" dirty="0"/>
              <a:t>Additional risk factors:</a:t>
            </a:r>
          </a:p>
          <a:p>
            <a:pPr lvl="1">
              <a:lnSpc>
                <a:spcPct val="120000"/>
              </a:lnSpc>
            </a:pPr>
            <a:r>
              <a:rPr lang="en-US" dirty="0"/>
              <a:t>Chronic lung disease or moderate to severe asthma</a:t>
            </a:r>
          </a:p>
          <a:p>
            <a:pPr lvl="1">
              <a:lnSpc>
                <a:spcPct val="120000"/>
              </a:lnSpc>
            </a:pPr>
            <a:r>
              <a:rPr lang="en-US" dirty="0"/>
              <a:t>Serious heart conditions</a:t>
            </a:r>
          </a:p>
          <a:p>
            <a:pPr lvl="1">
              <a:lnSpc>
                <a:spcPct val="120000"/>
              </a:lnSpc>
            </a:pPr>
            <a:r>
              <a:rPr lang="en-US" dirty="0"/>
              <a:t>Immunocompromised </a:t>
            </a:r>
          </a:p>
          <a:p>
            <a:pPr lvl="1">
              <a:lnSpc>
                <a:spcPct val="120000"/>
              </a:lnSpc>
            </a:pPr>
            <a:r>
              <a:rPr lang="en-US" dirty="0"/>
              <a:t>Obesity – body mass Index of 40 or higher</a:t>
            </a:r>
          </a:p>
          <a:p>
            <a:pPr lvl="1">
              <a:lnSpc>
                <a:spcPct val="120000"/>
              </a:lnSpc>
            </a:pPr>
            <a:r>
              <a:rPr lang="en-US" dirty="0"/>
              <a:t>Diabetes</a:t>
            </a:r>
          </a:p>
          <a:p>
            <a:pPr lvl="1">
              <a:lnSpc>
                <a:spcPct val="120000"/>
              </a:lnSpc>
            </a:pPr>
            <a:r>
              <a:rPr lang="en-US" dirty="0"/>
              <a:t>For the full list and additional information, please see:</a:t>
            </a:r>
            <a:br>
              <a:rPr lang="en-US" dirty="0"/>
            </a:br>
            <a:r>
              <a:rPr lang="en-US" dirty="0">
                <a:hlinkClick r:id="rId2"/>
              </a:rPr>
              <a:t>https://www.cdc.gov/coronavirus/2019-ncov/need-extra-precautions/people-with-medical-conditions.html</a:t>
            </a:r>
            <a:endParaRPr lang="en-US" dirty="0"/>
          </a:p>
        </p:txBody>
      </p:sp>
      <p:sp>
        <p:nvSpPr>
          <p:cNvPr id="6" name="Date Placeholder 5">
            <a:extLst>
              <a:ext uri="{FF2B5EF4-FFF2-40B4-BE49-F238E27FC236}">
                <a16:creationId xmlns:a16="http://schemas.microsoft.com/office/drawing/2014/main" id="{197D4830-E738-422D-9269-B2E2AEE184C7}"/>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DC43942-77C5-4813-95EA-EC605A12A843}"/>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68023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E497-3A7D-44BE-8786-5C3B40004DBA}"/>
              </a:ext>
            </a:extLst>
          </p:cNvPr>
          <p:cNvSpPr>
            <a:spLocks noGrp="1"/>
          </p:cNvSpPr>
          <p:nvPr>
            <p:ph type="ctrTitle"/>
          </p:nvPr>
        </p:nvSpPr>
        <p:spPr/>
        <p:txBody>
          <a:bodyPr/>
          <a:lstStyle/>
          <a:p>
            <a:r>
              <a:rPr lang="en-US" dirty="0"/>
              <a:t>Take Care of Yourself and Others</a:t>
            </a:r>
            <a:r>
              <a:rPr lang="en-US" baseline="-10000" dirty="0"/>
              <a:t> (1)</a:t>
            </a:r>
          </a:p>
        </p:txBody>
      </p:sp>
      <p:sp>
        <p:nvSpPr>
          <p:cNvPr id="3" name="Subtitle 2">
            <a:extLst>
              <a:ext uri="{FF2B5EF4-FFF2-40B4-BE49-F238E27FC236}">
                <a16:creationId xmlns:a16="http://schemas.microsoft.com/office/drawing/2014/main" id="{FA676452-1F3F-4A73-8081-DAD37AF02AA4}"/>
              </a:ext>
            </a:extLst>
          </p:cNvPr>
          <p:cNvSpPr>
            <a:spLocks noGrp="1"/>
          </p:cNvSpPr>
          <p:nvPr>
            <p:ph type="subTitle" idx="1"/>
          </p:nvPr>
        </p:nvSpPr>
        <p:spPr>
          <a:xfrm>
            <a:off x="1489618" y="1345167"/>
            <a:ext cx="7321993" cy="341599"/>
          </a:xfrm>
        </p:spPr>
        <p:txBody>
          <a:bodyPr/>
          <a:lstStyle/>
          <a:p>
            <a:r>
              <a:rPr lang="en-US" dirty="0"/>
              <a:t>Stay home if you are sick.</a:t>
            </a:r>
          </a:p>
        </p:txBody>
      </p:sp>
      <p:sp>
        <p:nvSpPr>
          <p:cNvPr id="4" name="Text Placeholder 3">
            <a:extLst>
              <a:ext uri="{FF2B5EF4-FFF2-40B4-BE49-F238E27FC236}">
                <a16:creationId xmlns:a16="http://schemas.microsoft.com/office/drawing/2014/main" id="{1F1CFB6E-50BB-4AA1-9A5A-79DEDB7A12AF}"/>
              </a:ext>
            </a:extLst>
          </p:cNvPr>
          <p:cNvSpPr>
            <a:spLocks noGrp="1"/>
          </p:cNvSpPr>
          <p:nvPr>
            <p:ph type="body" sz="quarter" idx="14"/>
          </p:nvPr>
        </p:nvSpPr>
        <p:spPr>
          <a:xfrm>
            <a:off x="1489617" y="1962540"/>
            <a:ext cx="9691001" cy="3411537"/>
          </a:xfrm>
        </p:spPr>
        <p:txBody>
          <a:bodyPr>
            <a:noAutofit/>
          </a:bodyPr>
          <a:lstStyle/>
          <a:p>
            <a:r>
              <a:rPr lang="en-US" dirty="0"/>
              <a:t>Contact the Protect Purdue Health Center (even if not a patient) at 765-496-4636 for an assessment and further guidance if you.... </a:t>
            </a:r>
          </a:p>
          <a:p>
            <a:pPr lvl="1"/>
            <a:r>
              <a:rPr lang="en-US" dirty="0"/>
              <a:t>Feel ill with symptoms from below: </a:t>
            </a:r>
          </a:p>
          <a:p>
            <a:pPr lvl="2"/>
            <a:r>
              <a:rPr lang="en-US" dirty="0"/>
              <a:t>Cough</a:t>
            </a:r>
          </a:p>
          <a:p>
            <a:pPr lvl="2"/>
            <a:r>
              <a:rPr lang="en-US" dirty="0"/>
              <a:t>Shortness of breath or difficulty breathing</a:t>
            </a:r>
          </a:p>
          <a:p>
            <a:pPr lvl="2"/>
            <a:r>
              <a:rPr lang="en-US" dirty="0"/>
              <a:t>At least two of the following: </a:t>
            </a:r>
          </a:p>
          <a:p>
            <a:pPr lvl="3"/>
            <a:r>
              <a:rPr lang="en-US" dirty="0"/>
              <a:t>Fever 100.4 °F or above </a:t>
            </a:r>
          </a:p>
          <a:p>
            <a:pPr lvl="3"/>
            <a:r>
              <a:rPr lang="en-US" dirty="0"/>
              <a:t>Chills</a:t>
            </a:r>
          </a:p>
          <a:p>
            <a:pPr lvl="3"/>
            <a:r>
              <a:rPr lang="en-US" dirty="0"/>
              <a:t>Repeated shaking with chills</a:t>
            </a:r>
          </a:p>
          <a:p>
            <a:pPr lvl="3"/>
            <a:r>
              <a:rPr lang="en-US" dirty="0"/>
              <a:t>Muscle pain</a:t>
            </a:r>
          </a:p>
          <a:p>
            <a:pPr lvl="3"/>
            <a:r>
              <a:rPr lang="en-US" dirty="0"/>
              <a:t>Headache</a:t>
            </a:r>
          </a:p>
          <a:p>
            <a:pPr lvl="3"/>
            <a:r>
              <a:rPr lang="en-US" dirty="0"/>
              <a:t>Sore throat</a:t>
            </a:r>
          </a:p>
          <a:p>
            <a:pPr lvl="3"/>
            <a:r>
              <a:rPr lang="en-US" dirty="0"/>
              <a:t>New loss of taste or smell</a:t>
            </a:r>
          </a:p>
          <a:p>
            <a:pPr lvl="1"/>
            <a:r>
              <a:rPr lang="en-US" dirty="0"/>
              <a:t>Have had close contact with anyone including family members who has tested positive for COVID-19</a:t>
            </a:r>
          </a:p>
          <a:p>
            <a:pPr lvl="1"/>
            <a:r>
              <a:rPr lang="en-US" dirty="0"/>
              <a:t>Have had close contact with anyone who has been tested for COVID-19 and is waiting for results</a:t>
            </a:r>
          </a:p>
          <a:p>
            <a:pPr marL="365760" lvl="1" indent="0">
              <a:buNone/>
            </a:pPr>
            <a:endParaRPr lang="en-US" dirty="0"/>
          </a:p>
          <a:p>
            <a:pPr lvl="1"/>
            <a:endParaRPr lang="en-US" dirty="0"/>
          </a:p>
        </p:txBody>
      </p:sp>
      <p:sp>
        <p:nvSpPr>
          <p:cNvPr id="5" name="Date Placeholder 4">
            <a:extLst>
              <a:ext uri="{FF2B5EF4-FFF2-40B4-BE49-F238E27FC236}">
                <a16:creationId xmlns:a16="http://schemas.microsoft.com/office/drawing/2014/main" id="{D0A30399-7ABF-4146-AB22-AC1F7CE1AF82}"/>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6" name="Slide Number Placeholder 5">
            <a:extLst>
              <a:ext uri="{FF2B5EF4-FFF2-40B4-BE49-F238E27FC236}">
                <a16:creationId xmlns:a16="http://schemas.microsoft.com/office/drawing/2014/main" id="{B47150E5-2B35-4FDF-A5FF-CDC00C6EC4C8}"/>
              </a:ext>
            </a:extLst>
          </p:cNvPr>
          <p:cNvSpPr>
            <a:spLocks noGrp="1"/>
          </p:cNvSpPr>
          <p:nvPr>
            <p:ph type="sldNum" sz="quarter" idx="4"/>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425292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AF69-BA48-415A-81A1-2339F862437E}"/>
              </a:ext>
            </a:extLst>
          </p:cNvPr>
          <p:cNvSpPr>
            <a:spLocks noGrp="1"/>
          </p:cNvSpPr>
          <p:nvPr>
            <p:ph type="ctrTitle"/>
          </p:nvPr>
        </p:nvSpPr>
        <p:spPr/>
        <p:txBody>
          <a:bodyPr/>
          <a:lstStyle/>
          <a:p>
            <a:r>
              <a:rPr lang="en-US" dirty="0"/>
              <a:t>Take Care of Yourself and Others</a:t>
            </a:r>
            <a:r>
              <a:rPr lang="en-US" baseline="-10000" dirty="0"/>
              <a:t> (2)</a:t>
            </a:r>
          </a:p>
        </p:txBody>
      </p:sp>
      <p:sp>
        <p:nvSpPr>
          <p:cNvPr id="3" name="Subtitle 2">
            <a:extLst>
              <a:ext uri="{FF2B5EF4-FFF2-40B4-BE49-F238E27FC236}">
                <a16:creationId xmlns:a16="http://schemas.microsoft.com/office/drawing/2014/main" id="{D21BC3FF-D715-4D70-A1CC-68E8E082672C}"/>
              </a:ext>
            </a:extLst>
          </p:cNvPr>
          <p:cNvSpPr>
            <a:spLocks noGrp="1"/>
          </p:cNvSpPr>
          <p:nvPr>
            <p:ph type="subTitle" idx="1"/>
          </p:nvPr>
        </p:nvSpPr>
        <p:spPr/>
        <p:txBody>
          <a:bodyPr/>
          <a:lstStyle/>
          <a:p>
            <a:r>
              <a:rPr lang="en-US" dirty="0"/>
              <a:t>Guidance on Illness or Exposure to COVID-19</a:t>
            </a:r>
          </a:p>
        </p:txBody>
      </p:sp>
      <p:sp>
        <p:nvSpPr>
          <p:cNvPr id="4" name="Text Placeholder 3">
            <a:extLst>
              <a:ext uri="{FF2B5EF4-FFF2-40B4-BE49-F238E27FC236}">
                <a16:creationId xmlns:a16="http://schemas.microsoft.com/office/drawing/2014/main" id="{34E7D44E-BFA6-4783-858B-8D6C64AB97C6}"/>
              </a:ext>
            </a:extLst>
          </p:cNvPr>
          <p:cNvSpPr>
            <a:spLocks noGrp="1"/>
          </p:cNvSpPr>
          <p:nvPr>
            <p:ph type="body" sz="quarter" idx="14"/>
          </p:nvPr>
        </p:nvSpPr>
        <p:spPr>
          <a:xfrm>
            <a:off x="1489617" y="1962540"/>
            <a:ext cx="9684925" cy="3411537"/>
          </a:xfrm>
        </p:spPr>
        <p:txBody>
          <a:bodyPr>
            <a:normAutofit/>
          </a:bodyPr>
          <a:lstStyle/>
          <a:p>
            <a:r>
              <a:rPr lang="en-US" b="1" dirty="0"/>
              <a:t>If you are diagnosed with COVID-19 or have been exposed to COVID-19, </a:t>
            </a:r>
            <a:r>
              <a:rPr lang="en-US" dirty="0"/>
              <a:t>follow your medical providers advice. </a:t>
            </a:r>
          </a:p>
          <a:p>
            <a:pPr marL="0" indent="0">
              <a:buNone/>
            </a:pPr>
            <a:endParaRPr lang="en-US" dirty="0">
              <a:latin typeface="Acumin Pro" panose="020B0504020202020204"/>
            </a:endParaRPr>
          </a:p>
          <a:p>
            <a:pPr marL="91440" indent="0">
              <a:buNone/>
            </a:pPr>
            <a:endParaRPr lang="en-US" dirty="0">
              <a:solidFill>
                <a:srgbClr val="FF0000"/>
              </a:solidFill>
            </a:endParaRPr>
          </a:p>
          <a:p>
            <a:r>
              <a:rPr lang="en-US" dirty="0"/>
              <a:t>The CDC </a:t>
            </a:r>
            <a:r>
              <a:rPr lang="en-US" b="1" i="1" dirty="0"/>
              <a:t>What To Do If You Are Sick</a:t>
            </a:r>
            <a:r>
              <a:rPr lang="en-US" i="1" dirty="0"/>
              <a:t> </a:t>
            </a:r>
            <a:r>
              <a:rPr lang="en-US" dirty="0"/>
              <a:t>webpage provides detailed COVID-19 diagnoses and exposures information. See </a:t>
            </a:r>
            <a:r>
              <a:rPr lang="en-US" sz="1800" dirty="0">
                <a:hlinkClick r:id="rId2"/>
              </a:rPr>
              <a:t>https://www.cdc.gov/coronavirus/2019-ncov/if-you-are-sick/steps-when-sick.html</a:t>
            </a:r>
            <a:r>
              <a:rPr lang="en-US" sz="1800" dirty="0"/>
              <a:t>.</a:t>
            </a:r>
          </a:p>
        </p:txBody>
      </p:sp>
      <p:sp>
        <p:nvSpPr>
          <p:cNvPr id="6" name="Date Placeholder 5">
            <a:extLst>
              <a:ext uri="{FF2B5EF4-FFF2-40B4-BE49-F238E27FC236}">
                <a16:creationId xmlns:a16="http://schemas.microsoft.com/office/drawing/2014/main" id="{93D6CCE6-4ABD-496B-8713-503FA7D26F3B}"/>
              </a:ext>
            </a:extLst>
          </p:cNvPr>
          <p:cNvSpPr>
            <a:spLocks noGrp="1"/>
          </p:cNvSpPr>
          <p:nvPr>
            <p:ph type="dt" sz="half" idx="2"/>
          </p:nvPr>
        </p:nvSpPr>
        <p:spPr/>
        <p:txBody>
          <a:bodyPr/>
          <a:lstStyle/>
          <a:p>
            <a:fld id="{E0C8DACD-4E35-4E4C-AC75-C3DE50F04E7E}" type="datetime1">
              <a:rPr lang="en-US" smtClean="0"/>
              <a:pPr/>
              <a:t>8/31/2021</a:t>
            </a:fld>
            <a:endParaRPr lang="en-US" dirty="0"/>
          </a:p>
        </p:txBody>
      </p:sp>
      <p:sp>
        <p:nvSpPr>
          <p:cNvPr id="7" name="Slide Number Placeholder 6">
            <a:extLst>
              <a:ext uri="{FF2B5EF4-FFF2-40B4-BE49-F238E27FC236}">
                <a16:creationId xmlns:a16="http://schemas.microsoft.com/office/drawing/2014/main" id="{7F36506D-8EBF-4E83-827B-9BED97D7C8C1}"/>
              </a:ext>
            </a:extLst>
          </p:cNvPr>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169245725"/>
      </p:ext>
    </p:extLst>
  </p:cSld>
  <p:clrMapOvr>
    <a:masterClrMapping/>
  </p:clrMapOvr>
</p:sld>
</file>

<file path=ppt/theme/theme1.xml><?xml version="1.0" encoding="utf-8"?>
<a:theme xmlns:a="http://schemas.openxmlformats.org/drawingml/2006/main" name="Parcel">
  <a:themeElements>
    <a:clrScheme name="Custom 1">
      <a:dk1>
        <a:srgbClr val="000000"/>
      </a:dk1>
      <a:lt1>
        <a:srgbClr val="FFFFFF"/>
      </a:lt1>
      <a:dk2>
        <a:srgbClr val="555960"/>
      </a:dk2>
      <a:lt2>
        <a:srgbClr val="CFB991"/>
      </a:lt2>
      <a:accent1>
        <a:srgbClr val="8E6F3E"/>
      </a:accent1>
      <a:accent2>
        <a:srgbClr val="FFFFFF"/>
      </a:accent2>
      <a:accent3>
        <a:srgbClr val="FFFFFF"/>
      </a:accent3>
      <a:accent4>
        <a:srgbClr val="FFFFFF"/>
      </a:accent4>
      <a:accent5>
        <a:srgbClr val="FFFFFF"/>
      </a:accent5>
      <a:accent6>
        <a:srgbClr val="FFFFFF"/>
      </a:accent6>
      <a:hlink>
        <a:srgbClr val="0070C0"/>
      </a:hlink>
      <a:folHlink>
        <a:srgbClr val="7030A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pptx" id="{15472184-1F6E-B94F-8582-FBC685EFAC84}" vid="{7B644FC9-7B5C-F54C-A4D7-3EDC0CF19F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F2E3774EB12746B1773F5526FAC6EC" ma:contentTypeVersion="9" ma:contentTypeDescription="Create a new document." ma:contentTypeScope="" ma:versionID="15e7a23a0a2ef2bd8866e5f192009356">
  <xsd:schema xmlns:xsd="http://www.w3.org/2001/XMLSchema" xmlns:xs="http://www.w3.org/2001/XMLSchema" xmlns:p="http://schemas.microsoft.com/office/2006/metadata/properties" xmlns:ns3="e6b0ff80-7046-4296-82cc-40d23d729b39" targetNamespace="http://schemas.microsoft.com/office/2006/metadata/properties" ma:root="true" ma:fieldsID="651745847b24efba9355b86253f10c86" ns3:_="">
    <xsd:import namespace="e6b0ff80-7046-4296-82cc-40d23d729b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0ff80-7046-4296-82cc-40d23d729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9CC0B-FA67-4BA5-B678-EA91F35172B6}">
  <ds:schemaRefs>
    <ds:schemaRef ds:uri="http://schemas.microsoft.com/sharepoint/v3/contenttype/forms"/>
  </ds:schemaRefs>
</ds:datastoreItem>
</file>

<file path=customXml/itemProps2.xml><?xml version="1.0" encoding="utf-8"?>
<ds:datastoreItem xmlns:ds="http://schemas.openxmlformats.org/officeDocument/2006/customXml" ds:itemID="{AB85F5B9-24CC-40DC-9EF6-F293A0654B6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e6b0ff80-7046-4296-82cc-40d23d729b39"/>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6782B7C-A3DF-42F5-BE80-987CF1874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0ff80-7046-4296-82cc-40d23d729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PU-CoBRAND_Template_Gold_Theme_Std_Screen</Template>
  <TotalTime>3933</TotalTime>
  <Words>1878</Words>
  <Application>Microsoft Office PowerPoint</Application>
  <PresentationFormat>Widescreen</PresentationFormat>
  <Paragraphs>293</Paragraphs>
  <Slides>27</Slides>
  <Notes>3</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Acumin Pro</vt:lpstr>
      <vt:lpstr>Acumin Pro ExtraCondensed</vt:lpstr>
      <vt:lpstr>Acumin Pro Medium</vt:lpstr>
      <vt:lpstr>Acumin Pro Semibold</vt:lpstr>
      <vt:lpstr>Acumin Pro SemiCondensed</vt:lpstr>
      <vt:lpstr>Arial</vt:lpstr>
      <vt:lpstr>Calibri</vt:lpstr>
      <vt:lpstr>Courier New</vt:lpstr>
      <vt:lpstr>Gill Sans MT</vt:lpstr>
      <vt:lpstr>United Sans Cond Medium</vt:lpstr>
      <vt:lpstr>United Sans Ext Medium</vt:lpstr>
      <vt:lpstr>Wingdings</vt:lpstr>
      <vt:lpstr>Parcel</vt:lpstr>
      <vt:lpstr>COVID-19 On-Site Employee Safety Training</vt:lpstr>
      <vt:lpstr>Training Purpose</vt:lpstr>
      <vt:lpstr>COVID-19: Things You Need to Know</vt:lpstr>
      <vt:lpstr>What is COVID-19?</vt:lpstr>
      <vt:lpstr>COVID-19 Symptoms</vt:lpstr>
      <vt:lpstr>How is COVID-19 spread?</vt:lpstr>
      <vt:lpstr>COVID-19 Risk Factors</vt:lpstr>
      <vt:lpstr>Take Care of Yourself and Others (1)</vt:lpstr>
      <vt:lpstr>Take Care of Yourself and Others (2)</vt:lpstr>
      <vt:lpstr>Take Care of Yourself and Others (3)</vt:lpstr>
      <vt:lpstr>Take Care of Yourself and Others (4)</vt:lpstr>
      <vt:lpstr>Take Care of Yourself and Others (5)</vt:lpstr>
      <vt:lpstr>Take Care of Yourself and Others (6)</vt:lpstr>
      <vt:lpstr>Take Care of Yourself and Others (7)</vt:lpstr>
      <vt:lpstr>Carry a COVID-19 Kit</vt:lpstr>
      <vt:lpstr>Donning (Putting On) a Face Mask</vt:lpstr>
      <vt:lpstr>Doffing (Removing) a Face Mask</vt:lpstr>
      <vt:lpstr>Donning Safety Glasses</vt:lpstr>
      <vt:lpstr>Doffing Safety Glasses</vt:lpstr>
      <vt:lpstr>Tips for Face Masks and Glasses</vt:lpstr>
      <vt:lpstr>Cleaning and Disinfection</vt:lpstr>
      <vt:lpstr>Disinfectants</vt:lpstr>
      <vt:lpstr>Cleaning and Disinfection</vt:lpstr>
      <vt:lpstr>More Information </vt:lpstr>
      <vt:lpstr>Personal Responsibility</vt:lpstr>
      <vt:lpstr>Thank You</vt:lpstr>
      <vt:lpstr>Take Care of Yourself and Others (hidden)</vt:lpstr>
    </vt:vector>
  </TitlesOfParts>
  <Manager/>
  <Company>Purdue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dc:title>
  <dc:subject/>
  <dc:creator>Young, Judah J</dc:creator>
  <cp:keywords/>
  <dc:description/>
  <cp:lastModifiedBy>Bentley, Heath E</cp:lastModifiedBy>
  <cp:revision>112</cp:revision>
  <dcterms:created xsi:type="dcterms:W3CDTF">2020-04-23T13:03:29Z</dcterms:created>
  <dcterms:modified xsi:type="dcterms:W3CDTF">2021-08-31T17:15:01Z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0x010100EAF2E3774EB12746B1773F5526FAC6EC</vt:lpwstr>
  </property>
</Properties>
</file>