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256" r:id="rId2"/>
    <p:sldId id="259" r:id="rId3"/>
    <p:sldId id="258" r:id="rId4"/>
    <p:sldId id="260" r:id="rId5"/>
    <p:sldId id="269" r:id="rId6"/>
    <p:sldId id="264" r:id="rId7"/>
    <p:sldId id="270" r:id="rId8"/>
    <p:sldId id="265" r:id="rId9"/>
    <p:sldId id="271" r:id="rId10"/>
    <p:sldId id="266" r:id="rId11"/>
    <p:sldId id="272" r:id="rId12"/>
    <p:sldId id="312" r:id="rId13"/>
    <p:sldId id="273" r:id="rId14"/>
    <p:sldId id="274" r:id="rId15"/>
    <p:sldId id="310" r:id="rId16"/>
    <p:sldId id="311" r:id="rId17"/>
    <p:sldId id="267" r:id="rId18"/>
    <p:sldId id="268" r:id="rId19"/>
    <p:sldId id="275" r:id="rId20"/>
    <p:sldId id="276" r:id="rId21"/>
    <p:sldId id="30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08BB-209A-4842-9029-C72FD7F3BAF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6A045-E695-453A-B04F-59FDB045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6A045-E695-453A-B04F-59FDB0458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6A045-E695-453A-B04F-59FDB04584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3A5E6-5FC6-426D-B978-4562DBD9EFDE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4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ADFAB-0B96-454C-B48A-BAEE18B9D79C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9C354-B02B-4D28-A812-801A257F011B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205F7-E8F4-4834-BBF7-EF838EE671C9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D2D46-EC64-4569-BBF6-1003B04B441E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B62CB-585B-454E-AC7F-F8CB325C71C8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A91-D47F-47FE-A44E-07CDF1450EA1}" type="datetime1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60CD3-6603-4D74-AC3C-D0CC7270B854}" type="datetime1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09829-21CD-478C-ACE0-C20340AF45C5}" type="datetime1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C679F-8B44-4534-B156-3DF47F5028E4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92982-BD3F-42F2-9E01-890F68A2A65E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lack DP PP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917C4C0-EA49-4B1D-82F9-2B99D03DFE89}" type="datetime1">
              <a:rPr lang="en-US" smtClean="0"/>
              <a:t>10/7/2016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D25826-AAA0-4C97-AB53-7B3C51C0C4D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9" descr="PU_sigK132RE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"/>
          <a:stretch>
            <a:fillRect/>
          </a:stretch>
        </p:blipFill>
        <p:spPr bwMode="auto">
          <a:xfrm>
            <a:off x="7391400" y="153988"/>
            <a:ext cx="145256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048000" y="96838"/>
            <a:ext cx="4038600" cy="519112"/>
          </a:xfrm>
          <a:prstGeom prst="rect">
            <a:avLst/>
          </a:prstGeom>
          <a:noFill/>
          <a:ln>
            <a:noFill/>
          </a:ln>
          <a:effectLst>
            <a:outerShdw dist="38078" dir="81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182721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Arial Black" pitchFamily="48" charset="0"/>
              </a:rPr>
              <a:t>ENERGY CENTER</a:t>
            </a:r>
            <a:br>
              <a:rPr lang="en-US" altLang="en-US" sz="1600">
                <a:solidFill>
                  <a:schemeClr val="bg1"/>
                </a:solidFill>
                <a:latin typeface="Arial Black" pitchFamily="48" charset="0"/>
              </a:rPr>
            </a:br>
            <a:r>
              <a:rPr lang="en-US" altLang="en-US" sz="1200">
                <a:solidFill>
                  <a:schemeClr val="bg1"/>
                </a:solidFill>
              </a:rPr>
              <a:t>State Utility Forecasting Group (SUFG)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Independent Load Forecast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MISO Planning Advisory Committee</a:t>
            </a:r>
          </a:p>
          <a:p>
            <a:r>
              <a:rPr lang="en-US" dirty="0" smtClean="0"/>
              <a:t>October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MISO-level Results: CAGR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471260"/>
              </p:ext>
            </p:extLst>
          </p:nvPr>
        </p:nvGraphicFramePr>
        <p:xfrm>
          <a:off x="228600" y="2057400"/>
          <a:ext cx="8382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 1 (2015-2024)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 2 (2016-2025)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Year 3 (2017-2026)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Gross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Net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Gross</a:t>
                      </a:r>
                      <a:r>
                        <a:rPr lang="en-US" sz="1600" baseline="0" dirty="0" smtClean="0"/>
                        <a:t> Summer Peak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Net Summer Peak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Gross Winter Peak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Net Winter Peak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896157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Notes</a:t>
            </a:r>
          </a:p>
          <a:p>
            <a:r>
              <a:rPr lang="en-US" sz="1600" dirty="0" smtClean="0"/>
              <a:t>CAGR – compound annual growth rate (%)</a:t>
            </a:r>
          </a:p>
          <a:p>
            <a:r>
              <a:rPr lang="en-US" sz="1600" dirty="0" smtClean="0"/>
              <a:t>Gross – prior to adjustments for energy efficiency, demand response, and distributed generation</a:t>
            </a:r>
          </a:p>
          <a:p>
            <a:r>
              <a:rPr lang="en-US" sz="1600" dirty="0" smtClean="0"/>
              <a:t>Net – after adjustments for energy efficiency, demand response, and distributed generation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available DR was included in the adjustment, which reduces demand throughout the forecast period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will not always be the case in reality because sometimes it will not be </a:t>
            </a:r>
            <a:r>
              <a:rPr lang="en-US" dirty="0" smtClean="0"/>
              <a:t>needed</a:t>
            </a:r>
            <a:endParaRPr lang="en-US" dirty="0"/>
          </a:p>
          <a:p>
            <a:pPr lvl="1"/>
            <a:r>
              <a:rPr lang="en-US" dirty="0"/>
              <a:t>Thus, the net peak forecast will be lower than actual if all DR is not called </a:t>
            </a:r>
            <a:r>
              <a:rPr lang="en-US" dirty="0" smtClean="0"/>
              <a:t>upon</a:t>
            </a:r>
          </a:p>
          <a:p>
            <a:r>
              <a:rPr lang="en-US" dirty="0" smtClean="0"/>
              <a:t>This is a common assumption when forecasting for resource needs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8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859483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855805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Gross forecast is slightly lower (5-10 </a:t>
            </a:r>
            <a:r>
              <a:rPr lang="en-US" dirty="0" err="1" smtClean="0"/>
              <a:t>GWh</a:t>
            </a:r>
            <a:r>
              <a:rPr lang="en-US" dirty="0" smtClean="0"/>
              <a:t>, </a:t>
            </a:r>
            <a:r>
              <a:rPr lang="en-US" dirty="0"/>
              <a:t>4</a:t>
            </a:r>
            <a:r>
              <a:rPr lang="en-US" dirty="0" smtClean="0"/>
              <a:t>00-1100 MW) than the Year 2 forecast </a:t>
            </a:r>
          </a:p>
          <a:p>
            <a:r>
              <a:rPr lang="en-US" dirty="0" smtClean="0"/>
              <a:t>The EE/DR/DG adjustment is somewhat smaller this year</a:t>
            </a:r>
          </a:p>
          <a:p>
            <a:r>
              <a:rPr lang="en-US" dirty="0" smtClean="0"/>
              <a:t>Resulting net forecast is nearly identical to the Year 2 forecast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0"/>
            <a:ext cx="7772400" cy="1143000"/>
          </a:xfrm>
        </p:spPr>
        <p:txBody>
          <a:bodyPr/>
          <a:lstStyle/>
          <a:p>
            <a:r>
              <a:rPr lang="en-US" dirty="0" smtClean="0"/>
              <a:t>90/10 Net Forecasts: </a:t>
            </a:r>
            <a:br>
              <a:rPr lang="en-US" dirty="0" smtClean="0"/>
            </a:br>
            <a:r>
              <a:rPr lang="en-US" dirty="0" smtClean="0"/>
              <a:t>CAGR 2017-2026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C8B969E-170B-40FA-A015-D739D7E6B5C1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0201" y="2667000"/>
          <a:ext cx="6019799" cy="2895600"/>
        </p:xfrm>
        <a:graphic>
          <a:graphicData uri="http://schemas.openxmlformats.org/drawingml/2006/table">
            <a:tbl>
              <a:tblPr/>
              <a:tblGrid>
                <a:gridCol w="2040611">
                  <a:extLst>
                    <a:ext uri="{9D8B030D-6E8A-4147-A177-3AD203B41FA5}">
                      <a16:colId xmlns:a16="http://schemas.microsoft.com/office/drawing/2014/main" xmlns="" val="1584997221"/>
                    </a:ext>
                  </a:extLst>
                </a:gridCol>
                <a:gridCol w="1326396">
                  <a:extLst>
                    <a:ext uri="{9D8B030D-6E8A-4147-A177-3AD203B41FA5}">
                      <a16:colId xmlns:a16="http://schemas.microsoft.com/office/drawing/2014/main" xmlns="" val="2408620416"/>
                    </a:ext>
                  </a:extLst>
                </a:gridCol>
                <a:gridCol w="1326396">
                  <a:extLst>
                    <a:ext uri="{9D8B030D-6E8A-4147-A177-3AD203B41FA5}">
                      <a16:colId xmlns:a16="http://schemas.microsoft.com/office/drawing/2014/main" xmlns="" val="1104950157"/>
                    </a:ext>
                  </a:extLst>
                </a:gridCol>
                <a:gridCol w="1326396">
                  <a:extLst>
                    <a:ext uri="{9D8B030D-6E8A-4147-A177-3AD203B41FA5}">
                      <a16:colId xmlns:a16="http://schemas.microsoft.com/office/drawing/2014/main" xmlns="" val="271733116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56729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553335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Peak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39558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Peak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287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due November 1</a:t>
            </a:r>
          </a:p>
          <a:p>
            <a:r>
              <a:rPr lang="en-US" dirty="0" smtClean="0"/>
              <a:t>Continued work on embedded DSM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839200" cy="4114800"/>
          </a:xfrm>
        </p:spPr>
        <p:txBody>
          <a:bodyPr/>
          <a:lstStyle/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State Utility Forecasting Group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765-494-4223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http://www.purdue.edu/discoverypark/energy/SUFG/</a:t>
            </a:r>
          </a:p>
          <a:p>
            <a:pPr algn="ctr">
              <a:spcBef>
                <a:spcPts val="9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Doug Gotham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765-494-0851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gotham@purdue.edu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DE9DB4B2-D35B-42FE-9A07-D92F5B7B24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5068" y="3276600"/>
            <a:ext cx="77724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these results have been shared with stakeholders, they are subject to revision based on stakeholder comments</a:t>
            </a:r>
          </a:p>
          <a:p>
            <a:r>
              <a:rPr lang="en-US" dirty="0" smtClean="0"/>
              <a:t>Stakeholder comments were due October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The estimated hourly historical loads for LRZs 8 and 9 that were used in the 2014 forecast were erroneous. This was corrected for the 2015 and 2016 forecasts.</a:t>
            </a:r>
          </a:p>
          <a:p>
            <a:r>
              <a:rPr lang="en-US" dirty="0" smtClean="0"/>
              <a:t>LRZ 10 is included in LRZ 9 in the 2014 forecast and is separate in the 2015 and 2016 forecasts.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LRZ peak demands are coincident at the LRZ level and non-coincident at the MISO-system level.</a:t>
            </a:r>
          </a:p>
          <a:p>
            <a:r>
              <a:rPr lang="en-US" dirty="0" smtClean="0"/>
              <a:t>Gross </a:t>
            </a:r>
            <a:r>
              <a:rPr lang="en-US" dirty="0"/>
              <a:t>and net forecasts are presented separately for peak demand for the sake of </a:t>
            </a:r>
            <a:r>
              <a:rPr lang="en-US" dirty="0" smtClean="0"/>
              <a:t>clarity.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81" y="3215309"/>
            <a:ext cx="7772400" cy="857250"/>
          </a:xfrm>
        </p:spPr>
        <p:txBody>
          <a:bodyPr/>
          <a:lstStyle/>
          <a:p>
            <a:r>
              <a:rPr lang="en-US" dirty="0" smtClean="0"/>
              <a:t>Annual Energy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2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7783191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1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114800"/>
          </a:xfrm>
        </p:spPr>
        <p:txBody>
          <a:bodyPr/>
          <a:lstStyle/>
          <a:p>
            <a:r>
              <a:rPr lang="en-US" sz="2800" dirty="0" smtClean="0"/>
              <a:t>Changes in approach from Year 1 to Year 2 were continued in Year 3</a:t>
            </a:r>
          </a:p>
          <a:p>
            <a:pPr lvl="1"/>
            <a:r>
              <a:rPr lang="en-US" sz="2400" dirty="0" smtClean="0"/>
              <a:t>Energy efficiency, demand response, and distributed generation (EE/DR/DG)</a:t>
            </a:r>
          </a:p>
          <a:p>
            <a:pPr lvl="1"/>
            <a:r>
              <a:rPr lang="en-US" sz="2400" dirty="0" smtClean="0"/>
              <a:t>Model multiple weather stations in the state econometric models </a:t>
            </a:r>
          </a:p>
          <a:p>
            <a:pPr lvl="1"/>
            <a:r>
              <a:rPr lang="en-US" sz="2400" dirty="0" smtClean="0"/>
              <a:t>Confidence intervals that capture uncertainty around the macroeconomic variables </a:t>
            </a:r>
          </a:p>
          <a:p>
            <a:r>
              <a:rPr lang="en-US" sz="2800" dirty="0" smtClean="0"/>
              <a:t>Conversion of the energy forecasts to peak forecasts further adjusted from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783191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8" y="3304761"/>
            <a:ext cx="7772400" cy="857250"/>
          </a:xfrm>
        </p:spPr>
        <p:txBody>
          <a:bodyPr/>
          <a:lstStyle/>
          <a:p>
            <a:r>
              <a:rPr lang="en-US" dirty="0" smtClean="0"/>
              <a:t>Peak Demand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9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EE/DR/DG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r>
              <a:rPr lang="en-US" dirty="0" smtClean="0"/>
              <a:t>In the 1</a:t>
            </a:r>
            <a:r>
              <a:rPr lang="en-US" baseline="30000" dirty="0" smtClean="0"/>
              <a:t>st</a:t>
            </a:r>
            <a:r>
              <a:rPr lang="en-US" dirty="0" smtClean="0"/>
              <a:t> year, adjustments were made at the state level</a:t>
            </a:r>
          </a:p>
          <a:p>
            <a:pPr lvl="1"/>
            <a:r>
              <a:rPr lang="en-US" dirty="0" smtClean="0"/>
              <a:t>based on state mandates, supplemented with discussions with individual state experts</a:t>
            </a:r>
          </a:p>
          <a:p>
            <a:r>
              <a:rPr lang="en-US" dirty="0" smtClean="0"/>
              <a:t>Last year and this year, net forecasts are determined using adjustments at the LRZ level</a:t>
            </a:r>
          </a:p>
          <a:p>
            <a:pPr lvl="1"/>
            <a:r>
              <a:rPr lang="en-US" dirty="0" smtClean="0"/>
              <a:t>the economic potential from the AEG study was input to EGEAS; the amount selected by EGEAS is used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C8B969E-170B-40FA-A015-D739D7E6B5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to Peak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842752"/>
            <a:ext cx="7661366" cy="4648200"/>
          </a:xfrm>
        </p:spPr>
        <p:txBody>
          <a:bodyPr/>
          <a:lstStyle/>
          <a:p>
            <a:r>
              <a:rPr lang="en-US" sz="2800" dirty="0" smtClean="0"/>
              <a:t>In 2015 we used an after-the fact adjustment to correct for bias in the model </a:t>
            </a:r>
            <a:r>
              <a:rPr lang="en-US" sz="2800" dirty="0" smtClean="0"/>
              <a:t>results</a:t>
            </a:r>
            <a:endParaRPr lang="en-US" sz="2800" dirty="0" smtClean="0"/>
          </a:p>
          <a:p>
            <a:pPr lvl="1"/>
            <a:r>
              <a:rPr lang="en-US" sz="2400" dirty="0" smtClean="0"/>
              <a:t>The models provided mean load for a given temperature, but peaks occur at the tails of the distribution</a:t>
            </a:r>
          </a:p>
          <a:p>
            <a:r>
              <a:rPr lang="en-US" sz="2800" dirty="0" smtClean="0"/>
              <a:t>It was suggested that we use binary variables instead</a:t>
            </a:r>
          </a:p>
          <a:p>
            <a:pPr lvl="1"/>
            <a:r>
              <a:rPr lang="en-US" sz="2400" dirty="0" smtClean="0"/>
              <a:t>We have implemented this; some binary variables have weak statistical significance but the results of this model formulation were not directionally biased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0F5B65B3-6850-4F89-8667-01CF857C4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3038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795528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en-US" dirty="0" smtClean="0"/>
              <a:t>Other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r>
              <a:rPr lang="en-US" dirty="0" smtClean="0"/>
              <a:t>Weather normalization</a:t>
            </a:r>
          </a:p>
          <a:p>
            <a:pPr lvl="1"/>
            <a:r>
              <a:rPr lang="en-US" dirty="0" smtClean="0"/>
              <a:t>We used the models developed for the ILF to estimate the effect of weather on historical energy and peak demands at the LRZ and MISO levels</a:t>
            </a:r>
          </a:p>
          <a:p>
            <a:r>
              <a:rPr lang="en-US" dirty="0" smtClean="0"/>
              <a:t>Forecast comparison</a:t>
            </a:r>
          </a:p>
          <a:p>
            <a:pPr lvl="1"/>
            <a:r>
              <a:rPr lang="en-US" dirty="0" smtClean="0"/>
              <a:t>We provided comparison charts of the ILF and Module E forecasts</a:t>
            </a:r>
          </a:p>
          <a:p>
            <a:r>
              <a:rPr lang="en-US" dirty="0" smtClean="0"/>
              <a:t>Results of these analyses are on the MISO ILF webpage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stakeholder request, we are attempting to estimate the impact of DSM </a:t>
            </a:r>
            <a:r>
              <a:rPr lang="en-US" dirty="0"/>
              <a:t>o</a:t>
            </a:r>
            <a:r>
              <a:rPr lang="en-US" dirty="0" smtClean="0"/>
              <a:t>n the historical data used to construct our models and the potential for double counting with the EE/DR/DG adjustments in the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143000"/>
          </a:xfrm>
        </p:spPr>
        <p:txBody>
          <a:bodyPr/>
          <a:lstStyle/>
          <a:p>
            <a:r>
              <a:rPr lang="en-US" dirty="0" smtClean="0"/>
              <a:t>LRZ-level Results: 2017-26 CAGR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579741"/>
              </p:ext>
            </p:extLst>
          </p:nvPr>
        </p:nvGraphicFramePr>
        <p:xfrm>
          <a:off x="685800" y="2057400"/>
          <a:ext cx="7772400" cy="2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LRZ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Gross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 Peak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704498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Notes</a:t>
            </a:r>
          </a:p>
          <a:p>
            <a:r>
              <a:rPr lang="en-US" sz="1600" dirty="0" smtClean="0"/>
              <a:t>CAGR – compound annual growth rate (%)</a:t>
            </a:r>
          </a:p>
          <a:p>
            <a:r>
              <a:rPr lang="en-US" sz="1600" dirty="0" smtClean="0"/>
              <a:t>Gross – prior to adjustments for energy efficiency, demand response, and distributed generation</a:t>
            </a:r>
          </a:p>
          <a:p>
            <a:r>
              <a:rPr lang="en-US" sz="1600" dirty="0" smtClean="0"/>
              <a:t>Net – after adjustments for energy efficiency, demand response, and distributed generation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LRZ-level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comparison of LRZ-level forecasts are included in the Appendix to this slide 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16D25826-AAA0-4C97-AB53-7B3C51C0C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black_ec_sufg_pp_template</Template>
  <TotalTime>631</TotalTime>
  <Words>804</Words>
  <Application>Microsoft Office PowerPoint</Application>
  <PresentationFormat>On-screen Show (4:3)</PresentationFormat>
  <Paragraphs>213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ヒラギノ角ゴ Pro W3</vt:lpstr>
      <vt:lpstr>Blank Presentation</vt:lpstr>
      <vt:lpstr>Independent Load Forecast</vt:lpstr>
      <vt:lpstr>Draft Results</vt:lpstr>
      <vt:lpstr>Approach for 2016</vt:lpstr>
      <vt:lpstr>EE/DR/DG Adjustments</vt:lpstr>
      <vt:lpstr>Energy to Peak Conversion</vt:lpstr>
      <vt:lpstr>Other Analyses</vt:lpstr>
      <vt:lpstr>Embedded DSM</vt:lpstr>
      <vt:lpstr>LRZ-level Results: 2017-26 CAGR</vt:lpstr>
      <vt:lpstr>LRZ-level Results</vt:lpstr>
      <vt:lpstr>MISO-level Results: CAGR</vt:lpstr>
      <vt:lpstr>PowerPoint Presentation</vt:lpstr>
      <vt:lpstr>DR Assumption</vt:lpstr>
      <vt:lpstr>PowerPoint Presentation</vt:lpstr>
      <vt:lpstr>PowerPoint Presentation</vt:lpstr>
      <vt:lpstr>Summary</vt:lpstr>
      <vt:lpstr>90/10 Net Forecasts:  CAGR 2017-2026</vt:lpstr>
      <vt:lpstr>Next Steps</vt:lpstr>
      <vt:lpstr>Contact Information</vt:lpstr>
      <vt:lpstr>Appendix</vt:lpstr>
      <vt:lpstr>Notes</vt:lpstr>
      <vt:lpstr>Notes</vt:lpstr>
      <vt:lpstr>Annual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Peak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Load Forecast</dc:title>
  <dc:creator>Douglas J Gotham</dc:creator>
  <cp:lastModifiedBy>Gotham, Douglas J</cp:lastModifiedBy>
  <cp:revision>19</cp:revision>
  <dcterms:created xsi:type="dcterms:W3CDTF">2015-10-08T15:17:31Z</dcterms:created>
  <dcterms:modified xsi:type="dcterms:W3CDTF">2016-10-07T18:32:12Z</dcterms:modified>
</cp:coreProperties>
</file>