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drawings/drawing2.xml" ContentType="application/vnd.openxmlformats-officedocument.drawingml.chartshapes+xml"/>
  <Override PartName="/ppt/charts/chart19.xml" ContentType="application/vnd.openxmlformats-officedocument.drawingml.chart+xml"/>
  <Override PartName="/ppt/theme/themeOverride19.xml" ContentType="application/vnd.openxmlformats-officedocument.themeOverride+xml"/>
  <Override PartName="/ppt/drawings/drawing3.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4.xml" ContentType="application/vnd.openxmlformats-officedocument.drawingml.chartshapes+xml"/>
  <Override PartName="/ppt/charts/chart21.xml" ContentType="application/vnd.openxmlformats-officedocument.drawingml.chart+xml"/>
  <Override PartName="/ppt/theme/themeOverride21.xml" ContentType="application/vnd.openxmlformats-officedocument.themeOverride+xml"/>
  <Override PartName="/ppt/drawings/drawing5.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6.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drawings/drawing7.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drawings/drawing8.xml" ContentType="application/vnd.openxmlformats-officedocument.drawingml.chartshapes+xml"/>
  <Override PartName="/ppt/charts/chart25.xml" ContentType="application/vnd.openxmlformats-officedocument.drawingml.chart+xml"/>
  <Override PartName="/ppt/theme/themeOverride25.xml" ContentType="application/vnd.openxmlformats-officedocument.themeOverride+xml"/>
  <Override PartName="/ppt/drawings/drawing9.xml" ContentType="application/vnd.openxmlformats-officedocument.drawingml.chartshapes+xml"/>
  <Override PartName="/ppt/charts/chart26.xml" ContentType="application/vnd.openxmlformats-officedocument.drawingml.chart+xml"/>
  <Override PartName="/ppt/theme/themeOverride26.xml" ContentType="application/vnd.openxmlformats-officedocument.themeOverride+xml"/>
  <Override PartName="/ppt/drawings/drawing10.xml" ContentType="application/vnd.openxmlformats-officedocument.drawingml.chartshapes+xml"/>
  <Override PartName="/ppt/charts/chart27.xml" ContentType="application/vnd.openxmlformats-officedocument.drawingml.chart+xml"/>
  <Override PartName="/ppt/theme/themeOverride27.xml" ContentType="application/vnd.openxmlformats-officedocument.themeOverride+xml"/>
  <Override PartName="/ppt/drawings/drawing11.xml" ContentType="application/vnd.openxmlformats-officedocument.drawingml.chartshapes+xml"/>
  <Override PartName="/ppt/charts/chart28.xml" ContentType="application/vnd.openxmlformats-officedocument.drawingml.chart+xml"/>
  <Override PartName="/ppt/theme/themeOverride28.xml" ContentType="application/vnd.openxmlformats-officedocument.themeOverride+xml"/>
  <Override PartName="/ppt/drawings/drawing12.xml" ContentType="application/vnd.openxmlformats-officedocument.drawingml.chartshapes+xml"/>
  <Override PartName="/ppt/charts/chart29.xml" ContentType="application/vnd.openxmlformats-officedocument.drawingml.chart+xml"/>
  <Override PartName="/ppt/theme/themeOverride29.xml" ContentType="application/vnd.openxmlformats-officedocument.themeOverride+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321" r:id="rId2"/>
    <p:sldId id="322" r:id="rId3"/>
    <p:sldId id="323" r:id="rId4"/>
    <p:sldId id="324" r:id="rId5"/>
    <p:sldId id="271" r:id="rId6"/>
    <p:sldId id="319" r:id="rId7"/>
    <p:sldId id="288" r:id="rId8"/>
    <p:sldId id="301" r:id="rId9"/>
    <p:sldId id="285" r:id="rId10"/>
    <p:sldId id="320" r:id="rId11"/>
    <p:sldId id="273" r:id="rId12"/>
    <p:sldId id="290" r:id="rId13"/>
    <p:sldId id="291" r:id="rId14"/>
    <p:sldId id="292" r:id="rId15"/>
    <p:sldId id="293" r:id="rId16"/>
    <p:sldId id="294" r:id="rId17"/>
    <p:sldId id="295" r:id="rId18"/>
    <p:sldId id="296" r:id="rId19"/>
    <p:sldId id="297" r:id="rId20"/>
    <p:sldId id="298" r:id="rId21"/>
    <p:sldId id="299" r:id="rId22"/>
    <p:sldId id="315" r:id="rId23"/>
    <p:sldId id="316" r:id="rId24"/>
    <p:sldId id="317" r:id="rId25"/>
    <p:sldId id="302" r:id="rId26"/>
    <p:sldId id="326" r:id="rId27"/>
    <p:sldId id="325" r:id="rId28"/>
    <p:sldId id="300" r:id="rId29"/>
    <p:sldId id="303" r:id="rId30"/>
    <p:sldId id="304" r:id="rId31"/>
    <p:sldId id="305" r:id="rId32"/>
    <p:sldId id="306" r:id="rId33"/>
    <p:sldId id="307" r:id="rId34"/>
    <p:sldId id="308" r:id="rId35"/>
    <p:sldId id="309" r:id="rId36"/>
    <p:sldId id="310" r:id="rId37"/>
    <p:sldId id="311" r:id="rId38"/>
    <p:sldId id="312"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9" r:id="rId67"/>
    <p:sldId id="360" r:id="rId68"/>
    <p:sldId id="356" r:id="rId69"/>
    <p:sldId id="357" r:id="rId70"/>
    <p:sldId id="358"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54" r:id="rId85"/>
    <p:sldId id="355"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Arkansas</a:t>
            </a:r>
          </a:p>
        </c:rich>
      </c:tx>
      <c:overlay val="0"/>
    </c:title>
    <c:autoTitleDeleted val="0"/>
    <c:plotArea>
      <c:layout/>
      <c:lineChart>
        <c:grouping val="standard"/>
        <c:varyColors val="0"/>
        <c:ser>
          <c:idx val="0"/>
          <c:order val="0"/>
          <c:tx>
            <c:strRef>
              <c:f>AR!$B$2</c:f>
              <c:strCache>
                <c:ptCount val="1"/>
                <c:pt idx="0">
                  <c:v>History</c:v>
                </c:pt>
              </c:strCache>
            </c:strRef>
          </c:tx>
          <c:marker>
            <c:symbol val="none"/>
          </c:marker>
          <c:cat>
            <c:numRef>
              <c:f>AR!$A$3:$A$39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AR!$B$3:$B$39</c:f>
              <c:numCache>
                <c:formatCode>_(* #,##0_);_(* \(#,##0\);_(* "-"??_);_(@_)</c:formatCode>
                <c:ptCount val="37"/>
                <c:pt idx="0">
                  <c:v>27365.295999999998</c:v>
                </c:pt>
                <c:pt idx="1">
                  <c:v>28440.257000000001</c:v>
                </c:pt>
                <c:pt idx="2">
                  <c:v>28451.112000000001</c:v>
                </c:pt>
                <c:pt idx="3">
                  <c:v>31662.933000000001</c:v>
                </c:pt>
                <c:pt idx="4">
                  <c:v>32619.098000000002</c:v>
                </c:pt>
                <c:pt idx="5">
                  <c:v>34671.434000000001</c:v>
                </c:pt>
                <c:pt idx="6">
                  <c:v>36136.576000000001</c:v>
                </c:pt>
                <c:pt idx="7">
                  <c:v>36857.53</c:v>
                </c:pt>
                <c:pt idx="8">
                  <c:v>39315.195</c:v>
                </c:pt>
                <c:pt idx="9">
                  <c:v>39788.745999999999</c:v>
                </c:pt>
                <c:pt idx="10">
                  <c:v>41611.188000000002</c:v>
                </c:pt>
                <c:pt idx="11">
                  <c:v>41732.449000000001</c:v>
                </c:pt>
                <c:pt idx="12">
                  <c:v>42449.557999999997</c:v>
                </c:pt>
                <c:pt idx="13">
                  <c:v>43108.258999999998</c:v>
                </c:pt>
                <c:pt idx="14">
                  <c:v>43672.36</c:v>
                </c:pt>
                <c:pt idx="15">
                  <c:v>46164.923000000003</c:v>
                </c:pt>
                <c:pt idx="16">
                  <c:v>46635.624000000003</c:v>
                </c:pt>
                <c:pt idx="17">
                  <c:v>47054.891000000003</c:v>
                </c:pt>
                <c:pt idx="18">
                  <c:v>46134.680999999997</c:v>
                </c:pt>
                <c:pt idx="19">
                  <c:v>43173.103999999999</c:v>
                </c:pt>
                <c:pt idx="20">
                  <c:v>48194.285000000003</c:v>
                </c:pt>
                <c:pt idx="21">
                  <c:v>47927.828999999998</c:v>
                </c:pt>
                <c:pt idx="22">
                  <c:v>46859.567000000003</c:v>
                </c:pt>
                <c:pt idx="23">
                  <c:v>46683.034</c:v>
                </c:pt>
                <c:pt idx="24">
                  <c:v>47080.300999999999</c:v>
                </c:pt>
              </c:numCache>
            </c:numRef>
          </c:val>
          <c:smooth val="0"/>
        </c:ser>
        <c:ser>
          <c:idx val="1"/>
          <c:order val="1"/>
          <c:tx>
            <c:strRef>
              <c:f>AR!$C$2</c:f>
              <c:strCache>
                <c:ptCount val="1"/>
                <c:pt idx="0">
                  <c:v>2016 Forecast</c:v>
                </c:pt>
              </c:strCache>
            </c:strRef>
          </c:tx>
          <c:marker>
            <c:symbol val="none"/>
          </c:marker>
          <c:cat>
            <c:numRef>
              <c:f>AR!$A$3:$A$39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AR!$C$3:$C$39</c:f>
              <c:numCache>
                <c:formatCode>General</c:formatCode>
                <c:ptCount val="37"/>
                <c:pt idx="24" formatCode="_(* #,##0_);_(* \(#,##0\);_(* &quot;-&quot;??_);_(@_)">
                  <c:v>47080.300999999999</c:v>
                </c:pt>
                <c:pt idx="25" formatCode="_(* #,##0_);_(* \(#,##0\);_(* &quot;-&quot;??_);_(@_)">
                  <c:v>48484.330337803898</c:v>
                </c:pt>
                <c:pt idx="26" formatCode="_(* #,##0_);_(* \(#,##0\);_(* &quot;-&quot;??_);_(@_)">
                  <c:v>49929.394349972899</c:v>
                </c:pt>
                <c:pt idx="27" formatCode="_(* #,##0_);_(* \(#,##0\);_(* &quot;-&quot;??_);_(@_)">
                  <c:v>51305.103718477498</c:v>
                </c:pt>
                <c:pt idx="28" formatCode="_(* #,##0_);_(* \(#,##0\);_(* &quot;-&quot;??_);_(@_)">
                  <c:v>52341.244399854899</c:v>
                </c:pt>
                <c:pt idx="29" formatCode="_(* #,##0_);_(* \(#,##0\);_(* &quot;-&quot;??_);_(@_)">
                  <c:v>52978.801743852302</c:v>
                </c:pt>
                <c:pt idx="30" formatCode="_(* #,##0_);_(* \(#,##0\);_(* &quot;-&quot;??_);_(@_)">
                  <c:v>53358.270720503599</c:v>
                </c:pt>
                <c:pt idx="31" formatCode="_(* #,##0_);_(* \(#,##0\);_(* &quot;-&quot;??_);_(@_)">
                  <c:v>53682.2633098605</c:v>
                </c:pt>
                <c:pt idx="32" formatCode="_(* #,##0_);_(* \(#,##0\);_(* &quot;-&quot;??_);_(@_)">
                  <c:v>54104.1805211346</c:v>
                </c:pt>
                <c:pt idx="33" formatCode="_(* #,##0_);_(* \(#,##0\);_(* &quot;-&quot;??_);_(@_)">
                  <c:v>54641.867896893797</c:v>
                </c:pt>
                <c:pt idx="34" formatCode="_(* #,##0_);_(* \(#,##0\);_(* &quot;-&quot;??_);_(@_)">
                  <c:v>55229.765748625097</c:v>
                </c:pt>
                <c:pt idx="35" formatCode="_(* #,##0_);_(* \(#,##0\);_(* &quot;-&quot;??_);_(@_)">
                  <c:v>55837.490955647801</c:v>
                </c:pt>
                <c:pt idx="36" formatCode="_(* #,##0_);_(* \(#,##0\);_(* &quot;-&quot;??_);_(@_)">
                  <c:v>56471.9267451626</c:v>
                </c:pt>
              </c:numCache>
            </c:numRef>
          </c:val>
          <c:smooth val="0"/>
        </c:ser>
        <c:ser>
          <c:idx val="2"/>
          <c:order val="2"/>
          <c:tx>
            <c:strRef>
              <c:f>AR!$D$2</c:f>
              <c:strCache>
                <c:ptCount val="1"/>
                <c:pt idx="0">
                  <c:v>2015 Forecast</c:v>
                </c:pt>
              </c:strCache>
            </c:strRef>
          </c:tx>
          <c:marker>
            <c:symbol val="none"/>
          </c:marker>
          <c:cat>
            <c:numRef>
              <c:f>AR!$A$3:$A$39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AR!$D$3:$D$39</c:f>
              <c:numCache>
                <c:formatCode>General</c:formatCode>
                <c:ptCount val="37"/>
                <c:pt idx="23" formatCode="_(* #,##0_);_(* \(#,##0\);_(* &quot;-&quot;??_);_(@_)">
                  <c:v>46683.034</c:v>
                </c:pt>
                <c:pt idx="24" formatCode="_(* #,##0_);_(* \(#,##0\);_(* &quot;-&quot;??_);_(@_)">
                  <c:v>48372.744491571699</c:v>
                </c:pt>
                <c:pt idx="25" formatCode="_(* #,##0_);_(* \(#,##0\);_(* &quot;-&quot;??_);_(@_)">
                  <c:v>49016.028752229402</c:v>
                </c:pt>
                <c:pt idx="26" formatCode="_(* #,##0_);_(* \(#,##0\);_(* &quot;-&quot;??_);_(@_)">
                  <c:v>49434.267539389599</c:v>
                </c:pt>
                <c:pt idx="27" formatCode="_(* #,##0_);_(* \(#,##0\);_(* &quot;-&quot;??_);_(@_)">
                  <c:v>49916.973856486402</c:v>
                </c:pt>
                <c:pt idx="28" formatCode="_(* #,##0_);_(* \(#,##0\);_(* &quot;-&quot;??_);_(@_)">
                  <c:v>50468.0010118719</c:v>
                </c:pt>
                <c:pt idx="29" formatCode="_(* #,##0_);_(* \(#,##0\);_(* &quot;-&quot;??_);_(@_)">
                  <c:v>51279.910934925902</c:v>
                </c:pt>
                <c:pt idx="30" formatCode="_(* #,##0_);_(* \(#,##0\);_(* &quot;-&quot;??_);_(@_)">
                  <c:v>51931.950054836198</c:v>
                </c:pt>
                <c:pt idx="31" formatCode="_(* #,##0_);_(* \(#,##0\);_(* &quot;-&quot;??_);_(@_)">
                  <c:v>52330.391739609797</c:v>
                </c:pt>
                <c:pt idx="32" formatCode="_(* #,##0_);_(* \(#,##0\);_(* &quot;-&quot;??_);_(@_)">
                  <c:v>52697.049042921099</c:v>
                </c:pt>
                <c:pt idx="33" formatCode="_(* #,##0_);_(* \(#,##0\);_(* &quot;-&quot;??_);_(@_)">
                  <c:v>53101.444434654702</c:v>
                </c:pt>
                <c:pt idx="34" formatCode="_(* #,##0_);_(* \(#,##0\);_(* &quot;-&quot;??_);_(@_)">
                  <c:v>53592.017140252297</c:v>
                </c:pt>
                <c:pt idx="35" formatCode="_(* #,##0_);_(* \(#,##0\);_(* &quot;-&quot;??_);_(@_)">
                  <c:v>54057.694745551198</c:v>
                </c:pt>
              </c:numCache>
            </c:numRef>
          </c:val>
          <c:smooth val="0"/>
        </c:ser>
        <c:dLbls>
          <c:showLegendKey val="0"/>
          <c:showVal val="0"/>
          <c:showCatName val="0"/>
          <c:showSerName val="0"/>
          <c:showPercent val="0"/>
          <c:showBubbleSize val="0"/>
        </c:dLbls>
        <c:smooth val="0"/>
        <c:axId val="260524544"/>
        <c:axId val="260524152"/>
      </c:lineChart>
      <c:catAx>
        <c:axId val="260524544"/>
        <c:scaling>
          <c:orientation val="minMax"/>
        </c:scaling>
        <c:delete val="0"/>
        <c:axPos val="b"/>
        <c:numFmt formatCode="General" sourceLinked="1"/>
        <c:majorTickMark val="out"/>
        <c:minorTickMark val="none"/>
        <c:tickLblPos val="nextTo"/>
        <c:txPr>
          <a:bodyPr rot="-5400000"/>
          <a:lstStyle/>
          <a:p>
            <a:pPr>
              <a:defRPr/>
            </a:pPr>
            <a:endParaRPr lang="en-US"/>
          </a:p>
        </c:txPr>
        <c:crossAx val="260524152"/>
        <c:crosses val="autoZero"/>
        <c:auto val="1"/>
        <c:lblAlgn val="ctr"/>
        <c:lblOffset val="100"/>
        <c:noMultiLvlLbl val="0"/>
      </c:catAx>
      <c:valAx>
        <c:axId val="260524152"/>
        <c:scaling>
          <c:orientation val="minMax"/>
        </c:scaling>
        <c:delete val="0"/>
        <c:axPos val="l"/>
        <c:majorGridlines/>
        <c:numFmt formatCode="_(* #,##0_);_(* \(#,##0\);_(* &quot;-&quot;??_);_(@_)" sourceLinked="1"/>
        <c:majorTickMark val="out"/>
        <c:minorTickMark val="none"/>
        <c:tickLblPos val="nextTo"/>
        <c:crossAx val="260524544"/>
        <c:crosses val="autoZero"/>
        <c:crossBetween val="between"/>
      </c:valAx>
    </c:plotArea>
    <c:legend>
      <c:legendPos val="b"/>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Montana</a:t>
            </a:r>
          </a:p>
        </c:rich>
      </c:tx>
      <c:overlay val="0"/>
    </c:title>
    <c:autoTitleDeleted val="0"/>
    <c:plotArea>
      <c:layout/>
      <c:lineChart>
        <c:grouping val="standard"/>
        <c:varyColors val="0"/>
        <c:ser>
          <c:idx val="0"/>
          <c:order val="0"/>
          <c:tx>
            <c:strRef>
              <c:f>MT!$B$2</c:f>
              <c:strCache>
                <c:ptCount val="1"/>
                <c:pt idx="0">
                  <c:v>History</c:v>
                </c:pt>
              </c:strCache>
            </c:strRef>
          </c:tx>
          <c:marker>
            <c:symbol val="none"/>
          </c:marker>
          <c:cat>
            <c:numRef>
              <c:f>MT!$A$3:$A$39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MT!$B$3:$B$39</c:f>
              <c:numCache>
                <c:formatCode>_(* #,##0_);_(* \(#,##0\);_(* "-"??_);_(@_)</c:formatCode>
                <c:ptCount val="37"/>
                <c:pt idx="0">
                  <c:v>13124.583000000001</c:v>
                </c:pt>
                <c:pt idx="1">
                  <c:v>13406.6</c:v>
                </c:pt>
                <c:pt idx="2">
                  <c:v>13096.382</c:v>
                </c:pt>
                <c:pt idx="3">
                  <c:v>12929.227000000001</c:v>
                </c:pt>
                <c:pt idx="4">
                  <c:v>13184.134</c:v>
                </c:pt>
                <c:pt idx="5">
                  <c:v>13418.522999999999</c:v>
                </c:pt>
                <c:pt idx="6">
                  <c:v>13819.556</c:v>
                </c:pt>
                <c:pt idx="7">
                  <c:v>11917.489</c:v>
                </c:pt>
                <c:pt idx="8">
                  <c:v>14144.832</c:v>
                </c:pt>
                <c:pt idx="9">
                  <c:v>13281.599</c:v>
                </c:pt>
                <c:pt idx="10">
                  <c:v>14579.982</c:v>
                </c:pt>
                <c:pt idx="11">
                  <c:v>11446.657999999999</c:v>
                </c:pt>
                <c:pt idx="12">
                  <c:v>12831.388000000001</c:v>
                </c:pt>
                <c:pt idx="13">
                  <c:v>12824.66</c:v>
                </c:pt>
                <c:pt idx="14">
                  <c:v>12956.781999999999</c:v>
                </c:pt>
                <c:pt idx="15">
                  <c:v>13478.838</c:v>
                </c:pt>
                <c:pt idx="16">
                  <c:v>13814.98</c:v>
                </c:pt>
                <c:pt idx="17">
                  <c:v>15531.985000000001</c:v>
                </c:pt>
                <c:pt idx="18">
                  <c:v>15326.4</c:v>
                </c:pt>
                <c:pt idx="19">
                  <c:v>14353.775</c:v>
                </c:pt>
                <c:pt idx="20">
                  <c:v>13771.453</c:v>
                </c:pt>
                <c:pt idx="21">
                  <c:v>13788.081</c:v>
                </c:pt>
                <c:pt idx="22">
                  <c:v>13863.383</c:v>
                </c:pt>
                <c:pt idx="23">
                  <c:v>14045.174000000001</c:v>
                </c:pt>
                <c:pt idx="24">
                  <c:v>14102.392</c:v>
                </c:pt>
              </c:numCache>
            </c:numRef>
          </c:val>
          <c:smooth val="0"/>
        </c:ser>
        <c:ser>
          <c:idx val="1"/>
          <c:order val="1"/>
          <c:tx>
            <c:strRef>
              <c:f>MT!$C$2</c:f>
              <c:strCache>
                <c:ptCount val="1"/>
                <c:pt idx="0">
                  <c:v>2016 Forecast</c:v>
                </c:pt>
              </c:strCache>
            </c:strRef>
          </c:tx>
          <c:marker>
            <c:symbol val="none"/>
          </c:marker>
          <c:cat>
            <c:numRef>
              <c:f>MT!$A$3:$A$39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MT!$C$3:$C$39</c:f>
              <c:numCache>
                <c:formatCode>General</c:formatCode>
                <c:ptCount val="37"/>
                <c:pt idx="24" formatCode="_(* #,##0_);_(* \(#,##0\);_(* &quot;-&quot;??_);_(@_)">
                  <c:v>14102.392</c:v>
                </c:pt>
                <c:pt idx="25" formatCode="_(* #,##0_);_(* \(#,##0\);_(* &quot;-&quot;??_);_(@_)">
                  <c:v>14947.269985749601</c:v>
                </c:pt>
                <c:pt idx="26" formatCode="_(* #,##0_);_(* \(#,##0\);_(* &quot;-&quot;??_);_(@_)">
                  <c:v>15284.391061563299</c:v>
                </c:pt>
                <c:pt idx="27" formatCode="_(* #,##0_);_(* \(#,##0\);_(* &quot;-&quot;??_);_(@_)">
                  <c:v>15404.798702345201</c:v>
                </c:pt>
                <c:pt idx="28" formatCode="_(* #,##0_);_(* \(#,##0\);_(* &quot;-&quot;??_);_(@_)">
                  <c:v>15580.927149334</c:v>
                </c:pt>
                <c:pt idx="29" formatCode="_(* #,##0_);_(* \(#,##0\);_(* &quot;-&quot;??_);_(@_)">
                  <c:v>15647.598085908699</c:v>
                </c:pt>
                <c:pt idx="30" formatCode="_(* #,##0_);_(* \(#,##0\);_(* &quot;-&quot;??_);_(@_)">
                  <c:v>16032.934206112701</c:v>
                </c:pt>
                <c:pt idx="31" formatCode="_(* #,##0_);_(* \(#,##0\);_(* &quot;-&quot;??_);_(@_)">
                  <c:v>16526.145632732099</c:v>
                </c:pt>
                <c:pt idx="32" formatCode="_(* #,##0_);_(* \(#,##0\);_(* &quot;-&quot;??_);_(@_)">
                  <c:v>16969.224462780501</c:v>
                </c:pt>
                <c:pt idx="33" formatCode="_(* #,##0_);_(* \(#,##0\);_(* &quot;-&quot;??_);_(@_)">
                  <c:v>17307.391089383498</c:v>
                </c:pt>
                <c:pt idx="34" formatCode="_(* #,##0_);_(* \(#,##0\);_(* &quot;-&quot;??_);_(@_)">
                  <c:v>17650.701507543701</c:v>
                </c:pt>
                <c:pt idx="35" formatCode="_(* #,##0_);_(* \(#,##0\);_(* &quot;-&quot;??_);_(@_)">
                  <c:v>17913.807290042801</c:v>
                </c:pt>
                <c:pt idx="36" formatCode="_(* #,##0_);_(* \(#,##0\);_(* &quot;-&quot;??_);_(@_)">
                  <c:v>18245.990198400399</c:v>
                </c:pt>
              </c:numCache>
            </c:numRef>
          </c:val>
          <c:smooth val="0"/>
        </c:ser>
        <c:ser>
          <c:idx val="2"/>
          <c:order val="2"/>
          <c:tx>
            <c:strRef>
              <c:f>MT!$D$2</c:f>
              <c:strCache>
                <c:ptCount val="1"/>
                <c:pt idx="0">
                  <c:v>2015 Forecast</c:v>
                </c:pt>
              </c:strCache>
            </c:strRef>
          </c:tx>
          <c:marker>
            <c:symbol val="none"/>
          </c:marker>
          <c:cat>
            <c:numRef>
              <c:f>MT!$A$3:$A$39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MT!$D$3:$D$39</c:f>
              <c:numCache>
                <c:formatCode>General</c:formatCode>
                <c:ptCount val="37"/>
                <c:pt idx="23" formatCode="_(* #,##0_);_(* \(#,##0\);_(* &quot;-&quot;??_);_(@_)">
                  <c:v>14045.174000000001</c:v>
                </c:pt>
                <c:pt idx="24" formatCode="_(* #,##0_);_(* \(#,##0\);_(* &quot;-&quot;??_);_(@_)">
                  <c:v>14967.3282884213</c:v>
                </c:pt>
                <c:pt idx="25" formatCode="_(* #,##0_);_(* \(#,##0\);_(* &quot;-&quot;??_);_(@_)">
                  <c:v>15080.742957218599</c:v>
                </c:pt>
                <c:pt idx="26" formatCode="_(* #,##0_);_(* \(#,##0\);_(* &quot;-&quot;??_);_(@_)">
                  <c:v>14955.4373465393</c:v>
                </c:pt>
                <c:pt idx="27" formatCode="_(* #,##0_);_(* \(#,##0\);_(* &quot;-&quot;??_);_(@_)">
                  <c:v>15180.2793607653</c:v>
                </c:pt>
                <c:pt idx="28" formatCode="_(* #,##0_);_(* \(#,##0\);_(* &quot;-&quot;??_);_(@_)">
                  <c:v>15692.0017417537</c:v>
                </c:pt>
                <c:pt idx="29" formatCode="_(* #,##0_);_(* \(#,##0\);_(* &quot;-&quot;??_);_(@_)">
                  <c:v>15967.600129721501</c:v>
                </c:pt>
                <c:pt idx="30" formatCode="_(* #,##0_);_(* \(#,##0\);_(* &quot;-&quot;??_);_(@_)">
                  <c:v>16206.6775393505</c:v>
                </c:pt>
                <c:pt idx="31" formatCode="_(* #,##0_);_(* \(#,##0\);_(* &quot;-&quot;??_);_(@_)">
                  <c:v>16448.813643276</c:v>
                </c:pt>
                <c:pt idx="32" formatCode="_(* #,##0_);_(* \(#,##0\);_(* &quot;-&quot;??_);_(@_)">
                  <c:v>16744.375617403599</c:v>
                </c:pt>
                <c:pt idx="33" formatCode="_(* #,##0_);_(* \(#,##0\);_(* &quot;-&quot;??_);_(@_)">
                  <c:v>17049.6054254591</c:v>
                </c:pt>
                <c:pt idx="34" formatCode="_(* #,##0_);_(* \(#,##0\);_(* &quot;-&quot;??_);_(@_)">
                  <c:v>17349.693691535202</c:v>
                </c:pt>
                <c:pt idx="35" formatCode="_(* #,##0_);_(* \(#,##0\);_(* &quot;-&quot;??_);_(@_)">
                  <c:v>17584.950083342399</c:v>
                </c:pt>
              </c:numCache>
            </c:numRef>
          </c:val>
          <c:smooth val="0"/>
        </c:ser>
        <c:dLbls>
          <c:showLegendKey val="0"/>
          <c:showVal val="0"/>
          <c:showCatName val="0"/>
          <c:showSerName val="0"/>
          <c:showPercent val="0"/>
          <c:showBubbleSize val="0"/>
        </c:dLbls>
        <c:smooth val="0"/>
        <c:axId val="309192072"/>
        <c:axId val="309192464"/>
      </c:lineChart>
      <c:catAx>
        <c:axId val="309192072"/>
        <c:scaling>
          <c:orientation val="minMax"/>
        </c:scaling>
        <c:delete val="0"/>
        <c:axPos val="b"/>
        <c:numFmt formatCode="General" sourceLinked="1"/>
        <c:majorTickMark val="out"/>
        <c:minorTickMark val="none"/>
        <c:tickLblPos val="nextTo"/>
        <c:txPr>
          <a:bodyPr rot="-5400000"/>
          <a:lstStyle/>
          <a:p>
            <a:pPr>
              <a:defRPr/>
            </a:pPr>
            <a:endParaRPr lang="en-US"/>
          </a:p>
        </c:txPr>
        <c:crossAx val="309192464"/>
        <c:crosses val="autoZero"/>
        <c:auto val="1"/>
        <c:lblAlgn val="ctr"/>
        <c:lblOffset val="100"/>
        <c:noMultiLvlLbl val="0"/>
      </c:catAx>
      <c:valAx>
        <c:axId val="309192464"/>
        <c:scaling>
          <c:orientation val="minMax"/>
        </c:scaling>
        <c:delete val="0"/>
        <c:axPos val="l"/>
        <c:majorGridlines/>
        <c:numFmt formatCode="_(* #,##0_);_(* \(#,##0\);_(* &quot;-&quot;??_);_(@_)" sourceLinked="1"/>
        <c:majorTickMark val="out"/>
        <c:minorTickMark val="none"/>
        <c:tickLblPos val="nextTo"/>
        <c:crossAx val="309192072"/>
        <c:crosses val="autoZero"/>
        <c:crossBetween val="between"/>
      </c:valAx>
    </c:plotArea>
    <c:legend>
      <c:legendPos val="b"/>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North Dakota</a:t>
            </a:r>
          </a:p>
        </c:rich>
      </c:tx>
      <c:overlay val="0"/>
    </c:title>
    <c:autoTitleDeleted val="0"/>
    <c:plotArea>
      <c:layout/>
      <c:lineChart>
        <c:grouping val="standard"/>
        <c:varyColors val="0"/>
        <c:ser>
          <c:idx val="0"/>
          <c:order val="0"/>
          <c:tx>
            <c:strRef>
              <c:f>ND!$B$2</c:f>
              <c:strCache>
                <c:ptCount val="1"/>
                <c:pt idx="0">
                  <c:v>History</c:v>
                </c:pt>
              </c:strCache>
            </c:strRef>
          </c:tx>
          <c:marker>
            <c:symbol val="none"/>
          </c:marker>
          <c:cat>
            <c:numRef>
              <c:f>ND!$A$3:$A$39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ND!$B$3:$B$39</c:f>
              <c:numCache>
                <c:formatCode>_(* #,##0_);_(* \(#,##0\);_(* "-"??_);_(@_)</c:formatCode>
                <c:ptCount val="37"/>
                <c:pt idx="0">
                  <c:v>7013.85</c:v>
                </c:pt>
                <c:pt idx="1">
                  <c:v>7255.201</c:v>
                </c:pt>
                <c:pt idx="2">
                  <c:v>7128.38</c:v>
                </c:pt>
                <c:pt idx="3">
                  <c:v>7431.9579999999996</c:v>
                </c:pt>
                <c:pt idx="4">
                  <c:v>7680.7640000000001</c:v>
                </c:pt>
                <c:pt idx="5">
                  <c:v>7882.6360000000004</c:v>
                </c:pt>
                <c:pt idx="6">
                  <c:v>8314.1589999999997</c:v>
                </c:pt>
                <c:pt idx="7">
                  <c:v>8282.4349999999995</c:v>
                </c:pt>
                <c:pt idx="8">
                  <c:v>8220.384</c:v>
                </c:pt>
                <c:pt idx="9">
                  <c:v>9112.1929999999902</c:v>
                </c:pt>
                <c:pt idx="10">
                  <c:v>9413.4089999999997</c:v>
                </c:pt>
                <c:pt idx="11">
                  <c:v>9809.7569999999996</c:v>
                </c:pt>
                <c:pt idx="12">
                  <c:v>10219.352999999999</c:v>
                </c:pt>
                <c:pt idx="13">
                  <c:v>10461.108</c:v>
                </c:pt>
                <c:pt idx="14">
                  <c:v>10516.4</c:v>
                </c:pt>
                <c:pt idx="15">
                  <c:v>10839.99</c:v>
                </c:pt>
                <c:pt idx="16">
                  <c:v>11245.237999999999</c:v>
                </c:pt>
                <c:pt idx="17">
                  <c:v>11905.695</c:v>
                </c:pt>
                <c:pt idx="18">
                  <c:v>12416.074000000001</c:v>
                </c:pt>
                <c:pt idx="19">
                  <c:v>12648.58</c:v>
                </c:pt>
                <c:pt idx="20">
                  <c:v>12956.263000000001</c:v>
                </c:pt>
                <c:pt idx="21">
                  <c:v>13737.016</c:v>
                </c:pt>
                <c:pt idx="22">
                  <c:v>14716.956</c:v>
                </c:pt>
                <c:pt idx="23">
                  <c:v>16032.967000000001</c:v>
                </c:pt>
                <c:pt idx="24">
                  <c:v>18239.732</c:v>
                </c:pt>
              </c:numCache>
            </c:numRef>
          </c:val>
          <c:smooth val="0"/>
        </c:ser>
        <c:ser>
          <c:idx val="1"/>
          <c:order val="1"/>
          <c:tx>
            <c:strRef>
              <c:f>ND!$C$2</c:f>
              <c:strCache>
                <c:ptCount val="1"/>
                <c:pt idx="0">
                  <c:v>2016 Forecast</c:v>
                </c:pt>
              </c:strCache>
            </c:strRef>
          </c:tx>
          <c:marker>
            <c:symbol val="none"/>
          </c:marker>
          <c:cat>
            <c:numRef>
              <c:f>ND!$A$3:$A$39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ND!$C$3:$C$39</c:f>
              <c:numCache>
                <c:formatCode>General</c:formatCode>
                <c:ptCount val="37"/>
                <c:pt idx="24" formatCode="_(* #,##0_);_(* \(#,##0\);_(* &quot;-&quot;??_);_(@_)">
                  <c:v>18239.732</c:v>
                </c:pt>
                <c:pt idx="25" formatCode="_(* #,##0_);_(* \(#,##0\);_(* &quot;-&quot;??_);_(@_)">
                  <c:v>16986.0860484365</c:v>
                </c:pt>
                <c:pt idx="26" formatCode="_(* #,##0_);_(* \(#,##0\);_(* &quot;-&quot;??_);_(@_)">
                  <c:v>16874.9868076932</c:v>
                </c:pt>
                <c:pt idx="27" formatCode="_(* #,##0_);_(* \(#,##0\);_(* &quot;-&quot;??_);_(@_)">
                  <c:v>17113.5655941654</c:v>
                </c:pt>
                <c:pt idx="28" formatCode="_(* #,##0_);_(* \(#,##0\);_(* &quot;-&quot;??_);_(@_)">
                  <c:v>17513.103554351099</c:v>
                </c:pt>
                <c:pt idx="29" formatCode="_(* #,##0_);_(* \(#,##0\);_(* &quot;-&quot;??_);_(@_)">
                  <c:v>17891.5798905103</c:v>
                </c:pt>
                <c:pt idx="30" formatCode="_(* #,##0_);_(* \(#,##0\);_(* &quot;-&quot;??_);_(@_)">
                  <c:v>18262.526320066401</c:v>
                </c:pt>
                <c:pt idx="31" formatCode="_(* #,##0_);_(* \(#,##0\);_(* &quot;-&quot;??_);_(@_)">
                  <c:v>18525.826938565799</c:v>
                </c:pt>
                <c:pt idx="32" formatCode="_(* #,##0_);_(* \(#,##0\);_(* &quot;-&quot;??_);_(@_)">
                  <c:v>18787.681865220999</c:v>
                </c:pt>
                <c:pt idx="33" formatCode="_(* #,##0_);_(* \(#,##0\);_(* &quot;-&quot;??_);_(@_)">
                  <c:v>19055.567666655501</c:v>
                </c:pt>
                <c:pt idx="34" formatCode="_(* #,##0_);_(* \(#,##0\);_(* &quot;-&quot;??_);_(@_)">
                  <c:v>19294.334181904302</c:v>
                </c:pt>
                <c:pt idx="35" formatCode="_(* #,##0_);_(* \(#,##0\);_(* &quot;-&quot;??_);_(@_)">
                  <c:v>19486.806849220698</c:v>
                </c:pt>
                <c:pt idx="36" formatCode="_(* #,##0_);_(* \(#,##0\);_(* &quot;-&quot;??_);_(@_)">
                  <c:v>19648.7850652044</c:v>
                </c:pt>
              </c:numCache>
            </c:numRef>
          </c:val>
          <c:smooth val="0"/>
        </c:ser>
        <c:ser>
          <c:idx val="2"/>
          <c:order val="2"/>
          <c:tx>
            <c:strRef>
              <c:f>ND!$D$2</c:f>
              <c:strCache>
                <c:ptCount val="1"/>
                <c:pt idx="0">
                  <c:v>2015 Forecast</c:v>
                </c:pt>
              </c:strCache>
            </c:strRef>
          </c:tx>
          <c:marker>
            <c:symbol val="none"/>
          </c:marker>
          <c:cat>
            <c:numRef>
              <c:f>ND!$A$3:$A$39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ND!$D$3:$D$39</c:f>
              <c:numCache>
                <c:formatCode>General</c:formatCode>
                <c:ptCount val="37"/>
                <c:pt idx="23" formatCode="_(* #,##0_);_(* \(#,##0\);_(* &quot;-&quot;??_);_(@_)">
                  <c:v>16032.967000000001</c:v>
                </c:pt>
                <c:pt idx="24" formatCode="_(* #,##0_);_(* \(#,##0\);_(* &quot;-&quot;??_);_(@_)">
                  <c:v>17100.4514859392</c:v>
                </c:pt>
                <c:pt idx="25" formatCode="_(* #,##0_);_(* \(#,##0\);_(* &quot;-&quot;??_);_(@_)">
                  <c:v>17637.094689064801</c:v>
                </c:pt>
                <c:pt idx="26" formatCode="_(* #,##0_);_(* \(#,##0\);_(* &quot;-&quot;??_);_(@_)">
                  <c:v>18020.202685402601</c:v>
                </c:pt>
                <c:pt idx="27" formatCode="_(* #,##0_);_(* \(#,##0\);_(* &quot;-&quot;??_);_(@_)">
                  <c:v>18320.530195708099</c:v>
                </c:pt>
                <c:pt idx="28" formatCode="_(* #,##0_);_(* \(#,##0\);_(* &quot;-&quot;??_);_(@_)">
                  <c:v>18612.429953174498</c:v>
                </c:pt>
                <c:pt idx="29" formatCode="_(* #,##0_);_(* \(#,##0\);_(* &quot;-&quot;??_);_(@_)">
                  <c:v>18903.0521185832</c:v>
                </c:pt>
                <c:pt idx="30" formatCode="_(* #,##0_);_(* \(#,##0\);_(* &quot;-&quot;??_);_(@_)">
                  <c:v>19195.7108636333</c:v>
                </c:pt>
                <c:pt idx="31" formatCode="_(* #,##0_);_(* \(#,##0\);_(* &quot;-&quot;??_);_(@_)">
                  <c:v>19377.4540320421</c:v>
                </c:pt>
                <c:pt idx="32" formatCode="_(* #,##0_);_(* \(#,##0\);_(* &quot;-&quot;??_);_(@_)">
                  <c:v>19524.331150744001</c:v>
                </c:pt>
                <c:pt idx="33" formatCode="_(* #,##0_);_(* \(#,##0\);_(* &quot;-&quot;??_);_(@_)">
                  <c:v>19678.245835294401</c:v>
                </c:pt>
                <c:pt idx="34" formatCode="_(* #,##0_);_(* \(#,##0\);_(* &quot;-&quot;??_);_(@_)">
                  <c:v>19797.594891930901</c:v>
                </c:pt>
                <c:pt idx="35" formatCode="_(* #,##0_);_(* \(#,##0\);_(* &quot;-&quot;??_);_(@_)">
                  <c:v>19849.558555295102</c:v>
                </c:pt>
              </c:numCache>
            </c:numRef>
          </c:val>
          <c:smooth val="0"/>
        </c:ser>
        <c:dLbls>
          <c:showLegendKey val="0"/>
          <c:showVal val="0"/>
          <c:showCatName val="0"/>
          <c:showSerName val="0"/>
          <c:showPercent val="0"/>
          <c:showBubbleSize val="0"/>
        </c:dLbls>
        <c:smooth val="0"/>
        <c:axId val="309193248"/>
        <c:axId val="309193640"/>
      </c:lineChart>
      <c:catAx>
        <c:axId val="309193248"/>
        <c:scaling>
          <c:orientation val="minMax"/>
        </c:scaling>
        <c:delete val="0"/>
        <c:axPos val="b"/>
        <c:numFmt formatCode="General" sourceLinked="1"/>
        <c:majorTickMark val="out"/>
        <c:minorTickMark val="none"/>
        <c:tickLblPos val="nextTo"/>
        <c:txPr>
          <a:bodyPr rot="-5400000"/>
          <a:lstStyle/>
          <a:p>
            <a:pPr>
              <a:defRPr/>
            </a:pPr>
            <a:endParaRPr lang="en-US"/>
          </a:p>
        </c:txPr>
        <c:crossAx val="309193640"/>
        <c:crosses val="autoZero"/>
        <c:auto val="1"/>
        <c:lblAlgn val="ctr"/>
        <c:lblOffset val="100"/>
        <c:noMultiLvlLbl val="0"/>
      </c:catAx>
      <c:valAx>
        <c:axId val="309193640"/>
        <c:scaling>
          <c:orientation val="minMax"/>
          <c:max val="20000"/>
        </c:scaling>
        <c:delete val="0"/>
        <c:axPos val="l"/>
        <c:majorGridlines/>
        <c:numFmt formatCode="_(* #,##0_);_(* \(#,##0\);_(* &quot;-&quot;??_);_(@_)" sourceLinked="1"/>
        <c:majorTickMark val="out"/>
        <c:minorTickMark val="none"/>
        <c:tickLblPos val="nextTo"/>
        <c:crossAx val="309193248"/>
        <c:crosses val="autoZero"/>
        <c:crossBetween val="between"/>
      </c:valAx>
    </c:plotArea>
    <c:legend>
      <c:legendPos val="b"/>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South Dakota</a:t>
            </a:r>
          </a:p>
        </c:rich>
      </c:tx>
      <c:overlay val="0"/>
    </c:title>
    <c:autoTitleDeleted val="0"/>
    <c:plotArea>
      <c:layout/>
      <c:lineChart>
        <c:grouping val="standard"/>
        <c:varyColors val="0"/>
        <c:ser>
          <c:idx val="0"/>
          <c:order val="0"/>
          <c:tx>
            <c:strRef>
              <c:f>SD!$B$2</c:f>
              <c:strCache>
                <c:ptCount val="1"/>
                <c:pt idx="0">
                  <c:v>History</c:v>
                </c:pt>
              </c:strCache>
            </c:strRef>
          </c:tx>
          <c:marker>
            <c:symbol val="none"/>
          </c:marker>
          <c:cat>
            <c:numRef>
              <c:f>SD!$A$3:$A$39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SD!$B$3:$B$39</c:f>
              <c:numCache>
                <c:formatCode>_(* #,##0_);_(* \(#,##0\);_(* "-"??_);_(@_)</c:formatCode>
                <c:ptCount val="37"/>
                <c:pt idx="0">
                  <c:v>6333.893</c:v>
                </c:pt>
                <c:pt idx="1">
                  <c:v>6685.14</c:v>
                </c:pt>
                <c:pt idx="2">
                  <c:v>6493.8459999999995</c:v>
                </c:pt>
                <c:pt idx="3">
                  <c:v>6904.7070000000003</c:v>
                </c:pt>
                <c:pt idx="4">
                  <c:v>7174.0540000000001</c:v>
                </c:pt>
                <c:pt idx="5">
                  <c:v>7413.5420000000004</c:v>
                </c:pt>
                <c:pt idx="6">
                  <c:v>7736.1620000000003</c:v>
                </c:pt>
                <c:pt idx="7">
                  <c:v>7772.5479999999998</c:v>
                </c:pt>
                <c:pt idx="8">
                  <c:v>7824.0309999999999</c:v>
                </c:pt>
                <c:pt idx="9">
                  <c:v>7922.3540000000003</c:v>
                </c:pt>
                <c:pt idx="10">
                  <c:v>8282.74</c:v>
                </c:pt>
                <c:pt idx="11">
                  <c:v>8626.9989999999998</c:v>
                </c:pt>
                <c:pt idx="12">
                  <c:v>8936.8009999999995</c:v>
                </c:pt>
                <c:pt idx="13">
                  <c:v>9079.99</c:v>
                </c:pt>
                <c:pt idx="14">
                  <c:v>9213.84399999999</c:v>
                </c:pt>
                <c:pt idx="15">
                  <c:v>9811.0169999999998</c:v>
                </c:pt>
                <c:pt idx="16">
                  <c:v>10056.387000000001</c:v>
                </c:pt>
                <c:pt idx="17">
                  <c:v>10603.300999999999</c:v>
                </c:pt>
                <c:pt idx="18">
                  <c:v>10974.085999999999</c:v>
                </c:pt>
                <c:pt idx="19">
                  <c:v>11010.118</c:v>
                </c:pt>
                <c:pt idx="20">
                  <c:v>11356.148999999999</c:v>
                </c:pt>
                <c:pt idx="21">
                  <c:v>11679.6</c:v>
                </c:pt>
                <c:pt idx="22">
                  <c:v>11734.21</c:v>
                </c:pt>
                <c:pt idx="23">
                  <c:v>12209.799000000001</c:v>
                </c:pt>
                <c:pt idx="24">
                  <c:v>12354.726000000001</c:v>
                </c:pt>
              </c:numCache>
            </c:numRef>
          </c:val>
          <c:smooth val="0"/>
        </c:ser>
        <c:ser>
          <c:idx val="1"/>
          <c:order val="1"/>
          <c:tx>
            <c:strRef>
              <c:f>SD!$C$2</c:f>
              <c:strCache>
                <c:ptCount val="1"/>
                <c:pt idx="0">
                  <c:v>2016 Forecast</c:v>
                </c:pt>
              </c:strCache>
            </c:strRef>
          </c:tx>
          <c:marker>
            <c:symbol val="none"/>
          </c:marker>
          <c:cat>
            <c:numRef>
              <c:f>SD!$A$3:$A$39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SD!$C$3:$C$39</c:f>
              <c:numCache>
                <c:formatCode>General</c:formatCode>
                <c:ptCount val="37"/>
                <c:pt idx="24" formatCode="_(* #,##0_);_(* \(#,##0\);_(* &quot;-&quot;??_);_(@_)">
                  <c:v>12354.726000000001</c:v>
                </c:pt>
                <c:pt idx="25" formatCode="_(* #,##0_);_(* \(#,##0\);_(* &quot;-&quot;??_);_(@_)">
                  <c:v>12256.4062799407</c:v>
                </c:pt>
                <c:pt idx="26" formatCode="_(* #,##0_);_(* \(#,##0\);_(* &quot;-&quot;??_);_(@_)">
                  <c:v>12742.045851979699</c:v>
                </c:pt>
                <c:pt idx="27" formatCode="_(* #,##0_);_(* \(#,##0\);_(* &quot;-&quot;??_);_(@_)">
                  <c:v>12994.782766173301</c:v>
                </c:pt>
                <c:pt idx="28" formatCode="_(* #,##0_);_(* \(#,##0\);_(* &quot;-&quot;??_);_(@_)">
                  <c:v>13285.5100521554</c:v>
                </c:pt>
                <c:pt idx="29" formatCode="_(* #,##0_);_(* \(#,##0\);_(* &quot;-&quot;??_);_(@_)">
                  <c:v>13640.068734824001</c:v>
                </c:pt>
                <c:pt idx="30" formatCode="_(* #,##0_);_(* \(#,##0\);_(* &quot;-&quot;??_);_(@_)">
                  <c:v>13966.111357767701</c:v>
                </c:pt>
                <c:pt idx="31" formatCode="_(* #,##0_);_(* \(#,##0\);_(* &quot;-&quot;??_);_(@_)">
                  <c:v>14249.686355772399</c:v>
                </c:pt>
                <c:pt idx="32" formatCode="_(* #,##0_);_(* \(#,##0\);_(* &quot;-&quot;??_);_(@_)">
                  <c:v>14549.4580212438</c:v>
                </c:pt>
                <c:pt idx="33" formatCode="_(* #,##0_);_(* \(#,##0\);_(* &quot;-&quot;??_);_(@_)">
                  <c:v>14863.8601060529</c:v>
                </c:pt>
                <c:pt idx="34" formatCode="_(* #,##0_);_(* \(#,##0\);_(* &quot;-&quot;??_);_(@_)">
                  <c:v>15181.8512936559</c:v>
                </c:pt>
                <c:pt idx="35" formatCode="_(* #,##0_);_(* \(#,##0\);_(* &quot;-&quot;??_);_(@_)">
                  <c:v>15485.157710318799</c:v>
                </c:pt>
                <c:pt idx="36" formatCode="_(* #,##0_);_(* \(#,##0\);_(* &quot;-&quot;??_);_(@_)">
                  <c:v>15764.771039875601</c:v>
                </c:pt>
              </c:numCache>
            </c:numRef>
          </c:val>
          <c:smooth val="0"/>
        </c:ser>
        <c:ser>
          <c:idx val="2"/>
          <c:order val="2"/>
          <c:tx>
            <c:strRef>
              <c:f>SD!$D$2</c:f>
              <c:strCache>
                <c:ptCount val="1"/>
                <c:pt idx="0">
                  <c:v>2015 Forecast</c:v>
                </c:pt>
              </c:strCache>
            </c:strRef>
          </c:tx>
          <c:marker>
            <c:symbol val="none"/>
          </c:marker>
          <c:cat>
            <c:numRef>
              <c:f>SD!$A$3:$A$39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SD!$D$3:$D$39</c:f>
              <c:numCache>
                <c:formatCode>General</c:formatCode>
                <c:ptCount val="37"/>
                <c:pt idx="23" formatCode="_(* #,##0_);_(* \(#,##0\);_(* &quot;-&quot;??_);_(@_)">
                  <c:v>12209.799000000001</c:v>
                </c:pt>
                <c:pt idx="24" formatCode="_(* #,##0_);_(* \(#,##0\);_(* &quot;-&quot;??_);_(@_)">
                  <c:v>12275.490145096799</c:v>
                </c:pt>
                <c:pt idx="25" formatCode="_(* #,##0_);_(* \(#,##0\);_(* &quot;-&quot;??_);_(@_)">
                  <c:v>12550.5500452463</c:v>
                </c:pt>
                <c:pt idx="26" formatCode="_(* #,##0_);_(* \(#,##0\);_(* &quot;-&quot;??_);_(@_)">
                  <c:v>12980.3931728716</c:v>
                </c:pt>
                <c:pt idx="27" formatCode="_(* #,##0_);_(* \(#,##0\);_(* &quot;-&quot;??_);_(@_)">
                  <c:v>13286.1961500528</c:v>
                </c:pt>
                <c:pt idx="28" formatCode="_(* #,##0_);_(* \(#,##0\);_(* &quot;-&quot;??_);_(@_)">
                  <c:v>13484.705096943801</c:v>
                </c:pt>
                <c:pt idx="29" formatCode="_(* #,##0_);_(* \(#,##0\);_(* &quot;-&quot;??_);_(@_)">
                  <c:v>13743.6650378948</c:v>
                </c:pt>
                <c:pt idx="30" formatCode="_(* #,##0_);_(* \(#,##0\);_(* &quot;-&quot;??_);_(@_)">
                  <c:v>14104.511190662201</c:v>
                </c:pt>
                <c:pt idx="31" formatCode="_(* #,##0_);_(* \(#,##0\);_(* &quot;-&quot;??_);_(@_)">
                  <c:v>14434.4513130092</c:v>
                </c:pt>
                <c:pt idx="32" formatCode="_(* #,##0_);_(* \(#,##0\);_(* &quot;-&quot;??_);_(@_)">
                  <c:v>14740.681017178</c:v>
                </c:pt>
                <c:pt idx="33" formatCode="_(* #,##0_);_(* \(#,##0\);_(* &quot;-&quot;??_);_(@_)">
                  <c:v>15012.0837544146</c:v>
                </c:pt>
                <c:pt idx="34" formatCode="_(* #,##0_);_(* \(#,##0\);_(* &quot;-&quot;??_);_(@_)">
                  <c:v>15283.797962037501</c:v>
                </c:pt>
                <c:pt idx="35" formatCode="_(* #,##0_);_(* \(#,##0\);_(* &quot;-&quot;??_);_(@_)">
                  <c:v>15539.4817328059</c:v>
                </c:pt>
              </c:numCache>
            </c:numRef>
          </c:val>
          <c:smooth val="0"/>
        </c:ser>
        <c:dLbls>
          <c:showLegendKey val="0"/>
          <c:showVal val="0"/>
          <c:showCatName val="0"/>
          <c:showSerName val="0"/>
          <c:showPercent val="0"/>
          <c:showBubbleSize val="0"/>
        </c:dLbls>
        <c:smooth val="0"/>
        <c:axId val="310859904"/>
        <c:axId val="310860296"/>
      </c:lineChart>
      <c:catAx>
        <c:axId val="310859904"/>
        <c:scaling>
          <c:orientation val="minMax"/>
        </c:scaling>
        <c:delete val="0"/>
        <c:axPos val="b"/>
        <c:numFmt formatCode="General" sourceLinked="1"/>
        <c:majorTickMark val="out"/>
        <c:minorTickMark val="none"/>
        <c:tickLblPos val="nextTo"/>
        <c:txPr>
          <a:bodyPr rot="-5400000"/>
          <a:lstStyle/>
          <a:p>
            <a:pPr>
              <a:defRPr/>
            </a:pPr>
            <a:endParaRPr lang="en-US"/>
          </a:p>
        </c:txPr>
        <c:crossAx val="310860296"/>
        <c:crosses val="autoZero"/>
        <c:auto val="1"/>
        <c:lblAlgn val="ctr"/>
        <c:lblOffset val="100"/>
        <c:noMultiLvlLbl val="0"/>
      </c:catAx>
      <c:valAx>
        <c:axId val="310860296"/>
        <c:scaling>
          <c:orientation val="minMax"/>
        </c:scaling>
        <c:delete val="0"/>
        <c:axPos val="l"/>
        <c:majorGridlines/>
        <c:numFmt formatCode="_(* #,##0_);_(* \(#,##0\);_(* &quot;-&quot;??_);_(@_)" sourceLinked="1"/>
        <c:majorTickMark val="out"/>
        <c:minorTickMark val="none"/>
        <c:tickLblPos val="nextTo"/>
        <c:crossAx val="310859904"/>
        <c:crosses val="autoZero"/>
        <c:crossBetween val="between"/>
      </c:valAx>
    </c:plotArea>
    <c:legend>
      <c:legendPos val="b"/>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Texas</a:t>
            </a:r>
          </a:p>
        </c:rich>
      </c:tx>
      <c:overlay val="0"/>
    </c:title>
    <c:autoTitleDeleted val="0"/>
    <c:plotArea>
      <c:layout/>
      <c:lineChart>
        <c:grouping val="standard"/>
        <c:varyColors val="0"/>
        <c:ser>
          <c:idx val="0"/>
          <c:order val="0"/>
          <c:tx>
            <c:strRef>
              <c:f>TX!$B$2</c:f>
              <c:strCache>
                <c:ptCount val="1"/>
                <c:pt idx="0">
                  <c:v>History</c:v>
                </c:pt>
              </c:strCache>
            </c:strRef>
          </c:tx>
          <c:marker>
            <c:symbol val="none"/>
          </c:marker>
          <c:cat>
            <c:numRef>
              <c:f>TX!$A$3:$A$39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TX!$B$3:$B$39</c:f>
              <c:numCache>
                <c:formatCode>_(* #,##0_);_(* \(#,##0\);_(* "-"??_);_(@_)</c:formatCode>
                <c:ptCount val="37"/>
                <c:pt idx="0">
                  <c:v>237415.12700000001</c:v>
                </c:pt>
                <c:pt idx="1">
                  <c:v>240351.78700000001</c:v>
                </c:pt>
                <c:pt idx="2">
                  <c:v>239431.038</c:v>
                </c:pt>
                <c:pt idx="3">
                  <c:v>250084.413</c:v>
                </c:pt>
                <c:pt idx="4">
                  <c:v>258179.73699999999</c:v>
                </c:pt>
                <c:pt idx="5">
                  <c:v>263278.592</c:v>
                </c:pt>
                <c:pt idx="6">
                  <c:v>278449.58299999998</c:v>
                </c:pt>
                <c:pt idx="7">
                  <c:v>286703.50900000002</c:v>
                </c:pt>
                <c:pt idx="8">
                  <c:v>304704.76400000002</c:v>
                </c:pt>
                <c:pt idx="9">
                  <c:v>301844.18</c:v>
                </c:pt>
                <c:pt idx="10">
                  <c:v>318262.52899999998</c:v>
                </c:pt>
                <c:pt idx="11">
                  <c:v>318044.174</c:v>
                </c:pt>
                <c:pt idx="12">
                  <c:v>320845.84899999999</c:v>
                </c:pt>
                <c:pt idx="13">
                  <c:v>322685.95500000002</c:v>
                </c:pt>
                <c:pt idx="14">
                  <c:v>320614.84000000003</c:v>
                </c:pt>
                <c:pt idx="15">
                  <c:v>334258.26199999999</c:v>
                </c:pt>
                <c:pt idx="16">
                  <c:v>342724.21299999999</c:v>
                </c:pt>
                <c:pt idx="17">
                  <c:v>343828.58199999999</c:v>
                </c:pt>
                <c:pt idx="18">
                  <c:v>347814.647</c:v>
                </c:pt>
                <c:pt idx="19">
                  <c:v>345351.42</c:v>
                </c:pt>
                <c:pt idx="20">
                  <c:v>358457.55</c:v>
                </c:pt>
                <c:pt idx="21">
                  <c:v>376065.11599999998</c:v>
                </c:pt>
                <c:pt idx="22">
                  <c:v>365104.13099999999</c:v>
                </c:pt>
                <c:pt idx="23">
                  <c:v>378817.25400000002</c:v>
                </c:pt>
                <c:pt idx="24">
                  <c:v>389669.82</c:v>
                </c:pt>
              </c:numCache>
            </c:numRef>
          </c:val>
          <c:smooth val="0"/>
        </c:ser>
        <c:ser>
          <c:idx val="1"/>
          <c:order val="1"/>
          <c:tx>
            <c:strRef>
              <c:f>TX!$C$2</c:f>
              <c:strCache>
                <c:ptCount val="1"/>
                <c:pt idx="0">
                  <c:v>2016 Forecast</c:v>
                </c:pt>
              </c:strCache>
            </c:strRef>
          </c:tx>
          <c:marker>
            <c:symbol val="none"/>
          </c:marker>
          <c:cat>
            <c:numRef>
              <c:f>TX!$A$3:$A$39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TX!$C$3:$C$39</c:f>
              <c:numCache>
                <c:formatCode>General</c:formatCode>
                <c:ptCount val="37"/>
                <c:pt idx="24" formatCode="_(* #,##0_);_(* \(#,##0\);_(* &quot;-&quot;??_);_(@_)">
                  <c:v>389669.82</c:v>
                </c:pt>
                <c:pt idx="25" formatCode="_(* #,##0_);_(* \(#,##0\);_(* &quot;-&quot;??_);_(@_)">
                  <c:v>398998.12881948898</c:v>
                </c:pt>
                <c:pt idx="26" formatCode="_(* #,##0_);_(* \(#,##0\);_(* &quot;-&quot;??_);_(@_)">
                  <c:v>400467.91007865599</c:v>
                </c:pt>
                <c:pt idx="27" formatCode="_(* #,##0_);_(* \(#,##0\);_(* &quot;-&quot;??_);_(@_)">
                  <c:v>407682.64227591601</c:v>
                </c:pt>
                <c:pt idx="28" formatCode="_(* #,##0_);_(* \(#,##0\);_(* &quot;-&quot;??_);_(@_)">
                  <c:v>417086.44934414898</c:v>
                </c:pt>
                <c:pt idx="29" formatCode="_(* #,##0_);_(* \(#,##0\);_(* &quot;-&quot;??_);_(@_)">
                  <c:v>426911.55329582101</c:v>
                </c:pt>
                <c:pt idx="30" formatCode="_(* #,##0_);_(* \(#,##0\);_(* &quot;-&quot;??_);_(@_)">
                  <c:v>436158.64327861898</c:v>
                </c:pt>
                <c:pt idx="31" formatCode="_(* #,##0_);_(* \(#,##0\);_(* &quot;-&quot;??_);_(@_)">
                  <c:v>444081.39182101103</c:v>
                </c:pt>
                <c:pt idx="32" formatCode="_(* #,##0_);_(* \(#,##0\);_(* &quot;-&quot;??_);_(@_)">
                  <c:v>452832.45927401498</c:v>
                </c:pt>
                <c:pt idx="33" formatCode="_(* #,##0_);_(* \(#,##0\);_(* &quot;-&quot;??_);_(@_)">
                  <c:v>461551.40548900602</c:v>
                </c:pt>
                <c:pt idx="34" formatCode="_(* #,##0_);_(* \(#,##0\);_(* &quot;-&quot;??_);_(@_)">
                  <c:v>470286.85281078698</c:v>
                </c:pt>
                <c:pt idx="35" formatCode="_(* #,##0_);_(* \(#,##0\);_(* &quot;-&quot;??_);_(@_)">
                  <c:v>478539.10119925899</c:v>
                </c:pt>
                <c:pt idx="36" formatCode="_(* #,##0_);_(* \(#,##0\);_(* &quot;-&quot;??_);_(@_)">
                  <c:v>487358.08547621203</c:v>
                </c:pt>
              </c:numCache>
            </c:numRef>
          </c:val>
          <c:smooth val="0"/>
        </c:ser>
        <c:ser>
          <c:idx val="2"/>
          <c:order val="2"/>
          <c:tx>
            <c:strRef>
              <c:f>TX!$D$2</c:f>
              <c:strCache>
                <c:ptCount val="1"/>
                <c:pt idx="0">
                  <c:v>2015 Forecast</c:v>
                </c:pt>
              </c:strCache>
            </c:strRef>
          </c:tx>
          <c:marker>
            <c:symbol val="none"/>
          </c:marker>
          <c:cat>
            <c:numRef>
              <c:f>TX!$A$3:$A$39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TX!$D$3:$D$39</c:f>
              <c:numCache>
                <c:formatCode>General</c:formatCode>
                <c:ptCount val="37"/>
                <c:pt idx="23" formatCode="_(* #,##0_);_(* \(#,##0\);_(* &quot;-&quot;??_);_(@_)">
                  <c:v>378817.25400000002</c:v>
                </c:pt>
                <c:pt idx="24" formatCode="_(* #,##0_);_(* \(#,##0\);_(* &quot;-&quot;??_);_(@_)">
                  <c:v>388016.27262194199</c:v>
                </c:pt>
                <c:pt idx="25" formatCode="_(* #,##0_);_(* \(#,##0\);_(* &quot;-&quot;??_);_(@_)">
                  <c:v>396660.31989162799</c:v>
                </c:pt>
                <c:pt idx="26" formatCode="_(* #,##0_);_(* \(#,##0\);_(* &quot;-&quot;??_);_(@_)">
                  <c:v>406074.987879858</c:v>
                </c:pt>
                <c:pt idx="27" formatCode="_(* #,##0_);_(* \(#,##0\);_(* &quot;-&quot;??_);_(@_)">
                  <c:v>412071.91404419701</c:v>
                </c:pt>
                <c:pt idx="28" formatCode="_(* #,##0_);_(* \(#,##0\);_(* &quot;-&quot;??_);_(@_)">
                  <c:v>418876.39516442898</c:v>
                </c:pt>
                <c:pt idx="29" formatCode="_(* #,##0_);_(* \(#,##0\);_(* &quot;-&quot;??_);_(@_)">
                  <c:v>428672.183731211</c:v>
                </c:pt>
                <c:pt idx="30" formatCode="_(* #,##0_);_(* \(#,##0\);_(* &quot;-&quot;??_);_(@_)">
                  <c:v>439010.847681213</c:v>
                </c:pt>
                <c:pt idx="31" formatCode="_(* #,##0_);_(* \(#,##0\);_(* &quot;-&quot;??_);_(@_)">
                  <c:v>448429.65585648402</c:v>
                </c:pt>
                <c:pt idx="32" formatCode="_(* #,##0_);_(* \(#,##0\);_(* &quot;-&quot;??_);_(@_)">
                  <c:v>457270.93054571701</c:v>
                </c:pt>
                <c:pt idx="33" formatCode="_(* #,##0_);_(* \(#,##0\);_(* &quot;-&quot;??_);_(@_)">
                  <c:v>465521.573853612</c:v>
                </c:pt>
                <c:pt idx="34" formatCode="_(* #,##0_);_(* \(#,##0\);_(* &quot;-&quot;??_);_(@_)">
                  <c:v>473611.49989207898</c:v>
                </c:pt>
                <c:pt idx="35" formatCode="_(* #,##0_);_(* \(#,##0\);_(* &quot;-&quot;??_);_(@_)">
                  <c:v>481278.75285862997</c:v>
                </c:pt>
              </c:numCache>
            </c:numRef>
          </c:val>
          <c:smooth val="0"/>
        </c:ser>
        <c:dLbls>
          <c:showLegendKey val="0"/>
          <c:showVal val="0"/>
          <c:showCatName val="0"/>
          <c:showSerName val="0"/>
          <c:showPercent val="0"/>
          <c:showBubbleSize val="0"/>
        </c:dLbls>
        <c:smooth val="0"/>
        <c:axId val="310861864"/>
        <c:axId val="310862256"/>
      </c:lineChart>
      <c:catAx>
        <c:axId val="310861864"/>
        <c:scaling>
          <c:orientation val="minMax"/>
        </c:scaling>
        <c:delete val="0"/>
        <c:axPos val="b"/>
        <c:numFmt formatCode="General" sourceLinked="1"/>
        <c:majorTickMark val="out"/>
        <c:minorTickMark val="none"/>
        <c:tickLblPos val="nextTo"/>
        <c:txPr>
          <a:bodyPr rot="-5400000"/>
          <a:lstStyle/>
          <a:p>
            <a:pPr>
              <a:defRPr/>
            </a:pPr>
            <a:endParaRPr lang="en-US"/>
          </a:p>
        </c:txPr>
        <c:crossAx val="310862256"/>
        <c:crosses val="autoZero"/>
        <c:auto val="1"/>
        <c:lblAlgn val="ctr"/>
        <c:lblOffset val="100"/>
        <c:noMultiLvlLbl val="0"/>
      </c:catAx>
      <c:valAx>
        <c:axId val="310862256"/>
        <c:scaling>
          <c:orientation val="minMax"/>
          <c:max val="600000"/>
          <c:min val="100000"/>
        </c:scaling>
        <c:delete val="0"/>
        <c:axPos val="l"/>
        <c:majorGridlines/>
        <c:numFmt formatCode="_(* #,##0_);_(* \(#,##0\);_(* &quot;-&quot;??_);_(@_)" sourceLinked="1"/>
        <c:majorTickMark val="out"/>
        <c:minorTickMark val="none"/>
        <c:tickLblPos val="nextTo"/>
        <c:crossAx val="310861864"/>
        <c:crosses val="autoZero"/>
        <c:crossBetween val="between"/>
        <c:majorUnit val="100000"/>
      </c:valAx>
    </c:plotArea>
    <c:legend>
      <c:legendPos val="b"/>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Wisconsin</a:t>
            </a:r>
          </a:p>
        </c:rich>
      </c:tx>
      <c:overlay val="0"/>
    </c:title>
    <c:autoTitleDeleted val="0"/>
    <c:plotArea>
      <c:layout>
        <c:manualLayout>
          <c:layoutTarget val="inner"/>
          <c:xMode val="edge"/>
          <c:yMode val="edge"/>
          <c:x val="9.0707166508816009E-2"/>
          <c:y val="9.1439915302733918E-2"/>
          <c:w val="0.8923596280976247"/>
          <c:h val="0.72593652418583332"/>
        </c:manualLayout>
      </c:layout>
      <c:lineChart>
        <c:grouping val="standard"/>
        <c:varyColors val="0"/>
        <c:ser>
          <c:idx val="0"/>
          <c:order val="0"/>
          <c:tx>
            <c:strRef>
              <c:f>WI!$B$2</c:f>
              <c:strCache>
                <c:ptCount val="1"/>
                <c:pt idx="0">
                  <c:v>History</c:v>
                </c:pt>
              </c:strCache>
            </c:strRef>
          </c:tx>
          <c:marker>
            <c:symbol val="none"/>
          </c:marker>
          <c:cat>
            <c:numRef>
              <c:f>WI!$A$3:$A$39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WI!$B$3:$B$39</c:f>
              <c:numCache>
                <c:formatCode>_(* #,##0_);_(* \(#,##0\);_(* "-"??_);_(@_)</c:formatCode>
                <c:ptCount val="37"/>
                <c:pt idx="0">
                  <c:v>49198.027999999998</c:v>
                </c:pt>
                <c:pt idx="1">
                  <c:v>51032.207999999999</c:v>
                </c:pt>
                <c:pt idx="2">
                  <c:v>50925.09</c:v>
                </c:pt>
                <c:pt idx="3">
                  <c:v>53156.402000000002</c:v>
                </c:pt>
                <c:pt idx="4">
                  <c:v>55411.610999999997</c:v>
                </c:pt>
                <c:pt idx="5">
                  <c:v>57966.904000000002</c:v>
                </c:pt>
                <c:pt idx="6">
                  <c:v>58743.627999999997</c:v>
                </c:pt>
                <c:pt idx="7">
                  <c:v>60094.002</c:v>
                </c:pt>
                <c:pt idx="8">
                  <c:v>62061.220999999998</c:v>
                </c:pt>
                <c:pt idx="9">
                  <c:v>63547.447999999997</c:v>
                </c:pt>
                <c:pt idx="10">
                  <c:v>65146.487000000001</c:v>
                </c:pt>
                <c:pt idx="11">
                  <c:v>65218.292999999998</c:v>
                </c:pt>
                <c:pt idx="12">
                  <c:v>66999.296000000002</c:v>
                </c:pt>
                <c:pt idx="13">
                  <c:v>67241.494000000006</c:v>
                </c:pt>
                <c:pt idx="14">
                  <c:v>67975.709000000003</c:v>
                </c:pt>
                <c:pt idx="15">
                  <c:v>70335.683000000005</c:v>
                </c:pt>
                <c:pt idx="16">
                  <c:v>69820.748999999996</c:v>
                </c:pt>
                <c:pt idx="17">
                  <c:v>71301.3</c:v>
                </c:pt>
                <c:pt idx="18">
                  <c:v>70121.827000000005</c:v>
                </c:pt>
                <c:pt idx="19">
                  <c:v>66286.438999999998</c:v>
                </c:pt>
                <c:pt idx="20">
                  <c:v>68752.417000000001</c:v>
                </c:pt>
                <c:pt idx="21">
                  <c:v>68611.622000000003</c:v>
                </c:pt>
                <c:pt idx="22">
                  <c:v>68820.09</c:v>
                </c:pt>
                <c:pt idx="23">
                  <c:v>69124.043000000005</c:v>
                </c:pt>
                <c:pt idx="24">
                  <c:v>69494.755000000005</c:v>
                </c:pt>
              </c:numCache>
            </c:numRef>
          </c:val>
          <c:smooth val="0"/>
        </c:ser>
        <c:ser>
          <c:idx val="1"/>
          <c:order val="1"/>
          <c:tx>
            <c:strRef>
              <c:f>WI!$C$2</c:f>
              <c:strCache>
                <c:ptCount val="1"/>
                <c:pt idx="0">
                  <c:v>2016 Forecast</c:v>
                </c:pt>
              </c:strCache>
            </c:strRef>
          </c:tx>
          <c:marker>
            <c:symbol val="none"/>
          </c:marker>
          <c:cat>
            <c:numRef>
              <c:f>WI!$A$3:$A$39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WI!$C$3:$C$39</c:f>
              <c:numCache>
                <c:formatCode>General</c:formatCode>
                <c:ptCount val="37"/>
                <c:pt idx="24" formatCode="_(* #,##0_);_(* \(#,##0\);_(* &quot;-&quot;??_);_(@_)">
                  <c:v>69494.755000000005</c:v>
                </c:pt>
                <c:pt idx="25" formatCode="_(* #,##0_);_(* \(#,##0\);_(* &quot;-&quot;??_);_(@_)">
                  <c:v>69762.289028166095</c:v>
                </c:pt>
                <c:pt idx="26" formatCode="_(* #,##0_);_(* \(#,##0\);_(* &quot;-&quot;??_);_(@_)">
                  <c:v>71401.233071926094</c:v>
                </c:pt>
                <c:pt idx="27" formatCode="_(* #,##0_);_(* \(#,##0\);_(* &quot;-&quot;??_);_(@_)">
                  <c:v>73182.712613832395</c:v>
                </c:pt>
                <c:pt idx="28" formatCode="_(* #,##0_);_(* \(#,##0\);_(* &quot;-&quot;??_);_(@_)">
                  <c:v>74892.483450385305</c:v>
                </c:pt>
                <c:pt idx="29" formatCode="_(* #,##0_);_(* \(#,##0\);_(* &quot;-&quot;??_);_(@_)">
                  <c:v>76212.931317508701</c:v>
                </c:pt>
                <c:pt idx="30" formatCode="_(* #,##0_);_(* \(#,##0\);_(* &quot;-&quot;??_);_(@_)">
                  <c:v>77266.615497254097</c:v>
                </c:pt>
                <c:pt idx="31" formatCode="_(* #,##0_);_(* \(#,##0\);_(* &quot;-&quot;??_);_(@_)">
                  <c:v>78231.332583408293</c:v>
                </c:pt>
                <c:pt idx="32" formatCode="_(* #,##0_);_(* \(#,##0\);_(* &quot;-&quot;??_);_(@_)">
                  <c:v>79381.336740945102</c:v>
                </c:pt>
                <c:pt idx="33" formatCode="_(* #,##0_);_(* \(#,##0\);_(* &quot;-&quot;??_);_(@_)">
                  <c:v>80577.387501869904</c:v>
                </c:pt>
                <c:pt idx="34" formatCode="_(* #,##0_);_(* \(#,##0\);_(* &quot;-&quot;??_);_(@_)">
                  <c:v>81723.850542109096</c:v>
                </c:pt>
                <c:pt idx="35" formatCode="_(* #,##0_);_(* \(#,##0\);_(* &quot;-&quot;??_);_(@_)">
                  <c:v>82773.580580191294</c:v>
                </c:pt>
                <c:pt idx="36" formatCode="_(* #,##0_);_(* \(#,##0\);_(* &quot;-&quot;??_);_(@_)">
                  <c:v>83919.813734226307</c:v>
                </c:pt>
              </c:numCache>
            </c:numRef>
          </c:val>
          <c:smooth val="0"/>
        </c:ser>
        <c:ser>
          <c:idx val="2"/>
          <c:order val="2"/>
          <c:tx>
            <c:strRef>
              <c:f>WI!$D$2</c:f>
              <c:strCache>
                <c:ptCount val="1"/>
                <c:pt idx="0">
                  <c:v>2015 Forecast</c:v>
                </c:pt>
              </c:strCache>
            </c:strRef>
          </c:tx>
          <c:marker>
            <c:symbol val="none"/>
          </c:marker>
          <c:cat>
            <c:numRef>
              <c:f>WI!$A$3:$A$39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WI!$D$3:$D$39</c:f>
              <c:numCache>
                <c:formatCode>General</c:formatCode>
                <c:ptCount val="37"/>
                <c:pt idx="23" formatCode="_(* #,##0_);_(* \(#,##0\);_(* &quot;-&quot;??_);_(@_)">
                  <c:v>69124.043000000005</c:v>
                </c:pt>
                <c:pt idx="24" formatCode="_(* #,##0_);_(* \(#,##0\);_(* &quot;-&quot;??_);_(@_)">
                  <c:v>69958.640072221096</c:v>
                </c:pt>
                <c:pt idx="25" formatCode="_(* #,##0_);_(* \(#,##0\);_(* &quot;-&quot;??_);_(@_)">
                  <c:v>71126.602465346601</c:v>
                </c:pt>
                <c:pt idx="26" formatCode="_(* #,##0_);_(* \(#,##0\);_(* &quot;-&quot;??_);_(@_)">
                  <c:v>72208.815957209299</c:v>
                </c:pt>
                <c:pt idx="27" formatCode="_(* #,##0_);_(* \(#,##0\);_(* &quot;-&quot;??_);_(@_)">
                  <c:v>73346.262645546405</c:v>
                </c:pt>
                <c:pt idx="28" formatCode="_(* #,##0_);_(* \(#,##0\);_(* &quot;-&quot;??_);_(@_)">
                  <c:v>74527.026550551498</c:v>
                </c:pt>
                <c:pt idx="29" formatCode="_(* #,##0_);_(* \(#,##0\);_(* &quot;-&quot;??_);_(@_)">
                  <c:v>75922.189607259395</c:v>
                </c:pt>
                <c:pt idx="30" formatCode="_(* #,##0_);_(* \(#,##0\);_(* &quot;-&quot;??_);_(@_)">
                  <c:v>77218.610941078601</c:v>
                </c:pt>
                <c:pt idx="31" formatCode="_(* #,##0_);_(* \(#,##0\);_(* &quot;-&quot;??_);_(@_)">
                  <c:v>78285.435605885301</c:v>
                </c:pt>
                <c:pt idx="32" formatCode="_(* #,##0_);_(* \(#,##0\);_(* &quot;-&quot;??_);_(@_)">
                  <c:v>79295.323980112298</c:v>
                </c:pt>
                <c:pt idx="33" formatCode="_(* #,##0_);_(* \(#,##0\);_(* &quot;-&quot;??_);_(@_)">
                  <c:v>80359.694050345905</c:v>
                </c:pt>
                <c:pt idx="34" formatCode="_(* #,##0_);_(* \(#,##0\);_(* &quot;-&quot;??_);_(@_)">
                  <c:v>81444.151953831693</c:v>
                </c:pt>
                <c:pt idx="35" formatCode="_(* #,##0_);_(* \(#,##0\);_(* &quot;-&quot;??_);_(@_)">
                  <c:v>82522.154482233105</c:v>
                </c:pt>
              </c:numCache>
            </c:numRef>
          </c:val>
          <c:smooth val="0"/>
        </c:ser>
        <c:dLbls>
          <c:showLegendKey val="0"/>
          <c:showVal val="0"/>
          <c:showCatName val="0"/>
          <c:showSerName val="0"/>
          <c:showPercent val="0"/>
          <c:showBubbleSize val="0"/>
        </c:dLbls>
        <c:smooth val="0"/>
        <c:axId val="263199968"/>
        <c:axId val="310863432"/>
      </c:lineChart>
      <c:catAx>
        <c:axId val="263199968"/>
        <c:scaling>
          <c:orientation val="minMax"/>
        </c:scaling>
        <c:delete val="0"/>
        <c:axPos val="b"/>
        <c:numFmt formatCode="General" sourceLinked="1"/>
        <c:majorTickMark val="out"/>
        <c:minorTickMark val="none"/>
        <c:tickLblPos val="nextTo"/>
        <c:txPr>
          <a:bodyPr rot="-5400000"/>
          <a:lstStyle/>
          <a:p>
            <a:pPr>
              <a:defRPr/>
            </a:pPr>
            <a:endParaRPr lang="en-US"/>
          </a:p>
        </c:txPr>
        <c:crossAx val="310863432"/>
        <c:crosses val="autoZero"/>
        <c:auto val="1"/>
        <c:lblAlgn val="ctr"/>
        <c:lblOffset val="100"/>
        <c:noMultiLvlLbl val="0"/>
      </c:catAx>
      <c:valAx>
        <c:axId val="310863432"/>
        <c:scaling>
          <c:orientation val="minMax"/>
          <c:max val="100000"/>
          <c:min val="0"/>
        </c:scaling>
        <c:delete val="0"/>
        <c:axPos val="l"/>
        <c:majorGridlines/>
        <c:numFmt formatCode="_(* #,##0_);_(* \(#,##0\);_(* &quot;-&quot;??_);_(@_)" sourceLinked="1"/>
        <c:majorTickMark val="out"/>
        <c:minorTickMark val="none"/>
        <c:tickLblPos val="nextTo"/>
        <c:crossAx val="263199968"/>
        <c:crosses val="autoZero"/>
        <c:crossBetween val="between"/>
      </c:valAx>
    </c:plotArea>
    <c:legend>
      <c:legendPos val="b"/>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Louisiana -</a:t>
            </a:r>
            <a:r>
              <a:rPr lang="en-US" baseline="0"/>
              <a:t> Option 1</a:t>
            </a:r>
            <a:endParaRPr lang="en-US"/>
          </a:p>
        </c:rich>
      </c:tx>
      <c:overlay val="0"/>
    </c:title>
    <c:autoTitleDeleted val="0"/>
    <c:plotArea>
      <c:layout>
        <c:manualLayout>
          <c:layoutTarget val="inner"/>
          <c:xMode val="edge"/>
          <c:yMode val="edge"/>
          <c:x val="9.8197669712908497E-2"/>
          <c:y val="0.1431818066117877"/>
          <c:w val="0.88150244710223891"/>
          <c:h val="0.57367224217910395"/>
        </c:manualLayout>
      </c:layout>
      <c:lineChart>
        <c:grouping val="standard"/>
        <c:varyColors val="0"/>
        <c:ser>
          <c:idx val="0"/>
          <c:order val="0"/>
          <c:tx>
            <c:strRef>
              <c:f>LA!$B$2</c:f>
              <c:strCache>
                <c:ptCount val="1"/>
                <c:pt idx="0">
                  <c:v>History without CHP</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LA!$B$3:$B$39</c:f>
              <c:numCache>
                <c:formatCode>_(* #,##0_);_(* \(#,##0\);_(* "-"??_);_(@_)</c:formatCode>
                <c:ptCount val="37"/>
                <c:pt idx="0">
                  <c:v>63825.89</c:v>
                </c:pt>
                <c:pt idx="1">
                  <c:v>64704.298999999999</c:v>
                </c:pt>
                <c:pt idx="2">
                  <c:v>65098.33</c:v>
                </c:pt>
                <c:pt idx="3">
                  <c:v>67755.824999999997</c:v>
                </c:pt>
                <c:pt idx="4">
                  <c:v>70131.805999999997</c:v>
                </c:pt>
                <c:pt idx="5">
                  <c:v>72827.19</c:v>
                </c:pt>
                <c:pt idx="6">
                  <c:v>75269.095000000001</c:v>
                </c:pt>
                <c:pt idx="7">
                  <c:v>75885.665999999997</c:v>
                </c:pt>
                <c:pt idx="8">
                  <c:v>77716.091</c:v>
                </c:pt>
                <c:pt idx="9">
                  <c:v>78266.678</c:v>
                </c:pt>
                <c:pt idx="10">
                  <c:v>80690.346000000005</c:v>
                </c:pt>
                <c:pt idx="11">
                  <c:v>74692.751000000004</c:v>
                </c:pt>
                <c:pt idx="12">
                  <c:v>79260.989000000001</c:v>
                </c:pt>
                <c:pt idx="13">
                  <c:v>77769.322</c:v>
                </c:pt>
                <c:pt idx="14">
                  <c:v>79737.111999999906</c:v>
                </c:pt>
                <c:pt idx="15">
                  <c:v>77389.17</c:v>
                </c:pt>
                <c:pt idx="16">
                  <c:v>77467.748000000007</c:v>
                </c:pt>
                <c:pt idx="17">
                  <c:v>79566.937000000005</c:v>
                </c:pt>
                <c:pt idx="18">
                  <c:v>78725.774000000005</c:v>
                </c:pt>
                <c:pt idx="19">
                  <c:v>78669.581999999995</c:v>
                </c:pt>
                <c:pt idx="20">
                  <c:v>85079.691999999995</c:v>
                </c:pt>
                <c:pt idx="21">
                  <c:v>86369.081000000006</c:v>
                </c:pt>
                <c:pt idx="22">
                  <c:v>84730.743000000002</c:v>
                </c:pt>
                <c:pt idx="23">
                  <c:v>85807.932000000001</c:v>
                </c:pt>
                <c:pt idx="24">
                  <c:v>90628.316000000006</c:v>
                </c:pt>
              </c:numCache>
            </c:numRef>
          </c:val>
          <c:smooth val="0"/>
        </c:ser>
        <c:ser>
          <c:idx val="1"/>
          <c:order val="1"/>
          <c:tx>
            <c:strRef>
              <c:f>LA!$D$2</c:f>
              <c:strCache>
                <c:ptCount val="1"/>
                <c:pt idx="0">
                  <c:v>2016 Forecast - Option 1</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LA!$D$3:$D$39</c:f>
              <c:numCache>
                <c:formatCode>General</c:formatCode>
                <c:ptCount val="37"/>
                <c:pt idx="24" formatCode="_(* #,##0_);_(* \(#,##0\);_(* &quot;-&quot;??_);_(@_)">
                  <c:v>90628.316000000006</c:v>
                </c:pt>
                <c:pt idx="25" formatCode="_(* #,##0_);_(* \(#,##0\);_(* &quot;-&quot;??_);_(@_)">
                  <c:v>85815.255431728801</c:v>
                </c:pt>
                <c:pt idx="26" formatCode="_(* #,##0_);_(* \(#,##0\);_(* &quot;-&quot;??_);_(@_)">
                  <c:v>85764.272176782601</c:v>
                </c:pt>
                <c:pt idx="27" formatCode="_(* #,##0_);_(* \(#,##0\);_(* &quot;-&quot;??_);_(@_)">
                  <c:v>88703.079819930295</c:v>
                </c:pt>
                <c:pt idx="28" formatCode="_(* #,##0_);_(* \(#,##0\);_(* &quot;-&quot;??_);_(@_)">
                  <c:v>90569.032707116203</c:v>
                </c:pt>
                <c:pt idx="29" formatCode="_(* #,##0_);_(* \(#,##0\);_(* &quot;-&quot;??_);_(@_)">
                  <c:v>91021.607910741295</c:v>
                </c:pt>
                <c:pt idx="30" formatCode="_(* #,##0_);_(* \(#,##0\);_(* &quot;-&quot;??_);_(@_)">
                  <c:v>91327.102542957495</c:v>
                </c:pt>
                <c:pt idx="31" formatCode="_(* #,##0_);_(* \(#,##0\);_(* &quot;-&quot;??_);_(@_)">
                  <c:v>91252.362762251505</c:v>
                </c:pt>
                <c:pt idx="32" formatCode="_(* #,##0_);_(* \(#,##0\);_(* &quot;-&quot;??_);_(@_)">
                  <c:v>91427.828190101107</c:v>
                </c:pt>
                <c:pt idx="33" formatCode="_(* #,##0_);_(* \(#,##0\);_(* &quot;-&quot;??_);_(@_)">
                  <c:v>91993.744099335294</c:v>
                </c:pt>
                <c:pt idx="34" formatCode="_(* #,##0_);_(* \(#,##0\);_(* &quot;-&quot;??_);_(@_)">
                  <c:v>92795.864653106706</c:v>
                </c:pt>
                <c:pt idx="35" formatCode="_(* #,##0_);_(* \(#,##0\);_(* &quot;-&quot;??_);_(@_)">
                  <c:v>93200.587454366498</c:v>
                </c:pt>
                <c:pt idx="36" formatCode="_(* #,##0_);_(* \(#,##0\);_(* &quot;-&quot;??_);_(@_)">
                  <c:v>93812.421087045106</c:v>
                </c:pt>
              </c:numCache>
            </c:numRef>
          </c:val>
          <c:smooth val="0"/>
        </c:ser>
        <c:ser>
          <c:idx val="2"/>
          <c:order val="2"/>
          <c:tx>
            <c:strRef>
              <c:f>LA!$G$2</c:f>
              <c:strCache>
                <c:ptCount val="1"/>
                <c:pt idx="0">
                  <c:v>2015 Forecast</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LA!$G$3:$G$39</c:f>
              <c:numCache>
                <c:formatCode>General</c:formatCode>
                <c:ptCount val="37"/>
                <c:pt idx="23" formatCode="0">
                  <c:v>85807.932000000001</c:v>
                </c:pt>
                <c:pt idx="24" formatCode="_(* #,##0_);_(* \(#,##0\);_(* &quot;-&quot;??_);_(@_)">
                  <c:v>86325.955177795302</c:v>
                </c:pt>
                <c:pt idx="25" formatCode="_(* #,##0_);_(* \(#,##0\);_(* &quot;-&quot;??_);_(@_)">
                  <c:v>87904.712535969506</c:v>
                </c:pt>
                <c:pt idx="26" formatCode="_(* #,##0_);_(* \(#,##0\);_(* &quot;-&quot;??_);_(@_)">
                  <c:v>90520.197013569195</c:v>
                </c:pt>
                <c:pt idx="27" formatCode="_(* #,##0_);_(* \(#,##0\);_(* &quot;-&quot;??_);_(@_)">
                  <c:v>92021.234134460799</c:v>
                </c:pt>
                <c:pt idx="28" formatCode="_(* #,##0_);_(* \(#,##0\);_(* &quot;-&quot;??_);_(@_)">
                  <c:v>93833.927264495796</c:v>
                </c:pt>
                <c:pt idx="29" formatCode="_(* #,##0_);_(* \(#,##0\);_(* &quot;-&quot;??_);_(@_)">
                  <c:v>96031.047741613802</c:v>
                </c:pt>
                <c:pt idx="30" formatCode="_(* #,##0_);_(* \(#,##0\);_(* &quot;-&quot;??_);_(@_)">
                  <c:v>98002.604881676802</c:v>
                </c:pt>
                <c:pt idx="31" formatCode="_(* #,##0_);_(* \(#,##0\);_(* &quot;-&quot;??_);_(@_)">
                  <c:v>99732.184505159996</c:v>
                </c:pt>
                <c:pt idx="32" formatCode="_(* #,##0_);_(* \(#,##0\);_(* &quot;-&quot;??_);_(@_)">
                  <c:v>101410.96172930099</c:v>
                </c:pt>
                <c:pt idx="33" formatCode="_(* #,##0_);_(* \(#,##0\);_(* &quot;-&quot;??_);_(@_)">
                  <c:v>103042.481155425</c:v>
                </c:pt>
                <c:pt idx="34" formatCode="_(* #,##0_);_(* \(#,##0\);_(* &quot;-&quot;??_);_(@_)">
                  <c:v>105061.131773338</c:v>
                </c:pt>
                <c:pt idx="35" formatCode="_(* #,##0_);_(* \(#,##0\);_(* &quot;-&quot;??_);_(@_)">
                  <c:v>106923.203635855</c:v>
                </c:pt>
              </c:numCache>
            </c:numRef>
          </c:val>
          <c:smooth val="0"/>
        </c:ser>
        <c:dLbls>
          <c:showLegendKey val="0"/>
          <c:showVal val="0"/>
          <c:showCatName val="0"/>
          <c:showSerName val="0"/>
          <c:showPercent val="0"/>
          <c:showBubbleSize val="0"/>
        </c:dLbls>
        <c:smooth val="0"/>
        <c:axId val="312706112"/>
        <c:axId val="312706504"/>
      </c:lineChart>
      <c:catAx>
        <c:axId val="312706112"/>
        <c:scaling>
          <c:orientation val="minMax"/>
        </c:scaling>
        <c:delete val="0"/>
        <c:axPos val="b"/>
        <c:numFmt formatCode="General" sourceLinked="1"/>
        <c:majorTickMark val="out"/>
        <c:minorTickMark val="none"/>
        <c:tickLblPos val="nextTo"/>
        <c:txPr>
          <a:bodyPr rot="-5400000"/>
          <a:lstStyle/>
          <a:p>
            <a:pPr>
              <a:defRPr/>
            </a:pPr>
            <a:endParaRPr lang="en-US"/>
          </a:p>
        </c:txPr>
        <c:crossAx val="312706504"/>
        <c:crosses val="autoZero"/>
        <c:auto val="1"/>
        <c:lblAlgn val="ctr"/>
        <c:lblOffset val="100"/>
        <c:noMultiLvlLbl val="0"/>
      </c:catAx>
      <c:valAx>
        <c:axId val="312706504"/>
        <c:scaling>
          <c:orientation val="minMax"/>
        </c:scaling>
        <c:delete val="0"/>
        <c:axPos val="l"/>
        <c:majorGridlines/>
        <c:numFmt formatCode="_(* #,##0_);_(* \(#,##0\);_(* &quot;-&quot;??_);_(@_)" sourceLinked="1"/>
        <c:majorTickMark val="out"/>
        <c:minorTickMark val="none"/>
        <c:tickLblPos val="nextTo"/>
        <c:crossAx val="312706112"/>
        <c:crosses val="autoZero"/>
        <c:crossBetween val="between"/>
      </c:valAx>
    </c:plotArea>
    <c:legend>
      <c:legendPos val="b"/>
      <c:layout>
        <c:manualLayout>
          <c:xMode val="edge"/>
          <c:yMode val="edge"/>
          <c:x val="0.16924944051807278"/>
          <c:y val="0.86589538164086566"/>
          <c:w val="0.70976377952755909"/>
          <c:h val="6.1532661721075403E-2"/>
        </c:manualLayout>
      </c:layout>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Louisiana -</a:t>
            </a:r>
            <a:r>
              <a:rPr lang="en-US" baseline="0"/>
              <a:t> Option 2</a:t>
            </a:r>
            <a:endParaRPr lang="en-US"/>
          </a:p>
        </c:rich>
      </c:tx>
      <c:overlay val="0"/>
    </c:title>
    <c:autoTitleDeleted val="0"/>
    <c:plotArea>
      <c:layout>
        <c:manualLayout>
          <c:layoutTarget val="inner"/>
          <c:xMode val="edge"/>
          <c:yMode val="edge"/>
          <c:x val="9.8197669712908497E-2"/>
          <c:y val="0.1431818066117877"/>
          <c:w val="0.88150244710223891"/>
          <c:h val="0.57367224217910395"/>
        </c:manualLayout>
      </c:layout>
      <c:lineChart>
        <c:grouping val="standard"/>
        <c:varyColors val="0"/>
        <c:ser>
          <c:idx val="0"/>
          <c:order val="0"/>
          <c:tx>
            <c:strRef>
              <c:f>LA!$B$2</c:f>
              <c:strCache>
                <c:ptCount val="1"/>
                <c:pt idx="0">
                  <c:v>History without CHP</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LA!$B$3:$B$39</c:f>
              <c:numCache>
                <c:formatCode>_(* #,##0_);_(* \(#,##0\);_(* "-"??_);_(@_)</c:formatCode>
                <c:ptCount val="37"/>
                <c:pt idx="0">
                  <c:v>63825.89</c:v>
                </c:pt>
                <c:pt idx="1">
                  <c:v>64704.298999999999</c:v>
                </c:pt>
                <c:pt idx="2">
                  <c:v>65098.33</c:v>
                </c:pt>
                <c:pt idx="3">
                  <c:v>67755.824999999997</c:v>
                </c:pt>
                <c:pt idx="4">
                  <c:v>70131.805999999997</c:v>
                </c:pt>
                <c:pt idx="5">
                  <c:v>72827.19</c:v>
                </c:pt>
                <c:pt idx="6">
                  <c:v>75269.095000000001</c:v>
                </c:pt>
                <c:pt idx="7">
                  <c:v>75885.665999999997</c:v>
                </c:pt>
                <c:pt idx="8">
                  <c:v>77716.091</c:v>
                </c:pt>
                <c:pt idx="9">
                  <c:v>78266.678</c:v>
                </c:pt>
                <c:pt idx="10">
                  <c:v>80690.346000000005</c:v>
                </c:pt>
                <c:pt idx="11">
                  <c:v>74692.751000000004</c:v>
                </c:pt>
                <c:pt idx="12">
                  <c:v>79260.989000000001</c:v>
                </c:pt>
                <c:pt idx="13">
                  <c:v>77769.322</c:v>
                </c:pt>
                <c:pt idx="14">
                  <c:v>79737.111999999906</c:v>
                </c:pt>
                <c:pt idx="15">
                  <c:v>77389.17</c:v>
                </c:pt>
                <c:pt idx="16">
                  <c:v>77467.748000000007</c:v>
                </c:pt>
                <c:pt idx="17">
                  <c:v>79566.937000000005</c:v>
                </c:pt>
                <c:pt idx="18">
                  <c:v>78725.774000000005</c:v>
                </c:pt>
                <c:pt idx="19">
                  <c:v>78669.581999999995</c:v>
                </c:pt>
                <c:pt idx="20">
                  <c:v>85079.691999999995</c:v>
                </c:pt>
                <c:pt idx="21">
                  <c:v>86369.081000000006</c:v>
                </c:pt>
                <c:pt idx="22">
                  <c:v>84730.743000000002</c:v>
                </c:pt>
                <c:pt idx="23">
                  <c:v>85807.932000000001</c:v>
                </c:pt>
                <c:pt idx="24">
                  <c:v>90628.316000000006</c:v>
                </c:pt>
              </c:numCache>
            </c:numRef>
          </c:val>
          <c:smooth val="0"/>
        </c:ser>
        <c:ser>
          <c:idx val="1"/>
          <c:order val="1"/>
          <c:tx>
            <c:strRef>
              <c:f>LA!$C$2</c:f>
              <c:strCache>
                <c:ptCount val="1"/>
                <c:pt idx="0">
                  <c:v>History with CHP</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LA!$C$3:$C$39</c:f>
              <c:numCache>
                <c:formatCode>0</c:formatCode>
                <c:ptCount val="37"/>
                <c:pt idx="0">
                  <c:v>79653.89</c:v>
                </c:pt>
                <c:pt idx="1">
                  <c:v>80189.298999999999</c:v>
                </c:pt>
                <c:pt idx="2">
                  <c:v>81475.33</c:v>
                </c:pt>
                <c:pt idx="3">
                  <c:v>84364.824999999997</c:v>
                </c:pt>
                <c:pt idx="4">
                  <c:v>86572.805999999997</c:v>
                </c:pt>
                <c:pt idx="5">
                  <c:v>89265.19</c:v>
                </c:pt>
                <c:pt idx="6">
                  <c:v>91822.095000000001</c:v>
                </c:pt>
                <c:pt idx="7">
                  <c:v>94766.665999999997</c:v>
                </c:pt>
                <c:pt idx="8">
                  <c:v>98329.091</c:v>
                </c:pt>
                <c:pt idx="9">
                  <c:v>100825.678</c:v>
                </c:pt>
                <c:pt idx="10">
                  <c:v>103442.34600000001</c:v>
                </c:pt>
                <c:pt idx="11">
                  <c:v>96650.751000000004</c:v>
                </c:pt>
                <c:pt idx="12">
                  <c:v>100718.989</c:v>
                </c:pt>
                <c:pt idx="13">
                  <c:v>106141.322</c:v>
                </c:pt>
                <c:pt idx="14">
                  <c:v>106262.11199999999</c:v>
                </c:pt>
                <c:pt idx="15">
                  <c:v>99499.17</c:v>
                </c:pt>
                <c:pt idx="16">
                  <c:v>104592.74800000001</c:v>
                </c:pt>
                <c:pt idx="17">
                  <c:v>106471.93700000001</c:v>
                </c:pt>
                <c:pt idx="18">
                  <c:v>104929.774</c:v>
                </c:pt>
                <c:pt idx="19">
                  <c:v>104489.58199999999</c:v>
                </c:pt>
                <c:pt idx="20">
                  <c:v>113420.692</c:v>
                </c:pt>
                <c:pt idx="21">
                  <c:v>114741.08100000001</c:v>
                </c:pt>
                <c:pt idx="22">
                  <c:v>112765.743</c:v>
                </c:pt>
                <c:pt idx="23">
                  <c:v>116133.932</c:v>
                </c:pt>
                <c:pt idx="24">
                  <c:v>122185.31600000001</c:v>
                </c:pt>
              </c:numCache>
            </c:numRef>
          </c:val>
          <c:smooth val="0"/>
        </c:ser>
        <c:ser>
          <c:idx val="2"/>
          <c:order val="2"/>
          <c:tx>
            <c:strRef>
              <c:f>LA!$E$2</c:f>
              <c:strCache>
                <c:ptCount val="1"/>
                <c:pt idx="0">
                  <c:v>2016 Forecast - Option 2</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LA!$E$3:$E$39</c:f>
              <c:numCache>
                <c:formatCode>General</c:formatCode>
                <c:ptCount val="37"/>
                <c:pt idx="24" formatCode="0">
                  <c:v>122185.31600000001</c:v>
                </c:pt>
                <c:pt idx="25" formatCode="0">
                  <c:v>115647.617749393</c:v>
                </c:pt>
                <c:pt idx="26" formatCode="0">
                  <c:v>116107.78003978101</c:v>
                </c:pt>
                <c:pt idx="27" formatCode="0">
                  <c:v>121028.414786693</c:v>
                </c:pt>
                <c:pt idx="28" formatCode="0">
                  <c:v>124023.86222907199</c:v>
                </c:pt>
                <c:pt idx="29" formatCode="0">
                  <c:v>124750.583986953</c:v>
                </c:pt>
                <c:pt idx="30" formatCode="0">
                  <c:v>125307.183644823</c:v>
                </c:pt>
                <c:pt idx="31" formatCode="0">
                  <c:v>125148.49338996</c:v>
                </c:pt>
                <c:pt idx="32" formatCode="0">
                  <c:v>125338.00597451199</c:v>
                </c:pt>
                <c:pt idx="33" formatCode="0">
                  <c:v>126149.00542077</c:v>
                </c:pt>
                <c:pt idx="34" formatCode="0">
                  <c:v>127375.64014002599</c:v>
                </c:pt>
                <c:pt idx="35" formatCode="0">
                  <c:v>128039.028243633</c:v>
                </c:pt>
                <c:pt idx="36" formatCode="0">
                  <c:v>129008.052195973</c:v>
                </c:pt>
              </c:numCache>
            </c:numRef>
          </c:val>
          <c:smooth val="0"/>
        </c:ser>
        <c:ser>
          <c:idx val="3"/>
          <c:order val="3"/>
          <c:tx>
            <c:strRef>
              <c:f>LA!$F$2</c:f>
              <c:strCache>
                <c:ptCount val="1"/>
                <c:pt idx="0">
                  <c:v>2016 Forecast - Option 2-CHP</c:v>
                </c:pt>
              </c:strCache>
            </c:strRef>
          </c:tx>
          <c:spPr>
            <a:ln>
              <a:solidFill>
                <a:schemeClr val="accent6"/>
              </a:solidFill>
            </a:ln>
          </c:spPr>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LA!$F$3:$F$39</c:f>
              <c:numCache>
                <c:formatCode>General</c:formatCode>
                <c:ptCount val="37"/>
                <c:pt idx="24" formatCode="0">
                  <c:v>90628.316000000006</c:v>
                </c:pt>
                <c:pt idx="25" formatCode="0">
                  <c:v>84090.617749393001</c:v>
                </c:pt>
                <c:pt idx="26" formatCode="0">
                  <c:v>84550.780039781006</c:v>
                </c:pt>
                <c:pt idx="27" formatCode="0">
                  <c:v>89471.414786693</c:v>
                </c:pt>
                <c:pt idx="28" formatCode="0">
                  <c:v>92466.862229071994</c:v>
                </c:pt>
                <c:pt idx="29" formatCode="0">
                  <c:v>93193.583986953003</c:v>
                </c:pt>
                <c:pt idx="30" formatCode="0">
                  <c:v>93750.183644823002</c:v>
                </c:pt>
                <c:pt idx="31" formatCode="0">
                  <c:v>93591.49338996</c:v>
                </c:pt>
                <c:pt idx="32" formatCode="0">
                  <c:v>93781.005974511994</c:v>
                </c:pt>
                <c:pt idx="33" formatCode="0">
                  <c:v>94592.005420770001</c:v>
                </c:pt>
                <c:pt idx="34" formatCode="0">
                  <c:v>95818.640140025993</c:v>
                </c:pt>
                <c:pt idx="35" formatCode="0">
                  <c:v>96482.028243633002</c:v>
                </c:pt>
                <c:pt idx="36" formatCode="0">
                  <c:v>97451.052195972996</c:v>
                </c:pt>
              </c:numCache>
            </c:numRef>
          </c:val>
          <c:smooth val="0"/>
        </c:ser>
        <c:ser>
          <c:idx val="4"/>
          <c:order val="4"/>
          <c:tx>
            <c:strRef>
              <c:f>LA!$G$2</c:f>
              <c:strCache>
                <c:ptCount val="1"/>
                <c:pt idx="0">
                  <c:v>2015 Forecast</c:v>
                </c:pt>
              </c:strCache>
            </c:strRef>
          </c:tx>
          <c:marker>
            <c:symbol val="none"/>
          </c:marker>
          <c:cat>
            <c:numRef>
              <c:f>LA!$A$3:$A$39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LA!$G$3:$G$39</c:f>
              <c:numCache>
                <c:formatCode>General</c:formatCode>
                <c:ptCount val="37"/>
                <c:pt idx="23" formatCode="0">
                  <c:v>85807.932000000001</c:v>
                </c:pt>
                <c:pt idx="24" formatCode="_(* #,##0_);_(* \(#,##0\);_(* &quot;-&quot;??_);_(@_)">
                  <c:v>86325.955177795302</c:v>
                </c:pt>
                <c:pt idx="25" formatCode="_(* #,##0_);_(* \(#,##0\);_(* &quot;-&quot;??_);_(@_)">
                  <c:v>87904.712535969506</c:v>
                </c:pt>
                <c:pt idx="26" formatCode="_(* #,##0_);_(* \(#,##0\);_(* &quot;-&quot;??_);_(@_)">
                  <c:v>90520.197013569195</c:v>
                </c:pt>
                <c:pt idx="27" formatCode="_(* #,##0_);_(* \(#,##0\);_(* &quot;-&quot;??_);_(@_)">
                  <c:v>92021.234134460799</c:v>
                </c:pt>
                <c:pt idx="28" formatCode="_(* #,##0_);_(* \(#,##0\);_(* &quot;-&quot;??_);_(@_)">
                  <c:v>93833.927264495796</c:v>
                </c:pt>
                <c:pt idx="29" formatCode="_(* #,##0_);_(* \(#,##0\);_(* &quot;-&quot;??_);_(@_)">
                  <c:v>96031.047741613802</c:v>
                </c:pt>
                <c:pt idx="30" formatCode="_(* #,##0_);_(* \(#,##0\);_(* &quot;-&quot;??_);_(@_)">
                  <c:v>98002.604881676802</c:v>
                </c:pt>
                <c:pt idx="31" formatCode="_(* #,##0_);_(* \(#,##0\);_(* &quot;-&quot;??_);_(@_)">
                  <c:v>99732.184505159996</c:v>
                </c:pt>
                <c:pt idx="32" formatCode="_(* #,##0_);_(* \(#,##0\);_(* &quot;-&quot;??_);_(@_)">
                  <c:v>101410.96172930099</c:v>
                </c:pt>
                <c:pt idx="33" formatCode="_(* #,##0_);_(* \(#,##0\);_(* &quot;-&quot;??_);_(@_)">
                  <c:v>103042.481155425</c:v>
                </c:pt>
                <c:pt idx="34" formatCode="_(* #,##0_);_(* \(#,##0\);_(* &quot;-&quot;??_);_(@_)">
                  <c:v>105061.131773338</c:v>
                </c:pt>
                <c:pt idx="35" formatCode="_(* #,##0_);_(* \(#,##0\);_(* &quot;-&quot;??_);_(@_)">
                  <c:v>106923.203635855</c:v>
                </c:pt>
              </c:numCache>
            </c:numRef>
          </c:val>
          <c:smooth val="0"/>
        </c:ser>
        <c:dLbls>
          <c:showLegendKey val="0"/>
          <c:showVal val="0"/>
          <c:showCatName val="0"/>
          <c:showSerName val="0"/>
          <c:showPercent val="0"/>
          <c:showBubbleSize val="0"/>
        </c:dLbls>
        <c:smooth val="0"/>
        <c:axId val="312707288"/>
        <c:axId val="312707680"/>
      </c:lineChart>
      <c:catAx>
        <c:axId val="312707288"/>
        <c:scaling>
          <c:orientation val="minMax"/>
        </c:scaling>
        <c:delete val="0"/>
        <c:axPos val="b"/>
        <c:numFmt formatCode="General" sourceLinked="1"/>
        <c:majorTickMark val="out"/>
        <c:minorTickMark val="none"/>
        <c:tickLblPos val="nextTo"/>
        <c:txPr>
          <a:bodyPr rot="-5400000"/>
          <a:lstStyle/>
          <a:p>
            <a:pPr>
              <a:defRPr/>
            </a:pPr>
            <a:endParaRPr lang="en-US"/>
          </a:p>
        </c:txPr>
        <c:crossAx val="312707680"/>
        <c:crosses val="autoZero"/>
        <c:auto val="1"/>
        <c:lblAlgn val="ctr"/>
        <c:lblOffset val="100"/>
        <c:noMultiLvlLbl val="0"/>
      </c:catAx>
      <c:valAx>
        <c:axId val="312707680"/>
        <c:scaling>
          <c:orientation val="minMax"/>
        </c:scaling>
        <c:delete val="0"/>
        <c:axPos val="l"/>
        <c:majorGridlines/>
        <c:numFmt formatCode="_(* #,##0_);_(* \(#,##0\);_(* &quot;-&quot;??_);_(@_)" sourceLinked="1"/>
        <c:majorTickMark val="out"/>
        <c:minorTickMark val="none"/>
        <c:tickLblPos val="nextTo"/>
        <c:crossAx val="312707288"/>
        <c:crosses val="autoZero"/>
        <c:crossBetween val="between"/>
      </c:valAx>
    </c:plotArea>
    <c:legend>
      <c:legendPos val="b"/>
      <c:layout>
        <c:manualLayout>
          <c:xMode val="edge"/>
          <c:yMode val="edge"/>
          <c:x val="0.16924944051807278"/>
          <c:y val="0.86589538164086566"/>
          <c:w val="0.77281394048392704"/>
          <c:h val="0.11796111315190211"/>
        </c:manualLayout>
      </c:layout>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AR!$C$3</c:f>
              <c:strCache>
                <c:ptCount val="1"/>
                <c:pt idx="0">
                  <c:v>LRZ8</c:v>
                </c:pt>
              </c:strCache>
            </c:strRef>
          </c:tx>
          <c:marker>
            <c:symbol val="none"/>
          </c:marker>
          <c:dLbls>
            <c:dLbl>
              <c:idx val="5"/>
              <c:layout>
                <c:manualLayout>
                  <c:x val="4.7385620915032678E-2"/>
                  <c:y val="-2.8737270785314271E-2"/>
                </c:manualLayout>
              </c:layout>
              <c:tx>
                <c:strRef>
                  <c:f>AR!$C$9</c:f>
                  <c:strCache>
                    <c:ptCount val="1"/>
                    <c:pt idx="0">
                      <c:v>70.83%</c:v>
                    </c:pt>
                  </c:strCache>
                </c:strRef>
              </c:tx>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{2BDF6AE6-01F2-4F74-B55E-BF82C55B270E}</c15:txfldGUID>
                      <c15:f>AR!$C$9</c15:f>
                      <c15:dlblFieldTableCache>
                        <c:ptCount val="1"/>
                        <c:pt idx="0">
                          <c:v>70.83%</c:v>
                        </c:pt>
                      </c15:dlblFieldTableCache>
                    </c15:dlblFTEntry>
                  </c15:dlblFieldTable>
                  <c15:showDataLabelsRange val="0"/>
                </c:ext>
              </c:extLst>
            </c:dLbl>
            <c:spPr>
              <a:noFill/>
              <a:ln>
                <a:noFill/>
              </a:ln>
              <a:effectLst/>
            </c:spPr>
            <c:txPr>
              <a:bodyPr/>
              <a:lstStyle/>
              <a:p>
                <a:pPr>
                  <a:defRPr sz="10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AR!$B$4:$B$20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AR!$C$4:$C$20</c:f>
              <c:numCache>
                <c:formatCode>0.00%</c:formatCode>
                <c:ptCount val="17"/>
                <c:pt idx="0">
                  <c:v>0.70569999999999999</c:v>
                </c:pt>
                <c:pt idx="1">
                  <c:v>0.70389999999999997</c:v>
                </c:pt>
                <c:pt idx="2">
                  <c:v>0.70520000000000005</c:v>
                </c:pt>
                <c:pt idx="3">
                  <c:v>0.70450000000000002</c:v>
                </c:pt>
                <c:pt idx="4">
                  <c:v>0.72230000000000005</c:v>
                </c:pt>
                <c:pt idx="5">
                  <c:v>0.70831999999999995</c:v>
                </c:pt>
                <c:pt idx="6">
                  <c:v>0.70831999999999995</c:v>
                </c:pt>
                <c:pt idx="7">
                  <c:v>0.70831999999999995</c:v>
                </c:pt>
                <c:pt idx="8">
                  <c:v>0.70831999999999995</c:v>
                </c:pt>
                <c:pt idx="9">
                  <c:v>0.70831999999999995</c:v>
                </c:pt>
                <c:pt idx="10">
                  <c:v>0.70831999999999995</c:v>
                </c:pt>
                <c:pt idx="11">
                  <c:v>0.70831999999999995</c:v>
                </c:pt>
                <c:pt idx="12">
                  <c:v>0.70831999999999995</c:v>
                </c:pt>
                <c:pt idx="13">
                  <c:v>0.70831999999999995</c:v>
                </c:pt>
                <c:pt idx="14">
                  <c:v>0.70831999999999995</c:v>
                </c:pt>
                <c:pt idx="15">
                  <c:v>0.70831999999999995</c:v>
                </c:pt>
                <c:pt idx="16">
                  <c:v>0.70831999999999995</c:v>
                </c:pt>
              </c:numCache>
            </c:numRef>
          </c:val>
          <c:smooth val="0"/>
        </c:ser>
        <c:ser>
          <c:idx val="2"/>
          <c:order val="1"/>
          <c:tx>
            <c:strRef>
              <c:f>AR!$D$3</c:f>
              <c:strCache>
                <c:ptCount val="1"/>
                <c:pt idx="0">
                  <c:v>non-MISO</c:v>
                </c:pt>
              </c:strCache>
            </c:strRef>
          </c:tx>
          <c:marker>
            <c:symbol val="none"/>
          </c:marker>
          <c:dLbls>
            <c:dLbl>
              <c:idx val="5"/>
              <c:layout>
                <c:manualLayout>
                  <c:x val="4.901214554063095E-2"/>
                  <c:y val="-2.8718618294540595E-2"/>
                </c:manualLayout>
              </c:layout>
              <c:tx>
                <c:strRef>
                  <c:f>AR!$D$9</c:f>
                  <c:strCache>
                    <c:ptCount val="1"/>
                    <c:pt idx="0">
                      <c:v>29.17%</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{1769F9A5-9179-4007-8451-9E6E82690580}</c15:txfldGUID>
                      <c15:f>AR!$D$9</c15:f>
                      <c15:dlblFieldTableCache>
                        <c:ptCount val="1"/>
                        <c:pt idx="0">
                          <c:v>29.17%</c:v>
                        </c:pt>
                      </c15:dlblFieldTableCache>
                    </c15:dlblFTEntry>
                  </c15:dlblFieldTable>
                  <c15:showDataLabelsRange val="0"/>
                </c:ext>
              </c:extLst>
            </c:dLbl>
            <c:spPr>
              <a:noFill/>
              <a:ln>
                <a:noFill/>
              </a:ln>
              <a:effectLst/>
            </c:spPr>
            <c:txPr>
              <a:bodyPr wrap="square" lIns="38100" tIns="19050" rIns="38100" bIns="19050" anchor="ctr">
                <a:spAutoFit/>
              </a:bodyPr>
              <a:lstStyle/>
              <a:p>
                <a:pPr>
                  <a:defRPr sz="10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AR!$B$4:$B$20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AR!$D$4:$D$20</c:f>
              <c:numCache>
                <c:formatCode>0.00%</c:formatCode>
                <c:ptCount val="17"/>
                <c:pt idx="0">
                  <c:v>0.29430000000000001</c:v>
                </c:pt>
                <c:pt idx="1">
                  <c:v>0.29610000000000003</c:v>
                </c:pt>
                <c:pt idx="2">
                  <c:v>0.29479999999999995</c:v>
                </c:pt>
                <c:pt idx="3">
                  <c:v>0.29549999999999998</c:v>
                </c:pt>
                <c:pt idx="4">
                  <c:v>0.27769999999999995</c:v>
                </c:pt>
                <c:pt idx="5">
                  <c:v>0.29168000000000005</c:v>
                </c:pt>
                <c:pt idx="6">
                  <c:v>0.29168000000000005</c:v>
                </c:pt>
                <c:pt idx="7">
                  <c:v>0.29168000000000005</c:v>
                </c:pt>
                <c:pt idx="8">
                  <c:v>0.29168000000000005</c:v>
                </c:pt>
                <c:pt idx="9">
                  <c:v>0.29168000000000005</c:v>
                </c:pt>
                <c:pt idx="10">
                  <c:v>0.29168000000000005</c:v>
                </c:pt>
                <c:pt idx="11">
                  <c:v>0.29168000000000005</c:v>
                </c:pt>
                <c:pt idx="12">
                  <c:v>0.29168000000000005</c:v>
                </c:pt>
                <c:pt idx="13">
                  <c:v>0.29168000000000005</c:v>
                </c:pt>
                <c:pt idx="14">
                  <c:v>0.29168000000000005</c:v>
                </c:pt>
                <c:pt idx="15">
                  <c:v>0.29168000000000005</c:v>
                </c:pt>
                <c:pt idx="16">
                  <c:v>0.29168000000000005</c:v>
                </c:pt>
              </c:numCache>
            </c:numRef>
          </c:val>
          <c:smooth val="0"/>
        </c:ser>
        <c:dLbls>
          <c:showLegendKey val="0"/>
          <c:showVal val="0"/>
          <c:showCatName val="0"/>
          <c:showSerName val="0"/>
          <c:showPercent val="0"/>
          <c:showBubbleSize val="0"/>
        </c:dLbls>
        <c:smooth val="0"/>
        <c:axId val="312708856"/>
        <c:axId val="312709248"/>
      </c:lineChart>
      <c:catAx>
        <c:axId val="312708856"/>
        <c:scaling>
          <c:orientation val="minMax"/>
        </c:scaling>
        <c:delete val="0"/>
        <c:axPos val="b"/>
        <c:numFmt formatCode="General" sourceLinked="1"/>
        <c:majorTickMark val="out"/>
        <c:minorTickMark val="none"/>
        <c:tickLblPos val="nextTo"/>
        <c:txPr>
          <a:bodyPr/>
          <a:lstStyle/>
          <a:p>
            <a:pPr>
              <a:defRPr sz="1200" b="1"/>
            </a:pPr>
            <a:endParaRPr lang="en-US"/>
          </a:p>
        </c:txPr>
        <c:crossAx val="312709248"/>
        <c:crosses val="autoZero"/>
        <c:auto val="1"/>
        <c:lblAlgn val="ctr"/>
        <c:lblOffset val="100"/>
        <c:noMultiLvlLbl val="0"/>
      </c:catAx>
      <c:valAx>
        <c:axId val="312709248"/>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2708856"/>
        <c:crosses val="autoZero"/>
        <c:crossBetween val="between"/>
      </c:valAx>
    </c:plotArea>
    <c:legend>
      <c:legendPos val="t"/>
      <c:overlay val="0"/>
    </c:legend>
    <c:plotVisOnly val="1"/>
    <c:dispBlanksAs val="gap"/>
    <c:showDLblsOverMax val="0"/>
  </c:chart>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IA!$C$3</c:f>
              <c:strCache>
                <c:ptCount val="1"/>
                <c:pt idx="0">
                  <c:v>LRZ 1</c:v>
                </c:pt>
              </c:strCache>
            </c:strRef>
          </c:tx>
          <c:marker>
            <c:symbol val="none"/>
          </c:marker>
          <c:dLbls>
            <c:dLbl>
              <c:idx val="5"/>
              <c:layout>
                <c:manualLayout>
                  <c:x val="7.172672220085706E-2"/>
                  <c:y val="-1.5723462239315235E-2"/>
                </c:manualLayout>
              </c:layout>
              <c:tx>
                <c:strRef>
                  <c:f>IA!$C$9</c:f>
                  <c:strCache>
                    <c:ptCount val="1"/>
                    <c:pt idx="0">
                      <c:v>1.77%</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{DBB155CB-37B2-412E-BAD9-E90901FC50BB}</c15:txfldGUID>
                      <c15:f>IA!$C$9</c15:f>
                      <c15:dlblFieldTableCache>
                        <c:ptCount val="1"/>
                        <c:pt idx="0">
                          <c:v>1.77%</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IA!$B$4:$B$20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IA!$C$4:$C$20</c:f>
              <c:numCache>
                <c:formatCode>0.00%</c:formatCode>
                <c:ptCount val="17"/>
                <c:pt idx="0">
                  <c:v>1.77E-2</c:v>
                </c:pt>
                <c:pt idx="1">
                  <c:v>1.7600000000000001E-2</c:v>
                </c:pt>
                <c:pt idx="2">
                  <c:v>1.7299999999999999E-2</c:v>
                </c:pt>
                <c:pt idx="3">
                  <c:v>1.78E-2</c:v>
                </c:pt>
                <c:pt idx="4">
                  <c:v>1.83E-2</c:v>
                </c:pt>
                <c:pt idx="5">
                  <c:v>1.7739999999999999E-2</c:v>
                </c:pt>
                <c:pt idx="6">
                  <c:v>1.7739999999999999E-2</c:v>
                </c:pt>
                <c:pt idx="7">
                  <c:v>1.7739999999999999E-2</c:v>
                </c:pt>
                <c:pt idx="8">
                  <c:v>1.7739999999999999E-2</c:v>
                </c:pt>
                <c:pt idx="9">
                  <c:v>1.7739999999999999E-2</c:v>
                </c:pt>
                <c:pt idx="10">
                  <c:v>1.7739999999999999E-2</c:v>
                </c:pt>
                <c:pt idx="11">
                  <c:v>1.7739999999999999E-2</c:v>
                </c:pt>
                <c:pt idx="12">
                  <c:v>1.7739999999999999E-2</c:v>
                </c:pt>
                <c:pt idx="13">
                  <c:v>1.7739999999999999E-2</c:v>
                </c:pt>
                <c:pt idx="14">
                  <c:v>1.7739999999999999E-2</c:v>
                </c:pt>
                <c:pt idx="15">
                  <c:v>1.7739999999999999E-2</c:v>
                </c:pt>
                <c:pt idx="16">
                  <c:v>1.7739999999999999E-2</c:v>
                </c:pt>
              </c:numCache>
            </c:numRef>
          </c:val>
          <c:smooth val="0"/>
        </c:ser>
        <c:ser>
          <c:idx val="1"/>
          <c:order val="1"/>
          <c:tx>
            <c:strRef>
              <c:f>IA!$D$3</c:f>
              <c:strCache>
                <c:ptCount val="1"/>
                <c:pt idx="0">
                  <c:v>LRZ 3</c:v>
                </c:pt>
              </c:strCache>
            </c:strRef>
          </c:tx>
          <c:spPr>
            <a:ln>
              <a:solidFill>
                <a:schemeClr val="accent3"/>
              </a:solidFill>
            </a:ln>
          </c:spPr>
          <c:marker>
            <c:symbol val="none"/>
          </c:marker>
          <c:dLbls>
            <c:dLbl>
              <c:idx val="5"/>
              <c:layout>
                <c:manualLayout>
                  <c:x val="6.5194993941386448E-2"/>
                  <c:y val="-3.4300191058299186E-2"/>
                </c:manualLayout>
              </c:layout>
              <c:tx>
                <c:strRef>
                  <c:f>IA!$D$9</c:f>
                  <c:strCache>
                    <c:ptCount val="1"/>
                    <c:pt idx="0">
                      <c:v>91.25%</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{7476CC64-7D5D-43A1-BE11-0A1E62C2A83A}</c15:txfldGUID>
                      <c15:f>IA!$D$9</c15:f>
                      <c15:dlblFieldTableCache>
                        <c:ptCount val="1"/>
                        <c:pt idx="0">
                          <c:v>91.25%</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IA!$B$4:$B$20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IA!$D$4:$D$20</c:f>
              <c:numCache>
                <c:formatCode>0.00%</c:formatCode>
                <c:ptCount val="17"/>
                <c:pt idx="0">
                  <c:v>0.91139999999999999</c:v>
                </c:pt>
                <c:pt idx="1">
                  <c:v>0.91279999999999994</c:v>
                </c:pt>
                <c:pt idx="2">
                  <c:v>0.91479999999999995</c:v>
                </c:pt>
                <c:pt idx="3">
                  <c:v>0.91149999999999998</c:v>
                </c:pt>
                <c:pt idx="4">
                  <c:v>0.91220000000000001</c:v>
                </c:pt>
                <c:pt idx="5">
                  <c:v>0.91254000000000013</c:v>
                </c:pt>
                <c:pt idx="6">
                  <c:v>0.91254000000000013</c:v>
                </c:pt>
                <c:pt idx="7">
                  <c:v>0.91254000000000013</c:v>
                </c:pt>
                <c:pt idx="8">
                  <c:v>0.91254000000000013</c:v>
                </c:pt>
                <c:pt idx="9">
                  <c:v>0.91254000000000013</c:v>
                </c:pt>
                <c:pt idx="10">
                  <c:v>0.91254000000000013</c:v>
                </c:pt>
                <c:pt idx="11">
                  <c:v>0.91254000000000013</c:v>
                </c:pt>
                <c:pt idx="12">
                  <c:v>0.91254000000000013</c:v>
                </c:pt>
                <c:pt idx="13">
                  <c:v>0.91254000000000013</c:v>
                </c:pt>
                <c:pt idx="14">
                  <c:v>0.91254000000000013</c:v>
                </c:pt>
                <c:pt idx="15">
                  <c:v>0.91254000000000013</c:v>
                </c:pt>
                <c:pt idx="16">
                  <c:v>0.91254000000000013</c:v>
                </c:pt>
              </c:numCache>
            </c:numRef>
          </c:val>
          <c:smooth val="0"/>
        </c:ser>
        <c:ser>
          <c:idx val="2"/>
          <c:order val="2"/>
          <c:tx>
            <c:strRef>
              <c:f>IA!$E$3</c:f>
              <c:strCache>
                <c:ptCount val="1"/>
                <c:pt idx="0">
                  <c:v>non-MISO</c:v>
                </c:pt>
              </c:strCache>
            </c:strRef>
          </c:tx>
          <c:spPr>
            <a:ln>
              <a:solidFill>
                <a:schemeClr val="accent2"/>
              </a:solidFill>
            </a:ln>
          </c:spPr>
          <c:marker>
            <c:symbol val="none"/>
          </c:marker>
          <c:dLbls>
            <c:dLbl>
              <c:idx val="5"/>
              <c:layout>
                <c:manualLayout>
                  <c:x val="7.3360616663311104E-2"/>
                  <c:y val="-2.8826203758880762E-2"/>
                </c:manualLayout>
              </c:layout>
              <c:tx>
                <c:strRef>
                  <c:f>IA!$E$9</c:f>
                  <c:strCache>
                    <c:ptCount val="1"/>
                    <c:pt idx="0">
                      <c:v>6.97%</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{7384C5F5-BF5B-4A1B-97C0-C920D99A92A1}</c15:txfldGUID>
                      <c15:f>IA!$E$9</c15:f>
                      <c15:dlblFieldTableCache>
                        <c:ptCount val="1"/>
                        <c:pt idx="0">
                          <c:v>6.97%</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IA!$B$4:$B$20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IA!$E$4:$E$20</c:f>
              <c:numCache>
                <c:formatCode>0.00%</c:formatCode>
                <c:ptCount val="17"/>
                <c:pt idx="0">
                  <c:v>7.0899999999999963E-2</c:v>
                </c:pt>
                <c:pt idx="1">
                  <c:v>6.9600000000000106E-2</c:v>
                </c:pt>
                <c:pt idx="2">
                  <c:v>6.7900000000000071E-2</c:v>
                </c:pt>
                <c:pt idx="3">
                  <c:v>7.0699999999999985E-2</c:v>
                </c:pt>
                <c:pt idx="4">
                  <c:v>6.9500000000000006E-2</c:v>
                </c:pt>
                <c:pt idx="5">
                  <c:v>6.9719999999999893E-2</c:v>
                </c:pt>
                <c:pt idx="6">
                  <c:v>6.9719999999999893E-2</c:v>
                </c:pt>
                <c:pt idx="7">
                  <c:v>6.9719999999999893E-2</c:v>
                </c:pt>
                <c:pt idx="8">
                  <c:v>6.9719999999999893E-2</c:v>
                </c:pt>
                <c:pt idx="9">
                  <c:v>6.9719999999999893E-2</c:v>
                </c:pt>
                <c:pt idx="10">
                  <c:v>6.9719999999999893E-2</c:v>
                </c:pt>
                <c:pt idx="11">
                  <c:v>6.9719999999999893E-2</c:v>
                </c:pt>
                <c:pt idx="12">
                  <c:v>6.9719999999999893E-2</c:v>
                </c:pt>
                <c:pt idx="13">
                  <c:v>6.9719999999999893E-2</c:v>
                </c:pt>
                <c:pt idx="14">
                  <c:v>6.9719999999999893E-2</c:v>
                </c:pt>
                <c:pt idx="15">
                  <c:v>6.9719999999999893E-2</c:v>
                </c:pt>
                <c:pt idx="16">
                  <c:v>6.9719999999999893E-2</c:v>
                </c:pt>
              </c:numCache>
            </c:numRef>
          </c:val>
          <c:smooth val="0"/>
        </c:ser>
        <c:dLbls>
          <c:showLegendKey val="0"/>
          <c:showVal val="0"/>
          <c:showCatName val="0"/>
          <c:showSerName val="0"/>
          <c:showPercent val="0"/>
          <c:showBubbleSize val="0"/>
        </c:dLbls>
        <c:smooth val="0"/>
        <c:axId val="312709640"/>
        <c:axId val="314112056"/>
      </c:lineChart>
      <c:catAx>
        <c:axId val="312709640"/>
        <c:scaling>
          <c:orientation val="minMax"/>
        </c:scaling>
        <c:delete val="0"/>
        <c:axPos val="b"/>
        <c:numFmt formatCode="General" sourceLinked="1"/>
        <c:majorTickMark val="out"/>
        <c:minorTickMark val="none"/>
        <c:tickLblPos val="nextTo"/>
        <c:txPr>
          <a:bodyPr/>
          <a:lstStyle/>
          <a:p>
            <a:pPr>
              <a:defRPr sz="1200" b="1"/>
            </a:pPr>
            <a:endParaRPr lang="en-US"/>
          </a:p>
        </c:txPr>
        <c:crossAx val="314112056"/>
        <c:crosses val="autoZero"/>
        <c:auto val="1"/>
        <c:lblAlgn val="ctr"/>
        <c:lblOffset val="100"/>
        <c:noMultiLvlLbl val="0"/>
      </c:catAx>
      <c:valAx>
        <c:axId val="314112056"/>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2709640"/>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IL!$C$3</c:f>
              <c:strCache>
                <c:ptCount val="1"/>
                <c:pt idx="0">
                  <c:v>LRZ 1</c:v>
                </c:pt>
              </c:strCache>
            </c:strRef>
          </c:tx>
          <c:marker>
            <c:symbol val="none"/>
          </c:marker>
          <c:dLbls>
            <c:dLbl>
              <c:idx val="5"/>
              <c:layout>
                <c:manualLayout>
                  <c:x val="6.845007921815334E-2"/>
                  <c:y val="-4.4549323756498019E-2"/>
                </c:manualLayout>
              </c:layout>
              <c:tx>
                <c:strRef>
                  <c:f>IL!$C$9</c:f>
                  <c:strCache>
                    <c:ptCount val="1"/>
                    <c:pt idx="0">
                      <c:v>0.0002%</c:v>
                    </c:pt>
                  </c:strCache>
                </c:strRef>
              </c:tx>
              <c:numFmt formatCode="0.0000%" sourceLinked="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{8EAA7763-50E1-4F17-8F2A-2970071FAA18}</c15:txfldGUID>
                      <c15:f>IL!$C$9</c15:f>
                      <c15:dlblFieldTableCache>
                        <c:ptCount val="1"/>
                        <c:pt idx="0">
                          <c:v>0.0002%</c:v>
                        </c:pt>
                      </c15:dlblFieldTableCache>
                    </c15:dlblFTEntry>
                  </c15:dlblFieldTable>
                  <c15:showDataLabelsRange val="0"/>
                </c:ext>
              </c:extLst>
            </c:dLbl>
            <c:numFmt formatCode="0.0000%" sourceLinked="0"/>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IL!$B$4:$B$20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IL!$C$4:$C$20</c:f>
              <c:numCache>
                <c:formatCode>0.0000%</c:formatCode>
                <c:ptCount val="17"/>
                <c:pt idx="0">
                  <c:v>1.9999999999999999E-6</c:v>
                </c:pt>
                <c:pt idx="1">
                  <c:v>1.9999999999999999E-6</c:v>
                </c:pt>
                <c:pt idx="2">
                  <c:v>1.9999999999999999E-6</c:v>
                </c:pt>
                <c:pt idx="3">
                  <c:v>1.9999999999999999E-6</c:v>
                </c:pt>
                <c:pt idx="4">
                  <c:v>1.9999999999999999E-6</c:v>
                </c:pt>
                <c:pt idx="5">
                  <c:v>1.9999999999999999E-6</c:v>
                </c:pt>
                <c:pt idx="6">
                  <c:v>1.9999999999999999E-6</c:v>
                </c:pt>
                <c:pt idx="7">
                  <c:v>1.9999999999999999E-6</c:v>
                </c:pt>
                <c:pt idx="8">
                  <c:v>1.9999999999999999E-6</c:v>
                </c:pt>
                <c:pt idx="9">
                  <c:v>1.9999999999999999E-6</c:v>
                </c:pt>
                <c:pt idx="10">
                  <c:v>1.9999999999999999E-6</c:v>
                </c:pt>
                <c:pt idx="11">
                  <c:v>1.9999999999999999E-6</c:v>
                </c:pt>
                <c:pt idx="12">
                  <c:v>1.9999999999999999E-6</c:v>
                </c:pt>
                <c:pt idx="13">
                  <c:v>1.9999999999999999E-6</c:v>
                </c:pt>
                <c:pt idx="14">
                  <c:v>1.9999999999999999E-6</c:v>
                </c:pt>
                <c:pt idx="15">
                  <c:v>1.9999999999999999E-6</c:v>
                </c:pt>
                <c:pt idx="16">
                  <c:v>1.9999999999999999E-6</c:v>
                </c:pt>
              </c:numCache>
            </c:numRef>
          </c:val>
          <c:smooth val="0"/>
        </c:ser>
        <c:ser>
          <c:idx val="1"/>
          <c:order val="1"/>
          <c:tx>
            <c:strRef>
              <c:f>IL!$D$3</c:f>
              <c:strCache>
                <c:ptCount val="1"/>
                <c:pt idx="0">
                  <c:v>LRZ 3</c:v>
                </c:pt>
              </c:strCache>
            </c:strRef>
          </c:tx>
          <c:spPr>
            <a:ln>
              <a:solidFill>
                <a:schemeClr val="accent3"/>
              </a:solidFill>
            </a:ln>
          </c:spPr>
          <c:marker>
            <c:symbol val="none"/>
          </c:marker>
          <c:dLbls>
            <c:dLbl>
              <c:idx val="5"/>
              <c:layout>
                <c:manualLayout>
                  <c:x val="7.6827557728777626E-2"/>
                  <c:y val="-0.10132062203828628"/>
                </c:manualLayout>
              </c:layout>
              <c:tx>
                <c:strRef>
                  <c:f>IL!$D$9</c:f>
                  <c:strCache>
                    <c:ptCount val="1"/>
                    <c:pt idx="0">
                      <c:v>1.42%</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{72C78CD7-961C-48F5-9D01-B1F3EFA5E6D9}</c15:txfldGUID>
                      <c15:f>IL!$D$9</c15:f>
                      <c15:dlblFieldTableCache>
                        <c:ptCount val="1"/>
                        <c:pt idx="0">
                          <c:v>1.42%</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IL!$B$4:$B$20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IL!$D$4:$D$20</c:f>
              <c:numCache>
                <c:formatCode>0.00%</c:formatCode>
                <c:ptCount val="17"/>
                <c:pt idx="0">
                  <c:v>1.4200000000000001E-2</c:v>
                </c:pt>
                <c:pt idx="1">
                  <c:v>1.4500000000000001E-2</c:v>
                </c:pt>
                <c:pt idx="2">
                  <c:v>1.4200000000000001E-2</c:v>
                </c:pt>
                <c:pt idx="3">
                  <c:v>1.4200000000000001E-2</c:v>
                </c:pt>
                <c:pt idx="4">
                  <c:v>1.4E-2</c:v>
                </c:pt>
                <c:pt idx="5">
                  <c:v>1.4220000000000002E-2</c:v>
                </c:pt>
                <c:pt idx="6">
                  <c:v>1.4220000000000002E-2</c:v>
                </c:pt>
                <c:pt idx="7">
                  <c:v>1.4220000000000002E-2</c:v>
                </c:pt>
                <c:pt idx="8">
                  <c:v>1.4220000000000002E-2</c:v>
                </c:pt>
                <c:pt idx="9">
                  <c:v>1.4220000000000002E-2</c:v>
                </c:pt>
                <c:pt idx="10">
                  <c:v>1.4220000000000002E-2</c:v>
                </c:pt>
                <c:pt idx="11">
                  <c:v>1.4220000000000002E-2</c:v>
                </c:pt>
                <c:pt idx="12">
                  <c:v>1.4220000000000002E-2</c:v>
                </c:pt>
                <c:pt idx="13">
                  <c:v>1.4220000000000002E-2</c:v>
                </c:pt>
                <c:pt idx="14">
                  <c:v>1.4220000000000002E-2</c:v>
                </c:pt>
                <c:pt idx="15">
                  <c:v>1.4220000000000002E-2</c:v>
                </c:pt>
                <c:pt idx="16">
                  <c:v>1.4220000000000002E-2</c:v>
                </c:pt>
              </c:numCache>
            </c:numRef>
          </c:val>
          <c:smooth val="0"/>
        </c:ser>
        <c:ser>
          <c:idx val="2"/>
          <c:order val="2"/>
          <c:tx>
            <c:strRef>
              <c:f>IL!$E$3</c:f>
              <c:strCache>
                <c:ptCount val="1"/>
                <c:pt idx="0">
                  <c:v>LRZ 4</c:v>
                </c:pt>
              </c:strCache>
            </c:strRef>
          </c:tx>
          <c:spPr>
            <a:ln>
              <a:solidFill>
                <a:schemeClr val="accent4"/>
              </a:solidFill>
            </a:ln>
          </c:spPr>
          <c:marker>
            <c:symbol val="none"/>
          </c:marker>
          <c:dLbls>
            <c:dLbl>
              <c:idx val="5"/>
              <c:layout>
                <c:manualLayout>
                  <c:x val="6.5203719679503641E-2"/>
                  <c:y val="-3.9196347927937927E-2"/>
                </c:manualLayout>
              </c:layout>
              <c:tx>
                <c:strRef>
                  <c:f>IL!$E$9</c:f>
                  <c:strCache>
                    <c:ptCount val="1"/>
                    <c:pt idx="0">
                      <c:v>33.11%</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{0D024A19-B77B-4842-B607-3B3BBD9D2363}</c15:txfldGUID>
                      <c15:f>IL!$E$9</c15:f>
                      <c15:dlblFieldTableCache>
                        <c:ptCount val="1"/>
                        <c:pt idx="0">
                          <c:v>33.11%</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IL!$B$4:$B$20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IL!$E$4:$E$20</c:f>
              <c:numCache>
                <c:formatCode>0.00%</c:formatCode>
                <c:ptCount val="17"/>
                <c:pt idx="0">
                  <c:v>0.33119999999999999</c:v>
                </c:pt>
                <c:pt idx="1">
                  <c:v>0.33350000000000002</c:v>
                </c:pt>
                <c:pt idx="2">
                  <c:v>0.32490000000000002</c:v>
                </c:pt>
                <c:pt idx="3">
                  <c:v>0.33169999999999999</c:v>
                </c:pt>
                <c:pt idx="4">
                  <c:v>0.33439999999999998</c:v>
                </c:pt>
                <c:pt idx="5">
                  <c:v>0.33113999999999999</c:v>
                </c:pt>
                <c:pt idx="6">
                  <c:v>0.33113999999999999</c:v>
                </c:pt>
                <c:pt idx="7">
                  <c:v>0.33113999999999999</c:v>
                </c:pt>
                <c:pt idx="8">
                  <c:v>0.33113999999999999</c:v>
                </c:pt>
                <c:pt idx="9">
                  <c:v>0.33113999999999999</c:v>
                </c:pt>
                <c:pt idx="10">
                  <c:v>0.33113999999999999</c:v>
                </c:pt>
                <c:pt idx="11">
                  <c:v>0.33113999999999999</c:v>
                </c:pt>
                <c:pt idx="12">
                  <c:v>0.33113999999999999</c:v>
                </c:pt>
                <c:pt idx="13">
                  <c:v>0.33113999999999999</c:v>
                </c:pt>
                <c:pt idx="14">
                  <c:v>0.33113999999999999</c:v>
                </c:pt>
                <c:pt idx="15">
                  <c:v>0.33113999999999999</c:v>
                </c:pt>
                <c:pt idx="16">
                  <c:v>0.33113999999999999</c:v>
                </c:pt>
              </c:numCache>
            </c:numRef>
          </c:val>
          <c:smooth val="0"/>
        </c:ser>
        <c:ser>
          <c:idx val="3"/>
          <c:order val="3"/>
          <c:tx>
            <c:strRef>
              <c:f>IL!$F$3</c:f>
              <c:strCache>
                <c:ptCount val="1"/>
                <c:pt idx="0">
                  <c:v>non-MISO</c:v>
                </c:pt>
              </c:strCache>
            </c:strRef>
          </c:tx>
          <c:spPr>
            <a:ln>
              <a:solidFill>
                <a:schemeClr val="accent2"/>
              </a:solidFill>
            </a:ln>
          </c:spPr>
          <c:marker>
            <c:symbol val="none"/>
          </c:marker>
          <c:dLbls>
            <c:dLbl>
              <c:idx val="5"/>
              <c:layout>
                <c:manualLayout>
                  <c:x val="6.5203719679503641E-2"/>
                  <c:y val="-4.9678410505854004E-2"/>
                </c:manualLayout>
              </c:layout>
              <c:tx>
                <c:strRef>
                  <c:f>IL!$F$9</c:f>
                  <c:strCache>
                    <c:ptCount val="1"/>
                    <c:pt idx="0">
                      <c:v>65.46%</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{27C5B470-C544-483B-A323-F435B3DD4D27}</c15:txfldGUID>
                      <c15:f>IL!$F$9</c15:f>
                      <c15:dlblFieldTableCache>
                        <c:ptCount val="1"/>
                        <c:pt idx="0">
                          <c:v>65.46%</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IL!$B$4:$B$20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IL!$F$4:$F$20</c:f>
              <c:numCache>
                <c:formatCode>0.00%</c:formatCode>
                <c:ptCount val="17"/>
                <c:pt idx="0">
                  <c:v>0.65459800000000001</c:v>
                </c:pt>
                <c:pt idx="1">
                  <c:v>0.65199800000000008</c:v>
                </c:pt>
                <c:pt idx="2">
                  <c:v>0.66089799999999999</c:v>
                </c:pt>
                <c:pt idx="3">
                  <c:v>0.65409800000000007</c:v>
                </c:pt>
                <c:pt idx="4">
                  <c:v>0.65159800000000012</c:v>
                </c:pt>
                <c:pt idx="5">
                  <c:v>0.65463800000000005</c:v>
                </c:pt>
                <c:pt idx="6">
                  <c:v>0.65463800000000005</c:v>
                </c:pt>
                <c:pt idx="7">
                  <c:v>0.65463800000000005</c:v>
                </c:pt>
                <c:pt idx="8">
                  <c:v>0.65463800000000005</c:v>
                </c:pt>
                <c:pt idx="9">
                  <c:v>0.65463800000000005</c:v>
                </c:pt>
                <c:pt idx="10">
                  <c:v>0.65463800000000005</c:v>
                </c:pt>
                <c:pt idx="11">
                  <c:v>0.65463800000000005</c:v>
                </c:pt>
                <c:pt idx="12">
                  <c:v>0.65463800000000005</c:v>
                </c:pt>
                <c:pt idx="13">
                  <c:v>0.65463800000000005</c:v>
                </c:pt>
                <c:pt idx="14">
                  <c:v>0.65463800000000005</c:v>
                </c:pt>
                <c:pt idx="15">
                  <c:v>0.65463800000000005</c:v>
                </c:pt>
                <c:pt idx="16">
                  <c:v>0.65463800000000005</c:v>
                </c:pt>
              </c:numCache>
            </c:numRef>
          </c:val>
          <c:smooth val="0"/>
        </c:ser>
        <c:dLbls>
          <c:showLegendKey val="0"/>
          <c:showVal val="0"/>
          <c:showCatName val="0"/>
          <c:showSerName val="0"/>
          <c:showPercent val="0"/>
          <c:showBubbleSize val="0"/>
        </c:dLbls>
        <c:smooth val="0"/>
        <c:axId val="314112840"/>
        <c:axId val="314113232"/>
      </c:lineChart>
      <c:catAx>
        <c:axId val="314112840"/>
        <c:scaling>
          <c:orientation val="minMax"/>
        </c:scaling>
        <c:delete val="0"/>
        <c:axPos val="b"/>
        <c:numFmt formatCode="General" sourceLinked="1"/>
        <c:majorTickMark val="out"/>
        <c:minorTickMark val="none"/>
        <c:tickLblPos val="nextTo"/>
        <c:txPr>
          <a:bodyPr/>
          <a:lstStyle/>
          <a:p>
            <a:pPr>
              <a:defRPr sz="1200" b="1"/>
            </a:pPr>
            <a:endParaRPr lang="en-US"/>
          </a:p>
        </c:txPr>
        <c:crossAx val="314113232"/>
        <c:crosses val="autoZero"/>
        <c:auto val="1"/>
        <c:lblAlgn val="ctr"/>
        <c:lblOffset val="100"/>
        <c:noMultiLvlLbl val="0"/>
      </c:catAx>
      <c:valAx>
        <c:axId val="314113232"/>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4112840"/>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Illinois</a:t>
            </a:r>
          </a:p>
        </c:rich>
      </c:tx>
      <c:overlay val="0"/>
    </c:title>
    <c:autoTitleDeleted val="0"/>
    <c:plotArea>
      <c:layout/>
      <c:lineChart>
        <c:grouping val="standard"/>
        <c:varyColors val="0"/>
        <c:ser>
          <c:idx val="0"/>
          <c:order val="0"/>
          <c:tx>
            <c:strRef>
              <c:f>IL!$B$2</c:f>
              <c:strCache>
                <c:ptCount val="1"/>
                <c:pt idx="0">
                  <c:v>History</c:v>
                </c:pt>
              </c:strCache>
            </c:strRef>
          </c:tx>
          <c:marker>
            <c:symbol val="none"/>
          </c:marker>
          <c:cat>
            <c:numRef>
              <c:f>IL!$A$3:$A$39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IL!$B$3:$B$39</c:f>
              <c:numCache>
                <c:formatCode>_(* #,##0_);_(* \(#,##0\);_(* "-"??_);_(@_)</c:formatCode>
                <c:ptCount val="37"/>
                <c:pt idx="0">
                  <c:v>111576.776</c:v>
                </c:pt>
                <c:pt idx="1">
                  <c:v>116868.558</c:v>
                </c:pt>
                <c:pt idx="2">
                  <c:v>112520.519</c:v>
                </c:pt>
                <c:pt idx="3">
                  <c:v>117786.375</c:v>
                </c:pt>
                <c:pt idx="4">
                  <c:v>121490.048</c:v>
                </c:pt>
                <c:pt idx="5">
                  <c:v>126231.065</c:v>
                </c:pt>
                <c:pt idx="6">
                  <c:v>125990.38099999999</c:v>
                </c:pt>
                <c:pt idx="7">
                  <c:v>126953.318</c:v>
                </c:pt>
                <c:pt idx="8">
                  <c:v>131697.09299999999</c:v>
                </c:pt>
                <c:pt idx="9">
                  <c:v>132681.53899999999</c:v>
                </c:pt>
                <c:pt idx="10">
                  <c:v>134696.962</c:v>
                </c:pt>
                <c:pt idx="11">
                  <c:v>136033.549</c:v>
                </c:pt>
                <c:pt idx="12">
                  <c:v>138447.31299999999</c:v>
                </c:pt>
                <c:pt idx="13">
                  <c:v>136247.891</c:v>
                </c:pt>
                <c:pt idx="14">
                  <c:v>139253.95600000001</c:v>
                </c:pt>
                <c:pt idx="15">
                  <c:v>144986.215</c:v>
                </c:pt>
                <c:pt idx="16">
                  <c:v>142447.81099999999</c:v>
                </c:pt>
                <c:pt idx="17">
                  <c:v>146055.15100000001</c:v>
                </c:pt>
                <c:pt idx="18">
                  <c:v>144619.91399999999</c:v>
                </c:pt>
                <c:pt idx="19">
                  <c:v>136688.46599999999</c:v>
                </c:pt>
                <c:pt idx="20">
                  <c:v>144760.674</c:v>
                </c:pt>
                <c:pt idx="21">
                  <c:v>142885.56700000001</c:v>
                </c:pt>
                <c:pt idx="22">
                  <c:v>143540.00399999999</c:v>
                </c:pt>
                <c:pt idx="23">
                  <c:v>141804.88800000001</c:v>
                </c:pt>
                <c:pt idx="24">
                  <c:v>141540.28700000001</c:v>
                </c:pt>
              </c:numCache>
            </c:numRef>
          </c:val>
          <c:smooth val="0"/>
        </c:ser>
        <c:ser>
          <c:idx val="1"/>
          <c:order val="1"/>
          <c:tx>
            <c:strRef>
              <c:f>IL!$C$2</c:f>
              <c:strCache>
                <c:ptCount val="1"/>
                <c:pt idx="0">
                  <c:v>2016 Forecast</c:v>
                </c:pt>
              </c:strCache>
            </c:strRef>
          </c:tx>
          <c:marker>
            <c:symbol val="none"/>
          </c:marker>
          <c:cat>
            <c:numRef>
              <c:f>IL!$A$3:$A$39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IL!$C$3:$C$39</c:f>
              <c:numCache>
                <c:formatCode>General</c:formatCode>
                <c:ptCount val="37"/>
                <c:pt idx="24" formatCode="_(* #,##0_);_(* \(#,##0\);_(* &quot;-&quot;??_);_(@_)">
                  <c:v>141540.28700000001</c:v>
                </c:pt>
                <c:pt idx="25" formatCode="_(* #,##0_);_(* \(#,##0\);_(* &quot;-&quot;??_);_(@_)">
                  <c:v>143288.900860052</c:v>
                </c:pt>
                <c:pt idx="26" formatCode="_(* #,##0_);_(* \(#,##0\);_(* &quot;-&quot;??_);_(@_)">
                  <c:v>144913.895572443</c:v>
                </c:pt>
                <c:pt idx="27" formatCode="_(* #,##0_);_(* \(#,##0\);_(* &quot;-&quot;??_);_(@_)">
                  <c:v>146253.064246583</c:v>
                </c:pt>
                <c:pt idx="28" formatCode="_(* #,##0_);_(* \(#,##0\);_(* &quot;-&quot;??_);_(@_)">
                  <c:v>147223.62158420001</c:v>
                </c:pt>
                <c:pt idx="29" formatCode="_(* #,##0_);_(* \(#,##0\);_(* &quot;-&quot;??_);_(@_)">
                  <c:v>148543.22662624699</c:v>
                </c:pt>
                <c:pt idx="30" formatCode="_(* #,##0_);_(* \(#,##0\);_(* &quot;-&quot;??_);_(@_)">
                  <c:v>149763.06134386599</c:v>
                </c:pt>
                <c:pt idx="31" formatCode="_(* #,##0_);_(* \(#,##0\);_(* &quot;-&quot;??_);_(@_)">
                  <c:v>150563.78818839201</c:v>
                </c:pt>
                <c:pt idx="32" formatCode="_(* #,##0_);_(* \(#,##0\);_(* &quot;-&quot;??_);_(@_)">
                  <c:v>151306.80752719799</c:v>
                </c:pt>
                <c:pt idx="33" formatCode="_(* #,##0_);_(* \(#,##0\);_(* &quot;-&quot;??_);_(@_)">
                  <c:v>152075.56665295901</c:v>
                </c:pt>
                <c:pt idx="34" formatCode="_(* #,##0_);_(* \(#,##0\);_(* &quot;-&quot;??_);_(@_)">
                  <c:v>153020.60891330801</c:v>
                </c:pt>
                <c:pt idx="35" formatCode="_(* #,##0_);_(* \(#,##0\);_(* &quot;-&quot;??_);_(@_)">
                  <c:v>153894.22546088899</c:v>
                </c:pt>
                <c:pt idx="36" formatCode="_(* #,##0_);_(* \(#,##0\);_(* &quot;-&quot;??_);_(@_)">
                  <c:v>154878.28509541601</c:v>
                </c:pt>
              </c:numCache>
            </c:numRef>
          </c:val>
          <c:smooth val="0"/>
        </c:ser>
        <c:ser>
          <c:idx val="2"/>
          <c:order val="2"/>
          <c:tx>
            <c:strRef>
              <c:f>IL!$D$2</c:f>
              <c:strCache>
                <c:ptCount val="1"/>
                <c:pt idx="0">
                  <c:v>2015 Forecast</c:v>
                </c:pt>
              </c:strCache>
            </c:strRef>
          </c:tx>
          <c:marker>
            <c:symbol val="none"/>
          </c:marker>
          <c:cat>
            <c:numRef>
              <c:f>IL!$A$3:$A$39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IL!$D$3:$D$39</c:f>
              <c:numCache>
                <c:formatCode>General</c:formatCode>
                <c:ptCount val="37"/>
                <c:pt idx="23" formatCode="_(* #,##0_);_(* \(#,##0\);_(* &quot;-&quot;??_);_(@_)">
                  <c:v>141804.88800000001</c:v>
                </c:pt>
                <c:pt idx="24" formatCode="_(* #,##0_);_(* \(#,##0\);_(* &quot;-&quot;??_);_(@_)">
                  <c:v>144437.19114421401</c:v>
                </c:pt>
                <c:pt idx="25" formatCode="_(* #,##0_);_(* \(#,##0\);_(* &quot;-&quot;??_);_(@_)">
                  <c:v>145438.77784480201</c:v>
                </c:pt>
                <c:pt idx="26" formatCode="_(* #,##0_);_(* \(#,##0\);_(* &quot;-&quot;??_);_(@_)">
                  <c:v>146668.83679652101</c:v>
                </c:pt>
                <c:pt idx="27" formatCode="_(* #,##0_);_(* \(#,##0\);_(* &quot;-&quot;??_);_(@_)">
                  <c:v>147576.75939545099</c:v>
                </c:pt>
                <c:pt idx="28" formatCode="_(* #,##0_);_(* \(#,##0\);_(* &quot;-&quot;??_);_(@_)">
                  <c:v>148438.935573594</c:v>
                </c:pt>
                <c:pt idx="29" formatCode="_(* #,##0_);_(* \(#,##0\);_(* &quot;-&quot;??_);_(@_)">
                  <c:v>149697.948555829</c:v>
                </c:pt>
                <c:pt idx="30" formatCode="_(* #,##0_);_(* \(#,##0\);_(* &quot;-&quot;??_);_(@_)">
                  <c:v>150907.51840988299</c:v>
                </c:pt>
                <c:pt idx="31" formatCode="_(* #,##0_);_(* \(#,##0\);_(* &quot;-&quot;??_);_(@_)">
                  <c:v>151831.78596166999</c:v>
                </c:pt>
                <c:pt idx="32" formatCode="_(* #,##0_);_(* \(#,##0\);_(* &quot;-&quot;??_);_(@_)">
                  <c:v>152653.00245084599</c:v>
                </c:pt>
                <c:pt idx="33" formatCode="_(* #,##0_);_(* \(#,##0\);_(* &quot;-&quot;??_);_(@_)">
                  <c:v>153373.86473008199</c:v>
                </c:pt>
                <c:pt idx="34" formatCode="_(* #,##0_);_(* \(#,##0\);_(* &quot;-&quot;??_);_(@_)">
                  <c:v>154233.96176454899</c:v>
                </c:pt>
                <c:pt idx="35" formatCode="_(* #,##0_);_(* \(#,##0\);_(* &quot;-&quot;??_);_(@_)">
                  <c:v>155133.479596374</c:v>
                </c:pt>
              </c:numCache>
            </c:numRef>
          </c:val>
          <c:smooth val="0"/>
        </c:ser>
        <c:dLbls>
          <c:showLegendKey val="0"/>
          <c:showVal val="0"/>
          <c:showCatName val="0"/>
          <c:showSerName val="0"/>
          <c:showPercent val="0"/>
          <c:showBubbleSize val="0"/>
        </c:dLbls>
        <c:smooth val="0"/>
        <c:axId val="260523760"/>
        <c:axId val="263200360"/>
      </c:lineChart>
      <c:catAx>
        <c:axId val="260523760"/>
        <c:scaling>
          <c:orientation val="minMax"/>
        </c:scaling>
        <c:delete val="0"/>
        <c:axPos val="b"/>
        <c:numFmt formatCode="General" sourceLinked="1"/>
        <c:majorTickMark val="out"/>
        <c:minorTickMark val="none"/>
        <c:tickLblPos val="nextTo"/>
        <c:txPr>
          <a:bodyPr rot="-5400000"/>
          <a:lstStyle/>
          <a:p>
            <a:pPr>
              <a:defRPr/>
            </a:pPr>
            <a:endParaRPr lang="en-US"/>
          </a:p>
        </c:txPr>
        <c:crossAx val="263200360"/>
        <c:crosses val="autoZero"/>
        <c:auto val="1"/>
        <c:lblAlgn val="ctr"/>
        <c:lblOffset val="100"/>
        <c:tickLblSkip val="1"/>
        <c:noMultiLvlLbl val="0"/>
      </c:catAx>
      <c:valAx>
        <c:axId val="263200360"/>
        <c:scaling>
          <c:orientation val="minMax"/>
        </c:scaling>
        <c:delete val="0"/>
        <c:axPos val="l"/>
        <c:majorGridlines/>
        <c:numFmt formatCode="_(* #,##0_);_(* \(#,##0\);_(* &quot;-&quot;??_);_(@_)" sourceLinked="1"/>
        <c:majorTickMark val="out"/>
        <c:minorTickMark val="none"/>
        <c:tickLblPos val="nextTo"/>
        <c:crossAx val="260523760"/>
        <c:crosses val="autoZero"/>
        <c:crossBetween val="between"/>
      </c:valAx>
    </c:plotArea>
    <c:legend>
      <c:legendPos val="b"/>
      <c:overlay val="0"/>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'IN+KY'!$C$3</c:f>
              <c:strCache>
                <c:ptCount val="1"/>
                <c:pt idx="0">
                  <c:v>LRZ 6</c:v>
                </c:pt>
              </c:strCache>
            </c:strRef>
          </c:tx>
          <c:marker>
            <c:symbol val="none"/>
          </c:marker>
          <c:dLbls>
            <c:dLbl>
              <c:idx val="5"/>
              <c:layout>
                <c:manualLayout>
                  <c:x val="8.1534954660813924E-2"/>
                  <c:y val="6.3340664986618639E-2"/>
                </c:manualLayout>
              </c:layout>
              <c:tx>
                <c:strRef>
                  <c:f>'IN+KY'!$D$9</c:f>
                  <c:strCache>
                    <c:ptCount val="1"/>
                    <c:pt idx="0">
                      <c:v>48.05%</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{64111589-CA75-48D8-9D5C-8235822C11D9}</c15:txfldGUID>
                      <c15:f>'IN+KY'!$D$9</c15:f>
                      <c15:dlblFieldTableCache>
                        <c:ptCount val="1"/>
                        <c:pt idx="0">
                          <c:v>48.05%</c:v>
                        </c:pt>
                      </c15:dlblFieldTableCache>
                    </c15:dlblFTEntry>
                  </c15:dlblFieldTable>
                  <c15:showDataLabelsRange val="0"/>
                </c:ext>
              </c:extLst>
            </c:dLbl>
            <c:dLbl>
              <c:idx val="6"/>
              <c:layout>
                <c:manualLayout>
                  <c:x val="3.4131875142916025E-2"/>
                  <c:y val="-3.9420097278696511E-2"/>
                </c:manualLayout>
              </c:layout>
              <c:tx>
                <c:strRef>
                  <c:f>'IN+KY'!$C$9</c:f>
                  <c:strCache>
                    <c:ptCount val="1"/>
                    <c:pt idx="0">
                      <c:v>51.95%</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{FD2CD42F-A51E-4DF9-ADCD-6D8C9FEDB011}</c15:txfldGUID>
                      <c15:f>'IN+KY'!$C$9</c15:f>
                      <c15:dlblFieldTableCache>
                        <c:ptCount val="1"/>
                        <c:pt idx="0">
                          <c:v>51.95%</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'IN+KY'!$B$4:$B$20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'IN+KY'!$C$4:$C$20</c:f>
              <c:numCache>
                <c:formatCode>0.00%</c:formatCode>
                <c:ptCount val="17"/>
                <c:pt idx="0">
                  <c:v>0.47489999999999999</c:v>
                </c:pt>
                <c:pt idx="1">
                  <c:v>0.4849</c:v>
                </c:pt>
                <c:pt idx="2">
                  <c:v>0.48599999999999999</c:v>
                </c:pt>
                <c:pt idx="3">
                  <c:v>0.49940000000000001</c:v>
                </c:pt>
                <c:pt idx="4">
                  <c:v>0.51949999999999996</c:v>
                </c:pt>
                <c:pt idx="5">
                  <c:v>0.51949999999999996</c:v>
                </c:pt>
                <c:pt idx="6">
                  <c:v>0.51949999999999996</c:v>
                </c:pt>
                <c:pt idx="7">
                  <c:v>0.51949999999999996</c:v>
                </c:pt>
                <c:pt idx="8">
                  <c:v>0.51949999999999996</c:v>
                </c:pt>
                <c:pt idx="9">
                  <c:v>0.51949999999999996</c:v>
                </c:pt>
                <c:pt idx="10">
                  <c:v>0.51949999999999996</c:v>
                </c:pt>
                <c:pt idx="11">
                  <c:v>0.51949999999999996</c:v>
                </c:pt>
                <c:pt idx="12">
                  <c:v>0.51949999999999996</c:v>
                </c:pt>
                <c:pt idx="13">
                  <c:v>0.51949999999999996</c:v>
                </c:pt>
                <c:pt idx="14">
                  <c:v>0.51949999999999996</c:v>
                </c:pt>
                <c:pt idx="15">
                  <c:v>0.51949999999999996</c:v>
                </c:pt>
                <c:pt idx="16">
                  <c:v>0.51949999999999996</c:v>
                </c:pt>
              </c:numCache>
            </c:numRef>
          </c:val>
          <c:smooth val="0"/>
        </c:ser>
        <c:ser>
          <c:idx val="1"/>
          <c:order val="1"/>
          <c:tx>
            <c:strRef>
              <c:f>'IN+KY'!$D$3</c:f>
              <c:strCache>
                <c:ptCount val="1"/>
                <c:pt idx="0">
                  <c:v>non-MISO</c:v>
                </c:pt>
              </c:strCache>
            </c:strRef>
          </c:tx>
          <c:marker>
            <c:symbol val="none"/>
          </c:marker>
          <c:cat>
            <c:numRef>
              <c:f>'IN+KY'!$B$4:$B$20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'IN+KY'!$D$4:$D$20</c:f>
              <c:numCache>
                <c:formatCode>0.00%</c:formatCode>
                <c:ptCount val="17"/>
                <c:pt idx="0">
                  <c:v>0.52510000000000001</c:v>
                </c:pt>
                <c:pt idx="1">
                  <c:v>0.5151</c:v>
                </c:pt>
                <c:pt idx="2">
                  <c:v>0.51400000000000001</c:v>
                </c:pt>
                <c:pt idx="3">
                  <c:v>0.50059999999999993</c:v>
                </c:pt>
                <c:pt idx="4">
                  <c:v>0.48050000000000004</c:v>
                </c:pt>
                <c:pt idx="5">
                  <c:v>0.48050000000000004</c:v>
                </c:pt>
                <c:pt idx="6">
                  <c:v>0.48050000000000004</c:v>
                </c:pt>
                <c:pt idx="7">
                  <c:v>0.48050000000000004</c:v>
                </c:pt>
                <c:pt idx="8">
                  <c:v>0.48050000000000004</c:v>
                </c:pt>
                <c:pt idx="9">
                  <c:v>0.48050000000000004</c:v>
                </c:pt>
                <c:pt idx="10">
                  <c:v>0.48050000000000004</c:v>
                </c:pt>
                <c:pt idx="11">
                  <c:v>0.48050000000000004</c:v>
                </c:pt>
                <c:pt idx="12">
                  <c:v>0.48050000000000004</c:v>
                </c:pt>
                <c:pt idx="13">
                  <c:v>0.48050000000000004</c:v>
                </c:pt>
                <c:pt idx="14">
                  <c:v>0.48050000000000004</c:v>
                </c:pt>
                <c:pt idx="15">
                  <c:v>0.48050000000000004</c:v>
                </c:pt>
                <c:pt idx="16">
                  <c:v>0.48050000000000004</c:v>
                </c:pt>
              </c:numCache>
            </c:numRef>
          </c:val>
          <c:smooth val="0"/>
        </c:ser>
        <c:dLbls>
          <c:showLegendKey val="0"/>
          <c:showVal val="0"/>
          <c:showCatName val="0"/>
          <c:showSerName val="0"/>
          <c:showPercent val="0"/>
          <c:showBubbleSize val="0"/>
        </c:dLbls>
        <c:smooth val="0"/>
        <c:axId val="314114800"/>
        <c:axId val="314115192"/>
      </c:lineChart>
      <c:catAx>
        <c:axId val="314114800"/>
        <c:scaling>
          <c:orientation val="minMax"/>
        </c:scaling>
        <c:delete val="0"/>
        <c:axPos val="b"/>
        <c:numFmt formatCode="General" sourceLinked="1"/>
        <c:majorTickMark val="out"/>
        <c:minorTickMark val="none"/>
        <c:tickLblPos val="nextTo"/>
        <c:txPr>
          <a:bodyPr/>
          <a:lstStyle/>
          <a:p>
            <a:pPr>
              <a:defRPr sz="1200" b="1"/>
            </a:pPr>
            <a:endParaRPr lang="en-US"/>
          </a:p>
        </c:txPr>
        <c:crossAx val="314115192"/>
        <c:crosses val="autoZero"/>
        <c:auto val="1"/>
        <c:lblAlgn val="ctr"/>
        <c:lblOffset val="100"/>
        <c:noMultiLvlLbl val="0"/>
      </c:catAx>
      <c:valAx>
        <c:axId val="314115192"/>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4114800"/>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LA!$C$3</c:f>
              <c:strCache>
                <c:ptCount val="1"/>
                <c:pt idx="0">
                  <c:v>LRZ 9</c:v>
                </c:pt>
              </c:strCache>
            </c:strRef>
          </c:tx>
          <c:marker>
            <c:symbol val="none"/>
          </c:marker>
          <c:dLbls>
            <c:dLbl>
              <c:idx val="5"/>
              <c:layout>
                <c:manualLayout>
                  <c:x val="5.0653594771241831E-2"/>
                  <c:y val="4.2194783224570515E-2"/>
                </c:manualLayout>
              </c:layout>
              <c:tx>
                <c:strRef>
                  <c:f>LA!$C$9</c:f>
                  <c:strCache>
                    <c:ptCount val="1"/>
                    <c:pt idx="0">
                      <c:v>92.09%</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{F0F56D41-699C-48A8-A171-6A998365DA4E}</c15:txfldGUID>
                      <c15:f>LA!$C$9</c15:f>
                      <c15:dlblFieldTableCache>
                        <c:ptCount val="1"/>
                        <c:pt idx="0">
                          <c:v>92.09%</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LA!$B$4:$B$20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LA!$C$4:$C$20</c:f>
              <c:numCache>
                <c:formatCode>0.00%</c:formatCode>
                <c:ptCount val="17"/>
                <c:pt idx="0">
                  <c:v>0.91769999999999996</c:v>
                </c:pt>
                <c:pt idx="1">
                  <c:v>0.91739999999999999</c:v>
                </c:pt>
                <c:pt idx="2">
                  <c:v>0.92059999999999997</c:v>
                </c:pt>
                <c:pt idx="3">
                  <c:v>0.92200000000000004</c:v>
                </c:pt>
                <c:pt idx="4">
                  <c:v>0.92669999999999997</c:v>
                </c:pt>
                <c:pt idx="5">
                  <c:v>0.92088000000000003</c:v>
                </c:pt>
                <c:pt idx="6">
                  <c:v>0.92088000000000003</c:v>
                </c:pt>
                <c:pt idx="7">
                  <c:v>0.92088000000000003</c:v>
                </c:pt>
                <c:pt idx="8">
                  <c:v>0.92088000000000003</c:v>
                </c:pt>
                <c:pt idx="9">
                  <c:v>0.92088000000000003</c:v>
                </c:pt>
                <c:pt idx="10">
                  <c:v>0.92088000000000003</c:v>
                </c:pt>
                <c:pt idx="11">
                  <c:v>0.92088000000000003</c:v>
                </c:pt>
                <c:pt idx="12">
                  <c:v>0.92088000000000003</c:v>
                </c:pt>
                <c:pt idx="13">
                  <c:v>0.92088000000000003</c:v>
                </c:pt>
                <c:pt idx="14">
                  <c:v>0.92088000000000003</c:v>
                </c:pt>
                <c:pt idx="15">
                  <c:v>0.92088000000000003</c:v>
                </c:pt>
                <c:pt idx="16">
                  <c:v>0.92088000000000003</c:v>
                </c:pt>
              </c:numCache>
            </c:numRef>
          </c:val>
          <c:smooth val="0"/>
        </c:ser>
        <c:ser>
          <c:idx val="1"/>
          <c:order val="1"/>
          <c:tx>
            <c:strRef>
              <c:f>LA!$D$3</c:f>
              <c:strCache>
                <c:ptCount val="1"/>
                <c:pt idx="0">
                  <c:v>non-MISO</c:v>
                </c:pt>
              </c:strCache>
            </c:strRef>
          </c:tx>
          <c:marker>
            <c:symbol val="none"/>
          </c:marker>
          <c:dLbls>
            <c:dLbl>
              <c:idx val="5"/>
              <c:layout>
                <c:manualLayout>
                  <c:x val="5.2287581699346407E-2"/>
                  <c:y val="-4.1928760530509313E-2"/>
                </c:manualLayout>
              </c:layout>
              <c:tx>
                <c:strRef>
                  <c:f>LA!$D$9</c:f>
                  <c:strCache>
                    <c:ptCount val="1"/>
                    <c:pt idx="0">
                      <c:v>7.91%</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{4EEF67F3-A5F0-4CAB-9E59-2A774CD87D43}</c15:txfldGUID>
                      <c15:f>LA!$D$9</c15:f>
                      <c15:dlblFieldTableCache>
                        <c:ptCount val="1"/>
                        <c:pt idx="0">
                          <c:v>7.91%</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LA!$B$4:$B$20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LA!$D$4:$D$20</c:f>
              <c:numCache>
                <c:formatCode>0.00%</c:formatCode>
                <c:ptCount val="17"/>
                <c:pt idx="0">
                  <c:v>8.230000000000004E-2</c:v>
                </c:pt>
                <c:pt idx="1">
                  <c:v>8.2600000000000007E-2</c:v>
                </c:pt>
                <c:pt idx="2">
                  <c:v>7.9400000000000026E-2</c:v>
                </c:pt>
                <c:pt idx="3">
                  <c:v>7.7999999999999958E-2</c:v>
                </c:pt>
                <c:pt idx="4">
                  <c:v>7.3300000000000032E-2</c:v>
                </c:pt>
                <c:pt idx="5">
                  <c:v>7.9119999999999968E-2</c:v>
                </c:pt>
                <c:pt idx="6">
                  <c:v>7.9119999999999968E-2</c:v>
                </c:pt>
                <c:pt idx="7">
                  <c:v>7.9119999999999968E-2</c:v>
                </c:pt>
                <c:pt idx="8">
                  <c:v>7.9119999999999968E-2</c:v>
                </c:pt>
                <c:pt idx="9">
                  <c:v>7.9119999999999968E-2</c:v>
                </c:pt>
                <c:pt idx="10">
                  <c:v>7.9119999999999968E-2</c:v>
                </c:pt>
                <c:pt idx="11">
                  <c:v>7.9119999999999968E-2</c:v>
                </c:pt>
                <c:pt idx="12">
                  <c:v>7.9119999999999968E-2</c:v>
                </c:pt>
                <c:pt idx="13">
                  <c:v>7.9119999999999968E-2</c:v>
                </c:pt>
                <c:pt idx="14">
                  <c:v>7.9119999999999968E-2</c:v>
                </c:pt>
                <c:pt idx="15">
                  <c:v>7.9119999999999968E-2</c:v>
                </c:pt>
                <c:pt idx="16">
                  <c:v>7.9119999999999968E-2</c:v>
                </c:pt>
              </c:numCache>
            </c:numRef>
          </c:val>
          <c:smooth val="0"/>
        </c:ser>
        <c:dLbls>
          <c:showLegendKey val="0"/>
          <c:showVal val="0"/>
          <c:showCatName val="0"/>
          <c:showSerName val="0"/>
          <c:showPercent val="0"/>
          <c:showBubbleSize val="0"/>
        </c:dLbls>
        <c:smooth val="0"/>
        <c:axId val="314115584"/>
        <c:axId val="310860688"/>
      </c:lineChart>
      <c:catAx>
        <c:axId val="314115584"/>
        <c:scaling>
          <c:orientation val="minMax"/>
        </c:scaling>
        <c:delete val="0"/>
        <c:axPos val="b"/>
        <c:numFmt formatCode="General" sourceLinked="1"/>
        <c:majorTickMark val="out"/>
        <c:minorTickMark val="none"/>
        <c:tickLblPos val="nextTo"/>
        <c:txPr>
          <a:bodyPr/>
          <a:lstStyle/>
          <a:p>
            <a:pPr>
              <a:defRPr sz="1200" b="1"/>
            </a:pPr>
            <a:endParaRPr lang="en-US"/>
          </a:p>
        </c:txPr>
        <c:crossAx val="310860688"/>
        <c:crosses val="autoZero"/>
        <c:auto val="1"/>
        <c:lblAlgn val="ctr"/>
        <c:lblOffset val="100"/>
        <c:noMultiLvlLbl val="0"/>
      </c:catAx>
      <c:valAx>
        <c:axId val="310860688"/>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4115584"/>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347530991839176E-2"/>
          <c:y val="0.10473391884609921"/>
          <c:w val="0.90911211466213782"/>
          <c:h val="0.82286332722560618"/>
        </c:manualLayout>
      </c:layout>
      <c:lineChart>
        <c:grouping val="standard"/>
        <c:varyColors val="0"/>
        <c:ser>
          <c:idx val="0"/>
          <c:order val="0"/>
          <c:tx>
            <c:strRef>
              <c:f>MI!$C$3</c:f>
              <c:strCache>
                <c:ptCount val="1"/>
                <c:pt idx="0">
                  <c:v>LRZ 1</c:v>
                </c:pt>
              </c:strCache>
            </c:strRef>
          </c:tx>
          <c:marker>
            <c:symbol val="none"/>
          </c:marker>
          <c:dLbls>
            <c:dLbl>
              <c:idx val="5"/>
              <c:layout>
                <c:manualLayout>
                  <c:x val="6.3725490196078427E-2"/>
                  <c:y val="-1.5723498529088633E-2"/>
                </c:manualLayout>
              </c:layout>
              <c:tx>
                <c:strRef>
                  <c:f>MI!$C$9</c:f>
                  <c:strCache>
                    <c:ptCount val="1"/>
                    <c:pt idx="0">
                      <c:v>0.14%</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{A02F280C-0B78-4ABF-B54E-EEED01F67239}</c15:txfldGUID>
                      <c15:f>MI!$C$9</c15:f>
                      <c15:dlblFieldTableCache>
                        <c:ptCount val="1"/>
                        <c:pt idx="0">
                          <c:v>0.14%</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MI!$C$4:$C$20</c:f>
              <c:numCache>
                <c:formatCode>0.00%</c:formatCode>
                <c:ptCount val="17"/>
                <c:pt idx="0">
                  <c:v>1.4E-3</c:v>
                </c:pt>
                <c:pt idx="1">
                  <c:v>1.4E-3</c:v>
                </c:pt>
                <c:pt idx="2">
                  <c:v>1.2999999999999999E-3</c:v>
                </c:pt>
                <c:pt idx="3">
                  <c:v>1.4E-3</c:v>
                </c:pt>
                <c:pt idx="4">
                  <c:v>1.4E-3</c:v>
                </c:pt>
                <c:pt idx="5">
                  <c:v>1.3799999999999999E-3</c:v>
                </c:pt>
                <c:pt idx="6">
                  <c:v>1.3799999999999999E-3</c:v>
                </c:pt>
                <c:pt idx="7">
                  <c:v>1.3799999999999999E-3</c:v>
                </c:pt>
                <c:pt idx="8">
                  <c:v>1.3799999999999999E-3</c:v>
                </c:pt>
                <c:pt idx="9">
                  <c:v>1.3799999999999999E-3</c:v>
                </c:pt>
                <c:pt idx="10">
                  <c:v>1.3799999999999999E-3</c:v>
                </c:pt>
                <c:pt idx="11">
                  <c:v>1.3799999999999999E-3</c:v>
                </c:pt>
                <c:pt idx="12">
                  <c:v>1.3799999999999999E-3</c:v>
                </c:pt>
                <c:pt idx="13">
                  <c:v>1.3799999999999999E-3</c:v>
                </c:pt>
                <c:pt idx="14">
                  <c:v>1.3799999999999999E-3</c:v>
                </c:pt>
                <c:pt idx="15">
                  <c:v>1.3799999999999999E-3</c:v>
                </c:pt>
                <c:pt idx="16">
                  <c:v>1.3799999999999999E-3</c:v>
                </c:pt>
              </c:numCache>
            </c:numRef>
          </c:val>
          <c:smooth val="0"/>
        </c:ser>
        <c:ser>
          <c:idx val="1"/>
          <c:order val="1"/>
          <c:tx>
            <c:strRef>
              <c:f>MI!$D$3</c:f>
              <c:strCache>
                <c:ptCount val="1"/>
                <c:pt idx="0">
                  <c:v>LRZ 2</c:v>
                </c:pt>
              </c:strCache>
            </c:strRef>
          </c:tx>
          <c:spPr>
            <a:ln>
              <a:solidFill>
                <a:schemeClr val="accent3"/>
              </a:solidFill>
            </a:ln>
          </c:spPr>
          <c:marker>
            <c:symbol val="none"/>
          </c:marker>
          <c:dLbls>
            <c:dLbl>
              <c:idx val="5"/>
              <c:layout>
                <c:manualLayout>
                  <c:x val="0.12786914522282652"/>
                  <c:y val="-0.10586227530680986"/>
                </c:manualLayout>
              </c:layout>
              <c:tx>
                <c:strRef>
                  <c:f>MI!$D$9</c:f>
                  <c:strCache>
                    <c:ptCount val="1"/>
                    <c:pt idx="0">
                      <c:v>5.09%</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{7F24B988-5B6E-46BB-947D-5C9D86F4ECF0}</c15:txfldGUID>
                      <c15:f>MI!$D$9</c15:f>
                      <c15:dlblFieldTableCache>
                        <c:ptCount val="1"/>
                        <c:pt idx="0">
                          <c:v>5.09%</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MI!$D$4:$D$20</c:f>
              <c:numCache>
                <c:formatCode>0.00%</c:formatCode>
                <c:ptCount val="17"/>
                <c:pt idx="0">
                  <c:v>5.2200000000000003E-2</c:v>
                </c:pt>
                <c:pt idx="1">
                  <c:v>5.28E-2</c:v>
                </c:pt>
                <c:pt idx="2">
                  <c:v>4.8899999999999999E-2</c:v>
                </c:pt>
                <c:pt idx="3">
                  <c:v>4.9399999999999999E-2</c:v>
                </c:pt>
                <c:pt idx="4">
                  <c:v>5.1400000000000001E-2</c:v>
                </c:pt>
                <c:pt idx="5">
                  <c:v>5.0940000000000006E-2</c:v>
                </c:pt>
                <c:pt idx="6">
                  <c:v>5.0940000000000006E-2</c:v>
                </c:pt>
                <c:pt idx="7">
                  <c:v>5.0940000000000006E-2</c:v>
                </c:pt>
                <c:pt idx="8">
                  <c:v>5.0940000000000006E-2</c:v>
                </c:pt>
                <c:pt idx="9">
                  <c:v>5.0940000000000006E-2</c:v>
                </c:pt>
                <c:pt idx="10">
                  <c:v>5.0940000000000006E-2</c:v>
                </c:pt>
                <c:pt idx="11">
                  <c:v>5.0940000000000006E-2</c:v>
                </c:pt>
                <c:pt idx="12">
                  <c:v>5.0940000000000006E-2</c:v>
                </c:pt>
                <c:pt idx="13">
                  <c:v>5.0940000000000006E-2</c:v>
                </c:pt>
                <c:pt idx="14">
                  <c:v>5.0940000000000006E-2</c:v>
                </c:pt>
                <c:pt idx="15">
                  <c:v>5.0940000000000006E-2</c:v>
                </c:pt>
                <c:pt idx="16">
                  <c:v>5.0940000000000006E-2</c:v>
                </c:pt>
              </c:numCache>
            </c:numRef>
          </c:val>
          <c:smooth val="0"/>
        </c:ser>
        <c:ser>
          <c:idx val="2"/>
          <c:order val="2"/>
          <c:tx>
            <c:strRef>
              <c:f>MI!$E$3</c:f>
              <c:strCache>
                <c:ptCount val="1"/>
                <c:pt idx="0">
                  <c:v>LRZ 7</c:v>
                </c:pt>
              </c:strCache>
            </c:strRef>
          </c:tx>
          <c:spPr>
            <a:ln>
              <a:solidFill>
                <a:schemeClr val="accent4"/>
              </a:solidFill>
            </a:ln>
          </c:spPr>
          <c:marker>
            <c:symbol val="none"/>
          </c:marker>
          <c:dLbls>
            <c:dLbl>
              <c:idx val="5"/>
              <c:layout>
                <c:manualLayout>
                  <c:x val="7.6797385620915037E-2"/>
                  <c:y val="-3.1624061080687861E-2"/>
                </c:manualLayout>
              </c:layout>
              <c:tx>
                <c:strRef>
                  <c:f>MI!$E$9</c:f>
                  <c:strCache>
                    <c:ptCount val="1"/>
                    <c:pt idx="0">
                      <c:v>90.88%</c:v>
                    </c:pt>
                  </c:strCache>
                </c:strRef>
              </c:tx>
              <c:numFmt formatCode="0.00%" sourceLinked="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{559ED928-541D-4473-949C-6FDFCFE71DF4}</c15:txfldGUID>
                      <c15:f>MI!$E$9</c15:f>
                      <c15:dlblFieldTableCache>
                        <c:ptCount val="1"/>
                        <c:pt idx="0">
                          <c:v>90.88%</c:v>
                        </c:pt>
                      </c15:dlblFieldTableCache>
                    </c15:dlblFTEntry>
                  </c15:dlblFieldTable>
                  <c15:showDataLabelsRange val="0"/>
                </c:ext>
              </c:extLst>
            </c:dLbl>
            <c:numFmt formatCode="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MI!$E$4:$E$20</c:f>
              <c:numCache>
                <c:formatCode>0.00%</c:formatCode>
                <c:ptCount val="17"/>
                <c:pt idx="0">
                  <c:v>0.90649999999999997</c:v>
                </c:pt>
                <c:pt idx="1">
                  <c:v>0.90749999999999997</c:v>
                </c:pt>
                <c:pt idx="2">
                  <c:v>0.91190000000000004</c:v>
                </c:pt>
                <c:pt idx="3">
                  <c:v>0.91020000000000001</c:v>
                </c:pt>
                <c:pt idx="4">
                  <c:v>0.90800000000000003</c:v>
                </c:pt>
                <c:pt idx="5">
                  <c:v>0.90882000000000007</c:v>
                </c:pt>
                <c:pt idx="6">
                  <c:v>0.90882000000000007</c:v>
                </c:pt>
                <c:pt idx="7">
                  <c:v>0.90882000000000007</c:v>
                </c:pt>
                <c:pt idx="8">
                  <c:v>0.90882000000000007</c:v>
                </c:pt>
                <c:pt idx="9">
                  <c:v>0.90882000000000007</c:v>
                </c:pt>
                <c:pt idx="10">
                  <c:v>0.90882000000000007</c:v>
                </c:pt>
                <c:pt idx="11">
                  <c:v>0.90882000000000007</c:v>
                </c:pt>
                <c:pt idx="12">
                  <c:v>0.90882000000000007</c:v>
                </c:pt>
                <c:pt idx="13">
                  <c:v>0.90882000000000007</c:v>
                </c:pt>
                <c:pt idx="14">
                  <c:v>0.90882000000000007</c:v>
                </c:pt>
                <c:pt idx="15">
                  <c:v>0.90882000000000007</c:v>
                </c:pt>
                <c:pt idx="16">
                  <c:v>0.90882000000000007</c:v>
                </c:pt>
              </c:numCache>
            </c:numRef>
          </c:val>
          <c:smooth val="0"/>
        </c:ser>
        <c:ser>
          <c:idx val="3"/>
          <c:order val="3"/>
          <c:tx>
            <c:strRef>
              <c:f>MI!$F$3</c:f>
              <c:strCache>
                <c:ptCount val="1"/>
                <c:pt idx="0">
                  <c:v>non-MISO</c:v>
                </c:pt>
              </c:strCache>
            </c:strRef>
          </c:tx>
          <c:spPr>
            <a:ln>
              <a:solidFill>
                <a:schemeClr val="accent2"/>
              </a:solidFill>
            </a:ln>
          </c:spPr>
          <c:marker>
            <c:symbol val="none"/>
          </c:marker>
          <c:dLbls>
            <c:dLbl>
              <c:idx val="5"/>
              <c:layout>
                <c:manualLayout>
                  <c:x val="0.1567953297074979"/>
                  <c:y val="-6.8578057458377556E-2"/>
                </c:manualLayout>
              </c:layout>
              <c:tx>
                <c:strRef>
                  <c:f>MI!$F$9</c:f>
                  <c:strCache>
                    <c:ptCount val="1"/>
                    <c:pt idx="0">
                      <c:v>3.89%</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{D630EAAE-6E79-4019-8023-021E75E19E5C}</c15:txfldGUID>
                      <c15:f>MI!$F$9</c15:f>
                      <c15:dlblFieldTableCache>
                        <c:ptCount val="1"/>
                        <c:pt idx="0">
                          <c:v>3.89%</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MI!$F$4:$F$20</c:f>
              <c:numCache>
                <c:formatCode>0.00%</c:formatCode>
                <c:ptCount val="17"/>
                <c:pt idx="0">
                  <c:v>3.9900000000000047E-2</c:v>
                </c:pt>
                <c:pt idx="1">
                  <c:v>3.8300000000000112E-2</c:v>
                </c:pt>
                <c:pt idx="2">
                  <c:v>3.7899999999999934E-2</c:v>
                </c:pt>
                <c:pt idx="3">
                  <c:v>3.9000000000000035E-2</c:v>
                </c:pt>
                <c:pt idx="4">
                  <c:v>3.9200000000000013E-2</c:v>
                </c:pt>
                <c:pt idx="5">
                  <c:v>3.8859999999999895E-2</c:v>
                </c:pt>
                <c:pt idx="6">
                  <c:v>3.8859999999999895E-2</c:v>
                </c:pt>
                <c:pt idx="7">
                  <c:v>3.8859999999999895E-2</c:v>
                </c:pt>
                <c:pt idx="8">
                  <c:v>3.8859999999999895E-2</c:v>
                </c:pt>
                <c:pt idx="9">
                  <c:v>3.8859999999999895E-2</c:v>
                </c:pt>
                <c:pt idx="10">
                  <c:v>3.8859999999999895E-2</c:v>
                </c:pt>
                <c:pt idx="11">
                  <c:v>3.8859999999999895E-2</c:v>
                </c:pt>
                <c:pt idx="12">
                  <c:v>3.8859999999999895E-2</c:v>
                </c:pt>
                <c:pt idx="13">
                  <c:v>3.8859999999999895E-2</c:v>
                </c:pt>
                <c:pt idx="14">
                  <c:v>3.8859999999999895E-2</c:v>
                </c:pt>
                <c:pt idx="15">
                  <c:v>3.8859999999999895E-2</c:v>
                </c:pt>
                <c:pt idx="16">
                  <c:v>3.8859999999999895E-2</c:v>
                </c:pt>
              </c:numCache>
            </c:numRef>
          </c:val>
          <c:smooth val="0"/>
        </c:ser>
        <c:dLbls>
          <c:showLegendKey val="0"/>
          <c:showVal val="0"/>
          <c:showCatName val="0"/>
          <c:showSerName val="0"/>
          <c:showPercent val="0"/>
          <c:showBubbleSize val="0"/>
        </c:dLbls>
        <c:smooth val="0"/>
        <c:axId val="316065152"/>
        <c:axId val="316065544"/>
      </c:lineChart>
      <c:catAx>
        <c:axId val="316065152"/>
        <c:scaling>
          <c:orientation val="minMax"/>
        </c:scaling>
        <c:delete val="0"/>
        <c:axPos val="b"/>
        <c:numFmt formatCode="General" sourceLinked="1"/>
        <c:majorTickMark val="out"/>
        <c:minorTickMark val="none"/>
        <c:tickLblPos val="nextTo"/>
        <c:txPr>
          <a:bodyPr/>
          <a:lstStyle/>
          <a:p>
            <a:pPr>
              <a:defRPr sz="1200" b="1"/>
            </a:pPr>
            <a:endParaRPr lang="en-US"/>
          </a:p>
        </c:txPr>
        <c:crossAx val="316065544"/>
        <c:crosses val="autoZero"/>
        <c:auto val="1"/>
        <c:lblAlgn val="ctr"/>
        <c:lblOffset val="100"/>
        <c:noMultiLvlLbl val="0"/>
      </c:catAx>
      <c:valAx>
        <c:axId val="316065544"/>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065152"/>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79843041871075016"/>
        </c:manualLayout>
      </c:layout>
      <c:lineChart>
        <c:grouping val="standard"/>
        <c:varyColors val="0"/>
        <c:ser>
          <c:idx val="0"/>
          <c:order val="0"/>
          <c:tx>
            <c:strRef>
              <c:f>MN!$C$3</c:f>
              <c:strCache>
                <c:ptCount val="1"/>
                <c:pt idx="0">
                  <c:v>LRZ 1</c:v>
                </c:pt>
              </c:strCache>
            </c:strRef>
          </c:tx>
          <c:marker>
            <c:symbol val="none"/>
          </c:marker>
          <c:dLbls>
            <c:dLbl>
              <c:idx val="5"/>
              <c:layout>
                <c:manualLayout>
                  <c:x val="5.6542259174753827E-2"/>
                  <c:y val="2.0723643450148131E-2"/>
                </c:manualLayout>
              </c:layout>
              <c:tx>
                <c:strRef>
                  <c:f>MN!$C$9</c:f>
                  <c:strCache>
                    <c:ptCount val="1"/>
                    <c:pt idx="0">
                      <c:v>96.81%</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{EFED61AC-86D0-45AE-BD2B-20F5F46BC00E}</c15:txfldGUID>
                      <c15:f>MN!$C$9</c15:f>
                      <c15:dlblFieldTableCache>
                        <c:ptCount val="1"/>
                        <c:pt idx="0">
                          <c:v>96.81%</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MN!$B$4:$B$20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MN!$C$4:$C$20</c:f>
              <c:numCache>
                <c:formatCode>0.00%</c:formatCode>
                <c:ptCount val="17"/>
                <c:pt idx="0">
                  <c:v>0.96730000000000005</c:v>
                </c:pt>
                <c:pt idx="1">
                  <c:v>0.96760000000000002</c:v>
                </c:pt>
                <c:pt idx="2">
                  <c:v>0.96930000000000005</c:v>
                </c:pt>
                <c:pt idx="3">
                  <c:v>0.96889999999999998</c:v>
                </c:pt>
                <c:pt idx="4">
                  <c:v>0.96760000000000002</c:v>
                </c:pt>
                <c:pt idx="5">
                  <c:v>0.96814</c:v>
                </c:pt>
                <c:pt idx="6">
                  <c:v>0.96814</c:v>
                </c:pt>
                <c:pt idx="7">
                  <c:v>0.96814</c:v>
                </c:pt>
                <c:pt idx="8">
                  <c:v>0.96814</c:v>
                </c:pt>
                <c:pt idx="9">
                  <c:v>0.96814</c:v>
                </c:pt>
                <c:pt idx="10">
                  <c:v>0.96814</c:v>
                </c:pt>
                <c:pt idx="11">
                  <c:v>0.96814</c:v>
                </c:pt>
                <c:pt idx="12">
                  <c:v>0.96814</c:v>
                </c:pt>
                <c:pt idx="13">
                  <c:v>0.96814</c:v>
                </c:pt>
                <c:pt idx="14">
                  <c:v>0.96814</c:v>
                </c:pt>
                <c:pt idx="15">
                  <c:v>0.96814</c:v>
                </c:pt>
                <c:pt idx="16">
                  <c:v>0.96814</c:v>
                </c:pt>
              </c:numCache>
            </c:numRef>
          </c:val>
          <c:smooth val="0"/>
        </c:ser>
        <c:ser>
          <c:idx val="1"/>
          <c:order val="1"/>
          <c:tx>
            <c:strRef>
              <c:f>MN!$D$3</c:f>
              <c:strCache>
                <c:ptCount val="1"/>
                <c:pt idx="0">
                  <c:v>LRZ 3</c:v>
                </c:pt>
              </c:strCache>
            </c:strRef>
          </c:tx>
          <c:spPr>
            <a:ln>
              <a:solidFill>
                <a:schemeClr val="accent3"/>
              </a:solidFill>
            </a:ln>
          </c:spPr>
          <c:marker>
            <c:symbol val="none"/>
          </c:marker>
          <c:dLbls>
            <c:dLbl>
              <c:idx val="5"/>
              <c:layout>
                <c:manualLayout>
                  <c:x val="0.12062657346403129"/>
                  <c:y val="-4.3934553011499122E-2"/>
                </c:manualLayout>
              </c:layout>
              <c:tx>
                <c:strRef>
                  <c:f>MN!$D$9</c:f>
                  <c:strCache>
                    <c:ptCount val="1"/>
                    <c:pt idx="0">
                      <c:v>1.95%</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{9824A731-AEE1-4036-94A0-6C0458AFB5BC}</c15:txfldGUID>
                      <c15:f>MN!$D$9</c15:f>
                      <c15:dlblFieldTableCache>
                        <c:ptCount val="1"/>
                        <c:pt idx="0">
                          <c:v>1.95%</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MN!$B$4:$B$20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MN!$D$4:$D$20</c:f>
              <c:numCache>
                <c:formatCode>0.00%</c:formatCode>
                <c:ptCount val="17"/>
                <c:pt idx="0">
                  <c:v>0.02</c:v>
                </c:pt>
                <c:pt idx="1">
                  <c:v>1.9699999999999999E-2</c:v>
                </c:pt>
                <c:pt idx="2">
                  <c:v>1.9099999999999999E-2</c:v>
                </c:pt>
                <c:pt idx="3">
                  <c:v>1.8599999999999998E-2</c:v>
                </c:pt>
                <c:pt idx="4">
                  <c:v>2.01E-2</c:v>
                </c:pt>
                <c:pt idx="5">
                  <c:v>1.95E-2</c:v>
                </c:pt>
                <c:pt idx="6">
                  <c:v>1.95E-2</c:v>
                </c:pt>
                <c:pt idx="7">
                  <c:v>1.95E-2</c:v>
                </c:pt>
                <c:pt idx="8">
                  <c:v>1.95E-2</c:v>
                </c:pt>
                <c:pt idx="9">
                  <c:v>1.95E-2</c:v>
                </c:pt>
                <c:pt idx="10">
                  <c:v>1.95E-2</c:v>
                </c:pt>
                <c:pt idx="11">
                  <c:v>1.95E-2</c:v>
                </c:pt>
                <c:pt idx="12">
                  <c:v>1.95E-2</c:v>
                </c:pt>
                <c:pt idx="13">
                  <c:v>1.95E-2</c:v>
                </c:pt>
                <c:pt idx="14">
                  <c:v>1.95E-2</c:v>
                </c:pt>
                <c:pt idx="15">
                  <c:v>1.95E-2</c:v>
                </c:pt>
                <c:pt idx="16">
                  <c:v>1.95E-2</c:v>
                </c:pt>
              </c:numCache>
            </c:numRef>
          </c:val>
          <c:smooth val="0"/>
        </c:ser>
        <c:ser>
          <c:idx val="2"/>
          <c:order val="2"/>
          <c:tx>
            <c:strRef>
              <c:f>MN!$E$3</c:f>
              <c:strCache>
                <c:ptCount val="1"/>
                <c:pt idx="0">
                  <c:v>non-MISO</c:v>
                </c:pt>
              </c:strCache>
            </c:strRef>
          </c:tx>
          <c:spPr>
            <a:ln>
              <a:solidFill>
                <a:schemeClr val="accent2"/>
              </a:solidFill>
            </a:ln>
          </c:spPr>
          <c:marker>
            <c:symbol val="none"/>
          </c:marker>
          <c:dLbls>
            <c:dLbl>
              <c:idx val="5"/>
              <c:layout>
                <c:manualLayout>
                  <c:x val="2.8747254807434786E-2"/>
                  <c:y val="-9.4811507229282652E-2"/>
                </c:manualLayout>
              </c:layout>
              <c:tx>
                <c:strRef>
                  <c:f>MN!$E$9</c:f>
                  <c:strCache>
                    <c:ptCount val="1"/>
                    <c:pt idx="0">
                      <c:v>1.24%</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{73908F12-955E-46D1-8644-4FE0D11CF1B2}</c15:txfldGUID>
                      <c15:f>MN!$E$9</c15:f>
                      <c15:dlblFieldTableCache>
                        <c:ptCount val="1"/>
                        <c:pt idx="0">
                          <c:v>1.24%</c:v>
                        </c:pt>
                      </c15:dlblFieldTableCache>
                    </c15:dlblFTEntry>
                  </c15:dlblFieldTable>
                  <c15:showDataLabelsRange val="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MN!$B$4:$B$20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MN!$E$4:$E$20</c:f>
              <c:numCache>
                <c:formatCode>0.00%</c:formatCode>
                <c:ptCount val="17"/>
                <c:pt idx="0">
                  <c:v>1.2699999999999951E-2</c:v>
                </c:pt>
                <c:pt idx="1">
                  <c:v>1.2699999999999986E-2</c:v>
                </c:pt>
                <c:pt idx="2">
                  <c:v>1.1599999999999951E-2</c:v>
                </c:pt>
                <c:pt idx="3">
                  <c:v>1.2500000000000018E-2</c:v>
                </c:pt>
                <c:pt idx="4">
                  <c:v>1.2299999999999985E-2</c:v>
                </c:pt>
                <c:pt idx="5">
                  <c:v>1.2359999999999999E-2</c:v>
                </c:pt>
                <c:pt idx="6">
                  <c:v>1.2359999999999999E-2</c:v>
                </c:pt>
                <c:pt idx="7">
                  <c:v>1.2359999999999999E-2</c:v>
                </c:pt>
                <c:pt idx="8">
                  <c:v>1.2359999999999999E-2</c:v>
                </c:pt>
                <c:pt idx="9">
                  <c:v>1.2359999999999999E-2</c:v>
                </c:pt>
                <c:pt idx="10">
                  <c:v>1.2359999999999999E-2</c:v>
                </c:pt>
                <c:pt idx="11">
                  <c:v>1.2359999999999999E-2</c:v>
                </c:pt>
                <c:pt idx="12">
                  <c:v>1.2359999999999999E-2</c:v>
                </c:pt>
                <c:pt idx="13">
                  <c:v>1.2359999999999999E-2</c:v>
                </c:pt>
                <c:pt idx="14">
                  <c:v>1.2359999999999999E-2</c:v>
                </c:pt>
                <c:pt idx="15">
                  <c:v>1.2359999999999999E-2</c:v>
                </c:pt>
                <c:pt idx="16">
                  <c:v>1.2359999999999999E-2</c:v>
                </c:pt>
              </c:numCache>
            </c:numRef>
          </c:val>
          <c:smooth val="0"/>
        </c:ser>
        <c:dLbls>
          <c:showLegendKey val="0"/>
          <c:showVal val="0"/>
          <c:showCatName val="0"/>
          <c:showSerName val="0"/>
          <c:showPercent val="0"/>
          <c:showBubbleSize val="0"/>
        </c:dLbls>
        <c:smooth val="0"/>
        <c:axId val="316066328"/>
        <c:axId val="316066720"/>
      </c:lineChart>
      <c:catAx>
        <c:axId val="316066328"/>
        <c:scaling>
          <c:orientation val="minMax"/>
        </c:scaling>
        <c:delete val="0"/>
        <c:axPos val="b"/>
        <c:numFmt formatCode="General" sourceLinked="1"/>
        <c:majorTickMark val="out"/>
        <c:minorTickMark val="none"/>
        <c:tickLblPos val="nextTo"/>
        <c:txPr>
          <a:bodyPr/>
          <a:lstStyle/>
          <a:p>
            <a:pPr>
              <a:defRPr sz="1200" b="1"/>
            </a:pPr>
            <a:endParaRPr lang="en-US"/>
          </a:p>
        </c:txPr>
        <c:crossAx val="316066720"/>
        <c:crosses val="autoZero"/>
        <c:auto val="1"/>
        <c:lblAlgn val="ctr"/>
        <c:lblOffset val="100"/>
        <c:noMultiLvlLbl val="0"/>
      </c:catAx>
      <c:valAx>
        <c:axId val="316066720"/>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066328"/>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MO!$C$3</c:f>
              <c:strCache>
                <c:ptCount val="1"/>
                <c:pt idx="0">
                  <c:v>LRZ 5</c:v>
                </c:pt>
              </c:strCache>
            </c:strRef>
          </c:tx>
          <c:marker>
            <c:symbol val="none"/>
          </c:marker>
          <c:dLbls>
            <c:dLbl>
              <c:idx val="5"/>
              <c:layout>
                <c:manualLayout>
                  <c:x val="2.1241830065359478E-2"/>
                  <c:y val="3.9308176100628929E-2"/>
                </c:manualLayout>
              </c:layout>
              <c:tx>
                <c:strRef>
                  <c:f>MO!$C$9</c:f>
                  <c:strCache>
                    <c:ptCount val="1"/>
                    <c:pt idx="0">
                      <c:v>49.41%</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{814BC996-EB2C-40AB-ACBB-CF87B5937079}</c15:txfldGUID>
                      <c15:f>MO!$C$9</c15:f>
                      <c15:dlblFieldTableCache>
                        <c:ptCount val="1"/>
                        <c:pt idx="0">
                          <c:v>49.41%</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MO!$B$4:$B$20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MO!$C$4:$C$20</c:f>
              <c:numCache>
                <c:formatCode>0.00%</c:formatCode>
                <c:ptCount val="17"/>
                <c:pt idx="0">
                  <c:v>0.49409999999999998</c:v>
                </c:pt>
                <c:pt idx="1">
                  <c:v>0.49220000000000003</c:v>
                </c:pt>
                <c:pt idx="2">
                  <c:v>0.50090000000000001</c:v>
                </c:pt>
                <c:pt idx="3">
                  <c:v>0.49280000000000002</c:v>
                </c:pt>
                <c:pt idx="4">
                  <c:v>0.49059999999999998</c:v>
                </c:pt>
                <c:pt idx="5">
                  <c:v>0.49412</c:v>
                </c:pt>
                <c:pt idx="6">
                  <c:v>0.49412</c:v>
                </c:pt>
                <c:pt idx="7">
                  <c:v>0.49412</c:v>
                </c:pt>
                <c:pt idx="8">
                  <c:v>0.49412</c:v>
                </c:pt>
                <c:pt idx="9">
                  <c:v>0.49412</c:v>
                </c:pt>
                <c:pt idx="10">
                  <c:v>0.49412</c:v>
                </c:pt>
                <c:pt idx="11">
                  <c:v>0.49412</c:v>
                </c:pt>
                <c:pt idx="12">
                  <c:v>0.49412</c:v>
                </c:pt>
                <c:pt idx="13">
                  <c:v>0.49412</c:v>
                </c:pt>
                <c:pt idx="14">
                  <c:v>0.49412</c:v>
                </c:pt>
                <c:pt idx="15">
                  <c:v>0.49412</c:v>
                </c:pt>
                <c:pt idx="16">
                  <c:v>0.49412</c:v>
                </c:pt>
              </c:numCache>
            </c:numRef>
          </c:val>
          <c:smooth val="0"/>
        </c:ser>
        <c:ser>
          <c:idx val="2"/>
          <c:order val="1"/>
          <c:tx>
            <c:strRef>
              <c:f>MO!$D$3</c:f>
              <c:strCache>
                <c:ptCount val="1"/>
                <c:pt idx="0">
                  <c:v>LRZ 8</c:v>
                </c:pt>
              </c:strCache>
            </c:strRef>
          </c:tx>
          <c:marker>
            <c:symbol val="none"/>
          </c:marker>
          <c:dLbls>
            <c:dLbl>
              <c:idx val="5"/>
              <c:layout>
                <c:manualLayout>
                  <c:x val="2.7777777777777776E-2"/>
                  <c:y val="-3.1446540880503145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MO!$B$4:$B$20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MO!$D$4:$D$20</c:f>
              <c:numCache>
                <c:formatCode>0.00%</c:formatCode>
                <c:ptCount val="17"/>
                <c:pt idx="0">
                  <c:v>2.5999999999999999E-3</c:v>
                </c:pt>
                <c:pt idx="1">
                  <c:v>2.5000000000000001E-3</c:v>
                </c:pt>
                <c:pt idx="2">
                  <c:v>2.3999999999999998E-3</c:v>
                </c:pt>
                <c:pt idx="3">
                  <c:v>2.3E-3</c:v>
                </c:pt>
                <c:pt idx="4">
                  <c:v>2.2000000000000001E-3</c:v>
                </c:pt>
                <c:pt idx="5">
                  <c:v>2.4000000000000002E-3</c:v>
                </c:pt>
                <c:pt idx="6">
                  <c:v>2.4000000000000002E-3</c:v>
                </c:pt>
                <c:pt idx="7">
                  <c:v>2.4000000000000002E-3</c:v>
                </c:pt>
                <c:pt idx="8">
                  <c:v>2.4000000000000002E-3</c:v>
                </c:pt>
                <c:pt idx="9">
                  <c:v>2.4000000000000002E-3</c:v>
                </c:pt>
                <c:pt idx="10">
                  <c:v>2.4000000000000002E-3</c:v>
                </c:pt>
                <c:pt idx="11">
                  <c:v>2.4000000000000002E-3</c:v>
                </c:pt>
                <c:pt idx="12">
                  <c:v>2.4000000000000002E-3</c:v>
                </c:pt>
                <c:pt idx="13">
                  <c:v>2.4000000000000002E-3</c:v>
                </c:pt>
                <c:pt idx="14">
                  <c:v>2.4000000000000002E-3</c:v>
                </c:pt>
                <c:pt idx="15">
                  <c:v>2.4000000000000002E-3</c:v>
                </c:pt>
                <c:pt idx="16">
                  <c:v>2.4000000000000002E-3</c:v>
                </c:pt>
              </c:numCache>
            </c:numRef>
          </c:val>
          <c:smooth val="0"/>
        </c:ser>
        <c:ser>
          <c:idx val="1"/>
          <c:order val="2"/>
          <c:tx>
            <c:strRef>
              <c:f>MO!$E$3</c:f>
              <c:strCache>
                <c:ptCount val="1"/>
                <c:pt idx="0">
                  <c:v>non-MISO</c:v>
                </c:pt>
              </c:strCache>
            </c:strRef>
          </c:tx>
          <c:marker>
            <c:symbol val="none"/>
          </c:marker>
          <c:dLbls>
            <c:dLbl>
              <c:idx val="5"/>
              <c:layout>
                <c:manualLayout>
                  <c:x val="1.9607843137254902E-2"/>
                  <c:y val="-3.4067085953878404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MO!$B$4:$B$20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MO!$E$4:$E$20</c:f>
              <c:numCache>
                <c:formatCode>0.00%</c:formatCode>
                <c:ptCount val="17"/>
                <c:pt idx="0">
                  <c:v>0.50329999999999997</c:v>
                </c:pt>
                <c:pt idx="1">
                  <c:v>0.50530000000000008</c:v>
                </c:pt>
                <c:pt idx="2">
                  <c:v>0.49669999999999997</c:v>
                </c:pt>
                <c:pt idx="3">
                  <c:v>0.50490000000000002</c:v>
                </c:pt>
                <c:pt idx="4">
                  <c:v>0.5072000000000001</c:v>
                </c:pt>
                <c:pt idx="5">
                  <c:v>0.50348000000000004</c:v>
                </c:pt>
                <c:pt idx="6">
                  <c:v>0.50348000000000004</c:v>
                </c:pt>
                <c:pt idx="7">
                  <c:v>0.50348000000000004</c:v>
                </c:pt>
                <c:pt idx="8">
                  <c:v>0.50348000000000004</c:v>
                </c:pt>
                <c:pt idx="9">
                  <c:v>0.50348000000000004</c:v>
                </c:pt>
                <c:pt idx="10">
                  <c:v>0.50348000000000004</c:v>
                </c:pt>
                <c:pt idx="11">
                  <c:v>0.50348000000000004</c:v>
                </c:pt>
                <c:pt idx="12">
                  <c:v>0.50348000000000004</c:v>
                </c:pt>
                <c:pt idx="13">
                  <c:v>0.50348000000000004</c:v>
                </c:pt>
                <c:pt idx="14">
                  <c:v>0.50348000000000004</c:v>
                </c:pt>
                <c:pt idx="15">
                  <c:v>0.50348000000000004</c:v>
                </c:pt>
                <c:pt idx="16">
                  <c:v>0.50348000000000004</c:v>
                </c:pt>
              </c:numCache>
            </c:numRef>
          </c:val>
          <c:smooth val="0"/>
        </c:ser>
        <c:dLbls>
          <c:showLegendKey val="0"/>
          <c:showVal val="0"/>
          <c:showCatName val="0"/>
          <c:showSerName val="0"/>
          <c:showPercent val="0"/>
          <c:showBubbleSize val="0"/>
        </c:dLbls>
        <c:smooth val="0"/>
        <c:axId val="316067504"/>
        <c:axId val="316067896"/>
      </c:lineChart>
      <c:catAx>
        <c:axId val="316067504"/>
        <c:scaling>
          <c:orientation val="minMax"/>
        </c:scaling>
        <c:delete val="0"/>
        <c:axPos val="b"/>
        <c:numFmt formatCode="General" sourceLinked="1"/>
        <c:majorTickMark val="out"/>
        <c:minorTickMark val="none"/>
        <c:tickLblPos val="nextTo"/>
        <c:txPr>
          <a:bodyPr/>
          <a:lstStyle/>
          <a:p>
            <a:pPr>
              <a:defRPr sz="1200" b="1"/>
            </a:pPr>
            <a:endParaRPr lang="en-US"/>
          </a:p>
        </c:txPr>
        <c:crossAx val="316067896"/>
        <c:crosses val="autoZero"/>
        <c:auto val="1"/>
        <c:lblAlgn val="ctr"/>
        <c:lblOffset val="100"/>
        <c:noMultiLvlLbl val="0"/>
      </c:catAx>
      <c:valAx>
        <c:axId val="316067896"/>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067504"/>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MS!$C$3</c:f>
              <c:strCache>
                <c:ptCount val="1"/>
                <c:pt idx="0">
                  <c:v>LRZ 10</c:v>
                </c:pt>
              </c:strCache>
            </c:strRef>
          </c:tx>
          <c:marker>
            <c:symbol val="none"/>
          </c:marker>
          <c:dLbls>
            <c:dLbl>
              <c:idx val="5"/>
              <c:layout>
                <c:manualLayout>
                  <c:x val="1.6339869281045753E-2"/>
                  <c:y val="4.4502816431128467E-2"/>
                </c:manualLayout>
              </c:layout>
              <c:tx>
                <c:strRef>
                  <c:f>MS!$C$9</c:f>
                  <c:strCache>
                    <c:ptCount val="1"/>
                    <c:pt idx="0">
                      <c:v>45.04%</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{3B6395A6-9A26-4EEF-810D-C3281B69E024}</c15:txfldGUID>
                      <c15:f>MS!$C$9</c15:f>
                      <c15:dlblFieldTableCache>
                        <c:ptCount val="1"/>
                        <c:pt idx="0">
                          <c:v>45.04%</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MS!$B$4:$B$20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MS!$C$4:$C$20</c:f>
              <c:numCache>
                <c:formatCode>0.00%</c:formatCode>
                <c:ptCount val="17"/>
                <c:pt idx="0">
                  <c:v>0.45889999999999997</c:v>
                </c:pt>
                <c:pt idx="1">
                  <c:v>0.45240000000000002</c:v>
                </c:pt>
                <c:pt idx="2">
                  <c:v>0.44779999999999998</c:v>
                </c:pt>
                <c:pt idx="3">
                  <c:v>0.44729999999999998</c:v>
                </c:pt>
                <c:pt idx="4">
                  <c:v>0.4456</c:v>
                </c:pt>
                <c:pt idx="5">
                  <c:v>0.45039999999999997</c:v>
                </c:pt>
                <c:pt idx="6">
                  <c:v>0.45039999999999997</c:v>
                </c:pt>
                <c:pt idx="7">
                  <c:v>0.45039999999999997</c:v>
                </c:pt>
                <c:pt idx="8">
                  <c:v>0.45039999999999997</c:v>
                </c:pt>
                <c:pt idx="9">
                  <c:v>0.45039999999999997</c:v>
                </c:pt>
                <c:pt idx="10">
                  <c:v>0.45039999999999997</c:v>
                </c:pt>
                <c:pt idx="11">
                  <c:v>0.45039999999999997</c:v>
                </c:pt>
                <c:pt idx="12">
                  <c:v>0.45039999999999997</c:v>
                </c:pt>
                <c:pt idx="13">
                  <c:v>0.45039999999999997</c:v>
                </c:pt>
                <c:pt idx="14">
                  <c:v>0.45039999999999997</c:v>
                </c:pt>
                <c:pt idx="15">
                  <c:v>0.45039999999999997</c:v>
                </c:pt>
                <c:pt idx="16">
                  <c:v>0.45039999999999997</c:v>
                </c:pt>
              </c:numCache>
            </c:numRef>
          </c:val>
          <c:smooth val="0"/>
        </c:ser>
        <c:ser>
          <c:idx val="1"/>
          <c:order val="1"/>
          <c:tx>
            <c:strRef>
              <c:f>MS!$D$3</c:f>
              <c:strCache>
                <c:ptCount val="1"/>
                <c:pt idx="0">
                  <c:v>non-MISO</c:v>
                </c:pt>
              </c:strCache>
            </c:strRef>
          </c:tx>
          <c:marker>
            <c:symbol val="none"/>
          </c:marker>
          <c:dLbls>
            <c:dLbl>
              <c:idx val="5"/>
              <c:layout>
                <c:manualLayout>
                  <c:x val="1.7973856209150325E-2"/>
                  <c:y val="-3.6610193320163457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MS!$D$4:$D$20</c:f>
              <c:numCache>
                <c:formatCode>0.00%</c:formatCode>
                <c:ptCount val="17"/>
                <c:pt idx="0">
                  <c:v>0.54110000000000003</c:v>
                </c:pt>
                <c:pt idx="1">
                  <c:v>0.54759999999999998</c:v>
                </c:pt>
                <c:pt idx="2">
                  <c:v>0.55220000000000002</c:v>
                </c:pt>
                <c:pt idx="3">
                  <c:v>0.55269999999999997</c:v>
                </c:pt>
                <c:pt idx="4">
                  <c:v>0.5544</c:v>
                </c:pt>
                <c:pt idx="5">
                  <c:v>0.54960000000000009</c:v>
                </c:pt>
                <c:pt idx="6">
                  <c:v>0.54960000000000009</c:v>
                </c:pt>
                <c:pt idx="7">
                  <c:v>0.54960000000000009</c:v>
                </c:pt>
                <c:pt idx="8">
                  <c:v>0.54960000000000009</c:v>
                </c:pt>
                <c:pt idx="9">
                  <c:v>0.54960000000000009</c:v>
                </c:pt>
                <c:pt idx="10">
                  <c:v>0.54960000000000009</c:v>
                </c:pt>
                <c:pt idx="11">
                  <c:v>0.54960000000000009</c:v>
                </c:pt>
                <c:pt idx="12">
                  <c:v>0.54960000000000009</c:v>
                </c:pt>
                <c:pt idx="13">
                  <c:v>0.54960000000000009</c:v>
                </c:pt>
                <c:pt idx="14">
                  <c:v>0.54960000000000009</c:v>
                </c:pt>
                <c:pt idx="15">
                  <c:v>0.54960000000000009</c:v>
                </c:pt>
                <c:pt idx="16">
                  <c:v>0.54960000000000009</c:v>
                </c:pt>
              </c:numCache>
            </c:numRef>
          </c:val>
          <c:smooth val="0"/>
        </c:ser>
        <c:dLbls>
          <c:showLegendKey val="0"/>
          <c:showVal val="0"/>
          <c:showCatName val="0"/>
          <c:showSerName val="0"/>
          <c:showPercent val="0"/>
          <c:showBubbleSize val="0"/>
        </c:dLbls>
        <c:smooth val="0"/>
        <c:axId val="111013040"/>
        <c:axId val="69360648"/>
      </c:lineChart>
      <c:catAx>
        <c:axId val="111013040"/>
        <c:scaling>
          <c:orientation val="minMax"/>
        </c:scaling>
        <c:delete val="0"/>
        <c:axPos val="b"/>
        <c:numFmt formatCode="General" sourceLinked="1"/>
        <c:majorTickMark val="out"/>
        <c:minorTickMark val="none"/>
        <c:tickLblPos val="nextTo"/>
        <c:txPr>
          <a:bodyPr/>
          <a:lstStyle/>
          <a:p>
            <a:pPr>
              <a:defRPr sz="1200" b="1"/>
            </a:pPr>
            <a:endParaRPr lang="en-US"/>
          </a:p>
        </c:txPr>
        <c:crossAx val="69360648"/>
        <c:crosses val="autoZero"/>
        <c:auto val="1"/>
        <c:lblAlgn val="ctr"/>
        <c:lblOffset val="100"/>
        <c:noMultiLvlLbl val="0"/>
      </c:catAx>
      <c:valAx>
        <c:axId val="69360648"/>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111013040"/>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'ND+MT'!$C$3</c:f>
              <c:strCache>
                <c:ptCount val="1"/>
                <c:pt idx="0">
                  <c:v>LRZ 1</c:v>
                </c:pt>
              </c:strCache>
            </c:strRef>
          </c:tx>
          <c:marker>
            <c:symbol val="none"/>
          </c:marker>
          <c:dLbls>
            <c:dLbl>
              <c:idx val="5"/>
              <c:layout>
                <c:manualLayout>
                  <c:x val="1.1437908496732025E-2"/>
                  <c:y val="3.1446545070191102E-2"/>
                </c:manualLayout>
              </c:layout>
              <c:tx>
                <c:strRef>
                  <c:f>'ND+MT'!$C$9</c:f>
                  <c:strCache>
                    <c:ptCount val="1"/>
                    <c:pt idx="0">
                      <c:v>37.37%</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{CFB65B5E-BDA2-481B-BD4A-E8D7AA21FAAA}</c15:txfldGUID>
                      <c15:f>'ND+MT'!$C$9</c15:f>
                      <c15:dlblFieldTableCache>
                        <c:ptCount val="1"/>
                        <c:pt idx="0">
                          <c:v>37.37%</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'ND+MT'!$B$4:$B$20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'ND+MT'!$C$4:$C$20</c:f>
              <c:numCache>
                <c:formatCode>0.00%</c:formatCode>
                <c:ptCount val="17"/>
                <c:pt idx="0">
                  <c:v>0.3735</c:v>
                </c:pt>
                <c:pt idx="1">
                  <c:v>0.379</c:v>
                </c:pt>
                <c:pt idx="2">
                  <c:v>0.36759999999999998</c:v>
                </c:pt>
                <c:pt idx="3">
                  <c:v>0.37459999999999999</c:v>
                </c:pt>
                <c:pt idx="4">
                  <c:v>0.36299999999999999</c:v>
                </c:pt>
                <c:pt idx="5">
                  <c:v>0.37367499999999998</c:v>
                </c:pt>
                <c:pt idx="6">
                  <c:v>0.37367499999999998</c:v>
                </c:pt>
                <c:pt idx="7">
                  <c:v>0.37367499999999998</c:v>
                </c:pt>
                <c:pt idx="8">
                  <c:v>0.37367499999999998</c:v>
                </c:pt>
                <c:pt idx="9">
                  <c:v>0.37367499999999998</c:v>
                </c:pt>
                <c:pt idx="10">
                  <c:v>0.37367499999999998</c:v>
                </c:pt>
                <c:pt idx="11">
                  <c:v>0.37367499999999998</c:v>
                </c:pt>
                <c:pt idx="12">
                  <c:v>0.37367499999999998</c:v>
                </c:pt>
                <c:pt idx="13">
                  <c:v>0.37367499999999998</c:v>
                </c:pt>
                <c:pt idx="14">
                  <c:v>0.37367499999999998</c:v>
                </c:pt>
                <c:pt idx="15">
                  <c:v>0.37367499999999998</c:v>
                </c:pt>
                <c:pt idx="16">
                  <c:v>0.37367499999999998</c:v>
                </c:pt>
              </c:numCache>
            </c:numRef>
          </c:val>
          <c:smooth val="0"/>
        </c:ser>
        <c:ser>
          <c:idx val="1"/>
          <c:order val="1"/>
          <c:tx>
            <c:strRef>
              <c:f>'ND+MT'!$D$3</c:f>
              <c:strCache>
                <c:ptCount val="1"/>
                <c:pt idx="0">
                  <c:v>non-MISO</c:v>
                </c:pt>
              </c:strCache>
            </c:strRef>
          </c:tx>
          <c:marker>
            <c:symbol val="none"/>
          </c:marker>
          <c:dLbls>
            <c:dLbl>
              <c:idx val="5"/>
              <c:layout>
                <c:manualLayout>
                  <c:x val="1.1437908496732025E-2"/>
                  <c:y val="-3.668763102725367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'ND+MT'!$B$4:$B$20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'ND+MT'!$D$4:$D$20</c:f>
              <c:numCache>
                <c:formatCode>0.00%</c:formatCode>
                <c:ptCount val="17"/>
                <c:pt idx="0">
                  <c:v>0.62650000000000006</c:v>
                </c:pt>
                <c:pt idx="1">
                  <c:v>0.621</c:v>
                </c:pt>
                <c:pt idx="2">
                  <c:v>0.63240000000000007</c:v>
                </c:pt>
                <c:pt idx="3">
                  <c:v>0.62539999999999996</c:v>
                </c:pt>
                <c:pt idx="4">
                  <c:v>0.63700000000000001</c:v>
                </c:pt>
                <c:pt idx="5">
                  <c:v>0.62632500000000002</c:v>
                </c:pt>
                <c:pt idx="6">
                  <c:v>0.62632500000000002</c:v>
                </c:pt>
                <c:pt idx="7">
                  <c:v>0.62632500000000002</c:v>
                </c:pt>
                <c:pt idx="8">
                  <c:v>0.62632500000000002</c:v>
                </c:pt>
                <c:pt idx="9">
                  <c:v>0.62632500000000002</c:v>
                </c:pt>
                <c:pt idx="10">
                  <c:v>0.62632500000000002</c:v>
                </c:pt>
                <c:pt idx="11">
                  <c:v>0.62632500000000002</c:v>
                </c:pt>
                <c:pt idx="12">
                  <c:v>0.62632500000000002</c:v>
                </c:pt>
                <c:pt idx="13">
                  <c:v>0.62632500000000002</c:v>
                </c:pt>
                <c:pt idx="14">
                  <c:v>0.62632500000000002</c:v>
                </c:pt>
                <c:pt idx="15">
                  <c:v>0.62632500000000002</c:v>
                </c:pt>
                <c:pt idx="16">
                  <c:v>0.62632500000000002</c:v>
                </c:pt>
              </c:numCache>
            </c:numRef>
          </c:val>
          <c:smooth val="0"/>
        </c:ser>
        <c:dLbls>
          <c:showLegendKey val="0"/>
          <c:showVal val="0"/>
          <c:showCatName val="0"/>
          <c:showSerName val="0"/>
          <c:showPercent val="0"/>
          <c:showBubbleSize val="0"/>
        </c:dLbls>
        <c:smooth val="0"/>
        <c:axId val="316068680"/>
        <c:axId val="316511600"/>
      </c:lineChart>
      <c:catAx>
        <c:axId val="316068680"/>
        <c:scaling>
          <c:orientation val="minMax"/>
        </c:scaling>
        <c:delete val="0"/>
        <c:axPos val="b"/>
        <c:numFmt formatCode="General" sourceLinked="1"/>
        <c:majorTickMark val="out"/>
        <c:minorTickMark val="none"/>
        <c:tickLblPos val="nextTo"/>
        <c:txPr>
          <a:bodyPr/>
          <a:lstStyle/>
          <a:p>
            <a:pPr>
              <a:defRPr sz="1200" b="1"/>
            </a:pPr>
            <a:endParaRPr lang="en-US"/>
          </a:p>
        </c:txPr>
        <c:crossAx val="316511600"/>
        <c:crosses val="autoZero"/>
        <c:auto val="1"/>
        <c:lblAlgn val="ctr"/>
        <c:lblOffset val="100"/>
        <c:noMultiLvlLbl val="0"/>
      </c:catAx>
      <c:valAx>
        <c:axId val="316511600"/>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068680"/>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SD!$C$3</c:f>
              <c:strCache>
                <c:ptCount val="1"/>
                <c:pt idx="0">
                  <c:v>LRZ 1</c:v>
                </c:pt>
              </c:strCache>
            </c:strRef>
          </c:tx>
          <c:marker>
            <c:symbol val="none"/>
          </c:marker>
          <c:dLbls>
            <c:dLbl>
              <c:idx val="5"/>
              <c:layout>
                <c:manualLayout>
                  <c:x val="1.7973856209150325E-2"/>
                  <c:y val="-3.6687672924133212E-2"/>
                </c:manualLayout>
              </c:layout>
              <c:tx>
                <c:strRef>
                  <c:f>SD!$C$9</c:f>
                  <c:strCache>
                    <c:ptCount val="1"/>
                    <c:pt idx="0">
                      <c:v>24.10%</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{EF5A97DF-E060-4119-A604-2799B8D6999A}</c15:txfldGUID>
                      <c15:f>SD!$C$9</c15:f>
                      <c15:dlblFieldTableCache>
                        <c:ptCount val="1"/>
                        <c:pt idx="0">
                          <c:v>24.10%</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SD!$B$4:$B$20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SD!$C$4:$C$20</c:f>
              <c:numCache>
                <c:formatCode>0.00%</c:formatCode>
                <c:ptCount val="17"/>
                <c:pt idx="0">
                  <c:v>0.24970000000000001</c:v>
                </c:pt>
                <c:pt idx="1">
                  <c:v>0.24279999999999999</c:v>
                </c:pt>
                <c:pt idx="2">
                  <c:v>0.2424</c:v>
                </c:pt>
                <c:pt idx="3">
                  <c:v>0.2351</c:v>
                </c:pt>
                <c:pt idx="4">
                  <c:v>0.2351</c:v>
                </c:pt>
                <c:pt idx="5">
                  <c:v>0.24102000000000001</c:v>
                </c:pt>
                <c:pt idx="6">
                  <c:v>0.24102000000000001</c:v>
                </c:pt>
                <c:pt idx="7">
                  <c:v>0.24102000000000001</c:v>
                </c:pt>
                <c:pt idx="8">
                  <c:v>0.24102000000000001</c:v>
                </c:pt>
                <c:pt idx="9">
                  <c:v>0.24102000000000001</c:v>
                </c:pt>
                <c:pt idx="10">
                  <c:v>0.24102000000000001</c:v>
                </c:pt>
                <c:pt idx="11">
                  <c:v>0.24102000000000001</c:v>
                </c:pt>
                <c:pt idx="12">
                  <c:v>0.24102000000000001</c:v>
                </c:pt>
                <c:pt idx="13">
                  <c:v>0.24102000000000001</c:v>
                </c:pt>
                <c:pt idx="14">
                  <c:v>0.24102000000000001</c:v>
                </c:pt>
                <c:pt idx="15">
                  <c:v>0.24102000000000001</c:v>
                </c:pt>
                <c:pt idx="16">
                  <c:v>0.24102000000000001</c:v>
                </c:pt>
              </c:numCache>
            </c:numRef>
          </c:val>
          <c:smooth val="0"/>
        </c:ser>
        <c:ser>
          <c:idx val="1"/>
          <c:order val="1"/>
          <c:tx>
            <c:strRef>
              <c:f>SD!$D$3</c:f>
              <c:strCache>
                <c:ptCount val="1"/>
                <c:pt idx="0">
                  <c:v>LRZ 3</c:v>
                </c:pt>
              </c:strCache>
            </c:strRef>
          </c:tx>
          <c:spPr>
            <a:ln>
              <a:solidFill>
                <a:schemeClr val="accent3"/>
              </a:solidFill>
            </a:ln>
          </c:spPr>
          <c:marker>
            <c:symbol val="none"/>
          </c:marker>
          <c:dLbls>
            <c:dLbl>
              <c:idx val="5"/>
              <c:layout>
                <c:manualLayout>
                  <c:x val="2.2875816993464051E-2"/>
                  <c:y val="-3.4066997970431362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SD!$B$4:$B$20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SD!$D$4:$D$20</c:f>
              <c:numCache>
                <c:formatCode>0.00%</c:formatCode>
                <c:ptCount val="17"/>
                <c:pt idx="0">
                  <c:v>1.7535556838735235E-2</c:v>
                </c:pt>
                <c:pt idx="1">
                  <c:v>1.8048208656014732E-2</c:v>
                </c:pt>
                <c:pt idx="2">
                  <c:v>1.7745634346070165E-2</c:v>
                </c:pt>
                <c:pt idx="3">
                  <c:v>1.7942395287509846E-2</c:v>
                </c:pt>
                <c:pt idx="4">
                  <c:v>1.9008820683842735E-2</c:v>
                </c:pt>
                <c:pt idx="5">
                  <c:v>1.8056123162434545E-2</c:v>
                </c:pt>
                <c:pt idx="6">
                  <c:v>1.8056123162434545E-2</c:v>
                </c:pt>
                <c:pt idx="7">
                  <c:v>1.8056123162434545E-2</c:v>
                </c:pt>
                <c:pt idx="8">
                  <c:v>1.8056123162434545E-2</c:v>
                </c:pt>
                <c:pt idx="9">
                  <c:v>1.8056123162434545E-2</c:v>
                </c:pt>
                <c:pt idx="10">
                  <c:v>1.8056123162434545E-2</c:v>
                </c:pt>
                <c:pt idx="11">
                  <c:v>1.8056123162434545E-2</c:v>
                </c:pt>
                <c:pt idx="12">
                  <c:v>1.8056123162434545E-2</c:v>
                </c:pt>
                <c:pt idx="13">
                  <c:v>1.8056123162434545E-2</c:v>
                </c:pt>
                <c:pt idx="14">
                  <c:v>1.8056123162434545E-2</c:v>
                </c:pt>
                <c:pt idx="15">
                  <c:v>1.8056123162434545E-2</c:v>
                </c:pt>
                <c:pt idx="16">
                  <c:v>1.8056123162434545E-2</c:v>
                </c:pt>
              </c:numCache>
            </c:numRef>
          </c:val>
          <c:smooth val="0"/>
        </c:ser>
        <c:ser>
          <c:idx val="2"/>
          <c:order val="2"/>
          <c:tx>
            <c:strRef>
              <c:f>SD!$E$3</c:f>
              <c:strCache>
                <c:ptCount val="1"/>
                <c:pt idx="0">
                  <c:v>non-MISO</c:v>
                </c:pt>
              </c:strCache>
            </c:strRef>
          </c:tx>
          <c:spPr>
            <a:ln>
              <a:solidFill>
                <a:schemeClr val="accent2"/>
              </a:solidFill>
            </a:ln>
          </c:spPr>
          <c:marker>
            <c:symbol val="none"/>
          </c:marker>
          <c:dLbls>
            <c:dLbl>
              <c:idx val="5"/>
              <c:layout>
                <c:manualLayout>
                  <c:x val="1.7973856209150325E-2"/>
                  <c:y val="3.1446540880503145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SD!$B$4:$B$20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SD!$E$4:$E$20</c:f>
              <c:numCache>
                <c:formatCode>0.00%</c:formatCode>
                <c:ptCount val="17"/>
                <c:pt idx="0">
                  <c:v>0.73276444316126477</c:v>
                </c:pt>
                <c:pt idx="1">
                  <c:v>0.73915179134398523</c:v>
                </c:pt>
                <c:pt idx="2">
                  <c:v>0.73985436565392992</c:v>
                </c:pt>
                <c:pt idx="3">
                  <c:v>0.74695760471249018</c:v>
                </c:pt>
                <c:pt idx="4">
                  <c:v>0.74589117931615734</c:v>
                </c:pt>
                <c:pt idx="5">
                  <c:v>0.74092387683756544</c:v>
                </c:pt>
                <c:pt idx="6">
                  <c:v>0.74092387683756544</c:v>
                </c:pt>
                <c:pt idx="7">
                  <c:v>0.74092387683756544</c:v>
                </c:pt>
                <c:pt idx="8">
                  <c:v>0.74092387683756544</c:v>
                </c:pt>
                <c:pt idx="9">
                  <c:v>0.74092387683756544</c:v>
                </c:pt>
                <c:pt idx="10">
                  <c:v>0.74092387683756544</c:v>
                </c:pt>
                <c:pt idx="11">
                  <c:v>0.74092387683756544</c:v>
                </c:pt>
                <c:pt idx="12">
                  <c:v>0.74092387683756544</c:v>
                </c:pt>
                <c:pt idx="13">
                  <c:v>0.74092387683756544</c:v>
                </c:pt>
                <c:pt idx="14">
                  <c:v>0.74092387683756544</c:v>
                </c:pt>
                <c:pt idx="15">
                  <c:v>0.74092387683756544</c:v>
                </c:pt>
                <c:pt idx="16">
                  <c:v>0.74092387683756544</c:v>
                </c:pt>
              </c:numCache>
            </c:numRef>
          </c:val>
          <c:smooth val="0"/>
        </c:ser>
        <c:dLbls>
          <c:showLegendKey val="0"/>
          <c:showVal val="0"/>
          <c:showCatName val="0"/>
          <c:showSerName val="0"/>
          <c:showPercent val="0"/>
          <c:showBubbleSize val="0"/>
        </c:dLbls>
        <c:smooth val="0"/>
        <c:axId val="316512384"/>
        <c:axId val="316512776"/>
      </c:lineChart>
      <c:catAx>
        <c:axId val="316512384"/>
        <c:scaling>
          <c:orientation val="minMax"/>
        </c:scaling>
        <c:delete val="0"/>
        <c:axPos val="b"/>
        <c:numFmt formatCode="General" sourceLinked="1"/>
        <c:majorTickMark val="out"/>
        <c:minorTickMark val="none"/>
        <c:tickLblPos val="nextTo"/>
        <c:txPr>
          <a:bodyPr/>
          <a:lstStyle/>
          <a:p>
            <a:pPr>
              <a:defRPr sz="1200" b="1"/>
            </a:pPr>
            <a:endParaRPr lang="en-US"/>
          </a:p>
        </c:txPr>
        <c:crossAx val="316512776"/>
        <c:crosses val="autoZero"/>
        <c:auto val="1"/>
        <c:lblAlgn val="ctr"/>
        <c:lblOffset val="100"/>
        <c:noMultiLvlLbl val="0"/>
      </c:catAx>
      <c:valAx>
        <c:axId val="316512776"/>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512384"/>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TX!$C$3</c:f>
              <c:strCache>
                <c:ptCount val="1"/>
                <c:pt idx="0">
                  <c:v>LRZ 8</c:v>
                </c:pt>
              </c:strCache>
            </c:strRef>
          </c:tx>
          <c:spPr>
            <a:ln w="41275"/>
          </c:spPr>
          <c:marker>
            <c:symbol val="none"/>
          </c:marker>
          <c:dLbls>
            <c:dLbl>
              <c:idx val="5"/>
              <c:layout>
                <c:manualLayout>
                  <c:x val="9.8039215686274508E-3"/>
                  <c:y val="-1.5723270440251572E-2"/>
                </c:manualLayout>
              </c:layout>
              <c:tx>
                <c:strRef>
                  <c:f>TX!$C$9</c:f>
                  <c:strCache>
                    <c:ptCount val="1"/>
                    <c:pt idx="0">
                      <c:v>0.0060%</c:v>
                    </c:pt>
                  </c:strCache>
                </c:strRef>
              </c:tx>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{3E3EE7EB-4EC4-4B8B-8591-F4FD6028C068}</c15:txfldGUID>
                      <c15:f>TX!$C$9</c15:f>
                      <c15:dlblFieldTableCache>
                        <c:ptCount val="1"/>
                        <c:pt idx="0">
                          <c:v>0.0060%</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TX!$B$4:$B$20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TX!$C$4:$C$20</c:f>
              <c:numCache>
                <c:formatCode>0.0000%</c:formatCode>
                <c:ptCount val="17"/>
                <c:pt idx="0">
                  <c:v>5.6868658701872268E-5</c:v>
                </c:pt>
                <c:pt idx="1">
                  <c:v>5.7769279959988306E-5</c:v>
                </c:pt>
                <c:pt idx="2">
                  <c:v>6.0218436695803913E-5</c:v>
                </c:pt>
                <c:pt idx="3">
                  <c:v>6.2654043136508309E-5</c:v>
                </c:pt>
                <c:pt idx="4">
                  <c:v>6.4688273409222374E-5</c:v>
                </c:pt>
                <c:pt idx="5">
                  <c:v>6.043973838067903E-5</c:v>
                </c:pt>
                <c:pt idx="6">
                  <c:v>6.043973838067903E-5</c:v>
                </c:pt>
                <c:pt idx="7">
                  <c:v>6.043973838067903E-5</c:v>
                </c:pt>
                <c:pt idx="8">
                  <c:v>6.043973838067903E-5</c:v>
                </c:pt>
                <c:pt idx="9">
                  <c:v>6.043973838067903E-5</c:v>
                </c:pt>
                <c:pt idx="10">
                  <c:v>6.043973838067903E-5</c:v>
                </c:pt>
                <c:pt idx="11">
                  <c:v>6.043973838067903E-5</c:v>
                </c:pt>
                <c:pt idx="12">
                  <c:v>6.043973838067903E-5</c:v>
                </c:pt>
                <c:pt idx="13">
                  <c:v>6.043973838067903E-5</c:v>
                </c:pt>
                <c:pt idx="14">
                  <c:v>6.043973838067903E-5</c:v>
                </c:pt>
                <c:pt idx="15">
                  <c:v>6.043973838067903E-5</c:v>
                </c:pt>
                <c:pt idx="16">
                  <c:v>6.043973838067903E-5</c:v>
                </c:pt>
              </c:numCache>
            </c:numRef>
          </c:val>
          <c:smooth val="0"/>
        </c:ser>
        <c:ser>
          <c:idx val="1"/>
          <c:order val="1"/>
          <c:tx>
            <c:strRef>
              <c:f>TX!$D$3</c:f>
              <c:strCache>
                <c:ptCount val="1"/>
                <c:pt idx="0">
                  <c:v>LRZ 9</c:v>
                </c:pt>
              </c:strCache>
            </c:strRef>
          </c:tx>
          <c:spPr>
            <a:ln>
              <a:solidFill>
                <a:srgbClr val="00B050"/>
              </a:solidFill>
            </a:ln>
          </c:spPr>
          <c:marker>
            <c:symbol val="none"/>
          </c:marker>
          <c:dLbls>
            <c:dLbl>
              <c:idx val="5"/>
              <c:layout>
                <c:manualLayout>
                  <c:x val="1.7973856209150325E-2"/>
                  <c:y val="-3.4067085953878404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TX!$B$4:$B$20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TX!$D$4:$D$20</c:f>
              <c:numCache>
                <c:formatCode>0.00%</c:formatCode>
                <c:ptCount val="17"/>
                <c:pt idx="0">
                  <c:v>5.6500000000000002E-2</c:v>
                </c:pt>
                <c:pt idx="1">
                  <c:v>5.4600000000000003E-2</c:v>
                </c:pt>
                <c:pt idx="2">
                  <c:v>5.9799999999999999E-2</c:v>
                </c:pt>
                <c:pt idx="3">
                  <c:v>5.7299999999999997E-2</c:v>
                </c:pt>
                <c:pt idx="4">
                  <c:v>5.5899999999999998E-2</c:v>
                </c:pt>
                <c:pt idx="5">
                  <c:v>5.6819999999999996E-2</c:v>
                </c:pt>
                <c:pt idx="6">
                  <c:v>5.6819999999999996E-2</c:v>
                </c:pt>
                <c:pt idx="7">
                  <c:v>5.6819999999999996E-2</c:v>
                </c:pt>
                <c:pt idx="8">
                  <c:v>5.6819999999999996E-2</c:v>
                </c:pt>
                <c:pt idx="9">
                  <c:v>5.6819999999999996E-2</c:v>
                </c:pt>
                <c:pt idx="10">
                  <c:v>5.6819999999999996E-2</c:v>
                </c:pt>
                <c:pt idx="11">
                  <c:v>5.6819999999999996E-2</c:v>
                </c:pt>
                <c:pt idx="12">
                  <c:v>5.6819999999999996E-2</c:v>
                </c:pt>
                <c:pt idx="13">
                  <c:v>5.6819999999999996E-2</c:v>
                </c:pt>
                <c:pt idx="14">
                  <c:v>5.6819999999999996E-2</c:v>
                </c:pt>
                <c:pt idx="15">
                  <c:v>5.6819999999999996E-2</c:v>
                </c:pt>
                <c:pt idx="16">
                  <c:v>5.6819999999999996E-2</c:v>
                </c:pt>
              </c:numCache>
            </c:numRef>
          </c:val>
          <c:smooth val="0"/>
        </c:ser>
        <c:ser>
          <c:idx val="2"/>
          <c:order val="2"/>
          <c:tx>
            <c:strRef>
              <c:f>TX!$E$3</c:f>
              <c:strCache>
                <c:ptCount val="1"/>
                <c:pt idx="0">
                  <c:v>non-MISO</c:v>
                </c:pt>
              </c:strCache>
            </c:strRef>
          </c:tx>
          <c:spPr>
            <a:ln>
              <a:solidFill>
                <a:srgbClr val="FF0000"/>
              </a:solidFill>
            </a:ln>
          </c:spPr>
          <c:marker>
            <c:symbol val="none"/>
          </c:marker>
          <c:dLbls>
            <c:dLbl>
              <c:idx val="5"/>
              <c:layout>
                <c:manualLayout>
                  <c:x val="8.7621584066697542E-3"/>
                  <c:y val="2.7057231053665462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TX!$B$4:$B$20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TX!$E$4:$E$20</c:f>
              <c:numCache>
                <c:formatCode>0.00%</c:formatCode>
                <c:ptCount val="17"/>
                <c:pt idx="0">
                  <c:v>0.94344313134129809</c:v>
                </c:pt>
                <c:pt idx="1">
                  <c:v>0.94534223072003998</c:v>
                </c:pt>
                <c:pt idx="2">
                  <c:v>0.94013978156330424</c:v>
                </c:pt>
                <c:pt idx="3">
                  <c:v>0.94263734595686344</c:v>
                </c:pt>
                <c:pt idx="4">
                  <c:v>0.94403531172659083</c:v>
                </c:pt>
                <c:pt idx="5">
                  <c:v>0.94311956026161936</c:v>
                </c:pt>
                <c:pt idx="6">
                  <c:v>0.94311956026161936</c:v>
                </c:pt>
                <c:pt idx="7">
                  <c:v>0.94311956026161936</c:v>
                </c:pt>
                <c:pt idx="8">
                  <c:v>0.94311956026161936</c:v>
                </c:pt>
                <c:pt idx="9">
                  <c:v>0.94311956026161936</c:v>
                </c:pt>
                <c:pt idx="10">
                  <c:v>0.94311956026161936</c:v>
                </c:pt>
                <c:pt idx="11">
                  <c:v>0.94311956026161936</c:v>
                </c:pt>
                <c:pt idx="12">
                  <c:v>0.94311956026161936</c:v>
                </c:pt>
                <c:pt idx="13">
                  <c:v>0.94311956026161936</c:v>
                </c:pt>
                <c:pt idx="14">
                  <c:v>0.94311956026161936</c:v>
                </c:pt>
                <c:pt idx="15">
                  <c:v>0.94311956026161936</c:v>
                </c:pt>
                <c:pt idx="16">
                  <c:v>0.94311956026161936</c:v>
                </c:pt>
              </c:numCache>
            </c:numRef>
          </c:val>
          <c:smooth val="0"/>
        </c:ser>
        <c:dLbls>
          <c:showLegendKey val="0"/>
          <c:showVal val="0"/>
          <c:showCatName val="0"/>
          <c:showSerName val="0"/>
          <c:showPercent val="0"/>
          <c:showBubbleSize val="0"/>
        </c:dLbls>
        <c:smooth val="0"/>
        <c:axId val="316513560"/>
        <c:axId val="316513952"/>
      </c:lineChart>
      <c:catAx>
        <c:axId val="316513560"/>
        <c:scaling>
          <c:orientation val="minMax"/>
        </c:scaling>
        <c:delete val="0"/>
        <c:axPos val="b"/>
        <c:numFmt formatCode="General" sourceLinked="1"/>
        <c:majorTickMark val="out"/>
        <c:minorTickMark val="none"/>
        <c:tickLblPos val="nextTo"/>
        <c:txPr>
          <a:bodyPr/>
          <a:lstStyle/>
          <a:p>
            <a:pPr>
              <a:defRPr sz="1200" b="1"/>
            </a:pPr>
            <a:endParaRPr lang="en-US"/>
          </a:p>
        </c:txPr>
        <c:crossAx val="316513952"/>
        <c:crosses val="autoZero"/>
        <c:auto val="1"/>
        <c:lblAlgn val="ctr"/>
        <c:lblOffset val="100"/>
        <c:noMultiLvlLbl val="0"/>
      </c:catAx>
      <c:valAx>
        <c:axId val="316513952"/>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513560"/>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182002984921005E-2"/>
          <c:y val="0.10175205104078971"/>
          <c:w val="0.90911211466213782"/>
          <c:h val="0.82286332722560618"/>
        </c:manualLayout>
      </c:layout>
      <c:lineChart>
        <c:grouping val="standard"/>
        <c:varyColors val="0"/>
        <c:ser>
          <c:idx val="0"/>
          <c:order val="0"/>
          <c:tx>
            <c:strRef>
              <c:f>WI!$C$3</c:f>
              <c:strCache>
                <c:ptCount val="1"/>
                <c:pt idx="0">
                  <c:v>LRZ 1</c:v>
                </c:pt>
              </c:strCache>
            </c:strRef>
          </c:tx>
          <c:marker>
            <c:symbol val="none"/>
          </c:marker>
          <c:dLbls>
            <c:dLbl>
              <c:idx val="5"/>
              <c:layout>
                <c:manualLayout>
                  <c:x val="4.9019607843137254E-3"/>
                  <c:y val="-4.1928721174004195E-2"/>
                </c:manualLayout>
              </c:layout>
              <c:tx>
                <c:strRef>
                  <c:f>WI!$C$9</c:f>
                  <c:strCache>
                    <c:ptCount val="1"/>
                    <c:pt idx="0">
                      <c:v>16.77%</c:v>
                    </c:pt>
                  </c:strCache>
                </c:strRef>
              </c:tx>
              <c:numFmt formatCode="0.00%" sourceLinked="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dlblFieldTable>
                    <c15:dlblFTEntry>
                      <c15:txfldGUID>{C2C0480F-C326-4F99-B782-6083260EE461}</c15:txfldGUID>
                      <c15:f>WI!$C$9</c15:f>
                      <c15:dlblFieldTableCache>
                        <c:ptCount val="1"/>
                        <c:pt idx="0">
                          <c:v>16.77%</c:v>
                        </c:pt>
                      </c15:dlblFieldTableCache>
                    </c15:dlblFTEntry>
                  </c15:dlblFieldTable>
                  <c15:showDataLabelsRange val="0"/>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WI!$C$4:$C$20</c:f>
              <c:numCache>
                <c:formatCode>0.00%</c:formatCode>
                <c:ptCount val="17"/>
                <c:pt idx="0">
                  <c:v>0.16589999999999999</c:v>
                </c:pt>
                <c:pt idx="1">
                  <c:v>0.1694</c:v>
                </c:pt>
                <c:pt idx="2">
                  <c:v>0.1623</c:v>
                </c:pt>
                <c:pt idx="3">
                  <c:v>0.17019999999999999</c:v>
                </c:pt>
                <c:pt idx="4">
                  <c:v>0.17050000000000001</c:v>
                </c:pt>
                <c:pt idx="5">
                  <c:v>0.16765999999999998</c:v>
                </c:pt>
                <c:pt idx="6">
                  <c:v>0.16765999999999998</c:v>
                </c:pt>
                <c:pt idx="7">
                  <c:v>0.16765999999999998</c:v>
                </c:pt>
                <c:pt idx="8">
                  <c:v>0.16765999999999998</c:v>
                </c:pt>
                <c:pt idx="9">
                  <c:v>0.16765999999999998</c:v>
                </c:pt>
                <c:pt idx="10">
                  <c:v>0.16765999999999998</c:v>
                </c:pt>
                <c:pt idx="11">
                  <c:v>0.16765999999999998</c:v>
                </c:pt>
                <c:pt idx="12">
                  <c:v>0.16765999999999998</c:v>
                </c:pt>
                <c:pt idx="13">
                  <c:v>0.16765999999999998</c:v>
                </c:pt>
                <c:pt idx="14">
                  <c:v>0.16765999999999998</c:v>
                </c:pt>
                <c:pt idx="15">
                  <c:v>0.16765999999999998</c:v>
                </c:pt>
                <c:pt idx="16">
                  <c:v>0.16765999999999998</c:v>
                </c:pt>
              </c:numCache>
            </c:numRef>
          </c:val>
          <c:smooth val="0"/>
        </c:ser>
        <c:ser>
          <c:idx val="1"/>
          <c:order val="1"/>
          <c:tx>
            <c:strRef>
              <c:f>WI!$D$3</c:f>
              <c:strCache>
                <c:ptCount val="1"/>
                <c:pt idx="0">
                  <c:v>LRZ 2</c:v>
                </c:pt>
              </c:strCache>
            </c:strRef>
          </c:tx>
          <c:spPr>
            <a:ln>
              <a:solidFill>
                <a:schemeClr val="accent3"/>
              </a:solidFill>
            </a:ln>
          </c:spPr>
          <c:marker>
            <c:symbol val="none"/>
          </c:marker>
          <c:dLbls>
            <c:dLbl>
              <c:idx val="5"/>
              <c:layout>
                <c:manualLayout>
                  <c:x val="8.1699346405228763E-3"/>
                  <c:y val="-4.4549266247379454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WI!$D$4:$D$20</c:f>
              <c:numCache>
                <c:formatCode>0.00%</c:formatCode>
                <c:ptCount val="17"/>
                <c:pt idx="0">
                  <c:v>0.83409999999999995</c:v>
                </c:pt>
                <c:pt idx="1">
                  <c:v>0.8306</c:v>
                </c:pt>
                <c:pt idx="2">
                  <c:v>0.8377</c:v>
                </c:pt>
                <c:pt idx="3">
                  <c:v>0.82979999999999998</c:v>
                </c:pt>
                <c:pt idx="4">
                  <c:v>0.82950000000000002</c:v>
                </c:pt>
                <c:pt idx="5">
                  <c:v>0.83233999999999997</c:v>
                </c:pt>
                <c:pt idx="6">
                  <c:v>0.83233999999999997</c:v>
                </c:pt>
                <c:pt idx="7">
                  <c:v>0.83233999999999997</c:v>
                </c:pt>
                <c:pt idx="8">
                  <c:v>0.83233999999999997</c:v>
                </c:pt>
                <c:pt idx="9">
                  <c:v>0.83233999999999997</c:v>
                </c:pt>
                <c:pt idx="10">
                  <c:v>0.83233999999999997</c:v>
                </c:pt>
                <c:pt idx="11">
                  <c:v>0.83233999999999997</c:v>
                </c:pt>
                <c:pt idx="12">
                  <c:v>0.83233999999999997</c:v>
                </c:pt>
                <c:pt idx="13">
                  <c:v>0.83233999999999997</c:v>
                </c:pt>
                <c:pt idx="14">
                  <c:v>0.83233999999999997</c:v>
                </c:pt>
                <c:pt idx="15">
                  <c:v>0.83233999999999997</c:v>
                </c:pt>
                <c:pt idx="16">
                  <c:v>0.83233999999999997</c:v>
                </c:pt>
              </c:numCache>
            </c:numRef>
          </c:val>
          <c:smooth val="0"/>
        </c:ser>
        <c:ser>
          <c:idx val="2"/>
          <c:order val="2"/>
          <c:tx>
            <c:strRef>
              <c:f>WI!$E$3</c:f>
              <c:strCache>
                <c:ptCount val="1"/>
                <c:pt idx="0">
                  <c:v>non-MISO</c:v>
                </c:pt>
              </c:strCache>
            </c:strRef>
          </c:tx>
          <c:spPr>
            <a:ln>
              <a:solidFill>
                <a:schemeClr val="accent2"/>
              </a:solidFill>
            </a:ln>
          </c:spPr>
          <c:marker>
            <c:symbol val="none"/>
          </c:marker>
          <c:dLbls>
            <c:dLbl>
              <c:idx val="5"/>
              <c:layout>
                <c:manualLayout>
                  <c:x val="1.1437908496732025E-2"/>
                  <c:y val="-1.5723270440251572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WI!$B$4:$B$20</c:f>
              <c:numCache>
                <c:formatCode>General</c:formatCode>
                <c:ptCount val="1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numCache>
            </c:numRef>
          </c:cat>
          <c:val>
            <c:numRef>
              <c:f>WI!$E$4:$E$20</c:f>
              <c:numCache>
                <c:formatCode>0.00%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smooth val="0"/>
        </c:ser>
        <c:dLbls>
          <c:showLegendKey val="0"/>
          <c:showVal val="0"/>
          <c:showCatName val="0"/>
          <c:showSerName val="0"/>
          <c:showPercent val="0"/>
          <c:showBubbleSize val="0"/>
        </c:dLbls>
        <c:smooth val="0"/>
        <c:axId val="316514736"/>
        <c:axId val="316515128"/>
      </c:lineChart>
      <c:catAx>
        <c:axId val="316514736"/>
        <c:scaling>
          <c:orientation val="minMax"/>
        </c:scaling>
        <c:delete val="0"/>
        <c:axPos val="b"/>
        <c:numFmt formatCode="General" sourceLinked="1"/>
        <c:majorTickMark val="out"/>
        <c:minorTickMark val="none"/>
        <c:tickLblPos val="nextTo"/>
        <c:txPr>
          <a:bodyPr/>
          <a:lstStyle/>
          <a:p>
            <a:pPr>
              <a:defRPr sz="1200" b="1"/>
            </a:pPr>
            <a:endParaRPr lang="en-US"/>
          </a:p>
        </c:txPr>
        <c:crossAx val="316515128"/>
        <c:crosses val="autoZero"/>
        <c:auto val="1"/>
        <c:lblAlgn val="ctr"/>
        <c:lblOffset val="100"/>
        <c:noMultiLvlLbl val="0"/>
      </c:catAx>
      <c:valAx>
        <c:axId val="316515128"/>
        <c:scaling>
          <c:orientation val="minMax"/>
          <c:max val="1"/>
          <c:min val="0"/>
        </c:scaling>
        <c:delete val="0"/>
        <c:axPos val="l"/>
        <c:majorGridlines>
          <c:spPr>
            <a:ln>
              <a:prstDash val="sysDash"/>
            </a:ln>
          </c:spPr>
        </c:majorGridlines>
        <c:numFmt formatCode="0%" sourceLinked="0"/>
        <c:majorTickMark val="out"/>
        <c:minorTickMark val="none"/>
        <c:tickLblPos val="nextTo"/>
        <c:txPr>
          <a:bodyPr/>
          <a:lstStyle/>
          <a:p>
            <a:pPr>
              <a:defRPr sz="1200" b="1"/>
            </a:pPr>
            <a:endParaRPr lang="en-US"/>
          </a:p>
        </c:txPr>
        <c:crossAx val="316514736"/>
        <c:crosses val="autoZero"/>
        <c:crossBetween val="between"/>
      </c:valAx>
    </c:plotArea>
    <c:legend>
      <c:legendPos val="t"/>
      <c:overlay val="0"/>
      <c:txPr>
        <a:bodyPr/>
        <a:lstStyle/>
        <a:p>
          <a:pPr>
            <a:defRPr sz="1200" b="1"/>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Indiana</a:t>
            </a:r>
          </a:p>
        </c:rich>
      </c:tx>
      <c:overlay val="0"/>
    </c:title>
    <c:autoTitleDeleted val="0"/>
    <c:plotArea>
      <c:layout/>
      <c:lineChart>
        <c:grouping val="standard"/>
        <c:varyColors val="0"/>
        <c:ser>
          <c:idx val="0"/>
          <c:order val="0"/>
          <c:tx>
            <c:strRef>
              <c:f>IN!$B$2</c:f>
              <c:strCache>
                <c:ptCount val="1"/>
                <c:pt idx="0">
                  <c:v>History</c:v>
                </c:pt>
              </c:strCache>
            </c:strRef>
          </c:tx>
          <c:marker>
            <c:symbol val="none"/>
          </c:marker>
          <c:cat>
            <c:numRef>
              <c:f>IN!$A$3:$A$39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IN!$B$3:$B$39</c:f>
              <c:numCache>
                <c:formatCode>_(* #,##0_);_(* \(#,##0\);_(* "-"??_);_(@_)</c:formatCode>
                <c:ptCount val="37"/>
                <c:pt idx="0">
                  <c:v>73982.218999999997</c:v>
                </c:pt>
                <c:pt idx="1">
                  <c:v>77033.736000000004</c:v>
                </c:pt>
                <c:pt idx="2">
                  <c:v>76976.815000000002</c:v>
                </c:pt>
                <c:pt idx="3">
                  <c:v>81931.490000000005</c:v>
                </c:pt>
                <c:pt idx="4">
                  <c:v>83807.543000000005</c:v>
                </c:pt>
                <c:pt idx="5">
                  <c:v>87005.956999999995</c:v>
                </c:pt>
                <c:pt idx="6">
                  <c:v>88901.372000000003</c:v>
                </c:pt>
                <c:pt idx="7">
                  <c:v>89146.614000000001</c:v>
                </c:pt>
                <c:pt idx="8">
                  <c:v>92058.824999999997</c:v>
                </c:pt>
                <c:pt idx="9">
                  <c:v>96735.464000000007</c:v>
                </c:pt>
                <c:pt idx="10">
                  <c:v>97774.925000000003</c:v>
                </c:pt>
                <c:pt idx="11">
                  <c:v>97733.967999999906</c:v>
                </c:pt>
                <c:pt idx="12">
                  <c:v>101428.55</c:v>
                </c:pt>
                <c:pt idx="13">
                  <c:v>100467.77899999999</c:v>
                </c:pt>
                <c:pt idx="14">
                  <c:v>103094.26300000001</c:v>
                </c:pt>
                <c:pt idx="15">
                  <c:v>106548.91</c:v>
                </c:pt>
                <c:pt idx="16">
                  <c:v>105664.484</c:v>
                </c:pt>
                <c:pt idx="17">
                  <c:v>109420.15</c:v>
                </c:pt>
                <c:pt idx="18">
                  <c:v>106980.704</c:v>
                </c:pt>
                <c:pt idx="19">
                  <c:v>99311.812999999995</c:v>
                </c:pt>
                <c:pt idx="20">
                  <c:v>105994.376</c:v>
                </c:pt>
                <c:pt idx="21">
                  <c:v>105818.139</c:v>
                </c:pt>
                <c:pt idx="22">
                  <c:v>105173.425</c:v>
                </c:pt>
                <c:pt idx="23">
                  <c:v>105487.389</c:v>
                </c:pt>
                <c:pt idx="24">
                  <c:v>106942.504</c:v>
                </c:pt>
              </c:numCache>
            </c:numRef>
          </c:val>
          <c:smooth val="0"/>
        </c:ser>
        <c:ser>
          <c:idx val="1"/>
          <c:order val="1"/>
          <c:tx>
            <c:strRef>
              <c:f>IN!$C$2</c:f>
              <c:strCache>
                <c:ptCount val="1"/>
                <c:pt idx="0">
                  <c:v>2016 Forecast</c:v>
                </c:pt>
              </c:strCache>
            </c:strRef>
          </c:tx>
          <c:marker>
            <c:symbol val="none"/>
          </c:marker>
          <c:cat>
            <c:numRef>
              <c:f>IN!$A$3:$A$39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IN!$C$3:$C$39</c:f>
              <c:numCache>
                <c:formatCode>General</c:formatCode>
                <c:ptCount val="37"/>
                <c:pt idx="24" formatCode="_(* #,##0_);_(* \(#,##0\);_(* &quot;-&quot;??_);_(@_)">
                  <c:v>106942.504</c:v>
                </c:pt>
                <c:pt idx="25" formatCode="_(* #,##0_);_(* \(#,##0\);_(* &quot;-&quot;??_);_(@_)">
                  <c:v>105880.376675208</c:v>
                </c:pt>
                <c:pt idx="26" formatCode="_(* #,##0_);_(* \(#,##0\);_(* &quot;-&quot;??_);_(@_)">
                  <c:v>107370.997679466</c:v>
                </c:pt>
                <c:pt idx="27" formatCode="_(* #,##0_);_(* \(#,##0\);_(* &quot;-&quot;??_);_(@_)">
                  <c:v>109633.924222195</c:v>
                </c:pt>
                <c:pt idx="28" formatCode="_(* #,##0_);_(* \(#,##0\);_(* &quot;-&quot;??_);_(@_)">
                  <c:v>111804.829192044</c:v>
                </c:pt>
                <c:pt idx="29" formatCode="_(* #,##0_);_(* \(#,##0\);_(* &quot;-&quot;??_);_(@_)">
                  <c:v>113516.027356576</c:v>
                </c:pt>
                <c:pt idx="30" formatCode="_(* #,##0_);_(* \(#,##0\);_(* &quot;-&quot;??_);_(@_)">
                  <c:v>115102.979930567</c:v>
                </c:pt>
                <c:pt idx="31" formatCode="_(* #,##0_);_(* \(#,##0\);_(* &quot;-&quot;??_);_(@_)">
                  <c:v>116599.745886875</c:v>
                </c:pt>
                <c:pt idx="32" formatCode="_(* #,##0_);_(* \(#,##0\);_(* &quot;-&quot;??_);_(@_)">
                  <c:v>118085.666625026</c:v>
                </c:pt>
                <c:pt idx="33" formatCode="_(* #,##0_);_(* \(#,##0\);_(* &quot;-&quot;??_);_(@_)">
                  <c:v>119640.12587500201</c:v>
                </c:pt>
                <c:pt idx="34" formatCode="_(* #,##0_);_(* \(#,##0\);_(* &quot;-&quot;??_);_(@_)">
                  <c:v>121220.422013877</c:v>
                </c:pt>
                <c:pt idx="35" formatCode="_(* #,##0_);_(* \(#,##0\);_(* &quot;-&quot;??_);_(@_)">
                  <c:v>122735.242931844</c:v>
                </c:pt>
                <c:pt idx="36" formatCode="_(* #,##0_);_(* \(#,##0\);_(* &quot;-&quot;??_);_(@_)">
                  <c:v>124355.893273209</c:v>
                </c:pt>
              </c:numCache>
            </c:numRef>
          </c:val>
          <c:smooth val="0"/>
        </c:ser>
        <c:ser>
          <c:idx val="2"/>
          <c:order val="2"/>
          <c:tx>
            <c:strRef>
              <c:f>IN!$D$2</c:f>
              <c:strCache>
                <c:ptCount val="1"/>
                <c:pt idx="0">
                  <c:v>2015 Forecast</c:v>
                </c:pt>
              </c:strCache>
            </c:strRef>
          </c:tx>
          <c:marker>
            <c:symbol val="none"/>
          </c:marker>
          <c:cat>
            <c:numRef>
              <c:f>IN!$A$3:$A$39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IN!$D$3:$D$39</c:f>
              <c:numCache>
                <c:formatCode>General</c:formatCode>
                <c:ptCount val="37"/>
                <c:pt idx="23" formatCode="_(* #,##0_);_(* \(#,##0\);_(* &quot;-&quot;??_);_(@_)">
                  <c:v>105487.389</c:v>
                </c:pt>
                <c:pt idx="24" formatCode="_(* #,##0_);_(* \(#,##0\);_(* &quot;-&quot;??_);_(@_)">
                  <c:v>107383.805981029</c:v>
                </c:pt>
                <c:pt idx="25" formatCode="_(* #,##0_);_(* \(#,##0\);_(* &quot;-&quot;??_);_(@_)">
                  <c:v>108542.343688247</c:v>
                </c:pt>
                <c:pt idx="26" formatCode="_(* #,##0_);_(* \(#,##0\);_(* &quot;-&quot;??_);_(@_)">
                  <c:v>110042.25307983199</c:v>
                </c:pt>
                <c:pt idx="27" formatCode="_(* #,##0_);_(* \(#,##0\);_(* &quot;-&quot;??_);_(@_)">
                  <c:v>111480.211017686</c:v>
                </c:pt>
                <c:pt idx="28" formatCode="_(* #,##0_);_(* \(#,##0\);_(* &quot;-&quot;??_);_(@_)">
                  <c:v>113013.919323568</c:v>
                </c:pt>
                <c:pt idx="29" formatCode="_(* #,##0_);_(* \(#,##0\);_(* &quot;-&quot;??_);_(@_)">
                  <c:v>114733.392193483</c:v>
                </c:pt>
                <c:pt idx="30" formatCode="_(* #,##0_);_(* \(#,##0\);_(* &quot;-&quot;??_);_(@_)">
                  <c:v>116452.734909323</c:v>
                </c:pt>
                <c:pt idx="31" formatCode="_(* #,##0_);_(* \(#,##0\);_(* &quot;-&quot;??_);_(@_)">
                  <c:v>117928.30004962299</c:v>
                </c:pt>
                <c:pt idx="32" formatCode="_(* #,##0_);_(* \(#,##0\);_(* &quot;-&quot;??_);_(@_)">
                  <c:v>119215.02442308101</c:v>
                </c:pt>
                <c:pt idx="33" formatCode="_(* #,##0_);_(* \(#,##0\);_(* &quot;-&quot;??_);_(@_)">
                  <c:v>120594.361036342</c:v>
                </c:pt>
                <c:pt idx="34" formatCode="_(* #,##0_);_(* \(#,##0\);_(* &quot;-&quot;??_);_(@_)">
                  <c:v>122023.025785408</c:v>
                </c:pt>
                <c:pt idx="35" formatCode="_(* #,##0_);_(* \(#,##0\);_(* &quot;-&quot;??_);_(@_)">
                  <c:v>123492.085479573</c:v>
                </c:pt>
              </c:numCache>
            </c:numRef>
          </c:val>
          <c:smooth val="0"/>
        </c:ser>
        <c:dLbls>
          <c:showLegendKey val="0"/>
          <c:showVal val="0"/>
          <c:showCatName val="0"/>
          <c:showSerName val="0"/>
          <c:showPercent val="0"/>
          <c:showBubbleSize val="0"/>
        </c:dLbls>
        <c:smooth val="0"/>
        <c:axId val="263201144"/>
        <c:axId val="263201536"/>
      </c:lineChart>
      <c:catAx>
        <c:axId val="263201144"/>
        <c:scaling>
          <c:orientation val="minMax"/>
        </c:scaling>
        <c:delete val="0"/>
        <c:axPos val="b"/>
        <c:numFmt formatCode="General" sourceLinked="1"/>
        <c:majorTickMark val="out"/>
        <c:minorTickMark val="none"/>
        <c:tickLblPos val="nextTo"/>
        <c:txPr>
          <a:bodyPr rot="-5400000"/>
          <a:lstStyle/>
          <a:p>
            <a:pPr>
              <a:defRPr/>
            </a:pPr>
            <a:endParaRPr lang="en-US"/>
          </a:p>
        </c:txPr>
        <c:crossAx val="263201536"/>
        <c:crosses val="autoZero"/>
        <c:auto val="1"/>
        <c:lblAlgn val="ctr"/>
        <c:lblOffset val="100"/>
        <c:tickLblSkip val="1"/>
        <c:noMultiLvlLbl val="0"/>
      </c:catAx>
      <c:valAx>
        <c:axId val="263201536"/>
        <c:scaling>
          <c:orientation val="minMax"/>
        </c:scaling>
        <c:delete val="0"/>
        <c:axPos val="l"/>
        <c:majorGridlines/>
        <c:numFmt formatCode="_(* #,##0_);_(* \(#,##0\);_(* &quot;-&quot;??_);_(@_)" sourceLinked="1"/>
        <c:majorTickMark val="out"/>
        <c:minorTickMark val="none"/>
        <c:tickLblPos val="nextTo"/>
        <c:crossAx val="263201144"/>
        <c:crosses val="autoZero"/>
        <c:crossBetween val="between"/>
      </c:val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Iowa</a:t>
            </a:r>
          </a:p>
        </c:rich>
      </c:tx>
      <c:overlay val="0"/>
    </c:title>
    <c:autoTitleDeleted val="0"/>
    <c:plotArea>
      <c:layout/>
      <c:lineChart>
        <c:grouping val="standard"/>
        <c:varyColors val="0"/>
        <c:ser>
          <c:idx val="0"/>
          <c:order val="0"/>
          <c:tx>
            <c:strRef>
              <c:f>IA!$B$2</c:f>
              <c:strCache>
                <c:ptCount val="1"/>
                <c:pt idx="0">
                  <c:v>History</c:v>
                </c:pt>
              </c:strCache>
            </c:strRef>
          </c:tx>
          <c:marker>
            <c:symbol val="none"/>
          </c:marker>
          <c:cat>
            <c:numRef>
              <c:f>IA!$A$3:$A$39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IA!$B$3:$B$39</c:f>
              <c:numCache>
                <c:formatCode>_(* #,##0_);_(* \(#,##0\);_(* "-"??_);_(@_)</c:formatCode>
                <c:ptCount val="37"/>
                <c:pt idx="0">
                  <c:v>29437.379000000001</c:v>
                </c:pt>
                <c:pt idx="1">
                  <c:v>30781.462</c:v>
                </c:pt>
                <c:pt idx="2">
                  <c:v>30208.072</c:v>
                </c:pt>
                <c:pt idx="3">
                  <c:v>32103.91</c:v>
                </c:pt>
                <c:pt idx="4">
                  <c:v>33039.250999999997</c:v>
                </c:pt>
                <c:pt idx="5">
                  <c:v>34300.919000000002</c:v>
                </c:pt>
                <c:pt idx="6">
                  <c:v>34999.415999999997</c:v>
                </c:pt>
                <c:pt idx="7">
                  <c:v>36147.983</c:v>
                </c:pt>
                <c:pt idx="8">
                  <c:v>37318.292000000001</c:v>
                </c:pt>
                <c:pt idx="9">
                  <c:v>38033.811999999998</c:v>
                </c:pt>
                <c:pt idx="10">
                  <c:v>39087.866999999998</c:v>
                </c:pt>
                <c:pt idx="11">
                  <c:v>39443.754999999997</c:v>
                </c:pt>
                <c:pt idx="12">
                  <c:v>40897.542999999998</c:v>
                </c:pt>
                <c:pt idx="13">
                  <c:v>41207.284</c:v>
                </c:pt>
                <c:pt idx="14">
                  <c:v>40902.773000000001</c:v>
                </c:pt>
                <c:pt idx="15">
                  <c:v>42756.807999999997</c:v>
                </c:pt>
                <c:pt idx="16">
                  <c:v>43336.834999999999</c:v>
                </c:pt>
                <c:pt idx="17">
                  <c:v>45269.523000000001</c:v>
                </c:pt>
                <c:pt idx="18">
                  <c:v>45488.07</c:v>
                </c:pt>
                <c:pt idx="19">
                  <c:v>43641.195</c:v>
                </c:pt>
                <c:pt idx="20">
                  <c:v>45445.269</c:v>
                </c:pt>
                <c:pt idx="21">
                  <c:v>45654.877</c:v>
                </c:pt>
                <c:pt idx="22">
                  <c:v>45709.1</c:v>
                </c:pt>
                <c:pt idx="23">
                  <c:v>46705.216</c:v>
                </c:pt>
                <c:pt idx="24">
                  <c:v>47201.853000000003</c:v>
                </c:pt>
              </c:numCache>
            </c:numRef>
          </c:val>
          <c:smooth val="0"/>
        </c:ser>
        <c:ser>
          <c:idx val="1"/>
          <c:order val="1"/>
          <c:tx>
            <c:strRef>
              <c:f>IA!$C$2</c:f>
              <c:strCache>
                <c:ptCount val="1"/>
                <c:pt idx="0">
                  <c:v>2016 Forecast</c:v>
                </c:pt>
              </c:strCache>
            </c:strRef>
          </c:tx>
          <c:marker>
            <c:symbol val="none"/>
          </c:marker>
          <c:cat>
            <c:numRef>
              <c:f>IA!$A$3:$A$39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IA!$C$3:$C$39</c:f>
              <c:numCache>
                <c:formatCode>General</c:formatCode>
                <c:ptCount val="37"/>
                <c:pt idx="24" formatCode="_(* #,##0_);_(* \(#,##0\);_(* &quot;-&quot;??_);_(@_)">
                  <c:v>47201.853000000003</c:v>
                </c:pt>
                <c:pt idx="25" formatCode="_(* #,##0_);_(* \(#,##0\);_(* &quot;-&quot;??_);_(@_)">
                  <c:v>45912.476852866203</c:v>
                </c:pt>
                <c:pt idx="26" formatCode="_(* #,##0_);_(* \(#,##0\);_(* &quot;-&quot;??_);_(@_)">
                  <c:v>47563.257446413103</c:v>
                </c:pt>
                <c:pt idx="27" formatCode="_(* #,##0_);_(* \(#,##0\);_(* &quot;-&quot;??_);_(@_)">
                  <c:v>48178.946640320297</c:v>
                </c:pt>
                <c:pt idx="28" formatCode="_(* #,##0_);_(* \(#,##0\);_(* &quot;-&quot;??_);_(@_)">
                  <c:v>48954.154303260701</c:v>
                </c:pt>
                <c:pt idx="29" formatCode="_(* #,##0_);_(* \(#,##0\);_(* &quot;-&quot;??_);_(@_)">
                  <c:v>49902.3765792579</c:v>
                </c:pt>
                <c:pt idx="30" formatCode="_(* #,##0_);_(* \(#,##0\);_(* &quot;-&quot;??_);_(@_)">
                  <c:v>50834.389040932801</c:v>
                </c:pt>
                <c:pt idx="31" formatCode="_(* #,##0_);_(* \(#,##0\);_(* &quot;-&quot;??_);_(@_)">
                  <c:v>51638.643051700601</c:v>
                </c:pt>
                <c:pt idx="32" formatCode="_(* #,##0_);_(* \(#,##0\);_(* &quot;-&quot;??_);_(@_)">
                  <c:v>52454.836350712903</c:v>
                </c:pt>
                <c:pt idx="33" formatCode="_(* #,##0_);_(* \(#,##0\);_(* &quot;-&quot;??_);_(@_)">
                  <c:v>53317.228911001097</c:v>
                </c:pt>
                <c:pt idx="34" formatCode="_(* #,##0_);_(* \(#,##0\);_(* &quot;-&quot;??_);_(@_)">
                  <c:v>54207.110592089601</c:v>
                </c:pt>
                <c:pt idx="35" formatCode="_(* #,##0_);_(* \(#,##0\);_(* &quot;-&quot;??_);_(@_)">
                  <c:v>55131.524503713903</c:v>
                </c:pt>
                <c:pt idx="36" formatCode="_(* #,##0_);_(* \(#,##0\);_(* &quot;-&quot;??_);_(@_)">
                  <c:v>56092.672548545197</c:v>
                </c:pt>
              </c:numCache>
            </c:numRef>
          </c:val>
          <c:smooth val="0"/>
        </c:ser>
        <c:ser>
          <c:idx val="2"/>
          <c:order val="2"/>
          <c:tx>
            <c:strRef>
              <c:f>IA!$D$2</c:f>
              <c:strCache>
                <c:ptCount val="1"/>
                <c:pt idx="0">
                  <c:v>2015 Forecast</c:v>
                </c:pt>
              </c:strCache>
            </c:strRef>
          </c:tx>
          <c:marker>
            <c:symbol val="none"/>
          </c:marker>
          <c:cat>
            <c:numRef>
              <c:f>IA!$A$3:$A$39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IA!$D$3:$D$39</c:f>
              <c:numCache>
                <c:formatCode>General</c:formatCode>
                <c:ptCount val="37"/>
                <c:pt idx="23" formatCode="_(* #,##0_);_(* \(#,##0\);_(* &quot;-&quot;??_);_(@_)">
                  <c:v>46705.216</c:v>
                </c:pt>
                <c:pt idx="24" formatCode="_(* #,##0_);_(* \(#,##0\);_(* &quot;-&quot;??_);_(@_)">
                  <c:v>45934.358123256701</c:v>
                </c:pt>
                <c:pt idx="25" formatCode="_(* #,##0_);_(* \(#,##0\);_(* &quot;-&quot;??_);_(@_)">
                  <c:v>47024.830134106</c:v>
                </c:pt>
                <c:pt idx="26" formatCode="_(* #,##0_);_(* \(#,##0\);_(* &quot;-&quot;??_);_(@_)">
                  <c:v>47674.931214837598</c:v>
                </c:pt>
                <c:pt idx="27" formatCode="_(* #,##0_);_(* \(#,##0\);_(* &quot;-&quot;??_);_(@_)">
                  <c:v>48339.955014071798</c:v>
                </c:pt>
                <c:pt idx="28" formatCode="_(* #,##0_);_(* \(#,##0\);_(* &quot;-&quot;??_);_(@_)">
                  <c:v>49228.4892226226</c:v>
                </c:pt>
                <c:pt idx="29" formatCode="_(* #,##0_);_(* \(#,##0\);_(* &quot;-&quot;??_);_(@_)">
                  <c:v>50054.244594325399</c:v>
                </c:pt>
                <c:pt idx="30" formatCode="_(* #,##0_);_(* \(#,##0\);_(* &quot;-&quot;??_);_(@_)">
                  <c:v>50895.2505612963</c:v>
                </c:pt>
                <c:pt idx="31" formatCode="_(* #,##0_);_(* \(#,##0\);_(* &quot;-&quot;??_);_(@_)">
                  <c:v>51688.615313680901</c:v>
                </c:pt>
                <c:pt idx="32" formatCode="_(* #,##0_);_(* \(#,##0\);_(* &quot;-&quot;??_);_(@_)">
                  <c:v>52532.214636091703</c:v>
                </c:pt>
                <c:pt idx="33" formatCode="_(* #,##0_);_(* \(#,##0\);_(* &quot;-&quot;??_);_(@_)">
                  <c:v>53349.3752016461</c:v>
                </c:pt>
                <c:pt idx="34" formatCode="_(* #,##0_);_(* \(#,##0\);_(* &quot;-&quot;??_);_(@_)">
                  <c:v>54167.198071540202</c:v>
                </c:pt>
                <c:pt idx="35" formatCode="_(* #,##0_);_(* \(#,##0\);_(* &quot;-&quot;??_);_(@_)">
                  <c:v>54982.924294274497</c:v>
                </c:pt>
              </c:numCache>
            </c:numRef>
          </c:val>
          <c:smooth val="0"/>
        </c:ser>
        <c:dLbls>
          <c:showLegendKey val="0"/>
          <c:showVal val="0"/>
          <c:showCatName val="0"/>
          <c:showSerName val="0"/>
          <c:showPercent val="0"/>
          <c:showBubbleSize val="0"/>
        </c:dLbls>
        <c:smooth val="0"/>
        <c:axId val="263202320"/>
        <c:axId val="263202712"/>
      </c:lineChart>
      <c:catAx>
        <c:axId val="263202320"/>
        <c:scaling>
          <c:orientation val="minMax"/>
        </c:scaling>
        <c:delete val="0"/>
        <c:axPos val="b"/>
        <c:numFmt formatCode="General" sourceLinked="1"/>
        <c:majorTickMark val="out"/>
        <c:minorTickMark val="none"/>
        <c:tickLblPos val="nextTo"/>
        <c:txPr>
          <a:bodyPr rot="-5400000"/>
          <a:lstStyle/>
          <a:p>
            <a:pPr>
              <a:defRPr/>
            </a:pPr>
            <a:endParaRPr lang="en-US"/>
          </a:p>
        </c:txPr>
        <c:crossAx val="263202712"/>
        <c:crosses val="autoZero"/>
        <c:auto val="1"/>
        <c:lblAlgn val="ctr"/>
        <c:lblOffset val="100"/>
        <c:noMultiLvlLbl val="0"/>
      </c:catAx>
      <c:valAx>
        <c:axId val="263202712"/>
        <c:scaling>
          <c:orientation val="minMax"/>
        </c:scaling>
        <c:delete val="0"/>
        <c:axPos val="l"/>
        <c:majorGridlines/>
        <c:numFmt formatCode="_(* #,##0_);_(* \(#,##0\);_(* &quot;-&quot;??_);_(@_)" sourceLinked="1"/>
        <c:majorTickMark val="out"/>
        <c:minorTickMark val="none"/>
        <c:tickLblPos val="nextTo"/>
        <c:crossAx val="263202320"/>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Kentucky</a:t>
            </a:r>
          </a:p>
        </c:rich>
      </c:tx>
      <c:overlay val="0"/>
    </c:title>
    <c:autoTitleDeleted val="0"/>
    <c:plotArea>
      <c:layout/>
      <c:lineChart>
        <c:grouping val="standard"/>
        <c:varyColors val="0"/>
        <c:ser>
          <c:idx val="0"/>
          <c:order val="0"/>
          <c:tx>
            <c:strRef>
              <c:f>KY!$B$2</c:f>
              <c:strCache>
                <c:ptCount val="1"/>
                <c:pt idx="0">
                  <c:v>History</c:v>
                </c:pt>
              </c:strCache>
            </c:strRef>
          </c:tx>
          <c:marker>
            <c:symbol val="none"/>
          </c:marker>
          <c:cat>
            <c:numRef>
              <c:f>KY!$A$3:$A$39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KY!$B$3:$B$39</c:f>
              <c:numCache>
                <c:formatCode>_(* #,##0_);_(* \(#,##0\);_(* "-"??_);_(@_)</c:formatCode>
                <c:ptCount val="37"/>
                <c:pt idx="0">
                  <c:v>61096.874000000003</c:v>
                </c:pt>
                <c:pt idx="1">
                  <c:v>64193.802000000003</c:v>
                </c:pt>
                <c:pt idx="2">
                  <c:v>67067.820000000007</c:v>
                </c:pt>
                <c:pt idx="3">
                  <c:v>68149.183999999994</c:v>
                </c:pt>
                <c:pt idx="4">
                  <c:v>72485.366999999998</c:v>
                </c:pt>
                <c:pt idx="5">
                  <c:v>74548.198000000004</c:v>
                </c:pt>
                <c:pt idx="6">
                  <c:v>77018.733999999997</c:v>
                </c:pt>
                <c:pt idx="7">
                  <c:v>76835.513999999996</c:v>
                </c:pt>
                <c:pt idx="8">
                  <c:v>75850.311000000002</c:v>
                </c:pt>
                <c:pt idx="9">
                  <c:v>79098.014999999999</c:v>
                </c:pt>
                <c:pt idx="10">
                  <c:v>78316.156000000003</c:v>
                </c:pt>
                <c:pt idx="11">
                  <c:v>79975.498999999996</c:v>
                </c:pt>
                <c:pt idx="12">
                  <c:v>87266.835000000006</c:v>
                </c:pt>
                <c:pt idx="13">
                  <c:v>85219.630999999994</c:v>
                </c:pt>
                <c:pt idx="14">
                  <c:v>86521.156000000003</c:v>
                </c:pt>
                <c:pt idx="15">
                  <c:v>89351.466</c:v>
                </c:pt>
                <c:pt idx="16">
                  <c:v>88743.434999999998</c:v>
                </c:pt>
                <c:pt idx="17">
                  <c:v>92404.1</c:v>
                </c:pt>
                <c:pt idx="18">
                  <c:v>93428.414000000004</c:v>
                </c:pt>
                <c:pt idx="19">
                  <c:v>88896.756999999998</c:v>
                </c:pt>
                <c:pt idx="20">
                  <c:v>93569.426000000007</c:v>
                </c:pt>
                <c:pt idx="21">
                  <c:v>89538.341</c:v>
                </c:pt>
                <c:pt idx="22">
                  <c:v>89048.49</c:v>
                </c:pt>
                <c:pt idx="23">
                  <c:v>84763.842000000004</c:v>
                </c:pt>
                <c:pt idx="24">
                  <c:v>78838.923999999999</c:v>
                </c:pt>
              </c:numCache>
            </c:numRef>
          </c:val>
          <c:smooth val="0"/>
        </c:ser>
        <c:ser>
          <c:idx val="1"/>
          <c:order val="1"/>
          <c:tx>
            <c:strRef>
              <c:f>KY!$D$2</c:f>
              <c:strCache>
                <c:ptCount val="1"/>
                <c:pt idx="0">
                  <c:v>2016 Forecast</c:v>
                </c:pt>
              </c:strCache>
            </c:strRef>
          </c:tx>
          <c:marker>
            <c:symbol val="none"/>
          </c:marker>
          <c:cat>
            <c:numRef>
              <c:f>KY!$A$3:$A$39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KY!$D$3:$D$39</c:f>
              <c:numCache>
                <c:formatCode>General</c:formatCode>
                <c:ptCount val="37"/>
                <c:pt idx="24" formatCode="_(* #,##0_);_(* \(#,##0\);_(* &quot;-&quot;??_);_(@_)">
                  <c:v>78838.923999999999</c:v>
                </c:pt>
                <c:pt idx="25" formatCode="_(* #,##0_);_(* \(#,##0\);_(* &quot;-&quot;??_);_(@_)">
                  <c:v>77408.183728588003</c:v>
                </c:pt>
                <c:pt idx="26" formatCode="_(* #,##0_);_(* \(#,##0\);_(* &quot;-&quot;??_);_(@_)">
                  <c:v>78232.659651640904</c:v>
                </c:pt>
                <c:pt idx="27" formatCode="_(* #,##0_);_(* \(#,##0\);_(* &quot;-&quot;??_);_(@_)">
                  <c:v>78827.029171956208</c:v>
                </c:pt>
                <c:pt idx="28" formatCode="_(* #,##0_);_(* \(#,##0\);_(* &quot;-&quot;??_);_(@_)">
                  <c:v>79469.215692812999</c:v>
                </c:pt>
                <c:pt idx="29" formatCode="_(* #,##0_);_(* \(#,##0\);_(* &quot;-&quot;??_);_(@_)">
                  <c:v>80683.331115359702</c:v>
                </c:pt>
                <c:pt idx="30" formatCode="_(* #,##0_);_(* \(#,##0\);_(* &quot;-&quot;??_);_(@_)">
                  <c:v>81903.540492374203</c:v>
                </c:pt>
                <c:pt idx="31" formatCode="_(* #,##0_);_(* \(#,##0\);_(* &quot;-&quot;??_);_(@_)">
                  <c:v>83132.495326500401</c:v>
                </c:pt>
                <c:pt idx="32" formatCode="_(* #,##0_);_(* \(#,##0\);_(* &quot;-&quot;??_);_(@_)">
                  <c:v>84172.917579422108</c:v>
                </c:pt>
                <c:pt idx="33" formatCode="_(* #,##0_);_(* \(#,##0\);_(* &quot;-&quot;??_);_(@_)">
                  <c:v>85060.743235562797</c:v>
                </c:pt>
                <c:pt idx="34" formatCode="_(* #,##0_);_(* \(#,##0\);_(* &quot;-&quot;??_);_(@_)">
                  <c:v>85943.138113285604</c:v>
                </c:pt>
                <c:pt idx="35" formatCode="_(* #,##0_);_(* \(#,##0\);_(* &quot;-&quot;??_);_(@_)">
                  <c:v>86881.496009987502</c:v>
                </c:pt>
                <c:pt idx="36" formatCode="_(* #,##0_);_(* \(#,##0\);_(* &quot;-&quot;??_);_(@_)">
                  <c:v>87752.320368703004</c:v>
                </c:pt>
              </c:numCache>
            </c:numRef>
          </c:val>
          <c:smooth val="0"/>
        </c:ser>
        <c:ser>
          <c:idx val="2"/>
          <c:order val="2"/>
          <c:tx>
            <c:strRef>
              <c:f>KY!$E$2</c:f>
              <c:strCache>
                <c:ptCount val="1"/>
                <c:pt idx="0">
                  <c:v>2015 Forecast</c:v>
                </c:pt>
              </c:strCache>
            </c:strRef>
          </c:tx>
          <c:marker>
            <c:symbol val="none"/>
          </c:marker>
          <c:cat>
            <c:numRef>
              <c:f>KY!$A$3:$A$39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KY!$E$3:$E$39</c:f>
              <c:numCache>
                <c:formatCode>General</c:formatCode>
                <c:ptCount val="37"/>
                <c:pt idx="23" formatCode="_(* #,##0_);_(* \(#,##0\);_(* &quot;-&quot;??_);_(@_)">
                  <c:v>84763.842000000004</c:v>
                </c:pt>
                <c:pt idx="24" formatCode="_(* #,##0_);_(* \(#,##0\);_(* &quot;-&quot;??_);_(@_)">
                  <c:v>79942.237423863597</c:v>
                </c:pt>
                <c:pt idx="25" formatCode="_(* #,##0_);_(* \(#,##0\);_(* &quot;-&quot;??_);_(@_)">
                  <c:v>79026.010689197006</c:v>
                </c:pt>
                <c:pt idx="26" formatCode="_(* #,##0_);_(* \(#,##0\);_(* &quot;-&quot;??_);_(@_)">
                  <c:v>79893.482368112003</c:v>
                </c:pt>
                <c:pt idx="27" formatCode="_(* #,##0_);_(* \(#,##0\);_(* &quot;-&quot;??_);_(@_)">
                  <c:v>80558.4409017094</c:v>
                </c:pt>
                <c:pt idx="28" formatCode="_(* #,##0_);_(* \(#,##0\);_(* &quot;-&quot;??_);_(@_)">
                  <c:v>81382.694892742496</c:v>
                </c:pt>
                <c:pt idx="29" formatCode="_(* #,##0_);_(* \(#,##0\);_(* &quot;-&quot;??_);_(@_)">
                  <c:v>82430.600982830103</c:v>
                </c:pt>
                <c:pt idx="30" formatCode="_(* #,##0_);_(* \(#,##0\);_(* &quot;-&quot;??_);_(@_)">
                  <c:v>83571.790160224002</c:v>
                </c:pt>
                <c:pt idx="31" formatCode="_(* #,##0_);_(* \(#,##0\);_(* &quot;-&quot;??_);_(@_)">
                  <c:v>84641.968135020405</c:v>
                </c:pt>
                <c:pt idx="32" formatCode="_(* #,##0_);_(* \(#,##0\);_(* &quot;-&quot;??_);_(@_)">
                  <c:v>85590.546056202904</c:v>
                </c:pt>
                <c:pt idx="33" formatCode="_(* #,##0_);_(* \(#,##0\);_(* &quot;-&quot;??_);_(@_)">
                  <c:v>86445.534104938502</c:v>
                </c:pt>
                <c:pt idx="34" formatCode="_(* #,##0_);_(* \(#,##0\);_(* &quot;-&quot;??_);_(@_)">
                  <c:v>87272.8051774169</c:v>
                </c:pt>
                <c:pt idx="35" formatCode="_(* #,##0_);_(* \(#,##0\);_(* &quot;-&quot;??_);_(@_)">
                  <c:v>88089.458553044999</c:v>
                </c:pt>
              </c:numCache>
            </c:numRef>
          </c:val>
          <c:smooth val="0"/>
        </c:ser>
        <c:dLbls>
          <c:showLegendKey val="0"/>
          <c:showVal val="0"/>
          <c:showCatName val="0"/>
          <c:showSerName val="0"/>
          <c:showPercent val="0"/>
          <c:showBubbleSize val="0"/>
        </c:dLbls>
        <c:smooth val="0"/>
        <c:axId val="263203496"/>
        <c:axId val="264435192"/>
      </c:lineChart>
      <c:catAx>
        <c:axId val="263203496"/>
        <c:scaling>
          <c:orientation val="minMax"/>
        </c:scaling>
        <c:delete val="0"/>
        <c:axPos val="b"/>
        <c:numFmt formatCode="General" sourceLinked="1"/>
        <c:majorTickMark val="out"/>
        <c:minorTickMark val="none"/>
        <c:tickLblPos val="nextTo"/>
        <c:txPr>
          <a:bodyPr rot="-5400000"/>
          <a:lstStyle/>
          <a:p>
            <a:pPr>
              <a:defRPr/>
            </a:pPr>
            <a:endParaRPr lang="en-US"/>
          </a:p>
        </c:txPr>
        <c:crossAx val="264435192"/>
        <c:crosses val="autoZero"/>
        <c:auto val="1"/>
        <c:lblAlgn val="ctr"/>
        <c:lblOffset val="100"/>
        <c:noMultiLvlLbl val="0"/>
      </c:catAx>
      <c:valAx>
        <c:axId val="264435192"/>
        <c:scaling>
          <c:orientation val="minMax"/>
          <c:max val="120000"/>
        </c:scaling>
        <c:delete val="0"/>
        <c:axPos val="l"/>
        <c:majorGridlines/>
        <c:numFmt formatCode="_(* #,##0_);_(* \(#,##0\);_(* &quot;-&quot;??_);_(@_)" sourceLinked="1"/>
        <c:majorTickMark val="out"/>
        <c:minorTickMark val="none"/>
        <c:tickLblPos val="nextTo"/>
        <c:crossAx val="263203496"/>
        <c:crosses val="autoZero"/>
        <c:crossBetween val="between"/>
      </c:val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Michigan</a:t>
            </a:r>
          </a:p>
        </c:rich>
      </c:tx>
      <c:overlay val="0"/>
    </c:title>
    <c:autoTitleDeleted val="0"/>
    <c:plotArea>
      <c:layout/>
      <c:lineChart>
        <c:grouping val="standard"/>
        <c:varyColors val="0"/>
        <c:ser>
          <c:idx val="0"/>
          <c:order val="0"/>
          <c:tx>
            <c:strRef>
              <c:f>MI!$B$2</c:f>
              <c:strCache>
                <c:ptCount val="1"/>
                <c:pt idx="0">
                  <c:v>History</c:v>
                </c:pt>
              </c:strCache>
            </c:strRef>
          </c:tx>
          <c:marker>
            <c:symbol val="none"/>
          </c:marker>
          <c:cat>
            <c:numRef>
              <c:f>MI!$A$3:$A$39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MI!$B$3:$B$39</c:f>
              <c:numCache>
                <c:formatCode>_(* #,##0_);_(* \(#,##0\);_(* "-"??_);_(@_)</c:formatCode>
                <c:ptCount val="37"/>
                <c:pt idx="0">
                  <c:v>82366.869000000006</c:v>
                </c:pt>
                <c:pt idx="1">
                  <c:v>84518.543000000005</c:v>
                </c:pt>
                <c:pt idx="2">
                  <c:v>83840.225000000006</c:v>
                </c:pt>
                <c:pt idx="3">
                  <c:v>87588.601999999999</c:v>
                </c:pt>
                <c:pt idx="4">
                  <c:v>91159.986999999906</c:v>
                </c:pt>
                <c:pt idx="5">
                  <c:v>94701.134000000005</c:v>
                </c:pt>
                <c:pt idx="6">
                  <c:v>96301.566000000006</c:v>
                </c:pt>
                <c:pt idx="7">
                  <c:v>97390.66</c:v>
                </c:pt>
                <c:pt idx="8">
                  <c:v>100506.19500000001</c:v>
                </c:pt>
                <c:pt idx="9">
                  <c:v>103981.00599999999</c:v>
                </c:pt>
                <c:pt idx="10">
                  <c:v>104772.216</c:v>
                </c:pt>
                <c:pt idx="11">
                  <c:v>102409.34699999999</c:v>
                </c:pt>
                <c:pt idx="12">
                  <c:v>104713.52</c:v>
                </c:pt>
                <c:pt idx="13">
                  <c:v>108877.193</c:v>
                </c:pt>
                <c:pt idx="14">
                  <c:v>106606.04</c:v>
                </c:pt>
                <c:pt idx="15">
                  <c:v>110444.56299999999</c:v>
                </c:pt>
                <c:pt idx="16">
                  <c:v>108017.697</c:v>
                </c:pt>
                <c:pt idx="17">
                  <c:v>109296.749</c:v>
                </c:pt>
                <c:pt idx="18">
                  <c:v>105781.27099999999</c:v>
                </c:pt>
                <c:pt idx="19">
                  <c:v>98121.013999999996</c:v>
                </c:pt>
                <c:pt idx="20">
                  <c:v>103649.219</c:v>
                </c:pt>
                <c:pt idx="21">
                  <c:v>105053.558</c:v>
                </c:pt>
                <c:pt idx="22">
                  <c:v>104818.19100000001</c:v>
                </c:pt>
                <c:pt idx="23">
                  <c:v>103038.30499999999</c:v>
                </c:pt>
                <c:pt idx="24">
                  <c:v>103314.098</c:v>
                </c:pt>
              </c:numCache>
            </c:numRef>
          </c:val>
          <c:smooth val="0"/>
        </c:ser>
        <c:ser>
          <c:idx val="1"/>
          <c:order val="1"/>
          <c:tx>
            <c:strRef>
              <c:f>MI!$C$2</c:f>
              <c:strCache>
                <c:ptCount val="1"/>
                <c:pt idx="0">
                  <c:v>2016 Forecast</c:v>
                </c:pt>
              </c:strCache>
            </c:strRef>
          </c:tx>
          <c:marker>
            <c:symbol val="none"/>
          </c:marker>
          <c:cat>
            <c:numRef>
              <c:f>MI!$A$3:$A$39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MI!$C$3:$C$39</c:f>
              <c:numCache>
                <c:formatCode>General</c:formatCode>
                <c:ptCount val="37"/>
                <c:pt idx="24" formatCode="_(* #,##0_);_(* \(#,##0\);_(* &quot;-&quot;??_);_(@_)">
                  <c:v>103314.098</c:v>
                </c:pt>
                <c:pt idx="25" formatCode="_(* #,##0_);_(* \(#,##0\);_(* &quot;-&quot;??_);_(@_)">
                  <c:v>105312.57160276</c:v>
                </c:pt>
                <c:pt idx="26" formatCode="_(* #,##0_);_(* \(#,##0\);_(* &quot;-&quot;??_);_(@_)">
                  <c:v>107564.560550913</c:v>
                </c:pt>
                <c:pt idx="27" formatCode="_(* #,##0_);_(* \(#,##0\);_(* &quot;-&quot;??_);_(@_)">
                  <c:v>109053.08016578</c:v>
                </c:pt>
                <c:pt idx="28" formatCode="_(* #,##0_);_(* \(#,##0\);_(* &quot;-&quot;??_);_(@_)">
                  <c:v>111145.339712271</c:v>
                </c:pt>
                <c:pt idx="29" formatCode="_(* #,##0_);_(* \(#,##0\);_(* &quot;-&quot;??_);_(@_)">
                  <c:v>112750.928216328</c:v>
                </c:pt>
                <c:pt idx="30" formatCode="_(* #,##0_);_(* \(#,##0\);_(* &quot;-&quot;??_);_(@_)">
                  <c:v>113731.838030888</c:v>
                </c:pt>
                <c:pt idx="31" formatCode="_(* #,##0_);_(* \(#,##0\);_(* &quot;-&quot;??_);_(@_)">
                  <c:v>114225.43783482</c:v>
                </c:pt>
                <c:pt idx="32" formatCode="_(* #,##0_);_(* \(#,##0\);_(* &quot;-&quot;??_);_(@_)">
                  <c:v>115008.660162036</c:v>
                </c:pt>
                <c:pt idx="33" formatCode="_(* #,##0_);_(* \(#,##0\);_(* &quot;-&quot;??_);_(@_)">
                  <c:v>115814.205839463</c:v>
                </c:pt>
                <c:pt idx="34" formatCode="_(* #,##0_);_(* \(#,##0\);_(* &quot;-&quot;??_);_(@_)">
                  <c:v>116976.408006082</c:v>
                </c:pt>
                <c:pt idx="35" formatCode="_(* #,##0_);_(* \(#,##0\);_(* &quot;-&quot;??_);_(@_)">
                  <c:v>118061.602830237</c:v>
                </c:pt>
                <c:pt idx="36" formatCode="_(* #,##0_);_(* \(#,##0\);_(* &quot;-&quot;??_);_(@_)">
                  <c:v>119066.340951259</c:v>
                </c:pt>
              </c:numCache>
            </c:numRef>
          </c:val>
          <c:smooth val="0"/>
        </c:ser>
        <c:ser>
          <c:idx val="2"/>
          <c:order val="2"/>
          <c:tx>
            <c:strRef>
              <c:f>MI!$D$2</c:f>
              <c:strCache>
                <c:ptCount val="1"/>
                <c:pt idx="0">
                  <c:v>2015 Forecast</c:v>
                </c:pt>
              </c:strCache>
            </c:strRef>
          </c:tx>
          <c:marker>
            <c:symbol val="none"/>
          </c:marker>
          <c:cat>
            <c:numRef>
              <c:f>MI!$A$3:$A$39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MI!$D$3:$D$39</c:f>
              <c:numCache>
                <c:formatCode>General</c:formatCode>
                <c:ptCount val="37"/>
                <c:pt idx="23" formatCode="_(* #,##0_);_(* \(#,##0\);_(* &quot;-&quot;??_);_(@_)">
                  <c:v>103038.30499999999</c:v>
                </c:pt>
                <c:pt idx="24" formatCode="_(* #,##0_);_(* \(#,##0\);_(* &quot;-&quot;??_);_(@_)">
                  <c:v>104734.612446851</c:v>
                </c:pt>
                <c:pt idx="25" formatCode="_(* #,##0_);_(* \(#,##0\);_(* &quot;-&quot;??_);_(@_)">
                  <c:v>106424.91640540501</c:v>
                </c:pt>
                <c:pt idx="26" formatCode="_(* #,##0_);_(* \(#,##0\);_(* &quot;-&quot;??_);_(@_)">
                  <c:v>107310.716381431</c:v>
                </c:pt>
                <c:pt idx="27" formatCode="_(* #,##0_);_(* \(#,##0\);_(* &quot;-&quot;??_);_(@_)">
                  <c:v>108651.160804096</c:v>
                </c:pt>
                <c:pt idx="28" formatCode="_(* #,##0_);_(* \(#,##0\);_(* &quot;-&quot;??_);_(@_)">
                  <c:v>109254.10987467</c:v>
                </c:pt>
                <c:pt idx="29" formatCode="_(* #,##0_);_(* \(#,##0\);_(* &quot;-&quot;??_);_(@_)">
                  <c:v>110076.71886449801</c:v>
                </c:pt>
                <c:pt idx="30" formatCode="_(* #,##0_);_(* \(#,##0\);_(* &quot;-&quot;??_);_(@_)">
                  <c:v>111628.89408423701</c:v>
                </c:pt>
                <c:pt idx="31" formatCode="_(* #,##0_);_(* \(#,##0\);_(* &quot;-&quot;??_);_(@_)">
                  <c:v>112667.09132433801</c:v>
                </c:pt>
                <c:pt idx="32" formatCode="_(* #,##0_);_(* \(#,##0\);_(* &quot;-&quot;??_);_(@_)">
                  <c:v>113126.73285124901</c:v>
                </c:pt>
                <c:pt idx="33" formatCode="_(* #,##0_);_(* \(#,##0\);_(* &quot;-&quot;??_);_(@_)">
                  <c:v>114011.72284166999</c:v>
                </c:pt>
                <c:pt idx="34" formatCode="_(* #,##0_);_(* \(#,##0\);_(* &quot;-&quot;??_);_(@_)">
                  <c:v>115053.195163164</c:v>
                </c:pt>
                <c:pt idx="35" formatCode="_(* #,##0_);_(* \(#,##0\);_(* &quot;-&quot;??_);_(@_)">
                  <c:v>116164.888924538</c:v>
                </c:pt>
              </c:numCache>
            </c:numRef>
          </c:val>
          <c:smooth val="0"/>
        </c:ser>
        <c:dLbls>
          <c:showLegendKey val="0"/>
          <c:showVal val="0"/>
          <c:showCatName val="0"/>
          <c:showSerName val="0"/>
          <c:showPercent val="0"/>
          <c:showBubbleSize val="0"/>
        </c:dLbls>
        <c:smooth val="0"/>
        <c:axId val="264435976"/>
        <c:axId val="264436368"/>
      </c:lineChart>
      <c:catAx>
        <c:axId val="264435976"/>
        <c:scaling>
          <c:orientation val="minMax"/>
        </c:scaling>
        <c:delete val="0"/>
        <c:axPos val="b"/>
        <c:numFmt formatCode="General" sourceLinked="1"/>
        <c:majorTickMark val="out"/>
        <c:minorTickMark val="none"/>
        <c:tickLblPos val="nextTo"/>
        <c:txPr>
          <a:bodyPr rot="-5400000"/>
          <a:lstStyle/>
          <a:p>
            <a:pPr>
              <a:defRPr/>
            </a:pPr>
            <a:endParaRPr lang="en-US"/>
          </a:p>
        </c:txPr>
        <c:crossAx val="264436368"/>
        <c:crosses val="autoZero"/>
        <c:auto val="1"/>
        <c:lblAlgn val="ctr"/>
        <c:lblOffset val="100"/>
        <c:noMultiLvlLbl val="0"/>
      </c:catAx>
      <c:valAx>
        <c:axId val="264436368"/>
        <c:scaling>
          <c:orientation val="minMax"/>
        </c:scaling>
        <c:delete val="0"/>
        <c:axPos val="l"/>
        <c:majorGridlines/>
        <c:numFmt formatCode="_(* #,##0_);_(* \(#,##0\);_(* &quot;-&quot;??_);_(@_)" sourceLinked="1"/>
        <c:majorTickMark val="out"/>
        <c:minorTickMark val="none"/>
        <c:tickLblPos val="nextTo"/>
        <c:crossAx val="264435976"/>
        <c:crosses val="autoZero"/>
        <c:crossBetween val="between"/>
      </c:valAx>
    </c:plotArea>
    <c:legend>
      <c:legendPos val="b"/>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Minnesota</a:t>
            </a:r>
          </a:p>
        </c:rich>
      </c:tx>
      <c:overlay val="0"/>
    </c:title>
    <c:autoTitleDeleted val="0"/>
    <c:plotArea>
      <c:layout/>
      <c:lineChart>
        <c:grouping val="standard"/>
        <c:varyColors val="0"/>
        <c:ser>
          <c:idx val="0"/>
          <c:order val="0"/>
          <c:tx>
            <c:strRef>
              <c:f>MN!$B$2</c:f>
              <c:strCache>
                <c:ptCount val="1"/>
                <c:pt idx="0">
                  <c:v>History</c:v>
                </c:pt>
              </c:strCache>
            </c:strRef>
          </c:tx>
          <c:marker>
            <c:symbol val="none"/>
          </c:marker>
          <c:cat>
            <c:numRef>
              <c:f>MN!$A$3:$A$39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MN!$B$3:$B$39</c:f>
              <c:numCache>
                <c:formatCode>_(* #,##0_);_(* \(#,##0\);_(* "-"??_);_(@_)</c:formatCode>
                <c:ptCount val="37"/>
                <c:pt idx="0">
                  <c:v>47166.915000000001</c:v>
                </c:pt>
                <c:pt idx="1">
                  <c:v>48754.597000000002</c:v>
                </c:pt>
                <c:pt idx="2">
                  <c:v>47412.154000000002</c:v>
                </c:pt>
                <c:pt idx="3">
                  <c:v>49210.67</c:v>
                </c:pt>
                <c:pt idx="4">
                  <c:v>51155.105000000003</c:v>
                </c:pt>
                <c:pt idx="5">
                  <c:v>53958.771000000001</c:v>
                </c:pt>
                <c:pt idx="6">
                  <c:v>54941.699000000001</c:v>
                </c:pt>
                <c:pt idx="7">
                  <c:v>55674.292999999998</c:v>
                </c:pt>
                <c:pt idx="8">
                  <c:v>56744.046999999999</c:v>
                </c:pt>
                <c:pt idx="9">
                  <c:v>57399.084999999999</c:v>
                </c:pt>
                <c:pt idx="10">
                  <c:v>59782.089</c:v>
                </c:pt>
                <c:pt idx="11">
                  <c:v>60686.851999999999</c:v>
                </c:pt>
                <c:pt idx="12">
                  <c:v>62162.360999999997</c:v>
                </c:pt>
                <c:pt idx="13">
                  <c:v>63087.339</c:v>
                </c:pt>
                <c:pt idx="14">
                  <c:v>63340.315000000002</c:v>
                </c:pt>
                <c:pt idx="15">
                  <c:v>66019.053</c:v>
                </c:pt>
                <c:pt idx="16">
                  <c:v>66769.930999999997</c:v>
                </c:pt>
                <c:pt idx="17">
                  <c:v>68231.182000000001</c:v>
                </c:pt>
                <c:pt idx="18">
                  <c:v>68794.138000000006</c:v>
                </c:pt>
                <c:pt idx="19">
                  <c:v>64004.463000000003</c:v>
                </c:pt>
                <c:pt idx="20">
                  <c:v>67799.706000000006</c:v>
                </c:pt>
                <c:pt idx="21">
                  <c:v>68532.707999999999</c:v>
                </c:pt>
                <c:pt idx="22">
                  <c:v>67988.535000000003</c:v>
                </c:pt>
                <c:pt idx="23">
                  <c:v>68644.103000000003</c:v>
                </c:pt>
                <c:pt idx="24">
                  <c:v>68719.366999999998</c:v>
                </c:pt>
              </c:numCache>
            </c:numRef>
          </c:val>
          <c:smooth val="0"/>
        </c:ser>
        <c:ser>
          <c:idx val="1"/>
          <c:order val="1"/>
          <c:tx>
            <c:strRef>
              <c:f>MN!$C$2</c:f>
              <c:strCache>
                <c:ptCount val="1"/>
                <c:pt idx="0">
                  <c:v>2016 Forecast</c:v>
                </c:pt>
              </c:strCache>
            </c:strRef>
          </c:tx>
          <c:marker>
            <c:symbol val="none"/>
          </c:marker>
          <c:cat>
            <c:numRef>
              <c:f>MN!$A$3:$A$39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MN!$C$3:$C$39</c:f>
              <c:numCache>
                <c:formatCode>General</c:formatCode>
                <c:ptCount val="37"/>
                <c:pt idx="24" formatCode="_(* #,##0_);_(* \(#,##0\);_(* &quot;-&quot;??_);_(@_)">
                  <c:v>68719.366999999998</c:v>
                </c:pt>
                <c:pt idx="25" formatCode="_(* #,##0_);_(* \(#,##0\);_(* &quot;-&quot;??_);_(@_)">
                  <c:v>68784.632167864605</c:v>
                </c:pt>
                <c:pt idx="26" formatCode="_(* #,##0_);_(* \(#,##0\);_(* &quot;-&quot;??_);_(@_)">
                  <c:v>70530.244441511502</c:v>
                </c:pt>
                <c:pt idx="27" formatCode="_(* #,##0_);_(* \(#,##0\);_(* &quot;-&quot;??_);_(@_)">
                  <c:v>71822.012641609195</c:v>
                </c:pt>
                <c:pt idx="28" formatCode="_(* #,##0_);_(* \(#,##0\);_(* &quot;-&quot;??_);_(@_)">
                  <c:v>73032.107897350201</c:v>
                </c:pt>
                <c:pt idx="29" formatCode="_(* #,##0_);_(* \(#,##0\);_(* &quot;-&quot;??_);_(@_)">
                  <c:v>74386.103340254398</c:v>
                </c:pt>
                <c:pt idx="30" formatCode="_(* #,##0_);_(* \(#,##0\);_(* &quot;-&quot;??_);_(@_)">
                  <c:v>75775.130079708702</c:v>
                </c:pt>
                <c:pt idx="31" formatCode="_(* #,##0_);_(* \(#,##0\);_(* &quot;-&quot;??_);_(@_)">
                  <c:v>77115.365688164704</c:v>
                </c:pt>
                <c:pt idx="32" formatCode="_(* #,##0_);_(* \(#,##0\);_(* &quot;-&quot;??_);_(@_)">
                  <c:v>78424.648872523307</c:v>
                </c:pt>
                <c:pt idx="33" formatCode="_(* #,##0_);_(* \(#,##0\);_(* &quot;-&quot;??_);_(@_)">
                  <c:v>79653.824332970296</c:v>
                </c:pt>
                <c:pt idx="34" formatCode="_(* #,##0_);_(* \(#,##0\);_(* &quot;-&quot;??_);_(@_)">
                  <c:v>80844.741660996006</c:v>
                </c:pt>
                <c:pt idx="35" formatCode="_(* #,##0_);_(* \(#,##0\);_(* &quot;-&quot;??_);_(@_)">
                  <c:v>82156.625585981805</c:v>
                </c:pt>
                <c:pt idx="36" formatCode="_(* #,##0_);_(* \(#,##0\);_(* &quot;-&quot;??_);_(@_)">
                  <c:v>83472.124402394897</c:v>
                </c:pt>
              </c:numCache>
            </c:numRef>
          </c:val>
          <c:smooth val="0"/>
        </c:ser>
        <c:ser>
          <c:idx val="2"/>
          <c:order val="2"/>
          <c:tx>
            <c:strRef>
              <c:f>MN!$D$2</c:f>
              <c:strCache>
                <c:ptCount val="1"/>
                <c:pt idx="0">
                  <c:v>2015 Forecast</c:v>
                </c:pt>
              </c:strCache>
            </c:strRef>
          </c:tx>
          <c:marker>
            <c:symbol val="none"/>
          </c:marker>
          <c:cat>
            <c:numRef>
              <c:f>MN!$A$3:$A$39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MN!$D$3:$D$39</c:f>
              <c:numCache>
                <c:formatCode>General</c:formatCode>
                <c:ptCount val="37"/>
                <c:pt idx="23" formatCode="_(* #,##0_);_(* \(#,##0\);_(* &quot;-&quot;??_);_(@_)">
                  <c:v>68644.103000000003</c:v>
                </c:pt>
                <c:pt idx="24" formatCode="_(* #,##0_);_(* \(#,##0\);_(* &quot;-&quot;??_);_(@_)">
                  <c:v>68181.239119100399</c:v>
                </c:pt>
                <c:pt idx="25" formatCode="_(* #,##0_);_(* \(#,##0\);_(* &quot;-&quot;??_);_(@_)">
                  <c:v>68835.278440674607</c:v>
                </c:pt>
                <c:pt idx="26" formatCode="_(* #,##0_);_(* \(#,##0\);_(* &quot;-&quot;??_);_(@_)">
                  <c:v>70021.551366740605</c:v>
                </c:pt>
                <c:pt idx="27" formatCode="_(* #,##0_);_(* \(#,##0\);_(* &quot;-&quot;??_);_(@_)">
                  <c:v>71357.425208990506</c:v>
                </c:pt>
                <c:pt idx="28" formatCode="_(* #,##0_);_(* \(#,##0\);_(* &quot;-&quot;??_);_(@_)">
                  <c:v>72436.339971301801</c:v>
                </c:pt>
                <c:pt idx="29" formatCode="_(* #,##0_);_(* \(#,##0\);_(* &quot;-&quot;??_);_(@_)">
                  <c:v>73571.856025190806</c:v>
                </c:pt>
                <c:pt idx="30" formatCode="_(* #,##0_);_(* \(#,##0\);_(* &quot;-&quot;??_);_(@_)">
                  <c:v>74878.158478397396</c:v>
                </c:pt>
                <c:pt idx="31" formatCode="_(* #,##0_);_(* \(#,##0\);_(* &quot;-&quot;??_);_(@_)">
                  <c:v>76217.037859607604</c:v>
                </c:pt>
                <c:pt idx="32" formatCode="_(* #,##0_);_(* \(#,##0\);_(* &quot;-&quot;??_);_(@_)">
                  <c:v>77553.284545302406</c:v>
                </c:pt>
                <c:pt idx="33" formatCode="_(* #,##0_);_(* \(#,##0\);_(* &quot;-&quot;??_);_(@_)">
                  <c:v>78804.448024714104</c:v>
                </c:pt>
                <c:pt idx="34" formatCode="_(* #,##0_);_(* \(#,##0\);_(* &quot;-&quot;??_);_(@_)">
                  <c:v>80022.384735414598</c:v>
                </c:pt>
                <c:pt idx="35" formatCode="_(* #,##0_);_(* \(#,##0\);_(* &quot;-&quot;??_);_(@_)">
                  <c:v>81286.275059104097</c:v>
                </c:pt>
              </c:numCache>
            </c:numRef>
          </c:val>
          <c:smooth val="0"/>
        </c:ser>
        <c:dLbls>
          <c:showLegendKey val="0"/>
          <c:showVal val="0"/>
          <c:showCatName val="0"/>
          <c:showSerName val="0"/>
          <c:showPercent val="0"/>
          <c:showBubbleSize val="0"/>
        </c:dLbls>
        <c:smooth val="0"/>
        <c:axId val="264437152"/>
        <c:axId val="264437544"/>
      </c:lineChart>
      <c:catAx>
        <c:axId val="264437152"/>
        <c:scaling>
          <c:orientation val="minMax"/>
        </c:scaling>
        <c:delete val="0"/>
        <c:axPos val="b"/>
        <c:numFmt formatCode="General" sourceLinked="1"/>
        <c:majorTickMark val="out"/>
        <c:minorTickMark val="none"/>
        <c:tickLblPos val="nextTo"/>
        <c:txPr>
          <a:bodyPr rot="-5400000"/>
          <a:lstStyle/>
          <a:p>
            <a:pPr>
              <a:defRPr/>
            </a:pPr>
            <a:endParaRPr lang="en-US"/>
          </a:p>
        </c:txPr>
        <c:crossAx val="264437544"/>
        <c:crosses val="autoZero"/>
        <c:auto val="1"/>
        <c:lblAlgn val="ctr"/>
        <c:lblOffset val="100"/>
        <c:noMultiLvlLbl val="0"/>
      </c:catAx>
      <c:valAx>
        <c:axId val="264437544"/>
        <c:scaling>
          <c:orientation val="minMax"/>
        </c:scaling>
        <c:delete val="0"/>
        <c:axPos val="l"/>
        <c:majorGridlines/>
        <c:numFmt formatCode="_(* #,##0_);_(* \(#,##0\);_(* &quot;-&quot;??_);_(@_)" sourceLinked="1"/>
        <c:majorTickMark val="out"/>
        <c:minorTickMark val="none"/>
        <c:tickLblPos val="nextTo"/>
        <c:crossAx val="264437152"/>
        <c:crosses val="autoZero"/>
        <c:crossBetween val="between"/>
      </c:valAx>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Mississippi</a:t>
            </a:r>
          </a:p>
        </c:rich>
      </c:tx>
      <c:overlay val="0"/>
    </c:title>
    <c:autoTitleDeleted val="0"/>
    <c:plotArea>
      <c:layout/>
      <c:lineChart>
        <c:grouping val="standard"/>
        <c:varyColors val="0"/>
        <c:ser>
          <c:idx val="0"/>
          <c:order val="0"/>
          <c:tx>
            <c:strRef>
              <c:f>MS!$B$2</c:f>
              <c:strCache>
                <c:ptCount val="1"/>
                <c:pt idx="0">
                  <c:v>History</c:v>
                </c:pt>
              </c:strCache>
            </c:strRef>
          </c:tx>
          <c:marker>
            <c:symbol val="none"/>
          </c:marker>
          <c:cat>
            <c:numRef>
              <c:f>MS!$A$3:$A$39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MS!$B$3:$B$39</c:f>
              <c:numCache>
                <c:formatCode>_(* #,##0_);_(* \(#,##0\);_(* "-"??_);_(@_)</c:formatCode>
                <c:ptCount val="37"/>
                <c:pt idx="0">
                  <c:v>32127.077000000001</c:v>
                </c:pt>
                <c:pt idx="1">
                  <c:v>33019.383000000002</c:v>
                </c:pt>
                <c:pt idx="2">
                  <c:v>33241.19</c:v>
                </c:pt>
                <c:pt idx="3">
                  <c:v>34749.300999999999</c:v>
                </c:pt>
                <c:pt idx="4">
                  <c:v>36626.569000000003</c:v>
                </c:pt>
                <c:pt idx="5">
                  <c:v>37868.480000000003</c:v>
                </c:pt>
                <c:pt idx="6">
                  <c:v>39622.374000000003</c:v>
                </c:pt>
                <c:pt idx="7">
                  <c:v>40088.724999999999</c:v>
                </c:pt>
                <c:pt idx="8">
                  <c:v>42510.237999999998</c:v>
                </c:pt>
                <c:pt idx="9">
                  <c:v>43979.792000000001</c:v>
                </c:pt>
                <c:pt idx="10">
                  <c:v>45336.178</c:v>
                </c:pt>
                <c:pt idx="11">
                  <c:v>44286.864999999998</c:v>
                </c:pt>
                <c:pt idx="12">
                  <c:v>45451.85</c:v>
                </c:pt>
                <c:pt idx="13">
                  <c:v>45543.881000000001</c:v>
                </c:pt>
                <c:pt idx="14">
                  <c:v>46032.538</c:v>
                </c:pt>
                <c:pt idx="15">
                  <c:v>45901.063999999998</c:v>
                </c:pt>
                <c:pt idx="16">
                  <c:v>46936.436999999998</c:v>
                </c:pt>
                <c:pt idx="17">
                  <c:v>48153.180999999997</c:v>
                </c:pt>
                <c:pt idx="18">
                  <c:v>47721.235000000001</c:v>
                </c:pt>
                <c:pt idx="19">
                  <c:v>46049.154000000002</c:v>
                </c:pt>
                <c:pt idx="20">
                  <c:v>49687.165999999997</c:v>
                </c:pt>
                <c:pt idx="21">
                  <c:v>49337.557000000001</c:v>
                </c:pt>
                <c:pt idx="22">
                  <c:v>48387.675000000003</c:v>
                </c:pt>
                <c:pt idx="23">
                  <c:v>48781.99</c:v>
                </c:pt>
                <c:pt idx="24">
                  <c:v>49408.631000000001</c:v>
                </c:pt>
              </c:numCache>
            </c:numRef>
          </c:val>
          <c:smooth val="0"/>
        </c:ser>
        <c:ser>
          <c:idx val="1"/>
          <c:order val="1"/>
          <c:tx>
            <c:strRef>
              <c:f>MS!$C$2</c:f>
              <c:strCache>
                <c:ptCount val="1"/>
                <c:pt idx="0">
                  <c:v>2016 Forecast</c:v>
                </c:pt>
              </c:strCache>
            </c:strRef>
          </c:tx>
          <c:marker>
            <c:symbol val="none"/>
          </c:marker>
          <c:cat>
            <c:numRef>
              <c:f>MS!$A$3:$A$39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MS!$C$3:$C$39</c:f>
              <c:numCache>
                <c:formatCode>General</c:formatCode>
                <c:ptCount val="37"/>
                <c:pt idx="24" formatCode="_(* #,##0_);_(* \(#,##0\);_(* &quot;-&quot;??_);_(@_)">
                  <c:v>49408.631000000001</c:v>
                </c:pt>
                <c:pt idx="25" formatCode="_(* #,##0_);_(* \(#,##0\);_(* &quot;-&quot;??_);_(@_)">
                  <c:v>49061.205497961302</c:v>
                </c:pt>
                <c:pt idx="26" formatCode="_(* #,##0_);_(* \(#,##0\);_(* &quot;-&quot;??_);_(@_)">
                  <c:v>50060.667444307197</c:v>
                </c:pt>
                <c:pt idx="27" formatCode="_(* #,##0_);_(* \(#,##0\);_(* &quot;-&quot;??_);_(@_)">
                  <c:v>51201.7662622887</c:v>
                </c:pt>
                <c:pt idx="28" formatCode="_(* #,##0_);_(* \(#,##0\);_(* &quot;-&quot;??_);_(@_)">
                  <c:v>51925.155480932102</c:v>
                </c:pt>
                <c:pt idx="29" formatCode="_(* #,##0_);_(* \(#,##0\);_(* &quot;-&quot;??_);_(@_)">
                  <c:v>52840.261904289902</c:v>
                </c:pt>
                <c:pt idx="30" formatCode="_(* #,##0_);_(* \(#,##0\);_(* &quot;-&quot;??_);_(@_)">
                  <c:v>53771.124831265901</c:v>
                </c:pt>
                <c:pt idx="31" formatCode="_(* #,##0_);_(* \(#,##0\);_(* &quot;-&quot;??_);_(@_)">
                  <c:v>54767.5224005337</c:v>
                </c:pt>
                <c:pt idx="32" formatCode="_(* #,##0_);_(* \(#,##0\);_(* &quot;-&quot;??_);_(@_)">
                  <c:v>55702.442901383904</c:v>
                </c:pt>
                <c:pt idx="33" formatCode="_(* #,##0_);_(* \(#,##0\);_(* &quot;-&quot;??_);_(@_)">
                  <c:v>56556.711901483599</c:v>
                </c:pt>
                <c:pt idx="34" formatCode="_(* #,##0_);_(* \(#,##0\);_(* &quot;-&quot;??_);_(@_)">
                  <c:v>57412.348762821799</c:v>
                </c:pt>
                <c:pt idx="35" formatCode="_(* #,##0_);_(* \(#,##0\);_(* &quot;-&quot;??_);_(@_)">
                  <c:v>58306.584864513803</c:v>
                </c:pt>
                <c:pt idx="36" formatCode="_(* #,##0_);_(* \(#,##0\);_(* &quot;-&quot;??_);_(@_)">
                  <c:v>59221.905372962203</c:v>
                </c:pt>
              </c:numCache>
            </c:numRef>
          </c:val>
          <c:smooth val="0"/>
        </c:ser>
        <c:ser>
          <c:idx val="2"/>
          <c:order val="2"/>
          <c:tx>
            <c:strRef>
              <c:f>MS!$D$2</c:f>
              <c:strCache>
                <c:ptCount val="1"/>
                <c:pt idx="0">
                  <c:v>2015 Forecast</c:v>
                </c:pt>
              </c:strCache>
            </c:strRef>
          </c:tx>
          <c:marker>
            <c:symbol val="none"/>
          </c:marker>
          <c:cat>
            <c:numRef>
              <c:f>MS!$A$3:$A$39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MS!$D$3:$D$39</c:f>
              <c:numCache>
                <c:formatCode>General</c:formatCode>
                <c:ptCount val="37"/>
                <c:pt idx="23" formatCode="_(* #,##0_);_(* \(#,##0\);_(* &quot;-&quot;??_);_(@_)">
                  <c:v>48781.99</c:v>
                </c:pt>
                <c:pt idx="24" formatCode="_(* #,##0_);_(* \(#,##0\);_(* &quot;-&quot;??_);_(@_)">
                  <c:v>49783.687730105397</c:v>
                </c:pt>
                <c:pt idx="25" formatCode="_(* #,##0_);_(* \(#,##0\);_(* &quot;-&quot;??_);_(@_)">
                  <c:v>49828.846704272801</c:v>
                </c:pt>
                <c:pt idx="26" formatCode="_(* #,##0_);_(* \(#,##0\);_(* &quot;-&quot;??_);_(@_)">
                  <c:v>50722.923854345398</c:v>
                </c:pt>
                <c:pt idx="27" formatCode="_(* #,##0_);_(* \(#,##0\);_(* &quot;-&quot;??_);_(@_)">
                  <c:v>51586.948119128901</c:v>
                </c:pt>
                <c:pt idx="28" formatCode="_(* #,##0_);_(* \(#,##0\);_(* &quot;-&quot;??_);_(@_)">
                  <c:v>52727.316048558598</c:v>
                </c:pt>
                <c:pt idx="29" formatCode="_(* #,##0_);_(* \(#,##0\);_(* &quot;-&quot;??_);_(@_)">
                  <c:v>53830.476570172301</c:v>
                </c:pt>
                <c:pt idx="30" formatCode="_(* #,##0_);_(* \(#,##0\);_(* &quot;-&quot;??_);_(@_)">
                  <c:v>54843.6355736271</c:v>
                </c:pt>
                <c:pt idx="31" formatCode="_(* #,##0_);_(* \(#,##0\);_(* &quot;-&quot;??_);_(@_)">
                  <c:v>55722.8264700574</c:v>
                </c:pt>
                <c:pt idx="32" formatCode="_(* #,##0_);_(* \(#,##0\);_(* &quot;-&quot;??_);_(@_)">
                  <c:v>56592.390023822103</c:v>
                </c:pt>
                <c:pt idx="33" formatCode="_(* #,##0_);_(* \(#,##0\);_(* &quot;-&quot;??_);_(@_)">
                  <c:v>57499.213964103299</c:v>
                </c:pt>
                <c:pt idx="34" formatCode="_(* #,##0_);_(* \(#,##0\);_(* &quot;-&quot;??_);_(@_)">
                  <c:v>58415.581376693401</c:v>
                </c:pt>
                <c:pt idx="35" formatCode="_(* #,##0_);_(* \(#,##0\);_(* &quot;-&quot;??_);_(@_)">
                  <c:v>59342.413109051296</c:v>
                </c:pt>
              </c:numCache>
            </c:numRef>
          </c:val>
          <c:smooth val="0"/>
        </c:ser>
        <c:dLbls>
          <c:showLegendKey val="0"/>
          <c:showVal val="0"/>
          <c:showCatName val="0"/>
          <c:showSerName val="0"/>
          <c:showPercent val="0"/>
          <c:showBubbleSize val="0"/>
        </c:dLbls>
        <c:smooth val="0"/>
        <c:axId val="264438328"/>
        <c:axId val="264438720"/>
      </c:lineChart>
      <c:catAx>
        <c:axId val="264438328"/>
        <c:scaling>
          <c:orientation val="minMax"/>
        </c:scaling>
        <c:delete val="0"/>
        <c:axPos val="b"/>
        <c:numFmt formatCode="General" sourceLinked="1"/>
        <c:majorTickMark val="out"/>
        <c:minorTickMark val="none"/>
        <c:tickLblPos val="nextTo"/>
        <c:txPr>
          <a:bodyPr rot="-5400000"/>
          <a:lstStyle/>
          <a:p>
            <a:pPr>
              <a:defRPr/>
            </a:pPr>
            <a:endParaRPr lang="en-US"/>
          </a:p>
        </c:txPr>
        <c:crossAx val="264438720"/>
        <c:crosses val="autoZero"/>
        <c:auto val="1"/>
        <c:lblAlgn val="ctr"/>
        <c:lblOffset val="100"/>
        <c:noMultiLvlLbl val="0"/>
      </c:catAx>
      <c:valAx>
        <c:axId val="264438720"/>
        <c:scaling>
          <c:orientation val="minMax"/>
        </c:scaling>
        <c:delete val="0"/>
        <c:axPos val="l"/>
        <c:majorGridlines/>
        <c:numFmt formatCode="_(* #,##0_);_(* \(#,##0\);_(* &quot;-&quot;??_);_(@_)" sourceLinked="1"/>
        <c:majorTickMark val="out"/>
        <c:minorTickMark val="none"/>
        <c:tickLblPos val="nextTo"/>
        <c:crossAx val="264438328"/>
        <c:crosses val="autoZero"/>
        <c:crossBetween val="between"/>
      </c:valAx>
    </c:plotArea>
    <c:legend>
      <c:legendPos val="b"/>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Missouri</a:t>
            </a:r>
          </a:p>
        </c:rich>
      </c:tx>
      <c:overlay val="0"/>
    </c:title>
    <c:autoTitleDeleted val="0"/>
    <c:plotArea>
      <c:layout>
        <c:manualLayout>
          <c:layoutTarget val="inner"/>
          <c:xMode val="edge"/>
          <c:yMode val="edge"/>
          <c:x val="8.2183444118753238E-2"/>
          <c:y val="9.8543175852325957E-2"/>
          <c:w val="0.90056950745162123"/>
          <c:h val="0.72527393877470969"/>
        </c:manualLayout>
      </c:layout>
      <c:lineChart>
        <c:grouping val="standard"/>
        <c:varyColors val="0"/>
        <c:ser>
          <c:idx val="0"/>
          <c:order val="0"/>
          <c:tx>
            <c:strRef>
              <c:f>MO!$B$2</c:f>
              <c:strCache>
                <c:ptCount val="1"/>
                <c:pt idx="0">
                  <c:v>History</c:v>
                </c:pt>
              </c:strCache>
            </c:strRef>
          </c:tx>
          <c:marker>
            <c:symbol val="none"/>
          </c:marker>
          <c:cat>
            <c:numRef>
              <c:f>MO!$A$3:$A$39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MO!$B$3:$B$39</c:f>
              <c:numCache>
                <c:formatCode>_(* #,##0_);_(* \(#,##0\);_(* "-"??_);_(@_)</c:formatCode>
                <c:ptCount val="37"/>
                <c:pt idx="0">
                  <c:v>53924.637000000002</c:v>
                </c:pt>
                <c:pt idx="1">
                  <c:v>56514.156000000003</c:v>
                </c:pt>
                <c:pt idx="2">
                  <c:v>54410.855000000003</c:v>
                </c:pt>
                <c:pt idx="3">
                  <c:v>58622.069000000003</c:v>
                </c:pt>
                <c:pt idx="4">
                  <c:v>59692.758000000002</c:v>
                </c:pt>
                <c:pt idx="5">
                  <c:v>62258.966999999997</c:v>
                </c:pt>
                <c:pt idx="6">
                  <c:v>64843.243000000002</c:v>
                </c:pt>
                <c:pt idx="7">
                  <c:v>65711.331000000006</c:v>
                </c:pt>
                <c:pt idx="8">
                  <c:v>69009.936000000002</c:v>
                </c:pt>
                <c:pt idx="9">
                  <c:v>69044.97</c:v>
                </c:pt>
                <c:pt idx="10">
                  <c:v>72642.698999999906</c:v>
                </c:pt>
                <c:pt idx="11">
                  <c:v>73213.157000000007</c:v>
                </c:pt>
                <c:pt idx="12">
                  <c:v>75000.629000000001</c:v>
                </c:pt>
                <c:pt idx="13">
                  <c:v>74239.888000000006</c:v>
                </c:pt>
                <c:pt idx="14">
                  <c:v>74054.296000000002</c:v>
                </c:pt>
                <c:pt idx="15">
                  <c:v>80940.494000000006</c:v>
                </c:pt>
                <c:pt idx="16">
                  <c:v>82015.23</c:v>
                </c:pt>
                <c:pt idx="17">
                  <c:v>85532.85</c:v>
                </c:pt>
                <c:pt idx="18">
                  <c:v>84381.676000000007</c:v>
                </c:pt>
                <c:pt idx="19">
                  <c:v>79897.3</c:v>
                </c:pt>
                <c:pt idx="20">
                  <c:v>86085.116999999998</c:v>
                </c:pt>
                <c:pt idx="21">
                  <c:v>84254.841</c:v>
                </c:pt>
                <c:pt idx="22">
                  <c:v>82435.358999999997</c:v>
                </c:pt>
                <c:pt idx="23">
                  <c:v>83406.956999999995</c:v>
                </c:pt>
                <c:pt idx="24">
                  <c:v>83878.396999999997</c:v>
                </c:pt>
              </c:numCache>
            </c:numRef>
          </c:val>
          <c:smooth val="0"/>
        </c:ser>
        <c:ser>
          <c:idx val="1"/>
          <c:order val="1"/>
          <c:tx>
            <c:strRef>
              <c:f>MO!$C$2</c:f>
              <c:strCache>
                <c:ptCount val="1"/>
                <c:pt idx="0">
                  <c:v>2016 Forecast</c:v>
                </c:pt>
              </c:strCache>
            </c:strRef>
          </c:tx>
          <c:marker>
            <c:symbol val="none"/>
          </c:marker>
          <c:cat>
            <c:numRef>
              <c:f>MO!$A$3:$A$39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MO!$C$3:$C$39</c:f>
              <c:numCache>
                <c:formatCode>General</c:formatCode>
                <c:ptCount val="37"/>
                <c:pt idx="24" formatCode="_(* #,##0_);_(* \(#,##0\);_(* &quot;-&quot;??_);_(@_)">
                  <c:v>83878.396999999997</c:v>
                </c:pt>
                <c:pt idx="25" formatCode="_(* #,##0_);_(* \(#,##0\);_(* &quot;-&quot;??_);_(@_)">
                  <c:v>83412.085400412703</c:v>
                </c:pt>
                <c:pt idx="26" formatCode="_(* #,##0_);_(* \(#,##0\);_(* &quot;-&quot;??_);_(@_)">
                  <c:v>85047.441971619293</c:v>
                </c:pt>
                <c:pt idx="27" formatCode="_(* #,##0_);_(* \(#,##0\);_(* &quot;-&quot;??_);_(@_)">
                  <c:v>86273.406359221102</c:v>
                </c:pt>
                <c:pt idx="28" formatCode="_(* #,##0_);_(* \(#,##0\);_(* &quot;-&quot;??_);_(@_)">
                  <c:v>87506.847728141904</c:v>
                </c:pt>
                <c:pt idx="29" formatCode="_(* #,##0_);_(* \(#,##0\);_(* &quot;-&quot;??_);_(@_)">
                  <c:v>88608.2222641509</c:v>
                </c:pt>
                <c:pt idx="30" formatCode="_(* #,##0_);_(* \(#,##0\);_(* &quot;-&quot;??_);_(@_)">
                  <c:v>89755.624127575007</c:v>
                </c:pt>
                <c:pt idx="31" formatCode="_(* #,##0_);_(* \(#,##0\);_(* &quot;-&quot;??_);_(@_)">
                  <c:v>90780.982095632498</c:v>
                </c:pt>
                <c:pt idx="32" formatCode="_(* #,##0_);_(* \(#,##0\);_(* &quot;-&quot;??_);_(@_)">
                  <c:v>91844.506745791397</c:v>
                </c:pt>
                <c:pt idx="33" formatCode="_(* #,##0_);_(* \(#,##0\);_(* &quot;-&quot;??_);_(@_)">
                  <c:v>93004.353289827006</c:v>
                </c:pt>
                <c:pt idx="34" formatCode="_(* #,##0_);_(* \(#,##0\);_(* &quot;-&quot;??_);_(@_)">
                  <c:v>94236.280449157202</c:v>
                </c:pt>
                <c:pt idx="35" formatCode="_(* #,##0_);_(* \(#,##0\);_(* &quot;-&quot;??_);_(@_)">
                  <c:v>95416.598975416797</c:v>
                </c:pt>
                <c:pt idx="36" formatCode="_(* #,##0_);_(* \(#,##0\);_(* &quot;-&quot;??_);_(@_)">
                  <c:v>96520.348528168499</c:v>
                </c:pt>
              </c:numCache>
            </c:numRef>
          </c:val>
          <c:smooth val="0"/>
        </c:ser>
        <c:ser>
          <c:idx val="2"/>
          <c:order val="2"/>
          <c:tx>
            <c:strRef>
              <c:f>MO!$D$2</c:f>
              <c:strCache>
                <c:ptCount val="1"/>
                <c:pt idx="0">
                  <c:v>2015 Forecast</c:v>
                </c:pt>
              </c:strCache>
            </c:strRef>
          </c:tx>
          <c:marker>
            <c:symbol val="none"/>
          </c:marker>
          <c:cat>
            <c:numRef>
              <c:f>MO!$A$3:$A$39</c:f>
              <c:numCache>
                <c:formatCode>General</c:formatCod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numCache>
            </c:numRef>
          </c:cat>
          <c:val>
            <c:numRef>
              <c:f>MO!$D$3:$D$39</c:f>
              <c:numCache>
                <c:formatCode>General</c:formatCode>
                <c:ptCount val="37"/>
                <c:pt idx="23" formatCode="_(* #,##0_);_(* \(#,##0\);_(* &quot;-&quot;??_);_(@_)">
                  <c:v>83406.956999999995</c:v>
                </c:pt>
                <c:pt idx="24" formatCode="_(* #,##0_);_(* \(#,##0\);_(* &quot;-&quot;??_);_(@_)">
                  <c:v>84883.385409114198</c:v>
                </c:pt>
                <c:pt idx="25" formatCode="_(* #,##0_);_(* \(#,##0\);_(* &quot;-&quot;??_);_(@_)">
                  <c:v>85449.435231697105</c:v>
                </c:pt>
                <c:pt idx="26" formatCode="_(* #,##0_);_(* \(#,##0\);_(* &quot;-&quot;??_);_(@_)">
                  <c:v>86862.056952411294</c:v>
                </c:pt>
                <c:pt idx="27" formatCode="_(* #,##0_);_(* \(#,##0\);_(* &quot;-&quot;??_);_(@_)">
                  <c:v>87872.838844027705</c:v>
                </c:pt>
                <c:pt idx="28" formatCode="_(* #,##0_);_(* \(#,##0\);_(* &quot;-&quot;??_);_(@_)">
                  <c:v>88763.390517429696</c:v>
                </c:pt>
                <c:pt idx="29" formatCode="_(* #,##0_);_(* \(#,##0\);_(* &quot;-&quot;??_);_(@_)">
                  <c:v>89792.752239146197</c:v>
                </c:pt>
                <c:pt idx="30" formatCode="_(* #,##0_);_(* \(#,##0\);_(* &quot;-&quot;??_);_(@_)">
                  <c:v>91071.043655862799</c:v>
                </c:pt>
                <c:pt idx="31" formatCode="_(* #,##0_);_(* \(#,##0\);_(* &quot;-&quot;??_);_(@_)">
                  <c:v>92262.639120859894</c:v>
                </c:pt>
                <c:pt idx="32" formatCode="_(* #,##0_);_(* \(#,##0\);_(* &quot;-&quot;??_);_(@_)">
                  <c:v>93442.130630409607</c:v>
                </c:pt>
                <c:pt idx="33" formatCode="_(* #,##0_);_(* \(#,##0\);_(* &quot;-&quot;??_);_(@_)">
                  <c:v>94558.367715294298</c:v>
                </c:pt>
                <c:pt idx="34" formatCode="_(* #,##0_);_(* \(#,##0\);_(* &quot;-&quot;??_);_(@_)">
                  <c:v>95625.840503379295</c:v>
                </c:pt>
                <c:pt idx="35" formatCode="_(* #,##0_);_(* \(#,##0\);_(* &quot;-&quot;??_);_(@_)">
                  <c:v>96507.868859699403</c:v>
                </c:pt>
              </c:numCache>
            </c:numRef>
          </c:val>
          <c:smooth val="0"/>
        </c:ser>
        <c:dLbls>
          <c:showLegendKey val="0"/>
          <c:showVal val="0"/>
          <c:showCatName val="0"/>
          <c:showSerName val="0"/>
          <c:showPercent val="0"/>
          <c:showBubbleSize val="0"/>
        </c:dLbls>
        <c:smooth val="0"/>
        <c:axId val="309190896"/>
        <c:axId val="309191288"/>
      </c:lineChart>
      <c:catAx>
        <c:axId val="309190896"/>
        <c:scaling>
          <c:orientation val="minMax"/>
        </c:scaling>
        <c:delete val="0"/>
        <c:axPos val="b"/>
        <c:numFmt formatCode="General" sourceLinked="1"/>
        <c:majorTickMark val="out"/>
        <c:minorTickMark val="none"/>
        <c:tickLblPos val="nextTo"/>
        <c:txPr>
          <a:bodyPr rot="-5400000"/>
          <a:lstStyle/>
          <a:p>
            <a:pPr>
              <a:defRPr/>
            </a:pPr>
            <a:endParaRPr lang="en-US"/>
          </a:p>
        </c:txPr>
        <c:crossAx val="309191288"/>
        <c:crosses val="autoZero"/>
        <c:auto val="1"/>
        <c:lblAlgn val="ctr"/>
        <c:lblOffset val="100"/>
        <c:noMultiLvlLbl val="0"/>
      </c:catAx>
      <c:valAx>
        <c:axId val="309191288"/>
        <c:scaling>
          <c:orientation val="minMax"/>
          <c:max val="100000"/>
        </c:scaling>
        <c:delete val="0"/>
        <c:axPos val="l"/>
        <c:majorGridlines/>
        <c:numFmt formatCode="_(* #,##0_);_(* \(#,##0\);_(* &quot;-&quot;??_);_(@_)" sourceLinked="1"/>
        <c:majorTickMark val="out"/>
        <c:minorTickMark val="none"/>
        <c:tickLblPos val="nextTo"/>
        <c:crossAx val="309190896"/>
        <c:crosses val="autoZero"/>
        <c:crossBetween val="between"/>
      </c:valAx>
    </c:plotArea>
    <c:legend>
      <c:legendPos val="b"/>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0.42299</cdr:x>
      <cdr:y>0.12064</cdr:y>
    </cdr:from>
    <cdr:to>
      <cdr:x>0.63378</cdr:x>
      <cdr:y>0.17523</cdr:y>
    </cdr:to>
    <cdr:sp macro="" textlink="">
      <cdr:nvSpPr>
        <cdr:cNvPr id="2" name="TextBox 1"/>
        <cdr:cNvSpPr txBox="1"/>
      </cdr:nvSpPr>
      <cdr:spPr>
        <a:xfrm xmlns:a="http://schemas.openxmlformats.org/drawingml/2006/main">
          <a:off x="3287653" y="565505"/>
          <a:ext cx="1638344" cy="25589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0.37255</cdr:x>
      <cdr:y>0.10152</cdr:y>
    </cdr:from>
    <cdr:to>
      <cdr:x>0.37377</cdr:x>
      <cdr:y>0.92503</cdr:y>
    </cdr:to>
    <cdr:cxnSp macro="">
      <cdr:nvCxnSpPr>
        <cdr:cNvPr id="3" name="Straight Connector 2"/>
        <cdr:cNvCxnSpPr/>
      </cdr:nvCxnSpPr>
      <cdr:spPr>
        <a:xfrm xmlns:a="http://schemas.openxmlformats.org/drawingml/2006/main" flipV="1">
          <a:off x="2895600" y="457200"/>
          <a:ext cx="9525" cy="3708595"/>
        </a:xfrm>
        <a:prstGeom xmlns:a="http://schemas.openxmlformats.org/drawingml/2006/main" prst="line">
          <a:avLst/>
        </a:prstGeom>
        <a:ln xmlns:a="http://schemas.openxmlformats.org/drawingml/2006/main">
          <a:solidFill>
            <a:schemeClr val="tx1">
              <a:lumMod val="75000"/>
              <a:lumOff val="25000"/>
            </a:schemeClr>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0.21569</cdr:x>
      <cdr:y>0.11844</cdr:y>
    </cdr:from>
    <cdr:to>
      <cdr:x>0.33088</cdr:x>
      <cdr:y>0.17719</cdr:y>
    </cdr:to>
    <cdr:sp macro="" textlink="">
      <cdr:nvSpPr>
        <cdr:cNvPr id="5" name="TextBox 4"/>
        <cdr:cNvSpPr txBox="1"/>
      </cdr:nvSpPr>
      <cdr:spPr>
        <a:xfrm xmlns:a="http://schemas.openxmlformats.org/drawingml/2006/main">
          <a:off x="1676400" y="533400"/>
          <a:ext cx="895350" cy="264560"/>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w="9525" cmpd="sng">
          <a:solidFill>
            <a:schemeClr val="tx1">
              <a:lumMod val="50000"/>
              <a:lumOff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a:t>History</a:t>
          </a:r>
        </a:p>
      </cdr:txBody>
    </cdr:sp>
  </cdr:relSizeAnchor>
</c:userShapes>
</file>

<file path=ppt/drawings/drawing10.xml><?xml version="1.0" encoding="utf-8"?>
<c:userShapes xmlns:c="http://schemas.openxmlformats.org/drawingml/2006/chart">
  <cdr:relSizeAnchor xmlns:cdr="http://schemas.openxmlformats.org/drawingml/2006/chartDrawing">
    <cdr:from>
      <cdr:x>0.39767</cdr:x>
      <cdr:y>0.19261</cdr:y>
    </cdr:from>
    <cdr:to>
      <cdr:x>0.60846</cdr:x>
      <cdr:y>0.2472</cdr:y>
    </cdr:to>
    <cdr:sp macro="" textlink="">
      <cdr:nvSpPr>
        <cdr:cNvPr id="2" name="TextBox 1"/>
        <cdr:cNvSpPr txBox="1"/>
      </cdr:nvSpPr>
      <cdr:spPr>
        <a:xfrm xmlns:a="http://schemas.openxmlformats.org/drawingml/2006/main">
          <a:off x="3090838" y="9334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0.36683</cdr:x>
      <cdr:y>0.10679</cdr:y>
    </cdr:from>
    <cdr:to>
      <cdr:x>0.36928</cdr:x>
      <cdr:y>0.92637</cdr:y>
    </cdr:to>
    <cdr:cxnSp macro="">
      <cdr:nvCxnSpPr>
        <cdr:cNvPr id="3" name="Straight Connector 2"/>
        <cdr:cNvCxnSpPr/>
      </cdr:nvCxnSpPr>
      <cdr:spPr>
        <a:xfrm xmlns:a="http://schemas.openxmlformats.org/drawingml/2006/main" flipH="1" flipV="1">
          <a:off x="2851156" y="517524"/>
          <a:ext cx="19042" cy="3971947"/>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0.18913</cdr:x>
      <cdr:y>0.19131</cdr:y>
    </cdr:from>
    <cdr:to>
      <cdr:x>0.31781</cdr:x>
      <cdr:y>0.24913</cdr:y>
    </cdr:to>
    <cdr:sp macro="" textlink="">
      <cdr:nvSpPr>
        <cdr:cNvPr id="4" name="TextBox 2"/>
        <cdr:cNvSpPr txBox="1"/>
      </cdr:nvSpPr>
      <cdr:spPr>
        <a:xfrm xmlns:a="http://schemas.openxmlformats.org/drawingml/2006/main">
          <a:off x="1470025" y="927128"/>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userShapes>
</file>

<file path=ppt/drawings/drawing11.xml><?xml version="1.0" encoding="utf-8"?>
<c:userShapes xmlns:c="http://schemas.openxmlformats.org/drawingml/2006/chart">
  <cdr:relSizeAnchor xmlns:cdr="http://schemas.openxmlformats.org/drawingml/2006/chartDrawing">
    <cdr:from>
      <cdr:x>0.38786</cdr:x>
      <cdr:y>0.20243</cdr:y>
    </cdr:from>
    <cdr:to>
      <cdr:x>0.58762</cdr:x>
      <cdr:y>0.25702</cdr:y>
    </cdr:to>
    <cdr:sp macro="" textlink="">
      <cdr:nvSpPr>
        <cdr:cNvPr id="3" name="TextBox 1"/>
        <cdr:cNvSpPr txBox="1"/>
      </cdr:nvSpPr>
      <cdr:spPr>
        <a:xfrm xmlns:a="http://schemas.openxmlformats.org/drawingml/2006/main">
          <a:off x="3014638" y="981058"/>
          <a:ext cx="1552600" cy="264560"/>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0.36581</cdr:x>
      <cdr:y>0.10809</cdr:y>
    </cdr:from>
    <cdr:to>
      <cdr:x>0.36826</cdr:x>
      <cdr:y>0.92767</cdr:y>
    </cdr:to>
    <cdr:cxnSp macro="">
      <cdr:nvCxnSpPr>
        <cdr:cNvPr id="7" name="Straight Connector 6"/>
        <cdr:cNvCxnSpPr/>
      </cdr:nvCxnSpPr>
      <cdr:spPr>
        <a:xfrm xmlns:a="http://schemas.openxmlformats.org/drawingml/2006/main" flipH="1" flipV="1">
          <a:off x="2843228" y="523857"/>
          <a:ext cx="19042" cy="3971947"/>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0.18443</cdr:x>
      <cdr:y>0.20244</cdr:y>
    </cdr:from>
    <cdr:to>
      <cdr:x>0.31311</cdr:x>
      <cdr:y>0.26026</cdr:y>
    </cdr:to>
    <cdr:sp macro="" textlink="">
      <cdr:nvSpPr>
        <cdr:cNvPr id="10" name="TextBox 9"/>
        <cdr:cNvSpPr txBox="1"/>
      </cdr:nvSpPr>
      <cdr:spPr>
        <a:xfrm xmlns:a="http://schemas.openxmlformats.org/drawingml/2006/main">
          <a:off x="1433496" y="981089"/>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12.xml><?xml version="1.0" encoding="utf-8"?>
<c:userShapes xmlns:c="http://schemas.openxmlformats.org/drawingml/2006/chart">
  <cdr:relSizeAnchor xmlns:cdr="http://schemas.openxmlformats.org/drawingml/2006/chartDrawing">
    <cdr:from>
      <cdr:x>0.38786</cdr:x>
      <cdr:y>0.20047</cdr:y>
    </cdr:from>
    <cdr:to>
      <cdr:x>0.59865</cdr:x>
      <cdr:y>0.25506</cdr:y>
    </cdr:to>
    <cdr:sp macro="" textlink="">
      <cdr:nvSpPr>
        <cdr:cNvPr id="2" name="TextBox 1"/>
        <cdr:cNvSpPr txBox="1"/>
      </cdr:nvSpPr>
      <cdr:spPr>
        <a:xfrm xmlns:a="http://schemas.openxmlformats.org/drawingml/2006/main">
          <a:off x="3014638" y="9715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0.19404</cdr:x>
      <cdr:y>0.1972</cdr:y>
    </cdr:from>
    <cdr:to>
      <cdr:x>0.32272</cdr:x>
      <cdr:y>0.25502</cdr:y>
    </cdr:to>
    <cdr:sp macro="" textlink="">
      <cdr:nvSpPr>
        <cdr:cNvPr id="4" name="TextBox 2"/>
        <cdr:cNvSpPr txBox="1"/>
      </cdr:nvSpPr>
      <cdr:spPr>
        <a:xfrm xmlns:a="http://schemas.openxmlformats.org/drawingml/2006/main">
          <a:off x="1508125" y="955703"/>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dr:relSizeAnchor xmlns:cdr="http://schemas.openxmlformats.org/drawingml/2006/chartDrawing">
    <cdr:from>
      <cdr:x>0.38786</cdr:x>
      <cdr:y>0.20047</cdr:y>
    </cdr:from>
    <cdr:to>
      <cdr:x>0.59865</cdr:x>
      <cdr:y>0.25506</cdr:y>
    </cdr:to>
    <cdr:sp macro="" textlink="">
      <cdr:nvSpPr>
        <cdr:cNvPr id="5" name="TextBox 1"/>
        <cdr:cNvSpPr txBox="1"/>
      </cdr:nvSpPr>
      <cdr:spPr>
        <a:xfrm xmlns:a="http://schemas.openxmlformats.org/drawingml/2006/main">
          <a:off x="3014638" y="9715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0.19404</cdr:x>
      <cdr:y>0.1972</cdr:y>
    </cdr:from>
    <cdr:to>
      <cdr:x>0.32272</cdr:x>
      <cdr:y>0.25502</cdr:y>
    </cdr:to>
    <cdr:sp macro="" textlink="">
      <cdr:nvSpPr>
        <cdr:cNvPr id="7" name="TextBox 2"/>
        <cdr:cNvSpPr txBox="1"/>
      </cdr:nvSpPr>
      <cdr:spPr>
        <a:xfrm xmlns:a="http://schemas.openxmlformats.org/drawingml/2006/main">
          <a:off x="1508125" y="955703"/>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dr:relSizeAnchor xmlns:cdr="http://schemas.openxmlformats.org/drawingml/2006/chartDrawing">
    <cdr:from>
      <cdr:x>0.38786</cdr:x>
      <cdr:y>0.20047</cdr:y>
    </cdr:from>
    <cdr:to>
      <cdr:x>0.59865</cdr:x>
      <cdr:y>0.25506</cdr:y>
    </cdr:to>
    <cdr:sp macro="" textlink="">
      <cdr:nvSpPr>
        <cdr:cNvPr id="8" name="TextBox 1"/>
        <cdr:cNvSpPr txBox="1"/>
      </cdr:nvSpPr>
      <cdr:spPr>
        <a:xfrm xmlns:a="http://schemas.openxmlformats.org/drawingml/2006/main">
          <a:off x="3014638" y="9715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0.19404</cdr:x>
      <cdr:y>0.1972</cdr:y>
    </cdr:from>
    <cdr:to>
      <cdr:x>0.32272</cdr:x>
      <cdr:y>0.25502</cdr:y>
    </cdr:to>
    <cdr:sp macro="" textlink="">
      <cdr:nvSpPr>
        <cdr:cNvPr id="10" name="TextBox 2"/>
        <cdr:cNvSpPr txBox="1"/>
      </cdr:nvSpPr>
      <cdr:spPr>
        <a:xfrm xmlns:a="http://schemas.openxmlformats.org/drawingml/2006/main">
          <a:off x="1508125" y="955703"/>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dr:relSizeAnchor xmlns:cdr="http://schemas.openxmlformats.org/drawingml/2006/chartDrawing">
    <cdr:from>
      <cdr:x>0.38786</cdr:x>
      <cdr:y>0.20047</cdr:y>
    </cdr:from>
    <cdr:to>
      <cdr:x>0.59865</cdr:x>
      <cdr:y>0.25506</cdr:y>
    </cdr:to>
    <cdr:sp macro="" textlink="">
      <cdr:nvSpPr>
        <cdr:cNvPr id="11" name="TextBox 1"/>
        <cdr:cNvSpPr txBox="1"/>
      </cdr:nvSpPr>
      <cdr:spPr>
        <a:xfrm xmlns:a="http://schemas.openxmlformats.org/drawingml/2006/main">
          <a:off x="3014638" y="9715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0.36684</cdr:x>
      <cdr:y>0.10139</cdr:y>
    </cdr:from>
    <cdr:to>
      <cdr:x>0.36929</cdr:x>
      <cdr:y>0.92097</cdr:y>
    </cdr:to>
    <cdr:cxnSp macro="">
      <cdr:nvCxnSpPr>
        <cdr:cNvPr id="12" name="Straight Connector 2"/>
        <cdr:cNvCxnSpPr/>
      </cdr:nvCxnSpPr>
      <cdr:spPr>
        <a:xfrm xmlns:a="http://schemas.openxmlformats.org/drawingml/2006/main" flipH="1" flipV="1">
          <a:off x="2851220" y="455975"/>
          <a:ext cx="19042" cy="3685708"/>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0.19404</cdr:x>
      <cdr:y>0.1972</cdr:y>
    </cdr:from>
    <cdr:to>
      <cdr:x>0.32272</cdr:x>
      <cdr:y>0.25502</cdr:y>
    </cdr:to>
    <cdr:sp macro="" textlink="">
      <cdr:nvSpPr>
        <cdr:cNvPr id="13" name="TextBox 2"/>
        <cdr:cNvSpPr txBox="1"/>
      </cdr:nvSpPr>
      <cdr:spPr>
        <a:xfrm xmlns:a="http://schemas.openxmlformats.org/drawingml/2006/main">
          <a:off x="1508125" y="955703"/>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userShapes>
</file>

<file path=ppt/drawings/drawing13.xml><?xml version="1.0" encoding="utf-8"?>
<c:userShapes xmlns:c="http://schemas.openxmlformats.org/drawingml/2006/chart">
  <cdr:relSizeAnchor xmlns:cdr="http://schemas.openxmlformats.org/drawingml/2006/chartDrawing">
    <cdr:from>
      <cdr:x>0.38541</cdr:x>
      <cdr:y>0.27908</cdr:y>
    </cdr:from>
    <cdr:to>
      <cdr:x>0.58517</cdr:x>
      <cdr:y>0.33367</cdr:y>
    </cdr:to>
    <cdr:sp macro="" textlink="">
      <cdr:nvSpPr>
        <cdr:cNvPr id="3" name="TextBox 1"/>
        <cdr:cNvSpPr txBox="1"/>
      </cdr:nvSpPr>
      <cdr:spPr>
        <a:xfrm xmlns:a="http://schemas.openxmlformats.org/drawingml/2006/main">
          <a:off x="2995553" y="1352516"/>
          <a:ext cx="1552615" cy="264560"/>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0.36703</cdr:x>
      <cdr:y>0.1022</cdr:y>
    </cdr:from>
    <cdr:to>
      <cdr:x>0.36948</cdr:x>
      <cdr:y>0.92178</cdr:y>
    </cdr:to>
    <cdr:cxnSp macro="">
      <cdr:nvCxnSpPr>
        <cdr:cNvPr id="7" name="Straight Connector 6"/>
        <cdr:cNvCxnSpPr/>
      </cdr:nvCxnSpPr>
      <cdr:spPr>
        <a:xfrm xmlns:a="http://schemas.openxmlformats.org/drawingml/2006/main" flipH="1" flipV="1">
          <a:off x="2852734" y="495294"/>
          <a:ext cx="19043" cy="3971947"/>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0.19424</cdr:x>
      <cdr:y>0.28106</cdr:y>
    </cdr:from>
    <cdr:to>
      <cdr:x>0.32292</cdr:x>
      <cdr:y>0.33888</cdr:y>
    </cdr:to>
    <cdr:sp macro="" textlink="">
      <cdr:nvSpPr>
        <cdr:cNvPr id="10" name="TextBox 9"/>
        <cdr:cNvSpPr txBox="1"/>
      </cdr:nvSpPr>
      <cdr:spPr>
        <a:xfrm xmlns:a="http://schemas.openxmlformats.org/drawingml/2006/main">
          <a:off x="1509696" y="1362089"/>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2.xml><?xml version="1.0" encoding="utf-8"?>
<c:userShapes xmlns:c="http://schemas.openxmlformats.org/drawingml/2006/chart">
  <cdr:relSizeAnchor xmlns:cdr="http://schemas.openxmlformats.org/drawingml/2006/chartDrawing">
    <cdr:from>
      <cdr:x>0.4174</cdr:x>
      <cdr:y>0.20756</cdr:y>
    </cdr:from>
    <cdr:to>
      <cdr:x>0.61716</cdr:x>
      <cdr:y>0.26215</cdr:y>
    </cdr:to>
    <cdr:sp macro="" textlink="">
      <cdr:nvSpPr>
        <cdr:cNvPr id="3" name="TextBox 1"/>
        <cdr:cNvSpPr txBox="1"/>
      </cdr:nvSpPr>
      <cdr:spPr>
        <a:xfrm xmlns:a="http://schemas.openxmlformats.org/drawingml/2006/main">
          <a:off x="3252794" y="963077"/>
          <a:ext cx="1556737" cy="25329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0.36724</cdr:x>
      <cdr:y>0.1043</cdr:y>
    </cdr:from>
    <cdr:to>
      <cdr:x>0.36969</cdr:x>
      <cdr:y>0.92388</cdr:y>
    </cdr:to>
    <cdr:cxnSp macro="">
      <cdr:nvCxnSpPr>
        <cdr:cNvPr id="7" name="Straight Connector 6"/>
        <cdr:cNvCxnSpPr/>
      </cdr:nvCxnSpPr>
      <cdr:spPr>
        <a:xfrm xmlns:a="http://schemas.openxmlformats.org/drawingml/2006/main" flipH="1" flipV="1">
          <a:off x="2861901" y="464912"/>
          <a:ext cx="19093" cy="3653182"/>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0.19914</cdr:x>
      <cdr:y>0.20244</cdr:y>
    </cdr:from>
    <cdr:to>
      <cdr:x>0.32782</cdr:x>
      <cdr:y>0.26026</cdr:y>
    </cdr:to>
    <cdr:sp macro="" textlink="">
      <cdr:nvSpPr>
        <cdr:cNvPr id="10" name="TextBox 9"/>
        <cdr:cNvSpPr txBox="1"/>
      </cdr:nvSpPr>
      <cdr:spPr>
        <a:xfrm xmlns:a="http://schemas.openxmlformats.org/drawingml/2006/main">
          <a:off x="1547813" y="981075"/>
          <a:ext cx="1000125" cy="28020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3.xml><?xml version="1.0" encoding="utf-8"?>
<c:userShapes xmlns:c="http://schemas.openxmlformats.org/drawingml/2006/chart">
  <cdr:relSizeAnchor xmlns:cdr="http://schemas.openxmlformats.org/drawingml/2006/chartDrawing">
    <cdr:from>
      <cdr:x>0.48261</cdr:x>
      <cdr:y>0.19799</cdr:y>
    </cdr:from>
    <cdr:to>
      <cdr:x>0.70074</cdr:x>
      <cdr:y>0.25258</cdr:y>
    </cdr:to>
    <cdr:sp macro="" textlink="">
      <cdr:nvSpPr>
        <cdr:cNvPr id="3" name="TextBox 1"/>
        <cdr:cNvSpPr txBox="1"/>
      </cdr:nvSpPr>
      <cdr:spPr>
        <a:xfrm xmlns:a="http://schemas.openxmlformats.org/drawingml/2006/main">
          <a:off x="3761020" y="920213"/>
          <a:ext cx="1699895" cy="253728"/>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0.37173</cdr:x>
      <cdr:y>0.09794</cdr:y>
    </cdr:from>
    <cdr:to>
      <cdr:x>0.37296</cdr:x>
      <cdr:y>0.92145</cdr:y>
    </cdr:to>
    <cdr:cxnSp macro="">
      <cdr:nvCxnSpPr>
        <cdr:cNvPr id="7" name="Straight Connector 6"/>
        <cdr:cNvCxnSpPr/>
      </cdr:nvCxnSpPr>
      <cdr:spPr>
        <a:xfrm xmlns:a="http://schemas.openxmlformats.org/drawingml/2006/main" flipV="1">
          <a:off x="2896870" y="437345"/>
          <a:ext cx="9585" cy="3677235"/>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0.20527</cdr:x>
      <cdr:y>0.19458</cdr:y>
    </cdr:from>
    <cdr:to>
      <cdr:x>0.33395</cdr:x>
      <cdr:y>0.25239</cdr:y>
    </cdr:to>
    <cdr:sp macro="" textlink="">
      <cdr:nvSpPr>
        <cdr:cNvPr id="10" name="TextBox 9"/>
        <cdr:cNvSpPr txBox="1"/>
      </cdr:nvSpPr>
      <cdr:spPr>
        <a:xfrm xmlns:a="http://schemas.openxmlformats.org/drawingml/2006/main">
          <a:off x="1595409" y="942991"/>
          <a:ext cx="1000152" cy="280166"/>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4.xml><?xml version="1.0" encoding="utf-8"?>
<c:userShapes xmlns:c="http://schemas.openxmlformats.org/drawingml/2006/chart">
  <cdr:relSizeAnchor xmlns:cdr="http://schemas.openxmlformats.org/drawingml/2006/chartDrawing">
    <cdr:from>
      <cdr:x>0.46181</cdr:x>
      <cdr:y>0.19799</cdr:y>
    </cdr:from>
    <cdr:to>
      <cdr:x>0.67994</cdr:x>
      <cdr:y>0.25258</cdr:y>
    </cdr:to>
    <cdr:sp macro="" textlink="">
      <cdr:nvSpPr>
        <cdr:cNvPr id="3" name="TextBox 1"/>
        <cdr:cNvSpPr txBox="1"/>
      </cdr:nvSpPr>
      <cdr:spPr>
        <a:xfrm xmlns:a="http://schemas.openxmlformats.org/drawingml/2006/main">
          <a:off x="3598905" y="920214"/>
          <a:ext cx="1699895" cy="253728"/>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0.37397</cdr:x>
      <cdr:y>0.10543</cdr:y>
    </cdr:from>
    <cdr:to>
      <cdr:x>0.3752</cdr:x>
      <cdr:y>0.92894</cdr:y>
    </cdr:to>
    <cdr:cxnSp macro="">
      <cdr:nvCxnSpPr>
        <cdr:cNvPr id="7" name="Straight Connector 6"/>
        <cdr:cNvCxnSpPr/>
      </cdr:nvCxnSpPr>
      <cdr:spPr>
        <a:xfrm xmlns:a="http://schemas.openxmlformats.org/drawingml/2006/main" flipV="1">
          <a:off x="2914381" y="470767"/>
          <a:ext cx="9585" cy="367723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0.20527</cdr:x>
      <cdr:y>0.19458</cdr:y>
    </cdr:from>
    <cdr:to>
      <cdr:x>0.33395</cdr:x>
      <cdr:y>0.25239</cdr:y>
    </cdr:to>
    <cdr:sp macro="" textlink="">
      <cdr:nvSpPr>
        <cdr:cNvPr id="10" name="TextBox 9"/>
        <cdr:cNvSpPr txBox="1"/>
      </cdr:nvSpPr>
      <cdr:spPr>
        <a:xfrm xmlns:a="http://schemas.openxmlformats.org/drawingml/2006/main">
          <a:off x="1595409" y="942991"/>
          <a:ext cx="1000152" cy="280166"/>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5.xml><?xml version="1.0" encoding="utf-8"?>
<c:userShapes xmlns:c="http://schemas.openxmlformats.org/drawingml/2006/chart">
  <cdr:relSizeAnchor xmlns:cdr="http://schemas.openxmlformats.org/drawingml/2006/chartDrawing">
    <cdr:from>
      <cdr:x>0.49776</cdr:x>
      <cdr:y>0.28314</cdr:y>
    </cdr:from>
    <cdr:to>
      <cdr:x>0.71589</cdr:x>
      <cdr:y>0.33773</cdr:y>
    </cdr:to>
    <cdr:sp macro="" textlink="">
      <cdr:nvSpPr>
        <cdr:cNvPr id="3" name="TextBox 1"/>
        <cdr:cNvSpPr txBox="1"/>
      </cdr:nvSpPr>
      <cdr:spPr>
        <a:xfrm xmlns:a="http://schemas.openxmlformats.org/drawingml/2006/main">
          <a:off x="3868771" y="1327257"/>
          <a:ext cx="1695394" cy="25589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0.37234</cdr:x>
      <cdr:y>0.09816</cdr:y>
    </cdr:from>
    <cdr:to>
      <cdr:x>0.37357</cdr:x>
      <cdr:y>0.92167</cdr:y>
    </cdr:to>
    <cdr:cxnSp macro="">
      <cdr:nvCxnSpPr>
        <cdr:cNvPr id="7" name="Straight Connector 6"/>
        <cdr:cNvCxnSpPr/>
      </cdr:nvCxnSpPr>
      <cdr:spPr>
        <a:xfrm xmlns:a="http://schemas.openxmlformats.org/drawingml/2006/main" flipV="1">
          <a:off x="2893977" y="442055"/>
          <a:ext cx="9561" cy="3708612"/>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0.20159</cdr:x>
      <cdr:y>0.27909</cdr:y>
    </cdr:from>
    <cdr:to>
      <cdr:x>0.33027</cdr:x>
      <cdr:y>0.3369</cdr:y>
    </cdr:to>
    <cdr:sp macro="" textlink="">
      <cdr:nvSpPr>
        <cdr:cNvPr id="10" name="TextBox 9"/>
        <cdr:cNvSpPr txBox="1"/>
      </cdr:nvSpPr>
      <cdr:spPr>
        <a:xfrm xmlns:a="http://schemas.openxmlformats.org/drawingml/2006/main">
          <a:off x="1566866" y="1352572"/>
          <a:ext cx="1000152" cy="280166"/>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6.xml><?xml version="1.0" encoding="utf-8"?>
<c:userShapes xmlns:c="http://schemas.openxmlformats.org/drawingml/2006/chart">
  <cdr:relSizeAnchor xmlns:cdr="http://schemas.openxmlformats.org/drawingml/2006/chartDrawing">
    <cdr:from>
      <cdr:x>0.44669</cdr:x>
      <cdr:y>0.19457</cdr:y>
    </cdr:from>
    <cdr:to>
      <cdr:x>0.66482</cdr:x>
      <cdr:y>0.24916</cdr:y>
    </cdr:to>
    <cdr:sp macro="" textlink="">
      <cdr:nvSpPr>
        <cdr:cNvPr id="3" name="TextBox 1"/>
        <cdr:cNvSpPr txBox="1"/>
      </cdr:nvSpPr>
      <cdr:spPr>
        <a:xfrm xmlns:a="http://schemas.openxmlformats.org/drawingml/2006/main">
          <a:off x="3471888" y="912060"/>
          <a:ext cx="1695394" cy="255895"/>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0.36821</cdr:x>
      <cdr:y>0.09833</cdr:y>
    </cdr:from>
    <cdr:to>
      <cdr:x>0.36944</cdr:x>
      <cdr:y>0.92184</cdr:y>
    </cdr:to>
    <cdr:cxnSp macro="">
      <cdr:nvCxnSpPr>
        <cdr:cNvPr id="7" name="Straight Connector 6"/>
        <cdr:cNvCxnSpPr/>
      </cdr:nvCxnSpPr>
      <cdr:spPr>
        <a:xfrm xmlns:a="http://schemas.openxmlformats.org/drawingml/2006/main" flipV="1">
          <a:off x="2459136" y="418765"/>
          <a:ext cx="8214" cy="3507284"/>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0.20527</cdr:x>
      <cdr:y>0.19458</cdr:y>
    </cdr:from>
    <cdr:to>
      <cdr:x>0.33395</cdr:x>
      <cdr:y>0.25239</cdr:y>
    </cdr:to>
    <cdr:sp macro="" textlink="">
      <cdr:nvSpPr>
        <cdr:cNvPr id="10" name="TextBox 9"/>
        <cdr:cNvSpPr txBox="1"/>
      </cdr:nvSpPr>
      <cdr:spPr>
        <a:xfrm xmlns:a="http://schemas.openxmlformats.org/drawingml/2006/main">
          <a:off x="1595409" y="942991"/>
          <a:ext cx="1000152" cy="280166"/>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7.xml><?xml version="1.0" encoding="utf-8"?>
<c:userShapes xmlns:c="http://schemas.openxmlformats.org/drawingml/2006/chart">
  <cdr:relSizeAnchor xmlns:cdr="http://schemas.openxmlformats.org/drawingml/2006/chartDrawing">
    <cdr:from>
      <cdr:x>0.42163</cdr:x>
      <cdr:y>0.17847</cdr:y>
    </cdr:from>
    <cdr:to>
      <cdr:x>0.62139</cdr:x>
      <cdr:y>0.23306</cdr:y>
    </cdr:to>
    <cdr:sp macro="" textlink="">
      <cdr:nvSpPr>
        <cdr:cNvPr id="3" name="TextBox 1"/>
        <cdr:cNvSpPr txBox="1"/>
      </cdr:nvSpPr>
      <cdr:spPr>
        <a:xfrm xmlns:a="http://schemas.openxmlformats.org/drawingml/2006/main">
          <a:off x="2899574" y="792172"/>
          <a:ext cx="1373760" cy="242306"/>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 Factors</a:t>
          </a:r>
        </a:p>
      </cdr:txBody>
    </cdr:sp>
  </cdr:relSizeAnchor>
  <cdr:relSizeAnchor xmlns:cdr="http://schemas.openxmlformats.org/drawingml/2006/chartDrawing">
    <cdr:from>
      <cdr:x>0.37027</cdr:x>
      <cdr:y>0.09417</cdr:y>
    </cdr:from>
    <cdr:to>
      <cdr:x>0.37256</cdr:x>
      <cdr:y>0.89661</cdr:y>
    </cdr:to>
    <cdr:cxnSp macro="">
      <cdr:nvCxnSpPr>
        <cdr:cNvPr id="7" name="Straight Connector 6"/>
        <cdr:cNvCxnSpPr/>
      </cdr:nvCxnSpPr>
      <cdr:spPr>
        <a:xfrm xmlns:a="http://schemas.openxmlformats.org/drawingml/2006/main" flipH="1" flipV="1">
          <a:off x="2546336" y="400646"/>
          <a:ext cx="15749" cy="341398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0.17831</cdr:x>
      <cdr:y>0.17705</cdr:y>
    </cdr:from>
    <cdr:to>
      <cdr:x>0.30699</cdr:x>
      <cdr:y>0.23487</cdr:y>
    </cdr:to>
    <cdr:sp macro="" textlink="">
      <cdr:nvSpPr>
        <cdr:cNvPr id="10" name="TextBox 9"/>
        <cdr:cNvSpPr txBox="1"/>
      </cdr:nvSpPr>
      <cdr:spPr>
        <a:xfrm xmlns:a="http://schemas.openxmlformats.org/drawingml/2006/main">
          <a:off x="1226247" y="785866"/>
          <a:ext cx="884939" cy="256643"/>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t>History</a:t>
          </a:r>
        </a:p>
      </cdr:txBody>
    </cdr:sp>
  </cdr:relSizeAnchor>
</c:userShapes>
</file>

<file path=ppt/drawings/drawing8.xml><?xml version="1.0" encoding="utf-8"?>
<c:userShapes xmlns:c="http://schemas.openxmlformats.org/drawingml/2006/chart">
  <cdr:relSizeAnchor xmlns:cdr="http://schemas.openxmlformats.org/drawingml/2006/chartDrawing">
    <cdr:from>
      <cdr:x>0.39767</cdr:x>
      <cdr:y>0.19261</cdr:y>
    </cdr:from>
    <cdr:to>
      <cdr:x>0.60846</cdr:x>
      <cdr:y>0.2472</cdr:y>
    </cdr:to>
    <cdr:sp macro="" textlink="">
      <cdr:nvSpPr>
        <cdr:cNvPr id="2" name="TextBox 1"/>
        <cdr:cNvSpPr txBox="1"/>
      </cdr:nvSpPr>
      <cdr:spPr>
        <a:xfrm xmlns:a="http://schemas.openxmlformats.org/drawingml/2006/main">
          <a:off x="3090838" y="9334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0.36867</cdr:x>
      <cdr:y>0.10323</cdr:y>
    </cdr:from>
    <cdr:to>
      <cdr:x>0.37112</cdr:x>
      <cdr:y>0.92281</cdr:y>
    </cdr:to>
    <cdr:cxnSp macro="">
      <cdr:nvCxnSpPr>
        <cdr:cNvPr id="3" name="Straight Connector 2"/>
        <cdr:cNvCxnSpPr/>
      </cdr:nvCxnSpPr>
      <cdr:spPr>
        <a:xfrm xmlns:a="http://schemas.openxmlformats.org/drawingml/2006/main" flipH="1" flipV="1">
          <a:off x="2873024" y="460807"/>
          <a:ext cx="19093" cy="365838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0.18913</cdr:x>
      <cdr:y>0.19131</cdr:y>
    </cdr:from>
    <cdr:to>
      <cdr:x>0.31781</cdr:x>
      <cdr:y>0.24913</cdr:y>
    </cdr:to>
    <cdr:sp macro="" textlink="">
      <cdr:nvSpPr>
        <cdr:cNvPr id="4" name="TextBox 2"/>
        <cdr:cNvSpPr txBox="1"/>
      </cdr:nvSpPr>
      <cdr:spPr>
        <a:xfrm xmlns:a="http://schemas.openxmlformats.org/drawingml/2006/main">
          <a:off x="1470025" y="927128"/>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userShapes>
</file>

<file path=ppt/drawings/drawing9.xml><?xml version="1.0" encoding="utf-8"?>
<c:userShapes xmlns:c="http://schemas.openxmlformats.org/drawingml/2006/chart">
  <cdr:relSizeAnchor xmlns:cdr="http://schemas.openxmlformats.org/drawingml/2006/chartDrawing">
    <cdr:from>
      <cdr:x>0.39767</cdr:x>
      <cdr:y>0.19261</cdr:y>
    </cdr:from>
    <cdr:to>
      <cdr:x>0.60846</cdr:x>
      <cdr:y>0.2472</cdr:y>
    </cdr:to>
    <cdr:sp macro="" textlink="">
      <cdr:nvSpPr>
        <cdr:cNvPr id="2" name="TextBox 1"/>
        <cdr:cNvSpPr txBox="1"/>
      </cdr:nvSpPr>
      <cdr:spPr>
        <a:xfrm xmlns:a="http://schemas.openxmlformats.org/drawingml/2006/main">
          <a:off x="3090838" y="933433"/>
          <a:ext cx="1638344" cy="264561"/>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a:t>Allocation</a:t>
          </a:r>
          <a:r>
            <a:rPr lang="en-US" sz="1100" b="1" baseline="0"/>
            <a:t> Factors</a:t>
          </a:r>
          <a:endParaRPr lang="en-US" sz="1100" b="1"/>
        </a:p>
      </cdr:txBody>
    </cdr:sp>
  </cdr:relSizeAnchor>
  <cdr:relSizeAnchor xmlns:cdr="http://schemas.openxmlformats.org/drawingml/2006/chartDrawing">
    <cdr:from>
      <cdr:x>0.36888</cdr:x>
      <cdr:y>0.10089</cdr:y>
    </cdr:from>
    <cdr:to>
      <cdr:x>0.37133</cdr:x>
      <cdr:y>0.92047</cdr:y>
    </cdr:to>
    <cdr:cxnSp macro="">
      <cdr:nvCxnSpPr>
        <cdr:cNvPr id="3" name="Straight Connector 2"/>
        <cdr:cNvCxnSpPr/>
      </cdr:nvCxnSpPr>
      <cdr:spPr>
        <a:xfrm xmlns:a="http://schemas.openxmlformats.org/drawingml/2006/main" flipH="1" flipV="1">
          <a:off x="2867067" y="463960"/>
          <a:ext cx="19043" cy="3768978"/>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0.18913</cdr:x>
      <cdr:y>0.19131</cdr:y>
    </cdr:from>
    <cdr:to>
      <cdr:x>0.31781</cdr:x>
      <cdr:y>0.24913</cdr:y>
    </cdr:to>
    <cdr:sp macro="" textlink="">
      <cdr:nvSpPr>
        <cdr:cNvPr id="4" name="TextBox 2"/>
        <cdr:cNvSpPr txBox="1"/>
      </cdr:nvSpPr>
      <cdr:spPr>
        <a:xfrm xmlns:a="http://schemas.openxmlformats.org/drawingml/2006/main">
          <a:off x="1470025" y="927128"/>
          <a:ext cx="1000152" cy="280214"/>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xmlns:a="http://schemas.openxmlformats.org/drawingml/2006/main">
          <a:solidFill>
            <a:schemeClr val="tx1">
              <a:lumMod val="50000"/>
              <a:lumOff val="50000"/>
            </a:schemeClr>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History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587A37E-D557-4259-86A4-EF6178CC77F0}" type="datetimeFigureOut">
              <a:rPr lang="en-US" smtClean="0"/>
              <a:t>7/21/2016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126726-962F-48FC-90D6-5220BDE09690}" type="slidenum">
              <a:rPr lang="en-US" smtClean="0"/>
              <a:t>‹#›</a:t>
            </a:fld>
            <a:endParaRPr lang="en-US"/>
          </a:p>
        </p:txBody>
      </p:sp>
    </p:spTree>
    <p:extLst>
      <p:ext uri="{BB962C8B-B14F-4D97-AF65-F5344CB8AC3E}">
        <p14:creationId xmlns:p14="http://schemas.microsoft.com/office/powerpoint/2010/main" val="895640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126726-962F-48FC-90D6-5220BDE09690}" type="slidenum">
              <a:rPr lang="en-US" smtClean="0"/>
              <a:t>5</a:t>
            </a:fld>
            <a:endParaRPr lang="en-US"/>
          </a:p>
        </p:txBody>
      </p:sp>
    </p:spTree>
    <p:extLst>
      <p:ext uri="{BB962C8B-B14F-4D97-AF65-F5344CB8AC3E}">
        <p14:creationId xmlns:p14="http://schemas.microsoft.com/office/powerpoint/2010/main" val="391603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A86475F-791D-4AA8-A90B-04D2BCA977F3}" type="datetime1">
              <a:rPr lang="en-US" smtClean="0"/>
              <a:t>7/21/2016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251646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6640B5-C2A8-4A99-BBBF-3DEDD5ACD923}" type="datetime1">
              <a:rPr lang="en-US" smtClean="0"/>
              <a:t>7/21/2016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222993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656A36-1AFD-4062-8CA5-4F020BA49C15}" type="datetime1">
              <a:rPr lang="en-US" smtClean="0"/>
              <a:t>7/21/2016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316374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64D59A-1633-488D-9909-A5DF7BC51442}" type="datetime1">
              <a:rPr lang="en-US" smtClean="0"/>
              <a:t>7/21/2016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366147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08D0C9A-D0E5-493A-9FEC-4522654058C0}" type="datetime1">
              <a:rPr lang="en-US" smtClean="0"/>
              <a:t>7/21/2016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3120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B8A402E-80B8-49A4-8D0C-3E722A86A53B}" type="datetime1">
              <a:rPr lang="en-US" smtClean="0"/>
              <a:t>7/21/2016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420617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EFC9B03-DA2C-405F-9B4D-9956B9BE0D3E}" type="datetime1">
              <a:rPr lang="en-US" smtClean="0"/>
              <a:t>7/21/2016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250934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89D3B87-F66A-499C-9630-22454402E10C}" type="datetime1">
              <a:rPr lang="en-US" smtClean="0"/>
              <a:t>7/21/2016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288810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9B9A810-B681-417C-9B6C-91CC47F6EB72}" type="datetime1">
              <a:rPr lang="en-US" smtClean="0"/>
              <a:t>7/21/2016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66030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6A2192-6FBB-42A8-AFBF-E0E186F9CCB0}" type="datetime1">
              <a:rPr lang="en-US" smtClean="0"/>
              <a:t>7/21/2016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111146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6346D73-FFBD-436D-ACA1-E6B501A40EBB}" type="datetime1">
              <a:rPr lang="en-US" smtClean="0"/>
              <a:t>7/21/2016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FD20A7-8901-4B1E-8253-F45E193B8370}" type="slidenum">
              <a:rPr lang="en-US" smtClean="0"/>
              <a:t>‹#›</a:t>
            </a:fld>
            <a:endParaRPr lang="en-US"/>
          </a:p>
        </p:txBody>
      </p:sp>
    </p:spTree>
    <p:extLst>
      <p:ext uri="{BB962C8B-B14F-4D97-AF65-F5344CB8AC3E}">
        <p14:creationId xmlns:p14="http://schemas.microsoft.com/office/powerpoint/2010/main" val="43235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Black DP PP templa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7175" cy="68627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fld id="{D85D658B-996D-40FE-8CA3-A72EF09BE6EF}" type="datetime1">
              <a:rPr lang="en-US" smtClean="0"/>
              <a:t>7/21/2016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98FD20A7-8901-4B1E-8253-F45E193B8370}" type="slidenum">
              <a:rPr lang="en-US" smtClean="0"/>
              <a:t>‹#›</a:t>
            </a:fld>
            <a:endParaRPr lang="en-US"/>
          </a:p>
        </p:txBody>
      </p:sp>
      <p:pic>
        <p:nvPicPr>
          <p:cNvPr id="1033" name="Picture 9" descr="PU_sigK132REV"/>
          <p:cNvPicPr>
            <a:picLocks noChangeAspect="1" noChangeArrowheads="1"/>
          </p:cNvPicPr>
          <p:nvPr/>
        </p:nvPicPr>
        <p:blipFill>
          <a:blip r:embed="rId14" cstate="print">
            <a:extLst>
              <a:ext uri="{28A0092B-C50C-407E-A947-70E740481C1C}">
                <a14:useLocalDpi xmlns:a14="http://schemas.microsoft.com/office/drawing/2010/main" val="0"/>
              </a:ext>
            </a:extLst>
          </a:blip>
          <a:srcRect r="1599"/>
          <a:stretch>
            <a:fillRect/>
          </a:stretch>
        </p:blipFill>
        <p:spPr bwMode="auto">
          <a:xfrm>
            <a:off x="7391400" y="153988"/>
            <a:ext cx="1452563" cy="409575"/>
          </a:xfrm>
          <a:prstGeom prst="rect">
            <a:avLst/>
          </a:prstGeom>
          <a:noFill/>
          <a:extLst>
            <a:ext uri="{909E8E84-426E-40DD-AFC4-6F175D3DCCD1}">
              <a14:hiddenFill xmlns:a14="http://schemas.microsoft.com/office/drawing/2010/main">
                <a:solidFill>
                  <a:srgbClr val="FFFFFF"/>
                </a:solidFill>
              </a14:hiddenFill>
            </a:ext>
          </a:extLst>
        </p:spPr>
      </p:pic>
      <p:sp>
        <p:nvSpPr>
          <p:cNvPr id="1034" name="Text Box 10"/>
          <p:cNvSpPr txBox="1">
            <a:spLocks noChangeArrowheads="1"/>
          </p:cNvSpPr>
          <p:nvPr/>
        </p:nvSpPr>
        <p:spPr bwMode="auto">
          <a:xfrm>
            <a:off x="3048000" y="96838"/>
            <a:ext cx="4038600" cy="519112"/>
          </a:xfrm>
          <a:prstGeom prst="rect">
            <a:avLst/>
          </a:prstGeom>
          <a:noFill/>
          <a:ln>
            <a:noFill/>
          </a:ln>
          <a:effectLst>
            <a:outerShdw dist="38078" dir="81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5" tIns="45708" rIns="91415" bIns="45708" anchor="ctr">
            <a:spAutoFit/>
          </a:bodyPr>
          <a:lstStyle>
            <a:lvl1pPr>
              <a:defRPr sz="2400">
                <a:solidFill>
                  <a:schemeClr val="tx1"/>
                </a:solidFill>
                <a:latin typeface="Arial" charset="0"/>
                <a:ea typeface="ヒラギノ角ゴ Pro W3" pitchFamily="48" charset="-128"/>
              </a:defRPr>
            </a:lvl1pPr>
            <a:lvl2pPr marL="458788">
              <a:defRPr sz="2400">
                <a:solidFill>
                  <a:schemeClr val="tx1"/>
                </a:solidFill>
                <a:latin typeface="Arial" charset="0"/>
                <a:ea typeface="ヒラギノ角ゴ Pro W3" pitchFamily="48" charset="-128"/>
              </a:defRPr>
            </a:lvl2pPr>
            <a:lvl3pPr>
              <a:defRPr sz="2400">
                <a:solidFill>
                  <a:schemeClr val="tx1"/>
                </a:solidFill>
                <a:latin typeface="Arial" charset="0"/>
                <a:ea typeface="ヒラギノ角ゴ Pro W3" pitchFamily="48" charset="-128"/>
              </a:defRPr>
            </a:lvl3pPr>
            <a:lvl4pPr>
              <a:defRPr sz="2400">
                <a:solidFill>
                  <a:schemeClr val="tx1"/>
                </a:solidFill>
                <a:latin typeface="Arial" charset="0"/>
                <a:ea typeface="ヒラギノ角ゴ Pro W3" pitchFamily="48" charset="-128"/>
              </a:defRPr>
            </a:lvl4pPr>
            <a:lvl5pPr marL="1827213">
              <a:defRPr sz="2400">
                <a:solidFill>
                  <a:schemeClr val="tx1"/>
                </a:solidFill>
                <a:latin typeface="Arial" charset="0"/>
                <a:ea typeface="ヒラギノ角ゴ Pro W3" pitchFamily="48" charset="-128"/>
              </a:defRPr>
            </a:lvl5pPr>
            <a:lvl6pPr marL="2284413" eaLnBrk="0" fontAlgn="base" hangingPunct="0">
              <a:spcBef>
                <a:spcPct val="0"/>
              </a:spcBef>
              <a:spcAft>
                <a:spcPct val="0"/>
              </a:spcAft>
              <a:defRPr sz="2400">
                <a:solidFill>
                  <a:schemeClr val="tx1"/>
                </a:solidFill>
                <a:latin typeface="Arial" charset="0"/>
                <a:ea typeface="ヒラギノ角ゴ Pro W3" pitchFamily="48" charset="-128"/>
              </a:defRPr>
            </a:lvl6pPr>
            <a:lvl7pPr marL="2741613" eaLnBrk="0" fontAlgn="base" hangingPunct="0">
              <a:spcBef>
                <a:spcPct val="0"/>
              </a:spcBef>
              <a:spcAft>
                <a:spcPct val="0"/>
              </a:spcAft>
              <a:defRPr sz="2400">
                <a:solidFill>
                  <a:schemeClr val="tx1"/>
                </a:solidFill>
                <a:latin typeface="Arial" charset="0"/>
                <a:ea typeface="ヒラギノ角ゴ Pro W3" pitchFamily="48" charset="-128"/>
              </a:defRPr>
            </a:lvl7pPr>
            <a:lvl8pPr marL="3198813" eaLnBrk="0" fontAlgn="base" hangingPunct="0">
              <a:spcBef>
                <a:spcPct val="0"/>
              </a:spcBef>
              <a:spcAft>
                <a:spcPct val="0"/>
              </a:spcAft>
              <a:defRPr sz="2400">
                <a:solidFill>
                  <a:schemeClr val="tx1"/>
                </a:solidFill>
                <a:latin typeface="Arial" charset="0"/>
                <a:ea typeface="ヒラギノ角ゴ Pro W3" pitchFamily="48" charset="-128"/>
              </a:defRPr>
            </a:lvl8pPr>
            <a:lvl9pPr marL="3656013" eaLnBrk="0" fontAlgn="base" hangingPunct="0">
              <a:spcBef>
                <a:spcPct val="0"/>
              </a:spcBef>
              <a:spcAft>
                <a:spcPct val="0"/>
              </a:spcAft>
              <a:defRPr sz="2400">
                <a:solidFill>
                  <a:schemeClr val="tx1"/>
                </a:solidFill>
                <a:latin typeface="Arial" charset="0"/>
                <a:ea typeface="ヒラギノ角ゴ Pro W3" pitchFamily="48" charset="-128"/>
              </a:defRPr>
            </a:lvl9pPr>
          </a:lstStyle>
          <a:p>
            <a:pPr algn="r">
              <a:spcBef>
                <a:spcPct val="50000"/>
              </a:spcBef>
            </a:pPr>
            <a:r>
              <a:rPr lang="en-US" altLang="en-US" sz="1600">
                <a:solidFill>
                  <a:schemeClr val="bg1"/>
                </a:solidFill>
                <a:latin typeface="Arial Black" pitchFamily="48" charset="0"/>
              </a:rPr>
              <a:t>ENERGY CENTER</a:t>
            </a:r>
            <a:br>
              <a:rPr lang="en-US" altLang="en-US" sz="1600">
                <a:solidFill>
                  <a:schemeClr val="bg1"/>
                </a:solidFill>
                <a:latin typeface="Arial Black" pitchFamily="48" charset="0"/>
              </a:rPr>
            </a:br>
            <a:r>
              <a:rPr lang="en-US" altLang="en-US" sz="1200">
                <a:solidFill>
                  <a:schemeClr val="bg1"/>
                </a:solidFill>
              </a:rPr>
              <a:t>State Utility Forecasting Group (SUFG)</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48" charset="-128"/>
        </a:defRPr>
      </a:lvl2pPr>
      <a:lvl3pPr algn="ctr" rtl="0" eaLnBrk="1" fontAlgn="base" hangingPunct="1">
        <a:spcBef>
          <a:spcPct val="0"/>
        </a:spcBef>
        <a:spcAft>
          <a:spcPct val="0"/>
        </a:spcAft>
        <a:defRPr sz="4400">
          <a:solidFill>
            <a:schemeClr val="tx2"/>
          </a:solidFill>
          <a:latin typeface="Arial" charset="0"/>
          <a:ea typeface="ヒラギノ角ゴ Pro W3" pitchFamily="48" charset="-128"/>
        </a:defRPr>
      </a:lvl3pPr>
      <a:lvl4pPr algn="ctr" rtl="0" eaLnBrk="1" fontAlgn="base" hangingPunct="1">
        <a:spcBef>
          <a:spcPct val="0"/>
        </a:spcBef>
        <a:spcAft>
          <a:spcPct val="0"/>
        </a:spcAft>
        <a:defRPr sz="4400">
          <a:solidFill>
            <a:schemeClr val="tx2"/>
          </a:solidFill>
          <a:latin typeface="Arial" charset="0"/>
          <a:ea typeface="ヒラギノ角ゴ Pro W3" pitchFamily="48" charset="-128"/>
        </a:defRPr>
      </a:lvl4pPr>
      <a:lvl5pPr algn="ctr" rtl="0" eaLnBrk="1" fontAlgn="base" hangingPunct="1">
        <a:spcBef>
          <a:spcPct val="0"/>
        </a:spcBef>
        <a:spcAft>
          <a:spcPct val="0"/>
        </a:spcAft>
        <a:defRPr sz="4400">
          <a:solidFill>
            <a:schemeClr val="tx2"/>
          </a:solidFill>
          <a:latin typeface="Arial" charset="0"/>
          <a:ea typeface="ヒラギノ角ゴ Pro W3" pitchFamily="48"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48"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48"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48"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Independent Load Forecast Workshop</a:t>
            </a:r>
            <a:endParaRPr lang="en-US" dirty="0"/>
          </a:p>
        </p:txBody>
      </p:sp>
      <p:sp>
        <p:nvSpPr>
          <p:cNvPr id="5" name="Subtitle 4"/>
          <p:cNvSpPr>
            <a:spLocks noGrp="1"/>
          </p:cNvSpPr>
          <p:nvPr>
            <p:ph type="subTitle" idx="1"/>
          </p:nvPr>
        </p:nvSpPr>
        <p:spPr/>
        <p:txBody>
          <a:bodyPr/>
          <a:lstStyle/>
          <a:p>
            <a:r>
              <a:rPr lang="en-US" dirty="0" smtClean="0"/>
              <a:t>July 25, 2016</a:t>
            </a:r>
            <a:endParaRPr lang="en-US" dirty="0"/>
          </a:p>
        </p:txBody>
      </p:sp>
      <p:sp>
        <p:nvSpPr>
          <p:cNvPr id="3" name="Slide Number Placeholder 2"/>
          <p:cNvSpPr>
            <a:spLocks noGrp="1"/>
          </p:cNvSpPr>
          <p:nvPr>
            <p:ph type="sldNum" sz="quarter" idx="12"/>
          </p:nvPr>
        </p:nvSpPr>
        <p:spPr/>
        <p:txBody>
          <a:bodyPr/>
          <a:lstStyle/>
          <a:p>
            <a:fld id="{98FD20A7-8901-4B1E-8253-F45E193B8370}" type="slidenum">
              <a:rPr lang="en-US" smtClean="0"/>
              <a:t>1</a:t>
            </a:fld>
            <a:endParaRPr lang="en-US"/>
          </a:p>
        </p:txBody>
      </p:sp>
    </p:spTree>
    <p:extLst>
      <p:ext uri="{BB962C8B-B14F-4D97-AF65-F5344CB8AC3E}">
        <p14:creationId xmlns:p14="http://schemas.microsoft.com/office/powerpoint/2010/main" val="18069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09600"/>
            <a:ext cx="7772400" cy="1143000"/>
          </a:xfrm>
        </p:spPr>
        <p:txBody>
          <a:bodyPr/>
          <a:lstStyle/>
          <a:p>
            <a:r>
              <a:rPr lang="en-US" dirty="0" smtClean="0"/>
              <a:t>Comparison Charts</a:t>
            </a:r>
            <a:endParaRPr lang="en-US" dirty="0"/>
          </a:p>
        </p:txBody>
      </p:sp>
      <p:sp>
        <p:nvSpPr>
          <p:cNvPr id="8" name="Content Placeholder 7"/>
          <p:cNvSpPr>
            <a:spLocks noGrp="1"/>
          </p:cNvSpPr>
          <p:nvPr>
            <p:ph idx="1"/>
          </p:nvPr>
        </p:nvSpPr>
        <p:spPr>
          <a:xfrm>
            <a:off x="457200" y="1490193"/>
            <a:ext cx="7772400" cy="5029200"/>
          </a:xfrm>
        </p:spPr>
        <p:txBody>
          <a:bodyPr/>
          <a:lstStyle/>
          <a:p>
            <a:r>
              <a:rPr lang="en-US" sz="2800" dirty="0" smtClean="0"/>
              <a:t>Module E – solid black line</a:t>
            </a:r>
          </a:p>
          <a:p>
            <a:r>
              <a:rPr lang="en-US" sz="2800" dirty="0" smtClean="0"/>
              <a:t>ILF Gross – dashed black line</a:t>
            </a:r>
          </a:p>
          <a:p>
            <a:pPr lvl="1"/>
            <a:r>
              <a:rPr lang="en-US" sz="2400" dirty="0" smtClean="0"/>
              <a:t>ILF Gross high/low bands – hashed area</a:t>
            </a:r>
          </a:p>
          <a:p>
            <a:r>
              <a:rPr lang="en-US" sz="2800" dirty="0" smtClean="0"/>
              <a:t>ILF Net – dashed red line</a:t>
            </a:r>
          </a:p>
          <a:p>
            <a:pPr lvl="1"/>
            <a:r>
              <a:rPr lang="en-US" sz="2400" dirty="0" smtClean="0"/>
              <a:t>ILF Net high/low bands – solid area</a:t>
            </a:r>
          </a:p>
          <a:p>
            <a:r>
              <a:rPr lang="en-US" sz="2800" dirty="0" smtClean="0"/>
              <a:t>2014 actual value from data 1 – blue diamond; 2014 and 2015 actual loads from data </a:t>
            </a:r>
            <a:r>
              <a:rPr lang="en-US" sz="2800" dirty="0"/>
              <a:t>4 – red </a:t>
            </a:r>
            <a:r>
              <a:rPr lang="en-US" sz="2800" dirty="0" smtClean="0"/>
              <a:t>square;</a:t>
            </a:r>
          </a:p>
          <a:p>
            <a:r>
              <a:rPr lang="en-US" sz="2800" dirty="0" smtClean="0"/>
              <a:t>Metered loads, transmission losses excluded</a:t>
            </a:r>
          </a:p>
          <a:p>
            <a:r>
              <a:rPr lang="en-US" sz="2800" dirty="0" smtClean="0"/>
              <a:t>Historical data based on actual weather conditions; forecasts assume normal weather</a:t>
            </a:r>
          </a:p>
        </p:txBody>
      </p:sp>
      <p:sp>
        <p:nvSpPr>
          <p:cNvPr id="9" name="Slide Number Placeholder 8"/>
          <p:cNvSpPr>
            <a:spLocks noGrp="1"/>
          </p:cNvSpPr>
          <p:nvPr>
            <p:ph type="sldNum" sz="quarter" idx="12"/>
          </p:nvPr>
        </p:nvSpPr>
        <p:spPr/>
        <p:txBody>
          <a:bodyPr/>
          <a:lstStyle/>
          <a:p>
            <a:fld id="{98FD20A7-8901-4B1E-8253-F45E193B8370}" type="slidenum">
              <a:rPr lang="en-US" smtClean="0"/>
              <a:t>10</a:t>
            </a:fld>
            <a:endParaRPr lang="en-US"/>
          </a:p>
        </p:txBody>
      </p:sp>
    </p:spTree>
    <p:extLst>
      <p:ext uri="{BB962C8B-B14F-4D97-AF65-F5344CB8AC3E}">
        <p14:creationId xmlns:p14="http://schemas.microsoft.com/office/powerpoint/2010/main" val="143964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1</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11</a:t>
            </a:fld>
            <a:endParaRPr lang="en-US"/>
          </a:p>
        </p:txBody>
      </p:sp>
      <p:pic>
        <p:nvPicPr>
          <p:cNvPr id="5" name="Picture 4"/>
          <p:cNvPicPr>
            <a:picLocks noChangeAspect="1"/>
          </p:cNvPicPr>
          <p:nvPr/>
        </p:nvPicPr>
        <p:blipFill>
          <a:blip r:embed="rId2"/>
          <a:stretch>
            <a:fillRect/>
          </a:stretch>
        </p:blipFill>
        <p:spPr>
          <a:xfrm>
            <a:off x="838200" y="1766752"/>
            <a:ext cx="7327737" cy="4574586"/>
          </a:xfrm>
          <a:prstGeom prst="rect">
            <a:avLst/>
          </a:prstGeom>
        </p:spPr>
      </p:pic>
    </p:spTree>
    <p:extLst>
      <p:ext uri="{BB962C8B-B14F-4D97-AF65-F5344CB8AC3E}">
        <p14:creationId xmlns:p14="http://schemas.microsoft.com/office/powerpoint/2010/main" val="1529288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2</a:t>
            </a:r>
          </a:p>
        </p:txBody>
      </p:sp>
      <p:sp>
        <p:nvSpPr>
          <p:cNvPr id="4" name="Slide Number Placeholder 3"/>
          <p:cNvSpPr>
            <a:spLocks noGrp="1"/>
          </p:cNvSpPr>
          <p:nvPr>
            <p:ph type="sldNum" sz="quarter" idx="12"/>
          </p:nvPr>
        </p:nvSpPr>
        <p:spPr/>
        <p:txBody>
          <a:bodyPr/>
          <a:lstStyle/>
          <a:p>
            <a:fld id="{98FD20A7-8901-4B1E-8253-F45E193B8370}" type="slidenum">
              <a:rPr lang="en-US" smtClean="0"/>
              <a:t>12</a:t>
            </a:fld>
            <a:endParaRPr lang="en-US"/>
          </a:p>
        </p:txBody>
      </p:sp>
      <p:pic>
        <p:nvPicPr>
          <p:cNvPr id="3" name="Picture 2"/>
          <p:cNvPicPr>
            <a:picLocks noChangeAspect="1"/>
          </p:cNvPicPr>
          <p:nvPr/>
        </p:nvPicPr>
        <p:blipFill>
          <a:blip r:embed="rId2"/>
          <a:stretch>
            <a:fillRect/>
          </a:stretch>
        </p:blipFill>
        <p:spPr>
          <a:xfrm>
            <a:off x="914400" y="1729741"/>
            <a:ext cx="7327737" cy="4574586"/>
          </a:xfrm>
          <a:prstGeom prst="rect">
            <a:avLst/>
          </a:prstGeom>
        </p:spPr>
      </p:pic>
    </p:spTree>
    <p:extLst>
      <p:ext uri="{BB962C8B-B14F-4D97-AF65-F5344CB8AC3E}">
        <p14:creationId xmlns:p14="http://schemas.microsoft.com/office/powerpoint/2010/main" val="1172097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3</a:t>
            </a:r>
          </a:p>
        </p:txBody>
      </p:sp>
      <p:sp>
        <p:nvSpPr>
          <p:cNvPr id="4" name="Slide Number Placeholder 3"/>
          <p:cNvSpPr>
            <a:spLocks noGrp="1"/>
          </p:cNvSpPr>
          <p:nvPr>
            <p:ph type="sldNum" sz="quarter" idx="12"/>
          </p:nvPr>
        </p:nvSpPr>
        <p:spPr/>
        <p:txBody>
          <a:bodyPr/>
          <a:lstStyle/>
          <a:p>
            <a:fld id="{98FD20A7-8901-4B1E-8253-F45E193B8370}" type="slidenum">
              <a:rPr lang="en-US" smtClean="0"/>
              <a:t>13</a:t>
            </a:fld>
            <a:endParaRPr lang="en-US"/>
          </a:p>
        </p:txBody>
      </p:sp>
      <p:pic>
        <p:nvPicPr>
          <p:cNvPr id="3" name="Picture 2"/>
          <p:cNvPicPr>
            <a:picLocks noChangeAspect="1"/>
          </p:cNvPicPr>
          <p:nvPr/>
        </p:nvPicPr>
        <p:blipFill>
          <a:blip r:embed="rId2"/>
          <a:stretch>
            <a:fillRect/>
          </a:stretch>
        </p:blipFill>
        <p:spPr>
          <a:xfrm>
            <a:off x="914400" y="1766752"/>
            <a:ext cx="7327737" cy="4574586"/>
          </a:xfrm>
          <a:prstGeom prst="rect">
            <a:avLst/>
          </a:prstGeom>
        </p:spPr>
      </p:pic>
    </p:spTree>
    <p:extLst>
      <p:ext uri="{BB962C8B-B14F-4D97-AF65-F5344CB8AC3E}">
        <p14:creationId xmlns:p14="http://schemas.microsoft.com/office/powerpoint/2010/main" val="1138739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4</a:t>
            </a:r>
          </a:p>
        </p:txBody>
      </p:sp>
      <p:sp>
        <p:nvSpPr>
          <p:cNvPr id="4" name="Slide Number Placeholder 3"/>
          <p:cNvSpPr>
            <a:spLocks noGrp="1"/>
          </p:cNvSpPr>
          <p:nvPr>
            <p:ph type="sldNum" sz="quarter" idx="12"/>
          </p:nvPr>
        </p:nvSpPr>
        <p:spPr/>
        <p:txBody>
          <a:bodyPr/>
          <a:lstStyle/>
          <a:p>
            <a:fld id="{98FD20A7-8901-4B1E-8253-F45E193B8370}" type="slidenum">
              <a:rPr lang="en-US" smtClean="0"/>
              <a:t>14</a:t>
            </a:fld>
            <a:endParaRPr lang="en-US"/>
          </a:p>
        </p:txBody>
      </p:sp>
      <p:pic>
        <p:nvPicPr>
          <p:cNvPr id="3" name="Picture 2"/>
          <p:cNvPicPr>
            <a:picLocks noChangeAspect="1"/>
          </p:cNvPicPr>
          <p:nvPr/>
        </p:nvPicPr>
        <p:blipFill>
          <a:blip r:embed="rId2"/>
          <a:stretch>
            <a:fillRect/>
          </a:stretch>
        </p:blipFill>
        <p:spPr>
          <a:xfrm>
            <a:off x="914400" y="1766752"/>
            <a:ext cx="7327737" cy="4574586"/>
          </a:xfrm>
          <a:prstGeom prst="rect">
            <a:avLst/>
          </a:prstGeom>
        </p:spPr>
      </p:pic>
    </p:spTree>
    <p:extLst>
      <p:ext uri="{BB962C8B-B14F-4D97-AF65-F5344CB8AC3E}">
        <p14:creationId xmlns:p14="http://schemas.microsoft.com/office/powerpoint/2010/main" val="1545732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5</a:t>
            </a:r>
          </a:p>
        </p:txBody>
      </p:sp>
      <p:sp>
        <p:nvSpPr>
          <p:cNvPr id="4" name="Slide Number Placeholder 3"/>
          <p:cNvSpPr>
            <a:spLocks noGrp="1"/>
          </p:cNvSpPr>
          <p:nvPr>
            <p:ph type="sldNum" sz="quarter" idx="12"/>
          </p:nvPr>
        </p:nvSpPr>
        <p:spPr/>
        <p:txBody>
          <a:bodyPr/>
          <a:lstStyle/>
          <a:p>
            <a:fld id="{98FD20A7-8901-4B1E-8253-F45E193B8370}" type="slidenum">
              <a:rPr lang="en-US" smtClean="0"/>
              <a:t>15</a:t>
            </a:fld>
            <a:endParaRPr lang="en-US"/>
          </a:p>
        </p:txBody>
      </p:sp>
      <p:pic>
        <p:nvPicPr>
          <p:cNvPr id="3" name="Picture 2"/>
          <p:cNvPicPr>
            <a:picLocks noChangeAspect="1"/>
          </p:cNvPicPr>
          <p:nvPr/>
        </p:nvPicPr>
        <p:blipFill>
          <a:blip r:embed="rId2"/>
          <a:stretch>
            <a:fillRect/>
          </a:stretch>
        </p:blipFill>
        <p:spPr>
          <a:xfrm>
            <a:off x="838200" y="1766752"/>
            <a:ext cx="7327737" cy="4574586"/>
          </a:xfrm>
          <a:prstGeom prst="rect">
            <a:avLst/>
          </a:prstGeom>
        </p:spPr>
      </p:pic>
    </p:spTree>
    <p:extLst>
      <p:ext uri="{BB962C8B-B14F-4D97-AF65-F5344CB8AC3E}">
        <p14:creationId xmlns:p14="http://schemas.microsoft.com/office/powerpoint/2010/main" val="3418338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6</a:t>
            </a:r>
          </a:p>
        </p:txBody>
      </p:sp>
      <p:sp>
        <p:nvSpPr>
          <p:cNvPr id="4" name="Slide Number Placeholder 3"/>
          <p:cNvSpPr>
            <a:spLocks noGrp="1"/>
          </p:cNvSpPr>
          <p:nvPr>
            <p:ph type="sldNum" sz="quarter" idx="12"/>
          </p:nvPr>
        </p:nvSpPr>
        <p:spPr/>
        <p:txBody>
          <a:bodyPr/>
          <a:lstStyle/>
          <a:p>
            <a:fld id="{98FD20A7-8901-4B1E-8253-F45E193B8370}" type="slidenum">
              <a:rPr lang="en-US" smtClean="0"/>
              <a:t>16</a:t>
            </a:fld>
            <a:endParaRPr lang="en-US"/>
          </a:p>
        </p:txBody>
      </p:sp>
      <p:pic>
        <p:nvPicPr>
          <p:cNvPr id="3" name="Picture 2"/>
          <p:cNvPicPr>
            <a:picLocks noChangeAspect="1"/>
          </p:cNvPicPr>
          <p:nvPr/>
        </p:nvPicPr>
        <p:blipFill>
          <a:blip r:embed="rId2"/>
          <a:stretch>
            <a:fillRect/>
          </a:stretch>
        </p:blipFill>
        <p:spPr>
          <a:xfrm>
            <a:off x="744583" y="1766752"/>
            <a:ext cx="7327737" cy="4574586"/>
          </a:xfrm>
          <a:prstGeom prst="rect">
            <a:avLst/>
          </a:prstGeom>
        </p:spPr>
      </p:pic>
    </p:spTree>
    <p:extLst>
      <p:ext uri="{BB962C8B-B14F-4D97-AF65-F5344CB8AC3E}">
        <p14:creationId xmlns:p14="http://schemas.microsoft.com/office/powerpoint/2010/main" val="1703768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7</a:t>
            </a:r>
          </a:p>
        </p:txBody>
      </p:sp>
      <p:sp>
        <p:nvSpPr>
          <p:cNvPr id="4" name="Slide Number Placeholder 3"/>
          <p:cNvSpPr>
            <a:spLocks noGrp="1"/>
          </p:cNvSpPr>
          <p:nvPr>
            <p:ph type="sldNum" sz="quarter" idx="12"/>
          </p:nvPr>
        </p:nvSpPr>
        <p:spPr/>
        <p:txBody>
          <a:bodyPr/>
          <a:lstStyle/>
          <a:p>
            <a:fld id="{98FD20A7-8901-4B1E-8253-F45E193B8370}" type="slidenum">
              <a:rPr lang="en-US" smtClean="0"/>
              <a:t>17</a:t>
            </a:fld>
            <a:endParaRPr lang="en-US"/>
          </a:p>
        </p:txBody>
      </p:sp>
      <p:pic>
        <p:nvPicPr>
          <p:cNvPr id="3" name="Picture 2"/>
          <p:cNvPicPr>
            <a:picLocks noChangeAspect="1"/>
          </p:cNvPicPr>
          <p:nvPr/>
        </p:nvPicPr>
        <p:blipFill>
          <a:blip r:embed="rId2"/>
          <a:stretch>
            <a:fillRect/>
          </a:stretch>
        </p:blipFill>
        <p:spPr>
          <a:xfrm>
            <a:off x="731520" y="1766752"/>
            <a:ext cx="7327737" cy="4574586"/>
          </a:xfrm>
          <a:prstGeom prst="rect">
            <a:avLst/>
          </a:prstGeom>
        </p:spPr>
      </p:pic>
    </p:spTree>
    <p:extLst>
      <p:ext uri="{BB962C8B-B14F-4D97-AF65-F5344CB8AC3E}">
        <p14:creationId xmlns:p14="http://schemas.microsoft.com/office/powerpoint/2010/main" val="335802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8</a:t>
            </a:r>
          </a:p>
        </p:txBody>
      </p:sp>
      <p:sp>
        <p:nvSpPr>
          <p:cNvPr id="4" name="Slide Number Placeholder 3"/>
          <p:cNvSpPr>
            <a:spLocks noGrp="1"/>
          </p:cNvSpPr>
          <p:nvPr>
            <p:ph type="sldNum" sz="quarter" idx="12"/>
          </p:nvPr>
        </p:nvSpPr>
        <p:spPr/>
        <p:txBody>
          <a:bodyPr/>
          <a:lstStyle/>
          <a:p>
            <a:fld id="{98FD20A7-8901-4B1E-8253-F45E193B8370}" type="slidenum">
              <a:rPr lang="en-US" smtClean="0"/>
              <a:t>18</a:t>
            </a:fld>
            <a:endParaRPr lang="en-US"/>
          </a:p>
        </p:txBody>
      </p:sp>
      <p:pic>
        <p:nvPicPr>
          <p:cNvPr id="3" name="Picture 2"/>
          <p:cNvPicPr>
            <a:picLocks noChangeAspect="1"/>
          </p:cNvPicPr>
          <p:nvPr/>
        </p:nvPicPr>
        <p:blipFill>
          <a:blip r:embed="rId2"/>
          <a:stretch>
            <a:fillRect/>
          </a:stretch>
        </p:blipFill>
        <p:spPr>
          <a:xfrm>
            <a:off x="762000" y="1766752"/>
            <a:ext cx="7327737" cy="4574586"/>
          </a:xfrm>
          <a:prstGeom prst="rect">
            <a:avLst/>
          </a:prstGeom>
        </p:spPr>
      </p:pic>
    </p:spTree>
    <p:extLst>
      <p:ext uri="{BB962C8B-B14F-4D97-AF65-F5344CB8AC3E}">
        <p14:creationId xmlns:p14="http://schemas.microsoft.com/office/powerpoint/2010/main" val="155243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a:t>
            </a:r>
            <a:r>
              <a:rPr lang="en-US" sz="3200" dirty="0"/>
              <a:t>9</a:t>
            </a:r>
          </a:p>
        </p:txBody>
      </p:sp>
      <p:sp>
        <p:nvSpPr>
          <p:cNvPr id="4" name="Slide Number Placeholder 3"/>
          <p:cNvSpPr>
            <a:spLocks noGrp="1"/>
          </p:cNvSpPr>
          <p:nvPr>
            <p:ph type="sldNum" sz="quarter" idx="12"/>
          </p:nvPr>
        </p:nvSpPr>
        <p:spPr/>
        <p:txBody>
          <a:bodyPr/>
          <a:lstStyle/>
          <a:p>
            <a:fld id="{98FD20A7-8901-4B1E-8253-F45E193B8370}" type="slidenum">
              <a:rPr lang="en-US" smtClean="0"/>
              <a:t>19</a:t>
            </a:fld>
            <a:endParaRPr lang="en-US"/>
          </a:p>
        </p:txBody>
      </p:sp>
      <p:pic>
        <p:nvPicPr>
          <p:cNvPr id="3" name="Picture 2"/>
          <p:cNvPicPr>
            <a:picLocks noChangeAspect="1"/>
          </p:cNvPicPr>
          <p:nvPr/>
        </p:nvPicPr>
        <p:blipFill>
          <a:blip r:embed="rId2"/>
          <a:stretch>
            <a:fillRect/>
          </a:stretch>
        </p:blipFill>
        <p:spPr>
          <a:xfrm>
            <a:off x="838200" y="1740626"/>
            <a:ext cx="7327737" cy="4574586"/>
          </a:xfrm>
          <a:prstGeom prst="rect">
            <a:avLst/>
          </a:prstGeom>
        </p:spPr>
      </p:pic>
    </p:spTree>
    <p:extLst>
      <p:ext uri="{BB962C8B-B14F-4D97-AF65-F5344CB8AC3E}">
        <p14:creationId xmlns:p14="http://schemas.microsoft.com/office/powerpoint/2010/main" val="282071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82" y="2971800"/>
            <a:ext cx="7772400" cy="1143000"/>
          </a:xfrm>
        </p:spPr>
        <p:txBody>
          <a:bodyPr/>
          <a:lstStyle/>
          <a:p>
            <a:r>
              <a:rPr lang="en-US" dirty="0" smtClean="0"/>
              <a:t>Stakeholder Comments</a:t>
            </a:r>
            <a:endParaRPr lang="en-US" dirty="0"/>
          </a:p>
        </p:txBody>
      </p:sp>
      <p:sp>
        <p:nvSpPr>
          <p:cNvPr id="3" name="Slide Number Placeholder 2"/>
          <p:cNvSpPr>
            <a:spLocks noGrp="1"/>
          </p:cNvSpPr>
          <p:nvPr>
            <p:ph type="sldNum" sz="quarter" idx="12"/>
          </p:nvPr>
        </p:nvSpPr>
        <p:spPr/>
        <p:txBody>
          <a:bodyPr/>
          <a:lstStyle/>
          <a:p>
            <a:fld id="{98FD20A7-8901-4B1E-8253-F45E193B8370}" type="slidenum">
              <a:rPr lang="en-US" smtClean="0"/>
              <a:t>2</a:t>
            </a:fld>
            <a:endParaRPr lang="en-US"/>
          </a:p>
        </p:txBody>
      </p:sp>
    </p:spTree>
    <p:extLst>
      <p:ext uri="{BB962C8B-B14F-4D97-AF65-F5344CB8AC3E}">
        <p14:creationId xmlns:p14="http://schemas.microsoft.com/office/powerpoint/2010/main" val="1742761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Actual—LRZ 10</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20</a:t>
            </a:fld>
            <a:endParaRPr lang="en-US"/>
          </a:p>
        </p:txBody>
      </p:sp>
      <p:pic>
        <p:nvPicPr>
          <p:cNvPr id="3" name="Picture 2"/>
          <p:cNvPicPr>
            <a:picLocks noChangeAspect="1"/>
          </p:cNvPicPr>
          <p:nvPr/>
        </p:nvPicPr>
        <p:blipFill>
          <a:blip r:embed="rId2"/>
          <a:stretch>
            <a:fillRect/>
          </a:stretch>
        </p:blipFill>
        <p:spPr>
          <a:xfrm>
            <a:off x="838200" y="1766752"/>
            <a:ext cx="7327737" cy="4574586"/>
          </a:xfrm>
          <a:prstGeom prst="rect">
            <a:avLst/>
          </a:prstGeom>
        </p:spPr>
      </p:pic>
    </p:spTree>
    <p:extLst>
      <p:ext uri="{BB962C8B-B14F-4D97-AF65-F5344CB8AC3E}">
        <p14:creationId xmlns:p14="http://schemas.microsoft.com/office/powerpoint/2010/main" val="385281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Peak Gross &amp; Net Forecast vs. Module E vs. 2015 Actual—MISO</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21</a:t>
            </a:fld>
            <a:endParaRPr lang="en-US"/>
          </a:p>
        </p:txBody>
      </p:sp>
      <p:pic>
        <p:nvPicPr>
          <p:cNvPr id="7" name="Picture 6"/>
          <p:cNvPicPr>
            <a:picLocks noChangeAspect="1"/>
          </p:cNvPicPr>
          <p:nvPr/>
        </p:nvPicPr>
        <p:blipFill>
          <a:blip r:embed="rId2"/>
          <a:stretch>
            <a:fillRect/>
          </a:stretch>
        </p:blipFill>
        <p:spPr>
          <a:xfrm>
            <a:off x="838200" y="1859690"/>
            <a:ext cx="7327737" cy="4574586"/>
          </a:xfrm>
          <a:prstGeom prst="rect">
            <a:avLst/>
          </a:prstGeom>
        </p:spPr>
      </p:pic>
    </p:spTree>
    <p:extLst>
      <p:ext uri="{BB962C8B-B14F-4D97-AF65-F5344CB8AC3E}">
        <p14:creationId xmlns:p14="http://schemas.microsoft.com/office/powerpoint/2010/main" val="410629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5320" y="685800"/>
            <a:ext cx="7772400" cy="914400"/>
          </a:xfrm>
        </p:spPr>
        <p:txBody>
          <a:bodyPr/>
          <a:lstStyle/>
          <a:p>
            <a:r>
              <a:rPr lang="en-US" dirty="0" smtClean="0"/>
              <a:t>Module E Data PY2016-2017</a:t>
            </a:r>
            <a:endParaRPr lang="en-US" dirty="0"/>
          </a:p>
        </p:txBody>
      </p:sp>
      <p:sp>
        <p:nvSpPr>
          <p:cNvPr id="8" name="Content Placeholder 7"/>
          <p:cNvSpPr>
            <a:spLocks noGrp="1"/>
          </p:cNvSpPr>
          <p:nvPr>
            <p:ph idx="1"/>
          </p:nvPr>
        </p:nvSpPr>
        <p:spPr>
          <a:xfrm>
            <a:off x="685800" y="1447800"/>
            <a:ext cx="7772400" cy="5029200"/>
          </a:xfrm>
        </p:spPr>
        <p:txBody>
          <a:bodyPr/>
          <a:lstStyle/>
          <a:p>
            <a:r>
              <a:rPr lang="en-US" sz="2800" dirty="0" smtClean="0"/>
              <a:t>Module E forecasts provide a series of projections of seasonal loads at the asset owner level (24 months followed by 8 years of summer and winter loads);</a:t>
            </a:r>
          </a:p>
          <a:p>
            <a:r>
              <a:rPr lang="en-US" sz="2800" dirty="0" smtClean="0"/>
              <a:t>Winter loads covers December, January, February, March, April and May;</a:t>
            </a:r>
          </a:p>
          <a:p>
            <a:r>
              <a:rPr lang="en-US" sz="2800" dirty="0" smtClean="0"/>
              <a:t>Summer loads cover June, July, August, September, October and November;</a:t>
            </a:r>
          </a:p>
          <a:p>
            <a:r>
              <a:rPr lang="en-US" sz="2800" dirty="0" smtClean="0"/>
              <a:t>Transmission loss is included;</a:t>
            </a:r>
          </a:p>
          <a:p>
            <a:r>
              <a:rPr lang="en-US" sz="2800" dirty="0" smtClean="0"/>
              <a:t>January to May 2016 monthly loads were from PY2015-2016.</a:t>
            </a:r>
          </a:p>
        </p:txBody>
      </p:sp>
      <p:sp>
        <p:nvSpPr>
          <p:cNvPr id="9" name="Slide Number Placeholder 8"/>
          <p:cNvSpPr>
            <a:spLocks noGrp="1"/>
          </p:cNvSpPr>
          <p:nvPr>
            <p:ph type="sldNum" sz="quarter" idx="12"/>
          </p:nvPr>
        </p:nvSpPr>
        <p:spPr/>
        <p:txBody>
          <a:bodyPr/>
          <a:lstStyle/>
          <a:p>
            <a:fld id="{98FD20A7-8901-4B1E-8253-F45E193B8370}" type="slidenum">
              <a:rPr lang="en-US" smtClean="0"/>
              <a:t>22</a:t>
            </a:fld>
            <a:endParaRPr lang="en-US" dirty="0"/>
          </a:p>
        </p:txBody>
      </p:sp>
    </p:spTree>
    <p:extLst>
      <p:ext uri="{BB962C8B-B14F-4D97-AF65-F5344CB8AC3E}">
        <p14:creationId xmlns:p14="http://schemas.microsoft.com/office/powerpoint/2010/main" val="60999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a:t>Forecast Comparisons</a:t>
            </a:r>
          </a:p>
        </p:txBody>
      </p:sp>
      <p:sp>
        <p:nvSpPr>
          <p:cNvPr id="3" name="Text Placeholder 2"/>
          <p:cNvSpPr>
            <a:spLocks noGrp="1"/>
          </p:cNvSpPr>
          <p:nvPr>
            <p:ph type="body" idx="1"/>
          </p:nvPr>
        </p:nvSpPr>
        <p:spPr>
          <a:xfrm>
            <a:off x="457200" y="1437460"/>
            <a:ext cx="4040188" cy="639762"/>
          </a:xfrm>
        </p:spPr>
        <p:txBody>
          <a:bodyPr/>
          <a:lstStyle/>
          <a:p>
            <a:r>
              <a:rPr lang="en-US" dirty="0" smtClean="0"/>
              <a:t>ILF</a:t>
            </a:r>
            <a:endParaRPr lang="en-US" dirty="0"/>
          </a:p>
        </p:txBody>
      </p:sp>
      <p:sp>
        <p:nvSpPr>
          <p:cNvPr id="4" name="Content Placeholder 3"/>
          <p:cNvSpPr>
            <a:spLocks noGrp="1"/>
          </p:cNvSpPr>
          <p:nvPr>
            <p:ph sz="half" idx="2"/>
          </p:nvPr>
        </p:nvSpPr>
        <p:spPr>
          <a:xfrm>
            <a:off x="457200" y="1981200"/>
            <a:ext cx="4040188" cy="4343400"/>
          </a:xfrm>
        </p:spPr>
        <p:txBody>
          <a:bodyPr/>
          <a:lstStyle/>
          <a:p>
            <a:r>
              <a:rPr lang="en-US" sz="2200" dirty="0" smtClean="0"/>
              <a:t>Allocates state-level retail sales forecasts to LRZ </a:t>
            </a:r>
            <a:r>
              <a:rPr lang="en-US" sz="2200" dirty="0" smtClean="0"/>
              <a:t>levels</a:t>
            </a:r>
            <a:endParaRPr lang="en-US" sz="2200" dirty="0" smtClean="0"/>
          </a:p>
          <a:p>
            <a:r>
              <a:rPr lang="en-US" sz="2200" dirty="0" smtClean="0"/>
              <a:t>Adjust zonal retail sales to metered level sales by adding zonal distribution </a:t>
            </a:r>
            <a:r>
              <a:rPr lang="en-US" sz="2200" dirty="0" smtClean="0"/>
              <a:t>loss</a:t>
            </a:r>
            <a:endParaRPr lang="en-US" sz="2200" dirty="0" smtClean="0"/>
          </a:p>
          <a:p>
            <a:r>
              <a:rPr lang="en-US" sz="2200" dirty="0" smtClean="0"/>
              <a:t>Net load: with EE/DR/DG </a:t>
            </a:r>
            <a:r>
              <a:rPr lang="en-US" sz="2200" dirty="0" smtClean="0"/>
              <a:t>adjustment</a:t>
            </a:r>
            <a:endParaRPr lang="en-US" sz="2200" dirty="0" smtClean="0"/>
          </a:p>
          <a:p>
            <a:r>
              <a:rPr lang="en-US" sz="2200" dirty="0" smtClean="0"/>
              <a:t>Gross load: without EE/DR/DG </a:t>
            </a:r>
            <a:r>
              <a:rPr lang="en-US" sz="2200" dirty="0" smtClean="0"/>
              <a:t>adjustment</a:t>
            </a:r>
            <a:endParaRPr lang="en-US" sz="2200" dirty="0" smtClean="0"/>
          </a:p>
          <a:p>
            <a:r>
              <a:rPr lang="en-US" sz="2200" dirty="0" smtClean="0"/>
              <a:t>Forecast loads by calendar </a:t>
            </a:r>
            <a:r>
              <a:rPr lang="en-US" sz="2200" dirty="0" smtClean="0"/>
              <a:t>year</a:t>
            </a:r>
            <a:endParaRPr lang="en-US" sz="2200" dirty="0"/>
          </a:p>
        </p:txBody>
      </p:sp>
      <p:sp>
        <p:nvSpPr>
          <p:cNvPr id="5" name="Text Placeholder 4"/>
          <p:cNvSpPr>
            <a:spLocks noGrp="1"/>
          </p:cNvSpPr>
          <p:nvPr>
            <p:ph type="body" sz="quarter" idx="3"/>
          </p:nvPr>
        </p:nvSpPr>
        <p:spPr>
          <a:xfrm>
            <a:off x="4645025" y="1437460"/>
            <a:ext cx="4041775" cy="639762"/>
          </a:xfrm>
        </p:spPr>
        <p:txBody>
          <a:bodyPr/>
          <a:lstStyle/>
          <a:p>
            <a:r>
              <a:rPr lang="en-US" dirty="0" smtClean="0"/>
              <a:t>MISO Module E</a:t>
            </a:r>
            <a:endParaRPr lang="en-US" dirty="0"/>
          </a:p>
        </p:txBody>
      </p:sp>
      <p:sp>
        <p:nvSpPr>
          <p:cNvPr id="6" name="Content Placeholder 5"/>
          <p:cNvSpPr>
            <a:spLocks noGrp="1"/>
          </p:cNvSpPr>
          <p:nvPr>
            <p:ph sz="quarter" idx="4"/>
          </p:nvPr>
        </p:nvSpPr>
        <p:spPr>
          <a:xfrm>
            <a:off x="4631962" y="1981200"/>
            <a:ext cx="4041775" cy="4343400"/>
          </a:xfrm>
        </p:spPr>
        <p:txBody>
          <a:bodyPr/>
          <a:lstStyle/>
          <a:p>
            <a:r>
              <a:rPr lang="en-US" sz="2200" dirty="0" smtClean="0"/>
              <a:t>Aggregates asset owner level loads to LRZ </a:t>
            </a:r>
            <a:r>
              <a:rPr lang="en-US" sz="2200" dirty="0" smtClean="0"/>
              <a:t>levels</a:t>
            </a:r>
            <a:endParaRPr lang="en-US" sz="2200" dirty="0" smtClean="0"/>
          </a:p>
          <a:p>
            <a:r>
              <a:rPr lang="en-US" sz="2200" dirty="0" smtClean="0"/>
              <a:t>Are on a planning year basis that does not correspond to calendar year</a:t>
            </a:r>
          </a:p>
          <a:p>
            <a:r>
              <a:rPr lang="en-US" sz="2200" dirty="0" smtClean="0"/>
              <a:t>Are at the asset level (includes transmission losses)</a:t>
            </a:r>
          </a:p>
          <a:p>
            <a:r>
              <a:rPr lang="en-US" sz="2200" dirty="0" smtClean="0"/>
              <a:t>Does not include DR/DG adjustment, may include EE </a:t>
            </a:r>
            <a:r>
              <a:rPr lang="en-US" sz="2200" dirty="0" smtClean="0"/>
              <a:t>adjustment</a:t>
            </a:r>
            <a:endParaRPr lang="en-US" sz="2200" dirty="0" smtClean="0"/>
          </a:p>
        </p:txBody>
      </p:sp>
      <p:sp>
        <p:nvSpPr>
          <p:cNvPr id="7" name="Slide Number Placeholder 6"/>
          <p:cNvSpPr>
            <a:spLocks noGrp="1"/>
          </p:cNvSpPr>
          <p:nvPr>
            <p:ph type="sldNum" sz="quarter" idx="12"/>
          </p:nvPr>
        </p:nvSpPr>
        <p:spPr/>
        <p:txBody>
          <a:bodyPr/>
          <a:lstStyle/>
          <a:p>
            <a:fld id="{98FD20A7-8901-4B1E-8253-F45E193B8370}" type="slidenum">
              <a:rPr lang="en-US" smtClean="0"/>
              <a:t>23</a:t>
            </a:fld>
            <a:endParaRPr lang="en-US" dirty="0"/>
          </a:p>
        </p:txBody>
      </p:sp>
    </p:spTree>
    <p:extLst>
      <p:ext uri="{BB962C8B-B14F-4D97-AF65-F5344CB8AC3E}">
        <p14:creationId xmlns:p14="http://schemas.microsoft.com/office/powerpoint/2010/main" val="2350012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E Data Adjustments</a:t>
            </a:r>
            <a:endParaRPr lang="en-US" dirty="0"/>
          </a:p>
        </p:txBody>
      </p:sp>
      <p:sp>
        <p:nvSpPr>
          <p:cNvPr id="3" name="Content Placeholder 2"/>
          <p:cNvSpPr>
            <a:spLocks noGrp="1"/>
          </p:cNvSpPr>
          <p:nvPr>
            <p:ph idx="1"/>
          </p:nvPr>
        </p:nvSpPr>
        <p:spPr>
          <a:xfrm>
            <a:off x="685800" y="1901780"/>
            <a:ext cx="7772400" cy="4114800"/>
          </a:xfrm>
        </p:spPr>
        <p:txBody>
          <a:bodyPr/>
          <a:lstStyle/>
          <a:p>
            <a:r>
              <a:rPr lang="en-US" sz="2800" dirty="0" smtClean="0"/>
              <a:t>Winter forecasts cover two calendar years (December-May)</a:t>
            </a:r>
          </a:p>
          <a:p>
            <a:pPr lvl="1"/>
            <a:r>
              <a:rPr lang="en-US" sz="2400" dirty="0" smtClean="0"/>
              <a:t>We assumed </a:t>
            </a:r>
            <a:r>
              <a:rPr lang="en-US" sz="2400" dirty="0"/>
              <a:t>5</a:t>
            </a:r>
            <a:r>
              <a:rPr lang="en-US" sz="2400" dirty="0" smtClean="0"/>
              <a:t>/6 of the winter load was in the 1</a:t>
            </a:r>
            <a:r>
              <a:rPr lang="en-US" sz="2400" baseline="30000" dirty="0" smtClean="0"/>
              <a:t>st</a:t>
            </a:r>
            <a:r>
              <a:rPr lang="en-US" sz="2400" dirty="0" smtClean="0"/>
              <a:t> calendar year and 1/6 was in the 2</a:t>
            </a:r>
            <a:r>
              <a:rPr lang="en-US" sz="2400" baseline="30000" dirty="0" smtClean="0"/>
              <a:t>nd</a:t>
            </a:r>
            <a:r>
              <a:rPr lang="en-US" sz="2400" dirty="0" smtClean="0"/>
              <a:t> </a:t>
            </a:r>
          </a:p>
          <a:p>
            <a:r>
              <a:rPr lang="en-US" sz="2800" dirty="0" smtClean="0"/>
              <a:t>Forecast was reduced by the transmission loss percentage to represent metered load level (as in ILF)</a:t>
            </a:r>
          </a:p>
          <a:p>
            <a:pPr lvl="1"/>
            <a:r>
              <a:rPr lang="en-US" sz="2400" dirty="0" smtClean="0"/>
              <a:t>Loss percentage is for peak demand, not annual energy</a:t>
            </a:r>
          </a:p>
          <a:p>
            <a:pPr lvl="1"/>
            <a:r>
              <a:rPr lang="en-US" sz="2400" dirty="0" smtClean="0"/>
              <a:t>This likely overstates losses, resulting in too large of a reduction</a:t>
            </a:r>
          </a:p>
        </p:txBody>
      </p:sp>
      <p:sp>
        <p:nvSpPr>
          <p:cNvPr id="4" name="Slide Number Placeholder 3"/>
          <p:cNvSpPr>
            <a:spLocks noGrp="1"/>
          </p:cNvSpPr>
          <p:nvPr>
            <p:ph type="sldNum" sz="quarter" idx="12"/>
          </p:nvPr>
        </p:nvSpPr>
        <p:spPr/>
        <p:txBody>
          <a:bodyPr/>
          <a:lstStyle/>
          <a:p>
            <a:fld id="{98FD20A7-8901-4B1E-8253-F45E193B8370}" type="slidenum">
              <a:rPr lang="en-US" smtClean="0"/>
              <a:t>24</a:t>
            </a:fld>
            <a:endParaRPr lang="en-US"/>
          </a:p>
        </p:txBody>
      </p:sp>
    </p:spTree>
    <p:extLst>
      <p:ext uri="{BB962C8B-B14F-4D97-AF65-F5344CB8AC3E}">
        <p14:creationId xmlns:p14="http://schemas.microsoft.com/office/powerpoint/2010/main" val="2597802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Load Discrepancies Between Data 4 and Data 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23998416"/>
              </p:ext>
            </p:extLst>
          </p:nvPr>
        </p:nvGraphicFramePr>
        <p:xfrm>
          <a:off x="685800" y="2133600"/>
          <a:ext cx="7543799" cy="3730880"/>
        </p:xfrm>
        <a:graphic>
          <a:graphicData uri="http://schemas.openxmlformats.org/drawingml/2006/table">
            <a:tbl>
              <a:tblPr/>
              <a:tblGrid>
                <a:gridCol w="942515"/>
                <a:gridCol w="839428"/>
                <a:gridCol w="1535268"/>
                <a:gridCol w="1310683"/>
                <a:gridCol w="1428499"/>
                <a:gridCol w="1487406"/>
              </a:tblGrid>
              <a:tr h="365760">
                <a:tc>
                  <a:txBody>
                    <a:bodyPr/>
                    <a:lstStyle/>
                    <a:p>
                      <a:pPr algn="ctr" fontAlgn="b"/>
                      <a:endParaRPr lang="en-US" sz="1600" b="1" i="0" u="none" strike="noStrike" dirty="0">
                        <a:solidFill>
                          <a:srgbClr val="FFFFFF"/>
                        </a:solidFill>
                        <a:effectLst/>
                        <a:latin typeface="Calibri" panose="020F0502020204030204" pitchFamily="34" charset="0"/>
                      </a:endParaRP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panose="020F0502020204030204" pitchFamily="34" charset="0"/>
                        </a:rPr>
                        <a:t>2010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panose="020F0502020204030204" pitchFamily="34" charset="0"/>
                        </a:rPr>
                        <a:t>2011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panose="020F0502020204030204" pitchFamily="34" charset="0"/>
                        </a:rPr>
                        <a:t>2012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panose="020F0502020204030204" pitchFamily="34" charset="0"/>
                        </a:rPr>
                        <a:t>2013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600" b="1" i="0" u="none" strike="noStrike" dirty="0">
                          <a:solidFill>
                            <a:srgbClr val="FFFFFF"/>
                          </a:solidFill>
                          <a:effectLst/>
                          <a:latin typeface="Calibri" panose="020F0502020204030204" pitchFamily="34" charset="0"/>
                        </a:rPr>
                        <a:t>2014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r>
              <a:tr h="305920">
                <a:tc>
                  <a:txBody>
                    <a:bodyPr/>
                    <a:lstStyle/>
                    <a:p>
                      <a:pPr algn="ctr" fontAlgn="b"/>
                      <a:r>
                        <a:rPr lang="en-US" sz="1600" b="1" i="0" u="none" strike="noStrike" dirty="0">
                          <a:solidFill>
                            <a:srgbClr val="FFFFFF"/>
                          </a:solidFill>
                          <a:effectLst/>
                          <a:latin typeface="Calibri" panose="020F0502020204030204" pitchFamily="34" charset="0"/>
                        </a:rPr>
                        <a:t>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dirty="0">
                          <a:solidFill>
                            <a:srgbClr val="000000"/>
                          </a:solidFill>
                          <a:effectLst/>
                          <a:latin typeface="Calibri" panose="020F0502020204030204" pitchFamily="34" charset="0"/>
                        </a:rPr>
                        <a:t>4.88%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-1.02%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-0.90%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-0.89%</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-1.01%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dirty="0">
                          <a:solidFill>
                            <a:srgbClr val="000000"/>
                          </a:solidFill>
                          <a:effectLst/>
                          <a:latin typeface="Calibri" panose="020F0502020204030204" pitchFamily="34" charset="0"/>
                        </a:rPr>
                        <a:t>-0.40%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-0.42%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-0.42%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-0.91%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-0.73%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-0.63%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-0.81%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-0.88%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-0.65%</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-0.66%</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-0.32%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-0.18%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-0.45%</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-0.43%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-0.34%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5</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-0.18%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-0.21%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-0.11%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0.05%</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0.17%</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6</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3.76%</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-6.14%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-3.15%</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-3.12%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-2.37%</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7</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-1.92%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-1.06%</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-1.71%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-1.82%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-1.10%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-6.73%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-6.26%</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-6.51%</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-9.68%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-1.04%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9</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-1.42%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-1.08%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-2.34%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-2.86%</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-0.44%</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10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-1.30%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-1.78%</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-1.73%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-18.12%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-2.25%</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20">
                <a:tc>
                  <a:txBody>
                    <a:bodyPr/>
                    <a:lstStyle/>
                    <a:p>
                      <a:pPr algn="ctr" fontAlgn="b"/>
                      <a:r>
                        <a:rPr lang="en-US" sz="1600" b="1" i="0" u="none" strike="noStrike" dirty="0">
                          <a:solidFill>
                            <a:srgbClr val="FFFFFF"/>
                          </a:solidFill>
                          <a:effectLst/>
                          <a:latin typeface="Calibri" panose="020F0502020204030204" pitchFamily="34" charset="0"/>
                        </a:rPr>
                        <a:t>MISO</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600" b="1" i="0" u="none" strike="noStrike">
                          <a:solidFill>
                            <a:srgbClr val="000000"/>
                          </a:solidFill>
                          <a:effectLst/>
                          <a:latin typeface="Calibri" panose="020F0502020204030204" pitchFamily="34" charset="0"/>
                        </a:rPr>
                        <a:t>0.13%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-1.93%</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-1.79%</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panose="020F0502020204030204" pitchFamily="34" charset="0"/>
                        </a:rPr>
                        <a:t>-2.62%</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-1.00%</a:t>
                      </a:r>
                    </a:p>
                  </a:txBody>
                  <a:tcPr marL="5918" marR="5918" marT="59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98FD20A7-8901-4B1E-8253-F45E193B8370}" type="slidenum">
              <a:rPr lang="en-US" smtClean="0"/>
              <a:t>25</a:t>
            </a:fld>
            <a:endParaRPr lang="en-US"/>
          </a:p>
        </p:txBody>
      </p:sp>
      <p:sp>
        <p:nvSpPr>
          <p:cNvPr id="3" name="TextBox 2"/>
          <p:cNvSpPr txBox="1"/>
          <p:nvPr/>
        </p:nvSpPr>
        <p:spPr>
          <a:xfrm>
            <a:off x="609600" y="6248400"/>
            <a:ext cx="6400800" cy="369332"/>
          </a:xfrm>
          <a:prstGeom prst="rect">
            <a:avLst/>
          </a:prstGeom>
          <a:noFill/>
        </p:spPr>
        <p:txBody>
          <a:bodyPr wrap="square" rtlCol="0">
            <a:spAutoFit/>
          </a:bodyPr>
          <a:lstStyle/>
          <a:p>
            <a:r>
              <a:rPr lang="en-US" dirty="0" smtClean="0"/>
              <a:t>Negative values indicate that Data 4 are smaller than Data 1</a:t>
            </a:r>
            <a:endParaRPr lang="en-US" dirty="0"/>
          </a:p>
        </p:txBody>
      </p:sp>
    </p:spTree>
    <p:extLst>
      <p:ext uri="{BB962C8B-B14F-4D97-AF65-F5344CB8AC3E}">
        <p14:creationId xmlns:p14="http://schemas.microsoft.com/office/powerpoint/2010/main" val="399372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Data Differences</a:t>
            </a:r>
            <a:endParaRPr lang="en-US" dirty="0"/>
          </a:p>
        </p:txBody>
      </p:sp>
      <p:sp>
        <p:nvSpPr>
          <p:cNvPr id="3" name="Content Placeholder 2"/>
          <p:cNvSpPr>
            <a:spLocks noGrp="1"/>
          </p:cNvSpPr>
          <p:nvPr>
            <p:ph idx="1"/>
          </p:nvPr>
        </p:nvSpPr>
        <p:spPr/>
        <p:txBody>
          <a:bodyPr/>
          <a:lstStyle/>
          <a:p>
            <a:r>
              <a:rPr lang="en-US" dirty="0" smtClean="0"/>
              <a:t>We have not had an opportunity to determine source of the discrepancies</a:t>
            </a:r>
          </a:p>
          <a:p>
            <a:r>
              <a:rPr lang="en-US" dirty="0" smtClean="0"/>
              <a:t>The 2014 and 2015 ILFs were calibrated to Data 1; calibration to Data 4 would lead to generally lower projections with similar trajectories</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26</a:t>
            </a:fld>
            <a:endParaRPr lang="en-US"/>
          </a:p>
        </p:txBody>
      </p:sp>
    </p:spTree>
    <p:extLst>
      <p:ext uri="{BB962C8B-B14F-4D97-AF65-F5344CB8AC3E}">
        <p14:creationId xmlns:p14="http://schemas.microsoft.com/office/powerpoint/2010/main" val="111181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09600"/>
            <a:ext cx="7772400" cy="1143000"/>
          </a:xfrm>
        </p:spPr>
        <p:txBody>
          <a:bodyPr/>
          <a:lstStyle/>
          <a:p>
            <a:r>
              <a:rPr lang="en-US" dirty="0" smtClean="0"/>
              <a:t>Comparison Charts</a:t>
            </a:r>
            <a:endParaRPr lang="en-US" dirty="0"/>
          </a:p>
        </p:txBody>
      </p:sp>
      <p:sp>
        <p:nvSpPr>
          <p:cNvPr id="8" name="Content Placeholder 7"/>
          <p:cNvSpPr>
            <a:spLocks noGrp="1"/>
          </p:cNvSpPr>
          <p:nvPr>
            <p:ph idx="1"/>
          </p:nvPr>
        </p:nvSpPr>
        <p:spPr>
          <a:xfrm>
            <a:off x="457200" y="1490193"/>
            <a:ext cx="7772400" cy="5029200"/>
          </a:xfrm>
        </p:spPr>
        <p:txBody>
          <a:bodyPr/>
          <a:lstStyle/>
          <a:p>
            <a:r>
              <a:rPr lang="en-US" sz="2800" dirty="0" smtClean="0"/>
              <a:t>Module E – solid black line</a:t>
            </a:r>
          </a:p>
          <a:p>
            <a:r>
              <a:rPr lang="en-US" sz="2800" dirty="0" smtClean="0"/>
              <a:t>ILF Gross – dashed black line</a:t>
            </a:r>
          </a:p>
          <a:p>
            <a:pPr lvl="1"/>
            <a:r>
              <a:rPr lang="en-US" sz="2400" dirty="0" smtClean="0"/>
              <a:t>ILF Gross high/low bands – hashed area</a:t>
            </a:r>
          </a:p>
          <a:p>
            <a:r>
              <a:rPr lang="en-US" sz="2800" dirty="0" smtClean="0"/>
              <a:t>ILF Net – dashed red line</a:t>
            </a:r>
          </a:p>
          <a:p>
            <a:pPr lvl="1"/>
            <a:r>
              <a:rPr lang="en-US" sz="2400" dirty="0" smtClean="0"/>
              <a:t>ILF Net high/low bands – solid area</a:t>
            </a:r>
          </a:p>
          <a:p>
            <a:r>
              <a:rPr lang="en-US" sz="2800" dirty="0" smtClean="0"/>
              <a:t>2014 actual value from data 1 – blue diamond; 2014 and 2015 actual loads from data </a:t>
            </a:r>
            <a:r>
              <a:rPr lang="en-US" sz="2800" dirty="0"/>
              <a:t>4 – red </a:t>
            </a:r>
            <a:r>
              <a:rPr lang="en-US" sz="2800" dirty="0" smtClean="0"/>
              <a:t>square;</a:t>
            </a:r>
          </a:p>
          <a:p>
            <a:r>
              <a:rPr lang="en-US" sz="2800" dirty="0" smtClean="0"/>
              <a:t>Metered loads, transmission losses excluded</a:t>
            </a:r>
          </a:p>
          <a:p>
            <a:r>
              <a:rPr lang="en-US" sz="2800" dirty="0" smtClean="0"/>
              <a:t>Historical data based on actual weather conditions; forecasts assume normal weather</a:t>
            </a:r>
          </a:p>
        </p:txBody>
      </p:sp>
      <p:sp>
        <p:nvSpPr>
          <p:cNvPr id="9" name="Slide Number Placeholder 8"/>
          <p:cNvSpPr>
            <a:spLocks noGrp="1"/>
          </p:cNvSpPr>
          <p:nvPr>
            <p:ph type="sldNum" sz="quarter" idx="12"/>
          </p:nvPr>
        </p:nvSpPr>
        <p:spPr/>
        <p:txBody>
          <a:bodyPr/>
          <a:lstStyle/>
          <a:p>
            <a:fld id="{98FD20A7-8901-4B1E-8253-F45E193B8370}" type="slidenum">
              <a:rPr lang="en-US" smtClean="0"/>
              <a:t>27</a:t>
            </a:fld>
            <a:endParaRPr lang="en-US"/>
          </a:p>
        </p:txBody>
      </p:sp>
    </p:spTree>
    <p:extLst>
      <p:ext uri="{BB962C8B-B14F-4D97-AF65-F5344CB8AC3E}">
        <p14:creationId xmlns:p14="http://schemas.microsoft.com/office/powerpoint/2010/main" val="357881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1</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28</a:t>
            </a:fld>
            <a:endParaRPr lang="en-US"/>
          </a:p>
        </p:txBody>
      </p:sp>
      <p:pic>
        <p:nvPicPr>
          <p:cNvPr id="6" name="Picture 5"/>
          <p:cNvPicPr>
            <a:picLocks noChangeAspect="1"/>
          </p:cNvPicPr>
          <p:nvPr/>
        </p:nvPicPr>
        <p:blipFill>
          <a:blip r:embed="rId2"/>
          <a:stretch>
            <a:fillRect/>
          </a:stretch>
        </p:blipFill>
        <p:spPr>
          <a:xfrm>
            <a:off x="794657" y="1767619"/>
            <a:ext cx="7330787" cy="4568499"/>
          </a:xfrm>
          <a:prstGeom prst="rect">
            <a:avLst/>
          </a:prstGeom>
        </p:spPr>
      </p:pic>
    </p:spTree>
    <p:extLst>
      <p:ext uri="{BB962C8B-B14F-4D97-AF65-F5344CB8AC3E}">
        <p14:creationId xmlns:p14="http://schemas.microsoft.com/office/powerpoint/2010/main" val="3355666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2</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29</a:t>
            </a:fld>
            <a:endParaRPr lang="en-US"/>
          </a:p>
        </p:txBody>
      </p:sp>
      <p:pic>
        <p:nvPicPr>
          <p:cNvPr id="6" name="Picture 5"/>
          <p:cNvPicPr>
            <a:picLocks noChangeAspect="1"/>
          </p:cNvPicPr>
          <p:nvPr/>
        </p:nvPicPr>
        <p:blipFill>
          <a:blip r:embed="rId2"/>
          <a:stretch>
            <a:fillRect/>
          </a:stretch>
        </p:blipFill>
        <p:spPr>
          <a:xfrm>
            <a:off x="775063" y="1766752"/>
            <a:ext cx="7327737" cy="4574586"/>
          </a:xfrm>
          <a:prstGeom prst="rect">
            <a:avLst/>
          </a:prstGeom>
        </p:spPr>
      </p:pic>
    </p:spTree>
    <p:extLst>
      <p:ext uri="{BB962C8B-B14F-4D97-AF65-F5344CB8AC3E}">
        <p14:creationId xmlns:p14="http://schemas.microsoft.com/office/powerpoint/2010/main" val="1634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Stakeholder Comments</a:t>
            </a:r>
            <a:endParaRPr lang="en-US" dirty="0"/>
          </a:p>
        </p:txBody>
      </p:sp>
      <p:sp>
        <p:nvSpPr>
          <p:cNvPr id="5" name="Content Placeholder 4"/>
          <p:cNvSpPr>
            <a:spLocks noGrp="1"/>
          </p:cNvSpPr>
          <p:nvPr>
            <p:ph idx="1"/>
          </p:nvPr>
        </p:nvSpPr>
        <p:spPr/>
        <p:txBody>
          <a:bodyPr/>
          <a:lstStyle/>
          <a:p>
            <a:r>
              <a:rPr lang="en-US" dirty="0"/>
              <a:t>D</a:t>
            </a:r>
            <a:r>
              <a:rPr lang="en-US" dirty="0" smtClean="0"/>
              <a:t>ocuments regarding multicollinearity, heteroscedasticity, first difference models, and comparison of 2015 and 2016 models are provided separately</a:t>
            </a:r>
          </a:p>
          <a:p>
            <a:r>
              <a:rPr lang="en-US" dirty="0" smtClean="0"/>
              <a:t>Inclusion of 2015 data on the load forecast comparison results and results of Louisiana </a:t>
            </a:r>
            <a:r>
              <a:rPr lang="en-US" dirty="0" err="1" smtClean="0"/>
              <a:t>sales+CHP</a:t>
            </a:r>
            <a:r>
              <a:rPr lang="en-US" dirty="0" smtClean="0"/>
              <a:t> modeling are included in this presentation</a:t>
            </a:r>
          </a:p>
          <a:p>
            <a:endParaRPr lang="en-US" dirty="0"/>
          </a:p>
        </p:txBody>
      </p:sp>
      <p:sp>
        <p:nvSpPr>
          <p:cNvPr id="3" name="Slide Number Placeholder 2"/>
          <p:cNvSpPr>
            <a:spLocks noGrp="1"/>
          </p:cNvSpPr>
          <p:nvPr>
            <p:ph type="sldNum" sz="quarter" idx="12"/>
          </p:nvPr>
        </p:nvSpPr>
        <p:spPr/>
        <p:txBody>
          <a:bodyPr/>
          <a:lstStyle/>
          <a:p>
            <a:fld id="{98FD20A7-8901-4B1E-8253-F45E193B8370}" type="slidenum">
              <a:rPr lang="en-US" smtClean="0"/>
              <a:t>3</a:t>
            </a:fld>
            <a:endParaRPr lang="en-US"/>
          </a:p>
        </p:txBody>
      </p:sp>
    </p:spTree>
    <p:extLst>
      <p:ext uri="{BB962C8B-B14F-4D97-AF65-F5344CB8AC3E}">
        <p14:creationId xmlns:p14="http://schemas.microsoft.com/office/powerpoint/2010/main" val="4364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3</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30</a:t>
            </a:fld>
            <a:endParaRPr lang="en-US"/>
          </a:p>
        </p:txBody>
      </p:sp>
      <p:pic>
        <p:nvPicPr>
          <p:cNvPr id="6" name="Picture 5"/>
          <p:cNvPicPr>
            <a:picLocks noChangeAspect="1"/>
          </p:cNvPicPr>
          <p:nvPr/>
        </p:nvPicPr>
        <p:blipFill>
          <a:blip r:embed="rId2"/>
          <a:stretch>
            <a:fillRect/>
          </a:stretch>
        </p:blipFill>
        <p:spPr>
          <a:xfrm>
            <a:off x="777240" y="1790701"/>
            <a:ext cx="7327737" cy="4574586"/>
          </a:xfrm>
          <a:prstGeom prst="rect">
            <a:avLst/>
          </a:prstGeom>
        </p:spPr>
      </p:pic>
    </p:spTree>
    <p:extLst>
      <p:ext uri="{BB962C8B-B14F-4D97-AF65-F5344CB8AC3E}">
        <p14:creationId xmlns:p14="http://schemas.microsoft.com/office/powerpoint/2010/main" val="3206452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4</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31</a:t>
            </a:fld>
            <a:endParaRPr lang="en-US"/>
          </a:p>
        </p:txBody>
      </p:sp>
      <p:pic>
        <p:nvPicPr>
          <p:cNvPr id="6" name="Picture 5"/>
          <p:cNvPicPr>
            <a:picLocks noChangeAspect="1"/>
          </p:cNvPicPr>
          <p:nvPr/>
        </p:nvPicPr>
        <p:blipFill>
          <a:blip r:embed="rId2"/>
          <a:stretch>
            <a:fillRect/>
          </a:stretch>
        </p:blipFill>
        <p:spPr>
          <a:xfrm>
            <a:off x="764177" y="1766752"/>
            <a:ext cx="7327737" cy="4574586"/>
          </a:xfrm>
          <a:prstGeom prst="rect">
            <a:avLst/>
          </a:prstGeom>
        </p:spPr>
      </p:pic>
    </p:spTree>
    <p:extLst>
      <p:ext uri="{BB962C8B-B14F-4D97-AF65-F5344CB8AC3E}">
        <p14:creationId xmlns:p14="http://schemas.microsoft.com/office/powerpoint/2010/main" val="1823497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5</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32</a:t>
            </a:fld>
            <a:endParaRPr lang="en-US"/>
          </a:p>
        </p:txBody>
      </p:sp>
      <p:pic>
        <p:nvPicPr>
          <p:cNvPr id="6" name="Picture 5"/>
          <p:cNvPicPr>
            <a:picLocks noChangeAspect="1"/>
          </p:cNvPicPr>
          <p:nvPr/>
        </p:nvPicPr>
        <p:blipFill>
          <a:blip r:embed="rId2"/>
          <a:stretch>
            <a:fillRect/>
          </a:stretch>
        </p:blipFill>
        <p:spPr>
          <a:xfrm>
            <a:off x="838200" y="1753689"/>
            <a:ext cx="7327737" cy="4574586"/>
          </a:xfrm>
          <a:prstGeom prst="rect">
            <a:avLst/>
          </a:prstGeom>
        </p:spPr>
      </p:pic>
    </p:spTree>
    <p:extLst>
      <p:ext uri="{BB962C8B-B14F-4D97-AF65-F5344CB8AC3E}">
        <p14:creationId xmlns:p14="http://schemas.microsoft.com/office/powerpoint/2010/main" val="1424323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6</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33</a:t>
            </a:fld>
            <a:endParaRPr lang="en-US"/>
          </a:p>
        </p:txBody>
      </p:sp>
      <p:pic>
        <p:nvPicPr>
          <p:cNvPr id="6" name="Picture 5"/>
          <p:cNvPicPr>
            <a:picLocks noChangeAspect="1"/>
          </p:cNvPicPr>
          <p:nvPr/>
        </p:nvPicPr>
        <p:blipFill>
          <a:blip r:embed="rId2"/>
          <a:stretch>
            <a:fillRect/>
          </a:stretch>
        </p:blipFill>
        <p:spPr>
          <a:xfrm>
            <a:off x="762000" y="1833564"/>
            <a:ext cx="7327737" cy="4574586"/>
          </a:xfrm>
          <a:prstGeom prst="rect">
            <a:avLst/>
          </a:prstGeom>
        </p:spPr>
      </p:pic>
    </p:spTree>
    <p:extLst>
      <p:ext uri="{BB962C8B-B14F-4D97-AF65-F5344CB8AC3E}">
        <p14:creationId xmlns:p14="http://schemas.microsoft.com/office/powerpoint/2010/main" val="4273049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7</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34</a:t>
            </a:fld>
            <a:endParaRPr lang="en-US"/>
          </a:p>
        </p:txBody>
      </p:sp>
      <p:pic>
        <p:nvPicPr>
          <p:cNvPr id="6" name="Picture 5"/>
          <p:cNvPicPr>
            <a:picLocks noChangeAspect="1"/>
          </p:cNvPicPr>
          <p:nvPr/>
        </p:nvPicPr>
        <p:blipFill>
          <a:blip r:embed="rId2"/>
          <a:stretch>
            <a:fillRect/>
          </a:stretch>
        </p:blipFill>
        <p:spPr>
          <a:xfrm>
            <a:off x="838200" y="1766752"/>
            <a:ext cx="7327737" cy="4574586"/>
          </a:xfrm>
          <a:prstGeom prst="rect">
            <a:avLst/>
          </a:prstGeom>
        </p:spPr>
      </p:pic>
    </p:spTree>
    <p:extLst>
      <p:ext uri="{BB962C8B-B14F-4D97-AF65-F5344CB8AC3E}">
        <p14:creationId xmlns:p14="http://schemas.microsoft.com/office/powerpoint/2010/main" val="39321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8</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35</a:t>
            </a:fld>
            <a:endParaRPr lang="en-US"/>
          </a:p>
        </p:txBody>
      </p:sp>
      <p:pic>
        <p:nvPicPr>
          <p:cNvPr id="6" name="Picture 5"/>
          <p:cNvPicPr>
            <a:picLocks noChangeAspect="1"/>
          </p:cNvPicPr>
          <p:nvPr/>
        </p:nvPicPr>
        <p:blipFill>
          <a:blip r:embed="rId2"/>
          <a:stretch>
            <a:fillRect/>
          </a:stretch>
        </p:blipFill>
        <p:spPr>
          <a:xfrm>
            <a:off x="762000" y="1766752"/>
            <a:ext cx="7327737" cy="4574586"/>
          </a:xfrm>
          <a:prstGeom prst="rect">
            <a:avLst/>
          </a:prstGeom>
        </p:spPr>
      </p:pic>
    </p:spTree>
    <p:extLst>
      <p:ext uri="{BB962C8B-B14F-4D97-AF65-F5344CB8AC3E}">
        <p14:creationId xmlns:p14="http://schemas.microsoft.com/office/powerpoint/2010/main" val="3386950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9</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36</a:t>
            </a:fld>
            <a:endParaRPr lang="en-US"/>
          </a:p>
        </p:txBody>
      </p:sp>
      <p:pic>
        <p:nvPicPr>
          <p:cNvPr id="6" name="Picture 5"/>
          <p:cNvPicPr>
            <a:picLocks noChangeAspect="1"/>
          </p:cNvPicPr>
          <p:nvPr/>
        </p:nvPicPr>
        <p:blipFill>
          <a:blip r:embed="rId2"/>
          <a:stretch>
            <a:fillRect/>
          </a:stretch>
        </p:blipFill>
        <p:spPr>
          <a:xfrm>
            <a:off x="762000" y="1755866"/>
            <a:ext cx="7327737" cy="4574586"/>
          </a:xfrm>
          <a:prstGeom prst="rect">
            <a:avLst/>
          </a:prstGeom>
        </p:spPr>
      </p:pic>
    </p:spTree>
    <p:extLst>
      <p:ext uri="{BB962C8B-B14F-4D97-AF65-F5344CB8AC3E}">
        <p14:creationId xmlns:p14="http://schemas.microsoft.com/office/powerpoint/2010/main" val="2304613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Actual—LRZ 10</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37</a:t>
            </a:fld>
            <a:endParaRPr lang="en-US"/>
          </a:p>
        </p:txBody>
      </p:sp>
      <p:pic>
        <p:nvPicPr>
          <p:cNvPr id="6" name="Picture 5"/>
          <p:cNvPicPr>
            <a:picLocks noChangeAspect="1"/>
          </p:cNvPicPr>
          <p:nvPr/>
        </p:nvPicPr>
        <p:blipFill>
          <a:blip r:embed="rId2"/>
          <a:stretch>
            <a:fillRect/>
          </a:stretch>
        </p:blipFill>
        <p:spPr>
          <a:xfrm>
            <a:off x="838200" y="1766752"/>
            <a:ext cx="7327737" cy="4574586"/>
          </a:xfrm>
          <a:prstGeom prst="rect">
            <a:avLst/>
          </a:prstGeom>
        </p:spPr>
      </p:pic>
    </p:spTree>
    <p:extLst>
      <p:ext uri="{BB962C8B-B14F-4D97-AF65-F5344CB8AC3E}">
        <p14:creationId xmlns:p14="http://schemas.microsoft.com/office/powerpoint/2010/main" val="1612274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6690"/>
            <a:ext cx="8001000" cy="1143000"/>
          </a:xfrm>
        </p:spPr>
        <p:txBody>
          <a:bodyPr/>
          <a:lstStyle/>
          <a:p>
            <a:r>
              <a:rPr lang="en-US" sz="3200" dirty="0" smtClean="0"/>
              <a:t>SUFG Annual Gross &amp; Net Forecast vs. Module E vs. 2015 Actual—MISO</a:t>
            </a:r>
            <a:endParaRPr lang="en-US" sz="3200" dirty="0"/>
          </a:p>
        </p:txBody>
      </p:sp>
      <p:sp>
        <p:nvSpPr>
          <p:cNvPr id="4" name="Slide Number Placeholder 3"/>
          <p:cNvSpPr>
            <a:spLocks noGrp="1"/>
          </p:cNvSpPr>
          <p:nvPr>
            <p:ph type="sldNum" sz="quarter" idx="12"/>
          </p:nvPr>
        </p:nvSpPr>
        <p:spPr/>
        <p:txBody>
          <a:bodyPr/>
          <a:lstStyle/>
          <a:p>
            <a:fld id="{98FD20A7-8901-4B1E-8253-F45E193B8370}" type="slidenum">
              <a:rPr lang="en-US" smtClean="0"/>
              <a:t>38</a:t>
            </a:fld>
            <a:endParaRPr lang="en-US"/>
          </a:p>
        </p:txBody>
      </p:sp>
      <p:pic>
        <p:nvPicPr>
          <p:cNvPr id="8" name="Picture 7"/>
          <p:cNvPicPr>
            <a:picLocks noChangeAspect="1"/>
          </p:cNvPicPr>
          <p:nvPr/>
        </p:nvPicPr>
        <p:blipFill>
          <a:blip r:embed="rId2"/>
          <a:stretch>
            <a:fillRect/>
          </a:stretch>
        </p:blipFill>
        <p:spPr>
          <a:xfrm>
            <a:off x="762000" y="1766752"/>
            <a:ext cx="7327737" cy="4574586"/>
          </a:xfrm>
          <a:prstGeom prst="rect">
            <a:avLst/>
          </a:prstGeom>
        </p:spPr>
      </p:pic>
    </p:spTree>
    <p:extLst>
      <p:ext uri="{BB962C8B-B14F-4D97-AF65-F5344CB8AC3E}">
        <p14:creationId xmlns:p14="http://schemas.microsoft.com/office/powerpoint/2010/main" val="1121136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200400"/>
            <a:ext cx="7772400" cy="1143000"/>
          </a:xfrm>
        </p:spPr>
        <p:txBody>
          <a:bodyPr/>
          <a:lstStyle/>
          <a:p>
            <a:r>
              <a:rPr lang="en-US" dirty="0" smtClean="0"/>
              <a:t>Draft State-level Forecasts</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39</a:t>
            </a:fld>
            <a:endParaRPr lang="en-US"/>
          </a:p>
        </p:txBody>
      </p:sp>
    </p:spTree>
    <p:extLst>
      <p:ext uri="{BB962C8B-B14F-4D97-AF65-F5344CB8AC3E}">
        <p14:creationId xmlns:p14="http://schemas.microsoft.com/office/powerpoint/2010/main" val="414308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Comments</a:t>
            </a:r>
            <a:endParaRPr lang="en-US" dirty="0"/>
          </a:p>
        </p:txBody>
      </p:sp>
      <p:sp>
        <p:nvSpPr>
          <p:cNvPr id="3" name="Content Placeholder 2"/>
          <p:cNvSpPr>
            <a:spLocks noGrp="1"/>
          </p:cNvSpPr>
          <p:nvPr>
            <p:ph idx="1"/>
          </p:nvPr>
        </p:nvSpPr>
        <p:spPr/>
        <p:txBody>
          <a:bodyPr/>
          <a:lstStyle/>
          <a:p>
            <a:r>
              <a:rPr lang="en-US" sz="2800" dirty="0" smtClean="0"/>
              <a:t>We were asked a question regarding incorporating a significant change in load if LSEs provide feedback explaining the change</a:t>
            </a:r>
          </a:p>
          <a:p>
            <a:r>
              <a:rPr lang="en-US" sz="2800" dirty="0" smtClean="0"/>
              <a:t>We can make a load adjustment to the forecast based on such changes. This should be done with care to avoid double counting (if the macroeconomic forecast already reflects it) and to ensure the allocation factors assign the load change to the proper LRZ in the state</a:t>
            </a:r>
            <a:endParaRPr lang="en-US" sz="2800" dirty="0"/>
          </a:p>
        </p:txBody>
      </p:sp>
      <p:sp>
        <p:nvSpPr>
          <p:cNvPr id="4" name="Slide Number Placeholder 3"/>
          <p:cNvSpPr>
            <a:spLocks noGrp="1"/>
          </p:cNvSpPr>
          <p:nvPr>
            <p:ph type="sldNum" sz="quarter" idx="12"/>
          </p:nvPr>
        </p:nvSpPr>
        <p:spPr/>
        <p:txBody>
          <a:bodyPr/>
          <a:lstStyle/>
          <a:p>
            <a:fld id="{98FD20A7-8901-4B1E-8253-F45E193B8370}" type="slidenum">
              <a:rPr lang="en-US" smtClean="0"/>
              <a:t>4</a:t>
            </a:fld>
            <a:endParaRPr lang="en-US"/>
          </a:p>
        </p:txBody>
      </p:sp>
    </p:spTree>
    <p:extLst>
      <p:ext uri="{BB962C8B-B14F-4D97-AF65-F5344CB8AC3E}">
        <p14:creationId xmlns:p14="http://schemas.microsoft.com/office/powerpoint/2010/main" val="2979254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Forecasts</a:t>
            </a:r>
            <a:endParaRPr lang="en-US" dirty="0"/>
          </a:p>
        </p:txBody>
      </p:sp>
      <p:sp>
        <p:nvSpPr>
          <p:cNvPr id="5" name="Content Placeholder 4"/>
          <p:cNvSpPr>
            <a:spLocks noGrp="1"/>
          </p:cNvSpPr>
          <p:nvPr>
            <p:ph idx="1"/>
          </p:nvPr>
        </p:nvSpPr>
        <p:spPr/>
        <p:txBody>
          <a:bodyPr/>
          <a:lstStyle/>
          <a:p>
            <a:r>
              <a:rPr lang="en-US" dirty="0" smtClean="0"/>
              <a:t>The state forecasts shown here are gross forecasts in that they do not include an adjustment for EE/DR/DG</a:t>
            </a:r>
          </a:p>
          <a:p>
            <a:r>
              <a:rPr lang="en-US" dirty="0" smtClean="0"/>
              <a:t>2015 and 2016 forecasts are provided to show how different/similar they are</a:t>
            </a:r>
            <a:endParaRPr lang="en-US" dirty="0"/>
          </a:p>
        </p:txBody>
      </p:sp>
      <p:sp>
        <p:nvSpPr>
          <p:cNvPr id="3" name="Slide Number Placeholder 2"/>
          <p:cNvSpPr>
            <a:spLocks noGrp="1"/>
          </p:cNvSpPr>
          <p:nvPr>
            <p:ph type="sldNum" sz="quarter" idx="12"/>
          </p:nvPr>
        </p:nvSpPr>
        <p:spPr/>
        <p:txBody>
          <a:bodyPr/>
          <a:lstStyle/>
          <a:p>
            <a:fld id="{98FD20A7-8901-4B1E-8253-F45E193B8370}" type="slidenum">
              <a:rPr lang="en-US" smtClean="0"/>
              <a:t>40</a:t>
            </a:fld>
            <a:endParaRPr lang="en-US"/>
          </a:p>
        </p:txBody>
      </p:sp>
    </p:spTree>
    <p:extLst>
      <p:ext uri="{BB962C8B-B14F-4D97-AF65-F5344CB8AC3E}">
        <p14:creationId xmlns:p14="http://schemas.microsoft.com/office/powerpoint/2010/main" val="3707612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09800" cy="4114800"/>
          </a:xfrm>
        </p:spPr>
        <p:txBody>
          <a:bodyPr/>
          <a:lstStyle/>
          <a:p>
            <a:r>
              <a:rPr lang="en-US" sz="2000" dirty="0" smtClean="0"/>
              <a:t>2015 Forecast 2016-2025 projected CAGR - 1.00%</a:t>
            </a:r>
          </a:p>
          <a:p>
            <a:r>
              <a:rPr lang="en-US" sz="2000" dirty="0" smtClean="0"/>
              <a:t>2016 Forecast 2017-2026 projected CAGR - 1.07%</a:t>
            </a:r>
            <a:endParaRPr lang="en-US" sz="2000" dirty="0"/>
          </a:p>
          <a:p>
            <a:r>
              <a:rPr lang="en-US" sz="2000" dirty="0" smtClean="0"/>
              <a:t>1990-2014 </a:t>
            </a:r>
            <a:r>
              <a:rPr lang="en-US" sz="2000" dirty="0"/>
              <a:t>actual </a:t>
            </a:r>
            <a:r>
              <a:rPr lang="en-US" sz="2000" dirty="0" smtClean="0"/>
              <a:t>CAGR -2.29%</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41</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9" name="Chart 8"/>
          <p:cNvGraphicFramePr>
            <a:graphicFrameLocks/>
          </p:cNvGraphicFramePr>
          <p:nvPr>
            <p:extLst/>
          </p:nvPr>
        </p:nvGraphicFramePr>
        <p:xfrm>
          <a:off x="2438400" y="1828800"/>
          <a:ext cx="6530067" cy="397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4698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09800" cy="4114800"/>
          </a:xfrm>
        </p:spPr>
        <p:txBody>
          <a:bodyPr/>
          <a:lstStyle/>
          <a:p>
            <a:r>
              <a:rPr lang="en-US" sz="2000" dirty="0" smtClean="0"/>
              <a:t>2015 Forecast 2016-2025 projected CAGR - 0.63%</a:t>
            </a:r>
          </a:p>
          <a:p>
            <a:r>
              <a:rPr lang="en-US" sz="2000" dirty="0" smtClean="0"/>
              <a:t>2016 Forecast 2017-2026 projected CAGR - 0.64%</a:t>
            </a:r>
            <a:endParaRPr lang="en-US" sz="2000" dirty="0"/>
          </a:p>
          <a:p>
            <a:r>
              <a:rPr lang="en-US" sz="2000" dirty="0" smtClean="0"/>
              <a:t>1990-2014 </a:t>
            </a:r>
            <a:r>
              <a:rPr lang="en-US" sz="2000" dirty="0"/>
              <a:t>actual </a:t>
            </a:r>
            <a:r>
              <a:rPr lang="en-US" sz="2000" dirty="0" smtClean="0"/>
              <a:t>CAGR - 1.00%</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42</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10" name="Chart 9"/>
          <p:cNvGraphicFramePr>
            <a:graphicFrameLocks/>
          </p:cNvGraphicFramePr>
          <p:nvPr>
            <p:extLst/>
          </p:nvPr>
        </p:nvGraphicFramePr>
        <p:xfrm>
          <a:off x="2438400" y="1905000"/>
          <a:ext cx="6530066" cy="380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3852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1.29%</a:t>
            </a:r>
          </a:p>
          <a:p>
            <a:r>
              <a:rPr lang="en-US" sz="2000" dirty="0" smtClean="0"/>
              <a:t>2016 Forecast 2017-2026 projected CAGR – 1.41%</a:t>
            </a:r>
            <a:endParaRPr lang="en-US" sz="2000" dirty="0"/>
          </a:p>
          <a:p>
            <a:r>
              <a:rPr lang="en-US" sz="2000" dirty="0" smtClean="0"/>
              <a:t>1990-2014 </a:t>
            </a:r>
            <a:r>
              <a:rPr lang="en-US" sz="2000" dirty="0"/>
              <a:t>actual </a:t>
            </a:r>
            <a:r>
              <a:rPr lang="en-US" sz="2000" dirty="0" smtClean="0"/>
              <a:t>CAGR - 1.55%</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43</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8" name="Chart 7"/>
          <p:cNvGraphicFramePr>
            <a:graphicFrameLocks/>
          </p:cNvGraphicFramePr>
          <p:nvPr>
            <p:extLst/>
          </p:nvPr>
        </p:nvGraphicFramePr>
        <p:xfrm>
          <a:off x="2438400" y="1828800"/>
          <a:ext cx="6513512" cy="3946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6695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1.60%</a:t>
            </a:r>
          </a:p>
          <a:p>
            <a:r>
              <a:rPr lang="en-US" sz="2000" dirty="0" smtClean="0"/>
              <a:t>2016 Forecast 2017-2026 projected CAGR – 1.70%</a:t>
            </a:r>
            <a:endParaRPr lang="en-US" sz="2000" dirty="0"/>
          </a:p>
          <a:p>
            <a:r>
              <a:rPr lang="en-US" sz="2000" dirty="0" smtClean="0"/>
              <a:t>1990-2014 </a:t>
            </a:r>
            <a:r>
              <a:rPr lang="en-US" sz="2000" dirty="0"/>
              <a:t>actual </a:t>
            </a:r>
            <a:r>
              <a:rPr lang="en-US" sz="2000" dirty="0" smtClean="0"/>
              <a:t>CAGR - 1.99%</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44</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10" name="Chart 9"/>
          <p:cNvGraphicFramePr>
            <a:graphicFrameLocks/>
          </p:cNvGraphicFramePr>
          <p:nvPr>
            <p:extLst/>
          </p:nvPr>
        </p:nvGraphicFramePr>
        <p:xfrm>
          <a:off x="2485231" y="1981200"/>
          <a:ext cx="6611938" cy="3708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87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1.09%</a:t>
            </a:r>
          </a:p>
          <a:p>
            <a:r>
              <a:rPr lang="en-US" sz="2000" dirty="0" smtClean="0"/>
              <a:t>2016 Forecast 2017-2026 projected CAGR – 1.20%</a:t>
            </a:r>
            <a:endParaRPr lang="en-US" sz="2000" dirty="0"/>
          </a:p>
          <a:p>
            <a:r>
              <a:rPr lang="en-US" sz="2000" dirty="0" smtClean="0"/>
              <a:t>1990-2014 </a:t>
            </a:r>
            <a:r>
              <a:rPr lang="en-US" sz="2000" dirty="0"/>
              <a:t>actual </a:t>
            </a:r>
            <a:r>
              <a:rPr lang="en-US" sz="2000" dirty="0" smtClean="0"/>
              <a:t>CAGR – 1.07%</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45</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11" name="Chart 10"/>
          <p:cNvGraphicFramePr>
            <a:graphicFrameLocks/>
          </p:cNvGraphicFramePr>
          <p:nvPr>
            <p:extLst/>
          </p:nvPr>
        </p:nvGraphicFramePr>
        <p:xfrm>
          <a:off x="2362200" y="1828800"/>
          <a:ext cx="6596062" cy="393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094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838200" y="2057400"/>
            <a:ext cx="7543800" cy="4114800"/>
          </a:xfrm>
        </p:spPr>
        <p:txBody>
          <a:bodyPr/>
          <a:lstStyle/>
          <a:p>
            <a:pPr>
              <a:buFont typeface="Arial" panose="020B0604020202020204" pitchFamily="34" charset="0"/>
              <a:buChar char="•"/>
            </a:pPr>
            <a:r>
              <a:rPr lang="en-US" dirty="0" smtClean="0"/>
              <a:t>LA will be discussed later</a:t>
            </a:r>
            <a:endParaRPr lang="en-US" dirty="0"/>
          </a:p>
        </p:txBody>
      </p:sp>
      <p:sp>
        <p:nvSpPr>
          <p:cNvPr id="5" name="Slide Number Placeholder 4"/>
          <p:cNvSpPr>
            <a:spLocks noGrp="1"/>
          </p:cNvSpPr>
          <p:nvPr>
            <p:ph type="sldNum" sz="quarter" idx="12"/>
          </p:nvPr>
        </p:nvSpPr>
        <p:spPr/>
        <p:txBody>
          <a:bodyPr/>
          <a:lstStyle/>
          <a:p>
            <a:fld id="{1C8B969E-170B-40FA-A015-D739D7E6B5C1}" type="slidenum">
              <a:rPr lang="en-US" smtClean="0"/>
              <a:t>46</a:t>
            </a:fld>
            <a:endParaRPr lang="en-US"/>
          </a:p>
        </p:txBody>
      </p:sp>
    </p:spTree>
    <p:extLst>
      <p:ext uri="{BB962C8B-B14F-4D97-AF65-F5344CB8AC3E}">
        <p14:creationId xmlns:p14="http://schemas.microsoft.com/office/powerpoint/2010/main" val="1120874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0.88%</a:t>
            </a:r>
          </a:p>
          <a:p>
            <a:r>
              <a:rPr lang="en-US" sz="2000" dirty="0" smtClean="0"/>
              <a:t>2016 Forecast 2017-2026 projected CAGR – 0.98%</a:t>
            </a:r>
            <a:endParaRPr lang="en-US" sz="2000" dirty="0"/>
          </a:p>
          <a:p>
            <a:r>
              <a:rPr lang="en-US" sz="2000" dirty="0" smtClean="0"/>
              <a:t>1990-2014 </a:t>
            </a:r>
            <a:r>
              <a:rPr lang="en-US" sz="2000" dirty="0"/>
              <a:t>actual </a:t>
            </a:r>
            <a:r>
              <a:rPr lang="en-US" sz="2000" dirty="0" smtClean="0"/>
              <a:t>CAGR – 0.95%</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47</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8" name="Chart 7"/>
          <p:cNvGraphicFramePr>
            <a:graphicFrameLocks/>
          </p:cNvGraphicFramePr>
          <p:nvPr>
            <p:extLst/>
          </p:nvPr>
        </p:nvGraphicFramePr>
        <p:xfrm>
          <a:off x="2438400" y="2057400"/>
          <a:ext cx="6553200" cy="3649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711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1.67%</a:t>
            </a:r>
          </a:p>
          <a:p>
            <a:r>
              <a:rPr lang="en-US" sz="2000" dirty="0" smtClean="0"/>
              <a:t>2016 Forecast 2017-2026 projected CAGR – 1.68%</a:t>
            </a:r>
            <a:endParaRPr lang="en-US" sz="2000" dirty="0"/>
          </a:p>
          <a:p>
            <a:r>
              <a:rPr lang="en-US" sz="2000" dirty="0" smtClean="0"/>
              <a:t>1990-2014 </a:t>
            </a:r>
            <a:r>
              <a:rPr lang="en-US" sz="2000" dirty="0"/>
              <a:t>actual </a:t>
            </a:r>
            <a:r>
              <a:rPr lang="en-US" sz="2000" dirty="0" smtClean="0"/>
              <a:t>CAGR – 1.58%</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48</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9" name="Chart 8"/>
          <p:cNvGraphicFramePr>
            <a:graphicFrameLocks/>
          </p:cNvGraphicFramePr>
          <p:nvPr>
            <p:extLst/>
          </p:nvPr>
        </p:nvGraphicFramePr>
        <p:xfrm>
          <a:off x="2552700" y="1905000"/>
          <a:ext cx="6477000" cy="365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562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34400" cy="1143000"/>
          </a:xfrm>
        </p:spPr>
        <p:txBody>
          <a:bodyPr/>
          <a:lstStyle/>
          <a:p>
            <a:r>
              <a:rPr lang="en-US" dirty="0" smtClean="0"/>
              <a:t>Mississippi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1.76%</a:t>
            </a:r>
          </a:p>
          <a:p>
            <a:r>
              <a:rPr lang="en-US" sz="2000" dirty="0" smtClean="0"/>
              <a:t>2016 Forecast 2017-2026 projected CAGR – 1.63%</a:t>
            </a:r>
            <a:endParaRPr lang="en-US" sz="2000" dirty="0"/>
          </a:p>
          <a:p>
            <a:r>
              <a:rPr lang="en-US" sz="2000" dirty="0" smtClean="0"/>
              <a:t>1990-2014 </a:t>
            </a:r>
            <a:r>
              <a:rPr lang="en-US" sz="2000" dirty="0"/>
              <a:t>actual </a:t>
            </a:r>
            <a:r>
              <a:rPr lang="en-US" sz="2000" dirty="0" smtClean="0"/>
              <a:t>CAGR – 1.81%</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49</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10" name="Chart 9"/>
          <p:cNvGraphicFramePr>
            <a:graphicFrameLocks/>
          </p:cNvGraphicFramePr>
          <p:nvPr>
            <p:extLst/>
          </p:nvPr>
        </p:nvGraphicFramePr>
        <p:xfrm>
          <a:off x="2438400" y="1981200"/>
          <a:ext cx="6534944" cy="3670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757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14600"/>
            <a:ext cx="8686800" cy="2209800"/>
          </a:xfrm>
        </p:spPr>
        <p:txBody>
          <a:bodyPr/>
          <a:lstStyle/>
          <a:p>
            <a:r>
              <a:rPr lang="en-US" dirty="0" smtClean="0"/>
              <a:t>Forecast Comparison 2016-2025</a:t>
            </a:r>
            <a:br>
              <a:rPr lang="en-US" dirty="0" smtClean="0"/>
            </a:br>
            <a:r>
              <a:rPr lang="en-US" dirty="0" smtClean="0"/>
              <a:t/>
            </a:r>
            <a:br>
              <a:rPr lang="en-US" dirty="0" smtClean="0"/>
            </a:br>
            <a:r>
              <a:rPr lang="en-US" sz="3600" dirty="0" smtClean="0"/>
              <a:t>2015 ILF vs. Module E vs. 2015 Actual</a:t>
            </a:r>
            <a:endParaRPr lang="en-US" sz="3600" dirty="0"/>
          </a:p>
        </p:txBody>
      </p:sp>
      <p:sp>
        <p:nvSpPr>
          <p:cNvPr id="2" name="Slide Number Placeholder 1"/>
          <p:cNvSpPr>
            <a:spLocks noGrp="1"/>
          </p:cNvSpPr>
          <p:nvPr>
            <p:ph type="sldNum" sz="quarter" idx="12"/>
          </p:nvPr>
        </p:nvSpPr>
        <p:spPr/>
        <p:txBody>
          <a:bodyPr/>
          <a:lstStyle/>
          <a:p>
            <a:fld id="{98FD20A7-8901-4B1E-8253-F45E193B8370}" type="slidenum">
              <a:rPr lang="en-US" smtClean="0"/>
              <a:t>5</a:t>
            </a:fld>
            <a:endParaRPr lang="en-US"/>
          </a:p>
        </p:txBody>
      </p:sp>
    </p:spTree>
    <p:extLst>
      <p:ext uri="{BB962C8B-B14F-4D97-AF65-F5344CB8AC3E}">
        <p14:creationId xmlns:p14="http://schemas.microsoft.com/office/powerpoint/2010/main" val="3657803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1143000"/>
          </a:xfrm>
        </p:spPr>
        <p:txBody>
          <a:bodyPr/>
          <a:lstStyle/>
          <a:p>
            <a:r>
              <a:rPr lang="en-US" dirty="0" smtClean="0"/>
              <a:t>Missouri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1.18%</a:t>
            </a:r>
          </a:p>
          <a:p>
            <a:r>
              <a:rPr lang="en-US" sz="2000" dirty="0" smtClean="0"/>
              <a:t>2016 Forecast 2017-2026 projected CAGR – 1.25%</a:t>
            </a:r>
            <a:endParaRPr lang="en-US" sz="2000" dirty="0"/>
          </a:p>
          <a:p>
            <a:r>
              <a:rPr lang="en-US" sz="2000" dirty="0" smtClean="0"/>
              <a:t>1990-2014 </a:t>
            </a:r>
            <a:r>
              <a:rPr lang="en-US" sz="2000" dirty="0"/>
              <a:t>actual </a:t>
            </a:r>
            <a:r>
              <a:rPr lang="en-US" sz="2000" dirty="0" smtClean="0"/>
              <a:t>CAGR – 1.86%</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50</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9" name="Chart 8"/>
          <p:cNvGraphicFramePr>
            <a:graphicFrameLocks/>
          </p:cNvGraphicFramePr>
          <p:nvPr>
            <p:extLst/>
          </p:nvPr>
        </p:nvGraphicFramePr>
        <p:xfrm>
          <a:off x="2362200" y="1905000"/>
          <a:ext cx="6629400" cy="3749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450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1143000"/>
          </a:xfrm>
        </p:spPr>
        <p:txBody>
          <a:bodyPr/>
          <a:lstStyle/>
          <a:p>
            <a:r>
              <a:rPr lang="en-US" dirty="0" smtClean="0"/>
              <a:t>Montana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1.82%</a:t>
            </a:r>
          </a:p>
          <a:p>
            <a:r>
              <a:rPr lang="en-US" sz="2000" dirty="0" smtClean="0"/>
              <a:t>2016 Forecast 2017-2026 projected CAGR – 1.90%</a:t>
            </a:r>
            <a:endParaRPr lang="en-US" sz="2000" dirty="0"/>
          </a:p>
          <a:p>
            <a:r>
              <a:rPr lang="en-US" sz="2000" dirty="0" smtClean="0"/>
              <a:t>1990-2014 </a:t>
            </a:r>
            <a:r>
              <a:rPr lang="en-US" sz="2000" dirty="0"/>
              <a:t>actual </a:t>
            </a:r>
            <a:r>
              <a:rPr lang="en-US" sz="2000" dirty="0" smtClean="0"/>
              <a:t>CAGR – 0.30%</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51</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8" name="Chart 7"/>
          <p:cNvGraphicFramePr>
            <a:graphicFrameLocks/>
          </p:cNvGraphicFramePr>
          <p:nvPr>
            <p:extLst/>
          </p:nvPr>
        </p:nvGraphicFramePr>
        <p:xfrm>
          <a:off x="2362200" y="1828800"/>
          <a:ext cx="6682966" cy="3930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7406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1143000"/>
          </a:xfrm>
        </p:spPr>
        <p:txBody>
          <a:bodyPr/>
          <a:lstStyle/>
          <a:p>
            <a:r>
              <a:rPr lang="en-US" dirty="0" smtClean="0"/>
              <a:t>North Dakota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1.08%</a:t>
            </a:r>
          </a:p>
          <a:p>
            <a:r>
              <a:rPr lang="en-US" sz="2000" dirty="0" smtClean="0"/>
              <a:t>2016 Forecast 2017-2026 projected CAGR – 1.55%</a:t>
            </a:r>
            <a:endParaRPr lang="en-US" sz="2000" dirty="0"/>
          </a:p>
          <a:p>
            <a:r>
              <a:rPr lang="en-US" sz="2000" dirty="0" smtClean="0"/>
              <a:t>1990-2014 </a:t>
            </a:r>
            <a:r>
              <a:rPr lang="en-US" sz="2000" dirty="0"/>
              <a:t>actual </a:t>
            </a:r>
            <a:r>
              <a:rPr lang="en-US" sz="2000" dirty="0" smtClean="0"/>
              <a:t>CAGR – 4.06%</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52</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9" name="Chart 8"/>
          <p:cNvGraphicFramePr>
            <a:graphicFrameLocks/>
          </p:cNvGraphicFramePr>
          <p:nvPr>
            <p:extLst/>
          </p:nvPr>
        </p:nvGraphicFramePr>
        <p:xfrm>
          <a:off x="2362200" y="1905000"/>
          <a:ext cx="6589714" cy="3744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09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1143000"/>
          </a:xfrm>
        </p:spPr>
        <p:txBody>
          <a:bodyPr/>
          <a:lstStyle/>
          <a:p>
            <a:r>
              <a:rPr lang="en-US" dirty="0" smtClean="0"/>
              <a:t>South Dakota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2.02%</a:t>
            </a:r>
          </a:p>
          <a:p>
            <a:r>
              <a:rPr lang="en-US" sz="2000" dirty="0" smtClean="0"/>
              <a:t>2016 Forecast 2017-2026 projected CAGR – 2.17%</a:t>
            </a:r>
            <a:endParaRPr lang="en-US" sz="2000" dirty="0"/>
          </a:p>
          <a:p>
            <a:r>
              <a:rPr lang="en-US" sz="2000" dirty="0" smtClean="0"/>
              <a:t>1990-2014 </a:t>
            </a:r>
            <a:r>
              <a:rPr lang="en-US" sz="2000" dirty="0"/>
              <a:t>actual </a:t>
            </a:r>
            <a:r>
              <a:rPr lang="en-US" sz="2000" dirty="0" smtClean="0"/>
              <a:t>CAGR – 2.82%</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53</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8" name="Chart 7"/>
          <p:cNvGraphicFramePr>
            <a:graphicFrameLocks/>
          </p:cNvGraphicFramePr>
          <p:nvPr>
            <p:extLst/>
          </p:nvPr>
        </p:nvGraphicFramePr>
        <p:xfrm>
          <a:off x="2438400" y="1905000"/>
          <a:ext cx="6587150" cy="3738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265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1143000"/>
          </a:xfrm>
        </p:spPr>
        <p:txBody>
          <a:bodyPr/>
          <a:lstStyle/>
          <a:p>
            <a:r>
              <a:rPr lang="en-US" dirty="0" smtClean="0"/>
              <a:t>Texas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1.91%</a:t>
            </a:r>
          </a:p>
          <a:p>
            <a:r>
              <a:rPr lang="en-US" sz="2000" dirty="0" smtClean="0"/>
              <a:t>2016 Forecast 2017-2026 projected CAGR – 2.00%</a:t>
            </a:r>
            <a:endParaRPr lang="en-US" sz="2000" dirty="0"/>
          </a:p>
          <a:p>
            <a:r>
              <a:rPr lang="en-US" sz="2000" dirty="0" smtClean="0"/>
              <a:t>1990-2014 </a:t>
            </a:r>
            <a:r>
              <a:rPr lang="en-US" sz="2000" dirty="0"/>
              <a:t>actual </a:t>
            </a:r>
            <a:r>
              <a:rPr lang="en-US" sz="2000" dirty="0" smtClean="0"/>
              <a:t>CAGR – 2.09%</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54</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9" name="Chart 8"/>
          <p:cNvGraphicFramePr>
            <a:graphicFrameLocks/>
          </p:cNvGraphicFramePr>
          <p:nvPr>
            <p:extLst/>
          </p:nvPr>
        </p:nvGraphicFramePr>
        <p:xfrm>
          <a:off x="2362200" y="1905000"/>
          <a:ext cx="6615065" cy="3738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8871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534400" cy="1143000"/>
          </a:xfrm>
        </p:spPr>
        <p:txBody>
          <a:bodyPr/>
          <a:lstStyle/>
          <a:p>
            <a:r>
              <a:rPr lang="en-US" dirty="0" smtClean="0"/>
              <a:t>Wisconsin Retail Sales (</a:t>
            </a:r>
            <a:r>
              <a:rPr lang="en-US" dirty="0" err="1" smtClean="0"/>
              <a:t>GWh</a:t>
            </a:r>
            <a:r>
              <a:rPr lang="en-US" dirty="0" smtClean="0"/>
              <a:t>)</a:t>
            </a:r>
            <a:endParaRPr lang="en-US" dirty="0"/>
          </a:p>
        </p:txBody>
      </p:sp>
      <p:sp>
        <p:nvSpPr>
          <p:cNvPr id="3" name="Content Placeholder 2"/>
          <p:cNvSpPr>
            <a:spLocks noGrp="1"/>
          </p:cNvSpPr>
          <p:nvPr>
            <p:ph sz="half" idx="1"/>
          </p:nvPr>
        </p:nvSpPr>
        <p:spPr>
          <a:xfrm>
            <a:off x="152400" y="1981200"/>
            <a:ext cx="2286000" cy="4114800"/>
          </a:xfrm>
        </p:spPr>
        <p:txBody>
          <a:bodyPr/>
          <a:lstStyle/>
          <a:p>
            <a:r>
              <a:rPr lang="en-US" sz="2000" dirty="0" smtClean="0"/>
              <a:t>2015 Forecast 2016-2025 projected CAGR – 1.49%</a:t>
            </a:r>
          </a:p>
          <a:p>
            <a:r>
              <a:rPr lang="en-US" sz="2000" dirty="0" smtClean="0"/>
              <a:t>2016 Forecast 2017-2026 projected CAGR – 1.53%</a:t>
            </a:r>
            <a:endParaRPr lang="en-US" sz="2000" dirty="0"/>
          </a:p>
          <a:p>
            <a:r>
              <a:rPr lang="en-US" sz="2000" dirty="0" smtClean="0"/>
              <a:t>1990-2014 </a:t>
            </a:r>
            <a:r>
              <a:rPr lang="en-US" sz="2000" dirty="0"/>
              <a:t>actual </a:t>
            </a:r>
            <a:r>
              <a:rPr lang="en-US" sz="2000" dirty="0" smtClean="0"/>
              <a:t>CAGR – 1.45%</a:t>
            </a:r>
            <a:endParaRPr lang="en-US" sz="2000" dirty="0"/>
          </a:p>
          <a:p>
            <a:endParaRPr lang="en-US" sz="2000" dirty="0"/>
          </a:p>
        </p:txBody>
      </p:sp>
      <p:sp>
        <p:nvSpPr>
          <p:cNvPr id="5" name="Slide Number Placeholder 4"/>
          <p:cNvSpPr>
            <a:spLocks noGrp="1"/>
          </p:cNvSpPr>
          <p:nvPr>
            <p:ph type="sldNum" sz="quarter" idx="12"/>
          </p:nvPr>
        </p:nvSpPr>
        <p:spPr/>
        <p:txBody>
          <a:bodyPr/>
          <a:lstStyle/>
          <a:p>
            <a:fld id="{1C8B969E-170B-40FA-A015-D739D7E6B5C1}" type="slidenum">
              <a:rPr lang="en-US" smtClean="0"/>
              <a:t>55</a:t>
            </a:fld>
            <a:endParaRPr lang="en-US"/>
          </a:p>
        </p:txBody>
      </p:sp>
      <p:sp>
        <p:nvSpPr>
          <p:cNvPr id="7" name="TextBox 6"/>
          <p:cNvSpPr txBox="1"/>
          <p:nvPr/>
        </p:nvSpPr>
        <p:spPr>
          <a:xfrm>
            <a:off x="685800" y="6477000"/>
            <a:ext cx="5105400" cy="369332"/>
          </a:xfrm>
          <a:prstGeom prst="rect">
            <a:avLst/>
          </a:prstGeom>
          <a:noFill/>
        </p:spPr>
        <p:txBody>
          <a:bodyPr wrap="square" rtlCol="0">
            <a:spAutoFit/>
          </a:bodyPr>
          <a:lstStyle/>
          <a:p>
            <a:r>
              <a:rPr lang="en-US" dirty="0" smtClean="0"/>
              <a:t>CAGR – Compound Annual Growth Rate</a:t>
            </a:r>
            <a:endParaRPr lang="en-US" dirty="0"/>
          </a:p>
        </p:txBody>
      </p:sp>
      <p:graphicFrame>
        <p:nvGraphicFramePr>
          <p:cNvPr id="8" name="Chart 7"/>
          <p:cNvGraphicFramePr>
            <a:graphicFrameLocks/>
          </p:cNvGraphicFramePr>
          <p:nvPr>
            <p:extLst/>
          </p:nvPr>
        </p:nvGraphicFramePr>
        <p:xfrm>
          <a:off x="2552700" y="1981200"/>
          <a:ext cx="6477000" cy="3816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6466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lstStyle/>
          <a:p>
            <a:r>
              <a:rPr lang="en-US" dirty="0" smtClean="0"/>
              <a:t>Louisiana Model</a:t>
            </a:r>
            <a:endParaRPr lang="en-US" dirty="0"/>
          </a:p>
        </p:txBody>
      </p:sp>
      <p:sp>
        <p:nvSpPr>
          <p:cNvPr id="3" name="Content Placeholder 2"/>
          <p:cNvSpPr>
            <a:spLocks noGrp="1"/>
          </p:cNvSpPr>
          <p:nvPr>
            <p:ph sz="half" idx="1"/>
          </p:nvPr>
        </p:nvSpPr>
        <p:spPr>
          <a:xfrm>
            <a:off x="914400" y="1600200"/>
            <a:ext cx="8153400" cy="914400"/>
          </a:xfrm>
        </p:spPr>
        <p:txBody>
          <a:bodyPr/>
          <a:lstStyle/>
          <a:p>
            <a:pPr marL="0" indent="0">
              <a:buNone/>
            </a:pPr>
            <a:r>
              <a:rPr lang="en-US" dirty="0" smtClean="0"/>
              <a:t>Model presented in the last workshop </a:t>
            </a:r>
          </a:p>
          <a:p>
            <a:pPr marL="0" indent="0">
              <a:buNone/>
            </a:pPr>
            <a:r>
              <a:rPr lang="en-US" sz="1800" dirty="0" smtClean="0"/>
              <a:t>- Personal Income used as</a:t>
            </a:r>
            <a:r>
              <a:rPr lang="en-US" sz="1800" dirty="0"/>
              <a:t> </a:t>
            </a:r>
            <a:r>
              <a:rPr lang="en-US" sz="1800" dirty="0" smtClean="0"/>
              <a:t>macro economic variable</a:t>
            </a:r>
          </a:p>
        </p:txBody>
      </p:sp>
      <p:sp>
        <p:nvSpPr>
          <p:cNvPr id="5" name="Slide Number Placeholder 4"/>
          <p:cNvSpPr>
            <a:spLocks noGrp="1"/>
          </p:cNvSpPr>
          <p:nvPr>
            <p:ph type="sldNum" sz="quarter" idx="12"/>
          </p:nvPr>
        </p:nvSpPr>
        <p:spPr/>
        <p:txBody>
          <a:bodyPr/>
          <a:lstStyle/>
          <a:p>
            <a:fld id="{1C8B969E-170B-40FA-A015-D739D7E6B5C1}" type="slidenum">
              <a:rPr lang="en-US" smtClean="0"/>
              <a:t>56</a:t>
            </a:fld>
            <a:endParaRPr lang="en-US"/>
          </a:p>
        </p:txBody>
      </p:sp>
      <p:graphicFrame>
        <p:nvGraphicFramePr>
          <p:cNvPr id="4" name="Table 3"/>
          <p:cNvGraphicFramePr>
            <a:graphicFrameLocks noGrp="1"/>
          </p:cNvGraphicFramePr>
          <p:nvPr>
            <p:extLst/>
          </p:nvPr>
        </p:nvGraphicFramePr>
        <p:xfrm>
          <a:off x="990600" y="2590800"/>
          <a:ext cx="6934202" cy="3886199"/>
        </p:xfrm>
        <a:graphic>
          <a:graphicData uri="http://schemas.openxmlformats.org/drawingml/2006/table">
            <a:tbl>
              <a:tblPr/>
              <a:tblGrid>
                <a:gridCol w="2526312"/>
                <a:gridCol w="776315"/>
                <a:gridCol w="776315"/>
                <a:gridCol w="776315"/>
                <a:gridCol w="776315"/>
                <a:gridCol w="1302630"/>
              </a:tblGrid>
              <a:tr h="241129">
                <a:tc>
                  <a:txBody>
                    <a:bodyPr/>
                    <a:lstStyle/>
                    <a:p>
                      <a:pPr algn="l" fontAlgn="b"/>
                      <a:r>
                        <a:rPr lang="en-US" sz="1200" b="0" i="0" u="none" strike="noStrike" dirty="0">
                          <a:solidFill>
                            <a:srgbClr val="000000"/>
                          </a:solidFill>
                          <a:effectLst/>
                          <a:latin typeface="Calibri"/>
                        </a:rPr>
                        <a:t>Dependent Variable: ELECTRICITY_SALES</a:t>
                      </a:r>
                    </a:p>
                  </a:txBody>
                  <a:tcPr marL="6350" marR="6350" marT="635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41129">
                <a:tc>
                  <a:txBody>
                    <a:bodyPr/>
                    <a:lstStyle/>
                    <a:p>
                      <a:pPr algn="l" fontAlgn="b"/>
                      <a:r>
                        <a:rPr lang="en-US" sz="1200" b="0" i="0" u="none" strike="noStrike" dirty="0">
                          <a:solidFill>
                            <a:srgbClr val="000000"/>
                          </a:solidFill>
                          <a:effectLst/>
                          <a:latin typeface="Calibri"/>
                        </a:rPr>
                        <a:t>Method: Least Squares</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33092">
                <a:tc>
                  <a:txBody>
                    <a:bodyPr/>
                    <a:lstStyle/>
                    <a:p>
                      <a:pPr algn="l" fontAlgn="b"/>
                      <a:r>
                        <a:rPr lang="en-US" sz="1200" b="0" i="0" u="none" strike="noStrike" dirty="0">
                          <a:solidFill>
                            <a:srgbClr val="000000"/>
                          </a:solidFill>
                          <a:effectLst/>
                          <a:latin typeface="Calibri"/>
                        </a:rPr>
                        <a:t>Sample: 1990 2014</a:t>
                      </a:r>
                    </a:p>
                  </a:txBody>
                  <a:tcPr marL="6350" marR="6350" marT="635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41129">
                <a:tc>
                  <a:txBody>
                    <a:bodyPr/>
                    <a:lstStyle/>
                    <a:p>
                      <a:pPr algn="l" fontAlgn="b"/>
                      <a:r>
                        <a:rPr lang="en-US" sz="1200" b="0" i="0" u="none" strike="noStrike" dirty="0">
                          <a:solidFill>
                            <a:srgbClr val="000000"/>
                          </a:solidFill>
                          <a:effectLst/>
                          <a:latin typeface="Calibri"/>
                        </a:rPr>
                        <a:t>Included observations: 25</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r h="482259">
                <a:tc>
                  <a:txBody>
                    <a:bodyPr/>
                    <a:lstStyle/>
                    <a:p>
                      <a:pPr algn="l" fontAlgn="b"/>
                      <a:r>
                        <a:rPr lang="en-US" sz="1200" b="0" i="0" u="none" strike="noStrike" dirty="0">
                          <a:solidFill>
                            <a:srgbClr val="000000"/>
                          </a:solidFill>
                          <a:effectLst/>
                          <a:latin typeface="Calibri"/>
                        </a:rPr>
                        <a:t>Variable</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Coefficient</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Std. Error</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t-Statistic</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Prob.  </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Elasticity at 2014 (weather at means)</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1129">
                <a:tc>
                  <a:txBody>
                    <a:bodyPr/>
                    <a:lstStyle/>
                    <a:p>
                      <a:pPr algn="l" fontAlgn="b"/>
                      <a:r>
                        <a:rPr lang="en-US" sz="1200" b="0" i="0" u="none" strike="noStrike">
                          <a:solidFill>
                            <a:srgbClr val="000000"/>
                          </a:solidFill>
                          <a:effectLst/>
                          <a:latin typeface="Calibri"/>
                        </a:rPr>
                        <a:t>C</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74640.57</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7268.002</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10.26975</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0.0000</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r>
              <a:tr h="241129">
                <a:tc>
                  <a:txBody>
                    <a:bodyPr/>
                    <a:lstStyle/>
                    <a:p>
                      <a:pPr algn="l" fontAlgn="b"/>
                      <a:r>
                        <a:rPr lang="en-US" sz="1200" b="0" i="0" u="none" strike="noStrike">
                          <a:solidFill>
                            <a:srgbClr val="000000"/>
                          </a:solidFill>
                          <a:effectLst/>
                          <a:latin typeface="Calibri"/>
                        </a:rPr>
                        <a:t>@MOVAV(REAL_ELECTRICITY_PRICE,3)</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-4215.296</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434.2424</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-9.707242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-0.3385</a:t>
                      </a:r>
                    </a:p>
                  </a:txBody>
                  <a:tcPr marL="6350" marR="6350" marT="6350" marB="0" anchor="b">
                    <a:lnL>
                      <a:noFill/>
                    </a:lnL>
                    <a:lnR>
                      <a:noFill/>
                    </a:lnR>
                    <a:lnT>
                      <a:noFill/>
                    </a:lnT>
                    <a:lnB>
                      <a:noFill/>
                    </a:lnB>
                  </a:tcPr>
                </a:tc>
              </a:tr>
              <a:tr h="241129">
                <a:tc>
                  <a:txBody>
                    <a:bodyPr/>
                    <a:lstStyle/>
                    <a:p>
                      <a:pPr algn="l" fontAlgn="b"/>
                      <a:r>
                        <a:rPr lang="en-US" sz="1200" b="0" i="0" u="none" strike="noStrike">
                          <a:solidFill>
                            <a:srgbClr val="000000"/>
                          </a:solidFill>
                          <a:effectLst/>
                          <a:latin typeface="Calibri"/>
                        </a:rPr>
                        <a:t>REAL_INCOME</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0.000115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0.0000123</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9.370875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0.2503</a:t>
                      </a:r>
                    </a:p>
                  </a:txBody>
                  <a:tcPr marL="6350" marR="6350" marT="6350" marB="0" anchor="b">
                    <a:lnL>
                      <a:noFill/>
                    </a:lnL>
                    <a:lnR>
                      <a:noFill/>
                    </a:lnR>
                    <a:lnT>
                      <a:noFill/>
                    </a:lnT>
                    <a:lnB>
                      <a:noFill/>
                    </a:lnB>
                  </a:tcPr>
                </a:tc>
              </a:tr>
              <a:tr h="241129">
                <a:tc>
                  <a:txBody>
                    <a:bodyPr/>
                    <a:lstStyle/>
                    <a:p>
                      <a:pPr algn="l" fontAlgn="b"/>
                      <a:r>
                        <a:rPr lang="en-US" sz="1200" b="0" i="0" u="none" strike="noStrike">
                          <a:solidFill>
                            <a:srgbClr val="000000"/>
                          </a:solidFill>
                          <a:effectLst/>
                          <a:latin typeface="Calibri"/>
                        </a:rPr>
                        <a:t>CDD</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4.621522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1.465265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3.154052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0.0050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0.1747</a:t>
                      </a:r>
                    </a:p>
                  </a:txBody>
                  <a:tcPr marL="6350" marR="6350" marT="6350" marB="0" anchor="b">
                    <a:lnL>
                      <a:noFill/>
                    </a:lnL>
                    <a:lnR>
                      <a:noFill/>
                    </a:lnR>
                    <a:lnT>
                      <a:noFill/>
                    </a:lnT>
                    <a:lnB>
                      <a:noFill/>
                    </a:lnB>
                  </a:tcPr>
                </a:tc>
              </a:tr>
              <a:tr h="253186">
                <a:tc>
                  <a:txBody>
                    <a:bodyPr/>
                    <a:lstStyle/>
                    <a:p>
                      <a:pPr algn="l" fontAlgn="b"/>
                      <a:r>
                        <a:rPr lang="en-US" sz="1200" b="0" i="0" u="none" strike="noStrike">
                          <a:solidFill>
                            <a:srgbClr val="000000"/>
                          </a:solidFill>
                          <a:effectLst/>
                          <a:latin typeface="Calibri"/>
                        </a:rPr>
                        <a:t>HDD</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4.264524</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1.328142</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3.210895</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0.0044</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0.0839</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r h="253186">
                <a:tc>
                  <a:txBody>
                    <a:bodyPr/>
                    <a:lstStyle/>
                    <a:p>
                      <a:pPr algn="l" fontAlgn="b"/>
                      <a:r>
                        <a:rPr lang="en-US" sz="1200" b="0" i="0" u="none" strike="noStrike">
                          <a:solidFill>
                            <a:srgbClr val="000000"/>
                          </a:solidFill>
                          <a:effectLst/>
                          <a:latin typeface="Calibri"/>
                        </a:rPr>
                        <a:t>R-squared</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0.971777</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b"/>
                      <a:r>
                        <a:rPr lang="en-US" sz="1200" b="0" i="0" u="none" strike="noStrike">
                          <a:solidFill>
                            <a:srgbClr val="000000"/>
                          </a:solidFill>
                          <a:effectLst/>
                          <a:latin typeface="Calibri"/>
                        </a:rPr>
                        <a:t>    Mean dependent var</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77122.65</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r>
              <a:tr h="241129">
                <a:tc>
                  <a:txBody>
                    <a:bodyPr/>
                    <a:lstStyle/>
                    <a:p>
                      <a:pPr algn="l" fontAlgn="b"/>
                      <a:r>
                        <a:rPr lang="en-US" sz="1200" b="0" i="0" u="none" strike="noStrike">
                          <a:solidFill>
                            <a:srgbClr val="000000"/>
                          </a:solidFill>
                          <a:effectLst/>
                          <a:latin typeface="Calibri"/>
                        </a:rPr>
                        <a:t>Adjusted R-squared</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0.966132</a:t>
                      </a:r>
                    </a:p>
                  </a:txBody>
                  <a:tcPr marL="6350" marR="6350" marT="6350"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a:rPr>
                        <a:t>    S.D. dependent var</a:t>
                      </a:r>
                    </a:p>
                  </a:txBody>
                  <a:tcPr marL="6350" marR="6350" marT="6350"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6902.32</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41129">
                <a:tc>
                  <a:txBody>
                    <a:bodyPr/>
                    <a:lstStyle/>
                    <a:p>
                      <a:pPr algn="l" fontAlgn="b"/>
                      <a:r>
                        <a:rPr lang="en-US" sz="1200" b="0" i="0" u="none" strike="noStrike">
                          <a:solidFill>
                            <a:srgbClr val="000000"/>
                          </a:solidFill>
                          <a:effectLst/>
                          <a:latin typeface="Calibri"/>
                        </a:rPr>
                        <a:t>S.E. of regression</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1270.255</a:t>
                      </a:r>
                    </a:p>
                  </a:txBody>
                  <a:tcPr marL="6350" marR="6350" marT="6350"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a:rPr>
                        <a:t>    Durbin-Watson stat</a:t>
                      </a:r>
                    </a:p>
                  </a:txBody>
                  <a:tcPr marL="6350" marR="6350" marT="6350"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1.802795</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41129">
                <a:tc>
                  <a:txBody>
                    <a:bodyPr/>
                    <a:lstStyle/>
                    <a:p>
                      <a:pPr algn="l" fontAlgn="b"/>
                      <a:r>
                        <a:rPr lang="en-US" sz="1200" b="0" i="0" u="none" strike="noStrike">
                          <a:solidFill>
                            <a:srgbClr val="000000"/>
                          </a:solidFill>
                          <a:effectLst/>
                          <a:latin typeface="Calibri"/>
                        </a:rPr>
                        <a:t>F-statistic</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172.1575</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53186">
                <a:tc>
                  <a:txBody>
                    <a:bodyPr/>
                    <a:lstStyle/>
                    <a:p>
                      <a:pPr algn="l" fontAlgn="b"/>
                      <a:r>
                        <a:rPr lang="en-US" sz="1200" b="0" i="0" u="none" strike="noStrike" dirty="0" err="1" smtClean="0">
                          <a:solidFill>
                            <a:srgbClr val="000000"/>
                          </a:solidFill>
                          <a:effectLst/>
                          <a:latin typeface="Calibri"/>
                        </a:rPr>
                        <a:t>Prob</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F-statistic)</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0.000000</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931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lstStyle/>
          <a:p>
            <a:r>
              <a:rPr lang="en-US" dirty="0" smtClean="0"/>
              <a:t>Louisiana Model</a:t>
            </a:r>
            <a:endParaRPr lang="en-US" dirty="0"/>
          </a:p>
        </p:txBody>
      </p:sp>
      <p:sp>
        <p:nvSpPr>
          <p:cNvPr id="5" name="Slide Number Placeholder 4"/>
          <p:cNvSpPr>
            <a:spLocks noGrp="1"/>
          </p:cNvSpPr>
          <p:nvPr>
            <p:ph type="sldNum" sz="quarter" idx="12"/>
          </p:nvPr>
        </p:nvSpPr>
        <p:spPr/>
        <p:txBody>
          <a:bodyPr/>
          <a:lstStyle/>
          <a:p>
            <a:fld id="{1C8B969E-170B-40FA-A015-D739D7E6B5C1}" type="slidenum">
              <a:rPr lang="en-US" smtClean="0"/>
              <a:t>57</a:t>
            </a:fld>
            <a:endParaRPr lang="en-US"/>
          </a:p>
        </p:txBody>
      </p:sp>
      <p:sp>
        <p:nvSpPr>
          <p:cNvPr id="8" name="TextBox 7"/>
          <p:cNvSpPr txBox="1"/>
          <p:nvPr/>
        </p:nvSpPr>
        <p:spPr>
          <a:xfrm>
            <a:off x="762000" y="1905000"/>
            <a:ext cx="7467600"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Problems with Previous </a:t>
            </a:r>
            <a:r>
              <a:rPr lang="en-US" sz="2200" dirty="0"/>
              <a:t>M</a:t>
            </a:r>
            <a:r>
              <a:rPr lang="en-US" sz="2200" dirty="0" smtClean="0"/>
              <a:t>odel</a:t>
            </a:r>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smtClean="0"/>
              <a:t>Personal Income has a relatively low elasticity (0.25) and a low growth rate (2.05% for the period of 2017-2026).</a:t>
            </a:r>
          </a:p>
          <a:p>
            <a:pPr marL="742950" lvl="1" indent="-285750">
              <a:buFont typeface="Arial" panose="020B0604020202020204" pitchFamily="34" charset="0"/>
              <a:buChar char="•"/>
            </a:pPr>
            <a:endParaRPr lang="en-US" sz="2200" dirty="0" smtClean="0"/>
          </a:p>
          <a:p>
            <a:pPr marL="742950" lvl="1" indent="-285750">
              <a:buFont typeface="Arial" panose="020B0604020202020204" pitchFamily="34" charset="0"/>
              <a:buChar char="•"/>
            </a:pPr>
            <a:r>
              <a:rPr lang="en-US" sz="2200" dirty="0" smtClean="0"/>
              <a:t>The model produces an unreasonably low electricity sales forecast of -0.11% over the period of 2017-2026.</a:t>
            </a:r>
          </a:p>
          <a:p>
            <a:pPr lvl="1"/>
            <a:endParaRPr lang="en-US" sz="2200" dirty="0" smtClean="0"/>
          </a:p>
          <a:p>
            <a:pPr marL="342900" indent="-342900">
              <a:buFont typeface="Arial" panose="020B0604020202020204" pitchFamily="34" charset="0"/>
              <a:buChar char="•"/>
            </a:pPr>
            <a:r>
              <a:rPr lang="en-US" sz="2200" dirty="0" smtClean="0"/>
              <a:t>Alternative approaches were tested and will be presented.</a:t>
            </a:r>
            <a:endParaRPr lang="en-US" sz="2200" dirty="0"/>
          </a:p>
        </p:txBody>
      </p:sp>
    </p:spTree>
    <p:extLst>
      <p:ext uri="{BB962C8B-B14F-4D97-AF65-F5344CB8AC3E}">
        <p14:creationId xmlns:p14="http://schemas.microsoft.com/office/powerpoint/2010/main" val="2227023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lstStyle/>
          <a:p>
            <a:r>
              <a:rPr lang="en-US" dirty="0" smtClean="0"/>
              <a:t>Louisiana Model</a:t>
            </a:r>
            <a:endParaRPr lang="en-US" dirty="0"/>
          </a:p>
        </p:txBody>
      </p:sp>
      <p:sp>
        <p:nvSpPr>
          <p:cNvPr id="5" name="Slide Number Placeholder 4"/>
          <p:cNvSpPr>
            <a:spLocks noGrp="1"/>
          </p:cNvSpPr>
          <p:nvPr>
            <p:ph type="sldNum" sz="quarter" idx="12"/>
          </p:nvPr>
        </p:nvSpPr>
        <p:spPr/>
        <p:txBody>
          <a:bodyPr/>
          <a:lstStyle/>
          <a:p>
            <a:fld id="{1C8B969E-170B-40FA-A015-D739D7E6B5C1}" type="slidenum">
              <a:rPr lang="en-US" smtClean="0"/>
              <a:t>58</a:t>
            </a:fld>
            <a:endParaRPr lang="en-US"/>
          </a:p>
        </p:txBody>
      </p:sp>
      <p:sp>
        <p:nvSpPr>
          <p:cNvPr id="8" name="TextBox 7"/>
          <p:cNvSpPr txBox="1"/>
          <p:nvPr/>
        </p:nvSpPr>
        <p:spPr>
          <a:xfrm>
            <a:off x="914400" y="1524000"/>
            <a:ext cx="7467600" cy="12618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Option 1</a:t>
            </a:r>
          </a:p>
          <a:p>
            <a:pPr marL="742950" lvl="1" indent="-285750">
              <a:buFont typeface="Arial" panose="020B0604020202020204" pitchFamily="34" charset="0"/>
              <a:buChar char="•"/>
            </a:pPr>
            <a:r>
              <a:rPr lang="en-US" dirty="0" smtClean="0"/>
              <a:t>Electricity sales as dependent variable</a:t>
            </a:r>
          </a:p>
          <a:p>
            <a:pPr marL="742950" lvl="1" indent="-285750">
              <a:buFont typeface="Arial" panose="020B0604020202020204" pitchFamily="34" charset="0"/>
              <a:buChar char="•"/>
            </a:pPr>
            <a:r>
              <a:rPr lang="en-US" dirty="0" smtClean="0"/>
              <a:t>GSP as macro-economic variable</a:t>
            </a:r>
          </a:p>
          <a:p>
            <a:pPr marL="742950" lvl="1" indent="-285750">
              <a:buFont typeface="Arial" panose="020B0604020202020204" pitchFamily="34" charset="0"/>
              <a:buChar char="•"/>
            </a:pPr>
            <a:r>
              <a:rPr lang="en-US" dirty="0" smtClean="0"/>
              <a:t>2005 data dropped as an outliner (Hurricanes Katrina and Rita)</a:t>
            </a:r>
            <a:endParaRPr lang="en-US" dirty="0"/>
          </a:p>
        </p:txBody>
      </p:sp>
      <p:graphicFrame>
        <p:nvGraphicFramePr>
          <p:cNvPr id="10" name="Table 9"/>
          <p:cNvGraphicFramePr>
            <a:graphicFrameLocks noGrp="1"/>
          </p:cNvGraphicFramePr>
          <p:nvPr>
            <p:extLst/>
          </p:nvPr>
        </p:nvGraphicFramePr>
        <p:xfrm>
          <a:off x="952122" y="2966865"/>
          <a:ext cx="7125078" cy="3662535"/>
        </p:xfrm>
        <a:graphic>
          <a:graphicData uri="http://schemas.openxmlformats.org/drawingml/2006/table">
            <a:tbl>
              <a:tblPr/>
              <a:tblGrid>
                <a:gridCol w="2096257"/>
                <a:gridCol w="685421"/>
                <a:gridCol w="979751"/>
                <a:gridCol w="997413"/>
                <a:gridCol w="997413"/>
                <a:gridCol w="1368823"/>
              </a:tblGrid>
              <a:tr h="225506">
                <a:tc gridSpan="2">
                  <a:txBody>
                    <a:bodyPr/>
                    <a:lstStyle/>
                    <a:p>
                      <a:pPr algn="l" fontAlgn="b"/>
                      <a:r>
                        <a:rPr lang="en-US" sz="1200" b="0" i="0" u="none" strike="noStrike" dirty="0">
                          <a:solidFill>
                            <a:srgbClr val="000000"/>
                          </a:solidFill>
                          <a:effectLst/>
                          <a:latin typeface="Calibri"/>
                        </a:rPr>
                        <a:t>Dependent Variable: ELECTRICITY_SALES</a:t>
                      </a:r>
                    </a:p>
                  </a:txBody>
                  <a:tcPr marL="6350" marR="6350" marT="635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5506">
                <a:tc>
                  <a:txBody>
                    <a:bodyPr/>
                    <a:lstStyle/>
                    <a:p>
                      <a:pPr algn="l" fontAlgn="b"/>
                      <a:r>
                        <a:rPr lang="en-US" sz="1200" b="0" i="0" u="none" strike="noStrike">
                          <a:solidFill>
                            <a:srgbClr val="000000"/>
                          </a:solidFill>
                          <a:effectLst/>
                          <a:latin typeface="Calibri"/>
                        </a:rPr>
                        <a:t>Method: Least Squares</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5506">
                <a:tc>
                  <a:txBody>
                    <a:bodyPr/>
                    <a:lstStyle/>
                    <a:p>
                      <a:pPr algn="l" fontAlgn="b"/>
                      <a:r>
                        <a:rPr lang="en-US" sz="1200" b="0" i="0" u="none" strike="noStrike">
                          <a:solidFill>
                            <a:srgbClr val="000000"/>
                          </a:solidFill>
                          <a:effectLst/>
                          <a:latin typeface="Calibri"/>
                        </a:rPr>
                        <a:t>Sample: 1990 2004  2006 2014</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33283">
                <a:tc>
                  <a:txBody>
                    <a:bodyPr/>
                    <a:lstStyle/>
                    <a:p>
                      <a:pPr algn="l" fontAlgn="b"/>
                      <a:r>
                        <a:rPr lang="en-US" sz="1200" b="0" i="0" u="none" strike="noStrike">
                          <a:solidFill>
                            <a:srgbClr val="000000"/>
                          </a:solidFill>
                          <a:effectLst/>
                          <a:latin typeface="Calibri"/>
                        </a:rPr>
                        <a:t>Included observations: 24</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r h="466566">
                <a:tc>
                  <a:txBody>
                    <a:bodyPr/>
                    <a:lstStyle/>
                    <a:p>
                      <a:pPr algn="l" fontAlgn="b"/>
                      <a:r>
                        <a:rPr lang="en-US" sz="1200" b="0" i="0" u="none" strike="noStrike">
                          <a:solidFill>
                            <a:srgbClr val="000000"/>
                          </a:solidFill>
                          <a:effectLst/>
                          <a:latin typeface="Calibri"/>
                        </a:rPr>
                        <a:t>Variable</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Coefficient</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Std. Error</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t-Statistic</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Prob.  </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Elasticity at 2014 (weather at means)</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3283">
                <a:tc>
                  <a:txBody>
                    <a:bodyPr/>
                    <a:lstStyle/>
                    <a:p>
                      <a:pPr algn="l" fontAlgn="b"/>
                      <a:r>
                        <a:rPr lang="en-US" sz="1200" b="0" i="0" u="none" strike="noStrike">
                          <a:solidFill>
                            <a:srgbClr val="000000"/>
                          </a:solidFill>
                          <a:effectLst/>
                          <a:latin typeface="Calibri"/>
                        </a:rPr>
                        <a:t>C</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43231.93</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9063.392</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4.769951</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0.0001</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r>
              <a:tr h="225506">
                <a:tc>
                  <a:txBody>
                    <a:bodyPr/>
                    <a:lstStyle/>
                    <a:p>
                      <a:pPr algn="l" fontAlgn="b"/>
                      <a:r>
                        <a:rPr lang="en-US" sz="1200" b="0" i="0" u="none" strike="noStrike">
                          <a:solidFill>
                            <a:srgbClr val="000000"/>
                          </a:solidFill>
                          <a:effectLst/>
                          <a:latin typeface="Calibri"/>
                        </a:rPr>
                        <a:t>REAL_ELECTRICITY_PRICE(-2)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-2880.37</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494.0632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-5.829963</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-0.2313</a:t>
                      </a:r>
                    </a:p>
                  </a:txBody>
                  <a:tcPr marL="6350" marR="6350" marT="6350" marB="0" anchor="b">
                    <a:lnL>
                      <a:noFill/>
                    </a:lnL>
                    <a:lnR>
                      <a:noFill/>
                    </a:lnR>
                    <a:lnT>
                      <a:noFill/>
                    </a:lnT>
                    <a:lnB>
                      <a:noFill/>
                    </a:lnB>
                  </a:tcPr>
                </a:tc>
              </a:tr>
              <a:tr h="225506">
                <a:tc>
                  <a:txBody>
                    <a:bodyPr/>
                    <a:lstStyle/>
                    <a:p>
                      <a:pPr algn="l" fontAlgn="b"/>
                      <a:r>
                        <a:rPr lang="en-US" sz="1200" b="0" i="0" u="none" strike="noStrike">
                          <a:solidFill>
                            <a:srgbClr val="000000"/>
                          </a:solidFill>
                          <a:effectLst/>
                          <a:latin typeface="Calibri"/>
                        </a:rPr>
                        <a:t>REAL_GSP</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0.182654</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0.028914</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6.317075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0.4319</a:t>
                      </a:r>
                    </a:p>
                  </a:txBody>
                  <a:tcPr marL="6350" marR="6350" marT="6350" marB="0" anchor="b">
                    <a:lnL>
                      <a:noFill/>
                    </a:lnL>
                    <a:lnR>
                      <a:noFill/>
                    </a:lnR>
                    <a:lnT>
                      <a:noFill/>
                    </a:lnT>
                    <a:lnB>
                      <a:noFill/>
                    </a:lnB>
                  </a:tcPr>
                </a:tc>
              </a:tr>
              <a:tr h="225506">
                <a:tc>
                  <a:txBody>
                    <a:bodyPr/>
                    <a:lstStyle/>
                    <a:p>
                      <a:pPr algn="l" fontAlgn="b"/>
                      <a:r>
                        <a:rPr lang="en-US" sz="1200" b="0" i="0" u="none" strike="noStrike">
                          <a:solidFill>
                            <a:srgbClr val="000000"/>
                          </a:solidFill>
                          <a:effectLst/>
                          <a:latin typeface="Calibri"/>
                        </a:rPr>
                        <a:t>CDD</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4.680232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2.400735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1.9495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0.0662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0.1765</a:t>
                      </a:r>
                    </a:p>
                  </a:txBody>
                  <a:tcPr marL="6350" marR="6350" marT="6350" marB="0" anchor="b">
                    <a:lnL>
                      <a:noFill/>
                    </a:lnL>
                    <a:lnR>
                      <a:noFill/>
                    </a:lnR>
                    <a:lnT>
                      <a:noFill/>
                    </a:lnT>
                    <a:lnB>
                      <a:noFill/>
                    </a:lnB>
                  </a:tcPr>
                </a:tc>
              </a:tr>
              <a:tr h="233283">
                <a:tc>
                  <a:txBody>
                    <a:bodyPr/>
                    <a:lstStyle/>
                    <a:p>
                      <a:pPr algn="l" fontAlgn="b"/>
                      <a:r>
                        <a:rPr lang="en-US" sz="1200" b="0" i="0" u="none" strike="noStrike">
                          <a:solidFill>
                            <a:srgbClr val="000000"/>
                          </a:solidFill>
                          <a:effectLst/>
                          <a:latin typeface="Calibri"/>
                        </a:rPr>
                        <a:t>HDD</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6.425083</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1.936429</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3.318006</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0.0036</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0.1269</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r h="233283">
                <a:tc>
                  <a:txBody>
                    <a:bodyPr/>
                    <a:lstStyle/>
                    <a:p>
                      <a:pPr algn="l" fontAlgn="b"/>
                      <a:r>
                        <a:rPr lang="en-US" sz="1200" b="0" i="0" u="none" strike="noStrike">
                          <a:solidFill>
                            <a:srgbClr val="000000"/>
                          </a:solidFill>
                          <a:effectLst/>
                          <a:latin typeface="Calibri"/>
                        </a:rPr>
                        <a:t>R-squared</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0.942101</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b"/>
                      <a:r>
                        <a:rPr lang="en-US" sz="1200" b="0" i="0" u="none" strike="noStrike">
                          <a:solidFill>
                            <a:srgbClr val="000000"/>
                          </a:solidFill>
                          <a:effectLst/>
                          <a:latin typeface="Calibri"/>
                        </a:rPr>
                        <a:t>    Mean dependent var</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77111.55</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r>
              <a:tr h="225506">
                <a:tc>
                  <a:txBody>
                    <a:bodyPr/>
                    <a:lstStyle/>
                    <a:p>
                      <a:pPr algn="l" fontAlgn="b"/>
                      <a:r>
                        <a:rPr lang="en-US" sz="1200" b="0" i="0" u="none" strike="noStrike">
                          <a:solidFill>
                            <a:srgbClr val="000000"/>
                          </a:solidFill>
                          <a:effectLst/>
                          <a:latin typeface="Calibri"/>
                        </a:rPr>
                        <a:t>Adjusted R-squared</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0.929912</a:t>
                      </a:r>
                    </a:p>
                  </a:txBody>
                  <a:tcPr marL="6350" marR="6350" marT="6350"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a:rPr>
                        <a:t>    S.D. dependent var</a:t>
                      </a:r>
                    </a:p>
                  </a:txBody>
                  <a:tcPr marL="6350" marR="6350" marT="6350"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7050.546</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5506">
                <a:tc>
                  <a:txBody>
                    <a:bodyPr/>
                    <a:lstStyle/>
                    <a:p>
                      <a:pPr algn="l" fontAlgn="b"/>
                      <a:r>
                        <a:rPr lang="en-US" sz="1200" b="0" i="0" u="none" strike="noStrike">
                          <a:solidFill>
                            <a:srgbClr val="000000"/>
                          </a:solidFill>
                          <a:effectLst/>
                          <a:latin typeface="Calibri"/>
                        </a:rPr>
                        <a:t>S.E. of regression</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1866.571</a:t>
                      </a:r>
                    </a:p>
                  </a:txBody>
                  <a:tcPr marL="6350" marR="6350" marT="6350"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a:rPr>
                        <a:t>    Durbin-Watson stat</a:t>
                      </a:r>
                    </a:p>
                  </a:txBody>
                  <a:tcPr marL="6350" marR="6350" marT="6350"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1.716599</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5506">
                <a:tc>
                  <a:txBody>
                    <a:bodyPr/>
                    <a:lstStyle/>
                    <a:p>
                      <a:pPr algn="l" fontAlgn="b"/>
                      <a:r>
                        <a:rPr lang="en-US" sz="1200" b="0" i="0" u="none" strike="noStrike">
                          <a:solidFill>
                            <a:srgbClr val="000000"/>
                          </a:solidFill>
                          <a:effectLst/>
                          <a:latin typeface="Calibri"/>
                        </a:rPr>
                        <a:t>F-statistic</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77.28978</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33283">
                <a:tc>
                  <a:txBody>
                    <a:bodyPr/>
                    <a:lstStyle/>
                    <a:p>
                      <a:pPr algn="l" fontAlgn="b"/>
                      <a:r>
                        <a:rPr lang="en-US" sz="1200" b="0" i="0" u="none" strike="noStrike">
                          <a:solidFill>
                            <a:srgbClr val="000000"/>
                          </a:solidFill>
                          <a:effectLst/>
                          <a:latin typeface="Calibri"/>
                        </a:rPr>
                        <a:t>Prob(F-statistic)</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0.000000</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92801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lstStyle/>
          <a:p>
            <a:r>
              <a:rPr lang="en-US" dirty="0"/>
              <a:t>Louisiana Retail Sales (</a:t>
            </a:r>
            <a:r>
              <a:rPr lang="en-US" dirty="0" err="1"/>
              <a:t>GWh</a:t>
            </a:r>
            <a:r>
              <a:rPr lang="en-US" dirty="0"/>
              <a:t>)</a:t>
            </a:r>
          </a:p>
        </p:txBody>
      </p:sp>
      <p:sp>
        <p:nvSpPr>
          <p:cNvPr id="5" name="Slide Number Placeholder 4"/>
          <p:cNvSpPr>
            <a:spLocks noGrp="1"/>
          </p:cNvSpPr>
          <p:nvPr>
            <p:ph type="sldNum" sz="quarter" idx="12"/>
          </p:nvPr>
        </p:nvSpPr>
        <p:spPr/>
        <p:txBody>
          <a:bodyPr/>
          <a:lstStyle/>
          <a:p>
            <a:fld id="{1C8B969E-170B-40FA-A015-D739D7E6B5C1}" type="slidenum">
              <a:rPr lang="en-US" smtClean="0"/>
              <a:t>59</a:t>
            </a:fld>
            <a:endParaRPr lang="en-US"/>
          </a:p>
        </p:txBody>
      </p:sp>
      <p:sp>
        <p:nvSpPr>
          <p:cNvPr id="8" name="TextBox 7"/>
          <p:cNvSpPr txBox="1"/>
          <p:nvPr/>
        </p:nvSpPr>
        <p:spPr>
          <a:xfrm>
            <a:off x="-22634" y="1847195"/>
            <a:ext cx="2461034"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2015 </a:t>
            </a:r>
            <a:r>
              <a:rPr lang="en-US" sz="2000" dirty="0"/>
              <a:t>Forecast 2016-2025 projected CAGR – </a:t>
            </a:r>
            <a:r>
              <a:rPr lang="en-US" sz="2000" dirty="0" smtClean="0"/>
              <a:t>1.87%</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2016 Forecast 2017-2026 projected CAGR – </a:t>
            </a:r>
            <a:r>
              <a:rPr lang="en-US" sz="2000" dirty="0" smtClean="0"/>
              <a:t>0.62%</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1990-2014 actual CAGR – </a:t>
            </a:r>
            <a:r>
              <a:rPr lang="en-US" sz="2000" dirty="0" smtClean="0"/>
              <a:t>1.47%</a:t>
            </a:r>
            <a:endParaRPr lang="en-US" sz="2000" dirty="0"/>
          </a:p>
          <a:p>
            <a:pPr marL="285750" indent="-285750">
              <a:buFont typeface="Arial" panose="020B0604020202020204" pitchFamily="34" charset="0"/>
              <a:buChar char="•"/>
            </a:pPr>
            <a:endParaRPr lang="en-US" sz="2000" dirty="0" smtClean="0"/>
          </a:p>
        </p:txBody>
      </p:sp>
      <p:graphicFrame>
        <p:nvGraphicFramePr>
          <p:cNvPr id="7" name="Chart 6"/>
          <p:cNvGraphicFramePr>
            <a:graphicFrameLocks/>
          </p:cNvGraphicFramePr>
          <p:nvPr>
            <p:extLst/>
          </p:nvPr>
        </p:nvGraphicFramePr>
        <p:xfrm>
          <a:off x="2286000" y="1847195"/>
          <a:ext cx="6616699" cy="402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2355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533400"/>
            <a:ext cx="7772400" cy="1143000"/>
          </a:xfrm>
        </p:spPr>
        <p:txBody>
          <a:bodyPr/>
          <a:lstStyle/>
          <a:p>
            <a:r>
              <a:rPr lang="en-US" dirty="0" smtClean="0"/>
              <a:t>Loads Comparison</a:t>
            </a:r>
            <a:endParaRPr lang="en-US" dirty="0"/>
          </a:p>
        </p:txBody>
      </p:sp>
      <p:sp>
        <p:nvSpPr>
          <p:cNvPr id="3" name="Content Placeholder 2"/>
          <p:cNvSpPr>
            <a:spLocks noGrp="1"/>
          </p:cNvSpPr>
          <p:nvPr>
            <p:ph idx="1"/>
          </p:nvPr>
        </p:nvSpPr>
        <p:spPr>
          <a:xfrm>
            <a:off x="685800" y="1371600"/>
            <a:ext cx="7772400" cy="5334000"/>
          </a:xfrm>
        </p:spPr>
        <p:txBody>
          <a:bodyPr/>
          <a:lstStyle/>
          <a:p>
            <a:r>
              <a:rPr lang="en-US" sz="2800" dirty="0" smtClean="0"/>
              <a:t>Comparison charts have been made to show 2015 actual zonal peak/annual loads and projections from ILF</a:t>
            </a:r>
          </a:p>
          <a:p>
            <a:r>
              <a:rPr lang="en-US" sz="2800" dirty="0" smtClean="0"/>
              <a:t>The historical data source (data 1) we used for the 2014 and 2015 ILF studies were discontinued</a:t>
            </a:r>
          </a:p>
          <a:p>
            <a:r>
              <a:rPr lang="en-US" sz="2800" dirty="0" smtClean="0"/>
              <a:t>We have been provided with historical data from a different source (data 4)</a:t>
            </a:r>
          </a:p>
          <a:p>
            <a:r>
              <a:rPr lang="en-US" sz="2800" dirty="0" smtClean="0"/>
              <a:t>Discrepancies between data 1 and 4 exist and may or may not be significant.</a:t>
            </a:r>
            <a:endParaRPr lang="en-US" sz="2800" dirty="0"/>
          </a:p>
        </p:txBody>
      </p:sp>
      <p:sp>
        <p:nvSpPr>
          <p:cNvPr id="4" name="Slide Number Placeholder 3"/>
          <p:cNvSpPr>
            <a:spLocks noGrp="1"/>
          </p:cNvSpPr>
          <p:nvPr>
            <p:ph type="sldNum" sz="quarter" idx="12"/>
          </p:nvPr>
        </p:nvSpPr>
        <p:spPr/>
        <p:txBody>
          <a:bodyPr/>
          <a:lstStyle/>
          <a:p>
            <a:fld id="{98FD20A7-8901-4B1E-8253-F45E193B8370}" type="slidenum">
              <a:rPr lang="en-US" smtClean="0"/>
              <a:t>6</a:t>
            </a:fld>
            <a:endParaRPr lang="en-US"/>
          </a:p>
        </p:txBody>
      </p:sp>
    </p:spTree>
    <p:extLst>
      <p:ext uri="{BB962C8B-B14F-4D97-AF65-F5344CB8AC3E}">
        <p14:creationId xmlns:p14="http://schemas.microsoft.com/office/powerpoint/2010/main" val="246654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lstStyle/>
          <a:p>
            <a:r>
              <a:rPr lang="en-US" dirty="0" smtClean="0"/>
              <a:t>Louisiana Model</a:t>
            </a:r>
            <a:endParaRPr lang="en-US" dirty="0"/>
          </a:p>
        </p:txBody>
      </p:sp>
      <p:sp>
        <p:nvSpPr>
          <p:cNvPr id="5" name="Slide Number Placeholder 4"/>
          <p:cNvSpPr>
            <a:spLocks noGrp="1"/>
          </p:cNvSpPr>
          <p:nvPr>
            <p:ph type="sldNum" sz="quarter" idx="12"/>
          </p:nvPr>
        </p:nvSpPr>
        <p:spPr/>
        <p:txBody>
          <a:bodyPr/>
          <a:lstStyle/>
          <a:p>
            <a:fld id="{1C8B969E-170B-40FA-A015-D739D7E6B5C1}" type="slidenum">
              <a:rPr lang="en-US" smtClean="0"/>
              <a:t>60</a:t>
            </a:fld>
            <a:endParaRPr lang="en-US"/>
          </a:p>
        </p:txBody>
      </p:sp>
      <p:sp>
        <p:nvSpPr>
          <p:cNvPr id="8" name="TextBox 7"/>
          <p:cNvSpPr txBox="1"/>
          <p:nvPr/>
        </p:nvSpPr>
        <p:spPr>
          <a:xfrm>
            <a:off x="533400" y="1447800"/>
            <a:ext cx="7924800" cy="12618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Option 2</a:t>
            </a:r>
          </a:p>
          <a:p>
            <a:pPr marL="742950" lvl="1" indent="-285750">
              <a:buFont typeface="Arial" panose="020B0604020202020204" pitchFamily="34" charset="0"/>
              <a:buChar char="•"/>
            </a:pPr>
            <a:r>
              <a:rPr lang="en-US" dirty="0" smtClean="0"/>
              <a:t>Electricity sales + CHP as dependent variable</a:t>
            </a:r>
          </a:p>
          <a:p>
            <a:pPr marL="742950" lvl="1" indent="-285750">
              <a:buFont typeface="Arial" panose="020B0604020202020204" pitchFamily="34" charset="0"/>
              <a:buChar char="•"/>
            </a:pPr>
            <a:r>
              <a:rPr lang="en-US" dirty="0" smtClean="0"/>
              <a:t>GSP excluding Mining GSP (oil and gas drilling)as macro-economic variable</a:t>
            </a:r>
          </a:p>
        </p:txBody>
      </p:sp>
      <p:graphicFrame>
        <p:nvGraphicFramePr>
          <p:cNvPr id="6" name="Table 5"/>
          <p:cNvGraphicFramePr>
            <a:graphicFrameLocks noGrp="1"/>
          </p:cNvGraphicFramePr>
          <p:nvPr>
            <p:extLst>
              <p:ext uri="{D42A27DB-BD31-4B8C-83A1-F6EECF244321}">
                <p14:modId xmlns:p14="http://schemas.microsoft.com/office/powerpoint/2010/main" val="3292924280"/>
              </p:ext>
            </p:extLst>
          </p:nvPr>
        </p:nvGraphicFramePr>
        <p:xfrm>
          <a:off x="685800" y="2953977"/>
          <a:ext cx="7880351" cy="3705228"/>
        </p:xfrm>
        <a:graphic>
          <a:graphicData uri="http://schemas.openxmlformats.org/drawingml/2006/table">
            <a:tbl>
              <a:tblPr/>
              <a:tblGrid>
                <a:gridCol w="2851151"/>
                <a:gridCol w="990600"/>
                <a:gridCol w="1089175"/>
                <a:gridCol w="815825"/>
                <a:gridCol w="838200"/>
                <a:gridCol w="1295400"/>
              </a:tblGrid>
              <a:tr h="228135">
                <a:tc>
                  <a:txBody>
                    <a:bodyPr/>
                    <a:lstStyle/>
                    <a:p>
                      <a:pPr algn="l" fontAlgn="b"/>
                      <a:r>
                        <a:rPr lang="en-US" sz="1200" b="0" i="0" u="none" strike="noStrike" dirty="0">
                          <a:solidFill>
                            <a:srgbClr val="000000"/>
                          </a:solidFill>
                          <a:effectLst/>
                          <a:latin typeface="Calibri"/>
                        </a:rPr>
                        <a:t>Dependent Variable: ELECTRICITY_SALES+CHP</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8135">
                <a:tc>
                  <a:txBody>
                    <a:bodyPr/>
                    <a:lstStyle/>
                    <a:p>
                      <a:pPr algn="l" fontAlgn="b"/>
                      <a:r>
                        <a:rPr lang="en-US" sz="1200" b="0" i="0" u="none" strike="noStrike">
                          <a:solidFill>
                            <a:srgbClr val="000000"/>
                          </a:solidFill>
                          <a:effectLst/>
                          <a:latin typeface="Calibri"/>
                        </a:rPr>
                        <a:t>Method: Least Squares</a:t>
                      </a:r>
                    </a:p>
                  </a:txBody>
                  <a:tcPr marL="6350" marR="6350" marT="635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8135">
                <a:tc>
                  <a:txBody>
                    <a:bodyPr/>
                    <a:lstStyle/>
                    <a:p>
                      <a:pPr algn="l" fontAlgn="b"/>
                      <a:r>
                        <a:rPr lang="en-US" sz="1200" b="0" i="0" u="none" strike="noStrike">
                          <a:solidFill>
                            <a:srgbClr val="000000"/>
                          </a:solidFill>
                          <a:effectLst/>
                          <a:latin typeface="Calibri"/>
                        </a:rPr>
                        <a:t>Sample: 1990 2014</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36002">
                <a:tc>
                  <a:txBody>
                    <a:bodyPr/>
                    <a:lstStyle/>
                    <a:p>
                      <a:pPr algn="l" fontAlgn="b"/>
                      <a:r>
                        <a:rPr lang="en-US" sz="1200" b="0" i="0" u="none" strike="noStrike">
                          <a:solidFill>
                            <a:srgbClr val="000000"/>
                          </a:solidFill>
                          <a:effectLst/>
                          <a:latin typeface="Calibri"/>
                        </a:rPr>
                        <a:t>Included observations: 25</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r h="472003">
                <a:tc>
                  <a:txBody>
                    <a:bodyPr/>
                    <a:lstStyle/>
                    <a:p>
                      <a:pPr algn="l" fontAlgn="b"/>
                      <a:r>
                        <a:rPr lang="en-US" sz="1200" b="0" i="0" u="none" strike="noStrike">
                          <a:solidFill>
                            <a:srgbClr val="000000"/>
                          </a:solidFill>
                          <a:effectLst/>
                          <a:latin typeface="Calibri"/>
                        </a:rPr>
                        <a:t>Variable</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Coefficient</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Std. Error</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t-Statistic</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Prob.  </a:t>
                      </a:r>
                    </a:p>
                  </a:txBody>
                  <a:tcPr marL="6350" marR="6350" marT="6350"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Elasticity at 2014 (weather at means)</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36002">
                <a:tc>
                  <a:txBody>
                    <a:bodyPr/>
                    <a:lstStyle/>
                    <a:p>
                      <a:pPr algn="l" fontAlgn="b"/>
                      <a:r>
                        <a:rPr lang="en-US" sz="1200" b="0" i="0" u="none" strike="noStrike">
                          <a:solidFill>
                            <a:srgbClr val="000000"/>
                          </a:solidFill>
                          <a:effectLst/>
                          <a:latin typeface="Calibri"/>
                        </a:rPr>
                        <a:t>C</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58418.34</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16094.09</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3.629801</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0.0017</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r>
              <a:tr h="228135">
                <a:tc>
                  <a:txBody>
                    <a:bodyPr/>
                    <a:lstStyle/>
                    <a:p>
                      <a:pPr algn="l" fontAlgn="b"/>
                      <a:r>
                        <a:rPr lang="en-US" sz="1200" b="0" i="0" u="none" strike="noStrike">
                          <a:solidFill>
                            <a:srgbClr val="000000"/>
                          </a:solidFill>
                          <a:effectLst/>
                          <a:latin typeface="Calibri"/>
                        </a:rPr>
                        <a:t>REAL_ELECTRICITY_PRICE(-2)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-4559.912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857.4264</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-5.318138</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0.0000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-0.2716</a:t>
                      </a:r>
                    </a:p>
                  </a:txBody>
                  <a:tcPr marL="6350" marR="6350" marT="6350" marB="0" anchor="b">
                    <a:lnL>
                      <a:noFill/>
                    </a:lnL>
                    <a:lnR>
                      <a:noFill/>
                    </a:lnR>
                    <a:lnT>
                      <a:noFill/>
                    </a:lnT>
                    <a:lnB>
                      <a:noFill/>
                    </a:lnB>
                  </a:tcPr>
                </a:tc>
              </a:tr>
              <a:tr h="228135">
                <a:tc>
                  <a:txBody>
                    <a:bodyPr/>
                    <a:lstStyle/>
                    <a:p>
                      <a:pPr algn="l" fontAlgn="b"/>
                      <a:r>
                        <a:rPr lang="en-US" sz="1200" b="0" i="0" u="none" strike="noStrike">
                          <a:solidFill>
                            <a:srgbClr val="000000"/>
                          </a:solidFill>
                          <a:effectLst/>
                          <a:latin typeface="Calibri"/>
                        </a:rPr>
                        <a:t>REAL_GSP_EXCLUDE_MINING</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0.281547</a:t>
                      </a:r>
                    </a:p>
                  </a:txBody>
                  <a:tcPr marL="6350" marR="6350" marT="635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0.038688</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7.277368</a:t>
                      </a:r>
                    </a:p>
                  </a:txBody>
                  <a:tcPr marL="6350" marR="6350" marT="6350"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a:rPr>
                        <a:t>0.0000</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0.4617</a:t>
                      </a:r>
                    </a:p>
                  </a:txBody>
                  <a:tcPr marL="6350" marR="6350" marT="6350" marB="0" anchor="b">
                    <a:lnL>
                      <a:noFill/>
                    </a:lnL>
                    <a:lnR>
                      <a:noFill/>
                    </a:lnR>
                    <a:lnT>
                      <a:noFill/>
                    </a:lnT>
                    <a:lnB>
                      <a:noFill/>
                    </a:lnB>
                  </a:tcPr>
                </a:tc>
              </a:tr>
              <a:tr h="228135">
                <a:tc>
                  <a:txBody>
                    <a:bodyPr/>
                    <a:lstStyle/>
                    <a:p>
                      <a:pPr algn="l" fontAlgn="b"/>
                      <a:r>
                        <a:rPr lang="en-US" sz="1200" b="0" i="0" u="none" strike="noStrike">
                          <a:solidFill>
                            <a:srgbClr val="000000"/>
                          </a:solidFill>
                          <a:effectLst/>
                          <a:latin typeface="Calibri"/>
                        </a:rPr>
                        <a:t>CDD</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6.894593</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4.106805</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1.678822</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0.1087</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0.2010</a:t>
                      </a:r>
                    </a:p>
                  </a:txBody>
                  <a:tcPr marL="6350" marR="6350" marT="6350" marB="0" anchor="b">
                    <a:lnL>
                      <a:noFill/>
                    </a:lnL>
                    <a:lnR>
                      <a:noFill/>
                    </a:lnR>
                    <a:lnT>
                      <a:noFill/>
                    </a:lnT>
                    <a:lnB>
                      <a:noFill/>
                    </a:lnB>
                  </a:tcPr>
                </a:tc>
              </a:tr>
              <a:tr h="236002">
                <a:tc>
                  <a:txBody>
                    <a:bodyPr/>
                    <a:lstStyle/>
                    <a:p>
                      <a:pPr algn="l" fontAlgn="b"/>
                      <a:r>
                        <a:rPr lang="en-US" sz="1200" b="0" i="0" u="none" strike="noStrike">
                          <a:solidFill>
                            <a:srgbClr val="000000"/>
                          </a:solidFill>
                          <a:effectLst/>
                          <a:latin typeface="Calibri"/>
                        </a:rPr>
                        <a:t>HDD</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7.988799</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3.567171</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2.239534</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0.0366</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0.1212</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r h="236002">
                <a:tc>
                  <a:txBody>
                    <a:bodyPr/>
                    <a:lstStyle/>
                    <a:p>
                      <a:pPr algn="l" fontAlgn="b"/>
                      <a:r>
                        <a:rPr lang="en-US" sz="1200" b="0" i="0" u="none" strike="noStrike">
                          <a:solidFill>
                            <a:srgbClr val="000000"/>
                          </a:solidFill>
                          <a:effectLst/>
                          <a:latin typeface="Calibri"/>
                        </a:rPr>
                        <a:t>R-squared</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0.927427</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l" fontAlgn="b"/>
                      <a:r>
                        <a:rPr lang="en-US" sz="1200" b="0" i="0" u="none" strike="noStrike">
                          <a:solidFill>
                            <a:srgbClr val="000000"/>
                          </a:solidFill>
                          <a:effectLst/>
                          <a:latin typeface="Calibri"/>
                        </a:rPr>
                        <a:t>    Mean dependent var</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99988.41</a:t>
                      </a: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w="25400" cap="flat" cmpd="dbl" algn="ctr">
                      <a:solidFill>
                        <a:srgbClr val="000000"/>
                      </a:solidFill>
                      <a:prstDash val="solid"/>
                      <a:round/>
                      <a:headEnd type="none" w="med" len="med"/>
                      <a:tailEnd type="none" w="med" len="med"/>
                    </a:lnT>
                    <a:lnB>
                      <a:noFill/>
                    </a:lnB>
                  </a:tcPr>
                </a:tc>
              </a:tr>
              <a:tr h="228135">
                <a:tc>
                  <a:txBody>
                    <a:bodyPr/>
                    <a:lstStyle/>
                    <a:p>
                      <a:pPr algn="l" fontAlgn="b"/>
                      <a:r>
                        <a:rPr lang="en-US" sz="1200" b="0" i="0" u="none" strike="noStrike">
                          <a:solidFill>
                            <a:srgbClr val="000000"/>
                          </a:solidFill>
                          <a:effectLst/>
                          <a:latin typeface="Calibri"/>
                        </a:rPr>
                        <a:t>Adjusted R-squared</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0.912912</a:t>
                      </a:r>
                    </a:p>
                  </a:txBody>
                  <a:tcPr marL="6350" marR="6350" marT="6350"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a:rPr>
                        <a:t>    S.D. dependent var</a:t>
                      </a:r>
                    </a:p>
                  </a:txBody>
                  <a:tcPr marL="6350" marR="6350" marT="6350"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11740.93</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8135">
                <a:tc>
                  <a:txBody>
                    <a:bodyPr/>
                    <a:lstStyle/>
                    <a:p>
                      <a:pPr algn="l" fontAlgn="b"/>
                      <a:r>
                        <a:rPr lang="en-US" sz="1200" b="0" i="0" u="none" strike="noStrike">
                          <a:solidFill>
                            <a:srgbClr val="000000"/>
                          </a:solidFill>
                          <a:effectLst/>
                          <a:latin typeface="Calibri"/>
                        </a:rPr>
                        <a:t>S.E. of regression</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3464.826</a:t>
                      </a:r>
                    </a:p>
                  </a:txBody>
                  <a:tcPr marL="6350" marR="6350" marT="6350" marB="0" anchor="b">
                    <a:lnL>
                      <a:noFill/>
                    </a:lnL>
                    <a:lnR>
                      <a:noFill/>
                    </a:lnR>
                    <a:lnT>
                      <a:noFill/>
                    </a:lnT>
                    <a:lnB>
                      <a:noFill/>
                    </a:lnB>
                  </a:tcPr>
                </a:tc>
                <a:tc gridSpan="2">
                  <a:txBody>
                    <a:bodyPr/>
                    <a:lstStyle/>
                    <a:p>
                      <a:pPr algn="l" fontAlgn="b"/>
                      <a:r>
                        <a:rPr lang="en-US" sz="1200" b="0" i="0" u="none" strike="noStrike">
                          <a:solidFill>
                            <a:srgbClr val="000000"/>
                          </a:solidFill>
                          <a:effectLst/>
                          <a:latin typeface="Calibri"/>
                        </a:rPr>
                        <a:t>    Durbin-Watson stat</a:t>
                      </a:r>
                    </a:p>
                  </a:txBody>
                  <a:tcPr marL="6350" marR="6350" marT="6350" marB="0" anchor="b">
                    <a:lnL>
                      <a:noFill/>
                    </a:lnL>
                    <a:lnR>
                      <a:noFill/>
                    </a:lnR>
                    <a:lnT>
                      <a:noFill/>
                    </a:lnT>
                    <a:lnB>
                      <a:noFill/>
                    </a:lnB>
                  </a:tcPr>
                </a:tc>
                <a:tc hMerge="1">
                  <a:txBody>
                    <a:bodyPr/>
                    <a:lstStyle/>
                    <a:p>
                      <a:endParaRPr lang="en-US"/>
                    </a:p>
                  </a:txBody>
                  <a:tcPr/>
                </a:tc>
                <a:tc>
                  <a:txBody>
                    <a:bodyPr/>
                    <a:lstStyle/>
                    <a:p>
                      <a:pPr algn="ctr" fontAlgn="b"/>
                      <a:r>
                        <a:rPr lang="en-US" sz="1200" b="0" i="0" u="none" strike="noStrike">
                          <a:solidFill>
                            <a:srgbClr val="000000"/>
                          </a:solidFill>
                          <a:effectLst/>
                          <a:latin typeface="Calibri"/>
                        </a:rPr>
                        <a:t>1.435208</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28135">
                <a:tc>
                  <a:txBody>
                    <a:bodyPr/>
                    <a:lstStyle/>
                    <a:p>
                      <a:pPr algn="l" fontAlgn="b"/>
                      <a:r>
                        <a:rPr lang="en-US" sz="1200" b="0" i="0" u="none" strike="noStrike">
                          <a:solidFill>
                            <a:srgbClr val="000000"/>
                          </a:solidFill>
                          <a:effectLst/>
                          <a:latin typeface="Calibri"/>
                        </a:rPr>
                        <a:t>F-statistic</a:t>
                      </a:r>
                    </a:p>
                  </a:txBody>
                  <a:tcPr marL="6350" marR="6350" marT="6350" marB="0" anchor="b">
                    <a:lnL>
                      <a:noFill/>
                    </a:lnL>
                    <a:lnR>
                      <a:noFill/>
                    </a:lnR>
                    <a:lnT>
                      <a:noFill/>
                    </a:lnT>
                    <a:lnB>
                      <a:noFill/>
                    </a:lnB>
                  </a:tcPr>
                </a:tc>
                <a:tc>
                  <a:txBody>
                    <a:bodyPr/>
                    <a:lstStyle/>
                    <a:p>
                      <a:pPr algn="ctr" fontAlgn="b"/>
                      <a:r>
                        <a:rPr lang="en-US" sz="1200" b="0" i="0" u="none" strike="noStrike">
                          <a:solidFill>
                            <a:srgbClr val="000000"/>
                          </a:solidFill>
                          <a:effectLst/>
                          <a:latin typeface="Calibri"/>
                        </a:rPr>
                        <a:t>63.8959</a:t>
                      </a: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6350" marR="6350" marT="6350" marB="0" anchor="b">
                    <a:lnL>
                      <a:noFill/>
                    </a:lnL>
                    <a:lnR>
                      <a:noFill/>
                    </a:lnR>
                    <a:lnT>
                      <a:noFill/>
                    </a:lnT>
                    <a:lnB>
                      <a:noFill/>
                    </a:lnB>
                  </a:tcPr>
                </a:tc>
              </a:tr>
              <a:tr h="236002">
                <a:tc>
                  <a:txBody>
                    <a:bodyPr/>
                    <a:lstStyle/>
                    <a:p>
                      <a:pPr algn="l" fontAlgn="b"/>
                      <a:r>
                        <a:rPr lang="en-US" sz="1200" b="0" i="0" u="none" strike="noStrike" dirty="0" err="1">
                          <a:solidFill>
                            <a:srgbClr val="000000"/>
                          </a:solidFill>
                          <a:effectLst/>
                          <a:latin typeface="Calibri"/>
                        </a:rPr>
                        <a:t>Prob</a:t>
                      </a:r>
                      <a:r>
                        <a:rPr lang="en-US" sz="1200" b="0" i="0" u="none" strike="noStrike" dirty="0">
                          <a:solidFill>
                            <a:srgbClr val="000000"/>
                          </a:solidFill>
                          <a:effectLst/>
                          <a:latin typeface="Calibri"/>
                        </a:rPr>
                        <a:t>(F-statistic)</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0.000000</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p>
                  </a:txBody>
                  <a:tcPr marL="6350" marR="6350" marT="635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59322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1143000"/>
          </a:xfrm>
        </p:spPr>
        <p:txBody>
          <a:bodyPr/>
          <a:lstStyle/>
          <a:p>
            <a:r>
              <a:rPr lang="en-US" dirty="0"/>
              <a:t>Louisiana Retail Sales (</a:t>
            </a:r>
            <a:r>
              <a:rPr lang="en-US" dirty="0" err="1"/>
              <a:t>GWh</a:t>
            </a:r>
            <a:r>
              <a:rPr lang="en-US" dirty="0"/>
              <a:t>)</a:t>
            </a:r>
          </a:p>
        </p:txBody>
      </p:sp>
      <p:sp>
        <p:nvSpPr>
          <p:cNvPr id="5" name="Slide Number Placeholder 4"/>
          <p:cNvSpPr>
            <a:spLocks noGrp="1"/>
          </p:cNvSpPr>
          <p:nvPr>
            <p:ph type="sldNum" sz="quarter" idx="12"/>
          </p:nvPr>
        </p:nvSpPr>
        <p:spPr/>
        <p:txBody>
          <a:bodyPr/>
          <a:lstStyle/>
          <a:p>
            <a:fld id="{1C8B969E-170B-40FA-A015-D739D7E6B5C1}" type="slidenum">
              <a:rPr lang="en-US" smtClean="0"/>
              <a:t>61</a:t>
            </a:fld>
            <a:endParaRPr lang="en-US"/>
          </a:p>
        </p:txBody>
      </p:sp>
      <p:sp>
        <p:nvSpPr>
          <p:cNvPr id="8" name="TextBox 7"/>
          <p:cNvSpPr txBox="1"/>
          <p:nvPr/>
        </p:nvSpPr>
        <p:spPr>
          <a:xfrm>
            <a:off x="-17353" y="1752600"/>
            <a:ext cx="23622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2015 Retail Sales Forecast </a:t>
            </a:r>
            <a:r>
              <a:rPr lang="en-US" sz="2000" dirty="0"/>
              <a:t>2016-2025 projected CAGR – </a:t>
            </a:r>
            <a:r>
              <a:rPr lang="en-US" sz="2000" dirty="0" smtClean="0"/>
              <a:t>1.87%</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2016 </a:t>
            </a:r>
            <a:r>
              <a:rPr lang="en-US" sz="2000" dirty="0" smtClean="0"/>
              <a:t>Retail Sales Forecast </a:t>
            </a:r>
            <a:r>
              <a:rPr lang="en-US" sz="2000" dirty="0"/>
              <a:t>2017-2026 projected CAGR – </a:t>
            </a:r>
            <a:r>
              <a:rPr lang="en-US" sz="2000" dirty="0" smtClean="0"/>
              <a:t>0.95%</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1990-2014 actual CAGR – </a:t>
            </a:r>
            <a:r>
              <a:rPr lang="en-US" sz="2000" dirty="0" smtClean="0"/>
              <a:t>1.47%</a:t>
            </a:r>
            <a:endParaRPr lang="en-US" sz="2000" dirty="0"/>
          </a:p>
          <a:p>
            <a:pPr marL="285750" indent="-285750">
              <a:buFont typeface="Arial" panose="020B0604020202020204" pitchFamily="34" charset="0"/>
              <a:buChar char="•"/>
            </a:pPr>
            <a:endParaRPr lang="en-US" sz="2000" dirty="0" smtClean="0"/>
          </a:p>
        </p:txBody>
      </p:sp>
      <p:graphicFrame>
        <p:nvGraphicFramePr>
          <p:cNvPr id="7" name="Chart 6"/>
          <p:cNvGraphicFramePr>
            <a:graphicFrameLocks/>
          </p:cNvGraphicFramePr>
          <p:nvPr>
            <p:extLst/>
          </p:nvPr>
        </p:nvGraphicFramePr>
        <p:xfrm>
          <a:off x="2133600" y="1905000"/>
          <a:ext cx="6616699"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38371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&amp; Cons</a:t>
            </a:r>
            <a:endParaRPr lang="en-US" dirty="0"/>
          </a:p>
        </p:txBody>
      </p:sp>
      <p:sp>
        <p:nvSpPr>
          <p:cNvPr id="3" name="Content Placeholder 2"/>
          <p:cNvSpPr>
            <a:spLocks noGrp="1"/>
          </p:cNvSpPr>
          <p:nvPr>
            <p:ph sz="half" idx="1"/>
          </p:nvPr>
        </p:nvSpPr>
        <p:spPr/>
        <p:txBody>
          <a:bodyPr/>
          <a:lstStyle/>
          <a:p>
            <a:r>
              <a:rPr lang="en-US" dirty="0" smtClean="0"/>
              <a:t>Option 1</a:t>
            </a:r>
          </a:p>
          <a:p>
            <a:pPr lvl="1"/>
            <a:r>
              <a:rPr lang="en-US" dirty="0" smtClean="0"/>
              <a:t>Consistent with approach in other states and preference for public data sources</a:t>
            </a:r>
          </a:p>
          <a:p>
            <a:pPr lvl="1"/>
            <a:r>
              <a:rPr lang="en-US" dirty="0" smtClean="0"/>
              <a:t>Growth may be low considering expected new loads; some indication that all may not show up or be delayed </a:t>
            </a:r>
            <a:endParaRPr lang="en-US" dirty="0"/>
          </a:p>
        </p:txBody>
      </p:sp>
      <p:sp>
        <p:nvSpPr>
          <p:cNvPr id="4" name="Content Placeholder 3"/>
          <p:cNvSpPr>
            <a:spLocks noGrp="1"/>
          </p:cNvSpPr>
          <p:nvPr>
            <p:ph sz="half" idx="2"/>
          </p:nvPr>
        </p:nvSpPr>
        <p:spPr/>
        <p:txBody>
          <a:bodyPr/>
          <a:lstStyle/>
          <a:p>
            <a:r>
              <a:rPr lang="en-US" dirty="0" smtClean="0"/>
              <a:t>Option 2</a:t>
            </a:r>
          </a:p>
          <a:p>
            <a:pPr lvl="1"/>
            <a:r>
              <a:rPr lang="en-US" dirty="0" smtClean="0"/>
              <a:t>Relies on arbitrary assumption that CHP will remain constant across forecast horizon</a:t>
            </a:r>
          </a:p>
          <a:p>
            <a:pPr lvl="1"/>
            <a:r>
              <a:rPr lang="en-US" dirty="0" smtClean="0"/>
              <a:t>Relies on non-standard economic driver</a:t>
            </a:r>
          </a:p>
          <a:p>
            <a:pPr lvl="1"/>
            <a:r>
              <a:rPr lang="en-US" dirty="0" smtClean="0"/>
              <a:t>Results in slightly higher forecast</a:t>
            </a:r>
            <a:endParaRPr lang="en-US" dirty="0"/>
          </a:p>
        </p:txBody>
      </p:sp>
      <p:sp>
        <p:nvSpPr>
          <p:cNvPr id="5" name="Slide Number Placeholder 4"/>
          <p:cNvSpPr>
            <a:spLocks noGrp="1"/>
          </p:cNvSpPr>
          <p:nvPr>
            <p:ph type="sldNum" sz="quarter" idx="12"/>
          </p:nvPr>
        </p:nvSpPr>
        <p:spPr/>
        <p:txBody>
          <a:bodyPr/>
          <a:lstStyle/>
          <a:p>
            <a:fld id="{98FD20A7-8901-4B1E-8253-F45E193B8370}" type="slidenum">
              <a:rPr lang="en-US" smtClean="0"/>
              <a:t>62</a:t>
            </a:fld>
            <a:endParaRPr lang="en-US"/>
          </a:p>
        </p:txBody>
      </p:sp>
    </p:spTree>
    <p:extLst>
      <p:ext uri="{BB962C8B-B14F-4D97-AF65-F5344CB8AC3E}">
        <p14:creationId xmlns:p14="http://schemas.microsoft.com/office/powerpoint/2010/main" val="465537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Option</a:t>
            </a:r>
            <a:endParaRPr lang="en-US" dirty="0"/>
          </a:p>
        </p:txBody>
      </p:sp>
      <p:sp>
        <p:nvSpPr>
          <p:cNvPr id="7" name="Content Placeholder 6"/>
          <p:cNvSpPr>
            <a:spLocks noGrp="1"/>
          </p:cNvSpPr>
          <p:nvPr>
            <p:ph idx="1"/>
          </p:nvPr>
        </p:nvSpPr>
        <p:spPr/>
        <p:txBody>
          <a:bodyPr/>
          <a:lstStyle/>
          <a:p>
            <a:r>
              <a:rPr lang="en-US" dirty="0" smtClean="0"/>
              <a:t>We could incorporate a load adjustment for new large loads that have a high degree of certainty</a:t>
            </a:r>
          </a:p>
          <a:p>
            <a:pPr lvl="1"/>
            <a:r>
              <a:rPr lang="en-US" dirty="0" smtClean="0"/>
              <a:t>We would need information on the size and timing of those loads</a:t>
            </a:r>
          </a:p>
          <a:p>
            <a:pPr marL="457200" lvl="1" indent="0">
              <a:buNone/>
            </a:pPr>
            <a:endParaRPr lang="en-US" dirty="0"/>
          </a:p>
        </p:txBody>
      </p:sp>
      <p:sp>
        <p:nvSpPr>
          <p:cNvPr id="5" name="Slide Number Placeholder 4"/>
          <p:cNvSpPr>
            <a:spLocks noGrp="1"/>
          </p:cNvSpPr>
          <p:nvPr>
            <p:ph type="sldNum" sz="quarter" idx="12"/>
          </p:nvPr>
        </p:nvSpPr>
        <p:spPr/>
        <p:txBody>
          <a:bodyPr/>
          <a:lstStyle/>
          <a:p>
            <a:fld id="{98FD20A7-8901-4B1E-8253-F45E193B8370}" type="slidenum">
              <a:rPr lang="en-US" smtClean="0"/>
              <a:t>63</a:t>
            </a:fld>
            <a:endParaRPr lang="en-US"/>
          </a:p>
        </p:txBody>
      </p:sp>
    </p:spTree>
    <p:extLst>
      <p:ext uri="{BB962C8B-B14F-4D97-AF65-F5344CB8AC3E}">
        <p14:creationId xmlns:p14="http://schemas.microsoft.com/office/powerpoint/2010/main" val="2787667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1456" y="2819400"/>
            <a:ext cx="7772400" cy="1143000"/>
          </a:xfrm>
        </p:spPr>
        <p:txBody>
          <a:bodyPr/>
          <a:lstStyle/>
          <a:p>
            <a:r>
              <a:rPr lang="en-US" dirty="0" smtClean="0"/>
              <a:t>Allocation Factors</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64</a:t>
            </a:fld>
            <a:endParaRPr lang="en-US"/>
          </a:p>
        </p:txBody>
      </p:sp>
    </p:spTree>
    <p:extLst>
      <p:ext uri="{BB962C8B-B14F-4D97-AF65-F5344CB8AC3E}">
        <p14:creationId xmlns:p14="http://schemas.microsoft.com/office/powerpoint/2010/main" val="2723213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a:t>
            </a:r>
            <a:endParaRPr lang="en-US" dirty="0"/>
          </a:p>
        </p:txBody>
      </p:sp>
      <p:sp>
        <p:nvSpPr>
          <p:cNvPr id="5" name="Content Placeholder 4"/>
          <p:cNvSpPr>
            <a:spLocks noGrp="1"/>
          </p:cNvSpPr>
          <p:nvPr>
            <p:ph idx="1"/>
          </p:nvPr>
        </p:nvSpPr>
        <p:spPr>
          <a:xfrm>
            <a:off x="685800" y="1828800"/>
            <a:ext cx="7772400" cy="4114800"/>
          </a:xfrm>
        </p:spPr>
        <p:txBody>
          <a:bodyPr/>
          <a:lstStyle/>
          <a:p>
            <a:r>
              <a:rPr lang="en-US" sz="2800" dirty="0" smtClean="0"/>
              <a:t>Allocation factors are used to assign state forecasts to particular LRZs</a:t>
            </a:r>
          </a:p>
          <a:p>
            <a:r>
              <a:rPr lang="en-US" sz="2800" dirty="0" smtClean="0"/>
              <a:t>Small loads in Oklahoma &amp; Tennessee that are in LRZ 8 are included with Arkansas </a:t>
            </a:r>
          </a:p>
          <a:p>
            <a:r>
              <a:rPr lang="en-US" sz="2800" dirty="0" smtClean="0"/>
              <a:t>Kentucky is combined with Indiana and Montana is combined with North Dakota per MISO request</a:t>
            </a:r>
          </a:p>
          <a:p>
            <a:r>
              <a:rPr lang="en-US" sz="2800" dirty="0" smtClean="0"/>
              <a:t>Illinois and Missouri were also analyzed at the Chicago and St. Louis Metropolitan Statistical Area</a:t>
            </a:r>
          </a:p>
        </p:txBody>
      </p:sp>
      <p:sp>
        <p:nvSpPr>
          <p:cNvPr id="3" name="Slide Number Placeholder 2"/>
          <p:cNvSpPr>
            <a:spLocks noGrp="1"/>
          </p:cNvSpPr>
          <p:nvPr>
            <p:ph type="sldNum" sz="quarter" idx="12"/>
          </p:nvPr>
        </p:nvSpPr>
        <p:spPr/>
        <p:txBody>
          <a:bodyPr/>
          <a:lstStyle/>
          <a:p>
            <a:fld id="{98FD20A7-8901-4B1E-8253-F45E193B8370}" type="slidenum">
              <a:rPr lang="en-US" smtClean="0"/>
              <a:t>65</a:t>
            </a:fld>
            <a:endParaRPr lang="en-US"/>
          </a:p>
        </p:txBody>
      </p:sp>
    </p:spTree>
    <p:extLst>
      <p:ext uri="{BB962C8B-B14F-4D97-AF65-F5344CB8AC3E}">
        <p14:creationId xmlns:p14="http://schemas.microsoft.com/office/powerpoint/2010/main" val="1699990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38200"/>
          </a:xfrm>
        </p:spPr>
        <p:txBody>
          <a:bodyPr/>
          <a:lstStyle/>
          <a:p>
            <a:r>
              <a:rPr lang="en-US" sz="3500" dirty="0" smtClean="0"/>
              <a:t>Historical Load Shares (MISO vs. non-MISO)</a:t>
            </a:r>
            <a:endParaRPr lang="en-US" sz="35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9777675"/>
              </p:ext>
            </p:extLst>
          </p:nvPr>
        </p:nvGraphicFramePr>
        <p:xfrm>
          <a:off x="228599" y="1676402"/>
          <a:ext cx="8534399" cy="4571997"/>
        </p:xfrm>
        <a:graphic>
          <a:graphicData uri="http://schemas.openxmlformats.org/drawingml/2006/table">
            <a:tbl>
              <a:tblPr firstRow="1" firstCol="1" bandRow="1"/>
              <a:tblGrid>
                <a:gridCol w="965209"/>
                <a:gridCol w="1287181"/>
                <a:gridCol w="1287181"/>
                <a:gridCol w="1140378"/>
                <a:gridCol w="814151"/>
                <a:gridCol w="814151"/>
                <a:gridCol w="651745"/>
                <a:gridCol w="814151"/>
                <a:gridCol w="760252"/>
              </a:tblGrid>
              <a:tr h="620857">
                <a:tc>
                  <a:txBody>
                    <a:bodyPr/>
                    <a:lstStyle/>
                    <a:p>
                      <a:pPr marL="0" marR="0" algn="ctr">
                        <a:lnSpc>
                          <a:spcPct val="115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MISO Sales (</a:t>
                      </a:r>
                      <a:r>
                        <a:rPr lang="en-US" sz="12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Megawatthours</a:t>
                      </a:r>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Non-MISO Sales (Megawatthours)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Average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34,008,348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13,071,953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70.57%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70.39%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70.52%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70.45%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70.83%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43,920,136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3,281,717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92.92%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92.92%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49,309,489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92,230,798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34.80%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33.91%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34.84%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85,104,043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21,838,461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78.92%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79.58%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79.19%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KY</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11,400,836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67,438,088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IN+KY</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96,504,879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89,276,549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47.49%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48.49%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48.78%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49.94%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51.95%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83,987,702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6,640,614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91.77%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91.74%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92.20%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92.67%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99,263,860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4,050,238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96.21%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96.08%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67,870,999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848,368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98.73%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98.73%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98.84%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98.75%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98.76%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41,332,442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42,545,955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49.67%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49.47%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50.33%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49.52%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49.65%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22,014,990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27,393,641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45.89%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45.24%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44.78%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44.73%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44.56%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803,729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13,298,663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10,935,451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7,304,281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71.49%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70.52%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65.40%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59.95%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ND+MT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11,739,180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20,602,944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37.35%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37.90%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37.46%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36.30%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37.15%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3,120,871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9,233,855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25.91%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TX</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21,815,593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367,854,227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20">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69,494,755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8FD20A7-8901-4B1E-8253-F45E193B8370}" type="slidenum">
              <a:rPr lang="en-US" smtClean="0"/>
              <a:t>66</a:t>
            </a:fld>
            <a:endParaRPr lang="en-US"/>
          </a:p>
        </p:txBody>
      </p:sp>
    </p:spTree>
    <p:extLst>
      <p:ext uri="{BB962C8B-B14F-4D97-AF65-F5344CB8AC3E}">
        <p14:creationId xmlns:p14="http://schemas.microsoft.com/office/powerpoint/2010/main" val="1105012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1"/>
            <a:ext cx="7772400" cy="685800"/>
          </a:xfrm>
        </p:spPr>
        <p:txBody>
          <a:bodyPr/>
          <a:lstStyle/>
          <a:p>
            <a:r>
              <a:rPr lang="en-US" dirty="0" smtClean="0"/>
              <a:t>Historical Load Shares (LRZ)</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4456458"/>
              </p:ext>
            </p:extLst>
          </p:nvPr>
        </p:nvGraphicFramePr>
        <p:xfrm>
          <a:off x="152400" y="1494935"/>
          <a:ext cx="8000999" cy="5327648"/>
        </p:xfrm>
        <a:graphic>
          <a:graphicData uri="http://schemas.openxmlformats.org/drawingml/2006/table">
            <a:tbl>
              <a:tblPr firstRow="1" firstCol="1" bandRow="1"/>
              <a:tblGrid>
                <a:gridCol w="2169763"/>
                <a:gridCol w="1467056"/>
                <a:gridCol w="789005"/>
                <a:gridCol w="715035"/>
                <a:gridCol w="715035"/>
                <a:gridCol w="715035"/>
                <a:gridCol w="715035"/>
                <a:gridCol w="715035"/>
              </a:tblGrid>
              <a:tr h="266019">
                <a:tc rowSpan="2">
                  <a:txBody>
                    <a:bodyPr/>
                    <a:lstStyle/>
                    <a:p>
                      <a:pPr marL="0" marR="0" algn="ctr">
                        <a:lnSpc>
                          <a:spcPct val="115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MISO LRZ</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rowSpan="2">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6">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State Level MISO Load Fraction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45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Average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77458">
                <a:tc rowSpan="7">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IA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1.83%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IL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0.0002%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0.0002%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0.0002%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0.0002%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0.0002%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0.0002%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MI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0.14%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0.13%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MN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96.81%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96.73%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96.76%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96.93%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96.89%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96.76%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ND+MT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smtClean="0">
                          <a:effectLst/>
                          <a:latin typeface="Calibri" panose="020F0502020204030204" pitchFamily="34" charset="0"/>
                          <a:ea typeface="Times New Roman" panose="02020603050405020304" pitchFamily="18" charset="0"/>
                          <a:cs typeface="Calibri" panose="020F0502020204030204" pitchFamily="34" charset="0"/>
                        </a:rPr>
                        <a:t>37.15%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37.35%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37.90%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36.76%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37.46%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36.30%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24.10%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24.97%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24.28%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24.24%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23.51%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23.51%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WI</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16.77%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16.59%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16.94%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16.23%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17.05%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rowSpan="2">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MI</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5.09%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5.28%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4.89%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WI</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83.23%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83.41%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83.06%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83.77%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82.98%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82.95%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rowSpan="4">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IA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91.25%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91.14%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91.28%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91.48%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91.15%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IL</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1.42%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1.42%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1.45%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1.42%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1.42%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1.40%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MN</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1.95%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2.00%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1.97%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1.91%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1.86%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2.01%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SD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1.81%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1.90%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1.77%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1.80%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1.75%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IL</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33.11%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33.12%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33.35%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32.49%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33.17%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33.44%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MO</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49.22%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50.09%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49.28%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49.06%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IN+KY</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49.29%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47.49%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48.49%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48.60%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49.94%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51.95%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MI</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90.88%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90.65%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90.75%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91.19%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91.02%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90.80%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rowSpan="3">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AR</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70.83%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70.57%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70.39%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70.52%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70.45%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72.23%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MO</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0.24%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0.26%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0.24%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0.23%</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TX</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0.01%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0.01%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rowSpan="2">
                  <a:txBody>
                    <a:bodyPr/>
                    <a:lstStyle/>
                    <a:p>
                      <a:pPr marL="0" marR="0" algn="ct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LA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92.09%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91.77%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91.74%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92.06%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92.20%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92.67%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v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TX</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5.68%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5.65%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5.46%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5.98%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5.73%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5.59%</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458">
                <a:tc>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45.04%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45.89%</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45.24%</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44.78%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a:effectLst/>
                          <a:latin typeface="Calibri" panose="020F0502020204030204" pitchFamily="34" charset="0"/>
                          <a:ea typeface="Times New Roman" panose="02020603050405020304" pitchFamily="18" charset="0"/>
                          <a:cs typeface="Calibri" panose="020F0502020204030204" pitchFamily="34" charset="0"/>
                        </a:rPr>
                        <a:t>44.73%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44.56%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291" marR="472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81800" y="6248400"/>
            <a:ext cx="1905000" cy="457200"/>
          </a:xfrm>
        </p:spPr>
        <p:txBody>
          <a:bodyPr/>
          <a:lstStyle/>
          <a:p>
            <a:fld id="{98FD20A7-8901-4B1E-8253-F45E193B8370}" type="slidenum">
              <a:rPr lang="en-US" smtClean="0"/>
              <a:t>67</a:t>
            </a:fld>
            <a:endParaRPr lang="en-US" dirty="0"/>
          </a:p>
        </p:txBody>
      </p:sp>
    </p:spTree>
    <p:extLst>
      <p:ext uri="{BB962C8B-B14F-4D97-AF65-F5344CB8AC3E}">
        <p14:creationId xmlns:p14="http://schemas.microsoft.com/office/powerpoint/2010/main" val="4221507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dirty="0" smtClean="0"/>
              <a:t>2016 Allocation Factors</a:t>
            </a:r>
            <a:endParaRPr lang="en-US" dirty="0"/>
          </a:p>
        </p:txBody>
      </p:sp>
      <p:sp>
        <p:nvSpPr>
          <p:cNvPr id="3" name="Content Placeholder 2"/>
          <p:cNvSpPr>
            <a:spLocks noGrp="1"/>
          </p:cNvSpPr>
          <p:nvPr>
            <p:ph idx="1"/>
          </p:nvPr>
        </p:nvSpPr>
        <p:spPr>
          <a:xfrm>
            <a:off x="658969" y="1752600"/>
            <a:ext cx="7772400" cy="4114800"/>
          </a:xfrm>
        </p:spPr>
        <p:txBody>
          <a:bodyPr/>
          <a:lstStyle/>
          <a:p>
            <a:r>
              <a:rPr lang="en-US" sz="3000" dirty="0" smtClean="0"/>
              <a:t>With the exception of IN+KY and MT+ND, all allocation factors were determined from the average of the 2010 – 2014 load shares</a:t>
            </a:r>
          </a:p>
          <a:p>
            <a:r>
              <a:rPr lang="en-US" sz="3000" dirty="0" smtClean="0"/>
              <a:t>Chicago MSA has a similar growth as Illinois for GSP, so no adjustment</a:t>
            </a:r>
          </a:p>
          <a:p>
            <a:r>
              <a:rPr lang="en-US" sz="3000" dirty="0" smtClean="0"/>
              <a:t>St. Louis MSA has lower population but higher non-manufacturing employment, which tend to cancel each other out, so no adjustment</a:t>
            </a:r>
            <a:endParaRPr lang="en-US" sz="3000" dirty="0"/>
          </a:p>
        </p:txBody>
      </p:sp>
      <p:sp>
        <p:nvSpPr>
          <p:cNvPr id="4" name="Slide Number Placeholder 3"/>
          <p:cNvSpPr>
            <a:spLocks noGrp="1"/>
          </p:cNvSpPr>
          <p:nvPr>
            <p:ph type="sldNum" sz="quarter" idx="12"/>
          </p:nvPr>
        </p:nvSpPr>
        <p:spPr/>
        <p:txBody>
          <a:bodyPr/>
          <a:lstStyle/>
          <a:p>
            <a:fld id="{98FD20A7-8901-4B1E-8253-F45E193B8370}" type="slidenum">
              <a:rPr lang="en-US" smtClean="0"/>
              <a:t>68</a:t>
            </a:fld>
            <a:endParaRPr lang="en-US"/>
          </a:p>
        </p:txBody>
      </p:sp>
    </p:spTree>
    <p:extLst>
      <p:ext uri="{BB962C8B-B14F-4D97-AF65-F5344CB8AC3E}">
        <p14:creationId xmlns:p14="http://schemas.microsoft.com/office/powerpoint/2010/main" val="2661397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IN+KY</a:t>
            </a:r>
            <a:endParaRPr lang="en-US" dirty="0"/>
          </a:p>
        </p:txBody>
      </p:sp>
      <p:sp>
        <p:nvSpPr>
          <p:cNvPr id="3" name="Content Placeholder 2"/>
          <p:cNvSpPr>
            <a:spLocks noGrp="1"/>
          </p:cNvSpPr>
          <p:nvPr>
            <p:ph idx="1"/>
          </p:nvPr>
        </p:nvSpPr>
        <p:spPr/>
        <p:txBody>
          <a:bodyPr/>
          <a:lstStyle/>
          <a:p>
            <a:r>
              <a:rPr lang="en-US" dirty="0" smtClean="0"/>
              <a:t>The closure of the Paducah Gaseous Diffusion Plant in non-MISO Kentucky (mid-year 2013) caused a shift in the LRZ 6 load share for IN+KY</a:t>
            </a:r>
          </a:p>
          <a:p>
            <a:r>
              <a:rPr lang="en-US" dirty="0" smtClean="0"/>
              <a:t>We use the 2014 load share, since it is the first year where the plant is shut down for the entire year</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69</a:t>
            </a:fld>
            <a:endParaRPr lang="en-US"/>
          </a:p>
        </p:txBody>
      </p:sp>
    </p:spTree>
    <p:extLst>
      <p:ext uri="{BB962C8B-B14F-4D97-AF65-F5344CB8AC3E}">
        <p14:creationId xmlns:p14="http://schemas.microsoft.com/office/powerpoint/2010/main" val="188191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Historical Hourly Loads</a:t>
            </a:r>
            <a:endParaRPr lang="en-US" dirty="0"/>
          </a:p>
        </p:txBody>
      </p:sp>
      <p:sp>
        <p:nvSpPr>
          <p:cNvPr id="3" name="Text Placeholder 2"/>
          <p:cNvSpPr>
            <a:spLocks noGrp="1"/>
          </p:cNvSpPr>
          <p:nvPr>
            <p:ph type="body" idx="1"/>
          </p:nvPr>
        </p:nvSpPr>
        <p:spPr>
          <a:xfrm>
            <a:off x="457200" y="1437460"/>
            <a:ext cx="4040188" cy="639762"/>
          </a:xfrm>
        </p:spPr>
        <p:txBody>
          <a:bodyPr/>
          <a:lstStyle/>
          <a:p>
            <a:r>
              <a:rPr lang="en-US" dirty="0" smtClean="0"/>
              <a:t>Data 1</a:t>
            </a:r>
            <a:endParaRPr lang="en-US" dirty="0"/>
          </a:p>
        </p:txBody>
      </p:sp>
      <p:sp>
        <p:nvSpPr>
          <p:cNvPr id="4" name="Content Placeholder 3"/>
          <p:cNvSpPr>
            <a:spLocks noGrp="1"/>
          </p:cNvSpPr>
          <p:nvPr>
            <p:ph sz="half" idx="2"/>
          </p:nvPr>
        </p:nvSpPr>
        <p:spPr>
          <a:xfrm>
            <a:off x="457200" y="1981200"/>
            <a:ext cx="4040188" cy="4343400"/>
          </a:xfrm>
        </p:spPr>
        <p:txBody>
          <a:bodyPr/>
          <a:lstStyle/>
          <a:p>
            <a:r>
              <a:rPr lang="en-US" sz="2200" dirty="0" smtClean="0"/>
              <a:t>Metered load with EE/DR/DG adjustment;</a:t>
            </a:r>
          </a:p>
          <a:p>
            <a:r>
              <a:rPr lang="en-US" sz="2200" dirty="0" smtClean="0"/>
              <a:t>Does not include voluntary LMR </a:t>
            </a:r>
            <a:r>
              <a:rPr lang="en-US" sz="2200" dirty="0"/>
              <a:t>data. </a:t>
            </a:r>
            <a:endParaRPr lang="en-US" sz="2200" dirty="0" smtClean="0"/>
          </a:p>
          <a:p>
            <a:r>
              <a:rPr lang="en-US" sz="2200" dirty="0" smtClean="0"/>
              <a:t>Used </a:t>
            </a:r>
            <a:r>
              <a:rPr lang="en-US" sz="2200" dirty="0"/>
              <a:t>for </a:t>
            </a:r>
            <a:r>
              <a:rPr lang="en-US" sz="2200" dirty="0" smtClean="0"/>
              <a:t>2014 and </a:t>
            </a:r>
            <a:r>
              <a:rPr lang="en-US" sz="2200" dirty="0"/>
              <a:t>2015 ILF peak analysis;</a:t>
            </a:r>
          </a:p>
          <a:p>
            <a:r>
              <a:rPr lang="en-US" sz="2200" dirty="0" smtClean="0"/>
              <a:t>Historical hourly </a:t>
            </a:r>
            <a:r>
              <a:rPr lang="en-US" sz="2200" dirty="0"/>
              <a:t>loads for LRZ 8,9 and 10 </a:t>
            </a:r>
            <a:r>
              <a:rPr lang="en-US" sz="2200" dirty="0" smtClean="0"/>
              <a:t>(prior to LRZ formation) were derived;</a:t>
            </a:r>
          </a:p>
          <a:p>
            <a:r>
              <a:rPr lang="en-US" sz="2200" dirty="0" smtClean="0"/>
              <a:t>Contains 2010 to 2014 historical hourly data.</a:t>
            </a:r>
            <a:endParaRPr lang="en-US" sz="2200" dirty="0"/>
          </a:p>
          <a:p>
            <a:endParaRPr lang="en-US" sz="2200" dirty="0"/>
          </a:p>
        </p:txBody>
      </p:sp>
      <p:sp>
        <p:nvSpPr>
          <p:cNvPr id="5" name="Text Placeholder 4"/>
          <p:cNvSpPr>
            <a:spLocks noGrp="1"/>
          </p:cNvSpPr>
          <p:nvPr>
            <p:ph type="body" sz="quarter" idx="3"/>
          </p:nvPr>
        </p:nvSpPr>
        <p:spPr>
          <a:xfrm>
            <a:off x="4645025" y="1437460"/>
            <a:ext cx="4041775" cy="639762"/>
          </a:xfrm>
        </p:spPr>
        <p:txBody>
          <a:bodyPr/>
          <a:lstStyle/>
          <a:p>
            <a:r>
              <a:rPr lang="en-US" dirty="0" smtClean="0"/>
              <a:t>Data 4</a:t>
            </a:r>
            <a:endParaRPr lang="en-US" dirty="0"/>
          </a:p>
        </p:txBody>
      </p:sp>
      <p:sp>
        <p:nvSpPr>
          <p:cNvPr id="6" name="Content Placeholder 5"/>
          <p:cNvSpPr>
            <a:spLocks noGrp="1"/>
          </p:cNvSpPr>
          <p:nvPr>
            <p:ph sz="quarter" idx="4"/>
          </p:nvPr>
        </p:nvSpPr>
        <p:spPr>
          <a:xfrm>
            <a:off x="4631962" y="1981200"/>
            <a:ext cx="4041775" cy="4343400"/>
          </a:xfrm>
        </p:spPr>
        <p:txBody>
          <a:bodyPr/>
          <a:lstStyle/>
          <a:p>
            <a:r>
              <a:rPr lang="en-US" sz="2200" dirty="0" smtClean="0"/>
              <a:t>SERVM Historical Hourly Load;</a:t>
            </a:r>
          </a:p>
          <a:p>
            <a:r>
              <a:rPr lang="en-US" sz="2200" dirty="0" smtClean="0"/>
              <a:t>Contains voluntary LMR data starting May 2014;</a:t>
            </a:r>
          </a:p>
          <a:p>
            <a:r>
              <a:rPr lang="en-US" sz="2200" dirty="0" smtClean="0"/>
              <a:t>Contains 2010 to 2015 historical hourly load data</a:t>
            </a:r>
            <a:r>
              <a:rPr lang="en-US" sz="2200" dirty="0"/>
              <a:t>;</a:t>
            </a:r>
            <a:endParaRPr lang="en-US" dirty="0"/>
          </a:p>
          <a:p>
            <a:r>
              <a:rPr lang="en-US" sz="2200" dirty="0" smtClean="0"/>
              <a:t>The recorded hourly and annual loads do not exact match data 1’s records;</a:t>
            </a:r>
          </a:p>
          <a:p>
            <a:r>
              <a:rPr lang="en-US" sz="2200" dirty="0" smtClean="0"/>
              <a:t>Peak demand may not occur at the same time as in data 1.</a:t>
            </a:r>
          </a:p>
          <a:p>
            <a:endParaRPr lang="en-US" sz="2200" dirty="0" smtClean="0"/>
          </a:p>
        </p:txBody>
      </p:sp>
      <p:sp>
        <p:nvSpPr>
          <p:cNvPr id="7" name="Slide Number Placeholder 6"/>
          <p:cNvSpPr>
            <a:spLocks noGrp="1"/>
          </p:cNvSpPr>
          <p:nvPr>
            <p:ph type="sldNum" sz="quarter" idx="12"/>
          </p:nvPr>
        </p:nvSpPr>
        <p:spPr/>
        <p:txBody>
          <a:bodyPr/>
          <a:lstStyle/>
          <a:p>
            <a:fld id="{98FD20A7-8901-4B1E-8253-F45E193B8370}" type="slidenum">
              <a:rPr lang="en-US" smtClean="0"/>
              <a:t>7</a:t>
            </a:fld>
            <a:endParaRPr lang="en-US"/>
          </a:p>
        </p:txBody>
      </p:sp>
    </p:spTree>
    <p:extLst>
      <p:ext uri="{BB962C8B-B14F-4D97-AF65-F5344CB8AC3E}">
        <p14:creationId xmlns:p14="http://schemas.microsoft.com/office/powerpoint/2010/main" val="4253954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MT+ND</a:t>
            </a:r>
            <a:endParaRPr lang="en-US" dirty="0"/>
          </a:p>
        </p:txBody>
      </p:sp>
      <p:sp>
        <p:nvSpPr>
          <p:cNvPr id="3" name="Content Placeholder 2"/>
          <p:cNvSpPr>
            <a:spLocks noGrp="1"/>
          </p:cNvSpPr>
          <p:nvPr>
            <p:ph idx="1"/>
          </p:nvPr>
        </p:nvSpPr>
        <p:spPr/>
        <p:txBody>
          <a:bodyPr/>
          <a:lstStyle/>
          <a:p>
            <a:r>
              <a:rPr lang="en-US" dirty="0" smtClean="0"/>
              <a:t>Growth and contraction in the Bakken region</a:t>
            </a:r>
            <a:r>
              <a:rPr lang="en-US" dirty="0"/>
              <a:t>, which results in a spike in statewide consumption </a:t>
            </a:r>
            <a:r>
              <a:rPr lang="en-US"/>
              <a:t>in </a:t>
            </a:r>
            <a:r>
              <a:rPr lang="en-US" smtClean="0"/>
              <a:t>2014, </a:t>
            </a:r>
            <a:r>
              <a:rPr lang="en-US" dirty="0" smtClean="0"/>
              <a:t>occurs primarily outside the MISO region</a:t>
            </a:r>
          </a:p>
          <a:p>
            <a:r>
              <a:rPr lang="en-US" dirty="0" smtClean="0"/>
              <a:t>This volatility should not be reflected in the LRZ 1 forecast</a:t>
            </a:r>
          </a:p>
          <a:p>
            <a:r>
              <a:rPr lang="en-US" dirty="0" smtClean="0"/>
              <a:t>We use the average of 2010 – 2013 load factors to determine the allocation factor</a:t>
            </a:r>
          </a:p>
        </p:txBody>
      </p:sp>
      <p:sp>
        <p:nvSpPr>
          <p:cNvPr id="4" name="Slide Number Placeholder 3"/>
          <p:cNvSpPr>
            <a:spLocks noGrp="1"/>
          </p:cNvSpPr>
          <p:nvPr>
            <p:ph type="sldNum" sz="quarter" idx="12"/>
          </p:nvPr>
        </p:nvSpPr>
        <p:spPr/>
        <p:txBody>
          <a:bodyPr/>
          <a:lstStyle/>
          <a:p>
            <a:fld id="{98FD20A7-8901-4B1E-8253-F45E193B8370}" type="slidenum">
              <a:rPr lang="en-US" smtClean="0"/>
              <a:t>70</a:t>
            </a:fld>
            <a:endParaRPr lang="en-US"/>
          </a:p>
        </p:txBody>
      </p:sp>
    </p:spTree>
    <p:extLst>
      <p:ext uri="{BB962C8B-B14F-4D97-AF65-F5344CB8AC3E}">
        <p14:creationId xmlns:p14="http://schemas.microsoft.com/office/powerpoint/2010/main" val="3261790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AR</a:t>
            </a:r>
            <a:endParaRPr lang="en-US" sz="2000" b="1" dirty="0"/>
          </a:p>
        </p:txBody>
      </p:sp>
      <p:graphicFrame>
        <p:nvGraphicFramePr>
          <p:cNvPr id="10" name="Chart 9"/>
          <p:cNvGraphicFramePr>
            <a:graphicFrameLocks/>
          </p:cNvGraphicFramePr>
          <p:nvPr>
            <p:extLst/>
          </p:nvPr>
        </p:nvGraphicFramePr>
        <p:xfrm>
          <a:off x="685800" y="1676400"/>
          <a:ext cx="7772400" cy="450342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F5B65B3-6850-4F89-8667-01CF857C4AEC}" type="slidenum">
              <a:rPr lang="en-US" smtClean="0"/>
              <a:t>71</a:t>
            </a:fld>
            <a:endParaRPr lang="en-US"/>
          </a:p>
        </p:txBody>
      </p:sp>
    </p:spTree>
    <p:extLst>
      <p:ext uri="{BB962C8B-B14F-4D97-AF65-F5344CB8AC3E}">
        <p14:creationId xmlns:p14="http://schemas.microsoft.com/office/powerpoint/2010/main" val="1800184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IA</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72</a:t>
            </a:fld>
            <a:endParaRPr lang="en-US"/>
          </a:p>
        </p:txBody>
      </p:sp>
      <p:graphicFrame>
        <p:nvGraphicFramePr>
          <p:cNvPr id="6" name="Chart 5"/>
          <p:cNvGraphicFramePr>
            <a:graphicFrameLocks/>
          </p:cNvGraphicFramePr>
          <p:nvPr>
            <p:extLst/>
          </p:nvPr>
        </p:nvGraphicFramePr>
        <p:xfrm>
          <a:off x="685800" y="1565428"/>
          <a:ext cx="7793037" cy="4457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647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IL</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750811837"/>
              </p:ext>
            </p:extLst>
          </p:nvPr>
        </p:nvGraphicFramePr>
        <p:xfrm>
          <a:off x="685800" y="1676400"/>
          <a:ext cx="7793037" cy="4465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4049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IN+KY</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74</a:t>
            </a:fld>
            <a:endParaRPr lang="en-US"/>
          </a:p>
        </p:txBody>
      </p:sp>
      <p:graphicFrame>
        <p:nvGraphicFramePr>
          <p:cNvPr id="6" name="Chart 5"/>
          <p:cNvGraphicFramePr>
            <a:graphicFrameLocks/>
          </p:cNvGraphicFramePr>
          <p:nvPr>
            <p:extLst/>
          </p:nvPr>
        </p:nvGraphicFramePr>
        <p:xfrm>
          <a:off x="685800" y="1676400"/>
          <a:ext cx="7793038" cy="4465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2973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LA</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75</a:t>
            </a:fld>
            <a:endParaRPr lang="en-US"/>
          </a:p>
        </p:txBody>
      </p:sp>
      <p:graphicFrame>
        <p:nvGraphicFramePr>
          <p:cNvPr id="6" name="Chart 5"/>
          <p:cNvGraphicFramePr>
            <a:graphicFrameLocks/>
          </p:cNvGraphicFramePr>
          <p:nvPr>
            <p:extLst/>
          </p:nvPr>
        </p:nvGraphicFramePr>
        <p:xfrm>
          <a:off x="685800" y="1676400"/>
          <a:ext cx="7772400" cy="4503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60166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MI</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599960104"/>
              </p:ext>
            </p:extLst>
          </p:nvPr>
        </p:nvGraphicFramePr>
        <p:xfrm>
          <a:off x="838200" y="1543110"/>
          <a:ext cx="7391400" cy="4629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947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MN</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77</a:t>
            </a:fld>
            <a:endParaRPr lang="en-US"/>
          </a:p>
        </p:txBody>
      </p:sp>
      <p:graphicFrame>
        <p:nvGraphicFramePr>
          <p:cNvPr id="6" name="Chart 5"/>
          <p:cNvGraphicFramePr>
            <a:graphicFrameLocks/>
          </p:cNvGraphicFramePr>
          <p:nvPr>
            <p:extLst>
              <p:ext uri="{D42A27DB-BD31-4B8C-83A1-F6EECF244321}">
                <p14:modId xmlns:p14="http://schemas.microsoft.com/office/powerpoint/2010/main" val="917651518"/>
              </p:ext>
            </p:extLst>
          </p:nvPr>
        </p:nvGraphicFramePr>
        <p:xfrm>
          <a:off x="838200" y="1543110"/>
          <a:ext cx="7467600" cy="4629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602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MO</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78</a:t>
            </a:fld>
            <a:endParaRPr lang="en-US"/>
          </a:p>
        </p:txBody>
      </p:sp>
      <p:graphicFrame>
        <p:nvGraphicFramePr>
          <p:cNvPr id="5" name="Chart 4"/>
          <p:cNvGraphicFramePr>
            <a:graphicFrameLocks/>
          </p:cNvGraphicFramePr>
          <p:nvPr>
            <p:extLst/>
          </p:nvPr>
        </p:nvGraphicFramePr>
        <p:xfrm>
          <a:off x="685800" y="1543110"/>
          <a:ext cx="7793037" cy="4463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4227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MS</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79</a:t>
            </a:fld>
            <a:endParaRPr lang="en-US"/>
          </a:p>
        </p:txBody>
      </p:sp>
      <p:graphicFrame>
        <p:nvGraphicFramePr>
          <p:cNvPr id="6" name="Chart 5"/>
          <p:cNvGraphicFramePr>
            <a:graphicFrameLocks/>
          </p:cNvGraphicFramePr>
          <p:nvPr>
            <p:extLst/>
          </p:nvPr>
        </p:nvGraphicFramePr>
        <p:xfrm>
          <a:off x="685800" y="1575054"/>
          <a:ext cx="7791450" cy="4584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831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Peak Discrepancies Between Data Sources (2014)</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38955739"/>
              </p:ext>
            </p:extLst>
          </p:nvPr>
        </p:nvGraphicFramePr>
        <p:xfrm>
          <a:off x="696686" y="2133600"/>
          <a:ext cx="7776754" cy="3998595"/>
        </p:xfrm>
        <a:graphic>
          <a:graphicData uri="http://schemas.openxmlformats.org/drawingml/2006/table">
            <a:tbl>
              <a:tblPr/>
              <a:tblGrid>
                <a:gridCol w="522514"/>
                <a:gridCol w="914400"/>
                <a:gridCol w="990600"/>
                <a:gridCol w="914400"/>
                <a:gridCol w="762000"/>
                <a:gridCol w="762000"/>
                <a:gridCol w="1463040"/>
                <a:gridCol w="1447800"/>
              </a:tblGrid>
              <a:tr h="323850">
                <a:tc>
                  <a:txBody>
                    <a:bodyPr/>
                    <a:lstStyle/>
                    <a:p>
                      <a:pPr algn="ctr" fontAlgn="b"/>
                      <a:r>
                        <a:rPr lang="en-US" sz="1400" b="1" i="0" u="none" strike="noStrike" dirty="0">
                          <a:solidFill>
                            <a:srgbClr val="FFFFFF"/>
                          </a:solidFill>
                          <a:effectLst/>
                          <a:latin typeface="Calibri" panose="020F0502020204030204" pitchFamily="34" charset="0"/>
                        </a:rPr>
                        <a:t>LRZ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smtClean="0">
                          <a:solidFill>
                            <a:srgbClr val="FFFFFF"/>
                          </a:solidFill>
                          <a:effectLst/>
                          <a:latin typeface="Calibri" panose="020F0502020204030204" pitchFamily="34" charset="0"/>
                        </a:rPr>
                        <a:t>Peak Demand (1</a:t>
                      </a:r>
                      <a:r>
                        <a:rPr lang="en-US" sz="1400" b="1" i="0" u="none" strike="noStrike" dirty="0">
                          <a:solidFill>
                            <a:srgbClr val="FFFFFF"/>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smtClean="0">
                          <a:solidFill>
                            <a:srgbClr val="FFFFFF"/>
                          </a:solidFill>
                          <a:effectLst/>
                          <a:latin typeface="Calibri" panose="020F0502020204030204" pitchFamily="34" charset="0"/>
                        </a:rPr>
                        <a:t>Peak Demand (4</a:t>
                      </a:r>
                      <a:r>
                        <a:rPr lang="en-US" sz="1400" b="1" i="0" u="none" strike="noStrike" dirty="0">
                          <a:solidFill>
                            <a:srgbClr val="FFFFFF"/>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smtClean="0">
                          <a:solidFill>
                            <a:srgbClr val="FFFFFF"/>
                          </a:solidFill>
                          <a:effectLst/>
                          <a:latin typeface="Calibri" panose="020F0502020204030204" pitchFamily="34" charset="0"/>
                        </a:rPr>
                        <a:t>Difference</a:t>
                      </a:r>
                      <a:endParaRPr lang="en-US" sz="14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smtClean="0">
                          <a:solidFill>
                            <a:srgbClr val="FFFFFF"/>
                          </a:solidFill>
                          <a:effectLst/>
                          <a:latin typeface="Calibri" panose="020F0502020204030204" pitchFamily="34" charset="0"/>
                        </a:rPr>
                        <a:t>Load Factor (1)</a:t>
                      </a:r>
                      <a:endParaRPr lang="en-US" sz="14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smtClean="0">
                          <a:solidFill>
                            <a:srgbClr val="FFFFFF"/>
                          </a:solidFill>
                          <a:effectLst/>
                          <a:latin typeface="Calibri" panose="020F0502020204030204" pitchFamily="34" charset="0"/>
                        </a:rPr>
                        <a:t>Load Factor (4)</a:t>
                      </a:r>
                      <a:endParaRPr lang="en-US" sz="14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a:solidFill>
                            <a:srgbClr val="FFFFFF"/>
                          </a:solidFill>
                          <a:effectLst/>
                          <a:latin typeface="Calibri" panose="020F0502020204030204" pitchFamily="34" charset="0"/>
                        </a:rPr>
                        <a:t>2014(1) 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400" b="1" i="0" u="none" strike="noStrike" dirty="0">
                          <a:solidFill>
                            <a:srgbClr val="FFFFFF"/>
                          </a:solidFill>
                          <a:effectLst/>
                          <a:latin typeface="Calibri" panose="020F0502020204030204" pitchFamily="34" charset="0"/>
                        </a:rPr>
                        <a:t>2014(4) 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r>
              <a:tr h="323850">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17,018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7/21/2014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7/21/2014 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11,730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11,720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7/22/2014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7/22/2014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9/4/2014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9/4/2014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8/25/2014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8/25/2014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8/25/2014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8/25/2014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17,204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9/5/2014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9/5/2014 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9/5/2014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9/5/2014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8/25/2014 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8/26/2014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8/22/2014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8/22/2014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8/6/2014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8/20/2014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b"/>
                      <a:r>
                        <a:rPr lang="en-US" sz="1400" b="0" i="0" u="none" strike="noStrike" dirty="0">
                          <a:solidFill>
                            <a:srgbClr val="000000"/>
                          </a:solidFill>
                          <a:effectLst/>
                          <a:latin typeface="Calibri" panose="020F0502020204030204" pitchFamily="34" charset="0"/>
                        </a:rPr>
                        <a:t>MISO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114,709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114,285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7/22/2014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7/22/2014 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85800" y="6324600"/>
            <a:ext cx="4724400" cy="381000"/>
          </a:xfrm>
          <a:prstGeom prst="rect">
            <a:avLst/>
          </a:prstGeom>
          <a:noFill/>
        </p:spPr>
        <p:txBody>
          <a:bodyPr wrap="square" rtlCol="0">
            <a:spAutoFit/>
          </a:bodyPr>
          <a:lstStyle/>
          <a:p>
            <a:r>
              <a:rPr lang="en-US" dirty="0" smtClean="0">
                <a:solidFill>
                  <a:srgbClr val="FF0000"/>
                </a:solidFill>
              </a:rPr>
              <a:t>Red</a:t>
            </a:r>
            <a:r>
              <a:rPr lang="en-US" dirty="0" smtClean="0"/>
              <a:t> indicates shift in time of peak demand</a:t>
            </a:r>
            <a:endParaRPr lang="en-US" dirty="0"/>
          </a:p>
        </p:txBody>
      </p:sp>
    </p:spTree>
    <p:extLst>
      <p:ext uri="{BB962C8B-B14F-4D97-AF65-F5344CB8AC3E}">
        <p14:creationId xmlns:p14="http://schemas.microsoft.com/office/powerpoint/2010/main" val="3572989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ND+MT</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80</a:t>
            </a:fld>
            <a:endParaRPr lang="en-US"/>
          </a:p>
        </p:txBody>
      </p:sp>
      <p:graphicFrame>
        <p:nvGraphicFramePr>
          <p:cNvPr id="5" name="Chart 4"/>
          <p:cNvGraphicFramePr>
            <a:graphicFrameLocks/>
          </p:cNvGraphicFramePr>
          <p:nvPr>
            <p:extLst/>
          </p:nvPr>
        </p:nvGraphicFramePr>
        <p:xfrm>
          <a:off x="685800" y="1676400"/>
          <a:ext cx="7772400" cy="4503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0326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SD</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81</a:t>
            </a:fld>
            <a:endParaRPr lang="en-US"/>
          </a:p>
        </p:txBody>
      </p:sp>
      <p:graphicFrame>
        <p:nvGraphicFramePr>
          <p:cNvPr id="6" name="Chart 5"/>
          <p:cNvGraphicFramePr>
            <a:graphicFrameLocks/>
          </p:cNvGraphicFramePr>
          <p:nvPr>
            <p:extLst/>
          </p:nvPr>
        </p:nvGraphicFramePr>
        <p:xfrm>
          <a:off x="663341" y="1543110"/>
          <a:ext cx="7772400" cy="4503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840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TX</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82</a:t>
            </a:fld>
            <a:endParaRPr lang="en-US"/>
          </a:p>
        </p:txBody>
      </p:sp>
      <p:graphicFrame>
        <p:nvGraphicFramePr>
          <p:cNvPr id="5" name="Chart 4"/>
          <p:cNvGraphicFramePr>
            <a:graphicFrameLocks/>
          </p:cNvGraphicFramePr>
          <p:nvPr>
            <p:extLst/>
          </p:nvPr>
        </p:nvGraphicFramePr>
        <p:xfrm>
          <a:off x="685800" y="1676400"/>
          <a:ext cx="7793037" cy="4457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1290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086600" cy="400110"/>
          </a:xfrm>
          <a:prstGeom prst="rect">
            <a:avLst/>
          </a:prstGeom>
          <a:noFill/>
        </p:spPr>
        <p:txBody>
          <a:bodyPr wrap="square" rtlCol="0">
            <a:spAutoFit/>
          </a:bodyPr>
          <a:lstStyle/>
          <a:p>
            <a:r>
              <a:rPr lang="en-US" sz="2000" b="1" dirty="0" smtClean="0"/>
              <a:t>MISO Allocation Factors – WI</a:t>
            </a:r>
            <a:endParaRPr lang="en-US" sz="2000" b="1" dirty="0"/>
          </a:p>
        </p:txBody>
      </p:sp>
      <p:sp>
        <p:nvSpPr>
          <p:cNvPr id="3" name="Slide Number Placeholder 2"/>
          <p:cNvSpPr>
            <a:spLocks noGrp="1"/>
          </p:cNvSpPr>
          <p:nvPr>
            <p:ph type="sldNum" sz="quarter" idx="12"/>
          </p:nvPr>
        </p:nvSpPr>
        <p:spPr/>
        <p:txBody>
          <a:bodyPr/>
          <a:lstStyle/>
          <a:p>
            <a:fld id="{0F5B65B3-6850-4F89-8667-01CF857C4AEC}" type="slidenum">
              <a:rPr lang="en-US" smtClean="0"/>
              <a:t>83</a:t>
            </a:fld>
            <a:endParaRPr lang="en-US"/>
          </a:p>
        </p:txBody>
      </p:sp>
      <p:graphicFrame>
        <p:nvGraphicFramePr>
          <p:cNvPr id="5" name="Chart 4"/>
          <p:cNvGraphicFramePr>
            <a:graphicFrameLocks/>
          </p:cNvGraphicFramePr>
          <p:nvPr>
            <p:extLst/>
          </p:nvPr>
        </p:nvGraphicFramePr>
        <p:xfrm>
          <a:off x="680987" y="1511828"/>
          <a:ext cx="7793038" cy="4503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0717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124200"/>
            <a:ext cx="7772400" cy="1143000"/>
          </a:xfrm>
        </p:spPr>
        <p:txBody>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84</a:t>
            </a:fld>
            <a:endParaRPr lang="en-US"/>
          </a:p>
        </p:txBody>
      </p:sp>
    </p:spTree>
    <p:extLst>
      <p:ext uri="{BB962C8B-B14F-4D97-AF65-F5344CB8AC3E}">
        <p14:creationId xmlns:p14="http://schemas.microsoft.com/office/powerpoint/2010/main" val="951591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Workshop</a:t>
            </a:r>
            <a:endParaRPr lang="en-US" dirty="0"/>
          </a:p>
        </p:txBody>
      </p:sp>
      <p:sp>
        <p:nvSpPr>
          <p:cNvPr id="3" name="Content Placeholder 2"/>
          <p:cNvSpPr>
            <a:spLocks noGrp="1"/>
          </p:cNvSpPr>
          <p:nvPr>
            <p:ph idx="1"/>
          </p:nvPr>
        </p:nvSpPr>
        <p:spPr/>
        <p:txBody>
          <a:bodyPr/>
          <a:lstStyle/>
          <a:p>
            <a:r>
              <a:rPr lang="en-US" dirty="0" smtClean="0"/>
              <a:t>We will present updated energy to peak conversion</a:t>
            </a:r>
          </a:p>
          <a:p>
            <a:r>
              <a:rPr lang="en-US" dirty="0" smtClean="0"/>
              <a:t>We will cover the draft forecast results at LRZ and MISO level</a:t>
            </a:r>
          </a:p>
          <a:p>
            <a:endParaRPr lang="en-US" dirty="0"/>
          </a:p>
          <a:p>
            <a:r>
              <a:rPr lang="en-US" dirty="0" smtClean="0"/>
              <a:t>Please send your comments and suggestions </a:t>
            </a:r>
            <a:r>
              <a:rPr lang="en-US" smtClean="0"/>
              <a:t>for improvements</a:t>
            </a:r>
            <a:endParaRPr lang="en-US" dirty="0"/>
          </a:p>
        </p:txBody>
      </p:sp>
      <p:sp>
        <p:nvSpPr>
          <p:cNvPr id="4" name="Slide Number Placeholder 3"/>
          <p:cNvSpPr>
            <a:spLocks noGrp="1"/>
          </p:cNvSpPr>
          <p:nvPr>
            <p:ph type="sldNum" sz="quarter" idx="12"/>
          </p:nvPr>
        </p:nvSpPr>
        <p:spPr/>
        <p:txBody>
          <a:bodyPr/>
          <a:lstStyle/>
          <a:p>
            <a:fld id="{98FD20A7-8901-4B1E-8253-F45E193B8370}" type="slidenum">
              <a:rPr lang="en-US" smtClean="0"/>
              <a:t>85</a:t>
            </a:fld>
            <a:endParaRPr lang="en-US"/>
          </a:p>
        </p:txBody>
      </p:sp>
    </p:spTree>
    <p:extLst>
      <p:ext uri="{BB962C8B-B14F-4D97-AF65-F5344CB8AC3E}">
        <p14:creationId xmlns:p14="http://schemas.microsoft.com/office/powerpoint/2010/main" val="206330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Forecast Comparisons</a:t>
            </a:r>
            <a:endParaRPr lang="en-US" dirty="0"/>
          </a:p>
        </p:txBody>
      </p:sp>
      <p:sp>
        <p:nvSpPr>
          <p:cNvPr id="3" name="Text Placeholder 2"/>
          <p:cNvSpPr>
            <a:spLocks noGrp="1"/>
          </p:cNvSpPr>
          <p:nvPr>
            <p:ph type="body" idx="1"/>
          </p:nvPr>
        </p:nvSpPr>
        <p:spPr>
          <a:xfrm>
            <a:off x="457200" y="1437460"/>
            <a:ext cx="4040188" cy="639762"/>
          </a:xfrm>
        </p:spPr>
        <p:txBody>
          <a:bodyPr/>
          <a:lstStyle/>
          <a:p>
            <a:r>
              <a:rPr lang="en-US" dirty="0" smtClean="0"/>
              <a:t>ILF Peak</a:t>
            </a:r>
            <a:endParaRPr lang="en-US" dirty="0"/>
          </a:p>
        </p:txBody>
      </p:sp>
      <p:sp>
        <p:nvSpPr>
          <p:cNvPr id="4" name="Content Placeholder 3"/>
          <p:cNvSpPr>
            <a:spLocks noGrp="1"/>
          </p:cNvSpPr>
          <p:nvPr>
            <p:ph sz="half" idx="2"/>
          </p:nvPr>
        </p:nvSpPr>
        <p:spPr>
          <a:xfrm>
            <a:off x="457200" y="1981200"/>
            <a:ext cx="4040188" cy="4343400"/>
          </a:xfrm>
        </p:spPr>
        <p:txBody>
          <a:bodyPr/>
          <a:lstStyle/>
          <a:p>
            <a:r>
              <a:rPr lang="en-US" sz="2200" dirty="0" smtClean="0"/>
              <a:t>Allocates state-level forecasts to LRZ levels;</a:t>
            </a:r>
          </a:p>
          <a:p>
            <a:r>
              <a:rPr lang="en-US" sz="2200" dirty="0" smtClean="0"/>
              <a:t>Uses zonal non-coincident factors and coincidence factors to estimate zonal peak loads and system-wide peak load;</a:t>
            </a:r>
          </a:p>
          <a:p>
            <a:r>
              <a:rPr lang="en-US" sz="2200" dirty="0" smtClean="0"/>
              <a:t>Net load: with EE/DR/DG adjustment;</a:t>
            </a:r>
          </a:p>
          <a:p>
            <a:r>
              <a:rPr lang="en-US" sz="2200" dirty="0" smtClean="0"/>
              <a:t>Gross load: without EE/DR/DG adjustment.</a:t>
            </a:r>
            <a:endParaRPr lang="en-US" sz="2200" dirty="0"/>
          </a:p>
        </p:txBody>
      </p:sp>
      <p:sp>
        <p:nvSpPr>
          <p:cNvPr id="5" name="Text Placeholder 4"/>
          <p:cNvSpPr>
            <a:spLocks noGrp="1"/>
          </p:cNvSpPr>
          <p:nvPr>
            <p:ph type="body" sz="quarter" idx="3"/>
          </p:nvPr>
        </p:nvSpPr>
        <p:spPr>
          <a:xfrm>
            <a:off x="4645025" y="1437460"/>
            <a:ext cx="4041775" cy="639762"/>
          </a:xfrm>
        </p:spPr>
        <p:txBody>
          <a:bodyPr/>
          <a:lstStyle/>
          <a:p>
            <a:r>
              <a:rPr lang="en-US" dirty="0" smtClean="0"/>
              <a:t>MISO Module E Peak</a:t>
            </a:r>
            <a:endParaRPr lang="en-US" dirty="0"/>
          </a:p>
        </p:txBody>
      </p:sp>
      <p:sp>
        <p:nvSpPr>
          <p:cNvPr id="6" name="Content Placeholder 5"/>
          <p:cNvSpPr>
            <a:spLocks noGrp="1"/>
          </p:cNvSpPr>
          <p:nvPr>
            <p:ph sz="quarter" idx="4"/>
          </p:nvPr>
        </p:nvSpPr>
        <p:spPr>
          <a:xfrm>
            <a:off x="4631962" y="1981200"/>
            <a:ext cx="4041775" cy="4343400"/>
          </a:xfrm>
        </p:spPr>
        <p:txBody>
          <a:bodyPr/>
          <a:lstStyle/>
          <a:p>
            <a:r>
              <a:rPr lang="en-US" sz="2200" dirty="0" smtClean="0"/>
              <a:t>Aggregates asset owner level loads to LRZ levels;</a:t>
            </a:r>
          </a:p>
          <a:p>
            <a:r>
              <a:rPr lang="en-US" sz="2200" dirty="0" smtClean="0"/>
              <a:t>Applies intra-zonal/MISO-wide coincidence factors to convert asset owner level peak loads to zonal peaks and system-wide peak load;</a:t>
            </a:r>
          </a:p>
          <a:p>
            <a:r>
              <a:rPr lang="en-US" sz="2200" dirty="0" smtClean="0"/>
              <a:t>Does not include DR/DG adjustment, may include EE adjustment.</a:t>
            </a:r>
          </a:p>
          <a:p>
            <a:endParaRPr lang="en-US" dirty="0"/>
          </a:p>
        </p:txBody>
      </p:sp>
      <p:sp>
        <p:nvSpPr>
          <p:cNvPr id="7" name="Slide Number Placeholder 6"/>
          <p:cNvSpPr>
            <a:spLocks noGrp="1"/>
          </p:cNvSpPr>
          <p:nvPr>
            <p:ph type="sldNum" sz="quarter" idx="12"/>
          </p:nvPr>
        </p:nvSpPr>
        <p:spPr/>
        <p:txBody>
          <a:bodyPr/>
          <a:lstStyle/>
          <a:p>
            <a:fld id="{98FD20A7-8901-4B1E-8253-F45E193B8370}" type="slidenum">
              <a:rPr lang="en-US" smtClean="0"/>
              <a:t>9</a:t>
            </a:fld>
            <a:endParaRPr lang="en-US"/>
          </a:p>
        </p:txBody>
      </p:sp>
    </p:spTree>
    <p:extLst>
      <p:ext uri="{BB962C8B-B14F-4D97-AF65-F5344CB8AC3E}">
        <p14:creationId xmlns:p14="http://schemas.microsoft.com/office/powerpoint/2010/main" val="2872881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black_ec_sufg_pp_template</Template>
  <TotalTime>7744</TotalTime>
  <Words>3705</Words>
  <Application>Microsoft Office PowerPoint</Application>
  <PresentationFormat>On-screen Show (4:3)</PresentationFormat>
  <Paragraphs>1101</Paragraphs>
  <Slides>85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Arial Black</vt:lpstr>
      <vt:lpstr>Calibri</vt:lpstr>
      <vt:lpstr>Times New Roman</vt:lpstr>
      <vt:lpstr>ヒラギノ角ゴ Pro W3</vt:lpstr>
      <vt:lpstr>Blank Presentation</vt:lpstr>
      <vt:lpstr>Independent Load Forecast Workshop</vt:lpstr>
      <vt:lpstr>Stakeholder Comments</vt:lpstr>
      <vt:lpstr>Stakeholder Comments</vt:lpstr>
      <vt:lpstr>Stakeholder Comments</vt:lpstr>
      <vt:lpstr>Forecast Comparison 2016-2025  2015 ILF vs. Module E vs. 2015 Actual</vt:lpstr>
      <vt:lpstr>Loads Comparison</vt:lpstr>
      <vt:lpstr>Historical Hourly Loads</vt:lpstr>
      <vt:lpstr>Summer Peak Discrepancies Between Data Sources (2014)</vt:lpstr>
      <vt:lpstr>Forecast Comparisons</vt:lpstr>
      <vt:lpstr>Comparison Charts</vt:lpstr>
      <vt:lpstr>SUFG Peak Gross &amp; Net Forecast vs. Module E vs. 2015 Actual—LRZ 1</vt:lpstr>
      <vt:lpstr>SUFG Peak Gross &amp; Net Forecast vs. Module E vs. 2015 Actual—LRZ 2</vt:lpstr>
      <vt:lpstr>SUFG Peak Gross &amp; Net Forecast vs. Module E vs. 2015 Actual—LRZ 3</vt:lpstr>
      <vt:lpstr>SUFG Peak Gross &amp; Net Forecast vs. Module E vs. 2015 Actual—LRZ 4</vt:lpstr>
      <vt:lpstr>SUFG Peak Gross &amp; Net Forecast vs. Module E vs. 2015 Actual—LRZ 5</vt:lpstr>
      <vt:lpstr>SUFG Peak Gross &amp; Net Forecast vs. Module E vs. 2015 Actual—LRZ 6</vt:lpstr>
      <vt:lpstr>SUFG Peak Gross &amp; Net Forecast vs. Module E vs. 2015 Actual—LRZ 7</vt:lpstr>
      <vt:lpstr>SUFG Peak Gross &amp; Net Forecast vs. Module E vs. 2015 Actual—LRZ 8</vt:lpstr>
      <vt:lpstr>SUFG Peak Gross &amp; Net Forecast vs. Module E vs. 2015 Actual—LRZ 9</vt:lpstr>
      <vt:lpstr>SUFG Peak Gross &amp; Net Forecast vs. Module E vs. 2015 Actual—LRZ 10</vt:lpstr>
      <vt:lpstr>SUFG Peak Gross &amp; Net Forecast vs. Module E vs. 2015 Actual—MISO</vt:lpstr>
      <vt:lpstr>Module E Data PY2016-2017</vt:lpstr>
      <vt:lpstr>Forecast Comparisons</vt:lpstr>
      <vt:lpstr>Module E Data Adjustments</vt:lpstr>
      <vt:lpstr>Annual Load Discrepancies Between Data 4 and Data 1</vt:lpstr>
      <vt:lpstr>Notes on Data Differences</vt:lpstr>
      <vt:lpstr>Comparison Charts</vt:lpstr>
      <vt:lpstr>SUFG Annual Gross &amp; Net Forecast vs. Module E vs. 2015 Actual—LRZ 1</vt:lpstr>
      <vt:lpstr>SUFG Annual Gross &amp; Net Forecast vs. Module E vs. 2015 Actual—LRZ 2</vt:lpstr>
      <vt:lpstr>SUFG Annual Gross &amp; Net Forecast vs. Module E vs. 2015 Actual—LRZ 3</vt:lpstr>
      <vt:lpstr>SUFG Annual Gross &amp; Net Forecast vs. Module E vs. 2015 Actual—LRZ 4</vt:lpstr>
      <vt:lpstr>SUFG Annual Gross &amp; Net Forecast vs. Module E vs. 2015 Actual—LRZ 5</vt:lpstr>
      <vt:lpstr>SUFG Annual Gross &amp; Net Forecast vs. Module E vs. 2015 Actual—LRZ 6</vt:lpstr>
      <vt:lpstr>SUFG Annual Gross &amp; Net Forecast vs. Module E vs. 2015 Actual—LRZ 7</vt:lpstr>
      <vt:lpstr>SUFG Annual Gross &amp; Net Forecast vs. Module E vs. 2015 Actual—LRZ 8</vt:lpstr>
      <vt:lpstr>SUFG Annual Gross &amp; Net Forecast vs. Module E vs. 2015 Actual—LRZ 9</vt:lpstr>
      <vt:lpstr>SUFG Annual Gross &amp; Net Forecast vs. Module E vs. 2015 Actual—LRZ 10</vt:lpstr>
      <vt:lpstr>SUFG Annual Gross &amp; Net Forecast vs. Module E vs. 2015 Actual—MISO</vt:lpstr>
      <vt:lpstr>Draft State-level Forecasts</vt:lpstr>
      <vt:lpstr>State Forecasts</vt:lpstr>
      <vt:lpstr>Arkansas Retail Sales (GWh)</vt:lpstr>
      <vt:lpstr>Illinois Retail Sales (GWh)</vt:lpstr>
      <vt:lpstr>Indiana Retail Sales (GWh)</vt:lpstr>
      <vt:lpstr>Iowa Retail Sales (GWh)</vt:lpstr>
      <vt:lpstr>Kentucky Retail Sales (GWh)</vt:lpstr>
      <vt:lpstr>Louisiana Retail Sales (GWh)</vt:lpstr>
      <vt:lpstr>Michigan Retail Sales (GWh)</vt:lpstr>
      <vt:lpstr>Minnesota Retail Sales (GWh)</vt:lpstr>
      <vt:lpstr>Mississippi Retail Sales (GWh)</vt:lpstr>
      <vt:lpstr>Missouri Retail Sales (GWh)</vt:lpstr>
      <vt:lpstr>Montana Retail Sales (GWh)</vt:lpstr>
      <vt:lpstr>North Dakota Retail Sales (GWh)</vt:lpstr>
      <vt:lpstr>South Dakota Retail Sales (GWh)</vt:lpstr>
      <vt:lpstr>Texas Retail Sales (GWh)</vt:lpstr>
      <vt:lpstr>Wisconsin Retail Sales (GWh)</vt:lpstr>
      <vt:lpstr>Louisiana Model</vt:lpstr>
      <vt:lpstr>Louisiana Model</vt:lpstr>
      <vt:lpstr>Louisiana Model</vt:lpstr>
      <vt:lpstr>Louisiana Retail Sales (GWh)</vt:lpstr>
      <vt:lpstr>Louisiana Model</vt:lpstr>
      <vt:lpstr>Louisiana Retail Sales (GWh)</vt:lpstr>
      <vt:lpstr>Pros &amp; Cons</vt:lpstr>
      <vt:lpstr>Other Option</vt:lpstr>
      <vt:lpstr>Allocation Factors</vt:lpstr>
      <vt:lpstr>Reminder</vt:lpstr>
      <vt:lpstr>Historical Load Shares (MISO vs. non-MISO)</vt:lpstr>
      <vt:lpstr>Historical Load Shares (LRZ)</vt:lpstr>
      <vt:lpstr>2016 Allocation Factors</vt:lpstr>
      <vt:lpstr>IN+KY</vt:lpstr>
      <vt:lpstr>MT+ND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September Workshop</vt:lpstr>
    </vt:vector>
  </TitlesOfParts>
  <Company>Engineering Computer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MISO Independent Load Forecast Workshop</dc:title>
  <dc:creator>Douglas J Gotham</dc:creator>
  <cp:lastModifiedBy>Gotham, Douglas J</cp:lastModifiedBy>
  <cp:revision>128</cp:revision>
  <cp:lastPrinted>2014-04-22T14:51:49Z</cp:lastPrinted>
  <dcterms:created xsi:type="dcterms:W3CDTF">2014-04-18T14:48:26Z</dcterms:created>
  <dcterms:modified xsi:type="dcterms:W3CDTF">2016-07-22T01:27:54Z</dcterms:modified>
</cp:coreProperties>
</file>