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97" r:id="rId3"/>
    <p:sldId id="296" r:id="rId4"/>
    <p:sldId id="268" r:id="rId5"/>
    <p:sldId id="285" r:id="rId6"/>
    <p:sldId id="269" r:id="rId7"/>
    <p:sldId id="265" r:id="rId8"/>
    <p:sldId id="270" r:id="rId9"/>
    <p:sldId id="286" r:id="rId10"/>
    <p:sldId id="287" r:id="rId11"/>
    <p:sldId id="288" r:id="rId12"/>
    <p:sldId id="289" r:id="rId13"/>
    <p:sldId id="271" r:id="rId14"/>
    <p:sldId id="295" r:id="rId15"/>
    <p:sldId id="264" r:id="rId16"/>
    <p:sldId id="282" r:id="rId17"/>
    <p:sldId id="300" r:id="rId18"/>
    <p:sldId id="283" r:id="rId19"/>
    <p:sldId id="257" r:id="rId20"/>
    <p:sldId id="258" r:id="rId21"/>
    <p:sldId id="260"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thziel roncancio reyes" initials="rrr" lastIdx="1" clrIdx="0">
    <p:extLst>
      <p:ext uri="{19B8F6BF-5375-455C-9EA6-DF929625EA0E}">
        <p15:presenceInfo xmlns:p15="http://schemas.microsoft.com/office/powerpoint/2012/main" userId="f6a48c6199d578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53" autoAdjust="0"/>
  </p:normalViewPr>
  <p:slideViewPr>
    <p:cSldViewPr snapToGrid="0">
      <p:cViewPr varScale="1">
        <p:scale>
          <a:sx n="68" d="100"/>
          <a:sy n="68" d="100"/>
        </p:scale>
        <p:origin x="84" y="1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atzi\Downloads\Net_Electricity_Generation_by_Source_Feb._20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atzi\Downloads\Electricity%20Generation%20in%20Mexic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atzi\Downloads\Electricity%20Generation%20in%20Mexico.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a:t>Arizona </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Net_Electricity_Generation_by_S!$A$1</c:f>
              <c:strCache>
                <c:ptCount val="1"/>
                <c:pt idx="0">
                  <c:v>Arizona Net Electricity Generation by Source Feb. 2019</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511-4EC8-A6EC-12600159ED3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511-4EC8-A6EC-12600159ED3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511-4EC8-A6EC-12600159ED3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511-4EC8-A6EC-12600159ED3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511-4EC8-A6EC-12600159ED3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511-4EC8-A6EC-12600159ED32}"/>
              </c:ext>
            </c:extLst>
          </c:dPt>
          <c:dLbls>
            <c:dLbl>
              <c:idx val="0"/>
              <c:layout>
                <c:manualLayout>
                  <c:x val="0.15277777777777779"/>
                  <c:y val="6.0818713450292397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511-4EC8-A6EC-12600159ED32}"/>
                </c:ext>
              </c:extLst>
            </c:dLbl>
            <c:dLbl>
              <c:idx val="1"/>
              <c:layout>
                <c:manualLayout>
                  <c:x val="4.1666666666666664E-2"/>
                  <c:y val="5.614035087719289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D511-4EC8-A6EC-12600159ED32}"/>
                </c:ext>
              </c:extLst>
            </c:dLbl>
            <c:dLbl>
              <c:idx val="2"/>
              <c:layout>
                <c:manualLayout>
                  <c:x val="0.12962608560935379"/>
                  <c:y val="-0.20675714923893848"/>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D511-4EC8-A6EC-12600159ED32}"/>
                </c:ext>
              </c:extLst>
            </c:dLbl>
            <c:dLbl>
              <c:idx val="3"/>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D511-4EC8-A6EC-12600159ED32}"/>
                </c:ext>
              </c:extLst>
            </c:dLbl>
            <c:dLbl>
              <c:idx val="4"/>
              <c:layout>
                <c:manualLayout>
                  <c:x val="-0.1277777777777778"/>
                  <c:y val="0.1637426900584795"/>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D511-4EC8-A6EC-12600159ED32}"/>
                </c:ext>
              </c:extLst>
            </c:dLbl>
            <c:dLbl>
              <c:idx val="5"/>
              <c:layout>
                <c:manualLayout>
                  <c:x val="-0.13611111111111113"/>
                  <c:y val="5.614035087719296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D511-4EC8-A6EC-12600159ED32}"/>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Net_Electricity_Generation_by_S!$A$6:$A$11</c:f>
              <c:strCache>
                <c:ptCount val="6"/>
                <c:pt idx="0">
                  <c:v>Petroleum-Fired</c:v>
                </c:pt>
                <c:pt idx="1">
                  <c:v>Natural Gas-Fired</c:v>
                </c:pt>
                <c:pt idx="2">
                  <c:v>Coal-Fired</c:v>
                </c:pt>
                <c:pt idx="3">
                  <c:v>Nuclear</c:v>
                </c:pt>
                <c:pt idx="4">
                  <c:v>Hydroelectric</c:v>
                </c:pt>
                <c:pt idx="5">
                  <c:v>Nonhydroelectric Renewables</c:v>
                </c:pt>
              </c:strCache>
            </c:strRef>
          </c:cat>
          <c:val>
            <c:numRef>
              <c:f>Net_Electricity_Generation_by_S!$B$6:$B$11</c:f>
              <c:numCache>
                <c:formatCode>General</c:formatCode>
                <c:ptCount val="6"/>
                <c:pt idx="0">
                  <c:v>4</c:v>
                </c:pt>
                <c:pt idx="1">
                  <c:v>2595</c:v>
                </c:pt>
                <c:pt idx="2">
                  <c:v>2424</c:v>
                </c:pt>
                <c:pt idx="3">
                  <c:v>2686</c:v>
                </c:pt>
                <c:pt idx="4">
                  <c:v>448</c:v>
                </c:pt>
                <c:pt idx="5">
                  <c:v>341</c:v>
                </c:pt>
              </c:numCache>
            </c:numRef>
          </c:val>
          <c:extLst>
            <c:ext xmlns:c16="http://schemas.microsoft.com/office/drawing/2014/chart" uri="{C3380CC4-5D6E-409C-BE32-E72D297353CC}">
              <c16:uniqueId val="{0000000C-D511-4EC8-A6EC-12600159ED3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a:t>California </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Net_Electricity_Generation_by_S!$G$1</c:f>
              <c:strCache>
                <c:ptCount val="1"/>
                <c:pt idx="0">
                  <c:v>California Net Electricity Generation by Source Feb. 2019</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3F7-4BAD-9E08-B88B7D66750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3F7-4BAD-9E08-B88B7D66750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3F7-4BAD-9E08-B88B7D66750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3F7-4BAD-9E08-B88B7D667509}"/>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3F7-4BAD-9E08-B88B7D667509}"/>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3F7-4BAD-9E08-B88B7D667509}"/>
              </c:ext>
            </c:extLst>
          </c:dPt>
          <c:dLbls>
            <c:dLbl>
              <c:idx val="0"/>
              <c:layout>
                <c:manualLayout>
                  <c:x val="0.15277777777777779"/>
                  <c:y val="6.0818713450292397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3F7-4BAD-9E08-B88B7D667509}"/>
                </c:ext>
              </c:extLst>
            </c:dLbl>
            <c:dLbl>
              <c:idx val="1"/>
              <c:layout>
                <c:manualLayout>
                  <c:x val="4.1666666666666664E-2"/>
                  <c:y val="5.614035087719289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3F7-4BAD-9E08-B88B7D667509}"/>
                </c:ext>
              </c:extLst>
            </c:dLbl>
            <c:dLbl>
              <c:idx val="2"/>
              <c:layout>
                <c:manualLayout>
                  <c:x val="0.12614707755959373"/>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A3F7-4BAD-9E08-B88B7D667509}"/>
                </c:ext>
              </c:extLst>
            </c:dLbl>
            <c:dLbl>
              <c:idx val="3"/>
              <c:layout>
                <c:manualLayout>
                  <c:x val="-5.8852044630038083E-2"/>
                  <c:y val="0"/>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A3F7-4BAD-9E08-B88B7D667509}"/>
                </c:ext>
              </c:extLst>
            </c:dLbl>
            <c:dLbl>
              <c:idx val="4"/>
              <c:layout>
                <c:manualLayout>
                  <c:x val="-5.0622630857652194E-2"/>
                  <c:y val="-0.13113287288896067"/>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A3F7-4BAD-9E08-B88B7D667509}"/>
                </c:ext>
              </c:extLst>
            </c:dLbl>
            <c:dLbl>
              <c:idx val="5"/>
              <c:layout>
                <c:manualLayout>
                  <c:x val="-6.8832599848226178E-2"/>
                  <c:y val="5.6140486850969708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A3F7-4BAD-9E08-B88B7D667509}"/>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Net_Electricity_Generation_by_S!$A$6:$A$11</c:f>
              <c:strCache>
                <c:ptCount val="6"/>
                <c:pt idx="0">
                  <c:v>Petroleum-Fired</c:v>
                </c:pt>
                <c:pt idx="1">
                  <c:v>Natural Gas-Fired</c:v>
                </c:pt>
                <c:pt idx="2">
                  <c:v>Coal-Fired</c:v>
                </c:pt>
                <c:pt idx="3">
                  <c:v>Nuclear</c:v>
                </c:pt>
                <c:pt idx="4">
                  <c:v>Hydroelectric</c:v>
                </c:pt>
                <c:pt idx="5">
                  <c:v>Nonhydroelectric Renewables</c:v>
                </c:pt>
              </c:strCache>
            </c:strRef>
          </c:cat>
          <c:val>
            <c:numRef>
              <c:f>Net_Electricity_Generation_by_S!$H$6:$H$11</c:f>
              <c:numCache>
                <c:formatCode>General</c:formatCode>
                <c:ptCount val="6"/>
                <c:pt idx="0">
                  <c:v>4</c:v>
                </c:pt>
                <c:pt idx="1">
                  <c:v>7248</c:v>
                </c:pt>
                <c:pt idx="2">
                  <c:v>23</c:v>
                </c:pt>
                <c:pt idx="3">
                  <c:v>987</c:v>
                </c:pt>
                <c:pt idx="4">
                  <c:v>2234</c:v>
                </c:pt>
                <c:pt idx="5">
                  <c:v>4116</c:v>
                </c:pt>
              </c:numCache>
            </c:numRef>
          </c:val>
          <c:extLst>
            <c:ext xmlns:c16="http://schemas.microsoft.com/office/drawing/2014/chart" uri="{C3380CC4-5D6E-409C-BE32-E72D297353CC}">
              <c16:uniqueId val="{0000000C-A3F7-4BAD-9E08-B88B7D66750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a:t>New Mexico </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Net_Electricity_Generation_by_S!$M$1</c:f>
              <c:strCache>
                <c:ptCount val="1"/>
                <c:pt idx="0">
                  <c:v>New Mexico Net Electricity Generation by Source Feb. 2019</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1C2-433D-8D6A-29A50893012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1C2-433D-8D6A-29A50893012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1C2-433D-8D6A-29A50893012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1C2-433D-8D6A-29A50893012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1C2-433D-8D6A-29A50893012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1C2-433D-8D6A-29A50893012C}"/>
              </c:ext>
            </c:extLst>
          </c:dPt>
          <c:dLbls>
            <c:dLbl>
              <c:idx val="0"/>
              <c:layout>
                <c:manualLayout>
                  <c:x val="0.15277777777777779"/>
                  <c:y val="6.081871345029239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1C2-433D-8D6A-29A50893012C}"/>
                </c:ext>
              </c:extLst>
            </c:dLbl>
            <c:dLbl>
              <c:idx val="1"/>
              <c:layout>
                <c:manualLayout>
                  <c:x val="4.1666666666666664E-2"/>
                  <c:y val="5.61403508771928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1C2-433D-8D6A-29A50893012C}"/>
                </c:ext>
              </c:extLst>
            </c:dLbl>
            <c:dLbl>
              <c:idx val="2"/>
              <c:layout>
                <c:manualLayout>
                  <c:x val="0.12614707755959373"/>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71C2-433D-8D6A-29A50893012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71C2-433D-8D6A-29A50893012C}"/>
                </c:ext>
              </c:extLst>
            </c:dLbl>
            <c:dLbl>
              <c:idx val="4"/>
              <c:layout>
                <c:manualLayout>
                  <c:x val="-3.526997240436109E-2"/>
                  <c:y val="3.013754165896584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71C2-433D-8D6A-29A50893012C}"/>
                </c:ext>
              </c:extLst>
            </c:dLbl>
            <c:dLbl>
              <c:idx val="5"/>
              <c:layout>
                <c:manualLayout>
                  <c:x val="-6.8832599848226178E-2"/>
                  <c:y val="5.614048685096970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71C2-433D-8D6A-29A50893012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Net_Electricity_Generation_by_S!$A$6:$A$11</c:f>
              <c:strCache>
                <c:ptCount val="6"/>
                <c:pt idx="0">
                  <c:v>Petroleum-Fired</c:v>
                </c:pt>
                <c:pt idx="1">
                  <c:v>Natural Gas-Fired</c:v>
                </c:pt>
                <c:pt idx="2">
                  <c:v>Coal-Fired</c:v>
                </c:pt>
                <c:pt idx="3">
                  <c:v>Nuclear</c:v>
                </c:pt>
                <c:pt idx="4">
                  <c:v>Hydroelectric</c:v>
                </c:pt>
                <c:pt idx="5">
                  <c:v>Nonhydroelectric Renewables</c:v>
                </c:pt>
              </c:strCache>
            </c:strRef>
          </c:cat>
          <c:val>
            <c:numRef>
              <c:f>Net_Electricity_Generation_by_S!$N$6:$N$11</c:f>
              <c:numCache>
                <c:formatCode>General</c:formatCode>
                <c:ptCount val="6"/>
                <c:pt idx="0">
                  <c:v>1</c:v>
                </c:pt>
                <c:pt idx="1">
                  <c:v>909</c:v>
                </c:pt>
                <c:pt idx="2">
                  <c:v>1413</c:v>
                </c:pt>
                <c:pt idx="5">
                  <c:v>657</c:v>
                </c:pt>
              </c:numCache>
            </c:numRef>
          </c:val>
          <c:extLst>
            <c:ext xmlns:c16="http://schemas.microsoft.com/office/drawing/2014/chart" uri="{C3380CC4-5D6E-409C-BE32-E72D297353CC}">
              <c16:uniqueId val="{0000000C-71C2-433D-8D6A-29A50893012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a:t>Texas </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Net_Electricity_Generation_by_S!$S$1</c:f>
              <c:strCache>
                <c:ptCount val="1"/>
                <c:pt idx="0">
                  <c:v>Texas Net Electricity Generation by Source Feb. 2019</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283-4465-9C00-786AF342CC7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283-4465-9C00-786AF342CC7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283-4465-9C00-786AF342CC7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283-4465-9C00-786AF342CC7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283-4465-9C00-786AF342CC7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283-4465-9C00-786AF342CC7F}"/>
              </c:ext>
            </c:extLst>
          </c:dPt>
          <c:dLbls>
            <c:dLbl>
              <c:idx val="0"/>
              <c:layout>
                <c:manualLayout>
                  <c:x val="0.15277777777777779"/>
                  <c:y val="6.081871345029239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283-4465-9C00-786AF342CC7F}"/>
                </c:ext>
              </c:extLst>
            </c:dLbl>
            <c:dLbl>
              <c:idx val="1"/>
              <c:layout>
                <c:manualLayout>
                  <c:x val="4.1666666666666664E-2"/>
                  <c:y val="5.614035087719289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283-4465-9C00-786AF342CC7F}"/>
                </c:ext>
              </c:extLst>
            </c:dLbl>
            <c:dLbl>
              <c:idx val="2"/>
              <c:layout>
                <c:manualLayout>
                  <c:x val="-0.11917719388018247"/>
                  <c:y val="-0.1228180455490546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8283-4465-9C00-786AF342CC7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8283-4465-9C00-786AF342CC7F}"/>
                </c:ext>
              </c:extLst>
            </c:dLbl>
            <c:dLbl>
              <c:idx val="4"/>
              <c:layout>
                <c:manualLayout>
                  <c:x val="-3.526997240436109E-2"/>
                  <c:y val="3.013754165896584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8283-4465-9C00-786AF342CC7F}"/>
                </c:ext>
              </c:extLst>
            </c:dLbl>
            <c:dLbl>
              <c:idx val="5"/>
              <c:layout>
                <c:manualLayout>
                  <c:x val="-6.8832599848226178E-2"/>
                  <c:y val="5.614048685096970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8283-4465-9C00-786AF342CC7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Net_Electricity_Generation_by_S!$A$6:$A$11</c:f>
              <c:strCache>
                <c:ptCount val="6"/>
                <c:pt idx="0">
                  <c:v>Petroleum-Fired</c:v>
                </c:pt>
                <c:pt idx="1">
                  <c:v>Natural Gas-Fired</c:v>
                </c:pt>
                <c:pt idx="2">
                  <c:v>Coal-Fired</c:v>
                </c:pt>
                <c:pt idx="3">
                  <c:v>Nuclear</c:v>
                </c:pt>
                <c:pt idx="4">
                  <c:v>Hydroelectric</c:v>
                </c:pt>
                <c:pt idx="5">
                  <c:v>Nonhydroelectric Renewables</c:v>
                </c:pt>
              </c:strCache>
            </c:strRef>
          </c:cat>
          <c:val>
            <c:numRef>
              <c:f>Net_Electricity_Generation_by_S!$T$6:$T$11</c:f>
              <c:numCache>
                <c:formatCode>General</c:formatCode>
                <c:ptCount val="6"/>
                <c:pt idx="0">
                  <c:v>4</c:v>
                </c:pt>
                <c:pt idx="1">
                  <c:v>15251</c:v>
                </c:pt>
                <c:pt idx="2">
                  <c:v>7450</c:v>
                </c:pt>
                <c:pt idx="3">
                  <c:v>3430</c:v>
                </c:pt>
                <c:pt idx="4">
                  <c:v>150</c:v>
                </c:pt>
                <c:pt idx="5">
                  <c:v>6962</c:v>
                </c:pt>
              </c:numCache>
            </c:numRef>
          </c:val>
          <c:extLst>
            <c:ext xmlns:c16="http://schemas.microsoft.com/office/drawing/2014/chart" uri="{C3380CC4-5D6E-409C-BE32-E72D297353CC}">
              <c16:uniqueId val="{0000000C-8283-4465-9C00-786AF342CC7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Arizona </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California </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dirty="0"/>
              <a:t>Electricity Generation by Source Mexico 2017</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v>Electricity Generation by Source</c:v>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865-4AEC-9623-BDF649C086D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865-4AEC-9623-BDF649C086D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865-4AEC-9623-BDF649C086D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865-4AEC-9623-BDF649C086D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865-4AEC-9623-BDF649C086D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1865-4AEC-9623-BDF649C086D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1865-4AEC-9623-BDF649C086DB}"/>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1865-4AEC-9623-BDF649C086DB}"/>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1865-4AEC-9623-BDF649C086D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1865-4AEC-9623-BDF649C086DB}"/>
                </c:ext>
              </c:extLst>
            </c:dLbl>
            <c:dLbl>
              <c:idx val="1"/>
              <c:layout>
                <c:manualLayout>
                  <c:x val="5.3862356233041996E-2"/>
                  <c:y val="-2.936095760185246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865-4AEC-9623-BDF649C086DB}"/>
                </c:ext>
              </c:extLst>
            </c:dLbl>
            <c:dLbl>
              <c:idx val="2"/>
              <c:layout>
                <c:manualLayout>
                  <c:x val="-2.5435001554492104E-2"/>
                  <c:y val="-4.110534064259345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865-4AEC-9623-BDF649C086DB}"/>
                </c:ext>
              </c:extLst>
            </c:dLbl>
            <c:dLbl>
              <c:idx val="3"/>
              <c:layout>
                <c:manualLayout>
                  <c:x val="-2.8427354678550013E-2"/>
                  <c:y val="2.05526703212967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1865-4AEC-9623-BDF649C086DB}"/>
                </c:ext>
              </c:extLst>
            </c:dLbl>
            <c:dLbl>
              <c:idx val="4"/>
              <c:layout>
                <c:manualLayout>
                  <c:x val="-3.4412060926665801E-2"/>
                  <c:y val="2.348876608148197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1865-4AEC-9623-BDF649C086DB}"/>
                </c:ext>
              </c:extLst>
            </c:dLbl>
            <c:dLbl>
              <c:idx val="5"/>
              <c:layout>
                <c:manualLayout>
                  <c:x val="-4.6381473422897383E-2"/>
                  <c:y val="-2.05526703212967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1865-4AEC-9623-BDF649C086DB}"/>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1865-4AEC-9623-BDF649C086DB}"/>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1865-4AEC-9623-BDF649C086DB}"/>
                </c:ext>
              </c:extLst>
            </c:dLbl>
            <c:dLbl>
              <c:idx val="8"/>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9E81616-FB7C-4249-AF0F-22614175FBEA}" type="CATEGORYNAME">
                      <a:rPr lang="en-US"/>
                      <a:pPr>
                        <a:defRPr>
                          <a:solidFill>
                            <a:schemeClr val="accent1"/>
                          </a:solidFill>
                        </a:defRPr>
                      </a:pPr>
                      <a:t>[CATEGORY NAME]</a:t>
                    </a:fld>
                    <a:r>
                      <a:rPr lang="en-US" baseline="0"/>
                      <a:t>
0.1%</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1865-4AEC-9623-BDF649C086D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Sheet2!$B$7:$B$15</c:f>
              <c:strCache>
                <c:ptCount val="9"/>
                <c:pt idx="0">
                  <c:v>Vapor</c:v>
                </c:pt>
                <c:pt idx="1">
                  <c:v>Natural Gas</c:v>
                </c:pt>
                <c:pt idx="2">
                  <c:v>Diesel</c:v>
                </c:pt>
                <c:pt idx="3">
                  <c:v>Coal</c:v>
                </c:pt>
                <c:pt idx="4">
                  <c:v>Geothermal</c:v>
                </c:pt>
                <c:pt idx="5">
                  <c:v>Nuclear</c:v>
                </c:pt>
                <c:pt idx="6">
                  <c:v>Wind</c:v>
                </c:pt>
                <c:pt idx="7">
                  <c:v>Hydroelectric</c:v>
                </c:pt>
                <c:pt idx="8">
                  <c:v>Solar-PV</c:v>
                </c:pt>
              </c:strCache>
            </c:strRef>
          </c:cat>
          <c:val>
            <c:numRef>
              <c:f>Sheet2!$P$7:$P$15</c:f>
              <c:numCache>
                <c:formatCode>#,##0.00</c:formatCode>
                <c:ptCount val="9"/>
                <c:pt idx="0">
                  <c:v>3462262.8785833339</c:v>
                </c:pt>
                <c:pt idx="1">
                  <c:v>11199792.534583332</c:v>
                </c:pt>
                <c:pt idx="2">
                  <c:v>153997.02875</c:v>
                </c:pt>
                <c:pt idx="3">
                  <c:v>2562632.7414999995</c:v>
                </c:pt>
                <c:pt idx="4">
                  <c:v>493711.44274999993</c:v>
                </c:pt>
                <c:pt idx="5">
                  <c:v>906905.14624999987</c:v>
                </c:pt>
                <c:pt idx="6">
                  <c:v>164702.86758333337</c:v>
                </c:pt>
                <c:pt idx="7">
                  <c:v>2506478.205583333</c:v>
                </c:pt>
                <c:pt idx="8">
                  <c:v>907.32124999999996</c:v>
                </c:pt>
              </c:numCache>
            </c:numRef>
          </c:val>
          <c:extLst>
            <c:ext xmlns:c16="http://schemas.microsoft.com/office/drawing/2014/chart" uri="{C3380CC4-5D6E-409C-BE32-E72D297353CC}">
              <c16:uniqueId val="{00000012-1865-4AEC-9623-BDF649C086D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v>Electricity Generation by Federal Entity 2017</c:v>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95F-4DA0-A5AF-2C2FA1B424E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95F-4DA0-A5AF-2C2FA1B424E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95F-4DA0-A5AF-2C2FA1B424E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95F-4DA0-A5AF-2C2FA1B424E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95F-4DA0-A5AF-2C2FA1B424E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95F-4DA0-A5AF-2C2FA1B424E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695F-4DA0-A5AF-2C2FA1B424E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695F-4DA0-A5AF-2C2FA1B424E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695F-4DA0-A5AF-2C2FA1B424E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695F-4DA0-A5AF-2C2FA1B424E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695F-4DA0-A5AF-2C2FA1B424E4}"/>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695F-4DA0-A5AF-2C2FA1B424E4}"/>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695F-4DA0-A5AF-2C2FA1B424E4}"/>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695F-4DA0-A5AF-2C2FA1B424E4}"/>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695F-4DA0-A5AF-2C2FA1B424E4}"/>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695F-4DA0-A5AF-2C2FA1B424E4}"/>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695F-4DA0-A5AF-2C2FA1B424E4}"/>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695F-4DA0-A5AF-2C2FA1B424E4}"/>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695F-4DA0-A5AF-2C2FA1B424E4}"/>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695F-4DA0-A5AF-2C2FA1B424E4}"/>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695F-4DA0-A5AF-2C2FA1B424E4}"/>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695F-4DA0-A5AF-2C2FA1B424E4}"/>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695F-4DA0-A5AF-2C2FA1B424E4}"/>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F-695F-4DA0-A5AF-2C2FA1B424E4}"/>
              </c:ext>
            </c:extLst>
          </c:dPt>
          <c:dPt>
            <c:idx val="24"/>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1-695F-4DA0-A5AF-2C2FA1B424E4}"/>
              </c:ext>
            </c:extLst>
          </c:dPt>
          <c:dPt>
            <c:idx val="25"/>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3-695F-4DA0-A5AF-2C2FA1B424E4}"/>
              </c:ext>
            </c:extLst>
          </c:dPt>
          <c:dPt>
            <c:idx val="26"/>
            <c:bubble3D val="0"/>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5-695F-4DA0-A5AF-2C2FA1B424E4}"/>
              </c:ext>
            </c:extLst>
          </c:dPt>
          <c:dLbls>
            <c:dLbl>
              <c:idx val="0"/>
              <c:layout>
                <c:manualLayout>
                  <c:x val="-9.9128847719329977E-2"/>
                  <c:y val="-8.4703559772701126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695F-4DA0-A5AF-2C2FA1B424E4}"/>
                </c:ext>
              </c:extLst>
            </c:dLbl>
            <c:dLbl>
              <c:idx val="1"/>
              <c:delete val="1"/>
              <c:extLst>
                <c:ext xmlns:c15="http://schemas.microsoft.com/office/drawing/2012/chart" uri="{CE6537A1-D6FC-4f65-9D91-7224C49458BB}">
                  <c15:layout/>
                </c:ext>
                <c:ext xmlns:c16="http://schemas.microsoft.com/office/drawing/2014/chart" uri="{C3380CC4-5D6E-409C-BE32-E72D297353CC}">
                  <c16:uniqueId val="{00000003-695F-4DA0-A5AF-2C2FA1B424E4}"/>
                </c:ext>
              </c:extLst>
            </c:dLbl>
            <c:dLbl>
              <c:idx val="2"/>
              <c:delete val="1"/>
              <c:extLst>
                <c:ext xmlns:c15="http://schemas.microsoft.com/office/drawing/2012/chart" uri="{CE6537A1-D6FC-4f65-9D91-7224C49458BB}">
                  <c15:layout/>
                </c:ext>
                <c:ext xmlns:c16="http://schemas.microsoft.com/office/drawing/2014/chart" uri="{C3380CC4-5D6E-409C-BE32-E72D297353CC}">
                  <c16:uniqueId val="{00000005-695F-4DA0-A5AF-2C2FA1B424E4}"/>
                </c:ext>
              </c:extLst>
            </c:dLbl>
            <c:dLbl>
              <c:idx val="3"/>
              <c:delete val="1"/>
              <c:extLst>
                <c:ext xmlns:c15="http://schemas.microsoft.com/office/drawing/2012/chart" uri="{CE6537A1-D6FC-4f65-9D91-7224C49458BB}">
                  <c15:layout/>
                </c:ext>
                <c:ext xmlns:c16="http://schemas.microsoft.com/office/drawing/2014/chart" uri="{C3380CC4-5D6E-409C-BE32-E72D297353CC}">
                  <c16:uniqueId val="{00000007-695F-4DA0-A5AF-2C2FA1B424E4}"/>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695F-4DA0-A5AF-2C2FA1B424E4}"/>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695F-4DA0-A5AF-2C2FA1B424E4}"/>
                </c:ext>
              </c:extLst>
            </c:dLbl>
            <c:dLbl>
              <c:idx val="6"/>
              <c:delete val="1"/>
              <c:extLst>
                <c:ext xmlns:c15="http://schemas.microsoft.com/office/drawing/2012/chart" uri="{CE6537A1-D6FC-4f65-9D91-7224C49458BB}">
                  <c15:layout/>
                </c:ext>
                <c:ext xmlns:c16="http://schemas.microsoft.com/office/drawing/2014/chart" uri="{C3380CC4-5D6E-409C-BE32-E72D297353CC}">
                  <c16:uniqueId val="{0000000D-695F-4DA0-A5AF-2C2FA1B424E4}"/>
                </c:ext>
              </c:extLst>
            </c:dLbl>
            <c:dLbl>
              <c:idx val="7"/>
              <c:delete val="1"/>
              <c:extLst>
                <c:ext xmlns:c15="http://schemas.microsoft.com/office/drawing/2012/chart" uri="{CE6537A1-D6FC-4f65-9D91-7224C49458BB}">
                  <c15:layout/>
                </c:ext>
                <c:ext xmlns:c16="http://schemas.microsoft.com/office/drawing/2014/chart" uri="{C3380CC4-5D6E-409C-BE32-E72D297353CC}">
                  <c16:uniqueId val="{0000000F-695F-4DA0-A5AF-2C2FA1B424E4}"/>
                </c:ext>
              </c:extLst>
            </c:dLbl>
            <c:dLbl>
              <c:idx val="8"/>
              <c:delete val="1"/>
              <c:extLst>
                <c:ext xmlns:c15="http://schemas.microsoft.com/office/drawing/2012/chart" uri="{CE6537A1-D6FC-4f65-9D91-7224C49458BB}">
                  <c15:layout/>
                </c:ext>
                <c:ext xmlns:c16="http://schemas.microsoft.com/office/drawing/2014/chart" uri="{C3380CC4-5D6E-409C-BE32-E72D297353CC}">
                  <c16:uniqueId val="{00000011-695F-4DA0-A5AF-2C2FA1B424E4}"/>
                </c:ext>
              </c:extLst>
            </c:dLbl>
            <c:dLbl>
              <c:idx val="9"/>
              <c:delete val="1"/>
              <c:extLst>
                <c:ext xmlns:c15="http://schemas.microsoft.com/office/drawing/2012/chart" uri="{CE6537A1-D6FC-4f65-9D91-7224C49458BB}">
                  <c15:layout/>
                </c:ext>
                <c:ext xmlns:c16="http://schemas.microsoft.com/office/drawing/2014/chart" uri="{C3380CC4-5D6E-409C-BE32-E72D297353CC}">
                  <c16:uniqueId val="{00000013-695F-4DA0-A5AF-2C2FA1B424E4}"/>
                </c:ext>
              </c:extLst>
            </c:dLbl>
            <c:dLbl>
              <c:idx val="10"/>
              <c:delete val="1"/>
              <c:extLst>
                <c:ext xmlns:c15="http://schemas.microsoft.com/office/drawing/2012/chart" uri="{CE6537A1-D6FC-4f65-9D91-7224C49458BB}">
                  <c15:layout/>
                </c:ext>
                <c:ext xmlns:c16="http://schemas.microsoft.com/office/drawing/2014/chart" uri="{C3380CC4-5D6E-409C-BE32-E72D297353CC}">
                  <c16:uniqueId val="{00000015-695F-4DA0-A5AF-2C2FA1B424E4}"/>
                </c:ext>
              </c:extLst>
            </c:dLbl>
            <c:dLbl>
              <c:idx val="11"/>
              <c:delete val="1"/>
              <c:extLst>
                <c:ext xmlns:c15="http://schemas.microsoft.com/office/drawing/2012/chart" uri="{CE6537A1-D6FC-4f65-9D91-7224C49458BB}">
                  <c15:layout/>
                </c:ext>
                <c:ext xmlns:c16="http://schemas.microsoft.com/office/drawing/2014/chart" uri="{C3380CC4-5D6E-409C-BE32-E72D297353CC}">
                  <c16:uniqueId val="{00000017-695F-4DA0-A5AF-2C2FA1B424E4}"/>
                </c:ext>
              </c:extLst>
            </c:dLbl>
            <c:dLbl>
              <c:idx val="12"/>
              <c:delete val="1"/>
              <c:extLst>
                <c:ext xmlns:c15="http://schemas.microsoft.com/office/drawing/2012/chart" uri="{CE6537A1-D6FC-4f65-9D91-7224C49458BB}">
                  <c15:layout/>
                </c:ext>
                <c:ext xmlns:c16="http://schemas.microsoft.com/office/drawing/2014/chart" uri="{C3380CC4-5D6E-409C-BE32-E72D297353CC}">
                  <c16:uniqueId val="{00000019-695F-4DA0-A5AF-2C2FA1B424E4}"/>
                </c:ext>
              </c:extLst>
            </c:dLbl>
            <c:dLbl>
              <c:idx val="13"/>
              <c:delete val="1"/>
              <c:extLst>
                <c:ext xmlns:c15="http://schemas.microsoft.com/office/drawing/2012/chart" uri="{CE6537A1-D6FC-4f65-9D91-7224C49458BB}">
                  <c15:layout/>
                </c:ext>
                <c:ext xmlns:c16="http://schemas.microsoft.com/office/drawing/2014/chart" uri="{C3380CC4-5D6E-409C-BE32-E72D297353CC}">
                  <c16:uniqueId val="{0000001B-695F-4DA0-A5AF-2C2FA1B424E4}"/>
                </c:ext>
              </c:extLst>
            </c:dLbl>
            <c:dLbl>
              <c:idx val="14"/>
              <c:delete val="1"/>
              <c:extLst>
                <c:ext xmlns:c15="http://schemas.microsoft.com/office/drawing/2012/chart" uri="{CE6537A1-D6FC-4f65-9D91-7224C49458BB}">
                  <c15:layout/>
                </c:ext>
                <c:ext xmlns:c16="http://schemas.microsoft.com/office/drawing/2014/chart" uri="{C3380CC4-5D6E-409C-BE32-E72D297353CC}">
                  <c16:uniqueId val="{0000001D-695F-4DA0-A5AF-2C2FA1B424E4}"/>
                </c:ext>
              </c:extLst>
            </c:dLbl>
            <c:dLbl>
              <c:idx val="15"/>
              <c:delete val="1"/>
              <c:extLst>
                <c:ext xmlns:c15="http://schemas.microsoft.com/office/drawing/2012/chart" uri="{CE6537A1-D6FC-4f65-9D91-7224C49458BB}">
                  <c15:layout/>
                </c:ext>
                <c:ext xmlns:c16="http://schemas.microsoft.com/office/drawing/2014/chart" uri="{C3380CC4-5D6E-409C-BE32-E72D297353CC}">
                  <c16:uniqueId val="{0000001F-695F-4DA0-A5AF-2C2FA1B424E4}"/>
                </c:ext>
              </c:extLst>
            </c:dLbl>
            <c:dLbl>
              <c:idx val="16"/>
              <c:layout>
                <c:manualLayout>
                  <c:x val="-4.5908984534440339E-2"/>
                  <c:y val="-2.823451992423366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1-695F-4DA0-A5AF-2C2FA1B424E4}"/>
                </c:ext>
              </c:extLst>
            </c:dLbl>
            <c:dLbl>
              <c:idx val="17"/>
              <c:delete val="1"/>
              <c:extLst>
                <c:ext xmlns:c15="http://schemas.microsoft.com/office/drawing/2012/chart" uri="{CE6537A1-D6FC-4f65-9D91-7224C49458BB}">
                  <c15:layout/>
                </c:ext>
                <c:ext xmlns:c16="http://schemas.microsoft.com/office/drawing/2014/chart" uri="{C3380CC4-5D6E-409C-BE32-E72D297353CC}">
                  <c16:uniqueId val="{00000023-695F-4DA0-A5AF-2C2FA1B424E4}"/>
                </c:ext>
              </c:extLst>
            </c:dLbl>
            <c:dLbl>
              <c:idx val="18"/>
              <c:delete val="1"/>
              <c:extLst>
                <c:ext xmlns:c15="http://schemas.microsoft.com/office/drawing/2012/chart" uri="{CE6537A1-D6FC-4f65-9D91-7224C49458BB}">
                  <c15:layout/>
                </c:ext>
                <c:ext xmlns:c16="http://schemas.microsoft.com/office/drawing/2014/chart" uri="{C3380CC4-5D6E-409C-BE32-E72D297353CC}">
                  <c16:uniqueId val="{00000025-695F-4DA0-A5AF-2C2FA1B424E4}"/>
                </c:ext>
              </c:extLst>
            </c:dLbl>
            <c:dLbl>
              <c:idx val="19"/>
              <c:delete val="1"/>
              <c:extLst>
                <c:ext xmlns:c15="http://schemas.microsoft.com/office/drawing/2012/chart" uri="{CE6537A1-D6FC-4f65-9D91-7224C49458BB}">
                  <c15:layout/>
                </c:ext>
                <c:ext xmlns:c16="http://schemas.microsoft.com/office/drawing/2014/chart" uri="{C3380CC4-5D6E-409C-BE32-E72D297353CC}">
                  <c16:uniqueId val="{00000027-695F-4DA0-A5AF-2C2FA1B424E4}"/>
                </c:ext>
              </c:extLst>
            </c:dLbl>
            <c:dLbl>
              <c:idx val="20"/>
              <c:delete val="1"/>
              <c:extLst>
                <c:ext xmlns:c15="http://schemas.microsoft.com/office/drawing/2012/chart" uri="{CE6537A1-D6FC-4f65-9D91-7224C49458BB}">
                  <c15:layout/>
                </c:ext>
                <c:ext xmlns:c16="http://schemas.microsoft.com/office/drawing/2014/chart" uri="{C3380CC4-5D6E-409C-BE32-E72D297353CC}">
                  <c16:uniqueId val="{00000029-695F-4DA0-A5AF-2C2FA1B424E4}"/>
                </c:ext>
              </c:extLst>
            </c:dLbl>
            <c:dLbl>
              <c:idx val="21"/>
              <c:delete val="1"/>
              <c:extLst>
                <c:ext xmlns:c15="http://schemas.microsoft.com/office/drawing/2012/chart" uri="{CE6537A1-D6FC-4f65-9D91-7224C49458BB}">
                  <c15:layout/>
                </c:ext>
                <c:ext xmlns:c16="http://schemas.microsoft.com/office/drawing/2014/chart" uri="{C3380CC4-5D6E-409C-BE32-E72D297353CC}">
                  <c16:uniqueId val="{0000002B-695F-4DA0-A5AF-2C2FA1B424E4}"/>
                </c:ext>
              </c:extLst>
            </c:dLbl>
            <c:dLbl>
              <c:idx val="22"/>
              <c:delete val="1"/>
              <c:extLst>
                <c:ext xmlns:c15="http://schemas.microsoft.com/office/drawing/2012/chart" uri="{CE6537A1-D6FC-4f65-9D91-7224C49458BB}">
                  <c15:layout/>
                </c:ext>
                <c:ext xmlns:c16="http://schemas.microsoft.com/office/drawing/2014/chart" uri="{C3380CC4-5D6E-409C-BE32-E72D297353CC}">
                  <c16:uniqueId val="{0000002D-695F-4DA0-A5AF-2C2FA1B424E4}"/>
                </c:ext>
              </c:extLst>
            </c:dLbl>
            <c:dLbl>
              <c:idx val="23"/>
              <c:layout>
                <c:manualLayout>
                  <c:x val="-3.9920856116904616E-3"/>
                  <c:y val="1.129380796969346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F-695F-4DA0-A5AF-2C2FA1B424E4}"/>
                </c:ext>
              </c:extLst>
            </c:dLbl>
            <c:dLbl>
              <c:idx val="24"/>
              <c:layout>
                <c:manualLayout>
                  <c:x val="-5.9881284175357105E-3"/>
                  <c:y val="-5.1762688560766387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lumOff val="4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31-695F-4DA0-A5AF-2C2FA1B424E4}"/>
                </c:ext>
              </c:extLst>
            </c:dLbl>
            <c:dLbl>
              <c:idx val="25"/>
              <c:delete val="1"/>
              <c:extLst>
                <c:ext xmlns:c15="http://schemas.microsoft.com/office/drawing/2012/chart" uri="{CE6537A1-D6FC-4f65-9D91-7224C49458BB}">
                  <c15:layout/>
                </c:ext>
                <c:ext xmlns:c16="http://schemas.microsoft.com/office/drawing/2014/chart" uri="{C3380CC4-5D6E-409C-BE32-E72D297353CC}">
                  <c16:uniqueId val="{00000033-695F-4DA0-A5AF-2C2FA1B424E4}"/>
                </c:ext>
              </c:extLst>
            </c:dLbl>
            <c:dLbl>
              <c:idx val="26"/>
              <c:delete val="1"/>
              <c:extLst>
                <c:ext xmlns:c15="http://schemas.microsoft.com/office/drawing/2012/chart" uri="{CE6537A1-D6FC-4f65-9D91-7224C49458BB}">
                  <c15:layout/>
                </c:ext>
                <c:ext xmlns:c16="http://schemas.microsoft.com/office/drawing/2014/chart" uri="{C3380CC4-5D6E-409C-BE32-E72D297353CC}">
                  <c16:uniqueId val="{00000035-695F-4DA0-A5AF-2C2FA1B424E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Sheet1!$C$7:$C$33</c:f>
              <c:strCache>
                <c:ptCount val="27"/>
                <c:pt idx="0">
                  <c:v>Baja California</c:v>
                </c:pt>
                <c:pt idx="1">
                  <c:v>Baja California Sur</c:v>
                </c:pt>
                <c:pt idx="2">
                  <c:v>Campeche</c:v>
                </c:pt>
                <c:pt idx="3">
                  <c:v>Chiapas</c:v>
                </c:pt>
                <c:pt idx="4">
                  <c:v>Chihuahua</c:v>
                </c:pt>
                <c:pt idx="5">
                  <c:v>Coahuila</c:v>
                </c:pt>
                <c:pt idx="6">
                  <c:v>Colima</c:v>
                </c:pt>
                <c:pt idx="7">
                  <c:v>Distrito Federal</c:v>
                </c:pt>
                <c:pt idx="8">
                  <c:v>Durango</c:v>
                </c:pt>
                <c:pt idx="9">
                  <c:v>Edo. de México</c:v>
                </c:pt>
                <c:pt idx="10">
                  <c:v>Guanajuato</c:v>
                </c:pt>
                <c:pt idx="11">
                  <c:v>Guerrero</c:v>
                </c:pt>
                <c:pt idx="12">
                  <c:v>Hidalgo</c:v>
                </c:pt>
                <c:pt idx="13">
                  <c:v>Jalisco</c:v>
                </c:pt>
                <c:pt idx="14">
                  <c:v>Michoacán</c:v>
                </c:pt>
                <c:pt idx="15">
                  <c:v>Nayarit</c:v>
                </c:pt>
                <c:pt idx="16">
                  <c:v>Nuevo León</c:v>
                </c:pt>
                <c:pt idx="17">
                  <c:v>Oaxaca</c:v>
                </c:pt>
                <c:pt idx="18">
                  <c:v>Puebla</c:v>
                </c:pt>
                <c:pt idx="19">
                  <c:v>Querétaro</c:v>
                </c:pt>
                <c:pt idx="20">
                  <c:v>Quintana Roo</c:v>
                </c:pt>
                <c:pt idx="21">
                  <c:v>San Luis Potosí</c:v>
                </c:pt>
                <c:pt idx="22">
                  <c:v>Sinaloa</c:v>
                </c:pt>
                <c:pt idx="23">
                  <c:v>Sonora</c:v>
                </c:pt>
                <c:pt idx="24">
                  <c:v>Tamaulipas</c:v>
                </c:pt>
                <c:pt idx="25">
                  <c:v>Veracruz</c:v>
                </c:pt>
                <c:pt idx="26">
                  <c:v>Yucatán</c:v>
                </c:pt>
              </c:strCache>
            </c:strRef>
          </c:cat>
          <c:val>
            <c:numRef>
              <c:f>Sheet1!$J$7:$J$33</c:f>
              <c:numCache>
                <c:formatCode>#,##0.00</c:formatCode>
                <c:ptCount val="27"/>
                <c:pt idx="0">
                  <c:v>11998598.372</c:v>
                </c:pt>
                <c:pt idx="1">
                  <c:v>2443320.298</c:v>
                </c:pt>
                <c:pt idx="2">
                  <c:v>717610.39800000004</c:v>
                </c:pt>
                <c:pt idx="3">
                  <c:v>10947933.081</c:v>
                </c:pt>
                <c:pt idx="4">
                  <c:v>14421563.634</c:v>
                </c:pt>
                <c:pt idx="5">
                  <c:v>14427541.001</c:v>
                </c:pt>
                <c:pt idx="6">
                  <c:v>14465268.324999999</c:v>
                </c:pt>
                <c:pt idx="7">
                  <c:v>814736.48</c:v>
                </c:pt>
                <c:pt idx="8">
                  <c:v>9081228.2809999995</c:v>
                </c:pt>
                <c:pt idx="9">
                  <c:v>6084190.7649999997</c:v>
                </c:pt>
                <c:pt idx="10">
                  <c:v>8145832.8490000004</c:v>
                </c:pt>
                <c:pt idx="11">
                  <c:v>19812969.638</c:v>
                </c:pt>
                <c:pt idx="12">
                  <c:v>11490021.097999999</c:v>
                </c:pt>
                <c:pt idx="13">
                  <c:v>601722.32200000004</c:v>
                </c:pt>
                <c:pt idx="14">
                  <c:v>7458528.1330000004</c:v>
                </c:pt>
                <c:pt idx="15">
                  <c:v>3281233.5589999999</c:v>
                </c:pt>
                <c:pt idx="16">
                  <c:v>7450387.1679999996</c:v>
                </c:pt>
                <c:pt idx="17">
                  <c:v>3496446.986</c:v>
                </c:pt>
                <c:pt idx="18">
                  <c:v>4375691.3550000004</c:v>
                </c:pt>
                <c:pt idx="19">
                  <c:v>4343007.5640000002</c:v>
                </c:pt>
                <c:pt idx="20">
                  <c:v>110370.822</c:v>
                </c:pt>
                <c:pt idx="21">
                  <c:v>11513784.301999999</c:v>
                </c:pt>
                <c:pt idx="22">
                  <c:v>6525571.1739999996</c:v>
                </c:pt>
                <c:pt idx="23">
                  <c:v>13268315.614</c:v>
                </c:pt>
                <c:pt idx="24">
                  <c:v>31081956.129000001</c:v>
                </c:pt>
                <c:pt idx="25">
                  <c:v>33638906.626000002</c:v>
                </c:pt>
                <c:pt idx="26">
                  <c:v>4726365.9029999999</c:v>
                </c:pt>
              </c:numCache>
            </c:numRef>
          </c:val>
          <c:extLst>
            <c:ext xmlns:c16="http://schemas.microsoft.com/office/drawing/2014/chart" uri="{C3380CC4-5D6E-409C-BE32-E72D297353CC}">
              <c16:uniqueId val="{00000036-695F-4DA0-A5AF-2C2FA1B424E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F1DDC-B268-4F62-A0A9-5E8659C668E0}" type="datetimeFigureOut">
              <a:rPr lang="en-US" smtClean="0"/>
              <a:t>6/28/2019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887EF-6B5F-4A9F-A134-0DDF7DD2BFC7}" type="slidenum">
              <a:rPr lang="en-US" smtClean="0"/>
              <a:t>‹#›</a:t>
            </a:fld>
            <a:endParaRPr lang="en-US"/>
          </a:p>
        </p:txBody>
      </p:sp>
    </p:spTree>
    <p:extLst>
      <p:ext uri="{BB962C8B-B14F-4D97-AF65-F5344CB8AC3E}">
        <p14:creationId xmlns:p14="http://schemas.microsoft.com/office/powerpoint/2010/main" val="115698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INEGI: National Institute of Statistics and Geography of Mexico.</a:t>
            </a:r>
          </a:p>
          <a:p>
            <a:endParaRPr lang="en-US" dirty="0"/>
          </a:p>
          <a:p>
            <a:r>
              <a:rPr lang="en-US" dirty="0"/>
              <a:t>The information for the US is by county and the information for Mexico is by state.</a:t>
            </a:r>
          </a:p>
        </p:txBody>
      </p:sp>
      <p:sp>
        <p:nvSpPr>
          <p:cNvPr id="4" name="Slide Number Placeholder 3"/>
          <p:cNvSpPr>
            <a:spLocks noGrp="1"/>
          </p:cNvSpPr>
          <p:nvPr>
            <p:ph type="sldNum" sz="quarter" idx="5"/>
          </p:nvPr>
        </p:nvSpPr>
        <p:spPr/>
        <p:txBody>
          <a:bodyPr/>
          <a:lstStyle/>
          <a:p>
            <a:fld id="{F76B4F64-E8CB-49DD-9EFC-B78D1488FDAB}" type="slidenum">
              <a:rPr lang="en-US" smtClean="0"/>
              <a:t>3</a:t>
            </a:fld>
            <a:endParaRPr lang="en-US"/>
          </a:p>
        </p:txBody>
      </p:sp>
    </p:spTree>
    <p:extLst>
      <p:ext uri="{BB962C8B-B14F-4D97-AF65-F5344CB8AC3E}">
        <p14:creationId xmlns:p14="http://schemas.microsoft.com/office/powerpoint/2010/main" val="428720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SEDECO: Economy Development </a:t>
            </a:r>
            <a:r>
              <a:rPr lang="en-US" dirty="0" err="1"/>
              <a:t>Secreatariat</a:t>
            </a:r>
            <a:r>
              <a:rPr lang="en-US" dirty="0"/>
              <a:t> of Baja California</a:t>
            </a:r>
          </a:p>
        </p:txBody>
      </p:sp>
      <p:sp>
        <p:nvSpPr>
          <p:cNvPr id="4" name="Slide Number Placeholder 3"/>
          <p:cNvSpPr>
            <a:spLocks noGrp="1"/>
          </p:cNvSpPr>
          <p:nvPr>
            <p:ph type="sldNum" sz="quarter" idx="5"/>
          </p:nvPr>
        </p:nvSpPr>
        <p:spPr/>
        <p:txBody>
          <a:bodyPr/>
          <a:lstStyle/>
          <a:p>
            <a:fld id="{F76B4F64-E8CB-49DD-9EFC-B78D1488FDAB}" type="slidenum">
              <a:rPr lang="en-US" smtClean="0"/>
              <a:t>13</a:t>
            </a:fld>
            <a:endParaRPr lang="en-US"/>
          </a:p>
        </p:txBody>
      </p:sp>
    </p:spTree>
    <p:extLst>
      <p:ext uri="{BB962C8B-B14F-4D97-AF65-F5344CB8AC3E}">
        <p14:creationId xmlns:p14="http://schemas.microsoft.com/office/powerpoint/2010/main" val="142715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C4C4C"/>
                </a:solidFill>
                <a:latin typeface="Avenir Next W01"/>
              </a:rPr>
              <a:t>Secretariat of Energy Mexico</a:t>
            </a:r>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14</a:t>
            </a:fld>
            <a:endParaRPr lang="en-US"/>
          </a:p>
        </p:txBody>
      </p:sp>
    </p:spTree>
    <p:extLst>
      <p:ext uri="{BB962C8B-B14F-4D97-AF65-F5344CB8AC3E}">
        <p14:creationId xmlns:p14="http://schemas.microsoft.com/office/powerpoint/2010/main" val="4113210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LCOE: Levelized Cost of Electricity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IRENA: International Renewable Energy Agency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PV:Photovoltaic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CSP: Concentrated Solar Power</a:t>
            </a:r>
          </a:p>
          <a:p>
            <a:r>
              <a:rPr lang="en-US" dirty="0"/>
              <a:t>.</a:t>
            </a:r>
          </a:p>
        </p:txBody>
      </p:sp>
      <p:sp>
        <p:nvSpPr>
          <p:cNvPr id="4" name="Slide Number Placeholder 3"/>
          <p:cNvSpPr>
            <a:spLocks noGrp="1"/>
          </p:cNvSpPr>
          <p:nvPr>
            <p:ph type="sldNum" sz="quarter" idx="5"/>
          </p:nvPr>
        </p:nvSpPr>
        <p:spPr/>
        <p:txBody>
          <a:bodyPr/>
          <a:lstStyle/>
          <a:p>
            <a:fld id="{B87887EF-6B5F-4A9F-A134-0DDF7DD2BFC7}" type="slidenum">
              <a:rPr lang="en-US" smtClean="0"/>
              <a:t>16</a:t>
            </a:fld>
            <a:endParaRPr lang="en-US"/>
          </a:p>
        </p:txBody>
      </p:sp>
    </p:spTree>
    <p:extLst>
      <p:ext uri="{BB962C8B-B14F-4D97-AF65-F5344CB8AC3E}">
        <p14:creationId xmlns:p14="http://schemas.microsoft.com/office/powerpoint/2010/main" val="347029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IRENA: International Renewable Energy Agency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LCOE: Levelized Cost of Electricity</a:t>
            </a:r>
          </a:p>
          <a:p>
            <a:endParaRPr lang="en-US" dirty="0"/>
          </a:p>
        </p:txBody>
      </p:sp>
      <p:sp>
        <p:nvSpPr>
          <p:cNvPr id="4" name="Slide Number Placeholder 3"/>
          <p:cNvSpPr>
            <a:spLocks noGrp="1"/>
          </p:cNvSpPr>
          <p:nvPr>
            <p:ph type="sldNum" sz="quarter" idx="5"/>
          </p:nvPr>
        </p:nvSpPr>
        <p:spPr/>
        <p:txBody>
          <a:bodyPr/>
          <a:lstStyle/>
          <a:p>
            <a:fld id="{B87887EF-6B5F-4A9F-A134-0DDF7DD2BFC7}" type="slidenum">
              <a:rPr lang="en-US" smtClean="0"/>
              <a:t>17</a:t>
            </a:fld>
            <a:endParaRPr lang="en-US"/>
          </a:p>
        </p:txBody>
      </p:sp>
    </p:spTree>
    <p:extLst>
      <p:ext uri="{BB962C8B-B14F-4D97-AF65-F5344CB8AC3E}">
        <p14:creationId xmlns:p14="http://schemas.microsoft.com/office/powerpoint/2010/main" val="87992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CC-CCS=Combined Cycle and Carbon Capture and Storage</a:t>
            </a:r>
          </a:p>
          <a:p>
            <a:r>
              <a:rPr lang="en-US" dirty="0"/>
              <a:t>Gas CC=Combined Cycle </a:t>
            </a:r>
          </a:p>
          <a:p>
            <a:r>
              <a:rPr lang="en-US" dirty="0"/>
              <a:t>Gas CT=Conventional Gas Turbine</a:t>
            </a:r>
          </a:p>
          <a:p>
            <a:endParaRPr lang="en-US" dirty="0"/>
          </a:p>
        </p:txBody>
      </p:sp>
      <p:sp>
        <p:nvSpPr>
          <p:cNvPr id="4" name="Slide Number Placeholder 3"/>
          <p:cNvSpPr>
            <a:spLocks noGrp="1"/>
          </p:cNvSpPr>
          <p:nvPr>
            <p:ph type="sldNum" sz="quarter" idx="5"/>
          </p:nvPr>
        </p:nvSpPr>
        <p:spPr/>
        <p:txBody>
          <a:bodyPr/>
          <a:lstStyle/>
          <a:p>
            <a:fld id="{B87887EF-6B5F-4A9F-A134-0DDF7DD2BFC7}" type="slidenum">
              <a:rPr lang="en-US" smtClean="0"/>
              <a:t>18</a:t>
            </a:fld>
            <a:endParaRPr lang="en-US"/>
          </a:p>
        </p:txBody>
      </p:sp>
    </p:spTree>
    <p:extLst>
      <p:ext uri="{BB962C8B-B14F-4D97-AF65-F5344CB8AC3E}">
        <p14:creationId xmlns:p14="http://schemas.microsoft.com/office/powerpoint/2010/main" val="280602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Direct Normal Irradiance (DNI) is the amount of solar radiation received per unit area by a surface that is always held perpendicular (or normal) to the rays that come in a straight line from the direction of the sun at its current position in the sky</a:t>
            </a:r>
          </a:p>
          <a:p>
            <a:r>
              <a:rPr lang="en-US" sz="1200" b="0" i="0" kern="1200" dirty="0">
                <a:solidFill>
                  <a:schemeClr val="tx1"/>
                </a:solidFill>
                <a:effectLst/>
                <a:latin typeface="+mn-lt"/>
                <a:ea typeface="+mn-ea"/>
                <a:cs typeface="+mn-cs"/>
              </a:rPr>
              <a:t>Global Horizontal Irradiance (GHI) is the total amount of shortwave radiation received from above by a surface horizontal to the ground.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SEIA=Solar Energy Industries Association.</a:t>
            </a:r>
          </a:p>
          <a:p>
            <a:r>
              <a:rPr lang="en-US" sz="1200" b="0" i="0" kern="1200" dirty="0">
                <a:solidFill>
                  <a:schemeClr val="tx1"/>
                </a:solidFill>
                <a:effectLst/>
                <a:latin typeface="+mn-lt"/>
                <a:ea typeface="+mn-ea"/>
                <a:cs typeface="+mn-cs"/>
              </a:rPr>
              <a:t>ASOLMEX: Mexican Association of Solar Energy.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BC=Baja California</a:t>
            </a:r>
          </a:p>
          <a:p>
            <a:r>
              <a:rPr lang="en-US" sz="1200" b="0" i="0" kern="1200" dirty="0">
                <a:solidFill>
                  <a:schemeClr val="tx1"/>
                </a:solidFill>
                <a:effectLst/>
                <a:latin typeface="+mn-lt"/>
                <a:ea typeface="+mn-ea"/>
                <a:cs typeface="+mn-cs"/>
              </a:rPr>
              <a:t>SO=Sonora</a:t>
            </a:r>
          </a:p>
          <a:p>
            <a:r>
              <a:rPr lang="en-US" sz="1200" b="0" i="0" kern="1200" dirty="0">
                <a:solidFill>
                  <a:schemeClr val="tx1"/>
                </a:solidFill>
                <a:effectLst/>
                <a:latin typeface="+mn-lt"/>
                <a:ea typeface="+mn-ea"/>
                <a:cs typeface="+mn-cs"/>
              </a:rPr>
              <a:t>CH=Chihuahua</a:t>
            </a:r>
          </a:p>
          <a:p>
            <a:r>
              <a:rPr lang="en-US" sz="1200" b="0" i="0" kern="1200" dirty="0">
                <a:solidFill>
                  <a:schemeClr val="tx1"/>
                </a:solidFill>
                <a:effectLst/>
                <a:latin typeface="+mn-lt"/>
                <a:ea typeface="+mn-ea"/>
                <a:cs typeface="+mn-cs"/>
              </a:rPr>
              <a:t>CO=Coahuila</a:t>
            </a:r>
          </a:p>
          <a:p>
            <a:r>
              <a:rPr lang="en-US" sz="1200" b="0" i="0" kern="1200" dirty="0">
                <a:solidFill>
                  <a:schemeClr val="tx1"/>
                </a:solidFill>
                <a:effectLst/>
                <a:latin typeface="+mn-lt"/>
                <a:ea typeface="+mn-ea"/>
                <a:cs typeface="+mn-cs"/>
              </a:rPr>
              <a:t>NL=Nuevo Leon</a:t>
            </a:r>
          </a:p>
          <a:p>
            <a:r>
              <a:rPr lang="en-US" sz="1200" b="0" i="0" kern="1200" dirty="0">
                <a:solidFill>
                  <a:schemeClr val="tx1"/>
                </a:solidFill>
                <a:effectLst/>
                <a:latin typeface="+mn-lt"/>
                <a:ea typeface="+mn-ea"/>
                <a:cs typeface="+mn-cs"/>
              </a:rPr>
              <a:t>TM=Tamaulipas</a:t>
            </a:r>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4</a:t>
            </a:fld>
            <a:endParaRPr lang="en-US"/>
          </a:p>
        </p:txBody>
      </p:sp>
    </p:spTree>
    <p:extLst>
      <p:ext uri="{BB962C8B-B14F-4D97-AF65-F5344CB8AC3E}">
        <p14:creationId xmlns:p14="http://schemas.microsoft.com/office/powerpoint/2010/main" val="315607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energy accounts for 8% of US energy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20% of all US wind capacity is located in </a:t>
            </a:r>
            <a:r>
              <a:rPr lang="en-US" b="1" dirty="0"/>
              <a:t>Texas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AWEA: American Wind Energy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AMDEE: Mexican Association of Wind Energy,2018</a:t>
            </a:r>
          </a:p>
          <a:p>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5</a:t>
            </a:fld>
            <a:endParaRPr lang="en-US"/>
          </a:p>
        </p:txBody>
      </p:sp>
    </p:spTree>
    <p:extLst>
      <p:ext uri="{BB962C8B-B14F-4D97-AF65-F5344CB8AC3E}">
        <p14:creationId xmlns:p14="http://schemas.microsoft.com/office/powerpoint/2010/main" val="342892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Tcf</a:t>
            </a:r>
            <a:r>
              <a:rPr lang="en-US" dirty="0"/>
              <a:t>=Trillion Cubic Feet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 has been a net </a:t>
            </a:r>
            <a:r>
              <a:rPr lang="en-US" b="1" dirty="0"/>
              <a:t>exporter</a:t>
            </a:r>
            <a:r>
              <a:rPr lang="en-US" dirty="0"/>
              <a:t> of Natural Gas for the second year</a:t>
            </a:r>
          </a:p>
          <a:p>
            <a:r>
              <a:rPr lang="en-US" dirty="0"/>
              <a:t>Natural gas exports were 3.61 </a:t>
            </a:r>
            <a:r>
              <a:rPr lang="en-US" dirty="0" err="1"/>
              <a:t>Tcf</a:t>
            </a:r>
            <a:r>
              <a:rPr lang="en-US" dirty="0"/>
              <a:t> in 2018,  47% of which went to </a:t>
            </a:r>
            <a:r>
              <a:rPr lang="en-US" b="1" dirty="0"/>
              <a:t>Mexico</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U.S. Point of Entry/Exit       Corresponding Mexican Point of Entry/Exit       </a:t>
            </a:r>
            <a:r>
              <a:rPr lang="en-US" dirty="0" err="1"/>
              <a:t>U.S.Transporter</a:t>
            </a:r>
            <a:r>
              <a:rPr lang="en-US" dirty="0"/>
              <a:t>                   Foreign Transporter </a:t>
            </a:r>
          </a:p>
          <a:p>
            <a:r>
              <a:rPr lang="en-US" dirty="0"/>
              <a:t>Alamo, Texas                                    Reynosa, Tamaulipas                          Tennessee Gas Pipeline             PEMEX Pipeline </a:t>
            </a:r>
          </a:p>
          <a:p>
            <a:r>
              <a:rPr lang="en-US" dirty="0"/>
              <a:t>Calexico, California                   Mexicali, Baja California                                 SoCalGas                                DGN Pipeline </a:t>
            </a:r>
          </a:p>
          <a:p>
            <a:r>
              <a:rPr lang="en-US" dirty="0"/>
              <a:t>Clint, Texas                                   Ciudad Juarez, Coahuila                          </a:t>
            </a:r>
            <a:r>
              <a:rPr lang="en-US" dirty="0" err="1"/>
              <a:t>Samalayuca</a:t>
            </a:r>
            <a:r>
              <a:rPr lang="en-US" dirty="0"/>
              <a:t> Pipeline                    PEMEX Pipeline </a:t>
            </a:r>
          </a:p>
          <a:p>
            <a:r>
              <a:rPr lang="en-US" dirty="0"/>
              <a:t>Del Rio, Texas                                    </a:t>
            </a:r>
            <a:r>
              <a:rPr lang="en-US" dirty="0" err="1"/>
              <a:t>Acuña</a:t>
            </a:r>
            <a:r>
              <a:rPr lang="en-US" dirty="0"/>
              <a:t>, Coahuila                                West Texas Gas, Inc.                   PEMEX Pipeline </a:t>
            </a:r>
          </a:p>
          <a:p>
            <a:r>
              <a:rPr lang="en-US" dirty="0"/>
              <a:t>Douglas, Arizona                              </a:t>
            </a:r>
            <a:r>
              <a:rPr lang="en-US" dirty="0" err="1"/>
              <a:t>Naco</a:t>
            </a:r>
            <a:r>
              <a:rPr lang="en-US" dirty="0"/>
              <a:t>, Sonora                                 El Paso Natural Gas Company        PEMEX Pipeline </a:t>
            </a:r>
          </a:p>
          <a:p>
            <a:r>
              <a:rPr lang="en-US" dirty="0"/>
              <a:t>Eagle Pass, Texas                           Piedras Negras, Coahuila                 West Texas Gas, Inc.                 Reef International Pipeline </a:t>
            </a:r>
          </a:p>
          <a:p>
            <a:r>
              <a:rPr lang="en-US" dirty="0"/>
              <a:t>El Paso, Texas                                     Ciudad Juarez, Coahuila                        </a:t>
            </a:r>
            <a:r>
              <a:rPr lang="en-US" dirty="0" err="1"/>
              <a:t>Norteno</a:t>
            </a:r>
            <a:r>
              <a:rPr lang="en-US" dirty="0"/>
              <a:t> Pipeline                   PEMEX Pipeline </a:t>
            </a:r>
          </a:p>
          <a:p>
            <a:r>
              <a:rPr lang="en-US" dirty="0"/>
              <a:t>Galvan Ranch, Texas                            Coahuila, Mexico                            Encinal Gathering, Ltd.               PEMEX Pipeline </a:t>
            </a:r>
          </a:p>
          <a:p>
            <a:r>
              <a:rPr lang="en-US" dirty="0"/>
              <a:t>Hidalgo, Texas                                 Reynosa, Tamaulipas                         Texas Eastern Pipeline                PEMEX Pipeline </a:t>
            </a:r>
          </a:p>
          <a:p>
            <a:r>
              <a:rPr lang="en-US" dirty="0"/>
              <a:t>McAllen, Texas                             Reynosa, Tamaulipas                        Kinder Morgan Border Pipeline       PEMEX Pipeline </a:t>
            </a:r>
          </a:p>
          <a:p>
            <a:r>
              <a:rPr lang="en-US" dirty="0"/>
              <a:t>Nogales, Arizona                       Nogales, Mexico                                El Paso Natural Gas Company          PEMEX Pipeline </a:t>
            </a:r>
          </a:p>
          <a:p>
            <a:r>
              <a:rPr lang="en-US" b="1" dirty="0" err="1"/>
              <a:t>Ogilby</a:t>
            </a:r>
            <a:r>
              <a:rPr lang="en-US" b="1" dirty="0"/>
              <a:t>, California                        </a:t>
            </a:r>
            <a:r>
              <a:rPr lang="en-US" dirty="0" err="1"/>
              <a:t>Algodones</a:t>
            </a:r>
            <a:r>
              <a:rPr lang="en-US" dirty="0"/>
              <a:t>, Baja California                  North Baja Pipeline                    </a:t>
            </a:r>
            <a:r>
              <a:rPr lang="en-US" dirty="0" err="1"/>
              <a:t>Gasaducto</a:t>
            </a:r>
            <a:r>
              <a:rPr lang="en-US" dirty="0"/>
              <a:t> </a:t>
            </a:r>
            <a:r>
              <a:rPr lang="en-US" dirty="0" err="1"/>
              <a:t>Bajanorte</a:t>
            </a:r>
            <a:r>
              <a:rPr lang="en-US" dirty="0"/>
              <a:t> </a:t>
            </a:r>
          </a:p>
          <a:p>
            <a:r>
              <a:rPr lang="en-US" b="1" dirty="0" err="1"/>
              <a:t>Otay</a:t>
            </a:r>
            <a:r>
              <a:rPr lang="en-US" b="1" dirty="0"/>
              <a:t> Mesa, California                  </a:t>
            </a:r>
            <a:r>
              <a:rPr lang="en-US" dirty="0" err="1"/>
              <a:t>Rosarito</a:t>
            </a:r>
            <a:r>
              <a:rPr lang="en-US" dirty="0"/>
              <a:t>, Baja California              San Diego Gas &amp; Electric                 Sempra Energy International</a:t>
            </a:r>
          </a:p>
          <a:p>
            <a:r>
              <a:rPr lang="en-US" dirty="0" err="1"/>
              <a:t>Penitas</a:t>
            </a:r>
            <a:r>
              <a:rPr lang="en-US" dirty="0"/>
              <a:t>, Texas                              Arguelles, Tamaulipas                      El Paso Natural Gas Company            PEMEX Pipeline </a:t>
            </a:r>
          </a:p>
          <a:p>
            <a:r>
              <a:rPr lang="en-US" dirty="0" err="1"/>
              <a:t>Sasabe</a:t>
            </a:r>
            <a:r>
              <a:rPr lang="en-US" dirty="0"/>
              <a:t>, Arizona                               </a:t>
            </a:r>
            <a:r>
              <a:rPr lang="en-US" dirty="0" err="1"/>
              <a:t>Sasabe</a:t>
            </a:r>
            <a:r>
              <a:rPr lang="en-US" dirty="0"/>
              <a:t>, Sonora                       El Paso Natural Gas Company              </a:t>
            </a:r>
            <a:r>
              <a:rPr lang="en-US" dirty="0" err="1"/>
              <a:t>Gasoducto</a:t>
            </a:r>
            <a:r>
              <a:rPr lang="en-US" dirty="0"/>
              <a:t> de </a:t>
            </a:r>
            <a:r>
              <a:rPr lang="en-US" dirty="0" err="1"/>
              <a:t>Aguaprieta</a:t>
            </a:r>
            <a:r>
              <a:rPr lang="en-US" dirty="0"/>
              <a:t> </a:t>
            </a:r>
          </a:p>
          <a:p>
            <a:r>
              <a:rPr lang="en-US" dirty="0"/>
              <a:t>Rio Bravo, Texas                                  Rio Bravo, Tamaulipas             Tennessee Gas Pipeline                     </a:t>
            </a:r>
            <a:r>
              <a:rPr lang="en-US" dirty="0" err="1"/>
              <a:t>Gasoducto</a:t>
            </a:r>
            <a:r>
              <a:rPr lang="en-US" dirty="0"/>
              <a:t> Del Rio </a:t>
            </a:r>
          </a:p>
          <a:p>
            <a:r>
              <a:rPr lang="en-US" b="1" dirty="0"/>
              <a:t>Rio Grande City, Texas                    </a:t>
            </a:r>
            <a:r>
              <a:rPr lang="en-US" dirty="0"/>
              <a:t>Ciudad Camargo, Nuevo Leon        NET Mexico Pipeline,                  LP Las Ramones Pipeline </a:t>
            </a:r>
          </a:p>
          <a:p>
            <a:r>
              <a:rPr lang="en-US" dirty="0"/>
              <a:t>Roma, Texas                                     Monterrey, Nuevo Leon                  Kinder Morgan Texas Pipeline     PEMEX Pipeline </a:t>
            </a:r>
          </a:p>
          <a:p>
            <a:r>
              <a:rPr lang="en-US" dirty="0"/>
              <a:t>Yucca Power Plant                       </a:t>
            </a:r>
            <a:r>
              <a:rPr lang="en-US" dirty="0" err="1"/>
              <a:t>Algodones</a:t>
            </a:r>
            <a:r>
              <a:rPr lang="en-US" dirty="0"/>
              <a:t>, Baja California                   North Baja Pipeline                      </a:t>
            </a:r>
            <a:r>
              <a:rPr lang="en-US" dirty="0" err="1"/>
              <a:t>Gasoducto</a:t>
            </a:r>
            <a:r>
              <a:rPr lang="en-US" dirty="0"/>
              <a:t> </a:t>
            </a:r>
            <a:r>
              <a:rPr lang="en-US" dirty="0" err="1"/>
              <a:t>Bajanorte</a:t>
            </a:r>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6</a:t>
            </a:fld>
            <a:endParaRPr lang="en-US"/>
          </a:p>
        </p:txBody>
      </p:sp>
    </p:spTree>
    <p:extLst>
      <p:ext uri="{BB962C8B-B14F-4D97-AF65-F5344CB8AC3E}">
        <p14:creationId xmlns:p14="http://schemas.microsoft.com/office/powerpoint/2010/main" val="98762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EIA: Energy Information Administration</a:t>
            </a:r>
          </a:p>
          <a:p>
            <a:r>
              <a:rPr lang="en-US" dirty="0"/>
              <a:t>SEDS; State Energy Data System</a:t>
            </a:r>
          </a:p>
        </p:txBody>
      </p:sp>
      <p:sp>
        <p:nvSpPr>
          <p:cNvPr id="4" name="Slide Number Placeholder 3"/>
          <p:cNvSpPr>
            <a:spLocks noGrp="1"/>
          </p:cNvSpPr>
          <p:nvPr>
            <p:ph type="sldNum" sz="quarter" idx="5"/>
          </p:nvPr>
        </p:nvSpPr>
        <p:spPr/>
        <p:txBody>
          <a:bodyPr/>
          <a:lstStyle/>
          <a:p>
            <a:fld id="{B87887EF-6B5F-4A9F-A134-0DDF7DD2BFC7}" type="slidenum">
              <a:rPr lang="en-US" smtClean="0"/>
              <a:t>7</a:t>
            </a:fld>
            <a:endParaRPr lang="en-US"/>
          </a:p>
        </p:txBody>
      </p:sp>
    </p:spTree>
    <p:extLst>
      <p:ext uri="{BB962C8B-B14F-4D97-AF65-F5344CB8AC3E}">
        <p14:creationId xmlns:p14="http://schemas.microsoft.com/office/powerpoint/2010/main" val="212555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vast majority of California's natural gas customers are residential and small commercial customers, referred to as "core" customers, who accounted for approximately 32% of the natural gas delivered by California utilities in 2012.  Large consumers, like electric generators and industrial customers, referred to as "noncore" customers, accounted for approximately 68% of the natural gas delivered by California utilities in 2012.</a:t>
            </a:r>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9</a:t>
            </a:fld>
            <a:endParaRPr lang="en-US"/>
          </a:p>
        </p:txBody>
      </p:sp>
    </p:spTree>
    <p:extLst>
      <p:ext uri="{BB962C8B-B14F-4D97-AF65-F5344CB8AC3E}">
        <p14:creationId xmlns:p14="http://schemas.microsoft.com/office/powerpoint/2010/main" val="23732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10</a:t>
            </a:fld>
            <a:endParaRPr lang="en-US"/>
          </a:p>
        </p:txBody>
      </p:sp>
    </p:spTree>
    <p:extLst>
      <p:ext uri="{BB962C8B-B14F-4D97-AF65-F5344CB8AC3E}">
        <p14:creationId xmlns:p14="http://schemas.microsoft.com/office/powerpoint/2010/main" val="347636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HIFLD: Homeland Infrastructure Foundation-Level Data</a:t>
            </a:r>
          </a:p>
        </p:txBody>
      </p:sp>
      <p:sp>
        <p:nvSpPr>
          <p:cNvPr id="4" name="Slide Number Placeholder 3"/>
          <p:cNvSpPr>
            <a:spLocks noGrp="1"/>
          </p:cNvSpPr>
          <p:nvPr>
            <p:ph type="sldNum" sz="quarter" idx="5"/>
          </p:nvPr>
        </p:nvSpPr>
        <p:spPr/>
        <p:txBody>
          <a:bodyPr/>
          <a:lstStyle/>
          <a:p>
            <a:fld id="{F76B4F64-E8CB-49DD-9EFC-B78D1488FDAB}" type="slidenum">
              <a:rPr lang="en-US" smtClean="0"/>
              <a:t>11</a:t>
            </a:fld>
            <a:endParaRPr lang="en-US"/>
          </a:p>
        </p:txBody>
      </p:sp>
    </p:spTree>
    <p:extLst>
      <p:ext uri="{BB962C8B-B14F-4D97-AF65-F5344CB8AC3E}">
        <p14:creationId xmlns:p14="http://schemas.microsoft.com/office/powerpoint/2010/main" val="349895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dirty="0"/>
              <a:t> HIFLD: Homeland Infrastructure Foundation-Level Data</a:t>
            </a:r>
          </a:p>
          <a:p>
            <a:endParaRPr lang="en-US" dirty="0"/>
          </a:p>
        </p:txBody>
      </p:sp>
      <p:sp>
        <p:nvSpPr>
          <p:cNvPr id="4" name="Slide Number Placeholder 3"/>
          <p:cNvSpPr>
            <a:spLocks noGrp="1"/>
          </p:cNvSpPr>
          <p:nvPr>
            <p:ph type="sldNum" sz="quarter" idx="5"/>
          </p:nvPr>
        </p:nvSpPr>
        <p:spPr/>
        <p:txBody>
          <a:bodyPr/>
          <a:lstStyle/>
          <a:p>
            <a:fld id="{F76B4F64-E8CB-49DD-9EFC-B78D1488FDAB}" type="slidenum">
              <a:rPr lang="en-US" smtClean="0"/>
              <a:t>12</a:t>
            </a:fld>
            <a:endParaRPr lang="en-US"/>
          </a:p>
        </p:txBody>
      </p:sp>
    </p:spTree>
    <p:extLst>
      <p:ext uri="{BB962C8B-B14F-4D97-AF65-F5344CB8AC3E}">
        <p14:creationId xmlns:p14="http://schemas.microsoft.com/office/powerpoint/2010/main" val="166339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EEF031-B055-433F-B296-B0BF25040AAE}" type="datetime1">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381318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70B53-9B43-4866-AEA5-FCE98E06749C}" type="datetime1">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194638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D5C07-27CE-422E-9531-17874801FA6E}" type="datetime1">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91567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931EE-E557-4D79-AB1E-D5D715541860}" type="datetime1">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98485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11FA7C-0ED0-4CD9-A49C-123A322585B0}" type="datetime1">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196311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A1164C-85A6-46A2-8C4B-7D6B52A39B8E}" type="datetime1">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241557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DB06E4-6A95-4883-9172-72CBAD3DE0F8}" type="datetime1">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104143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3DC61-CD75-4FBD-A734-4075E87450DF}" type="datetime1">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15874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05374-9554-4A66-A806-30E068205572}" type="datetime1">
              <a:rPr lang="en-US" smtClean="0"/>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218755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DA0C46-F5DE-48FC-8A78-1D81F4BB3502}" type="datetime1">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84631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8BED0A-0C77-4531-B448-613EA06DA927}" type="datetime1">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3BE94-0695-407D-8D40-F426271A1635}" type="slidenum">
              <a:rPr lang="en-US" smtClean="0"/>
              <a:t>‹#›</a:t>
            </a:fld>
            <a:endParaRPr lang="en-US"/>
          </a:p>
        </p:txBody>
      </p:sp>
    </p:spTree>
    <p:extLst>
      <p:ext uri="{BB962C8B-B14F-4D97-AF65-F5344CB8AC3E}">
        <p14:creationId xmlns:p14="http://schemas.microsoft.com/office/powerpoint/2010/main" val="3626151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45C3D-EBB0-460C-9189-7492F82087E0}" type="datetime1">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3BE94-0695-407D-8D40-F426271A1635}" type="slidenum">
              <a:rPr lang="en-US" smtClean="0"/>
              <a:t>‹#›</a:t>
            </a:fld>
            <a:endParaRPr lang="en-US"/>
          </a:p>
        </p:txBody>
      </p:sp>
    </p:spTree>
    <p:extLst>
      <p:ext uri="{BB962C8B-B14F-4D97-AF65-F5344CB8AC3E}">
        <p14:creationId xmlns:p14="http://schemas.microsoft.com/office/powerpoint/2010/main" val="372708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rbnenergy.com/sites/default/files/styles/extra_large/public/field/image/Fig2_HSC.png?itok=iuWAcipH"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922D1-4228-9648-AB2A-FFCC09F7AFE4}"/>
              </a:ext>
            </a:extLst>
          </p:cNvPr>
          <p:cNvPicPr>
            <a:picLocks noChangeAspect="1"/>
          </p:cNvPicPr>
          <p:nvPr/>
        </p:nvPicPr>
        <p:blipFill rotWithShape="1">
          <a:blip r:embed="rId2"/>
          <a:srcRect t="7544" r="3397" b="7544"/>
          <a:stretch/>
        </p:blipFill>
        <p:spPr>
          <a:xfrm>
            <a:off x="3634762" y="1992477"/>
            <a:ext cx="4133199" cy="2807296"/>
          </a:xfrm>
          <a:prstGeom prst="rect">
            <a:avLst/>
          </a:prstGeom>
        </p:spPr>
      </p:pic>
      <p:sp>
        <p:nvSpPr>
          <p:cNvPr id="3" name="Subtitle 2">
            <a:extLst>
              <a:ext uri="{FF2B5EF4-FFF2-40B4-BE49-F238E27FC236}">
                <a16:creationId xmlns:a16="http://schemas.microsoft.com/office/drawing/2014/main" id="{EDFF6F26-5A22-6A42-B809-3E1188D8D4B5}"/>
              </a:ext>
            </a:extLst>
          </p:cNvPr>
          <p:cNvSpPr>
            <a:spLocks noGrp="1"/>
          </p:cNvSpPr>
          <p:nvPr>
            <p:ph type="subTitle" idx="1"/>
          </p:nvPr>
        </p:nvSpPr>
        <p:spPr>
          <a:xfrm>
            <a:off x="1202028" y="4799773"/>
            <a:ext cx="9144000" cy="1655762"/>
          </a:xfrm>
          <a:solidFill>
            <a:schemeClr val="accent2"/>
          </a:solidFill>
        </p:spPr>
        <p:txBody>
          <a:bodyPr>
            <a:normAutofit fontScale="92500" lnSpcReduction="10000"/>
          </a:bodyPr>
          <a:lstStyle/>
          <a:p>
            <a:endParaRPr lang="en-US" b="1" dirty="0">
              <a:solidFill>
                <a:srgbClr val="0070C0"/>
              </a:solidFill>
            </a:endParaRPr>
          </a:p>
          <a:p>
            <a:r>
              <a:rPr lang="en-US" b="1">
                <a:solidFill>
                  <a:srgbClr val="0070C0"/>
                </a:solidFill>
              </a:rPr>
              <a:t>Techno-economic </a:t>
            </a:r>
            <a:r>
              <a:rPr lang="en-US" b="1" dirty="0">
                <a:solidFill>
                  <a:srgbClr val="0070C0"/>
                </a:solidFill>
              </a:rPr>
              <a:t>Analysis for FEWIEP  </a:t>
            </a:r>
          </a:p>
          <a:p>
            <a:r>
              <a:rPr lang="en-US" dirty="0"/>
              <a:t>June , 2019</a:t>
            </a:r>
          </a:p>
          <a:p>
            <a:r>
              <a:rPr lang="en-US" dirty="0"/>
              <a:t>University of California at San Diego</a:t>
            </a:r>
          </a:p>
        </p:txBody>
      </p:sp>
      <p:sp>
        <p:nvSpPr>
          <p:cNvPr id="5" name="Subtitle 2">
            <a:extLst>
              <a:ext uri="{FF2B5EF4-FFF2-40B4-BE49-F238E27FC236}">
                <a16:creationId xmlns:a16="http://schemas.microsoft.com/office/drawing/2014/main" id="{EDFF6F26-5A22-6A42-B809-3E1188D8D4B5}"/>
              </a:ext>
            </a:extLst>
          </p:cNvPr>
          <p:cNvSpPr txBox="1">
            <a:spLocks/>
          </p:cNvSpPr>
          <p:nvPr/>
        </p:nvSpPr>
        <p:spPr>
          <a:xfrm>
            <a:off x="1202028" y="336715"/>
            <a:ext cx="9144000" cy="1655762"/>
          </a:xfrm>
          <a:prstGeom prst="rect">
            <a:avLst/>
          </a:prstGeom>
          <a:solidFill>
            <a:schemeClr val="accent2"/>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0070C0"/>
                </a:solidFill>
              </a:rPr>
              <a:t> </a:t>
            </a:r>
            <a:endParaRPr lang="en-US" dirty="0"/>
          </a:p>
        </p:txBody>
      </p:sp>
      <p:sp>
        <p:nvSpPr>
          <p:cNvPr id="2" name="Rectangle 1"/>
          <p:cNvSpPr/>
          <p:nvPr/>
        </p:nvSpPr>
        <p:spPr>
          <a:xfrm>
            <a:off x="1299720" y="336715"/>
            <a:ext cx="9143999" cy="830997"/>
          </a:xfrm>
          <a:prstGeom prst="rect">
            <a:avLst/>
          </a:prstGeom>
        </p:spPr>
        <p:txBody>
          <a:bodyPr wrap="square">
            <a:spAutoFit/>
          </a:bodyPr>
          <a:lstStyle/>
          <a:p>
            <a:pPr algn="ctr"/>
            <a:r>
              <a:rPr lang="en-US" sz="2400" b="1" dirty="0">
                <a:solidFill>
                  <a:srgbClr val="0070C0"/>
                </a:solidFill>
              </a:rPr>
              <a:t>The Energy Corridor Along the USA-Mexico Border: </a:t>
            </a:r>
          </a:p>
          <a:p>
            <a:pPr algn="ctr"/>
            <a:r>
              <a:rPr lang="en-US" sz="2400" b="1" dirty="0">
                <a:solidFill>
                  <a:srgbClr val="0070C0"/>
                </a:solidFill>
              </a:rPr>
              <a:t>CHANGING THE CONVERSATION </a:t>
            </a:r>
          </a:p>
        </p:txBody>
      </p:sp>
      <p:sp>
        <p:nvSpPr>
          <p:cNvPr id="4" name="TextBox 3"/>
          <p:cNvSpPr txBox="1"/>
          <p:nvPr/>
        </p:nvSpPr>
        <p:spPr>
          <a:xfrm>
            <a:off x="2016371" y="1053516"/>
            <a:ext cx="8032135" cy="923330"/>
          </a:xfrm>
          <a:prstGeom prst="rect">
            <a:avLst/>
          </a:prstGeom>
          <a:noFill/>
        </p:spPr>
        <p:txBody>
          <a:bodyPr wrap="none" rtlCol="0">
            <a:spAutoFit/>
          </a:bodyPr>
          <a:lstStyle/>
          <a:p>
            <a:r>
              <a:rPr lang="en-US" dirty="0"/>
              <a:t>Jay Gore (Reilly Chair, founding (former) Director Energy Center at Purdue)</a:t>
            </a:r>
          </a:p>
          <a:p>
            <a:r>
              <a:rPr lang="en-US" dirty="0"/>
              <a:t>Wally Tyner (James and Lois Ackerman Professor, Senior Fellow, National Ag Policy) </a:t>
            </a:r>
          </a:p>
          <a:p>
            <a:r>
              <a:rPr lang="en-US" dirty="0"/>
              <a:t>Rathziel Roncancio (Ph.D. student)</a:t>
            </a:r>
          </a:p>
        </p:txBody>
      </p:sp>
      <p:sp>
        <p:nvSpPr>
          <p:cNvPr id="8" name="Slide Number Placeholder 7"/>
          <p:cNvSpPr>
            <a:spLocks noGrp="1"/>
          </p:cNvSpPr>
          <p:nvPr>
            <p:ph type="sldNum" sz="quarter" idx="12"/>
          </p:nvPr>
        </p:nvSpPr>
        <p:spPr>
          <a:xfrm>
            <a:off x="4660838" y="6492875"/>
            <a:ext cx="2743200" cy="365125"/>
          </a:xfrm>
        </p:spPr>
        <p:txBody>
          <a:bodyPr/>
          <a:lstStyle/>
          <a:p>
            <a:pPr algn="ctr"/>
            <a:r>
              <a:rPr lang="en-US" dirty="0"/>
              <a:t>~</a:t>
            </a:r>
            <a:fld id="{18E3BE94-0695-407D-8D40-F426271A1635}" type="slidenum">
              <a:rPr lang="en-US" smtClean="0"/>
              <a:pPr algn="ctr"/>
              <a:t>1</a:t>
            </a:fld>
            <a:r>
              <a:rPr lang="en-US" dirty="0"/>
              <a:t>~</a:t>
            </a:r>
          </a:p>
        </p:txBody>
      </p:sp>
    </p:spTree>
    <p:extLst>
      <p:ext uri="{BB962C8B-B14F-4D97-AF65-F5344CB8AC3E}">
        <p14:creationId xmlns:p14="http://schemas.microsoft.com/office/powerpoint/2010/main" val="278065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41E17-5747-492B-A22E-20F1AC45D885}"/>
              </a:ext>
            </a:extLst>
          </p:cNvPr>
          <p:cNvSpPr txBox="1">
            <a:spLocks/>
          </p:cNvSpPr>
          <p:nvPr/>
        </p:nvSpPr>
        <p:spPr>
          <a:xfrm>
            <a:off x="869461" y="-2897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Natural Gas Utilities in Arizona</a:t>
            </a:r>
          </a:p>
        </p:txBody>
      </p:sp>
      <p:pic>
        <p:nvPicPr>
          <p:cNvPr id="2" name="Picture 1">
            <a:extLst>
              <a:ext uri="{FF2B5EF4-FFF2-40B4-BE49-F238E27FC236}">
                <a16:creationId xmlns:a16="http://schemas.microsoft.com/office/drawing/2014/main" id="{CE593233-F4B1-4709-8AB9-215D223DF54B}"/>
              </a:ext>
            </a:extLst>
          </p:cNvPr>
          <p:cNvPicPr>
            <a:picLocks noChangeAspect="1"/>
          </p:cNvPicPr>
          <p:nvPr/>
        </p:nvPicPr>
        <p:blipFill>
          <a:blip r:embed="rId3"/>
          <a:stretch>
            <a:fillRect/>
          </a:stretch>
        </p:blipFill>
        <p:spPr>
          <a:xfrm>
            <a:off x="5717511" y="856315"/>
            <a:ext cx="4518441" cy="5139247"/>
          </a:xfrm>
          <a:prstGeom prst="rect">
            <a:avLst/>
          </a:prstGeom>
        </p:spPr>
      </p:pic>
      <p:pic>
        <p:nvPicPr>
          <p:cNvPr id="9" name="Picture 8">
            <a:extLst>
              <a:ext uri="{FF2B5EF4-FFF2-40B4-BE49-F238E27FC236}">
                <a16:creationId xmlns:a16="http://schemas.microsoft.com/office/drawing/2014/main" id="{995DB689-1DF0-4ED9-9EBF-58E8DC127193}"/>
              </a:ext>
            </a:extLst>
          </p:cNvPr>
          <p:cNvPicPr>
            <a:picLocks noChangeAspect="1"/>
          </p:cNvPicPr>
          <p:nvPr/>
        </p:nvPicPr>
        <p:blipFill>
          <a:blip r:embed="rId4"/>
          <a:stretch>
            <a:fillRect/>
          </a:stretch>
        </p:blipFill>
        <p:spPr>
          <a:xfrm>
            <a:off x="296734" y="1588214"/>
            <a:ext cx="4910895" cy="1325563"/>
          </a:xfrm>
          <a:prstGeom prst="rect">
            <a:avLst/>
          </a:prstGeom>
        </p:spPr>
      </p:pic>
      <p:pic>
        <p:nvPicPr>
          <p:cNvPr id="11" name="Picture 10">
            <a:extLst>
              <a:ext uri="{FF2B5EF4-FFF2-40B4-BE49-F238E27FC236}">
                <a16:creationId xmlns:a16="http://schemas.microsoft.com/office/drawing/2014/main" id="{508FC648-508A-468D-8162-4C5F0C7450B6}"/>
              </a:ext>
            </a:extLst>
          </p:cNvPr>
          <p:cNvPicPr>
            <a:picLocks noChangeAspect="1"/>
          </p:cNvPicPr>
          <p:nvPr/>
        </p:nvPicPr>
        <p:blipFill>
          <a:blip r:embed="rId5"/>
          <a:stretch>
            <a:fillRect/>
          </a:stretch>
        </p:blipFill>
        <p:spPr>
          <a:xfrm>
            <a:off x="238789" y="2820289"/>
            <a:ext cx="1701524" cy="1015638"/>
          </a:xfrm>
          <a:prstGeom prst="rect">
            <a:avLst/>
          </a:prstGeom>
        </p:spPr>
      </p:pic>
      <p:pic>
        <p:nvPicPr>
          <p:cNvPr id="12" name="Picture 11">
            <a:extLst>
              <a:ext uri="{FF2B5EF4-FFF2-40B4-BE49-F238E27FC236}">
                <a16:creationId xmlns:a16="http://schemas.microsoft.com/office/drawing/2014/main" id="{A373A6E4-8B62-4FE1-8742-C18E78BB419A}"/>
              </a:ext>
            </a:extLst>
          </p:cNvPr>
          <p:cNvPicPr>
            <a:picLocks noChangeAspect="1"/>
          </p:cNvPicPr>
          <p:nvPr/>
        </p:nvPicPr>
        <p:blipFill>
          <a:blip r:embed="rId6"/>
          <a:stretch>
            <a:fillRect/>
          </a:stretch>
        </p:blipFill>
        <p:spPr>
          <a:xfrm>
            <a:off x="2750249" y="2820289"/>
            <a:ext cx="1701524" cy="530875"/>
          </a:xfrm>
          <a:prstGeom prst="rect">
            <a:avLst/>
          </a:prstGeom>
        </p:spPr>
      </p:pic>
      <p:sp>
        <p:nvSpPr>
          <p:cNvPr id="7" name="Rectangle 6">
            <a:extLst>
              <a:ext uri="{FF2B5EF4-FFF2-40B4-BE49-F238E27FC236}">
                <a16:creationId xmlns:a16="http://schemas.microsoft.com/office/drawing/2014/main" id="{82D9E8AE-4A42-4073-8856-9988A58DD1F3}"/>
              </a:ext>
            </a:extLst>
          </p:cNvPr>
          <p:cNvSpPr/>
          <p:nvPr/>
        </p:nvSpPr>
        <p:spPr>
          <a:xfrm>
            <a:off x="451052" y="1035817"/>
            <a:ext cx="3837012" cy="369332"/>
          </a:xfrm>
          <a:prstGeom prst="rect">
            <a:avLst/>
          </a:prstGeom>
        </p:spPr>
        <p:txBody>
          <a:bodyPr wrap="none">
            <a:spAutoFit/>
          </a:bodyPr>
          <a:lstStyle/>
          <a:p>
            <a:r>
              <a:rPr lang="en-US" dirty="0">
                <a:solidFill>
                  <a:srgbClr val="4C4C4C"/>
                </a:solidFill>
                <a:latin typeface="Avenir Next W01"/>
              </a:rPr>
              <a:t>Source: Arizona Corporation </a:t>
            </a:r>
            <a:r>
              <a:rPr lang="en-US" dirty="0" err="1">
                <a:solidFill>
                  <a:srgbClr val="4C4C4C"/>
                </a:solidFill>
                <a:latin typeface="Avenir Next W01"/>
              </a:rPr>
              <a:t>Comission</a:t>
            </a:r>
            <a:endParaRPr lang="en-US" dirty="0"/>
          </a:p>
        </p:txBody>
      </p:sp>
      <p:sp>
        <p:nvSpPr>
          <p:cNvPr id="4" name="Slide Number Placeholder 3"/>
          <p:cNvSpPr>
            <a:spLocks noGrp="1"/>
          </p:cNvSpPr>
          <p:nvPr>
            <p:ph type="sldNum" sz="quarter" idx="12"/>
          </p:nvPr>
        </p:nvSpPr>
        <p:spPr>
          <a:xfrm>
            <a:off x="4724400" y="6365396"/>
            <a:ext cx="2743200" cy="365125"/>
          </a:xfrm>
        </p:spPr>
        <p:txBody>
          <a:bodyPr/>
          <a:lstStyle/>
          <a:p>
            <a:pPr algn="ctr"/>
            <a:r>
              <a:rPr lang="en-US" dirty="0"/>
              <a:t>~</a:t>
            </a:r>
            <a:fld id="{18E3BE94-0695-407D-8D40-F426271A1635}" type="slidenum">
              <a:rPr lang="en-US" smtClean="0"/>
              <a:pPr algn="ctr"/>
              <a:t>10</a:t>
            </a:fld>
            <a:r>
              <a:rPr lang="en-US" dirty="0"/>
              <a:t>~</a:t>
            </a:r>
          </a:p>
        </p:txBody>
      </p:sp>
    </p:spTree>
    <p:extLst>
      <p:ext uri="{BB962C8B-B14F-4D97-AF65-F5344CB8AC3E}">
        <p14:creationId xmlns:p14="http://schemas.microsoft.com/office/powerpoint/2010/main" val="3784902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2B3233-1301-49C6-9696-C4B422853D31}"/>
              </a:ext>
            </a:extLst>
          </p:cNvPr>
          <p:cNvSpPr txBox="1">
            <a:spLocks/>
          </p:cNvSpPr>
          <p:nvPr/>
        </p:nvSpPr>
        <p:spPr>
          <a:xfrm>
            <a:off x="869461" y="-2822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Natural Gas Utilities in New Mexico</a:t>
            </a:r>
          </a:p>
        </p:txBody>
      </p:sp>
      <p:sp>
        <p:nvSpPr>
          <p:cNvPr id="5" name="Rectangle 4">
            <a:extLst>
              <a:ext uri="{FF2B5EF4-FFF2-40B4-BE49-F238E27FC236}">
                <a16:creationId xmlns:a16="http://schemas.microsoft.com/office/drawing/2014/main" id="{4DB1CD79-ECB3-4145-A50F-83DC04C68925}"/>
              </a:ext>
            </a:extLst>
          </p:cNvPr>
          <p:cNvSpPr/>
          <p:nvPr/>
        </p:nvSpPr>
        <p:spPr>
          <a:xfrm>
            <a:off x="564394" y="696621"/>
            <a:ext cx="1487715" cy="369332"/>
          </a:xfrm>
          <a:prstGeom prst="rect">
            <a:avLst/>
          </a:prstGeom>
        </p:spPr>
        <p:txBody>
          <a:bodyPr wrap="none">
            <a:spAutoFit/>
          </a:bodyPr>
          <a:lstStyle/>
          <a:p>
            <a:r>
              <a:rPr lang="en-US" dirty="0">
                <a:solidFill>
                  <a:srgbClr val="4C4C4C"/>
                </a:solidFill>
                <a:latin typeface="Avenir Next W01"/>
              </a:rPr>
              <a:t>Source: HIFLD</a:t>
            </a:r>
            <a:endParaRPr lang="en-US" dirty="0"/>
          </a:p>
        </p:txBody>
      </p:sp>
      <p:sp>
        <p:nvSpPr>
          <p:cNvPr id="4" name="Slide Number Placeholder 3"/>
          <p:cNvSpPr>
            <a:spLocks noGrp="1"/>
          </p:cNvSpPr>
          <p:nvPr>
            <p:ph type="sldNum" sz="quarter" idx="12"/>
          </p:nvPr>
        </p:nvSpPr>
        <p:spPr>
          <a:xfrm>
            <a:off x="3966806" y="6421849"/>
            <a:ext cx="2743200" cy="365125"/>
          </a:xfrm>
        </p:spPr>
        <p:txBody>
          <a:bodyPr/>
          <a:lstStyle/>
          <a:p>
            <a:pPr algn="ctr"/>
            <a:r>
              <a:rPr lang="en-US" dirty="0"/>
              <a:t>~</a:t>
            </a:r>
            <a:fld id="{18E3BE94-0695-407D-8D40-F426271A1635}" type="slidenum">
              <a:rPr lang="en-US" smtClean="0"/>
              <a:pPr algn="ctr"/>
              <a:t>11</a:t>
            </a:fld>
            <a:r>
              <a:rPr lang="en-US" dirty="0"/>
              <a:t>~</a:t>
            </a:r>
          </a:p>
        </p:txBody>
      </p:sp>
      <p:pic>
        <p:nvPicPr>
          <p:cNvPr id="3" name="Picture 2">
            <a:extLst>
              <a:ext uri="{FF2B5EF4-FFF2-40B4-BE49-F238E27FC236}">
                <a16:creationId xmlns:a16="http://schemas.microsoft.com/office/drawing/2014/main" id="{A326F94D-5E66-4861-AE09-05380F9B6612}"/>
              </a:ext>
            </a:extLst>
          </p:cNvPr>
          <p:cNvPicPr>
            <a:picLocks noChangeAspect="1"/>
          </p:cNvPicPr>
          <p:nvPr/>
        </p:nvPicPr>
        <p:blipFill>
          <a:blip r:embed="rId3"/>
          <a:stretch>
            <a:fillRect/>
          </a:stretch>
        </p:blipFill>
        <p:spPr>
          <a:xfrm>
            <a:off x="5608300" y="696621"/>
            <a:ext cx="5382579" cy="5833552"/>
          </a:xfrm>
          <a:prstGeom prst="rect">
            <a:avLst/>
          </a:prstGeom>
        </p:spPr>
      </p:pic>
      <p:pic>
        <p:nvPicPr>
          <p:cNvPr id="10" name="Picture 9">
            <a:extLst>
              <a:ext uri="{FF2B5EF4-FFF2-40B4-BE49-F238E27FC236}">
                <a16:creationId xmlns:a16="http://schemas.microsoft.com/office/drawing/2014/main" id="{B29DA79F-FF1D-4AB9-B4CB-463F79A9CA05}"/>
              </a:ext>
            </a:extLst>
          </p:cNvPr>
          <p:cNvPicPr>
            <a:picLocks noChangeAspect="1"/>
          </p:cNvPicPr>
          <p:nvPr/>
        </p:nvPicPr>
        <p:blipFill>
          <a:blip r:embed="rId4"/>
          <a:stretch>
            <a:fillRect/>
          </a:stretch>
        </p:blipFill>
        <p:spPr>
          <a:xfrm>
            <a:off x="1033877" y="1287076"/>
            <a:ext cx="3362325" cy="4448175"/>
          </a:xfrm>
          <a:prstGeom prst="rect">
            <a:avLst/>
          </a:prstGeom>
        </p:spPr>
      </p:pic>
    </p:spTree>
    <p:extLst>
      <p:ext uri="{BB962C8B-B14F-4D97-AF65-F5344CB8AC3E}">
        <p14:creationId xmlns:p14="http://schemas.microsoft.com/office/powerpoint/2010/main" val="65238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2CB33C-37C6-4A1A-BAA1-5F0532A663D5}"/>
              </a:ext>
            </a:extLst>
          </p:cNvPr>
          <p:cNvSpPr txBox="1">
            <a:spLocks/>
          </p:cNvSpPr>
          <p:nvPr/>
        </p:nvSpPr>
        <p:spPr>
          <a:xfrm>
            <a:off x="869461" y="-1780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Natural Gas Utilities in Texas</a:t>
            </a:r>
          </a:p>
        </p:txBody>
      </p:sp>
      <p:sp>
        <p:nvSpPr>
          <p:cNvPr id="5" name="Rectangle 4">
            <a:extLst>
              <a:ext uri="{FF2B5EF4-FFF2-40B4-BE49-F238E27FC236}">
                <a16:creationId xmlns:a16="http://schemas.microsoft.com/office/drawing/2014/main" id="{96ECD91F-281E-4004-ADA0-4F91EC79E265}"/>
              </a:ext>
            </a:extLst>
          </p:cNvPr>
          <p:cNvSpPr/>
          <p:nvPr/>
        </p:nvSpPr>
        <p:spPr>
          <a:xfrm>
            <a:off x="651030" y="484684"/>
            <a:ext cx="1487715" cy="369332"/>
          </a:xfrm>
          <a:prstGeom prst="rect">
            <a:avLst/>
          </a:prstGeom>
        </p:spPr>
        <p:txBody>
          <a:bodyPr wrap="none">
            <a:spAutoFit/>
          </a:bodyPr>
          <a:lstStyle/>
          <a:p>
            <a:r>
              <a:rPr lang="en-US" dirty="0">
                <a:solidFill>
                  <a:srgbClr val="4C4C4C"/>
                </a:solidFill>
                <a:latin typeface="Avenir Next W01"/>
              </a:rPr>
              <a:t>Source: HIFLD</a:t>
            </a:r>
            <a:endParaRPr lang="en-US" dirty="0"/>
          </a:p>
        </p:txBody>
      </p:sp>
      <p:sp>
        <p:nvSpPr>
          <p:cNvPr id="6" name="Slide Number Placeholder 5"/>
          <p:cNvSpPr>
            <a:spLocks noGrp="1"/>
          </p:cNvSpPr>
          <p:nvPr>
            <p:ph type="sldNum" sz="quarter" idx="12"/>
          </p:nvPr>
        </p:nvSpPr>
        <p:spPr>
          <a:xfrm>
            <a:off x="4415560" y="6461245"/>
            <a:ext cx="2743200" cy="365125"/>
          </a:xfrm>
        </p:spPr>
        <p:txBody>
          <a:bodyPr/>
          <a:lstStyle/>
          <a:p>
            <a:pPr algn="ctr"/>
            <a:r>
              <a:rPr lang="en-US" dirty="0"/>
              <a:t>~</a:t>
            </a:r>
            <a:fld id="{18E3BE94-0695-407D-8D40-F426271A1635}" type="slidenum">
              <a:rPr lang="en-US" smtClean="0"/>
              <a:pPr algn="ctr"/>
              <a:t>12</a:t>
            </a:fld>
            <a:r>
              <a:rPr lang="en-US" dirty="0"/>
              <a:t>~</a:t>
            </a:r>
          </a:p>
        </p:txBody>
      </p:sp>
      <p:pic>
        <p:nvPicPr>
          <p:cNvPr id="4" name="Picture 3">
            <a:extLst>
              <a:ext uri="{FF2B5EF4-FFF2-40B4-BE49-F238E27FC236}">
                <a16:creationId xmlns:a16="http://schemas.microsoft.com/office/drawing/2014/main" id="{8FBDFEBA-5F1A-4816-AB65-943485A0818C}"/>
              </a:ext>
            </a:extLst>
          </p:cNvPr>
          <p:cNvPicPr>
            <a:picLocks noChangeAspect="1"/>
          </p:cNvPicPr>
          <p:nvPr/>
        </p:nvPicPr>
        <p:blipFill>
          <a:blip r:embed="rId3"/>
          <a:stretch>
            <a:fillRect/>
          </a:stretch>
        </p:blipFill>
        <p:spPr>
          <a:xfrm>
            <a:off x="4758516" y="791477"/>
            <a:ext cx="6564023" cy="5604328"/>
          </a:xfrm>
          <a:prstGeom prst="rect">
            <a:avLst/>
          </a:prstGeom>
        </p:spPr>
      </p:pic>
      <p:pic>
        <p:nvPicPr>
          <p:cNvPr id="10" name="Picture 9">
            <a:extLst>
              <a:ext uri="{FF2B5EF4-FFF2-40B4-BE49-F238E27FC236}">
                <a16:creationId xmlns:a16="http://schemas.microsoft.com/office/drawing/2014/main" id="{9160B7BB-EC36-4209-9CAD-D86FBD155370}"/>
              </a:ext>
            </a:extLst>
          </p:cNvPr>
          <p:cNvPicPr>
            <a:picLocks noChangeAspect="1"/>
          </p:cNvPicPr>
          <p:nvPr/>
        </p:nvPicPr>
        <p:blipFill>
          <a:blip r:embed="rId4"/>
          <a:stretch>
            <a:fillRect/>
          </a:stretch>
        </p:blipFill>
        <p:spPr>
          <a:xfrm>
            <a:off x="853290" y="791478"/>
            <a:ext cx="3165998" cy="5669768"/>
          </a:xfrm>
          <a:prstGeom prst="rect">
            <a:avLst/>
          </a:prstGeom>
        </p:spPr>
      </p:pic>
    </p:spTree>
    <p:extLst>
      <p:ext uri="{BB962C8B-B14F-4D97-AF65-F5344CB8AC3E}">
        <p14:creationId xmlns:p14="http://schemas.microsoft.com/office/powerpoint/2010/main" val="148785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838200" y="-101407"/>
            <a:ext cx="10515600" cy="1325563"/>
          </a:xfrm>
        </p:spPr>
        <p:txBody>
          <a:bodyPr/>
          <a:lstStyle/>
          <a:p>
            <a:pPr algn="ctr"/>
            <a:r>
              <a:rPr lang="en-US" b="1" dirty="0">
                <a:solidFill>
                  <a:srgbClr val="0070C0"/>
                </a:solidFill>
              </a:rPr>
              <a:t>Natural Gas Utilities in Mexican States</a:t>
            </a:r>
          </a:p>
        </p:txBody>
      </p:sp>
      <p:sp>
        <p:nvSpPr>
          <p:cNvPr id="3" name="Content Placeholder 2">
            <a:extLst>
              <a:ext uri="{FF2B5EF4-FFF2-40B4-BE49-F238E27FC236}">
                <a16:creationId xmlns:a16="http://schemas.microsoft.com/office/drawing/2014/main" id="{F0F7BBE3-2D89-451B-A944-9CBDB24FA079}"/>
              </a:ext>
            </a:extLst>
          </p:cNvPr>
          <p:cNvSpPr>
            <a:spLocks noGrp="1"/>
          </p:cNvSpPr>
          <p:nvPr>
            <p:ph idx="1"/>
          </p:nvPr>
        </p:nvSpPr>
        <p:spPr>
          <a:xfrm>
            <a:off x="6013801" y="3681862"/>
            <a:ext cx="4993182" cy="2701846"/>
          </a:xfrm>
        </p:spPr>
        <p:txBody>
          <a:bodyPr>
            <a:normAutofit fontScale="92500"/>
          </a:bodyPr>
          <a:lstStyle/>
          <a:p>
            <a:r>
              <a:rPr lang="en-US" sz="2000" dirty="0"/>
              <a:t>Natural gas energy is much larger but the pipeline infrastructure is not developed.  Gas is delivered in cylinders.</a:t>
            </a:r>
          </a:p>
          <a:p>
            <a:r>
              <a:rPr lang="en-US" sz="2000" dirty="0" err="1"/>
              <a:t>IENOva</a:t>
            </a:r>
            <a:r>
              <a:rPr lang="en-US" sz="2000" dirty="0"/>
              <a:t>, Sempra, </a:t>
            </a:r>
            <a:r>
              <a:rPr lang="en-US" sz="2000" dirty="0" err="1"/>
              <a:t>Cenagas</a:t>
            </a:r>
            <a:r>
              <a:rPr lang="en-US" sz="2000" dirty="0"/>
              <a:t>, </a:t>
            </a:r>
            <a:r>
              <a:rPr lang="en-US" sz="2000" dirty="0" err="1"/>
              <a:t>Transcanada</a:t>
            </a:r>
            <a:r>
              <a:rPr lang="en-US" sz="2000" dirty="0"/>
              <a:t>, </a:t>
            </a:r>
            <a:r>
              <a:rPr lang="en-US" sz="2000" dirty="0" err="1"/>
              <a:t>Ecogas</a:t>
            </a:r>
            <a:r>
              <a:rPr lang="en-US" sz="2000" dirty="0"/>
              <a:t>, Northwestern NG, Gas Central, </a:t>
            </a:r>
            <a:r>
              <a:rPr lang="en-US" sz="2000" dirty="0" err="1"/>
              <a:t>Naturgy</a:t>
            </a:r>
            <a:r>
              <a:rPr lang="en-US" sz="2000" dirty="0"/>
              <a:t>, ENGIE, and others.</a:t>
            </a:r>
          </a:p>
          <a:p>
            <a:r>
              <a:rPr lang="en-US" sz="2000" dirty="0"/>
              <a:t>Opportunities to translate USDOE supported high efficiency (65%), low CO</a:t>
            </a:r>
            <a:r>
              <a:rPr lang="en-US" sz="1800" baseline="-25000" dirty="0"/>
              <a:t>2</a:t>
            </a:r>
            <a:r>
              <a:rPr lang="en-US" sz="2000" dirty="0"/>
              <a:t> gas turbines research to the new installations in Mexico</a:t>
            </a:r>
          </a:p>
          <a:p>
            <a:endParaRPr lang="en-US" dirty="0"/>
          </a:p>
        </p:txBody>
      </p:sp>
      <p:pic>
        <p:nvPicPr>
          <p:cNvPr id="4" name="Picture 3">
            <a:extLst>
              <a:ext uri="{FF2B5EF4-FFF2-40B4-BE49-F238E27FC236}">
                <a16:creationId xmlns:a16="http://schemas.microsoft.com/office/drawing/2014/main" id="{FF7C78DF-1B2C-4DE7-9DAD-BA8BE8BEC8E7}"/>
              </a:ext>
            </a:extLst>
          </p:cNvPr>
          <p:cNvPicPr>
            <a:picLocks noChangeAspect="1"/>
          </p:cNvPicPr>
          <p:nvPr/>
        </p:nvPicPr>
        <p:blipFill>
          <a:blip r:embed="rId3"/>
          <a:stretch>
            <a:fillRect/>
          </a:stretch>
        </p:blipFill>
        <p:spPr>
          <a:xfrm>
            <a:off x="716321" y="1093763"/>
            <a:ext cx="2661778" cy="2549504"/>
          </a:xfrm>
          <a:prstGeom prst="rect">
            <a:avLst/>
          </a:prstGeom>
        </p:spPr>
      </p:pic>
      <p:sp>
        <p:nvSpPr>
          <p:cNvPr id="6" name="Rectangle 5">
            <a:extLst>
              <a:ext uri="{FF2B5EF4-FFF2-40B4-BE49-F238E27FC236}">
                <a16:creationId xmlns:a16="http://schemas.microsoft.com/office/drawing/2014/main" id="{F18EBBAF-D5A2-4A6B-8956-42EED5D7306A}"/>
              </a:ext>
            </a:extLst>
          </p:cNvPr>
          <p:cNvSpPr/>
          <p:nvPr/>
        </p:nvSpPr>
        <p:spPr>
          <a:xfrm>
            <a:off x="472920" y="803901"/>
            <a:ext cx="3057247" cy="369332"/>
          </a:xfrm>
          <a:prstGeom prst="rect">
            <a:avLst/>
          </a:prstGeom>
        </p:spPr>
        <p:txBody>
          <a:bodyPr wrap="none">
            <a:spAutoFit/>
          </a:bodyPr>
          <a:lstStyle/>
          <a:p>
            <a:r>
              <a:rPr lang="en-US" dirty="0">
                <a:solidFill>
                  <a:srgbClr val="4C4C4C"/>
                </a:solidFill>
                <a:latin typeface="Avenir Next W01"/>
              </a:rPr>
              <a:t>Sources: SEDECO, SENER</a:t>
            </a:r>
            <a:endParaRPr lang="en-US" dirty="0"/>
          </a:p>
        </p:txBody>
      </p:sp>
      <p:pic>
        <p:nvPicPr>
          <p:cNvPr id="7" name="Picture 6">
            <a:extLst>
              <a:ext uri="{FF2B5EF4-FFF2-40B4-BE49-F238E27FC236}">
                <a16:creationId xmlns:a16="http://schemas.microsoft.com/office/drawing/2014/main" id="{533CB335-0FA9-4BBE-A3B9-847B1AD32502}"/>
              </a:ext>
            </a:extLst>
          </p:cNvPr>
          <p:cNvPicPr>
            <a:picLocks noChangeAspect="1"/>
          </p:cNvPicPr>
          <p:nvPr/>
        </p:nvPicPr>
        <p:blipFill>
          <a:blip r:embed="rId4"/>
          <a:stretch>
            <a:fillRect/>
          </a:stretch>
        </p:blipFill>
        <p:spPr>
          <a:xfrm>
            <a:off x="3378099" y="1072343"/>
            <a:ext cx="2958704" cy="2592344"/>
          </a:xfrm>
          <a:prstGeom prst="rect">
            <a:avLst/>
          </a:prstGeom>
        </p:spPr>
      </p:pic>
      <p:pic>
        <p:nvPicPr>
          <p:cNvPr id="8" name="Picture 7">
            <a:extLst>
              <a:ext uri="{FF2B5EF4-FFF2-40B4-BE49-F238E27FC236}">
                <a16:creationId xmlns:a16="http://schemas.microsoft.com/office/drawing/2014/main" id="{9CE40847-7B0E-4149-8ACB-76AD4F5D6C9B}"/>
              </a:ext>
            </a:extLst>
          </p:cNvPr>
          <p:cNvPicPr>
            <a:picLocks noChangeAspect="1"/>
          </p:cNvPicPr>
          <p:nvPr/>
        </p:nvPicPr>
        <p:blipFill>
          <a:blip r:embed="rId5"/>
          <a:stretch>
            <a:fillRect/>
          </a:stretch>
        </p:blipFill>
        <p:spPr>
          <a:xfrm>
            <a:off x="6336803" y="1072343"/>
            <a:ext cx="2443667" cy="2592344"/>
          </a:xfrm>
          <a:prstGeom prst="rect">
            <a:avLst/>
          </a:prstGeom>
        </p:spPr>
      </p:pic>
      <p:pic>
        <p:nvPicPr>
          <p:cNvPr id="9" name="Picture 8">
            <a:extLst>
              <a:ext uri="{FF2B5EF4-FFF2-40B4-BE49-F238E27FC236}">
                <a16:creationId xmlns:a16="http://schemas.microsoft.com/office/drawing/2014/main" id="{4ABCD179-5EFE-4B98-A28B-CDE174BB7264}"/>
              </a:ext>
            </a:extLst>
          </p:cNvPr>
          <p:cNvPicPr>
            <a:picLocks noChangeAspect="1"/>
          </p:cNvPicPr>
          <p:nvPr/>
        </p:nvPicPr>
        <p:blipFill>
          <a:blip r:embed="rId6"/>
          <a:stretch>
            <a:fillRect/>
          </a:stretch>
        </p:blipFill>
        <p:spPr>
          <a:xfrm>
            <a:off x="8780470" y="1074183"/>
            <a:ext cx="2123490" cy="2569083"/>
          </a:xfrm>
          <a:prstGeom prst="rect">
            <a:avLst/>
          </a:prstGeom>
        </p:spPr>
      </p:pic>
      <p:pic>
        <p:nvPicPr>
          <p:cNvPr id="10" name="Picture 9">
            <a:extLst>
              <a:ext uri="{FF2B5EF4-FFF2-40B4-BE49-F238E27FC236}">
                <a16:creationId xmlns:a16="http://schemas.microsoft.com/office/drawing/2014/main" id="{2AB94B07-1019-4205-8FA4-82F872E2F869}"/>
              </a:ext>
            </a:extLst>
          </p:cNvPr>
          <p:cNvPicPr>
            <a:picLocks noChangeAspect="1"/>
          </p:cNvPicPr>
          <p:nvPr/>
        </p:nvPicPr>
        <p:blipFill>
          <a:blip r:embed="rId7"/>
          <a:stretch>
            <a:fillRect/>
          </a:stretch>
        </p:blipFill>
        <p:spPr>
          <a:xfrm>
            <a:off x="8833954" y="1093763"/>
            <a:ext cx="2070006" cy="2555054"/>
          </a:xfrm>
          <a:prstGeom prst="rect">
            <a:avLst/>
          </a:prstGeom>
        </p:spPr>
      </p:pic>
      <p:pic>
        <p:nvPicPr>
          <p:cNvPr id="11" name="Picture 10">
            <a:extLst>
              <a:ext uri="{FF2B5EF4-FFF2-40B4-BE49-F238E27FC236}">
                <a16:creationId xmlns:a16="http://schemas.microsoft.com/office/drawing/2014/main" id="{2AB94B07-1019-4205-8FA4-82F872E2F869}"/>
              </a:ext>
            </a:extLst>
          </p:cNvPr>
          <p:cNvPicPr>
            <a:picLocks noChangeAspect="1"/>
          </p:cNvPicPr>
          <p:nvPr/>
        </p:nvPicPr>
        <p:blipFill>
          <a:blip r:embed="rId7"/>
          <a:stretch>
            <a:fillRect/>
          </a:stretch>
        </p:blipFill>
        <p:spPr>
          <a:xfrm>
            <a:off x="3397446" y="3681862"/>
            <a:ext cx="2616355" cy="2631966"/>
          </a:xfrm>
          <a:prstGeom prst="rect">
            <a:avLst/>
          </a:prstGeom>
        </p:spPr>
      </p:pic>
      <p:pic>
        <p:nvPicPr>
          <p:cNvPr id="12" name="Picture 11">
            <a:extLst>
              <a:ext uri="{FF2B5EF4-FFF2-40B4-BE49-F238E27FC236}">
                <a16:creationId xmlns:a16="http://schemas.microsoft.com/office/drawing/2014/main" id="{4ABCD179-5EFE-4B98-A28B-CDE174BB7264}"/>
              </a:ext>
            </a:extLst>
          </p:cNvPr>
          <p:cNvPicPr>
            <a:picLocks noChangeAspect="1"/>
          </p:cNvPicPr>
          <p:nvPr/>
        </p:nvPicPr>
        <p:blipFill>
          <a:blip r:embed="rId6"/>
          <a:stretch>
            <a:fillRect/>
          </a:stretch>
        </p:blipFill>
        <p:spPr>
          <a:xfrm>
            <a:off x="696975" y="3660442"/>
            <a:ext cx="2700471" cy="2636211"/>
          </a:xfrm>
          <a:prstGeom prst="rect">
            <a:avLst/>
          </a:prstGeom>
        </p:spPr>
      </p:pic>
      <p:sp>
        <p:nvSpPr>
          <p:cNvPr id="13" name="Slide Number Placeholder 12"/>
          <p:cNvSpPr>
            <a:spLocks noGrp="1"/>
          </p:cNvSpPr>
          <p:nvPr>
            <p:ph type="sldNum" sz="quarter" idx="12"/>
          </p:nvPr>
        </p:nvSpPr>
        <p:spPr>
          <a:xfrm>
            <a:off x="4515363" y="6400883"/>
            <a:ext cx="2743200" cy="365125"/>
          </a:xfrm>
        </p:spPr>
        <p:txBody>
          <a:bodyPr/>
          <a:lstStyle/>
          <a:p>
            <a:pPr algn="ctr"/>
            <a:r>
              <a:rPr lang="en-US" dirty="0"/>
              <a:t>~</a:t>
            </a:r>
            <a:fld id="{18E3BE94-0695-407D-8D40-F426271A1635}" type="slidenum">
              <a:rPr lang="en-US" smtClean="0"/>
              <a:pPr algn="ctr"/>
              <a:t>13</a:t>
            </a:fld>
            <a:r>
              <a:rPr lang="en-US" dirty="0"/>
              <a:t>~</a:t>
            </a:r>
          </a:p>
        </p:txBody>
      </p:sp>
      <p:sp>
        <p:nvSpPr>
          <p:cNvPr id="5" name="TextBox 4">
            <a:extLst>
              <a:ext uri="{FF2B5EF4-FFF2-40B4-BE49-F238E27FC236}">
                <a16:creationId xmlns:a16="http://schemas.microsoft.com/office/drawing/2014/main" id="{5722EF4B-03F8-454F-97AD-D8F1078A765F}"/>
              </a:ext>
            </a:extLst>
          </p:cNvPr>
          <p:cNvSpPr txBox="1"/>
          <p:nvPr/>
        </p:nvSpPr>
        <p:spPr>
          <a:xfrm>
            <a:off x="4991760" y="2125933"/>
            <a:ext cx="895203" cy="307777"/>
          </a:xfrm>
          <a:prstGeom prst="rect">
            <a:avLst/>
          </a:prstGeom>
          <a:noFill/>
        </p:spPr>
        <p:txBody>
          <a:bodyPr wrap="square" rtlCol="0">
            <a:spAutoFit/>
          </a:bodyPr>
          <a:lstStyle/>
          <a:p>
            <a:r>
              <a:rPr lang="en-US" sz="1400" dirty="0">
                <a:solidFill>
                  <a:schemeClr val="bg1">
                    <a:lumMod val="50000"/>
                  </a:schemeClr>
                </a:solidFill>
              </a:rPr>
              <a:t>Sonora</a:t>
            </a:r>
          </a:p>
        </p:txBody>
      </p:sp>
      <p:sp>
        <p:nvSpPr>
          <p:cNvPr id="14" name="TextBox 13">
            <a:extLst>
              <a:ext uri="{FF2B5EF4-FFF2-40B4-BE49-F238E27FC236}">
                <a16:creationId xmlns:a16="http://schemas.microsoft.com/office/drawing/2014/main" id="{AD72A853-5B0E-4238-BF94-64AF3DCCA0EC}"/>
              </a:ext>
            </a:extLst>
          </p:cNvPr>
          <p:cNvSpPr txBox="1"/>
          <p:nvPr/>
        </p:nvSpPr>
        <p:spPr>
          <a:xfrm>
            <a:off x="7123709" y="1895345"/>
            <a:ext cx="999518" cy="307777"/>
          </a:xfrm>
          <a:prstGeom prst="rect">
            <a:avLst/>
          </a:prstGeom>
          <a:noFill/>
        </p:spPr>
        <p:txBody>
          <a:bodyPr wrap="square" rtlCol="0">
            <a:spAutoFit/>
          </a:bodyPr>
          <a:lstStyle/>
          <a:p>
            <a:r>
              <a:rPr lang="en-US" sz="1400" dirty="0">
                <a:solidFill>
                  <a:schemeClr val="bg1">
                    <a:lumMod val="50000"/>
                  </a:schemeClr>
                </a:solidFill>
              </a:rPr>
              <a:t>Chihuahua</a:t>
            </a:r>
          </a:p>
        </p:txBody>
      </p:sp>
      <p:sp>
        <p:nvSpPr>
          <p:cNvPr id="15" name="TextBox 14">
            <a:extLst>
              <a:ext uri="{FF2B5EF4-FFF2-40B4-BE49-F238E27FC236}">
                <a16:creationId xmlns:a16="http://schemas.microsoft.com/office/drawing/2014/main" id="{6B02C1C6-220A-444F-8373-410602175968}"/>
              </a:ext>
            </a:extLst>
          </p:cNvPr>
          <p:cNvSpPr txBox="1"/>
          <p:nvPr/>
        </p:nvSpPr>
        <p:spPr>
          <a:xfrm>
            <a:off x="1089751" y="4380398"/>
            <a:ext cx="999518" cy="307777"/>
          </a:xfrm>
          <a:prstGeom prst="rect">
            <a:avLst/>
          </a:prstGeom>
          <a:noFill/>
        </p:spPr>
        <p:txBody>
          <a:bodyPr wrap="square" rtlCol="0">
            <a:spAutoFit/>
          </a:bodyPr>
          <a:lstStyle/>
          <a:p>
            <a:r>
              <a:rPr lang="en-US" sz="1400" dirty="0">
                <a:solidFill>
                  <a:schemeClr val="bg1">
                    <a:lumMod val="50000"/>
                  </a:schemeClr>
                </a:solidFill>
              </a:rPr>
              <a:t>Coahuila</a:t>
            </a:r>
          </a:p>
        </p:txBody>
      </p:sp>
      <p:sp>
        <p:nvSpPr>
          <p:cNvPr id="16" name="TextBox 15">
            <a:extLst>
              <a:ext uri="{FF2B5EF4-FFF2-40B4-BE49-F238E27FC236}">
                <a16:creationId xmlns:a16="http://schemas.microsoft.com/office/drawing/2014/main" id="{74C0AE5E-7942-4E35-A526-CA2303B6A038}"/>
              </a:ext>
            </a:extLst>
          </p:cNvPr>
          <p:cNvSpPr txBox="1"/>
          <p:nvPr/>
        </p:nvSpPr>
        <p:spPr>
          <a:xfrm>
            <a:off x="8964536" y="2091969"/>
            <a:ext cx="1157768" cy="307777"/>
          </a:xfrm>
          <a:prstGeom prst="rect">
            <a:avLst/>
          </a:prstGeom>
          <a:noFill/>
        </p:spPr>
        <p:txBody>
          <a:bodyPr wrap="square" rtlCol="0">
            <a:spAutoFit/>
          </a:bodyPr>
          <a:lstStyle/>
          <a:p>
            <a:r>
              <a:rPr lang="en-US" sz="1400" dirty="0">
                <a:solidFill>
                  <a:schemeClr val="bg1">
                    <a:lumMod val="50000"/>
                  </a:schemeClr>
                </a:solidFill>
              </a:rPr>
              <a:t>Nuevo Leon</a:t>
            </a:r>
          </a:p>
        </p:txBody>
      </p:sp>
      <p:sp>
        <p:nvSpPr>
          <p:cNvPr id="17" name="TextBox 16">
            <a:extLst>
              <a:ext uri="{FF2B5EF4-FFF2-40B4-BE49-F238E27FC236}">
                <a16:creationId xmlns:a16="http://schemas.microsoft.com/office/drawing/2014/main" id="{C1FD4975-D45D-4AF6-807B-99456BF3E732}"/>
              </a:ext>
            </a:extLst>
          </p:cNvPr>
          <p:cNvSpPr txBox="1"/>
          <p:nvPr/>
        </p:nvSpPr>
        <p:spPr>
          <a:xfrm>
            <a:off x="4205864" y="5032785"/>
            <a:ext cx="999518" cy="307777"/>
          </a:xfrm>
          <a:prstGeom prst="rect">
            <a:avLst/>
          </a:prstGeom>
          <a:noFill/>
        </p:spPr>
        <p:txBody>
          <a:bodyPr wrap="square" rtlCol="0">
            <a:spAutoFit/>
          </a:bodyPr>
          <a:lstStyle/>
          <a:p>
            <a:r>
              <a:rPr lang="en-US" sz="1400" dirty="0">
                <a:solidFill>
                  <a:schemeClr val="bg1">
                    <a:lumMod val="50000"/>
                  </a:schemeClr>
                </a:solidFill>
              </a:rPr>
              <a:t>Tamaulipas</a:t>
            </a:r>
          </a:p>
        </p:txBody>
      </p:sp>
      <p:sp>
        <p:nvSpPr>
          <p:cNvPr id="18" name="TextBox 17">
            <a:extLst>
              <a:ext uri="{FF2B5EF4-FFF2-40B4-BE49-F238E27FC236}">
                <a16:creationId xmlns:a16="http://schemas.microsoft.com/office/drawing/2014/main" id="{99AB6E2A-F105-4527-B3BC-27F37A14C78A}"/>
              </a:ext>
            </a:extLst>
          </p:cNvPr>
          <p:cNvSpPr txBox="1"/>
          <p:nvPr/>
        </p:nvSpPr>
        <p:spPr>
          <a:xfrm>
            <a:off x="1515483" y="2464143"/>
            <a:ext cx="1281565" cy="307777"/>
          </a:xfrm>
          <a:prstGeom prst="rect">
            <a:avLst/>
          </a:prstGeom>
          <a:noFill/>
        </p:spPr>
        <p:txBody>
          <a:bodyPr wrap="square" rtlCol="0">
            <a:spAutoFit/>
          </a:bodyPr>
          <a:lstStyle/>
          <a:p>
            <a:r>
              <a:rPr lang="en-US" sz="1400" dirty="0">
                <a:solidFill>
                  <a:schemeClr val="bg1">
                    <a:lumMod val="50000"/>
                  </a:schemeClr>
                </a:solidFill>
              </a:rPr>
              <a:t>Baja California</a:t>
            </a:r>
          </a:p>
        </p:txBody>
      </p:sp>
    </p:spTree>
    <p:extLst>
      <p:ext uri="{BB962C8B-B14F-4D97-AF65-F5344CB8AC3E}">
        <p14:creationId xmlns:p14="http://schemas.microsoft.com/office/powerpoint/2010/main" val="229671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74988" y="-73415"/>
            <a:ext cx="11021008" cy="1325563"/>
          </a:xfrm>
        </p:spPr>
        <p:txBody>
          <a:bodyPr/>
          <a:lstStyle/>
          <a:p>
            <a:pPr algn="ctr"/>
            <a:r>
              <a:rPr lang="en-US" b="1" dirty="0">
                <a:solidFill>
                  <a:srgbClr val="0070C0"/>
                </a:solidFill>
              </a:rPr>
              <a:t>Universities at the Border</a:t>
            </a:r>
          </a:p>
        </p:txBody>
      </p:sp>
      <p:pic>
        <p:nvPicPr>
          <p:cNvPr id="7" name="Picture 6">
            <a:extLst>
              <a:ext uri="{FF2B5EF4-FFF2-40B4-BE49-F238E27FC236}">
                <a16:creationId xmlns:a16="http://schemas.microsoft.com/office/drawing/2014/main" id="{95C54A99-3722-4084-82E1-2641B1877BB0}"/>
              </a:ext>
            </a:extLst>
          </p:cNvPr>
          <p:cNvPicPr>
            <a:picLocks noChangeAspect="1"/>
          </p:cNvPicPr>
          <p:nvPr/>
        </p:nvPicPr>
        <p:blipFill>
          <a:blip r:embed="rId3"/>
          <a:stretch>
            <a:fillRect/>
          </a:stretch>
        </p:blipFill>
        <p:spPr>
          <a:xfrm>
            <a:off x="170150" y="1106793"/>
            <a:ext cx="8439786" cy="5054486"/>
          </a:xfrm>
          <a:prstGeom prst="rect">
            <a:avLst/>
          </a:prstGeom>
        </p:spPr>
      </p:pic>
      <p:graphicFrame>
        <p:nvGraphicFramePr>
          <p:cNvPr id="8" name="Table 7">
            <a:extLst>
              <a:ext uri="{FF2B5EF4-FFF2-40B4-BE49-F238E27FC236}">
                <a16:creationId xmlns:a16="http://schemas.microsoft.com/office/drawing/2014/main" id="{C62F0235-28F0-4854-B20E-CB4CA74E6AE0}"/>
              </a:ext>
            </a:extLst>
          </p:cNvPr>
          <p:cNvGraphicFramePr>
            <a:graphicFrameLocks noGrp="1"/>
          </p:cNvGraphicFramePr>
          <p:nvPr>
            <p:extLst>
              <p:ext uri="{D42A27DB-BD31-4B8C-83A1-F6EECF244321}">
                <p14:modId xmlns:p14="http://schemas.microsoft.com/office/powerpoint/2010/main" val="1218750808"/>
              </p:ext>
            </p:extLst>
          </p:nvPr>
        </p:nvGraphicFramePr>
        <p:xfrm>
          <a:off x="8705098" y="658775"/>
          <a:ext cx="3172069" cy="2657978"/>
        </p:xfrm>
        <a:graphic>
          <a:graphicData uri="http://schemas.openxmlformats.org/drawingml/2006/table">
            <a:tbl>
              <a:tblPr firstRow="1" bandRow="1">
                <a:tableStyleId>{5C22544A-7EE6-4342-B048-85BDC9FD1C3A}</a:tableStyleId>
              </a:tblPr>
              <a:tblGrid>
                <a:gridCol w="3172069">
                  <a:extLst>
                    <a:ext uri="{9D8B030D-6E8A-4147-A177-3AD203B41FA5}">
                      <a16:colId xmlns:a16="http://schemas.microsoft.com/office/drawing/2014/main" val="3656971268"/>
                    </a:ext>
                  </a:extLst>
                </a:gridCol>
              </a:tblGrid>
              <a:tr h="331814">
                <a:tc>
                  <a:txBody>
                    <a:bodyPr/>
                    <a:lstStyle/>
                    <a:p>
                      <a:r>
                        <a:rPr lang="en-US" sz="1600" dirty="0"/>
                        <a:t>United States</a:t>
                      </a:r>
                    </a:p>
                  </a:txBody>
                  <a:tcPr/>
                </a:tc>
                <a:extLst>
                  <a:ext uri="{0D108BD9-81ED-4DB2-BD59-A6C34878D82A}">
                    <a16:rowId xmlns:a16="http://schemas.microsoft.com/office/drawing/2014/main" val="3482413524"/>
                  </a:ext>
                </a:extLst>
              </a:tr>
              <a:tr h="3318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California State University (CSU)</a:t>
                      </a:r>
                    </a:p>
                  </a:txBody>
                  <a:tcPr/>
                </a:tc>
                <a:extLst>
                  <a:ext uri="{0D108BD9-81ED-4DB2-BD59-A6C34878D82A}">
                    <a16:rowId xmlns:a16="http://schemas.microsoft.com/office/drawing/2014/main" val="4110644745"/>
                  </a:ext>
                </a:extLst>
              </a:tr>
              <a:tr h="3318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University of California (UC-SD)</a:t>
                      </a:r>
                    </a:p>
                  </a:txBody>
                  <a:tcPr/>
                </a:tc>
                <a:extLst>
                  <a:ext uri="{0D108BD9-81ED-4DB2-BD59-A6C34878D82A}">
                    <a16:rowId xmlns:a16="http://schemas.microsoft.com/office/drawing/2014/main" val="2305488338"/>
                  </a:ext>
                </a:extLst>
              </a:tr>
              <a:tr h="331814">
                <a:tc>
                  <a:txBody>
                    <a:bodyPr/>
                    <a:lstStyle/>
                    <a:p>
                      <a:r>
                        <a:rPr lang="en-US" sz="1200" dirty="0"/>
                        <a:t>Arizona State University (ASU)</a:t>
                      </a:r>
                    </a:p>
                  </a:txBody>
                  <a:tcPr/>
                </a:tc>
                <a:extLst>
                  <a:ext uri="{0D108BD9-81ED-4DB2-BD59-A6C34878D82A}">
                    <a16:rowId xmlns:a16="http://schemas.microsoft.com/office/drawing/2014/main" val="2050565786"/>
                  </a:ext>
                </a:extLst>
              </a:tr>
              <a:tr h="331814">
                <a:tc>
                  <a:txBody>
                    <a:bodyPr/>
                    <a:lstStyle/>
                    <a:p>
                      <a:r>
                        <a:rPr lang="en-US" sz="1200" dirty="0"/>
                        <a:t>University of Arizona (UA)</a:t>
                      </a:r>
                    </a:p>
                  </a:txBody>
                  <a:tcPr/>
                </a:tc>
                <a:extLst>
                  <a:ext uri="{0D108BD9-81ED-4DB2-BD59-A6C34878D82A}">
                    <a16:rowId xmlns:a16="http://schemas.microsoft.com/office/drawing/2014/main" val="1850597176"/>
                  </a:ext>
                </a:extLst>
              </a:tr>
              <a:tr h="331814">
                <a:tc>
                  <a:txBody>
                    <a:bodyPr/>
                    <a:lstStyle/>
                    <a:p>
                      <a:r>
                        <a:rPr lang="en-US" sz="1200" dirty="0"/>
                        <a:t>University of New Mexico (UNM)</a:t>
                      </a:r>
                    </a:p>
                  </a:txBody>
                  <a:tcPr/>
                </a:tc>
                <a:extLst>
                  <a:ext uri="{0D108BD9-81ED-4DB2-BD59-A6C34878D82A}">
                    <a16:rowId xmlns:a16="http://schemas.microsoft.com/office/drawing/2014/main" val="1637780139"/>
                  </a:ext>
                </a:extLst>
              </a:tr>
              <a:tr h="331814">
                <a:tc>
                  <a:txBody>
                    <a:bodyPr/>
                    <a:lstStyle/>
                    <a:p>
                      <a:r>
                        <a:rPr lang="en-US" sz="1200" dirty="0"/>
                        <a:t>New Mexico State University (NMSU)</a:t>
                      </a:r>
                    </a:p>
                  </a:txBody>
                  <a:tcPr/>
                </a:tc>
                <a:extLst>
                  <a:ext uri="{0D108BD9-81ED-4DB2-BD59-A6C34878D82A}">
                    <a16:rowId xmlns:a16="http://schemas.microsoft.com/office/drawing/2014/main" val="1194796990"/>
                  </a:ext>
                </a:extLst>
              </a:tr>
              <a:tr h="331814">
                <a:tc>
                  <a:txBody>
                    <a:bodyPr/>
                    <a:lstStyle/>
                    <a:p>
                      <a:r>
                        <a:rPr lang="en-US" sz="1200" dirty="0"/>
                        <a:t>University of Texas (System)</a:t>
                      </a:r>
                    </a:p>
                  </a:txBody>
                  <a:tcPr/>
                </a:tc>
                <a:extLst>
                  <a:ext uri="{0D108BD9-81ED-4DB2-BD59-A6C34878D82A}">
                    <a16:rowId xmlns:a16="http://schemas.microsoft.com/office/drawing/2014/main" val="1493399250"/>
                  </a:ext>
                </a:extLst>
              </a:tr>
            </a:tbl>
          </a:graphicData>
        </a:graphic>
      </p:graphicFrame>
      <p:graphicFrame>
        <p:nvGraphicFramePr>
          <p:cNvPr id="11" name="Table 10">
            <a:extLst>
              <a:ext uri="{FF2B5EF4-FFF2-40B4-BE49-F238E27FC236}">
                <a16:creationId xmlns:a16="http://schemas.microsoft.com/office/drawing/2014/main" id="{AAB527B5-FCD6-4C2E-B677-4F72957CA69E}"/>
              </a:ext>
            </a:extLst>
          </p:cNvPr>
          <p:cNvGraphicFramePr>
            <a:graphicFrameLocks noGrp="1"/>
          </p:cNvGraphicFramePr>
          <p:nvPr>
            <p:extLst>
              <p:ext uri="{D42A27DB-BD31-4B8C-83A1-F6EECF244321}">
                <p14:modId xmlns:p14="http://schemas.microsoft.com/office/powerpoint/2010/main" val="478007357"/>
              </p:ext>
            </p:extLst>
          </p:nvPr>
        </p:nvGraphicFramePr>
        <p:xfrm>
          <a:off x="8705098" y="3288564"/>
          <a:ext cx="3172068" cy="3425490"/>
        </p:xfrm>
        <a:graphic>
          <a:graphicData uri="http://schemas.openxmlformats.org/drawingml/2006/table">
            <a:tbl>
              <a:tblPr firstRow="1" bandRow="1">
                <a:tableStyleId>{5C22544A-7EE6-4342-B048-85BDC9FD1C3A}</a:tableStyleId>
              </a:tblPr>
              <a:tblGrid>
                <a:gridCol w="3172068">
                  <a:extLst>
                    <a:ext uri="{9D8B030D-6E8A-4147-A177-3AD203B41FA5}">
                      <a16:colId xmlns:a16="http://schemas.microsoft.com/office/drawing/2014/main" val="3656971268"/>
                    </a:ext>
                  </a:extLst>
                </a:gridCol>
              </a:tblGrid>
              <a:tr h="311527">
                <a:tc>
                  <a:txBody>
                    <a:bodyPr/>
                    <a:lstStyle/>
                    <a:p>
                      <a:r>
                        <a:rPr lang="en-US" sz="1600" b="1" dirty="0"/>
                        <a:t>Mexico</a:t>
                      </a:r>
                    </a:p>
                  </a:txBody>
                  <a:tcPr/>
                </a:tc>
                <a:extLst>
                  <a:ext uri="{0D108BD9-81ED-4DB2-BD59-A6C34878D82A}">
                    <a16:rowId xmlns:a16="http://schemas.microsoft.com/office/drawing/2014/main" val="3482413524"/>
                  </a:ext>
                </a:extLst>
              </a:tr>
              <a:tr h="380298">
                <a:tc>
                  <a:txBody>
                    <a:bodyPr/>
                    <a:lstStyle/>
                    <a:p>
                      <a:r>
                        <a:rPr lang="en-US" sz="1200" dirty="0"/>
                        <a:t>Autonomous University of Baja California (UABC)</a:t>
                      </a:r>
                    </a:p>
                  </a:txBody>
                  <a:tcPr/>
                </a:tc>
                <a:extLst>
                  <a:ext uri="{0D108BD9-81ED-4DB2-BD59-A6C34878D82A}">
                    <a16:rowId xmlns:a16="http://schemas.microsoft.com/office/drawing/2014/main" val="4110644745"/>
                  </a:ext>
                </a:extLst>
              </a:tr>
              <a:tr h="380298">
                <a:tc>
                  <a:txBody>
                    <a:bodyPr/>
                    <a:lstStyle/>
                    <a:p>
                      <a:r>
                        <a:rPr lang="en-US" sz="1200" dirty="0"/>
                        <a:t>National Autonomous University of Mexico (UNAM)</a:t>
                      </a:r>
                    </a:p>
                  </a:txBody>
                  <a:tcPr/>
                </a:tc>
                <a:extLst>
                  <a:ext uri="{0D108BD9-81ED-4DB2-BD59-A6C34878D82A}">
                    <a16:rowId xmlns:a16="http://schemas.microsoft.com/office/drawing/2014/main" val="3865744085"/>
                  </a:ext>
                </a:extLst>
              </a:tr>
              <a:tr h="221841">
                <a:tc>
                  <a:txBody>
                    <a:bodyPr/>
                    <a:lstStyle/>
                    <a:p>
                      <a:r>
                        <a:rPr lang="en-US" sz="1200" dirty="0"/>
                        <a:t>University of Sonora (UNISON)</a:t>
                      </a:r>
                    </a:p>
                  </a:txBody>
                  <a:tcPr/>
                </a:tc>
                <a:extLst>
                  <a:ext uri="{0D108BD9-81ED-4DB2-BD59-A6C34878D82A}">
                    <a16:rowId xmlns:a16="http://schemas.microsoft.com/office/drawing/2014/main" val="2305488338"/>
                  </a:ext>
                </a:extLst>
              </a:tr>
              <a:tr h="380298">
                <a:tc>
                  <a:txBody>
                    <a:bodyPr/>
                    <a:lstStyle/>
                    <a:p>
                      <a:r>
                        <a:rPr lang="en-US" sz="1200" dirty="0"/>
                        <a:t>Autonomous University of Chihuahua (UACH)</a:t>
                      </a:r>
                    </a:p>
                  </a:txBody>
                  <a:tcPr/>
                </a:tc>
                <a:extLst>
                  <a:ext uri="{0D108BD9-81ED-4DB2-BD59-A6C34878D82A}">
                    <a16:rowId xmlns:a16="http://schemas.microsoft.com/office/drawing/2014/main" val="2050565786"/>
                  </a:ext>
                </a:extLst>
              </a:tr>
              <a:tr h="380298">
                <a:tc>
                  <a:txBody>
                    <a:bodyPr/>
                    <a:lstStyle/>
                    <a:p>
                      <a:r>
                        <a:rPr lang="en-US" sz="1200" dirty="0"/>
                        <a:t>Autonomous University of Coahuila (</a:t>
                      </a:r>
                      <a:r>
                        <a:rPr lang="en-US" sz="1200" dirty="0" err="1"/>
                        <a:t>UAdeC</a:t>
                      </a:r>
                      <a:r>
                        <a:rPr lang="en-US" sz="1200" dirty="0"/>
                        <a:t>)</a:t>
                      </a:r>
                    </a:p>
                  </a:txBody>
                  <a:tcPr/>
                </a:tc>
                <a:extLst>
                  <a:ext uri="{0D108BD9-81ED-4DB2-BD59-A6C34878D82A}">
                    <a16:rowId xmlns:a16="http://schemas.microsoft.com/office/drawing/2014/main" val="1940481460"/>
                  </a:ext>
                </a:extLst>
              </a:tr>
              <a:tr h="380298">
                <a:tc>
                  <a:txBody>
                    <a:bodyPr/>
                    <a:lstStyle/>
                    <a:p>
                      <a:r>
                        <a:rPr lang="en-US" sz="1200" dirty="0"/>
                        <a:t>Autonomous University of Nuevo Leon (UANL)</a:t>
                      </a:r>
                    </a:p>
                  </a:txBody>
                  <a:tcPr/>
                </a:tc>
                <a:extLst>
                  <a:ext uri="{0D108BD9-81ED-4DB2-BD59-A6C34878D82A}">
                    <a16:rowId xmlns:a16="http://schemas.microsoft.com/office/drawing/2014/main" val="1850597176"/>
                  </a:ext>
                </a:extLst>
              </a:tr>
              <a:tr h="380298">
                <a:tc>
                  <a:txBody>
                    <a:bodyPr/>
                    <a:lstStyle/>
                    <a:p>
                      <a:r>
                        <a:rPr lang="en-US" sz="1200" dirty="0"/>
                        <a:t>Monterrey Institute of Technology (ITESM)</a:t>
                      </a:r>
                    </a:p>
                  </a:txBody>
                  <a:tcPr/>
                </a:tc>
                <a:extLst>
                  <a:ext uri="{0D108BD9-81ED-4DB2-BD59-A6C34878D82A}">
                    <a16:rowId xmlns:a16="http://schemas.microsoft.com/office/drawing/2014/main" val="1637780139"/>
                  </a:ext>
                </a:extLst>
              </a:tr>
              <a:tr h="380298">
                <a:tc>
                  <a:txBody>
                    <a:bodyPr/>
                    <a:lstStyle/>
                    <a:p>
                      <a:r>
                        <a:rPr lang="en-US" sz="1200" dirty="0"/>
                        <a:t>Autonomous University of Tamaulipas (UAT)</a:t>
                      </a:r>
                    </a:p>
                  </a:txBody>
                  <a:tcPr/>
                </a:tc>
                <a:extLst>
                  <a:ext uri="{0D108BD9-81ED-4DB2-BD59-A6C34878D82A}">
                    <a16:rowId xmlns:a16="http://schemas.microsoft.com/office/drawing/2014/main" val="1194796990"/>
                  </a:ext>
                </a:extLst>
              </a:tr>
            </a:tbl>
          </a:graphicData>
        </a:graphic>
      </p:graphicFrame>
      <p:sp>
        <p:nvSpPr>
          <p:cNvPr id="5" name="TextBox 4"/>
          <p:cNvSpPr txBox="1"/>
          <p:nvPr/>
        </p:nvSpPr>
        <p:spPr>
          <a:xfrm>
            <a:off x="708988" y="2677288"/>
            <a:ext cx="1404359" cy="276999"/>
          </a:xfrm>
          <a:prstGeom prst="rect">
            <a:avLst/>
          </a:prstGeom>
          <a:noFill/>
        </p:spPr>
        <p:txBody>
          <a:bodyPr wrap="none" rtlCol="0">
            <a:spAutoFit/>
          </a:bodyPr>
          <a:lstStyle/>
          <a:p>
            <a:r>
              <a:rPr lang="en-US" sz="1200" b="1" i="1" u="sng" dirty="0">
                <a:solidFill>
                  <a:srgbClr val="FF0000"/>
                </a:solidFill>
              </a:rPr>
              <a:t>Branch of the Best!</a:t>
            </a:r>
          </a:p>
        </p:txBody>
      </p:sp>
      <p:sp>
        <p:nvSpPr>
          <p:cNvPr id="10" name="TextBox 9"/>
          <p:cNvSpPr txBox="1"/>
          <p:nvPr/>
        </p:nvSpPr>
        <p:spPr>
          <a:xfrm>
            <a:off x="5715411" y="4869396"/>
            <a:ext cx="2093650" cy="276999"/>
          </a:xfrm>
          <a:prstGeom prst="rect">
            <a:avLst/>
          </a:prstGeom>
          <a:noFill/>
        </p:spPr>
        <p:txBody>
          <a:bodyPr wrap="none" rtlCol="0">
            <a:spAutoFit/>
          </a:bodyPr>
          <a:lstStyle/>
          <a:p>
            <a:r>
              <a:rPr lang="en-US" sz="1200" b="1" i="1" u="sng" dirty="0">
                <a:solidFill>
                  <a:srgbClr val="FF0000"/>
                </a:solidFill>
              </a:rPr>
              <a:t>Main Campus  of the 2</a:t>
            </a:r>
            <a:r>
              <a:rPr lang="en-US" sz="1200" b="1" i="1" u="sng" baseline="30000" dirty="0">
                <a:solidFill>
                  <a:srgbClr val="FF0000"/>
                </a:solidFill>
              </a:rPr>
              <a:t>nd</a:t>
            </a:r>
            <a:r>
              <a:rPr lang="en-US" sz="1200" b="1" i="1" u="sng" dirty="0">
                <a:solidFill>
                  <a:srgbClr val="FF0000"/>
                </a:solidFill>
              </a:rPr>
              <a:t> Best!</a:t>
            </a:r>
          </a:p>
        </p:txBody>
      </p:sp>
      <p:sp>
        <p:nvSpPr>
          <p:cNvPr id="12" name="Slide Number Placeholder 11"/>
          <p:cNvSpPr>
            <a:spLocks noGrp="1"/>
          </p:cNvSpPr>
          <p:nvPr>
            <p:ph type="sldNum" sz="quarter" idx="12"/>
          </p:nvPr>
        </p:nvSpPr>
        <p:spPr>
          <a:xfrm>
            <a:off x="4724400" y="6303595"/>
            <a:ext cx="2743200" cy="365125"/>
          </a:xfrm>
        </p:spPr>
        <p:txBody>
          <a:bodyPr/>
          <a:lstStyle/>
          <a:p>
            <a:pPr algn="ctr"/>
            <a:r>
              <a:rPr lang="en-US" dirty="0"/>
              <a:t>~</a:t>
            </a:r>
            <a:fld id="{18E3BE94-0695-407D-8D40-F426271A1635}" type="slidenum">
              <a:rPr lang="en-US" smtClean="0"/>
              <a:pPr algn="ctr"/>
              <a:t>14</a:t>
            </a:fld>
            <a:r>
              <a:rPr lang="en-US" dirty="0"/>
              <a:t>~</a:t>
            </a:r>
          </a:p>
        </p:txBody>
      </p:sp>
    </p:spTree>
    <p:extLst>
      <p:ext uri="{BB962C8B-B14F-4D97-AF65-F5344CB8AC3E}">
        <p14:creationId xmlns:p14="http://schemas.microsoft.com/office/powerpoint/2010/main" val="67642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05"/>
            <a:ext cx="10613994" cy="1325563"/>
          </a:xfrm>
        </p:spPr>
        <p:txBody>
          <a:bodyPr/>
          <a:lstStyle/>
          <a:p>
            <a:pPr algn="ctr"/>
            <a:r>
              <a:rPr lang="en-US" b="1" dirty="0">
                <a:solidFill>
                  <a:srgbClr val="0070C0"/>
                </a:solidFill>
              </a:rPr>
              <a:t>Techno- analysis Purchasing Power per Capita</a:t>
            </a:r>
          </a:p>
        </p:txBody>
      </p:sp>
      <p:sp>
        <p:nvSpPr>
          <p:cNvPr id="5" name="Slide Number Placeholder 4"/>
          <p:cNvSpPr>
            <a:spLocks noGrp="1"/>
          </p:cNvSpPr>
          <p:nvPr>
            <p:ph type="sldNum" sz="quarter" idx="12"/>
          </p:nvPr>
        </p:nvSpPr>
        <p:spPr>
          <a:xfrm>
            <a:off x="4773597" y="6292833"/>
            <a:ext cx="2743200" cy="365125"/>
          </a:xfrm>
        </p:spPr>
        <p:txBody>
          <a:bodyPr/>
          <a:lstStyle/>
          <a:p>
            <a:pPr algn="ctr"/>
            <a:r>
              <a:rPr lang="en-US" dirty="0"/>
              <a:t>~</a:t>
            </a:r>
            <a:fld id="{18E3BE94-0695-407D-8D40-F426271A1635}" type="slidenum">
              <a:rPr lang="en-US" smtClean="0"/>
              <a:pPr algn="ctr"/>
              <a:t>15</a:t>
            </a:fld>
            <a:r>
              <a:rPr lang="en-US" dirty="0"/>
              <a:t>~</a:t>
            </a:r>
          </a:p>
        </p:txBody>
      </p:sp>
      <p:pic>
        <p:nvPicPr>
          <p:cNvPr id="7" name="Picture 6">
            <a:extLst>
              <a:ext uri="{FF2B5EF4-FFF2-40B4-BE49-F238E27FC236}">
                <a16:creationId xmlns:a16="http://schemas.microsoft.com/office/drawing/2014/main" id="{3158403B-E2E5-45C1-9CE2-9F6DE9B800A6}"/>
              </a:ext>
            </a:extLst>
          </p:cNvPr>
          <p:cNvPicPr>
            <a:picLocks noChangeAspect="1"/>
          </p:cNvPicPr>
          <p:nvPr/>
        </p:nvPicPr>
        <p:blipFill>
          <a:blip r:embed="rId2"/>
          <a:stretch>
            <a:fillRect/>
          </a:stretch>
        </p:blipFill>
        <p:spPr>
          <a:xfrm>
            <a:off x="355600" y="1342990"/>
            <a:ext cx="9032240" cy="4816352"/>
          </a:xfrm>
          <a:prstGeom prst="rect">
            <a:avLst/>
          </a:prstGeom>
        </p:spPr>
      </p:pic>
      <p:graphicFrame>
        <p:nvGraphicFramePr>
          <p:cNvPr id="8" name="Table 7">
            <a:extLst>
              <a:ext uri="{FF2B5EF4-FFF2-40B4-BE49-F238E27FC236}">
                <a16:creationId xmlns:a16="http://schemas.microsoft.com/office/drawing/2014/main" id="{4B55715E-35B5-44FD-95E9-05EBFF82C7E1}"/>
              </a:ext>
            </a:extLst>
          </p:cNvPr>
          <p:cNvGraphicFramePr>
            <a:graphicFrameLocks noGrp="1"/>
          </p:cNvGraphicFramePr>
          <p:nvPr>
            <p:extLst>
              <p:ext uri="{D42A27DB-BD31-4B8C-83A1-F6EECF244321}">
                <p14:modId xmlns:p14="http://schemas.microsoft.com/office/powerpoint/2010/main" val="724893269"/>
              </p:ext>
            </p:extLst>
          </p:nvPr>
        </p:nvGraphicFramePr>
        <p:xfrm>
          <a:off x="9583618" y="1213706"/>
          <a:ext cx="2608382" cy="5074920"/>
        </p:xfrm>
        <a:graphic>
          <a:graphicData uri="http://schemas.openxmlformats.org/drawingml/2006/table">
            <a:tbl>
              <a:tblPr firstRow="1" bandRow="1">
                <a:tableStyleId>{5C22544A-7EE6-4342-B048-85BDC9FD1C3A}</a:tableStyleId>
              </a:tblPr>
              <a:tblGrid>
                <a:gridCol w="1145342">
                  <a:extLst>
                    <a:ext uri="{9D8B030D-6E8A-4147-A177-3AD203B41FA5}">
                      <a16:colId xmlns:a16="http://schemas.microsoft.com/office/drawing/2014/main" val="114401057"/>
                    </a:ext>
                  </a:extLst>
                </a:gridCol>
                <a:gridCol w="1463040">
                  <a:extLst>
                    <a:ext uri="{9D8B030D-6E8A-4147-A177-3AD203B41FA5}">
                      <a16:colId xmlns:a16="http://schemas.microsoft.com/office/drawing/2014/main" val="3902668982"/>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t>Minimum Wage</a:t>
                      </a:r>
                    </a:p>
                  </a:txBody>
                  <a:tcPr/>
                </a:tc>
                <a:tc hMerge="1">
                  <a:txBody>
                    <a:bodyPr/>
                    <a:lstStyle/>
                    <a:p>
                      <a:endParaRPr lang="en-US" dirty="0"/>
                    </a:p>
                  </a:txBody>
                  <a:tcPr/>
                </a:tc>
                <a:extLst>
                  <a:ext uri="{0D108BD9-81ED-4DB2-BD59-A6C34878D82A}">
                    <a16:rowId xmlns:a16="http://schemas.microsoft.com/office/drawing/2014/main" val="3463176677"/>
                  </a:ext>
                </a:extLst>
              </a:tr>
              <a:tr h="319852">
                <a:tc>
                  <a:txBody>
                    <a:bodyPr/>
                    <a:lstStyle/>
                    <a:p>
                      <a:r>
                        <a:rPr lang="en-US" b="1" dirty="0"/>
                        <a:t>USA</a:t>
                      </a:r>
                    </a:p>
                  </a:txBody>
                  <a:tcPr/>
                </a:tc>
                <a:tc>
                  <a:txBody>
                    <a:bodyPr/>
                    <a:lstStyle/>
                    <a:p>
                      <a:r>
                        <a:rPr lang="en-US" baseline="0" dirty="0"/>
                        <a:t>7.25/</a:t>
                      </a:r>
                      <a:r>
                        <a:rPr lang="en-US" baseline="0" dirty="0" err="1"/>
                        <a:t>hr</a:t>
                      </a:r>
                      <a:endParaRPr lang="en-US" dirty="0"/>
                    </a:p>
                  </a:txBody>
                  <a:tcPr/>
                </a:tc>
                <a:extLst>
                  <a:ext uri="{0D108BD9-81ED-4DB2-BD59-A6C34878D82A}">
                    <a16:rowId xmlns:a16="http://schemas.microsoft.com/office/drawing/2014/main" val="3360127446"/>
                  </a:ext>
                </a:extLst>
              </a:tr>
              <a:tr h="319852">
                <a:tc>
                  <a:txBody>
                    <a:bodyPr/>
                    <a:lstStyle/>
                    <a:p>
                      <a:r>
                        <a:rPr lang="en-US" dirty="0"/>
                        <a:t>CA</a:t>
                      </a:r>
                    </a:p>
                  </a:txBody>
                  <a:tcPr/>
                </a:tc>
                <a:tc>
                  <a:txBody>
                    <a:bodyPr/>
                    <a:lstStyle/>
                    <a:p>
                      <a:r>
                        <a:rPr lang="en-US" dirty="0"/>
                        <a:t>12/</a:t>
                      </a:r>
                      <a:r>
                        <a:rPr lang="en-US" dirty="0" err="1"/>
                        <a:t>hr</a:t>
                      </a:r>
                      <a:endParaRPr lang="en-US" dirty="0"/>
                    </a:p>
                  </a:txBody>
                  <a:tcPr/>
                </a:tc>
                <a:extLst>
                  <a:ext uri="{0D108BD9-81ED-4DB2-BD59-A6C34878D82A}">
                    <a16:rowId xmlns:a16="http://schemas.microsoft.com/office/drawing/2014/main" val="2605849965"/>
                  </a:ext>
                </a:extLst>
              </a:tr>
              <a:tr h="319852">
                <a:tc>
                  <a:txBody>
                    <a:bodyPr/>
                    <a:lstStyle/>
                    <a:p>
                      <a:r>
                        <a:rPr lang="en-US" dirty="0"/>
                        <a:t>AZ</a:t>
                      </a:r>
                    </a:p>
                  </a:txBody>
                  <a:tcPr/>
                </a:tc>
                <a:tc>
                  <a:txBody>
                    <a:bodyPr/>
                    <a:lstStyle/>
                    <a:p>
                      <a:r>
                        <a:rPr lang="en-US" dirty="0"/>
                        <a:t>11/</a:t>
                      </a:r>
                      <a:r>
                        <a:rPr lang="en-US" dirty="0" err="1"/>
                        <a:t>hr</a:t>
                      </a:r>
                      <a:endParaRPr lang="en-US" dirty="0"/>
                    </a:p>
                  </a:txBody>
                  <a:tcPr/>
                </a:tc>
                <a:extLst>
                  <a:ext uri="{0D108BD9-81ED-4DB2-BD59-A6C34878D82A}">
                    <a16:rowId xmlns:a16="http://schemas.microsoft.com/office/drawing/2014/main" val="2044350902"/>
                  </a:ext>
                </a:extLst>
              </a:tr>
              <a:tr h="319852">
                <a:tc>
                  <a:txBody>
                    <a:bodyPr/>
                    <a:lstStyle/>
                    <a:p>
                      <a:r>
                        <a:rPr lang="en-US" dirty="0"/>
                        <a:t>NM</a:t>
                      </a:r>
                    </a:p>
                  </a:txBody>
                  <a:tcPr/>
                </a:tc>
                <a:tc>
                  <a:txBody>
                    <a:bodyPr/>
                    <a:lstStyle/>
                    <a:p>
                      <a:r>
                        <a:rPr lang="en-US" dirty="0"/>
                        <a:t>7.50/</a:t>
                      </a:r>
                      <a:r>
                        <a:rPr lang="en-US" dirty="0" err="1"/>
                        <a:t>hr</a:t>
                      </a:r>
                      <a:endParaRPr lang="en-US" dirty="0"/>
                    </a:p>
                  </a:txBody>
                  <a:tcPr/>
                </a:tc>
                <a:extLst>
                  <a:ext uri="{0D108BD9-81ED-4DB2-BD59-A6C34878D82A}">
                    <a16:rowId xmlns:a16="http://schemas.microsoft.com/office/drawing/2014/main" val="328838523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a:t>
                      </a:r>
                    </a:p>
                  </a:txBody>
                  <a:tcPr/>
                </a:tc>
                <a:tc>
                  <a:txBody>
                    <a:bodyPr/>
                    <a:lstStyle/>
                    <a:p>
                      <a:r>
                        <a:rPr lang="en-US" dirty="0"/>
                        <a:t>7.25/</a:t>
                      </a:r>
                      <a:r>
                        <a:rPr lang="en-US" dirty="0" err="1"/>
                        <a:t>hr</a:t>
                      </a:r>
                      <a:endParaRPr lang="en-US" dirty="0"/>
                    </a:p>
                  </a:txBody>
                  <a:tcPr/>
                </a:tc>
                <a:extLst>
                  <a:ext uri="{0D108BD9-81ED-4DB2-BD59-A6C34878D82A}">
                    <a16:rowId xmlns:a16="http://schemas.microsoft.com/office/drawing/2014/main" val="252481502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Mexico-rest</a:t>
                      </a:r>
                    </a:p>
                  </a:txBody>
                  <a:tcPr/>
                </a:tc>
                <a:tc>
                  <a:txBody>
                    <a:bodyPr/>
                    <a:lstStyle/>
                    <a:p>
                      <a:r>
                        <a:rPr lang="en-US" dirty="0"/>
                        <a:t>5.1/day</a:t>
                      </a:r>
                    </a:p>
                  </a:txBody>
                  <a:tcPr/>
                </a:tc>
                <a:extLst>
                  <a:ext uri="{0D108BD9-81ED-4DB2-BD59-A6C34878D82A}">
                    <a16:rowId xmlns:a16="http://schemas.microsoft.com/office/drawing/2014/main" val="411037904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a:t>
                      </a:r>
                    </a:p>
                  </a:txBody>
                  <a:tcPr/>
                </a:tc>
                <a:tc>
                  <a:txBody>
                    <a:bodyPr/>
                    <a:lstStyle/>
                    <a:p>
                      <a:r>
                        <a:rPr lang="en-US" dirty="0"/>
                        <a:t>8.78/day</a:t>
                      </a:r>
                    </a:p>
                  </a:txBody>
                  <a:tcPr/>
                </a:tc>
                <a:extLst>
                  <a:ext uri="{0D108BD9-81ED-4DB2-BD59-A6C34878D82A}">
                    <a16:rowId xmlns:a16="http://schemas.microsoft.com/office/drawing/2014/main" val="3418414508"/>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p>
                  </a:txBody>
                  <a:tcPr/>
                </a:tc>
                <a:tc>
                  <a:txBody>
                    <a:bodyPr/>
                    <a:lstStyle/>
                    <a:p>
                      <a:r>
                        <a:rPr lang="en-US" dirty="0"/>
                        <a:t>8.78/day</a:t>
                      </a:r>
                    </a:p>
                  </a:txBody>
                  <a:tcPr/>
                </a:tc>
                <a:extLst>
                  <a:ext uri="{0D108BD9-81ED-4DB2-BD59-A6C34878D82A}">
                    <a16:rowId xmlns:a16="http://schemas.microsoft.com/office/drawing/2014/main" val="3729467536"/>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a:r>
                    </a:p>
                  </a:txBody>
                  <a:tcPr/>
                </a:tc>
                <a:tc>
                  <a:txBody>
                    <a:bodyPr/>
                    <a:lstStyle/>
                    <a:p>
                      <a:r>
                        <a:rPr lang="en-US" dirty="0"/>
                        <a:t>8.78/day</a:t>
                      </a:r>
                    </a:p>
                  </a:txBody>
                  <a:tcPr/>
                </a:tc>
                <a:extLst>
                  <a:ext uri="{0D108BD9-81ED-4DB2-BD59-A6C34878D82A}">
                    <a16:rowId xmlns:a16="http://schemas.microsoft.com/office/drawing/2014/main" val="207313091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t>
                      </a:r>
                    </a:p>
                  </a:txBody>
                  <a:tcPr/>
                </a:tc>
                <a:tc>
                  <a:txBody>
                    <a:bodyPr/>
                    <a:lstStyle/>
                    <a:p>
                      <a:r>
                        <a:rPr lang="en-US" dirty="0"/>
                        <a:t>8.78/day</a:t>
                      </a:r>
                    </a:p>
                  </a:txBody>
                  <a:tcPr/>
                </a:tc>
                <a:extLst>
                  <a:ext uri="{0D108BD9-81ED-4DB2-BD59-A6C34878D82A}">
                    <a16:rowId xmlns:a16="http://schemas.microsoft.com/office/drawing/2014/main" val="352297629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NL</a:t>
                      </a:r>
                    </a:p>
                  </a:txBody>
                  <a:tcPr/>
                </a:tc>
                <a:tc>
                  <a:txBody>
                    <a:bodyPr/>
                    <a:lstStyle/>
                    <a:p>
                      <a:r>
                        <a:rPr lang="en-US" dirty="0"/>
                        <a:t>8.78/day</a:t>
                      </a:r>
                    </a:p>
                  </a:txBody>
                  <a:tcPr/>
                </a:tc>
                <a:extLst>
                  <a:ext uri="{0D108BD9-81ED-4DB2-BD59-A6C34878D82A}">
                    <a16:rowId xmlns:a16="http://schemas.microsoft.com/office/drawing/2014/main" val="428825418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a:t>
                      </a:r>
                    </a:p>
                  </a:txBody>
                  <a:tcPr/>
                </a:tc>
                <a:tc>
                  <a:txBody>
                    <a:bodyPr/>
                    <a:lstStyle/>
                    <a:p>
                      <a:r>
                        <a:rPr lang="en-US" dirty="0"/>
                        <a:t>8.78/day</a:t>
                      </a:r>
                    </a:p>
                  </a:txBody>
                  <a:tcPr/>
                </a:tc>
                <a:extLst>
                  <a:ext uri="{0D108BD9-81ED-4DB2-BD59-A6C34878D82A}">
                    <a16:rowId xmlns:a16="http://schemas.microsoft.com/office/drawing/2014/main" val="2736671723"/>
                  </a:ext>
                </a:extLst>
              </a:tr>
            </a:tbl>
          </a:graphicData>
        </a:graphic>
      </p:graphicFrame>
      <p:pic>
        <p:nvPicPr>
          <p:cNvPr id="11" name="Picture 10">
            <a:extLst>
              <a:ext uri="{FF2B5EF4-FFF2-40B4-BE49-F238E27FC236}">
                <a16:creationId xmlns:a16="http://schemas.microsoft.com/office/drawing/2014/main" id="{DAC61B5C-7DA0-4FED-B230-E0FB68FAE1F5}"/>
              </a:ext>
            </a:extLst>
          </p:cNvPr>
          <p:cNvPicPr>
            <a:picLocks noChangeAspect="1"/>
          </p:cNvPicPr>
          <p:nvPr/>
        </p:nvPicPr>
        <p:blipFill>
          <a:blip r:embed="rId3"/>
          <a:stretch>
            <a:fillRect/>
          </a:stretch>
        </p:blipFill>
        <p:spPr>
          <a:xfrm>
            <a:off x="1567378" y="5060678"/>
            <a:ext cx="1094542" cy="1111126"/>
          </a:xfrm>
          <a:prstGeom prst="rect">
            <a:avLst/>
          </a:prstGeom>
        </p:spPr>
      </p:pic>
      <p:pic>
        <p:nvPicPr>
          <p:cNvPr id="12" name="Picture 11">
            <a:extLst>
              <a:ext uri="{FF2B5EF4-FFF2-40B4-BE49-F238E27FC236}">
                <a16:creationId xmlns:a16="http://schemas.microsoft.com/office/drawing/2014/main" id="{CF0B6EE2-4818-445E-8E0F-14773A05B87B}"/>
              </a:ext>
            </a:extLst>
          </p:cNvPr>
          <p:cNvPicPr>
            <a:picLocks noChangeAspect="1"/>
          </p:cNvPicPr>
          <p:nvPr/>
        </p:nvPicPr>
        <p:blipFill>
          <a:blip r:embed="rId4"/>
          <a:stretch>
            <a:fillRect/>
          </a:stretch>
        </p:blipFill>
        <p:spPr>
          <a:xfrm>
            <a:off x="355600" y="5057873"/>
            <a:ext cx="1211778" cy="1116737"/>
          </a:xfrm>
          <a:prstGeom prst="rect">
            <a:avLst/>
          </a:prstGeom>
        </p:spPr>
      </p:pic>
      <p:sp>
        <p:nvSpPr>
          <p:cNvPr id="13" name="TextBox 12">
            <a:extLst>
              <a:ext uri="{FF2B5EF4-FFF2-40B4-BE49-F238E27FC236}">
                <a16:creationId xmlns:a16="http://schemas.microsoft.com/office/drawing/2014/main" id="{AB9385EE-ED21-4065-B524-60798C47505F}"/>
              </a:ext>
            </a:extLst>
          </p:cNvPr>
          <p:cNvSpPr txBox="1"/>
          <p:nvPr/>
        </p:nvSpPr>
        <p:spPr>
          <a:xfrm>
            <a:off x="355600" y="4710094"/>
            <a:ext cx="1640706" cy="338554"/>
          </a:xfrm>
          <a:prstGeom prst="rect">
            <a:avLst/>
          </a:prstGeom>
          <a:noFill/>
        </p:spPr>
        <p:txBody>
          <a:bodyPr wrap="square" rtlCol="0">
            <a:spAutoFit/>
          </a:bodyPr>
          <a:lstStyle/>
          <a:p>
            <a:r>
              <a:rPr lang="en-US" sz="1600" dirty="0">
                <a:solidFill>
                  <a:schemeClr val="bg1">
                    <a:lumMod val="50000"/>
                  </a:schemeClr>
                </a:solidFill>
              </a:rPr>
              <a:t>US                      </a:t>
            </a:r>
          </a:p>
        </p:txBody>
      </p:sp>
      <p:sp>
        <p:nvSpPr>
          <p:cNvPr id="14" name="TextBox 13">
            <a:extLst>
              <a:ext uri="{FF2B5EF4-FFF2-40B4-BE49-F238E27FC236}">
                <a16:creationId xmlns:a16="http://schemas.microsoft.com/office/drawing/2014/main" id="{72366F85-00C1-4A3F-B845-B0514EBA1DCC}"/>
              </a:ext>
            </a:extLst>
          </p:cNvPr>
          <p:cNvSpPr txBox="1"/>
          <p:nvPr/>
        </p:nvSpPr>
        <p:spPr>
          <a:xfrm>
            <a:off x="1567378" y="4740631"/>
            <a:ext cx="1640706" cy="338554"/>
          </a:xfrm>
          <a:prstGeom prst="rect">
            <a:avLst/>
          </a:prstGeom>
          <a:noFill/>
        </p:spPr>
        <p:txBody>
          <a:bodyPr wrap="square" rtlCol="0">
            <a:spAutoFit/>
          </a:bodyPr>
          <a:lstStyle/>
          <a:p>
            <a:r>
              <a:rPr lang="en-US" sz="1600" dirty="0">
                <a:solidFill>
                  <a:schemeClr val="bg1">
                    <a:lumMod val="50000"/>
                  </a:schemeClr>
                </a:solidFill>
              </a:rPr>
              <a:t>Mexico                      </a:t>
            </a:r>
          </a:p>
        </p:txBody>
      </p:sp>
      <p:sp>
        <p:nvSpPr>
          <p:cNvPr id="15" name="Rectangle 14">
            <a:extLst>
              <a:ext uri="{FF2B5EF4-FFF2-40B4-BE49-F238E27FC236}">
                <a16:creationId xmlns:a16="http://schemas.microsoft.com/office/drawing/2014/main" id="{8CC0CC91-95F4-4A6E-B298-7C06C590A1B3}"/>
              </a:ext>
            </a:extLst>
          </p:cNvPr>
          <p:cNvSpPr/>
          <p:nvPr/>
        </p:nvSpPr>
        <p:spPr>
          <a:xfrm>
            <a:off x="161544" y="6288626"/>
            <a:ext cx="3046540" cy="369332"/>
          </a:xfrm>
          <a:prstGeom prst="rect">
            <a:avLst/>
          </a:prstGeom>
        </p:spPr>
        <p:txBody>
          <a:bodyPr wrap="none">
            <a:spAutoFit/>
          </a:bodyPr>
          <a:lstStyle/>
          <a:p>
            <a:r>
              <a:rPr lang="en-US" dirty="0">
                <a:solidFill>
                  <a:srgbClr val="4C4C4C"/>
                </a:solidFill>
                <a:latin typeface="Avenir Next W01"/>
              </a:rPr>
              <a:t>Sources: Census Bureau, INEGI</a:t>
            </a:r>
            <a:endParaRPr lang="en-US" dirty="0"/>
          </a:p>
        </p:txBody>
      </p:sp>
    </p:spTree>
    <p:extLst>
      <p:ext uri="{BB962C8B-B14F-4D97-AF65-F5344CB8AC3E}">
        <p14:creationId xmlns:p14="http://schemas.microsoft.com/office/powerpoint/2010/main" val="301591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814"/>
            <a:ext cx="10515600" cy="1325563"/>
          </a:xfrm>
        </p:spPr>
        <p:txBody>
          <a:bodyPr/>
          <a:lstStyle/>
          <a:p>
            <a:pPr algn="ctr"/>
            <a:r>
              <a:rPr lang="en-US" b="1" dirty="0">
                <a:solidFill>
                  <a:srgbClr val="0070C0"/>
                </a:solidFill>
              </a:rPr>
              <a:t>Techno- analysis Solar</a:t>
            </a:r>
          </a:p>
        </p:txBody>
      </p:sp>
      <p:sp>
        <p:nvSpPr>
          <p:cNvPr id="5" name="Slide Number Placeholder 4"/>
          <p:cNvSpPr>
            <a:spLocks noGrp="1"/>
          </p:cNvSpPr>
          <p:nvPr>
            <p:ph type="sldNum" sz="quarter" idx="12"/>
          </p:nvPr>
        </p:nvSpPr>
        <p:spPr>
          <a:xfrm>
            <a:off x="4724400" y="6310312"/>
            <a:ext cx="2743200" cy="365125"/>
          </a:xfrm>
        </p:spPr>
        <p:txBody>
          <a:bodyPr/>
          <a:lstStyle/>
          <a:p>
            <a:pPr algn="ctr"/>
            <a:r>
              <a:rPr lang="en-US" dirty="0"/>
              <a:t>~</a:t>
            </a:r>
            <a:fld id="{18E3BE94-0695-407D-8D40-F426271A1635}" type="slidenum">
              <a:rPr lang="en-US" smtClean="0"/>
              <a:pPr algn="ctr"/>
              <a:t>16</a:t>
            </a:fld>
            <a:r>
              <a:rPr lang="en-US" dirty="0"/>
              <a:t>~</a:t>
            </a:r>
          </a:p>
        </p:txBody>
      </p:sp>
      <p:pic>
        <p:nvPicPr>
          <p:cNvPr id="7" name="Picture 6">
            <a:extLst>
              <a:ext uri="{FF2B5EF4-FFF2-40B4-BE49-F238E27FC236}">
                <a16:creationId xmlns:a16="http://schemas.microsoft.com/office/drawing/2014/main" id="{08F86145-D6D7-49DD-9FF3-AE23C7E54235}"/>
              </a:ext>
            </a:extLst>
          </p:cNvPr>
          <p:cNvPicPr>
            <a:picLocks noChangeAspect="1"/>
          </p:cNvPicPr>
          <p:nvPr/>
        </p:nvPicPr>
        <p:blipFill>
          <a:blip r:embed="rId3"/>
          <a:stretch>
            <a:fillRect/>
          </a:stretch>
        </p:blipFill>
        <p:spPr>
          <a:xfrm>
            <a:off x="256112" y="1615737"/>
            <a:ext cx="5212831" cy="4371520"/>
          </a:xfrm>
          <a:prstGeom prst="rect">
            <a:avLst/>
          </a:prstGeom>
          <a:ln>
            <a:solidFill>
              <a:schemeClr val="bg2">
                <a:lumMod val="75000"/>
              </a:schemeClr>
            </a:solidFill>
          </a:ln>
        </p:spPr>
      </p:pic>
      <p:pic>
        <p:nvPicPr>
          <p:cNvPr id="8" name="Picture 7">
            <a:extLst>
              <a:ext uri="{FF2B5EF4-FFF2-40B4-BE49-F238E27FC236}">
                <a16:creationId xmlns:a16="http://schemas.microsoft.com/office/drawing/2014/main" id="{7D257850-609B-46F2-B2D0-D61FDE35984F}"/>
              </a:ext>
            </a:extLst>
          </p:cNvPr>
          <p:cNvPicPr>
            <a:picLocks noChangeAspect="1"/>
          </p:cNvPicPr>
          <p:nvPr/>
        </p:nvPicPr>
        <p:blipFill>
          <a:blip r:embed="rId4"/>
          <a:stretch>
            <a:fillRect/>
          </a:stretch>
        </p:blipFill>
        <p:spPr>
          <a:xfrm>
            <a:off x="5562578" y="2074823"/>
            <a:ext cx="6541872" cy="3509478"/>
          </a:xfrm>
          <a:prstGeom prst="rect">
            <a:avLst/>
          </a:prstGeom>
          <a:ln>
            <a:solidFill>
              <a:schemeClr val="bg2">
                <a:lumMod val="50000"/>
              </a:schemeClr>
            </a:solidFill>
          </a:ln>
        </p:spPr>
      </p:pic>
      <p:sp>
        <p:nvSpPr>
          <p:cNvPr id="6" name="Rectangle 5">
            <a:extLst>
              <a:ext uri="{FF2B5EF4-FFF2-40B4-BE49-F238E27FC236}">
                <a16:creationId xmlns:a16="http://schemas.microsoft.com/office/drawing/2014/main" id="{D2B914C4-0816-4D57-8FC5-E078FF237FD3}"/>
              </a:ext>
            </a:extLst>
          </p:cNvPr>
          <p:cNvSpPr/>
          <p:nvPr/>
        </p:nvSpPr>
        <p:spPr>
          <a:xfrm>
            <a:off x="156833" y="6310312"/>
            <a:ext cx="1516569" cy="369332"/>
          </a:xfrm>
          <a:prstGeom prst="rect">
            <a:avLst/>
          </a:prstGeom>
        </p:spPr>
        <p:txBody>
          <a:bodyPr wrap="none">
            <a:spAutoFit/>
          </a:bodyPr>
          <a:lstStyle/>
          <a:p>
            <a:r>
              <a:rPr lang="en-US" dirty="0">
                <a:solidFill>
                  <a:srgbClr val="4C4C4C"/>
                </a:solidFill>
                <a:latin typeface="Avenir Next W01"/>
              </a:rPr>
              <a:t>Source: IRENA</a:t>
            </a:r>
            <a:endParaRPr lang="en-US" dirty="0"/>
          </a:p>
        </p:txBody>
      </p:sp>
      <p:sp>
        <p:nvSpPr>
          <p:cNvPr id="10" name="TextBox 9">
            <a:extLst>
              <a:ext uri="{FF2B5EF4-FFF2-40B4-BE49-F238E27FC236}">
                <a16:creationId xmlns:a16="http://schemas.microsoft.com/office/drawing/2014/main" id="{A829CDA8-C800-479E-A30E-BF0700C58E9A}"/>
              </a:ext>
            </a:extLst>
          </p:cNvPr>
          <p:cNvSpPr txBox="1"/>
          <p:nvPr/>
        </p:nvSpPr>
        <p:spPr>
          <a:xfrm>
            <a:off x="3959561" y="2074823"/>
            <a:ext cx="433580" cy="369332"/>
          </a:xfrm>
          <a:prstGeom prst="rect">
            <a:avLst/>
          </a:prstGeom>
          <a:noFill/>
        </p:spPr>
        <p:txBody>
          <a:bodyPr wrap="none" rtlCol="0">
            <a:spAutoFit/>
          </a:bodyPr>
          <a:lstStyle/>
          <a:p>
            <a:r>
              <a:rPr lang="en-US" dirty="0"/>
              <a:t>PV</a:t>
            </a:r>
          </a:p>
        </p:txBody>
      </p:sp>
      <p:sp>
        <p:nvSpPr>
          <p:cNvPr id="11" name="TextBox 10">
            <a:extLst>
              <a:ext uri="{FF2B5EF4-FFF2-40B4-BE49-F238E27FC236}">
                <a16:creationId xmlns:a16="http://schemas.microsoft.com/office/drawing/2014/main" id="{12CE3679-3487-475A-967F-C192756C67D1}"/>
              </a:ext>
            </a:extLst>
          </p:cNvPr>
          <p:cNvSpPr txBox="1"/>
          <p:nvPr/>
        </p:nvSpPr>
        <p:spPr>
          <a:xfrm>
            <a:off x="9482051" y="2074823"/>
            <a:ext cx="532518" cy="369332"/>
          </a:xfrm>
          <a:prstGeom prst="rect">
            <a:avLst/>
          </a:prstGeom>
          <a:noFill/>
        </p:spPr>
        <p:txBody>
          <a:bodyPr wrap="none" rtlCol="0">
            <a:spAutoFit/>
          </a:bodyPr>
          <a:lstStyle/>
          <a:p>
            <a:r>
              <a:rPr lang="en-US" dirty="0"/>
              <a:t>CSP</a:t>
            </a:r>
          </a:p>
        </p:txBody>
      </p:sp>
    </p:spTree>
    <p:extLst>
      <p:ext uri="{BB962C8B-B14F-4D97-AF65-F5344CB8AC3E}">
        <p14:creationId xmlns:p14="http://schemas.microsoft.com/office/powerpoint/2010/main" val="907425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98"/>
            <a:ext cx="10515600" cy="1325563"/>
          </a:xfrm>
        </p:spPr>
        <p:txBody>
          <a:bodyPr/>
          <a:lstStyle/>
          <a:p>
            <a:pPr algn="ctr"/>
            <a:r>
              <a:rPr lang="en-US" b="1" dirty="0">
                <a:solidFill>
                  <a:srgbClr val="0070C0"/>
                </a:solidFill>
              </a:rPr>
              <a:t>Techno- analysis Wind</a:t>
            </a:r>
          </a:p>
        </p:txBody>
      </p:sp>
      <p:sp>
        <p:nvSpPr>
          <p:cNvPr id="5" name="Slide Number Placeholder 4"/>
          <p:cNvSpPr>
            <a:spLocks noGrp="1"/>
          </p:cNvSpPr>
          <p:nvPr>
            <p:ph type="sldNum" sz="quarter" idx="12"/>
          </p:nvPr>
        </p:nvSpPr>
        <p:spPr>
          <a:xfrm>
            <a:off x="4724400" y="6239922"/>
            <a:ext cx="2743200" cy="365125"/>
          </a:xfrm>
        </p:spPr>
        <p:txBody>
          <a:bodyPr/>
          <a:lstStyle/>
          <a:p>
            <a:pPr algn="ctr"/>
            <a:r>
              <a:rPr lang="en-US" dirty="0"/>
              <a:t>~</a:t>
            </a:r>
            <a:fld id="{18E3BE94-0695-407D-8D40-F426271A1635}" type="slidenum">
              <a:rPr lang="en-US" smtClean="0"/>
              <a:pPr algn="ctr"/>
              <a:t>17</a:t>
            </a:fld>
            <a:r>
              <a:rPr lang="en-US" dirty="0"/>
              <a:t>~</a:t>
            </a:r>
          </a:p>
        </p:txBody>
      </p:sp>
      <p:pic>
        <p:nvPicPr>
          <p:cNvPr id="3" name="Picture 2">
            <a:extLst>
              <a:ext uri="{FF2B5EF4-FFF2-40B4-BE49-F238E27FC236}">
                <a16:creationId xmlns:a16="http://schemas.microsoft.com/office/drawing/2014/main" id="{57FB3E95-26C2-45F4-9765-7CC2EB50A3E5}"/>
              </a:ext>
            </a:extLst>
          </p:cNvPr>
          <p:cNvPicPr>
            <a:picLocks noChangeAspect="1"/>
          </p:cNvPicPr>
          <p:nvPr/>
        </p:nvPicPr>
        <p:blipFill>
          <a:blip r:embed="rId3"/>
          <a:stretch>
            <a:fillRect/>
          </a:stretch>
        </p:blipFill>
        <p:spPr>
          <a:xfrm>
            <a:off x="418043" y="1472614"/>
            <a:ext cx="5980692" cy="4572042"/>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F477CE2F-8597-4424-8AFB-12E9C18400B0}"/>
              </a:ext>
            </a:extLst>
          </p:cNvPr>
          <p:cNvPicPr>
            <a:picLocks noChangeAspect="1"/>
          </p:cNvPicPr>
          <p:nvPr/>
        </p:nvPicPr>
        <p:blipFill>
          <a:blip r:embed="rId4"/>
          <a:stretch>
            <a:fillRect/>
          </a:stretch>
        </p:blipFill>
        <p:spPr>
          <a:xfrm>
            <a:off x="6534672" y="1508126"/>
            <a:ext cx="5529559" cy="4620909"/>
          </a:xfrm>
          <a:prstGeom prst="rect">
            <a:avLst/>
          </a:prstGeom>
          <a:ln>
            <a:solidFill>
              <a:schemeClr val="bg2">
                <a:lumMod val="75000"/>
              </a:schemeClr>
            </a:solidFill>
          </a:ln>
        </p:spPr>
      </p:pic>
      <p:sp>
        <p:nvSpPr>
          <p:cNvPr id="6" name="Rectangle 5">
            <a:extLst>
              <a:ext uri="{FF2B5EF4-FFF2-40B4-BE49-F238E27FC236}">
                <a16:creationId xmlns:a16="http://schemas.microsoft.com/office/drawing/2014/main" id="{EBC22BB1-1197-480E-B85C-C1A932DA6E13}"/>
              </a:ext>
            </a:extLst>
          </p:cNvPr>
          <p:cNvSpPr/>
          <p:nvPr/>
        </p:nvSpPr>
        <p:spPr>
          <a:xfrm>
            <a:off x="347022" y="6308209"/>
            <a:ext cx="1516569" cy="369332"/>
          </a:xfrm>
          <a:prstGeom prst="rect">
            <a:avLst/>
          </a:prstGeom>
        </p:spPr>
        <p:txBody>
          <a:bodyPr wrap="none">
            <a:spAutoFit/>
          </a:bodyPr>
          <a:lstStyle/>
          <a:p>
            <a:r>
              <a:rPr lang="en-US" dirty="0">
                <a:solidFill>
                  <a:srgbClr val="4C4C4C"/>
                </a:solidFill>
                <a:latin typeface="Avenir Next W01"/>
              </a:rPr>
              <a:t>Source: IRENA</a:t>
            </a:r>
            <a:endParaRPr lang="en-US" dirty="0"/>
          </a:p>
        </p:txBody>
      </p:sp>
      <p:sp>
        <p:nvSpPr>
          <p:cNvPr id="7" name="TextBox 6">
            <a:extLst>
              <a:ext uri="{FF2B5EF4-FFF2-40B4-BE49-F238E27FC236}">
                <a16:creationId xmlns:a16="http://schemas.microsoft.com/office/drawing/2014/main" id="{389FD5DB-2093-42B9-AAC1-C77227392E2E}"/>
              </a:ext>
            </a:extLst>
          </p:cNvPr>
          <p:cNvSpPr txBox="1"/>
          <p:nvPr/>
        </p:nvSpPr>
        <p:spPr>
          <a:xfrm>
            <a:off x="4467945" y="2203747"/>
            <a:ext cx="1071319" cy="369332"/>
          </a:xfrm>
          <a:prstGeom prst="rect">
            <a:avLst/>
          </a:prstGeom>
          <a:noFill/>
        </p:spPr>
        <p:txBody>
          <a:bodyPr wrap="none" rtlCol="0">
            <a:spAutoFit/>
          </a:bodyPr>
          <a:lstStyle/>
          <a:p>
            <a:r>
              <a:rPr lang="en-US" dirty="0"/>
              <a:t>On-Shore</a:t>
            </a:r>
          </a:p>
        </p:txBody>
      </p:sp>
      <p:sp>
        <p:nvSpPr>
          <p:cNvPr id="8" name="TextBox 7">
            <a:extLst>
              <a:ext uri="{FF2B5EF4-FFF2-40B4-BE49-F238E27FC236}">
                <a16:creationId xmlns:a16="http://schemas.microsoft.com/office/drawing/2014/main" id="{B5996EFC-8D93-438A-AABC-1622017525E1}"/>
              </a:ext>
            </a:extLst>
          </p:cNvPr>
          <p:cNvSpPr txBox="1"/>
          <p:nvPr/>
        </p:nvSpPr>
        <p:spPr>
          <a:xfrm>
            <a:off x="6923444" y="2203747"/>
            <a:ext cx="1088311" cy="369332"/>
          </a:xfrm>
          <a:prstGeom prst="rect">
            <a:avLst/>
          </a:prstGeom>
          <a:noFill/>
        </p:spPr>
        <p:txBody>
          <a:bodyPr wrap="none" rtlCol="0">
            <a:spAutoFit/>
          </a:bodyPr>
          <a:lstStyle/>
          <a:p>
            <a:r>
              <a:rPr lang="en-US" dirty="0"/>
              <a:t>Off-Shore</a:t>
            </a:r>
          </a:p>
        </p:txBody>
      </p:sp>
      <p:sp>
        <p:nvSpPr>
          <p:cNvPr id="9" name="TextBox 8"/>
          <p:cNvSpPr txBox="1"/>
          <p:nvPr/>
        </p:nvSpPr>
        <p:spPr>
          <a:xfrm rot="16200000">
            <a:off x="-361489" y="3361975"/>
            <a:ext cx="1656522" cy="369332"/>
          </a:xfrm>
          <a:prstGeom prst="rect">
            <a:avLst/>
          </a:prstGeom>
          <a:solidFill>
            <a:schemeClr val="accent1"/>
          </a:solidFill>
        </p:spPr>
        <p:txBody>
          <a:bodyPr wrap="square" rtlCol="0">
            <a:spAutoFit/>
          </a:bodyPr>
          <a:lstStyle/>
          <a:p>
            <a:r>
              <a:rPr lang="en-US" b="1" dirty="0" smtClean="0"/>
              <a:t>2016 US$/KWh</a:t>
            </a:r>
            <a:endParaRPr lang="en-US" b="1" dirty="0"/>
          </a:p>
        </p:txBody>
      </p:sp>
      <p:sp>
        <p:nvSpPr>
          <p:cNvPr id="11" name="TextBox 10"/>
          <p:cNvSpPr txBox="1"/>
          <p:nvPr/>
        </p:nvSpPr>
        <p:spPr>
          <a:xfrm rot="16200000">
            <a:off x="5755140" y="3361975"/>
            <a:ext cx="1656522" cy="369332"/>
          </a:xfrm>
          <a:prstGeom prst="rect">
            <a:avLst/>
          </a:prstGeom>
          <a:solidFill>
            <a:schemeClr val="accent1"/>
          </a:solidFill>
        </p:spPr>
        <p:txBody>
          <a:bodyPr wrap="square" rtlCol="0">
            <a:spAutoFit/>
          </a:bodyPr>
          <a:lstStyle/>
          <a:p>
            <a:r>
              <a:rPr lang="en-US" b="1" dirty="0" smtClean="0"/>
              <a:t>2016 US$/KWh</a:t>
            </a:r>
            <a:endParaRPr lang="en-US" b="1" dirty="0"/>
          </a:p>
        </p:txBody>
      </p:sp>
    </p:spTree>
    <p:extLst>
      <p:ext uri="{BB962C8B-B14F-4D97-AF65-F5344CB8AC3E}">
        <p14:creationId xmlns:p14="http://schemas.microsoft.com/office/powerpoint/2010/main" val="13043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037"/>
            <a:ext cx="10515600" cy="1325563"/>
          </a:xfrm>
        </p:spPr>
        <p:txBody>
          <a:bodyPr/>
          <a:lstStyle/>
          <a:p>
            <a:pPr algn="ctr"/>
            <a:r>
              <a:rPr lang="en-US" b="1" dirty="0">
                <a:solidFill>
                  <a:srgbClr val="0070C0"/>
                </a:solidFill>
              </a:rPr>
              <a:t>Techno- analysis Gas</a:t>
            </a:r>
          </a:p>
        </p:txBody>
      </p:sp>
      <p:sp>
        <p:nvSpPr>
          <p:cNvPr id="5" name="Slide Number Placeholder 4"/>
          <p:cNvSpPr>
            <a:spLocks noGrp="1"/>
          </p:cNvSpPr>
          <p:nvPr>
            <p:ph type="sldNum" sz="quarter" idx="12"/>
          </p:nvPr>
        </p:nvSpPr>
        <p:spPr>
          <a:xfrm>
            <a:off x="4724400" y="6310312"/>
            <a:ext cx="2743200" cy="365125"/>
          </a:xfrm>
        </p:spPr>
        <p:txBody>
          <a:bodyPr/>
          <a:lstStyle/>
          <a:p>
            <a:pPr algn="ctr"/>
            <a:r>
              <a:rPr lang="en-US" dirty="0"/>
              <a:t>~</a:t>
            </a:r>
            <a:fld id="{18E3BE94-0695-407D-8D40-F426271A1635}" type="slidenum">
              <a:rPr lang="en-US" smtClean="0"/>
              <a:pPr algn="ctr"/>
              <a:t>18</a:t>
            </a:fld>
            <a:r>
              <a:rPr lang="en-US" dirty="0"/>
              <a:t>~</a:t>
            </a:r>
          </a:p>
        </p:txBody>
      </p:sp>
      <p:pic>
        <p:nvPicPr>
          <p:cNvPr id="7" name="Picture 6">
            <a:extLst>
              <a:ext uri="{FF2B5EF4-FFF2-40B4-BE49-F238E27FC236}">
                <a16:creationId xmlns:a16="http://schemas.microsoft.com/office/drawing/2014/main" id="{F35542A5-EF4C-42DB-A652-773FDF1F2574}"/>
              </a:ext>
            </a:extLst>
          </p:cNvPr>
          <p:cNvPicPr>
            <a:picLocks noChangeAspect="1"/>
          </p:cNvPicPr>
          <p:nvPr/>
        </p:nvPicPr>
        <p:blipFill>
          <a:blip r:embed="rId3"/>
          <a:stretch>
            <a:fillRect/>
          </a:stretch>
        </p:blipFill>
        <p:spPr>
          <a:xfrm>
            <a:off x="1174724" y="1320142"/>
            <a:ext cx="9679940" cy="4861254"/>
          </a:xfrm>
          <a:prstGeom prst="rect">
            <a:avLst/>
          </a:prstGeom>
          <a:ln>
            <a:solidFill>
              <a:schemeClr val="bg2">
                <a:lumMod val="50000"/>
              </a:schemeClr>
            </a:solidFill>
          </a:ln>
        </p:spPr>
      </p:pic>
      <p:sp>
        <p:nvSpPr>
          <p:cNvPr id="8" name="Rectangle 7">
            <a:extLst>
              <a:ext uri="{FF2B5EF4-FFF2-40B4-BE49-F238E27FC236}">
                <a16:creationId xmlns:a16="http://schemas.microsoft.com/office/drawing/2014/main" id="{C553DFE8-3E56-4AFB-A758-BBD5E028DCB0}"/>
              </a:ext>
            </a:extLst>
          </p:cNvPr>
          <p:cNvSpPr/>
          <p:nvPr/>
        </p:nvSpPr>
        <p:spPr>
          <a:xfrm>
            <a:off x="418042" y="6181396"/>
            <a:ext cx="1423595" cy="369332"/>
          </a:xfrm>
          <a:prstGeom prst="rect">
            <a:avLst/>
          </a:prstGeom>
        </p:spPr>
        <p:txBody>
          <a:bodyPr wrap="none">
            <a:spAutoFit/>
          </a:bodyPr>
          <a:lstStyle/>
          <a:p>
            <a:r>
              <a:rPr lang="en-US" dirty="0">
                <a:solidFill>
                  <a:srgbClr val="4C4C4C"/>
                </a:solidFill>
                <a:latin typeface="Avenir Next W01"/>
              </a:rPr>
              <a:t>Source: NREL</a:t>
            </a:r>
            <a:endParaRPr lang="en-US" dirty="0"/>
          </a:p>
        </p:txBody>
      </p:sp>
    </p:spTree>
    <p:extLst>
      <p:ext uri="{BB962C8B-B14F-4D97-AF65-F5344CB8AC3E}">
        <p14:creationId xmlns:p14="http://schemas.microsoft.com/office/powerpoint/2010/main" val="412297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Techno-economic analysis</a:t>
            </a:r>
          </a:p>
        </p:txBody>
      </p:sp>
      <p:sp>
        <p:nvSpPr>
          <p:cNvPr id="3" name="Content Placeholder 2"/>
          <p:cNvSpPr>
            <a:spLocks noGrp="1"/>
          </p:cNvSpPr>
          <p:nvPr>
            <p:ph idx="1"/>
          </p:nvPr>
        </p:nvSpPr>
        <p:spPr/>
        <p:txBody>
          <a:bodyPr/>
          <a:lstStyle/>
          <a:p>
            <a:r>
              <a:rPr lang="en-US" dirty="0"/>
              <a:t>We will do techno-economic analysis (TEA) for the entire system (system boundaries yet to be determined) as well as the component parts</a:t>
            </a:r>
          </a:p>
          <a:p>
            <a:r>
              <a:rPr lang="en-US" dirty="0"/>
              <a:t>TEA will be used to help identify areas to focus greater attention in improving the system. That is, areas for which the payoff for additional improvement in efficiency or reduction in cost has the best return.</a:t>
            </a:r>
          </a:p>
          <a:p>
            <a:r>
              <a:rPr lang="en-US" dirty="0"/>
              <a:t>We will also use TEA to provide comprehensive analysis of the system as a whole under a range of assumptions.</a:t>
            </a:r>
          </a:p>
        </p:txBody>
      </p:sp>
      <p:sp>
        <p:nvSpPr>
          <p:cNvPr id="5" name="Slide Number Placeholder 4"/>
          <p:cNvSpPr>
            <a:spLocks noGrp="1"/>
          </p:cNvSpPr>
          <p:nvPr>
            <p:ph type="sldNum" sz="quarter" idx="12"/>
          </p:nvPr>
        </p:nvSpPr>
        <p:spPr>
          <a:xfrm>
            <a:off x="4724400" y="6240940"/>
            <a:ext cx="2743200" cy="365125"/>
          </a:xfrm>
        </p:spPr>
        <p:txBody>
          <a:bodyPr/>
          <a:lstStyle/>
          <a:p>
            <a:pPr algn="ctr"/>
            <a:r>
              <a:rPr lang="en-US" dirty="0"/>
              <a:t>~</a:t>
            </a:r>
            <a:fld id="{18E3BE94-0695-407D-8D40-F426271A1635}" type="slidenum">
              <a:rPr lang="en-US" smtClean="0"/>
              <a:pPr algn="ctr"/>
              <a:t>19</a:t>
            </a:fld>
            <a:r>
              <a:rPr lang="en-US" dirty="0"/>
              <a:t>~</a:t>
            </a:r>
          </a:p>
        </p:txBody>
      </p:sp>
    </p:spTree>
    <p:extLst>
      <p:ext uri="{BB962C8B-B14F-4D97-AF65-F5344CB8AC3E}">
        <p14:creationId xmlns:p14="http://schemas.microsoft.com/office/powerpoint/2010/main" val="273490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60D5-4A8C-4D03-9B0A-B0526E81F407}"/>
              </a:ext>
            </a:extLst>
          </p:cNvPr>
          <p:cNvSpPr>
            <a:spLocks noGrp="1"/>
          </p:cNvSpPr>
          <p:nvPr>
            <p:ph type="title"/>
          </p:nvPr>
        </p:nvSpPr>
        <p:spPr>
          <a:xfrm>
            <a:off x="838200" y="3290"/>
            <a:ext cx="10515600" cy="1325563"/>
          </a:xfrm>
        </p:spPr>
        <p:txBody>
          <a:bodyPr>
            <a:normAutofit/>
          </a:bodyPr>
          <a:lstStyle/>
          <a:p>
            <a:r>
              <a:rPr lang="en-US" sz="3600" b="1" dirty="0">
                <a:solidFill>
                  <a:srgbClr val="0070C0"/>
                </a:solidFill>
              </a:rPr>
              <a:t>Agenda</a:t>
            </a:r>
          </a:p>
        </p:txBody>
      </p:sp>
      <p:sp>
        <p:nvSpPr>
          <p:cNvPr id="3" name="Content Placeholder 2">
            <a:extLst>
              <a:ext uri="{FF2B5EF4-FFF2-40B4-BE49-F238E27FC236}">
                <a16:creationId xmlns:a16="http://schemas.microsoft.com/office/drawing/2014/main" id="{9749755D-39AE-4154-B0EE-689C2C93B048}"/>
              </a:ext>
            </a:extLst>
          </p:cNvPr>
          <p:cNvSpPr>
            <a:spLocks noGrp="1"/>
          </p:cNvSpPr>
          <p:nvPr>
            <p:ph idx="1"/>
          </p:nvPr>
        </p:nvSpPr>
        <p:spPr>
          <a:xfrm>
            <a:off x="838200" y="1328853"/>
            <a:ext cx="10515600" cy="4776099"/>
          </a:xfrm>
        </p:spPr>
        <p:txBody>
          <a:bodyPr>
            <a:normAutofit fontScale="92500" lnSpcReduction="10000"/>
          </a:bodyPr>
          <a:lstStyle/>
          <a:p>
            <a:pPr marL="514350" indent="-514350">
              <a:buFont typeface="+mj-lt"/>
              <a:buAutoNum type="arabicPeriod"/>
            </a:pPr>
            <a:r>
              <a:rPr lang="en-US" dirty="0">
                <a:solidFill>
                  <a:srgbClr val="0070C0"/>
                </a:solidFill>
              </a:rPr>
              <a:t>Population at the border</a:t>
            </a:r>
          </a:p>
          <a:p>
            <a:pPr marL="514350" indent="-514350">
              <a:buFont typeface="+mj-lt"/>
              <a:buAutoNum type="arabicPeriod"/>
            </a:pPr>
            <a:r>
              <a:rPr lang="en-US" dirty="0">
                <a:solidFill>
                  <a:srgbClr val="0070C0"/>
                </a:solidFill>
              </a:rPr>
              <a:t>Solar Energy at the border</a:t>
            </a:r>
          </a:p>
          <a:p>
            <a:pPr marL="514350" indent="-514350">
              <a:buFont typeface="+mj-lt"/>
              <a:buAutoNum type="arabicPeriod"/>
            </a:pPr>
            <a:r>
              <a:rPr lang="en-US" dirty="0">
                <a:solidFill>
                  <a:srgbClr val="0070C0"/>
                </a:solidFill>
              </a:rPr>
              <a:t>Wind Energy at the border</a:t>
            </a:r>
          </a:p>
          <a:p>
            <a:pPr marL="514350" indent="-514350">
              <a:buFont typeface="+mj-lt"/>
              <a:buAutoNum type="arabicPeriod"/>
            </a:pPr>
            <a:r>
              <a:rPr lang="en-US" dirty="0">
                <a:solidFill>
                  <a:srgbClr val="0070C0"/>
                </a:solidFill>
              </a:rPr>
              <a:t>Natural Gas at the border</a:t>
            </a:r>
          </a:p>
          <a:p>
            <a:pPr marL="514350" indent="-514350">
              <a:buFont typeface="+mj-lt"/>
              <a:buAutoNum type="arabicPeriod"/>
            </a:pPr>
            <a:r>
              <a:rPr lang="en-US" dirty="0">
                <a:solidFill>
                  <a:srgbClr val="0070C0"/>
                </a:solidFill>
              </a:rPr>
              <a:t>USA Electricity Production by Source</a:t>
            </a:r>
          </a:p>
          <a:p>
            <a:pPr marL="514350" indent="-514350">
              <a:buFont typeface="+mj-lt"/>
              <a:buAutoNum type="arabicPeriod"/>
            </a:pPr>
            <a:r>
              <a:rPr lang="en-US" dirty="0">
                <a:solidFill>
                  <a:srgbClr val="0070C0"/>
                </a:solidFill>
              </a:rPr>
              <a:t>Mexico Electricity Production by Source</a:t>
            </a:r>
          </a:p>
          <a:p>
            <a:pPr marL="514350" indent="-514350">
              <a:buFont typeface="+mj-lt"/>
              <a:buAutoNum type="arabicPeriod"/>
            </a:pPr>
            <a:r>
              <a:rPr lang="en-US" dirty="0">
                <a:solidFill>
                  <a:srgbClr val="0070C0"/>
                </a:solidFill>
              </a:rPr>
              <a:t>Natural Gas Utilities in the USA</a:t>
            </a:r>
          </a:p>
          <a:p>
            <a:pPr marL="514350" indent="-514350">
              <a:buFont typeface="+mj-lt"/>
              <a:buAutoNum type="arabicPeriod"/>
            </a:pPr>
            <a:r>
              <a:rPr lang="en-US" dirty="0">
                <a:solidFill>
                  <a:srgbClr val="0070C0"/>
                </a:solidFill>
              </a:rPr>
              <a:t>Natural Gas Utilities in Mexico</a:t>
            </a:r>
          </a:p>
          <a:p>
            <a:pPr marL="514350" indent="-514350">
              <a:buFont typeface="+mj-lt"/>
              <a:buAutoNum type="arabicPeriod"/>
            </a:pPr>
            <a:r>
              <a:rPr lang="en-US" dirty="0">
                <a:solidFill>
                  <a:srgbClr val="0070C0"/>
                </a:solidFill>
              </a:rPr>
              <a:t>Universities at the border</a:t>
            </a:r>
          </a:p>
          <a:p>
            <a:pPr marL="514350" indent="-514350">
              <a:buFont typeface="+mj-lt"/>
              <a:buAutoNum type="arabicPeriod"/>
            </a:pPr>
            <a:r>
              <a:rPr lang="en-US" dirty="0">
                <a:solidFill>
                  <a:srgbClr val="0070C0"/>
                </a:solidFill>
              </a:rPr>
              <a:t>Techno economic analysis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A9B40A4-7EAB-47E2-A663-CCD54A265CB6}"/>
              </a:ext>
            </a:extLst>
          </p:cNvPr>
          <p:cNvSpPr>
            <a:spLocks noGrp="1"/>
          </p:cNvSpPr>
          <p:nvPr>
            <p:ph type="sldNum" sz="quarter" idx="12"/>
          </p:nvPr>
        </p:nvSpPr>
        <p:spPr>
          <a:xfrm>
            <a:off x="4724400" y="6329809"/>
            <a:ext cx="2743200" cy="365125"/>
          </a:xfrm>
        </p:spPr>
        <p:txBody>
          <a:bodyPr/>
          <a:lstStyle/>
          <a:p>
            <a:pPr algn="ctr"/>
            <a:r>
              <a:rPr lang="en-US" dirty="0"/>
              <a:t>~</a:t>
            </a:r>
            <a:fld id="{18E3BE94-0695-407D-8D40-F426271A1635}" type="slidenum">
              <a:rPr lang="en-US" smtClean="0"/>
              <a:pPr algn="ctr"/>
              <a:t>2</a:t>
            </a:fld>
            <a:r>
              <a:rPr lang="en-US" dirty="0"/>
              <a:t>~</a:t>
            </a:r>
          </a:p>
        </p:txBody>
      </p:sp>
    </p:spTree>
    <p:extLst>
      <p:ext uri="{BB962C8B-B14F-4D97-AF65-F5344CB8AC3E}">
        <p14:creationId xmlns:p14="http://schemas.microsoft.com/office/powerpoint/2010/main" val="4022661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Renewable energy component</a:t>
            </a:r>
          </a:p>
        </p:txBody>
      </p:sp>
      <p:sp>
        <p:nvSpPr>
          <p:cNvPr id="3" name="Content Placeholder 2"/>
          <p:cNvSpPr>
            <a:spLocks noGrp="1"/>
          </p:cNvSpPr>
          <p:nvPr>
            <p:ph idx="1"/>
          </p:nvPr>
        </p:nvSpPr>
        <p:spPr/>
        <p:txBody>
          <a:bodyPr>
            <a:normAutofit lnSpcReduction="10000"/>
          </a:bodyPr>
          <a:lstStyle/>
          <a:p>
            <a:r>
              <a:rPr lang="en-US" dirty="0"/>
              <a:t>Most analysis of renewable energy cost today reports </a:t>
            </a:r>
            <a:r>
              <a:rPr lang="en-US" dirty="0" err="1"/>
              <a:t>levelized</a:t>
            </a:r>
            <a:r>
              <a:rPr lang="en-US" dirty="0"/>
              <a:t> cost of energy, and that is an important component of the analysis.</a:t>
            </a:r>
          </a:p>
          <a:p>
            <a:r>
              <a:rPr lang="en-US" dirty="0"/>
              <a:t>However, it is not the total cost of a renewable energy system. Renewable energy is interruptible (not dispatchable in electric systems lingo), which means systems integration costs must be included.</a:t>
            </a:r>
          </a:p>
          <a:p>
            <a:r>
              <a:rPr lang="en-US" dirty="0"/>
              <a:t>Renewable sources can be balanced with any combination of backup capacity (often combined cycle gas), energy storage (often battery) and improved transmission and smarter grids. The costs of whatever options are included in the system must be included to get the total energy cost.</a:t>
            </a:r>
          </a:p>
        </p:txBody>
      </p:sp>
      <p:sp>
        <p:nvSpPr>
          <p:cNvPr id="5" name="Slide Number Placeholder 4"/>
          <p:cNvSpPr>
            <a:spLocks noGrp="1"/>
          </p:cNvSpPr>
          <p:nvPr>
            <p:ph type="sldNum" sz="quarter" idx="12"/>
          </p:nvPr>
        </p:nvSpPr>
        <p:spPr>
          <a:xfrm>
            <a:off x="4724400" y="6176963"/>
            <a:ext cx="2743200" cy="365125"/>
          </a:xfrm>
        </p:spPr>
        <p:txBody>
          <a:bodyPr/>
          <a:lstStyle/>
          <a:p>
            <a:pPr algn="ctr"/>
            <a:r>
              <a:rPr lang="en-US" dirty="0"/>
              <a:t>~</a:t>
            </a:r>
            <a:fld id="{18E3BE94-0695-407D-8D40-F426271A1635}" type="slidenum">
              <a:rPr lang="en-US" smtClean="0"/>
              <a:pPr algn="ctr"/>
              <a:t>20</a:t>
            </a:fld>
            <a:r>
              <a:rPr lang="en-US" dirty="0"/>
              <a:t>~</a:t>
            </a:r>
          </a:p>
        </p:txBody>
      </p:sp>
    </p:spTree>
    <p:extLst>
      <p:ext uri="{BB962C8B-B14F-4D97-AF65-F5344CB8AC3E}">
        <p14:creationId xmlns:p14="http://schemas.microsoft.com/office/powerpoint/2010/main" val="391708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Natural gas as backup</a:t>
            </a:r>
          </a:p>
        </p:txBody>
      </p:sp>
      <p:sp>
        <p:nvSpPr>
          <p:cNvPr id="3" name="Content Placeholder 2"/>
          <p:cNvSpPr>
            <a:spLocks noGrp="1"/>
          </p:cNvSpPr>
          <p:nvPr>
            <p:ph sz="half" idx="1"/>
          </p:nvPr>
        </p:nvSpPr>
        <p:spPr>
          <a:xfrm>
            <a:off x="532013" y="1533698"/>
            <a:ext cx="5993477" cy="5075486"/>
          </a:xfrm>
        </p:spPr>
        <p:txBody>
          <a:bodyPr>
            <a:normAutofit fontScale="92500" lnSpcReduction="20000"/>
          </a:bodyPr>
          <a:lstStyle/>
          <a:p>
            <a:r>
              <a:rPr lang="en-US" dirty="0"/>
              <a:t>If the pilot site is in Texas, there should be ample supply of inexpensive natural gas from the Permian basin in Texas.</a:t>
            </a:r>
          </a:p>
          <a:p>
            <a:r>
              <a:rPr lang="en-US" dirty="0"/>
              <a:t>Flow F is the current flow of Permian gas for export to Mexico.</a:t>
            </a:r>
          </a:p>
          <a:p>
            <a:r>
              <a:rPr lang="en-US" dirty="0"/>
              <a:t>Recently, Permian gas has been so abundant that at times, prices have turned negative.</a:t>
            </a:r>
          </a:p>
          <a:p>
            <a:r>
              <a:rPr lang="en-US" dirty="0"/>
              <a:t>It should be possible to build a small combined cycle gas plant to work with the renewable energy to produce reliable, renewable, and reasonably priced power.</a:t>
            </a:r>
          </a:p>
          <a:p>
            <a:r>
              <a:rPr lang="en-US" dirty="0"/>
              <a:t>Other options, of course, will be examined, as well</a:t>
            </a:r>
          </a:p>
        </p:txBody>
      </p:sp>
      <p:sp>
        <p:nvSpPr>
          <p:cNvPr id="6" name="Rectangle 3"/>
          <p:cNvSpPr>
            <a:spLocks noChangeArrowheads="1"/>
          </p:cNvSpPr>
          <p:nvPr/>
        </p:nvSpPr>
        <p:spPr bwMode="auto">
          <a:xfrm>
            <a:off x="6899417" y="1333643"/>
            <a:ext cx="255198"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6588F"/>
                </a:solidFill>
                <a:effectLst/>
                <a:latin typeface="Open Sans"/>
                <a:hlinkClick r:id="rId2"/>
              </a:rPr>
              <a:t>  </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22222"/>
                </a:solidFill>
                <a:effectLst/>
                <a:latin typeface="Open Sans"/>
              </a:rPr>
              <a:t>)</a:t>
            </a:r>
            <a:endParaRPr kumimoji="0" lang="en-US" altLang="en-US" sz="28500" b="0" i="0" u="none" strike="noStrike" cap="none" normalizeH="0" baseline="0" dirty="0">
              <a:ln>
                <a:noFill/>
              </a:ln>
              <a:solidFill>
                <a:srgbClr val="36588F"/>
              </a:solidFill>
              <a:effectLst/>
              <a:latin typeface="Open Sans"/>
            </a:endParaRPr>
          </a:p>
        </p:txBody>
      </p:sp>
      <p:pic>
        <p:nvPicPr>
          <p:cNvPr id="1028" name="Picture 4" descr="https://rbnenergy.com/sites/default/files/styles/large/public/field/image/Fig2_HSC.png?itok=EIZVESF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025" y="1381298"/>
            <a:ext cx="4572000" cy="4533900"/>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297056" y="5962853"/>
            <a:ext cx="4031938" cy="646331"/>
          </a:xfrm>
          <a:prstGeom prst="rect">
            <a:avLst/>
          </a:prstGeom>
        </p:spPr>
        <p:txBody>
          <a:bodyPr wrap="none">
            <a:spAutoFit/>
          </a:bodyPr>
          <a:lstStyle/>
          <a:p>
            <a:r>
              <a:rPr lang="en-US" altLang="en-US" dirty="0">
                <a:solidFill>
                  <a:srgbClr val="222222"/>
                </a:solidFill>
                <a:latin typeface="Open Sans"/>
              </a:rPr>
              <a:t>Texas Gulf Coast Gas Flow Patterns. </a:t>
            </a:r>
          </a:p>
          <a:p>
            <a:r>
              <a:rPr lang="en-US" altLang="en-US" dirty="0">
                <a:solidFill>
                  <a:srgbClr val="222222"/>
                </a:solidFill>
                <a:latin typeface="Open Sans"/>
              </a:rPr>
              <a:t>Source: RBN (Click </a:t>
            </a:r>
            <a:endParaRPr lang="en-US" dirty="0"/>
          </a:p>
        </p:txBody>
      </p:sp>
      <p:sp>
        <p:nvSpPr>
          <p:cNvPr id="5" name="Slide Number Placeholder 4"/>
          <p:cNvSpPr>
            <a:spLocks noGrp="1"/>
          </p:cNvSpPr>
          <p:nvPr>
            <p:ph type="sldNum" sz="quarter" idx="12"/>
          </p:nvPr>
        </p:nvSpPr>
        <p:spPr>
          <a:xfrm>
            <a:off x="4724400" y="6310312"/>
            <a:ext cx="2743200" cy="365125"/>
          </a:xfrm>
        </p:spPr>
        <p:txBody>
          <a:bodyPr/>
          <a:lstStyle/>
          <a:p>
            <a:pPr algn="ctr"/>
            <a:r>
              <a:rPr lang="en-US" dirty="0"/>
              <a:t>~</a:t>
            </a:r>
            <a:fld id="{18E3BE94-0695-407D-8D40-F426271A1635}" type="slidenum">
              <a:rPr lang="en-US" smtClean="0"/>
              <a:pPr algn="ctr"/>
              <a:t>21</a:t>
            </a:fld>
            <a:r>
              <a:rPr lang="en-US" dirty="0"/>
              <a:t>~</a:t>
            </a:r>
          </a:p>
        </p:txBody>
      </p:sp>
    </p:spTree>
    <p:extLst>
      <p:ext uri="{BB962C8B-B14F-4D97-AF65-F5344CB8AC3E}">
        <p14:creationId xmlns:p14="http://schemas.microsoft.com/office/powerpoint/2010/main" val="1692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TEA for other system components</a:t>
            </a:r>
          </a:p>
        </p:txBody>
      </p:sp>
      <p:sp>
        <p:nvSpPr>
          <p:cNvPr id="3" name="Content Placeholder 2"/>
          <p:cNvSpPr>
            <a:spLocks noGrp="1"/>
          </p:cNvSpPr>
          <p:nvPr>
            <p:ph idx="1"/>
          </p:nvPr>
        </p:nvSpPr>
        <p:spPr/>
        <p:txBody>
          <a:bodyPr/>
          <a:lstStyle/>
          <a:p>
            <a:r>
              <a:rPr lang="en-US" dirty="0"/>
              <a:t>The economics team will work with the engineers to develop a data set for all components envisioned for the system. </a:t>
            </a:r>
          </a:p>
          <a:p>
            <a:r>
              <a:rPr lang="en-US" dirty="0"/>
              <a:t>Again, we will do the analysis for each component and for the system as a whole.</a:t>
            </a:r>
          </a:p>
          <a:p>
            <a:r>
              <a:rPr lang="en-US" dirty="0"/>
              <a:t>This analysis could lead to some components being eliminated from the design and/or others being added.</a:t>
            </a:r>
          </a:p>
          <a:p>
            <a:r>
              <a:rPr lang="en-US" dirty="0"/>
              <a:t>We must have a system that produces all the described social and environmental benefits at costs that can be documented and are sustainable.</a:t>
            </a:r>
          </a:p>
        </p:txBody>
      </p:sp>
      <p:sp>
        <p:nvSpPr>
          <p:cNvPr id="5" name="Slide Number Placeholder 4"/>
          <p:cNvSpPr>
            <a:spLocks noGrp="1"/>
          </p:cNvSpPr>
          <p:nvPr>
            <p:ph type="sldNum" sz="quarter" idx="12"/>
          </p:nvPr>
        </p:nvSpPr>
        <p:spPr>
          <a:xfrm>
            <a:off x="4724400" y="6311900"/>
            <a:ext cx="2743200" cy="365125"/>
          </a:xfrm>
        </p:spPr>
        <p:txBody>
          <a:bodyPr/>
          <a:lstStyle/>
          <a:p>
            <a:pPr algn="ctr"/>
            <a:r>
              <a:rPr lang="en-US" dirty="0"/>
              <a:t>~</a:t>
            </a:r>
            <a:fld id="{18E3BE94-0695-407D-8D40-F426271A1635}" type="slidenum">
              <a:rPr lang="en-US" smtClean="0"/>
              <a:pPr algn="ctr"/>
              <a:t>22</a:t>
            </a:fld>
            <a:r>
              <a:rPr lang="en-US" dirty="0"/>
              <a:t>~</a:t>
            </a:r>
          </a:p>
        </p:txBody>
      </p:sp>
    </p:spTree>
    <p:extLst>
      <p:ext uri="{BB962C8B-B14F-4D97-AF65-F5344CB8AC3E}">
        <p14:creationId xmlns:p14="http://schemas.microsoft.com/office/powerpoint/2010/main" val="4054701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F462F4-F53E-4883-B78C-C020D71F9B6C}"/>
              </a:ext>
            </a:extLst>
          </p:cNvPr>
          <p:cNvPicPr>
            <a:picLocks noChangeAspect="1"/>
          </p:cNvPicPr>
          <p:nvPr/>
        </p:nvPicPr>
        <p:blipFill>
          <a:blip r:embed="rId3"/>
          <a:stretch>
            <a:fillRect/>
          </a:stretch>
        </p:blipFill>
        <p:spPr>
          <a:xfrm>
            <a:off x="129734" y="999242"/>
            <a:ext cx="9254328" cy="4942522"/>
          </a:xfrm>
          <a:prstGeom prst="rect">
            <a:avLst/>
          </a:prstGeom>
        </p:spPr>
      </p:pic>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838200" y="-129392"/>
            <a:ext cx="10515600" cy="1325563"/>
          </a:xfrm>
        </p:spPr>
        <p:txBody>
          <a:bodyPr>
            <a:normAutofit/>
          </a:bodyPr>
          <a:lstStyle/>
          <a:p>
            <a:r>
              <a:rPr lang="en-US" sz="2400" b="1" dirty="0">
                <a:solidFill>
                  <a:srgbClr val="0070C0"/>
                </a:solidFill>
              </a:rPr>
              <a:t>Population in the 4 Border States (USA) and 6 Border States (Mexico)</a:t>
            </a:r>
          </a:p>
        </p:txBody>
      </p:sp>
      <p:sp>
        <p:nvSpPr>
          <p:cNvPr id="8" name="Rectangle 7">
            <a:extLst>
              <a:ext uri="{FF2B5EF4-FFF2-40B4-BE49-F238E27FC236}">
                <a16:creationId xmlns:a16="http://schemas.microsoft.com/office/drawing/2014/main" id="{E6CAEDD0-C425-4180-8284-5C3973402F4C}"/>
              </a:ext>
            </a:extLst>
          </p:cNvPr>
          <p:cNvSpPr/>
          <p:nvPr/>
        </p:nvSpPr>
        <p:spPr>
          <a:xfrm>
            <a:off x="0" y="5972541"/>
            <a:ext cx="2956771" cy="369332"/>
          </a:xfrm>
          <a:prstGeom prst="rect">
            <a:avLst/>
          </a:prstGeom>
        </p:spPr>
        <p:txBody>
          <a:bodyPr wrap="none">
            <a:spAutoFit/>
          </a:bodyPr>
          <a:lstStyle/>
          <a:p>
            <a:r>
              <a:rPr lang="en-US" dirty="0">
                <a:solidFill>
                  <a:srgbClr val="4C4C4C"/>
                </a:solidFill>
                <a:latin typeface="Avenir Next W01"/>
              </a:rPr>
              <a:t>Source: Census Bureau, INEGI</a:t>
            </a:r>
            <a:endParaRPr lang="en-US" dirty="0"/>
          </a:p>
        </p:txBody>
      </p:sp>
      <p:graphicFrame>
        <p:nvGraphicFramePr>
          <p:cNvPr id="9" name="Table 8">
            <a:extLst>
              <a:ext uri="{FF2B5EF4-FFF2-40B4-BE49-F238E27FC236}">
                <a16:creationId xmlns:a16="http://schemas.microsoft.com/office/drawing/2014/main" id="{2EA2E9BC-EDC4-4C7B-8A5B-BD13F38E4F0E}"/>
              </a:ext>
            </a:extLst>
          </p:cNvPr>
          <p:cNvGraphicFramePr>
            <a:graphicFrameLocks noGrp="1"/>
          </p:cNvGraphicFramePr>
          <p:nvPr>
            <p:extLst>
              <p:ext uri="{D42A27DB-BD31-4B8C-83A1-F6EECF244321}">
                <p14:modId xmlns:p14="http://schemas.microsoft.com/office/powerpoint/2010/main" val="4129810746"/>
              </p:ext>
            </p:extLst>
          </p:nvPr>
        </p:nvGraphicFramePr>
        <p:xfrm>
          <a:off x="9457115" y="731364"/>
          <a:ext cx="2608382" cy="5532120"/>
        </p:xfrm>
        <a:graphic>
          <a:graphicData uri="http://schemas.openxmlformats.org/drawingml/2006/table">
            <a:tbl>
              <a:tblPr firstRow="1" bandRow="1">
                <a:tableStyleId>{5C22544A-7EE6-4342-B048-85BDC9FD1C3A}</a:tableStyleId>
              </a:tblPr>
              <a:tblGrid>
                <a:gridCol w="1012959">
                  <a:extLst>
                    <a:ext uri="{9D8B030D-6E8A-4147-A177-3AD203B41FA5}">
                      <a16:colId xmlns:a16="http://schemas.microsoft.com/office/drawing/2014/main" val="114401057"/>
                    </a:ext>
                  </a:extLst>
                </a:gridCol>
                <a:gridCol w="1595423">
                  <a:extLst>
                    <a:ext uri="{9D8B030D-6E8A-4147-A177-3AD203B41FA5}">
                      <a16:colId xmlns:a16="http://schemas.microsoft.com/office/drawing/2014/main" val="3902668982"/>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t>Population </a:t>
                      </a:r>
                    </a:p>
                  </a:txBody>
                  <a:tcPr/>
                </a:tc>
                <a:tc hMerge="1">
                  <a:txBody>
                    <a:bodyPr/>
                    <a:lstStyle/>
                    <a:p>
                      <a:endParaRPr lang="en-US" dirty="0"/>
                    </a:p>
                  </a:txBody>
                  <a:tcPr/>
                </a:tc>
                <a:extLst>
                  <a:ext uri="{0D108BD9-81ED-4DB2-BD59-A6C34878D82A}">
                    <a16:rowId xmlns:a16="http://schemas.microsoft.com/office/drawing/2014/main" val="3463176677"/>
                  </a:ext>
                </a:extLst>
              </a:tr>
              <a:tr h="319852">
                <a:tc>
                  <a:txBody>
                    <a:bodyPr/>
                    <a:lstStyle/>
                    <a:p>
                      <a:r>
                        <a:rPr lang="en-US" b="1" dirty="0"/>
                        <a:t>USA</a:t>
                      </a:r>
                    </a:p>
                  </a:txBody>
                  <a:tcPr/>
                </a:tc>
                <a:tc>
                  <a:txBody>
                    <a:bodyPr/>
                    <a:lstStyle/>
                    <a:p>
                      <a:r>
                        <a:rPr lang="en-US" baseline="0" dirty="0"/>
                        <a:t>327.2 million</a:t>
                      </a:r>
                      <a:endParaRPr lang="en-US" dirty="0"/>
                    </a:p>
                  </a:txBody>
                  <a:tcPr/>
                </a:tc>
                <a:extLst>
                  <a:ext uri="{0D108BD9-81ED-4DB2-BD59-A6C34878D82A}">
                    <a16:rowId xmlns:a16="http://schemas.microsoft.com/office/drawing/2014/main" val="3360127446"/>
                  </a:ext>
                </a:extLst>
              </a:tr>
              <a:tr h="358376">
                <a:tc>
                  <a:txBody>
                    <a:bodyPr/>
                    <a:lstStyle/>
                    <a:p>
                      <a:r>
                        <a:rPr lang="en-US" dirty="0"/>
                        <a:t>Border</a:t>
                      </a:r>
                      <a:r>
                        <a:rPr lang="en-US" baseline="0" dirty="0"/>
                        <a:t> </a:t>
                      </a:r>
                      <a:endParaRPr lang="en-US" dirty="0"/>
                    </a:p>
                  </a:txBody>
                  <a:tcPr/>
                </a:tc>
                <a:tc>
                  <a:txBody>
                    <a:bodyPr/>
                    <a:lstStyle/>
                    <a:p>
                      <a:r>
                        <a:rPr lang="en-US" dirty="0"/>
                        <a:t>77.52</a:t>
                      </a:r>
                    </a:p>
                  </a:txBody>
                  <a:tcPr/>
                </a:tc>
                <a:extLst>
                  <a:ext uri="{0D108BD9-81ED-4DB2-BD59-A6C34878D82A}">
                    <a16:rowId xmlns:a16="http://schemas.microsoft.com/office/drawing/2014/main" val="482237987"/>
                  </a:ext>
                </a:extLst>
              </a:tr>
              <a:tr h="319852">
                <a:tc>
                  <a:txBody>
                    <a:bodyPr/>
                    <a:lstStyle/>
                    <a:p>
                      <a:r>
                        <a:rPr lang="en-US" dirty="0"/>
                        <a:t>CA</a:t>
                      </a:r>
                    </a:p>
                  </a:txBody>
                  <a:tcPr/>
                </a:tc>
                <a:tc>
                  <a:txBody>
                    <a:bodyPr/>
                    <a:lstStyle/>
                    <a:p>
                      <a:r>
                        <a:rPr lang="en-US" dirty="0"/>
                        <a:t>39.56</a:t>
                      </a:r>
                    </a:p>
                  </a:txBody>
                  <a:tcPr/>
                </a:tc>
                <a:extLst>
                  <a:ext uri="{0D108BD9-81ED-4DB2-BD59-A6C34878D82A}">
                    <a16:rowId xmlns:a16="http://schemas.microsoft.com/office/drawing/2014/main" val="2605849965"/>
                  </a:ext>
                </a:extLst>
              </a:tr>
              <a:tr h="319852">
                <a:tc>
                  <a:txBody>
                    <a:bodyPr/>
                    <a:lstStyle/>
                    <a:p>
                      <a:r>
                        <a:rPr lang="en-US" dirty="0"/>
                        <a:t>AZ</a:t>
                      </a:r>
                    </a:p>
                  </a:txBody>
                  <a:tcPr/>
                </a:tc>
                <a:tc>
                  <a:txBody>
                    <a:bodyPr/>
                    <a:lstStyle/>
                    <a:p>
                      <a:r>
                        <a:rPr lang="en-US" dirty="0"/>
                        <a:t>7.17</a:t>
                      </a:r>
                    </a:p>
                  </a:txBody>
                  <a:tcPr/>
                </a:tc>
                <a:extLst>
                  <a:ext uri="{0D108BD9-81ED-4DB2-BD59-A6C34878D82A}">
                    <a16:rowId xmlns:a16="http://schemas.microsoft.com/office/drawing/2014/main" val="2044350902"/>
                  </a:ext>
                </a:extLst>
              </a:tr>
              <a:tr h="319852">
                <a:tc>
                  <a:txBody>
                    <a:bodyPr/>
                    <a:lstStyle/>
                    <a:p>
                      <a:r>
                        <a:rPr lang="en-US" dirty="0"/>
                        <a:t>NM</a:t>
                      </a:r>
                    </a:p>
                  </a:txBody>
                  <a:tcPr/>
                </a:tc>
                <a:tc>
                  <a:txBody>
                    <a:bodyPr/>
                    <a:lstStyle/>
                    <a:p>
                      <a:r>
                        <a:rPr lang="en-US" dirty="0"/>
                        <a:t>2.09</a:t>
                      </a:r>
                    </a:p>
                  </a:txBody>
                  <a:tcPr/>
                </a:tc>
                <a:extLst>
                  <a:ext uri="{0D108BD9-81ED-4DB2-BD59-A6C34878D82A}">
                    <a16:rowId xmlns:a16="http://schemas.microsoft.com/office/drawing/2014/main" val="328838523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a:t>
                      </a:r>
                    </a:p>
                  </a:txBody>
                  <a:tcPr/>
                </a:tc>
                <a:tc>
                  <a:txBody>
                    <a:bodyPr/>
                    <a:lstStyle/>
                    <a:p>
                      <a:r>
                        <a:rPr lang="en-US" dirty="0"/>
                        <a:t>28.7</a:t>
                      </a:r>
                    </a:p>
                  </a:txBody>
                  <a:tcPr/>
                </a:tc>
                <a:extLst>
                  <a:ext uri="{0D108BD9-81ED-4DB2-BD59-A6C34878D82A}">
                    <a16:rowId xmlns:a16="http://schemas.microsoft.com/office/drawing/2014/main" val="252481502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Mexico</a:t>
                      </a:r>
                    </a:p>
                  </a:txBody>
                  <a:tcPr/>
                </a:tc>
                <a:tc>
                  <a:txBody>
                    <a:bodyPr/>
                    <a:lstStyle/>
                    <a:p>
                      <a:r>
                        <a:rPr lang="en-US" dirty="0"/>
                        <a:t>129.2 million</a:t>
                      </a:r>
                    </a:p>
                  </a:txBody>
                  <a:tcPr/>
                </a:tc>
                <a:extLst>
                  <a:ext uri="{0D108BD9-81ED-4DB2-BD59-A6C34878D82A}">
                    <a16:rowId xmlns:a16="http://schemas.microsoft.com/office/drawing/2014/main" val="411037904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Border</a:t>
                      </a:r>
                    </a:p>
                  </a:txBody>
                  <a:tcPr/>
                </a:tc>
                <a:tc>
                  <a:txBody>
                    <a:bodyPr/>
                    <a:lstStyle/>
                    <a:p>
                      <a:r>
                        <a:rPr lang="en-US" dirty="0"/>
                        <a:t>21.53</a:t>
                      </a:r>
                    </a:p>
                  </a:txBody>
                  <a:tcPr/>
                </a:tc>
                <a:extLst>
                  <a:ext uri="{0D108BD9-81ED-4DB2-BD59-A6C34878D82A}">
                    <a16:rowId xmlns:a16="http://schemas.microsoft.com/office/drawing/2014/main" val="27816094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a:t>
                      </a:r>
                    </a:p>
                  </a:txBody>
                  <a:tcPr/>
                </a:tc>
                <a:tc>
                  <a:txBody>
                    <a:bodyPr/>
                    <a:lstStyle/>
                    <a:p>
                      <a:r>
                        <a:rPr lang="en-US" dirty="0"/>
                        <a:t>3.32</a:t>
                      </a:r>
                    </a:p>
                  </a:txBody>
                  <a:tcPr/>
                </a:tc>
                <a:extLst>
                  <a:ext uri="{0D108BD9-81ED-4DB2-BD59-A6C34878D82A}">
                    <a16:rowId xmlns:a16="http://schemas.microsoft.com/office/drawing/2014/main" val="3418414508"/>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p>
                  </a:txBody>
                  <a:tcPr/>
                </a:tc>
                <a:tc>
                  <a:txBody>
                    <a:bodyPr/>
                    <a:lstStyle/>
                    <a:p>
                      <a:r>
                        <a:rPr lang="en-US" dirty="0"/>
                        <a:t>2.85</a:t>
                      </a:r>
                    </a:p>
                  </a:txBody>
                  <a:tcPr/>
                </a:tc>
                <a:extLst>
                  <a:ext uri="{0D108BD9-81ED-4DB2-BD59-A6C34878D82A}">
                    <a16:rowId xmlns:a16="http://schemas.microsoft.com/office/drawing/2014/main" val="3729467536"/>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a:r>
                    </a:p>
                  </a:txBody>
                  <a:tcPr/>
                </a:tc>
                <a:tc>
                  <a:txBody>
                    <a:bodyPr/>
                    <a:lstStyle/>
                    <a:p>
                      <a:r>
                        <a:rPr lang="en-US" dirty="0"/>
                        <a:t>3.85</a:t>
                      </a:r>
                    </a:p>
                  </a:txBody>
                  <a:tcPr/>
                </a:tc>
                <a:extLst>
                  <a:ext uri="{0D108BD9-81ED-4DB2-BD59-A6C34878D82A}">
                    <a16:rowId xmlns:a16="http://schemas.microsoft.com/office/drawing/2014/main" val="207313091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t>
                      </a:r>
                    </a:p>
                  </a:txBody>
                  <a:tcPr/>
                </a:tc>
                <a:tc>
                  <a:txBody>
                    <a:bodyPr/>
                    <a:lstStyle/>
                    <a:p>
                      <a:r>
                        <a:rPr lang="en-US" dirty="0"/>
                        <a:t>2.95</a:t>
                      </a:r>
                    </a:p>
                  </a:txBody>
                  <a:tcPr/>
                </a:tc>
                <a:extLst>
                  <a:ext uri="{0D108BD9-81ED-4DB2-BD59-A6C34878D82A}">
                    <a16:rowId xmlns:a16="http://schemas.microsoft.com/office/drawing/2014/main" val="352297629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NL</a:t>
                      </a:r>
                    </a:p>
                  </a:txBody>
                  <a:tcPr/>
                </a:tc>
                <a:tc>
                  <a:txBody>
                    <a:bodyPr/>
                    <a:lstStyle/>
                    <a:p>
                      <a:r>
                        <a:rPr lang="en-US" dirty="0"/>
                        <a:t>5.12</a:t>
                      </a:r>
                    </a:p>
                  </a:txBody>
                  <a:tcPr/>
                </a:tc>
                <a:extLst>
                  <a:ext uri="{0D108BD9-81ED-4DB2-BD59-A6C34878D82A}">
                    <a16:rowId xmlns:a16="http://schemas.microsoft.com/office/drawing/2014/main" val="428825418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a:t>
                      </a:r>
                    </a:p>
                  </a:txBody>
                  <a:tcPr/>
                </a:tc>
                <a:tc>
                  <a:txBody>
                    <a:bodyPr/>
                    <a:lstStyle/>
                    <a:p>
                      <a:r>
                        <a:rPr lang="en-US" dirty="0"/>
                        <a:t>3.44</a:t>
                      </a:r>
                    </a:p>
                  </a:txBody>
                  <a:tcPr/>
                </a:tc>
                <a:extLst>
                  <a:ext uri="{0D108BD9-81ED-4DB2-BD59-A6C34878D82A}">
                    <a16:rowId xmlns:a16="http://schemas.microsoft.com/office/drawing/2014/main" val="2736671723"/>
                  </a:ext>
                </a:extLst>
              </a:tr>
            </a:tbl>
          </a:graphicData>
        </a:graphic>
      </p:graphicFrame>
      <p:sp>
        <p:nvSpPr>
          <p:cNvPr id="5" name="Slide Number Placeholder 4"/>
          <p:cNvSpPr>
            <a:spLocks noGrp="1"/>
          </p:cNvSpPr>
          <p:nvPr>
            <p:ph type="sldNum" sz="quarter" idx="12"/>
          </p:nvPr>
        </p:nvSpPr>
        <p:spPr>
          <a:xfrm>
            <a:off x="4724400" y="6341873"/>
            <a:ext cx="2743200" cy="365125"/>
          </a:xfrm>
        </p:spPr>
        <p:txBody>
          <a:bodyPr/>
          <a:lstStyle/>
          <a:p>
            <a:pPr algn="ctr"/>
            <a:r>
              <a:rPr lang="en-US" dirty="0"/>
              <a:t>~</a:t>
            </a:r>
            <a:fld id="{18E3BE94-0695-407D-8D40-F426271A1635}" type="slidenum">
              <a:rPr lang="en-US" smtClean="0"/>
              <a:pPr algn="ctr"/>
              <a:t>3</a:t>
            </a:fld>
            <a:r>
              <a:rPr lang="en-US" dirty="0"/>
              <a:t>~</a:t>
            </a:r>
          </a:p>
        </p:txBody>
      </p:sp>
      <p:pic>
        <p:nvPicPr>
          <p:cNvPr id="6" name="Picture 5">
            <a:extLst>
              <a:ext uri="{FF2B5EF4-FFF2-40B4-BE49-F238E27FC236}">
                <a16:creationId xmlns:a16="http://schemas.microsoft.com/office/drawing/2014/main" id="{45261B37-69CD-4AF3-9438-06545DCE237F}"/>
              </a:ext>
            </a:extLst>
          </p:cNvPr>
          <p:cNvPicPr>
            <a:picLocks noChangeAspect="1"/>
          </p:cNvPicPr>
          <p:nvPr/>
        </p:nvPicPr>
        <p:blipFill>
          <a:blip r:embed="rId4"/>
          <a:stretch>
            <a:fillRect/>
          </a:stretch>
        </p:blipFill>
        <p:spPr>
          <a:xfrm>
            <a:off x="89975" y="4380966"/>
            <a:ext cx="2002793" cy="1560797"/>
          </a:xfrm>
          <a:prstGeom prst="rect">
            <a:avLst/>
          </a:prstGeom>
        </p:spPr>
      </p:pic>
      <p:sp>
        <p:nvSpPr>
          <p:cNvPr id="11" name="TextBox 10">
            <a:extLst>
              <a:ext uri="{FF2B5EF4-FFF2-40B4-BE49-F238E27FC236}">
                <a16:creationId xmlns:a16="http://schemas.microsoft.com/office/drawing/2014/main" id="{D7430A5F-9E14-4224-B600-858E0E872D94}"/>
              </a:ext>
            </a:extLst>
          </p:cNvPr>
          <p:cNvSpPr txBox="1"/>
          <p:nvPr/>
        </p:nvSpPr>
        <p:spPr>
          <a:xfrm>
            <a:off x="2129295" y="5603209"/>
            <a:ext cx="1640706" cy="338554"/>
          </a:xfrm>
          <a:prstGeom prst="rect">
            <a:avLst/>
          </a:prstGeom>
          <a:noFill/>
        </p:spPr>
        <p:txBody>
          <a:bodyPr wrap="square" rtlCol="0">
            <a:spAutoFit/>
          </a:bodyPr>
          <a:lstStyle/>
          <a:p>
            <a:r>
              <a:rPr lang="en-US" sz="1600" dirty="0">
                <a:solidFill>
                  <a:schemeClr val="bg1">
                    <a:lumMod val="50000"/>
                  </a:schemeClr>
                </a:solidFill>
              </a:rPr>
              <a:t>million</a:t>
            </a:r>
          </a:p>
        </p:txBody>
      </p:sp>
    </p:spTree>
    <p:extLst>
      <p:ext uri="{BB962C8B-B14F-4D97-AF65-F5344CB8AC3E}">
        <p14:creationId xmlns:p14="http://schemas.microsoft.com/office/powerpoint/2010/main" val="393144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7A650-B615-4F50-9CD8-32AC438F4128}"/>
              </a:ext>
            </a:extLst>
          </p:cNvPr>
          <p:cNvPicPr>
            <a:picLocks noChangeAspect="1"/>
          </p:cNvPicPr>
          <p:nvPr/>
        </p:nvPicPr>
        <p:blipFill>
          <a:blip r:embed="rId3"/>
          <a:stretch>
            <a:fillRect/>
          </a:stretch>
        </p:blipFill>
        <p:spPr>
          <a:xfrm>
            <a:off x="149600" y="884896"/>
            <a:ext cx="9180294" cy="5104890"/>
          </a:xfrm>
          <a:prstGeom prst="rect">
            <a:avLst/>
          </a:prstGeom>
        </p:spPr>
      </p:pic>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838200" y="-779"/>
            <a:ext cx="10515600" cy="977324"/>
          </a:xfrm>
        </p:spPr>
        <p:txBody>
          <a:bodyPr>
            <a:normAutofit/>
          </a:bodyPr>
          <a:lstStyle/>
          <a:p>
            <a:r>
              <a:rPr lang="en-US" sz="2400" b="1" dirty="0">
                <a:solidFill>
                  <a:srgbClr val="0070C0"/>
                </a:solidFill>
              </a:rPr>
              <a:t>Solar Energy in the 4 Border States (USA) and 6 Border States (Mexico)</a:t>
            </a:r>
          </a:p>
        </p:txBody>
      </p:sp>
      <p:sp>
        <p:nvSpPr>
          <p:cNvPr id="9" name="Rectangle 8">
            <a:extLst>
              <a:ext uri="{FF2B5EF4-FFF2-40B4-BE49-F238E27FC236}">
                <a16:creationId xmlns:a16="http://schemas.microsoft.com/office/drawing/2014/main" id="{45B3BC51-84E3-4690-93CE-3235A07291F7}"/>
              </a:ext>
            </a:extLst>
          </p:cNvPr>
          <p:cNvSpPr/>
          <p:nvPr/>
        </p:nvSpPr>
        <p:spPr>
          <a:xfrm>
            <a:off x="251131" y="5996731"/>
            <a:ext cx="8123121" cy="369332"/>
          </a:xfrm>
          <a:prstGeom prst="rect">
            <a:avLst/>
          </a:prstGeom>
        </p:spPr>
        <p:txBody>
          <a:bodyPr wrap="none">
            <a:spAutoFit/>
          </a:bodyPr>
          <a:lstStyle/>
          <a:p>
            <a:r>
              <a:rPr lang="en-US" dirty="0">
                <a:solidFill>
                  <a:srgbClr val="4C4C4C"/>
                </a:solidFill>
                <a:latin typeface="Avenir Next W01"/>
              </a:rPr>
              <a:t>Source: North American Cooperation on Energy Information (NACEI), SEIA, ASOLMEX</a:t>
            </a:r>
            <a:endParaRPr lang="en-US" dirty="0"/>
          </a:p>
        </p:txBody>
      </p:sp>
      <p:pic>
        <p:nvPicPr>
          <p:cNvPr id="14" name="Picture 13">
            <a:extLst>
              <a:ext uri="{FF2B5EF4-FFF2-40B4-BE49-F238E27FC236}">
                <a16:creationId xmlns:a16="http://schemas.microsoft.com/office/drawing/2014/main" id="{8980856F-4D85-466F-A256-FD662D694A31}"/>
              </a:ext>
            </a:extLst>
          </p:cNvPr>
          <p:cNvPicPr>
            <a:picLocks noChangeAspect="1"/>
          </p:cNvPicPr>
          <p:nvPr/>
        </p:nvPicPr>
        <p:blipFill>
          <a:blip r:embed="rId4"/>
          <a:stretch>
            <a:fillRect/>
          </a:stretch>
        </p:blipFill>
        <p:spPr>
          <a:xfrm>
            <a:off x="159649" y="3659876"/>
            <a:ext cx="847725" cy="2352675"/>
          </a:xfrm>
          <a:prstGeom prst="rect">
            <a:avLst/>
          </a:prstGeom>
        </p:spPr>
      </p:pic>
      <p:sp>
        <p:nvSpPr>
          <p:cNvPr id="15" name="TextBox 14">
            <a:extLst>
              <a:ext uri="{FF2B5EF4-FFF2-40B4-BE49-F238E27FC236}">
                <a16:creationId xmlns:a16="http://schemas.microsoft.com/office/drawing/2014/main" id="{34CCAFDE-61BC-4794-A742-6A72FD04AC60}"/>
              </a:ext>
            </a:extLst>
          </p:cNvPr>
          <p:cNvSpPr txBox="1"/>
          <p:nvPr/>
        </p:nvSpPr>
        <p:spPr>
          <a:xfrm>
            <a:off x="1007374" y="5634550"/>
            <a:ext cx="1640706" cy="338554"/>
          </a:xfrm>
          <a:prstGeom prst="rect">
            <a:avLst/>
          </a:prstGeom>
          <a:noFill/>
        </p:spPr>
        <p:txBody>
          <a:bodyPr wrap="square" rtlCol="0">
            <a:spAutoFit/>
          </a:bodyPr>
          <a:lstStyle/>
          <a:p>
            <a:r>
              <a:rPr lang="en-US" sz="1600" dirty="0">
                <a:solidFill>
                  <a:schemeClr val="bg1">
                    <a:lumMod val="50000"/>
                  </a:schemeClr>
                </a:solidFill>
              </a:rPr>
              <a:t>kW/m</a:t>
            </a:r>
            <a:r>
              <a:rPr lang="en-US" sz="1600" baseline="30000" dirty="0">
                <a:solidFill>
                  <a:schemeClr val="bg1">
                    <a:lumMod val="50000"/>
                  </a:schemeClr>
                </a:solidFill>
              </a:rPr>
              <a:t>2</a:t>
            </a:r>
            <a:r>
              <a:rPr lang="en-US" sz="1600" dirty="0">
                <a:solidFill>
                  <a:schemeClr val="bg1">
                    <a:lumMod val="50000"/>
                  </a:schemeClr>
                </a:solidFill>
              </a:rPr>
              <a:t> per day</a:t>
            </a:r>
          </a:p>
        </p:txBody>
      </p:sp>
      <p:graphicFrame>
        <p:nvGraphicFramePr>
          <p:cNvPr id="3" name="Table 2"/>
          <p:cNvGraphicFramePr>
            <a:graphicFrameLocks noGrp="1"/>
          </p:cNvGraphicFramePr>
          <p:nvPr>
            <p:extLst>
              <p:ext uri="{D42A27DB-BD31-4B8C-83A1-F6EECF244321}">
                <p14:modId xmlns:p14="http://schemas.microsoft.com/office/powerpoint/2010/main" val="1530809155"/>
              </p:ext>
            </p:extLst>
          </p:nvPr>
        </p:nvGraphicFramePr>
        <p:xfrm>
          <a:off x="9434018" y="662001"/>
          <a:ext cx="2608382" cy="5550681"/>
        </p:xfrm>
        <a:graphic>
          <a:graphicData uri="http://schemas.openxmlformats.org/drawingml/2006/table">
            <a:tbl>
              <a:tblPr firstRow="1" bandRow="1">
                <a:tableStyleId>{5C22544A-7EE6-4342-B048-85BDC9FD1C3A}</a:tableStyleId>
              </a:tblPr>
              <a:tblGrid>
                <a:gridCol w="1012959">
                  <a:extLst>
                    <a:ext uri="{9D8B030D-6E8A-4147-A177-3AD203B41FA5}">
                      <a16:colId xmlns:a16="http://schemas.microsoft.com/office/drawing/2014/main" val="114401057"/>
                    </a:ext>
                  </a:extLst>
                </a:gridCol>
                <a:gridCol w="1595423">
                  <a:extLst>
                    <a:ext uri="{9D8B030D-6E8A-4147-A177-3AD203B41FA5}">
                      <a16:colId xmlns:a16="http://schemas.microsoft.com/office/drawing/2014/main" val="3902668982"/>
                    </a:ext>
                  </a:extLst>
                </a:gridCol>
              </a:tblGrid>
              <a:tr h="43004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t>Installed Solar Power</a:t>
                      </a:r>
                    </a:p>
                  </a:txBody>
                  <a:tcPr/>
                </a:tc>
                <a:tc hMerge="1">
                  <a:txBody>
                    <a:bodyPr/>
                    <a:lstStyle/>
                    <a:p>
                      <a:endParaRPr lang="en-US" dirty="0"/>
                    </a:p>
                  </a:txBody>
                  <a:tcPr/>
                </a:tc>
                <a:extLst>
                  <a:ext uri="{0D108BD9-81ED-4DB2-BD59-A6C34878D82A}">
                    <a16:rowId xmlns:a16="http://schemas.microsoft.com/office/drawing/2014/main" val="3463176677"/>
                  </a:ext>
                </a:extLst>
              </a:tr>
              <a:tr h="319852">
                <a:tc>
                  <a:txBody>
                    <a:bodyPr/>
                    <a:lstStyle/>
                    <a:p>
                      <a:r>
                        <a:rPr lang="en-US" b="1" dirty="0"/>
                        <a:t>USA</a:t>
                      </a:r>
                    </a:p>
                  </a:txBody>
                  <a:tcPr/>
                </a:tc>
                <a:tc>
                  <a:txBody>
                    <a:bodyPr/>
                    <a:lstStyle/>
                    <a:p>
                      <a:r>
                        <a:rPr lang="en-US" baseline="0" dirty="0"/>
                        <a:t>64.2 GW</a:t>
                      </a:r>
                      <a:endParaRPr lang="en-US" dirty="0"/>
                    </a:p>
                  </a:txBody>
                  <a:tcPr/>
                </a:tc>
                <a:extLst>
                  <a:ext uri="{0D108BD9-81ED-4DB2-BD59-A6C34878D82A}">
                    <a16:rowId xmlns:a16="http://schemas.microsoft.com/office/drawing/2014/main" val="3360127446"/>
                  </a:ext>
                </a:extLst>
              </a:tr>
              <a:tr h="358376">
                <a:tc>
                  <a:txBody>
                    <a:bodyPr/>
                    <a:lstStyle/>
                    <a:p>
                      <a:r>
                        <a:rPr lang="en-US" dirty="0"/>
                        <a:t>Border</a:t>
                      </a:r>
                      <a:r>
                        <a:rPr lang="en-US" baseline="0" dirty="0"/>
                        <a:t> </a:t>
                      </a:r>
                      <a:endParaRPr lang="en-US" dirty="0"/>
                    </a:p>
                  </a:txBody>
                  <a:tcPr/>
                </a:tc>
                <a:tc>
                  <a:txBody>
                    <a:bodyPr/>
                    <a:lstStyle/>
                    <a:p>
                      <a:r>
                        <a:rPr lang="en-US" dirty="0"/>
                        <a:t>31.8</a:t>
                      </a:r>
                    </a:p>
                  </a:txBody>
                  <a:tcPr/>
                </a:tc>
                <a:extLst>
                  <a:ext uri="{0D108BD9-81ED-4DB2-BD59-A6C34878D82A}">
                    <a16:rowId xmlns:a16="http://schemas.microsoft.com/office/drawing/2014/main" val="482237987"/>
                  </a:ext>
                </a:extLst>
              </a:tr>
              <a:tr h="319852">
                <a:tc>
                  <a:txBody>
                    <a:bodyPr/>
                    <a:lstStyle/>
                    <a:p>
                      <a:r>
                        <a:rPr lang="en-US" dirty="0"/>
                        <a:t>CA</a:t>
                      </a:r>
                    </a:p>
                  </a:txBody>
                  <a:tcPr/>
                </a:tc>
                <a:tc>
                  <a:txBody>
                    <a:bodyPr/>
                    <a:lstStyle/>
                    <a:p>
                      <a:r>
                        <a:rPr lang="en-US" dirty="0"/>
                        <a:t>24.4</a:t>
                      </a:r>
                    </a:p>
                  </a:txBody>
                  <a:tcPr/>
                </a:tc>
                <a:extLst>
                  <a:ext uri="{0D108BD9-81ED-4DB2-BD59-A6C34878D82A}">
                    <a16:rowId xmlns:a16="http://schemas.microsoft.com/office/drawing/2014/main" val="2605849965"/>
                  </a:ext>
                </a:extLst>
              </a:tr>
              <a:tr h="319852">
                <a:tc>
                  <a:txBody>
                    <a:bodyPr/>
                    <a:lstStyle/>
                    <a:p>
                      <a:r>
                        <a:rPr lang="en-US" dirty="0"/>
                        <a:t>AZ</a:t>
                      </a:r>
                    </a:p>
                  </a:txBody>
                  <a:tcPr/>
                </a:tc>
                <a:tc>
                  <a:txBody>
                    <a:bodyPr/>
                    <a:lstStyle/>
                    <a:p>
                      <a:r>
                        <a:rPr lang="en-US" dirty="0"/>
                        <a:t>3.7</a:t>
                      </a:r>
                    </a:p>
                  </a:txBody>
                  <a:tcPr/>
                </a:tc>
                <a:extLst>
                  <a:ext uri="{0D108BD9-81ED-4DB2-BD59-A6C34878D82A}">
                    <a16:rowId xmlns:a16="http://schemas.microsoft.com/office/drawing/2014/main" val="2044350902"/>
                  </a:ext>
                </a:extLst>
              </a:tr>
              <a:tr h="319852">
                <a:tc>
                  <a:txBody>
                    <a:bodyPr/>
                    <a:lstStyle/>
                    <a:p>
                      <a:r>
                        <a:rPr lang="en-US" dirty="0"/>
                        <a:t>NM</a:t>
                      </a:r>
                    </a:p>
                  </a:txBody>
                  <a:tcPr/>
                </a:tc>
                <a:tc>
                  <a:txBody>
                    <a:bodyPr/>
                    <a:lstStyle/>
                    <a:p>
                      <a:r>
                        <a:rPr lang="en-US" dirty="0"/>
                        <a:t>0.8</a:t>
                      </a:r>
                    </a:p>
                  </a:txBody>
                  <a:tcPr/>
                </a:tc>
                <a:extLst>
                  <a:ext uri="{0D108BD9-81ED-4DB2-BD59-A6C34878D82A}">
                    <a16:rowId xmlns:a16="http://schemas.microsoft.com/office/drawing/2014/main" val="328838523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a:t>
                      </a:r>
                    </a:p>
                  </a:txBody>
                  <a:tcPr/>
                </a:tc>
                <a:tc>
                  <a:txBody>
                    <a:bodyPr/>
                    <a:lstStyle/>
                    <a:p>
                      <a:r>
                        <a:rPr lang="en-US" dirty="0"/>
                        <a:t>2.9</a:t>
                      </a:r>
                    </a:p>
                  </a:txBody>
                  <a:tcPr/>
                </a:tc>
                <a:extLst>
                  <a:ext uri="{0D108BD9-81ED-4DB2-BD59-A6C34878D82A}">
                    <a16:rowId xmlns:a16="http://schemas.microsoft.com/office/drawing/2014/main" val="252481502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Mexico</a:t>
                      </a:r>
                    </a:p>
                  </a:txBody>
                  <a:tcPr/>
                </a:tc>
                <a:tc>
                  <a:txBody>
                    <a:bodyPr/>
                    <a:lstStyle/>
                    <a:p>
                      <a:r>
                        <a:rPr lang="en-US" dirty="0"/>
                        <a:t>3.0 GW</a:t>
                      </a:r>
                    </a:p>
                  </a:txBody>
                  <a:tcPr/>
                </a:tc>
                <a:extLst>
                  <a:ext uri="{0D108BD9-81ED-4DB2-BD59-A6C34878D82A}">
                    <a16:rowId xmlns:a16="http://schemas.microsoft.com/office/drawing/2014/main" val="411037904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Border</a:t>
                      </a:r>
                    </a:p>
                  </a:txBody>
                  <a:tcPr/>
                </a:tc>
                <a:tc>
                  <a:txBody>
                    <a:bodyPr/>
                    <a:lstStyle/>
                    <a:p>
                      <a:r>
                        <a:rPr lang="en-US" dirty="0"/>
                        <a:t>1.2</a:t>
                      </a:r>
                    </a:p>
                  </a:txBody>
                  <a:tcPr/>
                </a:tc>
                <a:extLst>
                  <a:ext uri="{0D108BD9-81ED-4DB2-BD59-A6C34878D82A}">
                    <a16:rowId xmlns:a16="http://schemas.microsoft.com/office/drawing/2014/main" val="27816094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a:t>
                      </a:r>
                    </a:p>
                  </a:txBody>
                  <a:tcPr/>
                </a:tc>
                <a:tc>
                  <a:txBody>
                    <a:bodyPr/>
                    <a:lstStyle/>
                    <a:p>
                      <a:r>
                        <a:rPr lang="en-US" dirty="0"/>
                        <a:t>0.004</a:t>
                      </a:r>
                    </a:p>
                  </a:txBody>
                  <a:tcPr/>
                </a:tc>
                <a:extLst>
                  <a:ext uri="{0D108BD9-81ED-4DB2-BD59-A6C34878D82A}">
                    <a16:rowId xmlns:a16="http://schemas.microsoft.com/office/drawing/2014/main" val="3418414508"/>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p>
                  </a:txBody>
                  <a:tcPr/>
                </a:tc>
                <a:tc>
                  <a:txBody>
                    <a:bodyPr/>
                    <a:lstStyle/>
                    <a:p>
                      <a:r>
                        <a:rPr lang="en-US" dirty="0"/>
                        <a:t>0.227</a:t>
                      </a:r>
                    </a:p>
                  </a:txBody>
                  <a:tcPr/>
                </a:tc>
                <a:extLst>
                  <a:ext uri="{0D108BD9-81ED-4DB2-BD59-A6C34878D82A}">
                    <a16:rowId xmlns:a16="http://schemas.microsoft.com/office/drawing/2014/main" val="3729467536"/>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a:r>
                    </a:p>
                  </a:txBody>
                  <a:tcPr/>
                </a:tc>
                <a:tc>
                  <a:txBody>
                    <a:bodyPr/>
                    <a:lstStyle/>
                    <a:p>
                      <a:r>
                        <a:rPr lang="en-US" dirty="0"/>
                        <a:t>0.318</a:t>
                      </a:r>
                    </a:p>
                  </a:txBody>
                  <a:tcPr/>
                </a:tc>
                <a:extLst>
                  <a:ext uri="{0D108BD9-81ED-4DB2-BD59-A6C34878D82A}">
                    <a16:rowId xmlns:a16="http://schemas.microsoft.com/office/drawing/2014/main" val="207313091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t>
                      </a:r>
                    </a:p>
                  </a:txBody>
                  <a:tcPr/>
                </a:tc>
                <a:tc>
                  <a:txBody>
                    <a:bodyPr/>
                    <a:lstStyle/>
                    <a:p>
                      <a:r>
                        <a:rPr lang="en-US" dirty="0"/>
                        <a:t>0.658</a:t>
                      </a:r>
                    </a:p>
                  </a:txBody>
                  <a:tcPr/>
                </a:tc>
                <a:extLst>
                  <a:ext uri="{0D108BD9-81ED-4DB2-BD59-A6C34878D82A}">
                    <a16:rowId xmlns:a16="http://schemas.microsoft.com/office/drawing/2014/main" val="352297629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NL</a:t>
                      </a:r>
                    </a:p>
                  </a:txBody>
                  <a:tcPr/>
                </a:tc>
                <a:tc>
                  <a:txBody>
                    <a:bodyPr/>
                    <a:lstStyle/>
                    <a:p>
                      <a:r>
                        <a:rPr lang="en-US" dirty="0"/>
                        <a:t>0</a:t>
                      </a:r>
                    </a:p>
                  </a:txBody>
                  <a:tcPr/>
                </a:tc>
                <a:extLst>
                  <a:ext uri="{0D108BD9-81ED-4DB2-BD59-A6C34878D82A}">
                    <a16:rowId xmlns:a16="http://schemas.microsoft.com/office/drawing/2014/main" val="428825418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a:t>
                      </a:r>
                    </a:p>
                  </a:txBody>
                  <a:tcPr/>
                </a:tc>
                <a:tc>
                  <a:txBody>
                    <a:bodyPr/>
                    <a:lstStyle/>
                    <a:p>
                      <a:r>
                        <a:rPr lang="en-US" dirty="0"/>
                        <a:t>0</a:t>
                      </a:r>
                    </a:p>
                  </a:txBody>
                  <a:tcPr/>
                </a:tc>
                <a:extLst>
                  <a:ext uri="{0D108BD9-81ED-4DB2-BD59-A6C34878D82A}">
                    <a16:rowId xmlns:a16="http://schemas.microsoft.com/office/drawing/2014/main" val="2736671723"/>
                  </a:ext>
                </a:extLst>
              </a:tr>
            </a:tbl>
          </a:graphicData>
        </a:graphic>
      </p:graphicFrame>
      <p:sp>
        <p:nvSpPr>
          <p:cNvPr id="6" name="Slide Number Placeholder 5"/>
          <p:cNvSpPr>
            <a:spLocks noGrp="1"/>
          </p:cNvSpPr>
          <p:nvPr>
            <p:ph type="sldNum" sz="quarter" idx="12"/>
          </p:nvPr>
        </p:nvSpPr>
        <p:spPr>
          <a:xfrm>
            <a:off x="4724400" y="6373008"/>
            <a:ext cx="2743200" cy="365125"/>
          </a:xfrm>
        </p:spPr>
        <p:txBody>
          <a:bodyPr/>
          <a:lstStyle/>
          <a:p>
            <a:pPr algn="ctr"/>
            <a:r>
              <a:rPr lang="en-US" dirty="0"/>
              <a:t>~</a:t>
            </a:r>
            <a:fld id="{18E3BE94-0695-407D-8D40-F426271A1635}" type="slidenum">
              <a:rPr lang="en-US" smtClean="0"/>
              <a:pPr algn="ctr"/>
              <a:t>4</a:t>
            </a:fld>
            <a:r>
              <a:rPr lang="en-US" dirty="0"/>
              <a:t>~</a:t>
            </a:r>
          </a:p>
        </p:txBody>
      </p:sp>
    </p:spTree>
    <p:extLst>
      <p:ext uri="{BB962C8B-B14F-4D97-AF65-F5344CB8AC3E}">
        <p14:creationId xmlns:p14="http://schemas.microsoft.com/office/powerpoint/2010/main" val="46140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C6F539-6BC6-4E4A-8A54-14A3FC2AF337}"/>
              </a:ext>
            </a:extLst>
          </p:cNvPr>
          <p:cNvPicPr>
            <a:picLocks noChangeAspect="1"/>
          </p:cNvPicPr>
          <p:nvPr/>
        </p:nvPicPr>
        <p:blipFill>
          <a:blip r:embed="rId3"/>
          <a:stretch>
            <a:fillRect/>
          </a:stretch>
        </p:blipFill>
        <p:spPr>
          <a:xfrm>
            <a:off x="187690" y="938435"/>
            <a:ext cx="9236278" cy="5237104"/>
          </a:xfrm>
          <a:prstGeom prst="rect">
            <a:avLst/>
          </a:prstGeom>
        </p:spPr>
      </p:pic>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838200" y="-102726"/>
            <a:ext cx="10515600" cy="1041162"/>
          </a:xfrm>
        </p:spPr>
        <p:txBody>
          <a:bodyPr>
            <a:normAutofit/>
          </a:bodyPr>
          <a:lstStyle/>
          <a:p>
            <a:r>
              <a:rPr lang="en-US" sz="2400" b="1" dirty="0">
                <a:solidFill>
                  <a:srgbClr val="0070C0"/>
                </a:solidFill>
              </a:rPr>
              <a:t> Wind Energy in the 4 Border States (USA) and 6 Border States (Mexico)</a:t>
            </a:r>
          </a:p>
        </p:txBody>
      </p:sp>
      <p:sp>
        <p:nvSpPr>
          <p:cNvPr id="9" name="Rectangle 8">
            <a:extLst>
              <a:ext uri="{FF2B5EF4-FFF2-40B4-BE49-F238E27FC236}">
                <a16:creationId xmlns:a16="http://schemas.microsoft.com/office/drawing/2014/main" id="{45B3BC51-84E3-4690-93CE-3235A07291F7}"/>
              </a:ext>
            </a:extLst>
          </p:cNvPr>
          <p:cNvSpPr/>
          <p:nvPr/>
        </p:nvSpPr>
        <p:spPr>
          <a:xfrm>
            <a:off x="78204" y="6244998"/>
            <a:ext cx="2917658" cy="369332"/>
          </a:xfrm>
          <a:prstGeom prst="rect">
            <a:avLst/>
          </a:prstGeom>
        </p:spPr>
        <p:txBody>
          <a:bodyPr wrap="none">
            <a:spAutoFit/>
          </a:bodyPr>
          <a:lstStyle/>
          <a:p>
            <a:r>
              <a:rPr lang="en-US" dirty="0">
                <a:solidFill>
                  <a:srgbClr val="4C4C4C"/>
                </a:solidFill>
                <a:latin typeface="Avenir Next W01"/>
              </a:rPr>
              <a:t>Source: NREL, AWEA, AMDEE</a:t>
            </a:r>
            <a:endParaRPr lang="en-US" dirty="0"/>
          </a:p>
        </p:txBody>
      </p:sp>
      <p:pic>
        <p:nvPicPr>
          <p:cNvPr id="4" name="Picture 3">
            <a:extLst>
              <a:ext uri="{FF2B5EF4-FFF2-40B4-BE49-F238E27FC236}">
                <a16:creationId xmlns:a16="http://schemas.microsoft.com/office/drawing/2014/main" id="{30A597E0-FC5A-48B2-AD21-9FA96D32E5A2}"/>
              </a:ext>
            </a:extLst>
          </p:cNvPr>
          <p:cNvPicPr>
            <a:picLocks noChangeAspect="1"/>
          </p:cNvPicPr>
          <p:nvPr/>
        </p:nvPicPr>
        <p:blipFill>
          <a:blip r:embed="rId4"/>
          <a:stretch>
            <a:fillRect/>
          </a:stretch>
        </p:blipFill>
        <p:spPr>
          <a:xfrm>
            <a:off x="159649" y="4639841"/>
            <a:ext cx="952500" cy="1704975"/>
          </a:xfrm>
          <a:prstGeom prst="rect">
            <a:avLst/>
          </a:prstGeom>
        </p:spPr>
      </p:pic>
      <p:sp>
        <p:nvSpPr>
          <p:cNvPr id="13" name="TextBox 12">
            <a:extLst>
              <a:ext uri="{FF2B5EF4-FFF2-40B4-BE49-F238E27FC236}">
                <a16:creationId xmlns:a16="http://schemas.microsoft.com/office/drawing/2014/main" id="{B5E8D39A-1268-4FBC-87DE-A0A28114F1C6}"/>
              </a:ext>
            </a:extLst>
          </p:cNvPr>
          <p:cNvSpPr txBox="1"/>
          <p:nvPr/>
        </p:nvSpPr>
        <p:spPr>
          <a:xfrm>
            <a:off x="1140190" y="5773209"/>
            <a:ext cx="1640706" cy="338554"/>
          </a:xfrm>
          <a:prstGeom prst="rect">
            <a:avLst/>
          </a:prstGeom>
          <a:noFill/>
        </p:spPr>
        <p:txBody>
          <a:bodyPr wrap="square" rtlCol="0">
            <a:spAutoFit/>
          </a:bodyPr>
          <a:lstStyle/>
          <a:p>
            <a:r>
              <a:rPr lang="en-US" sz="1600" dirty="0">
                <a:solidFill>
                  <a:schemeClr val="bg1">
                    <a:lumMod val="50000"/>
                  </a:schemeClr>
                </a:solidFill>
              </a:rPr>
              <a:t>m/s</a:t>
            </a:r>
          </a:p>
        </p:txBody>
      </p:sp>
      <p:graphicFrame>
        <p:nvGraphicFramePr>
          <p:cNvPr id="11" name="Table 10">
            <a:extLst>
              <a:ext uri="{FF2B5EF4-FFF2-40B4-BE49-F238E27FC236}">
                <a16:creationId xmlns:a16="http://schemas.microsoft.com/office/drawing/2014/main" id="{609EF7DD-714D-4C8B-90A0-0C46B3C69A18}"/>
              </a:ext>
            </a:extLst>
          </p:cNvPr>
          <p:cNvGraphicFramePr>
            <a:graphicFrameLocks noGrp="1"/>
          </p:cNvGraphicFramePr>
          <p:nvPr>
            <p:extLst>
              <p:ext uri="{D42A27DB-BD31-4B8C-83A1-F6EECF244321}">
                <p14:modId xmlns:p14="http://schemas.microsoft.com/office/powerpoint/2010/main" val="3772474351"/>
              </p:ext>
            </p:extLst>
          </p:nvPr>
        </p:nvGraphicFramePr>
        <p:xfrm>
          <a:off x="9423968" y="821506"/>
          <a:ext cx="2608382" cy="5550681"/>
        </p:xfrm>
        <a:graphic>
          <a:graphicData uri="http://schemas.openxmlformats.org/drawingml/2006/table">
            <a:tbl>
              <a:tblPr firstRow="1" bandRow="1">
                <a:tableStyleId>{5C22544A-7EE6-4342-B048-85BDC9FD1C3A}</a:tableStyleId>
              </a:tblPr>
              <a:tblGrid>
                <a:gridCol w="1012959">
                  <a:extLst>
                    <a:ext uri="{9D8B030D-6E8A-4147-A177-3AD203B41FA5}">
                      <a16:colId xmlns:a16="http://schemas.microsoft.com/office/drawing/2014/main" val="114401057"/>
                    </a:ext>
                  </a:extLst>
                </a:gridCol>
                <a:gridCol w="1595423">
                  <a:extLst>
                    <a:ext uri="{9D8B030D-6E8A-4147-A177-3AD203B41FA5}">
                      <a16:colId xmlns:a16="http://schemas.microsoft.com/office/drawing/2014/main" val="3902668982"/>
                    </a:ext>
                  </a:extLst>
                </a:gridCol>
              </a:tblGrid>
              <a:tr h="43004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t>Installed Wind Power</a:t>
                      </a:r>
                    </a:p>
                  </a:txBody>
                  <a:tcPr/>
                </a:tc>
                <a:tc hMerge="1">
                  <a:txBody>
                    <a:bodyPr/>
                    <a:lstStyle/>
                    <a:p>
                      <a:endParaRPr lang="en-US" dirty="0"/>
                    </a:p>
                  </a:txBody>
                  <a:tcPr/>
                </a:tc>
                <a:extLst>
                  <a:ext uri="{0D108BD9-81ED-4DB2-BD59-A6C34878D82A}">
                    <a16:rowId xmlns:a16="http://schemas.microsoft.com/office/drawing/2014/main" val="3463176677"/>
                  </a:ext>
                </a:extLst>
              </a:tr>
              <a:tr h="319852">
                <a:tc>
                  <a:txBody>
                    <a:bodyPr/>
                    <a:lstStyle/>
                    <a:p>
                      <a:r>
                        <a:rPr lang="en-US" b="1" dirty="0"/>
                        <a:t>USA</a:t>
                      </a:r>
                    </a:p>
                  </a:txBody>
                  <a:tcPr/>
                </a:tc>
                <a:tc>
                  <a:txBody>
                    <a:bodyPr/>
                    <a:lstStyle/>
                    <a:p>
                      <a:r>
                        <a:rPr lang="en-US" baseline="0" dirty="0"/>
                        <a:t>97.2 GW</a:t>
                      </a:r>
                      <a:endParaRPr lang="en-US" dirty="0"/>
                    </a:p>
                  </a:txBody>
                  <a:tcPr/>
                </a:tc>
                <a:extLst>
                  <a:ext uri="{0D108BD9-81ED-4DB2-BD59-A6C34878D82A}">
                    <a16:rowId xmlns:a16="http://schemas.microsoft.com/office/drawing/2014/main" val="3360127446"/>
                  </a:ext>
                </a:extLst>
              </a:tr>
              <a:tr h="358376">
                <a:tc>
                  <a:txBody>
                    <a:bodyPr/>
                    <a:lstStyle/>
                    <a:p>
                      <a:r>
                        <a:rPr lang="en-US" dirty="0"/>
                        <a:t>Border</a:t>
                      </a:r>
                      <a:r>
                        <a:rPr lang="en-US" baseline="0" dirty="0"/>
                        <a:t> </a:t>
                      </a:r>
                      <a:endParaRPr lang="en-US" dirty="0"/>
                    </a:p>
                  </a:txBody>
                  <a:tcPr/>
                </a:tc>
                <a:tc>
                  <a:txBody>
                    <a:bodyPr/>
                    <a:lstStyle/>
                    <a:p>
                      <a:r>
                        <a:rPr lang="en-US" dirty="0"/>
                        <a:t>32.77</a:t>
                      </a:r>
                    </a:p>
                  </a:txBody>
                  <a:tcPr/>
                </a:tc>
                <a:extLst>
                  <a:ext uri="{0D108BD9-81ED-4DB2-BD59-A6C34878D82A}">
                    <a16:rowId xmlns:a16="http://schemas.microsoft.com/office/drawing/2014/main" val="482237987"/>
                  </a:ext>
                </a:extLst>
              </a:tr>
              <a:tr h="319852">
                <a:tc>
                  <a:txBody>
                    <a:bodyPr/>
                    <a:lstStyle/>
                    <a:p>
                      <a:r>
                        <a:rPr lang="en-US" dirty="0"/>
                        <a:t>CA</a:t>
                      </a:r>
                    </a:p>
                  </a:txBody>
                  <a:tcPr/>
                </a:tc>
                <a:tc>
                  <a:txBody>
                    <a:bodyPr/>
                    <a:lstStyle/>
                    <a:p>
                      <a:r>
                        <a:rPr lang="en-US" dirty="0"/>
                        <a:t>5.84</a:t>
                      </a:r>
                    </a:p>
                  </a:txBody>
                  <a:tcPr/>
                </a:tc>
                <a:extLst>
                  <a:ext uri="{0D108BD9-81ED-4DB2-BD59-A6C34878D82A}">
                    <a16:rowId xmlns:a16="http://schemas.microsoft.com/office/drawing/2014/main" val="2605849965"/>
                  </a:ext>
                </a:extLst>
              </a:tr>
              <a:tr h="319852">
                <a:tc>
                  <a:txBody>
                    <a:bodyPr/>
                    <a:lstStyle/>
                    <a:p>
                      <a:r>
                        <a:rPr lang="en-US" dirty="0"/>
                        <a:t>AZ</a:t>
                      </a:r>
                    </a:p>
                  </a:txBody>
                  <a:tcPr/>
                </a:tc>
                <a:tc>
                  <a:txBody>
                    <a:bodyPr/>
                    <a:lstStyle/>
                    <a:p>
                      <a:r>
                        <a:rPr lang="en-US" dirty="0"/>
                        <a:t>0.3</a:t>
                      </a:r>
                    </a:p>
                  </a:txBody>
                  <a:tcPr/>
                </a:tc>
                <a:extLst>
                  <a:ext uri="{0D108BD9-81ED-4DB2-BD59-A6C34878D82A}">
                    <a16:rowId xmlns:a16="http://schemas.microsoft.com/office/drawing/2014/main" val="2044350902"/>
                  </a:ext>
                </a:extLst>
              </a:tr>
              <a:tr h="319852">
                <a:tc>
                  <a:txBody>
                    <a:bodyPr/>
                    <a:lstStyle/>
                    <a:p>
                      <a:r>
                        <a:rPr lang="en-US" dirty="0"/>
                        <a:t>NM</a:t>
                      </a:r>
                    </a:p>
                  </a:txBody>
                  <a:tcPr/>
                </a:tc>
                <a:tc>
                  <a:txBody>
                    <a:bodyPr/>
                    <a:lstStyle/>
                    <a:p>
                      <a:r>
                        <a:rPr lang="en-US" dirty="0"/>
                        <a:t>1.73</a:t>
                      </a:r>
                    </a:p>
                  </a:txBody>
                  <a:tcPr/>
                </a:tc>
                <a:extLst>
                  <a:ext uri="{0D108BD9-81ED-4DB2-BD59-A6C34878D82A}">
                    <a16:rowId xmlns:a16="http://schemas.microsoft.com/office/drawing/2014/main" val="328838523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a:t>
                      </a:r>
                    </a:p>
                  </a:txBody>
                  <a:tcPr/>
                </a:tc>
                <a:tc>
                  <a:txBody>
                    <a:bodyPr/>
                    <a:lstStyle/>
                    <a:p>
                      <a:r>
                        <a:rPr lang="en-US" dirty="0"/>
                        <a:t>24.9</a:t>
                      </a:r>
                    </a:p>
                  </a:txBody>
                  <a:tcPr/>
                </a:tc>
                <a:extLst>
                  <a:ext uri="{0D108BD9-81ED-4DB2-BD59-A6C34878D82A}">
                    <a16:rowId xmlns:a16="http://schemas.microsoft.com/office/drawing/2014/main" val="252481502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Mexico</a:t>
                      </a:r>
                    </a:p>
                  </a:txBody>
                  <a:tcPr/>
                </a:tc>
                <a:tc>
                  <a:txBody>
                    <a:bodyPr/>
                    <a:lstStyle/>
                    <a:p>
                      <a:r>
                        <a:rPr lang="en-US" dirty="0"/>
                        <a:t>4.2 GW</a:t>
                      </a:r>
                    </a:p>
                  </a:txBody>
                  <a:tcPr/>
                </a:tc>
                <a:extLst>
                  <a:ext uri="{0D108BD9-81ED-4DB2-BD59-A6C34878D82A}">
                    <a16:rowId xmlns:a16="http://schemas.microsoft.com/office/drawing/2014/main" val="411037904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Border</a:t>
                      </a:r>
                    </a:p>
                  </a:txBody>
                  <a:tcPr/>
                </a:tc>
                <a:tc>
                  <a:txBody>
                    <a:bodyPr/>
                    <a:lstStyle/>
                    <a:p>
                      <a:r>
                        <a:rPr lang="en-US" dirty="0"/>
                        <a:t>1.11</a:t>
                      </a:r>
                    </a:p>
                  </a:txBody>
                  <a:tcPr/>
                </a:tc>
                <a:extLst>
                  <a:ext uri="{0D108BD9-81ED-4DB2-BD59-A6C34878D82A}">
                    <a16:rowId xmlns:a16="http://schemas.microsoft.com/office/drawing/2014/main" val="27816094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a:t>
                      </a:r>
                    </a:p>
                  </a:txBody>
                  <a:tcPr/>
                </a:tc>
                <a:tc>
                  <a:txBody>
                    <a:bodyPr/>
                    <a:lstStyle/>
                    <a:p>
                      <a:r>
                        <a:rPr lang="en-US" dirty="0"/>
                        <a:t>0.166</a:t>
                      </a:r>
                    </a:p>
                  </a:txBody>
                  <a:tcPr/>
                </a:tc>
                <a:extLst>
                  <a:ext uri="{0D108BD9-81ED-4DB2-BD59-A6C34878D82A}">
                    <a16:rowId xmlns:a16="http://schemas.microsoft.com/office/drawing/2014/main" val="3418414508"/>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p>
                  </a:txBody>
                  <a:tcPr/>
                </a:tc>
                <a:tc>
                  <a:txBody>
                    <a:bodyPr/>
                    <a:lstStyle/>
                    <a:p>
                      <a:r>
                        <a:rPr lang="en-US" dirty="0"/>
                        <a:t>0.002</a:t>
                      </a:r>
                    </a:p>
                  </a:txBody>
                  <a:tcPr/>
                </a:tc>
                <a:extLst>
                  <a:ext uri="{0D108BD9-81ED-4DB2-BD59-A6C34878D82A}">
                    <a16:rowId xmlns:a16="http://schemas.microsoft.com/office/drawing/2014/main" val="3729467536"/>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a:r>
                    </a:p>
                  </a:txBody>
                  <a:tcPr/>
                </a:tc>
                <a:tc>
                  <a:txBody>
                    <a:bodyPr/>
                    <a:lstStyle/>
                    <a:p>
                      <a:r>
                        <a:rPr lang="en-US" dirty="0"/>
                        <a:t>0</a:t>
                      </a:r>
                    </a:p>
                  </a:txBody>
                  <a:tcPr/>
                </a:tc>
                <a:extLst>
                  <a:ext uri="{0D108BD9-81ED-4DB2-BD59-A6C34878D82A}">
                    <a16:rowId xmlns:a16="http://schemas.microsoft.com/office/drawing/2014/main" val="207313091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t>
                      </a:r>
                    </a:p>
                  </a:txBody>
                  <a:tcPr/>
                </a:tc>
                <a:tc>
                  <a:txBody>
                    <a:bodyPr/>
                    <a:lstStyle/>
                    <a:p>
                      <a:r>
                        <a:rPr lang="en-US" dirty="0"/>
                        <a:t>0.2</a:t>
                      </a:r>
                    </a:p>
                  </a:txBody>
                  <a:tcPr/>
                </a:tc>
                <a:extLst>
                  <a:ext uri="{0D108BD9-81ED-4DB2-BD59-A6C34878D82A}">
                    <a16:rowId xmlns:a16="http://schemas.microsoft.com/office/drawing/2014/main" val="352297629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NL</a:t>
                      </a:r>
                    </a:p>
                  </a:txBody>
                  <a:tcPr/>
                </a:tc>
                <a:tc>
                  <a:txBody>
                    <a:bodyPr/>
                    <a:lstStyle/>
                    <a:p>
                      <a:r>
                        <a:rPr lang="en-US" dirty="0"/>
                        <a:t>0.274</a:t>
                      </a:r>
                    </a:p>
                  </a:txBody>
                  <a:tcPr/>
                </a:tc>
                <a:extLst>
                  <a:ext uri="{0D108BD9-81ED-4DB2-BD59-A6C34878D82A}">
                    <a16:rowId xmlns:a16="http://schemas.microsoft.com/office/drawing/2014/main" val="428825418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a:t>
                      </a:r>
                    </a:p>
                  </a:txBody>
                  <a:tcPr/>
                </a:tc>
                <a:tc>
                  <a:txBody>
                    <a:bodyPr/>
                    <a:lstStyle/>
                    <a:p>
                      <a:r>
                        <a:rPr lang="en-US" dirty="0"/>
                        <a:t>0.47</a:t>
                      </a:r>
                    </a:p>
                  </a:txBody>
                  <a:tcPr/>
                </a:tc>
                <a:extLst>
                  <a:ext uri="{0D108BD9-81ED-4DB2-BD59-A6C34878D82A}">
                    <a16:rowId xmlns:a16="http://schemas.microsoft.com/office/drawing/2014/main" val="2736671723"/>
                  </a:ext>
                </a:extLst>
              </a:tr>
            </a:tbl>
          </a:graphicData>
        </a:graphic>
      </p:graphicFrame>
      <p:sp>
        <p:nvSpPr>
          <p:cNvPr id="6" name="Slide Number Placeholder 5"/>
          <p:cNvSpPr>
            <a:spLocks noGrp="1"/>
          </p:cNvSpPr>
          <p:nvPr>
            <p:ph type="sldNum" sz="quarter" idx="12"/>
          </p:nvPr>
        </p:nvSpPr>
        <p:spPr>
          <a:xfrm>
            <a:off x="4724400" y="6431767"/>
            <a:ext cx="2743200" cy="365125"/>
          </a:xfrm>
        </p:spPr>
        <p:txBody>
          <a:bodyPr/>
          <a:lstStyle/>
          <a:p>
            <a:pPr algn="ctr"/>
            <a:r>
              <a:rPr lang="en-US" dirty="0"/>
              <a:t>~</a:t>
            </a:r>
            <a:fld id="{18E3BE94-0695-407D-8D40-F426271A1635}" type="slidenum">
              <a:rPr lang="en-US" smtClean="0"/>
              <a:pPr algn="ctr"/>
              <a:t>5</a:t>
            </a:fld>
            <a:r>
              <a:rPr lang="en-US" dirty="0"/>
              <a:t>~</a:t>
            </a:r>
          </a:p>
        </p:txBody>
      </p:sp>
    </p:spTree>
    <p:extLst>
      <p:ext uri="{BB962C8B-B14F-4D97-AF65-F5344CB8AC3E}">
        <p14:creationId xmlns:p14="http://schemas.microsoft.com/office/powerpoint/2010/main" val="320716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A4D276-3121-43F3-B787-2BE9DC3D2C11}"/>
              </a:ext>
            </a:extLst>
          </p:cNvPr>
          <p:cNvPicPr>
            <a:picLocks noChangeAspect="1"/>
          </p:cNvPicPr>
          <p:nvPr/>
        </p:nvPicPr>
        <p:blipFill>
          <a:blip r:embed="rId3"/>
          <a:stretch>
            <a:fillRect/>
          </a:stretch>
        </p:blipFill>
        <p:spPr>
          <a:xfrm>
            <a:off x="159649" y="1303506"/>
            <a:ext cx="9297466" cy="4654559"/>
          </a:xfrm>
          <a:prstGeom prst="rect">
            <a:avLst/>
          </a:prstGeom>
        </p:spPr>
      </p:pic>
      <p:sp>
        <p:nvSpPr>
          <p:cNvPr id="2" name="Title 1">
            <a:extLst>
              <a:ext uri="{FF2B5EF4-FFF2-40B4-BE49-F238E27FC236}">
                <a16:creationId xmlns:a16="http://schemas.microsoft.com/office/drawing/2014/main" id="{EC89405E-42E7-4AA6-943A-F2C7C7CBD50C}"/>
              </a:ext>
            </a:extLst>
          </p:cNvPr>
          <p:cNvSpPr>
            <a:spLocks noGrp="1"/>
          </p:cNvSpPr>
          <p:nvPr>
            <p:ph type="title"/>
          </p:nvPr>
        </p:nvSpPr>
        <p:spPr>
          <a:xfrm>
            <a:off x="838200" y="-129392"/>
            <a:ext cx="10515600" cy="1325563"/>
          </a:xfrm>
        </p:spPr>
        <p:txBody>
          <a:bodyPr>
            <a:normAutofit/>
          </a:bodyPr>
          <a:lstStyle/>
          <a:p>
            <a:r>
              <a:rPr lang="en-US" sz="2400" b="1" dirty="0">
                <a:solidFill>
                  <a:srgbClr val="0070C0"/>
                </a:solidFill>
              </a:rPr>
              <a:t> Natural Gas Energy in the 4 Border States (USA) and 6 Border States (Mexico)</a:t>
            </a:r>
          </a:p>
        </p:txBody>
      </p:sp>
      <p:pic>
        <p:nvPicPr>
          <p:cNvPr id="3" name="Picture 2">
            <a:extLst>
              <a:ext uri="{FF2B5EF4-FFF2-40B4-BE49-F238E27FC236}">
                <a16:creationId xmlns:a16="http://schemas.microsoft.com/office/drawing/2014/main" id="{3B183B33-1613-4405-BDAD-6EBCF9085760}"/>
              </a:ext>
            </a:extLst>
          </p:cNvPr>
          <p:cNvPicPr>
            <a:picLocks noChangeAspect="1"/>
          </p:cNvPicPr>
          <p:nvPr/>
        </p:nvPicPr>
        <p:blipFill>
          <a:blip r:embed="rId4"/>
          <a:stretch>
            <a:fillRect/>
          </a:stretch>
        </p:blipFill>
        <p:spPr>
          <a:xfrm>
            <a:off x="159649" y="4510265"/>
            <a:ext cx="1304925" cy="1447800"/>
          </a:xfrm>
          <a:prstGeom prst="rect">
            <a:avLst/>
          </a:prstGeom>
        </p:spPr>
      </p:pic>
      <p:sp>
        <p:nvSpPr>
          <p:cNvPr id="8" name="Rectangle 7">
            <a:extLst>
              <a:ext uri="{FF2B5EF4-FFF2-40B4-BE49-F238E27FC236}">
                <a16:creationId xmlns:a16="http://schemas.microsoft.com/office/drawing/2014/main" id="{E6CAEDD0-C425-4180-8284-5C3973402F4C}"/>
              </a:ext>
            </a:extLst>
          </p:cNvPr>
          <p:cNvSpPr/>
          <p:nvPr/>
        </p:nvSpPr>
        <p:spPr>
          <a:xfrm>
            <a:off x="0" y="5972541"/>
            <a:ext cx="4838312" cy="369332"/>
          </a:xfrm>
          <a:prstGeom prst="rect">
            <a:avLst/>
          </a:prstGeom>
        </p:spPr>
        <p:txBody>
          <a:bodyPr wrap="none">
            <a:spAutoFit/>
          </a:bodyPr>
          <a:lstStyle/>
          <a:p>
            <a:r>
              <a:rPr lang="en-US" dirty="0">
                <a:solidFill>
                  <a:srgbClr val="4C4C4C"/>
                </a:solidFill>
                <a:latin typeface="Avenir Next W01"/>
              </a:rPr>
              <a:t>Source: EIA, SENER (Secretariat of Energy Mexico)</a:t>
            </a:r>
            <a:endParaRPr lang="en-US" dirty="0"/>
          </a:p>
        </p:txBody>
      </p:sp>
      <p:graphicFrame>
        <p:nvGraphicFramePr>
          <p:cNvPr id="9" name="Table 8">
            <a:extLst>
              <a:ext uri="{FF2B5EF4-FFF2-40B4-BE49-F238E27FC236}">
                <a16:creationId xmlns:a16="http://schemas.microsoft.com/office/drawing/2014/main" id="{2EA2E9BC-EDC4-4C7B-8A5B-BD13F38E4F0E}"/>
              </a:ext>
            </a:extLst>
          </p:cNvPr>
          <p:cNvGraphicFramePr>
            <a:graphicFrameLocks noGrp="1"/>
          </p:cNvGraphicFramePr>
          <p:nvPr>
            <p:extLst>
              <p:ext uri="{D42A27DB-BD31-4B8C-83A1-F6EECF244321}">
                <p14:modId xmlns:p14="http://schemas.microsoft.com/office/powerpoint/2010/main" val="1560014768"/>
              </p:ext>
            </p:extLst>
          </p:nvPr>
        </p:nvGraphicFramePr>
        <p:xfrm>
          <a:off x="9457115" y="731364"/>
          <a:ext cx="2608382" cy="5852160"/>
        </p:xfrm>
        <a:graphic>
          <a:graphicData uri="http://schemas.openxmlformats.org/drawingml/2006/table">
            <a:tbl>
              <a:tblPr firstRow="1" bandRow="1">
                <a:tableStyleId>{5C22544A-7EE6-4342-B048-85BDC9FD1C3A}</a:tableStyleId>
              </a:tblPr>
              <a:tblGrid>
                <a:gridCol w="1012959">
                  <a:extLst>
                    <a:ext uri="{9D8B030D-6E8A-4147-A177-3AD203B41FA5}">
                      <a16:colId xmlns:a16="http://schemas.microsoft.com/office/drawing/2014/main" val="114401057"/>
                    </a:ext>
                  </a:extLst>
                </a:gridCol>
                <a:gridCol w="1595423">
                  <a:extLst>
                    <a:ext uri="{9D8B030D-6E8A-4147-A177-3AD203B41FA5}">
                      <a16:colId xmlns:a16="http://schemas.microsoft.com/office/drawing/2014/main" val="3902668982"/>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u="sng" dirty="0"/>
                        <a:t>Installed Natural Gas Power</a:t>
                      </a:r>
                    </a:p>
                  </a:txBody>
                  <a:tcPr/>
                </a:tc>
                <a:tc hMerge="1">
                  <a:txBody>
                    <a:bodyPr/>
                    <a:lstStyle/>
                    <a:p>
                      <a:endParaRPr lang="en-US" dirty="0"/>
                    </a:p>
                  </a:txBody>
                  <a:tcPr/>
                </a:tc>
                <a:extLst>
                  <a:ext uri="{0D108BD9-81ED-4DB2-BD59-A6C34878D82A}">
                    <a16:rowId xmlns:a16="http://schemas.microsoft.com/office/drawing/2014/main" val="3463176677"/>
                  </a:ext>
                </a:extLst>
              </a:tr>
              <a:tr h="319852">
                <a:tc>
                  <a:txBody>
                    <a:bodyPr/>
                    <a:lstStyle/>
                    <a:p>
                      <a:r>
                        <a:rPr lang="en-US" b="1" dirty="0"/>
                        <a:t>USA</a:t>
                      </a:r>
                    </a:p>
                  </a:txBody>
                  <a:tcPr/>
                </a:tc>
                <a:tc>
                  <a:txBody>
                    <a:bodyPr/>
                    <a:lstStyle/>
                    <a:p>
                      <a:r>
                        <a:rPr lang="en-US" baseline="0" dirty="0"/>
                        <a:t>124.6 GW</a:t>
                      </a:r>
                      <a:endParaRPr lang="en-US" dirty="0"/>
                    </a:p>
                  </a:txBody>
                  <a:tcPr/>
                </a:tc>
                <a:extLst>
                  <a:ext uri="{0D108BD9-81ED-4DB2-BD59-A6C34878D82A}">
                    <a16:rowId xmlns:a16="http://schemas.microsoft.com/office/drawing/2014/main" val="3360127446"/>
                  </a:ext>
                </a:extLst>
              </a:tr>
              <a:tr h="358376">
                <a:tc>
                  <a:txBody>
                    <a:bodyPr/>
                    <a:lstStyle/>
                    <a:p>
                      <a:r>
                        <a:rPr lang="en-US" dirty="0"/>
                        <a:t>Border</a:t>
                      </a:r>
                      <a:r>
                        <a:rPr lang="en-US" baseline="0" dirty="0"/>
                        <a:t> </a:t>
                      </a:r>
                      <a:endParaRPr lang="en-US" dirty="0"/>
                    </a:p>
                  </a:txBody>
                  <a:tcPr/>
                </a:tc>
                <a:tc>
                  <a:txBody>
                    <a:bodyPr/>
                    <a:lstStyle/>
                    <a:p>
                      <a:r>
                        <a:rPr lang="en-US" dirty="0"/>
                        <a:t>32.77</a:t>
                      </a:r>
                    </a:p>
                  </a:txBody>
                  <a:tcPr/>
                </a:tc>
                <a:extLst>
                  <a:ext uri="{0D108BD9-81ED-4DB2-BD59-A6C34878D82A}">
                    <a16:rowId xmlns:a16="http://schemas.microsoft.com/office/drawing/2014/main" val="482237987"/>
                  </a:ext>
                </a:extLst>
              </a:tr>
              <a:tr h="319852">
                <a:tc>
                  <a:txBody>
                    <a:bodyPr/>
                    <a:lstStyle/>
                    <a:p>
                      <a:r>
                        <a:rPr lang="en-US" dirty="0"/>
                        <a:t>CA</a:t>
                      </a:r>
                    </a:p>
                  </a:txBody>
                  <a:tcPr/>
                </a:tc>
                <a:tc>
                  <a:txBody>
                    <a:bodyPr/>
                    <a:lstStyle/>
                    <a:p>
                      <a:r>
                        <a:rPr lang="en-US" dirty="0"/>
                        <a:t>37.7</a:t>
                      </a:r>
                    </a:p>
                  </a:txBody>
                  <a:tcPr/>
                </a:tc>
                <a:extLst>
                  <a:ext uri="{0D108BD9-81ED-4DB2-BD59-A6C34878D82A}">
                    <a16:rowId xmlns:a16="http://schemas.microsoft.com/office/drawing/2014/main" val="2605849965"/>
                  </a:ext>
                </a:extLst>
              </a:tr>
              <a:tr h="319852">
                <a:tc>
                  <a:txBody>
                    <a:bodyPr/>
                    <a:lstStyle/>
                    <a:p>
                      <a:r>
                        <a:rPr lang="en-US" dirty="0"/>
                        <a:t>AZ</a:t>
                      </a:r>
                    </a:p>
                  </a:txBody>
                  <a:tcPr/>
                </a:tc>
                <a:tc>
                  <a:txBody>
                    <a:bodyPr/>
                    <a:lstStyle/>
                    <a:p>
                      <a:r>
                        <a:rPr lang="en-US" dirty="0"/>
                        <a:t>13.7</a:t>
                      </a:r>
                    </a:p>
                  </a:txBody>
                  <a:tcPr/>
                </a:tc>
                <a:extLst>
                  <a:ext uri="{0D108BD9-81ED-4DB2-BD59-A6C34878D82A}">
                    <a16:rowId xmlns:a16="http://schemas.microsoft.com/office/drawing/2014/main" val="2044350902"/>
                  </a:ext>
                </a:extLst>
              </a:tr>
              <a:tr h="319852">
                <a:tc>
                  <a:txBody>
                    <a:bodyPr/>
                    <a:lstStyle/>
                    <a:p>
                      <a:r>
                        <a:rPr lang="en-US" dirty="0"/>
                        <a:t>NM</a:t>
                      </a:r>
                    </a:p>
                  </a:txBody>
                  <a:tcPr/>
                </a:tc>
                <a:tc>
                  <a:txBody>
                    <a:bodyPr/>
                    <a:lstStyle/>
                    <a:p>
                      <a:r>
                        <a:rPr lang="en-US" dirty="0"/>
                        <a:t>3.3</a:t>
                      </a:r>
                    </a:p>
                  </a:txBody>
                  <a:tcPr/>
                </a:tc>
                <a:extLst>
                  <a:ext uri="{0D108BD9-81ED-4DB2-BD59-A6C34878D82A}">
                    <a16:rowId xmlns:a16="http://schemas.microsoft.com/office/drawing/2014/main" val="328838523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TX</a:t>
                      </a:r>
                    </a:p>
                  </a:txBody>
                  <a:tcPr/>
                </a:tc>
                <a:tc>
                  <a:txBody>
                    <a:bodyPr/>
                    <a:lstStyle/>
                    <a:p>
                      <a:r>
                        <a:rPr lang="en-US" dirty="0"/>
                        <a:t>69.9</a:t>
                      </a:r>
                    </a:p>
                  </a:txBody>
                  <a:tcPr/>
                </a:tc>
                <a:extLst>
                  <a:ext uri="{0D108BD9-81ED-4DB2-BD59-A6C34878D82A}">
                    <a16:rowId xmlns:a16="http://schemas.microsoft.com/office/drawing/2014/main" val="252481502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Mexico</a:t>
                      </a:r>
                    </a:p>
                  </a:txBody>
                  <a:tcPr/>
                </a:tc>
                <a:tc>
                  <a:txBody>
                    <a:bodyPr/>
                    <a:lstStyle/>
                    <a:p>
                      <a:r>
                        <a:rPr lang="en-US" dirty="0"/>
                        <a:t>45.7 GW</a:t>
                      </a:r>
                    </a:p>
                  </a:txBody>
                  <a:tcPr/>
                </a:tc>
                <a:extLst>
                  <a:ext uri="{0D108BD9-81ED-4DB2-BD59-A6C34878D82A}">
                    <a16:rowId xmlns:a16="http://schemas.microsoft.com/office/drawing/2014/main" val="411037904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Border</a:t>
                      </a:r>
                    </a:p>
                  </a:txBody>
                  <a:tcPr/>
                </a:tc>
                <a:tc>
                  <a:txBody>
                    <a:bodyPr/>
                    <a:lstStyle/>
                    <a:p>
                      <a:r>
                        <a:rPr lang="en-US" dirty="0"/>
                        <a:t>~16</a:t>
                      </a:r>
                    </a:p>
                  </a:txBody>
                  <a:tcPr/>
                </a:tc>
                <a:extLst>
                  <a:ext uri="{0D108BD9-81ED-4DB2-BD59-A6C34878D82A}">
                    <a16:rowId xmlns:a16="http://schemas.microsoft.com/office/drawing/2014/main" val="27816094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a:t>
                      </a:r>
                    </a:p>
                  </a:txBody>
                  <a:tcPr/>
                </a:tc>
                <a:tc>
                  <a:txBody>
                    <a:bodyPr/>
                    <a:lstStyle/>
                    <a:p>
                      <a:r>
                        <a:rPr lang="en-US" dirty="0"/>
                        <a:t>~3.0</a:t>
                      </a:r>
                    </a:p>
                  </a:txBody>
                  <a:tcPr/>
                </a:tc>
                <a:extLst>
                  <a:ext uri="{0D108BD9-81ED-4DB2-BD59-A6C34878D82A}">
                    <a16:rowId xmlns:a16="http://schemas.microsoft.com/office/drawing/2014/main" val="3418414508"/>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p>
                  </a:txBody>
                  <a:tcPr/>
                </a:tc>
                <a:tc>
                  <a:txBody>
                    <a:bodyPr/>
                    <a:lstStyle/>
                    <a:p>
                      <a:r>
                        <a:rPr lang="en-US" dirty="0"/>
                        <a:t>~3.0</a:t>
                      </a:r>
                    </a:p>
                  </a:txBody>
                  <a:tcPr/>
                </a:tc>
                <a:extLst>
                  <a:ext uri="{0D108BD9-81ED-4DB2-BD59-A6C34878D82A}">
                    <a16:rowId xmlns:a16="http://schemas.microsoft.com/office/drawing/2014/main" val="3729467536"/>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a:r>
                    </a:p>
                  </a:txBody>
                  <a:tcPr/>
                </a:tc>
                <a:tc>
                  <a:txBody>
                    <a:bodyPr/>
                    <a:lstStyle/>
                    <a:p>
                      <a:r>
                        <a:rPr lang="en-US" dirty="0"/>
                        <a:t>~1.0</a:t>
                      </a:r>
                    </a:p>
                  </a:txBody>
                  <a:tcPr/>
                </a:tc>
                <a:extLst>
                  <a:ext uri="{0D108BD9-81ED-4DB2-BD59-A6C34878D82A}">
                    <a16:rowId xmlns:a16="http://schemas.microsoft.com/office/drawing/2014/main" val="2073130913"/>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t>
                      </a:r>
                    </a:p>
                  </a:txBody>
                  <a:tcPr/>
                </a:tc>
                <a:tc>
                  <a:txBody>
                    <a:bodyPr/>
                    <a:lstStyle/>
                    <a:p>
                      <a:r>
                        <a:rPr lang="en-US" dirty="0"/>
                        <a:t>~3.0</a:t>
                      </a:r>
                    </a:p>
                  </a:txBody>
                  <a:tcPr/>
                </a:tc>
                <a:extLst>
                  <a:ext uri="{0D108BD9-81ED-4DB2-BD59-A6C34878D82A}">
                    <a16:rowId xmlns:a16="http://schemas.microsoft.com/office/drawing/2014/main" val="3522976294"/>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NL</a:t>
                      </a:r>
                    </a:p>
                  </a:txBody>
                  <a:tcPr/>
                </a:tc>
                <a:tc>
                  <a:txBody>
                    <a:bodyPr/>
                    <a:lstStyle/>
                    <a:p>
                      <a:r>
                        <a:rPr lang="en-US" dirty="0"/>
                        <a:t>~3.0</a:t>
                      </a:r>
                    </a:p>
                  </a:txBody>
                  <a:tcPr/>
                </a:tc>
                <a:extLst>
                  <a:ext uri="{0D108BD9-81ED-4DB2-BD59-A6C34878D82A}">
                    <a16:rowId xmlns:a16="http://schemas.microsoft.com/office/drawing/2014/main" val="4288254180"/>
                  </a:ext>
                </a:extLst>
              </a:tr>
              <a:tr h="319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TM</a:t>
                      </a:r>
                    </a:p>
                  </a:txBody>
                  <a:tcPr/>
                </a:tc>
                <a:tc>
                  <a:txBody>
                    <a:bodyPr/>
                    <a:lstStyle/>
                    <a:p>
                      <a:r>
                        <a:rPr lang="en-US" dirty="0"/>
                        <a:t>~3.0</a:t>
                      </a:r>
                    </a:p>
                  </a:txBody>
                  <a:tcPr/>
                </a:tc>
                <a:extLst>
                  <a:ext uri="{0D108BD9-81ED-4DB2-BD59-A6C34878D82A}">
                    <a16:rowId xmlns:a16="http://schemas.microsoft.com/office/drawing/2014/main" val="2736671723"/>
                  </a:ext>
                </a:extLst>
              </a:tr>
            </a:tbl>
          </a:graphicData>
        </a:graphic>
      </p:graphicFrame>
      <p:sp>
        <p:nvSpPr>
          <p:cNvPr id="5" name="Slide Number Placeholder 4"/>
          <p:cNvSpPr>
            <a:spLocks noGrp="1"/>
          </p:cNvSpPr>
          <p:nvPr>
            <p:ph type="sldNum" sz="quarter" idx="12"/>
          </p:nvPr>
        </p:nvSpPr>
        <p:spPr>
          <a:xfrm>
            <a:off x="4724400" y="6400961"/>
            <a:ext cx="2743200" cy="365125"/>
          </a:xfrm>
        </p:spPr>
        <p:txBody>
          <a:bodyPr/>
          <a:lstStyle/>
          <a:p>
            <a:pPr algn="ctr"/>
            <a:r>
              <a:rPr lang="en-US" dirty="0"/>
              <a:t>~</a:t>
            </a:r>
            <a:fld id="{18E3BE94-0695-407D-8D40-F426271A1635}" type="slidenum">
              <a:rPr lang="en-US" smtClean="0"/>
              <a:pPr algn="ctr"/>
              <a:t>6</a:t>
            </a:fld>
            <a:r>
              <a:rPr lang="en-US" dirty="0"/>
              <a:t>~</a:t>
            </a:r>
          </a:p>
        </p:txBody>
      </p:sp>
    </p:spTree>
    <p:extLst>
      <p:ext uri="{BB962C8B-B14F-4D97-AF65-F5344CB8AC3E}">
        <p14:creationId xmlns:p14="http://schemas.microsoft.com/office/powerpoint/2010/main" val="224213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9468-0575-4468-B4B3-CE05AA68C566}"/>
              </a:ext>
            </a:extLst>
          </p:cNvPr>
          <p:cNvSpPr>
            <a:spLocks noGrp="1"/>
          </p:cNvSpPr>
          <p:nvPr>
            <p:ph type="title"/>
          </p:nvPr>
        </p:nvSpPr>
        <p:spPr>
          <a:xfrm>
            <a:off x="920225" y="-181482"/>
            <a:ext cx="10515600" cy="1325563"/>
          </a:xfrm>
        </p:spPr>
        <p:txBody>
          <a:bodyPr>
            <a:normAutofit/>
          </a:bodyPr>
          <a:lstStyle/>
          <a:p>
            <a:pPr algn="ctr"/>
            <a:r>
              <a:rPr lang="en-US" sz="3600" b="1" dirty="0">
                <a:solidFill>
                  <a:srgbClr val="0070C0"/>
                </a:solidFill>
              </a:rPr>
              <a:t>USA Border States Electricity Production by Source</a:t>
            </a:r>
          </a:p>
        </p:txBody>
      </p:sp>
      <p:graphicFrame>
        <p:nvGraphicFramePr>
          <p:cNvPr id="4" name="Chart 3">
            <a:extLst>
              <a:ext uri="{FF2B5EF4-FFF2-40B4-BE49-F238E27FC236}">
                <a16:creationId xmlns:a16="http://schemas.microsoft.com/office/drawing/2014/main" id="{1E3A76AF-5FE5-4D88-A8C6-16AF4838AA6B}"/>
              </a:ext>
            </a:extLst>
          </p:cNvPr>
          <p:cNvGraphicFramePr>
            <a:graphicFrameLocks/>
          </p:cNvGraphicFramePr>
          <p:nvPr>
            <p:extLst>
              <p:ext uri="{D42A27DB-BD31-4B8C-83A1-F6EECF244321}">
                <p14:modId xmlns:p14="http://schemas.microsoft.com/office/powerpoint/2010/main" val="2476112813"/>
              </p:ext>
            </p:extLst>
          </p:nvPr>
        </p:nvGraphicFramePr>
        <p:xfrm>
          <a:off x="2219205" y="916232"/>
          <a:ext cx="5486550" cy="3071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DDB88F9-FD79-44E7-B72B-9EEA78FC1BC2}"/>
              </a:ext>
            </a:extLst>
          </p:cNvPr>
          <p:cNvGraphicFramePr>
            <a:graphicFrameLocks/>
          </p:cNvGraphicFramePr>
          <p:nvPr>
            <p:extLst>
              <p:ext uri="{D42A27DB-BD31-4B8C-83A1-F6EECF244321}">
                <p14:modId xmlns:p14="http://schemas.microsoft.com/office/powerpoint/2010/main" val="2803548701"/>
              </p:ext>
            </p:extLst>
          </p:nvPr>
        </p:nvGraphicFramePr>
        <p:xfrm>
          <a:off x="7426795" y="916232"/>
          <a:ext cx="4838000" cy="31684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B6FE7627-45B4-4826-B26A-164CDEDA4E20}"/>
              </a:ext>
            </a:extLst>
          </p:cNvPr>
          <p:cNvGraphicFramePr>
            <a:graphicFrameLocks/>
          </p:cNvGraphicFramePr>
          <p:nvPr>
            <p:extLst>
              <p:ext uri="{D42A27DB-BD31-4B8C-83A1-F6EECF244321}">
                <p14:modId xmlns:p14="http://schemas.microsoft.com/office/powerpoint/2010/main" val="81310384"/>
              </p:ext>
            </p:extLst>
          </p:nvPr>
        </p:nvGraphicFramePr>
        <p:xfrm>
          <a:off x="574276" y="3405338"/>
          <a:ext cx="5285678" cy="3226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968021FE-2BFA-435F-935C-0423E8A97DD6}"/>
              </a:ext>
            </a:extLst>
          </p:cNvPr>
          <p:cNvGraphicFramePr>
            <a:graphicFrameLocks/>
          </p:cNvGraphicFramePr>
          <p:nvPr>
            <p:extLst>
              <p:ext uri="{D42A27DB-BD31-4B8C-83A1-F6EECF244321}">
                <p14:modId xmlns:p14="http://schemas.microsoft.com/office/powerpoint/2010/main" val="1009115892"/>
              </p:ext>
            </p:extLst>
          </p:nvPr>
        </p:nvGraphicFramePr>
        <p:xfrm>
          <a:off x="4962480" y="3409145"/>
          <a:ext cx="5365805" cy="3352073"/>
        </p:xfrm>
        <a:graphic>
          <a:graphicData uri="http://schemas.openxmlformats.org/drawingml/2006/chart">
            <c:chart xmlns:c="http://schemas.openxmlformats.org/drawingml/2006/chart" xmlns:r="http://schemas.openxmlformats.org/officeDocument/2006/relationships" r:id="rId6"/>
          </a:graphicData>
        </a:graphic>
      </p:graphicFrame>
      <p:sp>
        <p:nvSpPr>
          <p:cNvPr id="8" name="Rectangle 7">
            <a:extLst>
              <a:ext uri="{FF2B5EF4-FFF2-40B4-BE49-F238E27FC236}">
                <a16:creationId xmlns:a16="http://schemas.microsoft.com/office/drawing/2014/main" id="{0ABB3343-856C-4640-AE2B-5246D33E34BE}"/>
              </a:ext>
            </a:extLst>
          </p:cNvPr>
          <p:cNvSpPr/>
          <p:nvPr/>
        </p:nvSpPr>
        <p:spPr>
          <a:xfrm>
            <a:off x="9623" y="6480764"/>
            <a:ext cx="1821204" cy="369332"/>
          </a:xfrm>
          <a:prstGeom prst="rect">
            <a:avLst/>
          </a:prstGeom>
        </p:spPr>
        <p:txBody>
          <a:bodyPr wrap="none">
            <a:spAutoFit/>
          </a:bodyPr>
          <a:lstStyle/>
          <a:p>
            <a:r>
              <a:rPr lang="en-US" dirty="0">
                <a:solidFill>
                  <a:srgbClr val="4C4C4C"/>
                </a:solidFill>
                <a:latin typeface="Avenir Next W01"/>
              </a:rPr>
              <a:t>Source: EIA, SEDS</a:t>
            </a:r>
            <a:endParaRPr lang="en-US" dirty="0"/>
          </a:p>
        </p:txBody>
      </p:sp>
      <p:graphicFrame>
        <p:nvGraphicFramePr>
          <p:cNvPr id="13" name="Table 12">
            <a:extLst>
              <a:ext uri="{FF2B5EF4-FFF2-40B4-BE49-F238E27FC236}">
                <a16:creationId xmlns:a16="http://schemas.microsoft.com/office/drawing/2014/main" id="{8EC03726-521D-46C5-8D18-A47F14EFD60D}"/>
              </a:ext>
            </a:extLst>
          </p:cNvPr>
          <p:cNvGraphicFramePr>
            <a:graphicFrameLocks noGrp="1"/>
          </p:cNvGraphicFramePr>
          <p:nvPr>
            <p:extLst>
              <p:ext uri="{D42A27DB-BD31-4B8C-83A1-F6EECF244321}">
                <p14:modId xmlns:p14="http://schemas.microsoft.com/office/powerpoint/2010/main" val="2914265991"/>
              </p:ext>
            </p:extLst>
          </p:nvPr>
        </p:nvGraphicFramePr>
        <p:xfrm>
          <a:off x="62522" y="1047093"/>
          <a:ext cx="2608382" cy="2468880"/>
        </p:xfrm>
        <a:graphic>
          <a:graphicData uri="http://schemas.openxmlformats.org/drawingml/2006/table">
            <a:tbl>
              <a:tblPr firstRow="1" bandRow="1">
                <a:tableStyleId>{5C22544A-7EE6-4342-B048-85BDC9FD1C3A}</a:tableStyleId>
              </a:tblPr>
              <a:tblGrid>
                <a:gridCol w="1012959">
                  <a:extLst>
                    <a:ext uri="{9D8B030D-6E8A-4147-A177-3AD203B41FA5}">
                      <a16:colId xmlns:a16="http://schemas.microsoft.com/office/drawing/2014/main" val="114401057"/>
                    </a:ext>
                  </a:extLst>
                </a:gridCol>
                <a:gridCol w="1595423">
                  <a:extLst>
                    <a:ext uri="{9D8B030D-6E8A-4147-A177-3AD203B41FA5}">
                      <a16:colId xmlns:a16="http://schemas.microsoft.com/office/drawing/2014/main" val="3902668982"/>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t>Electricity Prod. Monthly (thousand MWh) </a:t>
                      </a:r>
                    </a:p>
                  </a:txBody>
                  <a:tcPr/>
                </a:tc>
                <a:tc hMerge="1">
                  <a:txBody>
                    <a:bodyPr/>
                    <a:lstStyle/>
                    <a:p>
                      <a:endParaRPr lang="en-US" dirty="0"/>
                    </a:p>
                  </a:txBody>
                  <a:tcPr/>
                </a:tc>
                <a:extLst>
                  <a:ext uri="{0D108BD9-81ED-4DB2-BD59-A6C34878D82A}">
                    <a16:rowId xmlns:a16="http://schemas.microsoft.com/office/drawing/2014/main" val="3463176677"/>
                  </a:ext>
                </a:extLst>
              </a:tr>
              <a:tr h="358376">
                <a:tc>
                  <a:txBody>
                    <a:bodyPr/>
                    <a:lstStyle/>
                    <a:p>
                      <a:r>
                        <a:rPr lang="en-US" dirty="0"/>
                        <a:t>AZ</a:t>
                      </a:r>
                    </a:p>
                  </a:txBody>
                  <a:tcPr/>
                </a:tc>
                <a:tc>
                  <a:txBody>
                    <a:bodyPr/>
                    <a:lstStyle/>
                    <a:p>
                      <a:r>
                        <a:rPr lang="en-US" dirty="0"/>
                        <a:t>8500</a:t>
                      </a:r>
                    </a:p>
                  </a:txBody>
                  <a:tcPr/>
                </a:tc>
                <a:extLst>
                  <a:ext uri="{0D108BD9-81ED-4DB2-BD59-A6C34878D82A}">
                    <a16:rowId xmlns:a16="http://schemas.microsoft.com/office/drawing/2014/main" val="482237987"/>
                  </a:ext>
                </a:extLst>
              </a:tr>
              <a:tr h="319852">
                <a:tc>
                  <a:txBody>
                    <a:bodyPr/>
                    <a:lstStyle/>
                    <a:p>
                      <a:r>
                        <a:rPr lang="en-US" dirty="0"/>
                        <a:t>CA</a:t>
                      </a:r>
                    </a:p>
                  </a:txBody>
                  <a:tcPr/>
                </a:tc>
                <a:tc>
                  <a:txBody>
                    <a:bodyPr/>
                    <a:lstStyle/>
                    <a:p>
                      <a:r>
                        <a:rPr lang="en-US" dirty="0"/>
                        <a:t>14600</a:t>
                      </a:r>
                    </a:p>
                  </a:txBody>
                  <a:tcPr/>
                </a:tc>
                <a:extLst>
                  <a:ext uri="{0D108BD9-81ED-4DB2-BD59-A6C34878D82A}">
                    <a16:rowId xmlns:a16="http://schemas.microsoft.com/office/drawing/2014/main" val="2605849965"/>
                  </a:ext>
                </a:extLst>
              </a:tr>
              <a:tr h="319852">
                <a:tc>
                  <a:txBody>
                    <a:bodyPr/>
                    <a:lstStyle/>
                    <a:p>
                      <a:r>
                        <a:rPr lang="en-US" dirty="0"/>
                        <a:t>NM</a:t>
                      </a:r>
                    </a:p>
                  </a:txBody>
                  <a:tcPr/>
                </a:tc>
                <a:tc>
                  <a:txBody>
                    <a:bodyPr/>
                    <a:lstStyle/>
                    <a:p>
                      <a:r>
                        <a:rPr lang="en-US" dirty="0"/>
                        <a:t>3000</a:t>
                      </a:r>
                    </a:p>
                  </a:txBody>
                  <a:tcPr/>
                </a:tc>
                <a:extLst>
                  <a:ext uri="{0D108BD9-81ED-4DB2-BD59-A6C34878D82A}">
                    <a16:rowId xmlns:a16="http://schemas.microsoft.com/office/drawing/2014/main" val="2044350902"/>
                  </a:ext>
                </a:extLst>
              </a:tr>
              <a:tr h="319852">
                <a:tc>
                  <a:txBody>
                    <a:bodyPr/>
                    <a:lstStyle/>
                    <a:p>
                      <a:r>
                        <a:rPr lang="en-US" dirty="0"/>
                        <a:t>TX</a:t>
                      </a:r>
                    </a:p>
                  </a:txBody>
                  <a:tcPr/>
                </a:tc>
                <a:tc>
                  <a:txBody>
                    <a:bodyPr/>
                    <a:lstStyle/>
                    <a:p>
                      <a:r>
                        <a:rPr lang="en-US" dirty="0"/>
                        <a:t>33000</a:t>
                      </a:r>
                    </a:p>
                  </a:txBody>
                  <a:tcPr/>
                </a:tc>
                <a:extLst>
                  <a:ext uri="{0D108BD9-81ED-4DB2-BD59-A6C34878D82A}">
                    <a16:rowId xmlns:a16="http://schemas.microsoft.com/office/drawing/2014/main" val="3288385233"/>
                  </a:ext>
                </a:extLst>
              </a:tr>
            </a:tbl>
          </a:graphicData>
        </a:graphic>
      </p:graphicFrame>
      <p:sp>
        <p:nvSpPr>
          <p:cNvPr id="9" name="Slide Number Placeholder 8"/>
          <p:cNvSpPr>
            <a:spLocks noGrp="1"/>
          </p:cNvSpPr>
          <p:nvPr>
            <p:ph type="sldNum" sz="quarter" idx="12"/>
          </p:nvPr>
        </p:nvSpPr>
        <p:spPr>
          <a:xfrm>
            <a:off x="4806425" y="6484971"/>
            <a:ext cx="2743200" cy="365125"/>
          </a:xfrm>
        </p:spPr>
        <p:txBody>
          <a:bodyPr/>
          <a:lstStyle/>
          <a:p>
            <a:pPr algn="ctr"/>
            <a:r>
              <a:rPr lang="en-US" dirty="0"/>
              <a:t>~</a:t>
            </a:r>
            <a:fld id="{18E3BE94-0695-407D-8D40-F426271A1635}" type="slidenum">
              <a:rPr lang="en-US" smtClean="0"/>
              <a:pPr algn="ctr"/>
              <a:t>7</a:t>
            </a:fld>
            <a:r>
              <a:rPr lang="en-US" dirty="0"/>
              <a:t>~</a:t>
            </a:r>
          </a:p>
        </p:txBody>
      </p:sp>
    </p:spTree>
    <p:extLst>
      <p:ext uri="{BB962C8B-B14F-4D97-AF65-F5344CB8AC3E}">
        <p14:creationId xmlns:p14="http://schemas.microsoft.com/office/powerpoint/2010/main" val="186915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9468-0575-4468-B4B3-CE05AA68C566}"/>
              </a:ext>
            </a:extLst>
          </p:cNvPr>
          <p:cNvSpPr>
            <a:spLocks noGrp="1"/>
          </p:cNvSpPr>
          <p:nvPr>
            <p:ph type="title"/>
          </p:nvPr>
        </p:nvSpPr>
        <p:spPr>
          <a:xfrm>
            <a:off x="869461" y="122848"/>
            <a:ext cx="10515600" cy="1325563"/>
          </a:xfrm>
        </p:spPr>
        <p:txBody>
          <a:bodyPr>
            <a:normAutofit/>
          </a:bodyPr>
          <a:lstStyle/>
          <a:p>
            <a:pPr algn="ctr"/>
            <a:r>
              <a:rPr lang="en-US" sz="3600" b="1" dirty="0">
                <a:solidFill>
                  <a:srgbClr val="0070C0"/>
                </a:solidFill>
              </a:rPr>
              <a:t>Mexico Electricity Production by Source</a:t>
            </a:r>
          </a:p>
        </p:txBody>
      </p:sp>
      <p:graphicFrame>
        <p:nvGraphicFramePr>
          <p:cNvPr id="4" name="Chart 3">
            <a:extLst>
              <a:ext uri="{FF2B5EF4-FFF2-40B4-BE49-F238E27FC236}">
                <a16:creationId xmlns:a16="http://schemas.microsoft.com/office/drawing/2014/main" id="{1E3A76AF-5FE5-4D88-A8C6-16AF4838AA6B}"/>
              </a:ext>
            </a:extLst>
          </p:cNvPr>
          <p:cNvGraphicFramePr>
            <a:graphicFrameLocks/>
          </p:cNvGraphicFramePr>
          <p:nvPr/>
        </p:nvGraphicFramePr>
        <p:xfrm>
          <a:off x="556034" y="1690688"/>
          <a:ext cx="4316003" cy="23243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DDB88F9-FD79-44E7-B72B-9EEA78FC1BC2}"/>
              </a:ext>
            </a:extLst>
          </p:cNvPr>
          <p:cNvGraphicFramePr>
            <a:graphicFrameLocks/>
          </p:cNvGraphicFramePr>
          <p:nvPr/>
        </p:nvGraphicFramePr>
        <p:xfrm>
          <a:off x="6662626" y="1690688"/>
          <a:ext cx="4210162" cy="2510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DF99298A-377F-4EAA-B5D2-0D87C7D57BCE}"/>
              </a:ext>
            </a:extLst>
          </p:cNvPr>
          <p:cNvGraphicFramePr>
            <a:graphicFrameLocks/>
          </p:cNvGraphicFramePr>
          <p:nvPr>
            <p:extLst>
              <p:ext uri="{D42A27DB-BD31-4B8C-83A1-F6EECF244321}">
                <p14:modId xmlns:p14="http://schemas.microsoft.com/office/powerpoint/2010/main" val="1972401723"/>
              </p:ext>
            </p:extLst>
          </p:nvPr>
        </p:nvGraphicFramePr>
        <p:xfrm>
          <a:off x="159649" y="1231239"/>
          <a:ext cx="6502977" cy="4892304"/>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F8B157A6-4057-4251-AB50-59FA463D1E44}"/>
              </a:ext>
            </a:extLst>
          </p:cNvPr>
          <p:cNvSpPr/>
          <p:nvPr/>
        </p:nvSpPr>
        <p:spPr>
          <a:xfrm>
            <a:off x="159649" y="5895484"/>
            <a:ext cx="4591065" cy="369332"/>
          </a:xfrm>
          <a:prstGeom prst="rect">
            <a:avLst/>
          </a:prstGeom>
        </p:spPr>
        <p:txBody>
          <a:bodyPr wrap="none">
            <a:spAutoFit/>
          </a:bodyPr>
          <a:lstStyle/>
          <a:p>
            <a:r>
              <a:rPr lang="en-US" dirty="0">
                <a:solidFill>
                  <a:srgbClr val="4C4C4C"/>
                </a:solidFill>
                <a:latin typeface="Avenir Next W01"/>
              </a:rPr>
              <a:t>Source: SENER (Secretariat of Energy Mexico)</a:t>
            </a:r>
            <a:endParaRPr lang="en-US" dirty="0"/>
          </a:p>
        </p:txBody>
      </p:sp>
      <p:graphicFrame>
        <p:nvGraphicFramePr>
          <p:cNvPr id="17" name="Chart 16">
            <a:extLst>
              <a:ext uri="{FF2B5EF4-FFF2-40B4-BE49-F238E27FC236}">
                <a16:creationId xmlns:a16="http://schemas.microsoft.com/office/drawing/2014/main" id="{BBADE54E-B16E-4CBE-815A-0309BEE2F8F1}"/>
              </a:ext>
            </a:extLst>
          </p:cNvPr>
          <p:cNvGraphicFramePr>
            <a:graphicFrameLocks/>
          </p:cNvGraphicFramePr>
          <p:nvPr>
            <p:extLst>
              <p:ext uri="{D42A27DB-BD31-4B8C-83A1-F6EECF244321}">
                <p14:modId xmlns:p14="http://schemas.microsoft.com/office/powerpoint/2010/main" val="589305468"/>
              </p:ext>
            </p:extLst>
          </p:nvPr>
        </p:nvGraphicFramePr>
        <p:xfrm>
          <a:off x="5419494" y="1231239"/>
          <a:ext cx="6772506" cy="4892304"/>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B92B18C6-70A1-4B8B-8650-5B039BB454F1}"/>
              </a:ext>
            </a:extLst>
          </p:cNvPr>
          <p:cNvSpPr/>
          <p:nvPr/>
        </p:nvSpPr>
        <p:spPr>
          <a:xfrm>
            <a:off x="159649" y="5589416"/>
            <a:ext cx="2452018" cy="369332"/>
          </a:xfrm>
          <a:prstGeom prst="rect">
            <a:avLst/>
          </a:prstGeom>
        </p:spPr>
        <p:txBody>
          <a:bodyPr wrap="none">
            <a:spAutoFit/>
          </a:bodyPr>
          <a:lstStyle/>
          <a:p>
            <a:r>
              <a:rPr lang="en-US" dirty="0">
                <a:solidFill>
                  <a:srgbClr val="4C4C4C"/>
                </a:solidFill>
                <a:latin typeface="Avenir Next W01"/>
              </a:rPr>
              <a:t>Total: 256 million </a:t>
            </a:r>
            <a:r>
              <a:rPr lang="en-US" dirty="0" err="1">
                <a:solidFill>
                  <a:srgbClr val="4C4C4C"/>
                </a:solidFill>
                <a:latin typeface="Avenir Next W01"/>
              </a:rPr>
              <a:t>MWhr</a:t>
            </a:r>
            <a:endParaRPr lang="en-US" dirty="0"/>
          </a:p>
        </p:txBody>
      </p:sp>
      <p:sp>
        <p:nvSpPr>
          <p:cNvPr id="6" name="Slide Number Placeholder 5"/>
          <p:cNvSpPr>
            <a:spLocks noGrp="1"/>
          </p:cNvSpPr>
          <p:nvPr>
            <p:ph type="sldNum" sz="quarter" idx="12"/>
          </p:nvPr>
        </p:nvSpPr>
        <p:spPr>
          <a:xfrm>
            <a:off x="4724400" y="6492875"/>
            <a:ext cx="2743200" cy="365125"/>
          </a:xfrm>
        </p:spPr>
        <p:txBody>
          <a:bodyPr/>
          <a:lstStyle/>
          <a:p>
            <a:pPr algn="ctr"/>
            <a:r>
              <a:rPr lang="en-US" dirty="0"/>
              <a:t>~</a:t>
            </a:r>
            <a:fld id="{18E3BE94-0695-407D-8D40-F426271A1635}" type="slidenum">
              <a:rPr lang="en-US" smtClean="0"/>
              <a:pPr algn="ctr"/>
              <a:t>8</a:t>
            </a:fld>
            <a:r>
              <a:rPr lang="en-US" dirty="0"/>
              <a:t>~</a:t>
            </a:r>
          </a:p>
        </p:txBody>
      </p:sp>
    </p:spTree>
    <p:extLst>
      <p:ext uri="{BB962C8B-B14F-4D97-AF65-F5344CB8AC3E}">
        <p14:creationId xmlns:p14="http://schemas.microsoft.com/office/powerpoint/2010/main" val="45848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73669D-3314-42CB-A66F-99652B06648E}"/>
              </a:ext>
            </a:extLst>
          </p:cNvPr>
          <p:cNvPicPr>
            <a:picLocks noChangeAspect="1"/>
          </p:cNvPicPr>
          <p:nvPr/>
        </p:nvPicPr>
        <p:blipFill>
          <a:blip r:embed="rId3"/>
          <a:stretch>
            <a:fillRect/>
          </a:stretch>
        </p:blipFill>
        <p:spPr>
          <a:xfrm>
            <a:off x="4064084" y="802888"/>
            <a:ext cx="7922680" cy="5374075"/>
          </a:xfrm>
          <a:prstGeom prst="rect">
            <a:avLst/>
          </a:prstGeom>
        </p:spPr>
      </p:pic>
      <p:sp>
        <p:nvSpPr>
          <p:cNvPr id="8" name="Title 1">
            <a:extLst>
              <a:ext uri="{FF2B5EF4-FFF2-40B4-BE49-F238E27FC236}">
                <a16:creationId xmlns:a16="http://schemas.microsoft.com/office/drawing/2014/main" id="{C39DE5FF-669E-4E00-A917-809479B66376}"/>
              </a:ext>
            </a:extLst>
          </p:cNvPr>
          <p:cNvSpPr txBox="1">
            <a:spLocks/>
          </p:cNvSpPr>
          <p:nvPr/>
        </p:nvSpPr>
        <p:spPr>
          <a:xfrm>
            <a:off x="869461" y="-2451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Natural Gas Utilities in California</a:t>
            </a:r>
          </a:p>
        </p:txBody>
      </p:sp>
      <p:sp>
        <p:nvSpPr>
          <p:cNvPr id="9" name="Rectangle 8">
            <a:extLst>
              <a:ext uri="{FF2B5EF4-FFF2-40B4-BE49-F238E27FC236}">
                <a16:creationId xmlns:a16="http://schemas.microsoft.com/office/drawing/2014/main" id="{DCD406D7-10B3-473B-BD99-0F7D61F0FB0A}"/>
              </a:ext>
            </a:extLst>
          </p:cNvPr>
          <p:cNvSpPr/>
          <p:nvPr/>
        </p:nvSpPr>
        <p:spPr>
          <a:xfrm>
            <a:off x="51041" y="820764"/>
            <a:ext cx="4147289" cy="369332"/>
          </a:xfrm>
          <a:prstGeom prst="rect">
            <a:avLst/>
          </a:prstGeom>
        </p:spPr>
        <p:txBody>
          <a:bodyPr wrap="none">
            <a:spAutoFit/>
          </a:bodyPr>
          <a:lstStyle/>
          <a:p>
            <a:r>
              <a:rPr lang="en-US" dirty="0">
                <a:solidFill>
                  <a:srgbClr val="4C4C4C"/>
                </a:solidFill>
                <a:latin typeface="Avenir Next W01"/>
              </a:rPr>
              <a:t>Source: California Energy Commission</a:t>
            </a:r>
            <a:endParaRPr lang="en-US" dirty="0"/>
          </a:p>
        </p:txBody>
      </p:sp>
      <p:pic>
        <p:nvPicPr>
          <p:cNvPr id="5" name="Picture 4">
            <a:extLst>
              <a:ext uri="{FF2B5EF4-FFF2-40B4-BE49-F238E27FC236}">
                <a16:creationId xmlns:a16="http://schemas.microsoft.com/office/drawing/2014/main" id="{663871D1-5988-4D7C-9DA6-B7F2D46418B3}"/>
              </a:ext>
            </a:extLst>
          </p:cNvPr>
          <p:cNvPicPr>
            <a:picLocks noChangeAspect="1"/>
          </p:cNvPicPr>
          <p:nvPr/>
        </p:nvPicPr>
        <p:blipFill>
          <a:blip r:embed="rId4"/>
          <a:stretch>
            <a:fillRect/>
          </a:stretch>
        </p:blipFill>
        <p:spPr>
          <a:xfrm>
            <a:off x="753713" y="1714111"/>
            <a:ext cx="2741947" cy="3555237"/>
          </a:xfrm>
          <a:prstGeom prst="rect">
            <a:avLst/>
          </a:prstGeom>
        </p:spPr>
      </p:pic>
      <p:sp>
        <p:nvSpPr>
          <p:cNvPr id="3" name="Slide Number Placeholder 2"/>
          <p:cNvSpPr>
            <a:spLocks noGrp="1"/>
          </p:cNvSpPr>
          <p:nvPr>
            <p:ph type="sldNum" sz="quarter" idx="12"/>
          </p:nvPr>
        </p:nvSpPr>
        <p:spPr>
          <a:xfrm>
            <a:off x="4724400" y="6492875"/>
            <a:ext cx="2743200" cy="365125"/>
          </a:xfrm>
        </p:spPr>
        <p:txBody>
          <a:bodyPr/>
          <a:lstStyle/>
          <a:p>
            <a:pPr algn="ctr"/>
            <a:r>
              <a:rPr lang="en-US" dirty="0"/>
              <a:t>~</a:t>
            </a:r>
            <a:fld id="{18E3BE94-0695-407D-8D40-F426271A1635}" type="slidenum">
              <a:rPr lang="en-US" smtClean="0"/>
              <a:pPr algn="ctr"/>
              <a:t>9</a:t>
            </a:fld>
            <a:r>
              <a:rPr lang="en-US" dirty="0"/>
              <a:t>~</a:t>
            </a:r>
          </a:p>
        </p:txBody>
      </p:sp>
    </p:spTree>
    <p:extLst>
      <p:ext uri="{BB962C8B-B14F-4D97-AF65-F5344CB8AC3E}">
        <p14:creationId xmlns:p14="http://schemas.microsoft.com/office/powerpoint/2010/main" val="3439284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3139</TotalTime>
  <Words>1838</Words>
  <Application>Microsoft Office PowerPoint</Application>
  <PresentationFormat>Widescreen</PresentationFormat>
  <Paragraphs>410</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Avenir Next W01</vt:lpstr>
      <vt:lpstr>Calibri</vt:lpstr>
      <vt:lpstr>Calibri Light</vt:lpstr>
      <vt:lpstr>Open Sans</vt:lpstr>
      <vt:lpstr>Office Theme</vt:lpstr>
      <vt:lpstr>PowerPoint Presentation</vt:lpstr>
      <vt:lpstr>Agenda</vt:lpstr>
      <vt:lpstr>Population in the 4 Border States (USA) and 6 Border States (Mexico)</vt:lpstr>
      <vt:lpstr>Solar Energy in the 4 Border States (USA) and 6 Border States (Mexico)</vt:lpstr>
      <vt:lpstr> Wind Energy in the 4 Border States (USA) and 6 Border States (Mexico)</vt:lpstr>
      <vt:lpstr> Natural Gas Energy in the 4 Border States (USA) and 6 Border States (Mexico)</vt:lpstr>
      <vt:lpstr>USA Border States Electricity Production by Source</vt:lpstr>
      <vt:lpstr>Mexico Electricity Production by Source</vt:lpstr>
      <vt:lpstr>PowerPoint Presentation</vt:lpstr>
      <vt:lpstr>PowerPoint Presentation</vt:lpstr>
      <vt:lpstr>PowerPoint Presentation</vt:lpstr>
      <vt:lpstr>PowerPoint Presentation</vt:lpstr>
      <vt:lpstr>Natural Gas Utilities in Mexican States</vt:lpstr>
      <vt:lpstr>Universities at the Border</vt:lpstr>
      <vt:lpstr>Techno- analysis Purchasing Power per Capita</vt:lpstr>
      <vt:lpstr>Techno- analysis Solar</vt:lpstr>
      <vt:lpstr>Techno- analysis Wind</vt:lpstr>
      <vt:lpstr>Techno- analysis Gas</vt:lpstr>
      <vt:lpstr>Techno-economic analysis</vt:lpstr>
      <vt:lpstr>Renewable energy component</vt:lpstr>
      <vt:lpstr>Natural gas as backup</vt:lpstr>
      <vt:lpstr>TEA for other system components</vt:lpstr>
    </vt:vector>
  </TitlesOfParts>
  <Company>Purdue University - AgIT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Rathziel, Jay, Wally</dc:creator>
  <cp:lastModifiedBy>Gore, Jay P</cp:lastModifiedBy>
  <cp:revision>137</cp:revision>
  <dcterms:created xsi:type="dcterms:W3CDTF">2019-06-12T18:05:28Z</dcterms:created>
  <dcterms:modified xsi:type="dcterms:W3CDTF">2019-06-28T15:25:43Z</dcterms:modified>
</cp:coreProperties>
</file>