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handoutMasterIdLst>
    <p:handoutMasterId r:id="rId8"/>
  </p:handoutMasterIdLst>
  <p:sldIdLst>
    <p:sldId id="258" r:id="rId2"/>
    <p:sldId id="271" r:id="rId3"/>
    <p:sldId id="270" r:id="rId4"/>
    <p:sldId id="263" r:id="rId5"/>
    <p:sldId id="265"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2E75B6"/>
    <a:srgbClr val="B63E97"/>
    <a:srgbClr val="FD5555"/>
    <a:srgbClr val="30BEB4"/>
    <a:srgbClr val="FBA919"/>
    <a:srgbClr val="C5C61D"/>
    <a:srgbClr val="E2E2E2"/>
    <a:srgbClr val="CFB38B"/>
    <a:srgbClr val="C29E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88908" autoAdjust="0"/>
  </p:normalViewPr>
  <p:slideViewPr>
    <p:cSldViewPr snapToGrid="0">
      <p:cViewPr varScale="1">
        <p:scale>
          <a:sx n="87" d="100"/>
          <a:sy n="87" d="100"/>
        </p:scale>
        <p:origin x="608"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35E1E7-B49A-4770-9EA2-CF1511B25679}" type="datetimeFigureOut">
              <a:rPr lang="en-US" smtClean="0"/>
              <a:t>5/5/19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59A3E9-0F0D-4381-8C0B-80A655C7DA2A}" type="slidenum">
              <a:rPr lang="en-US" smtClean="0"/>
              <a:t>‹#›</a:t>
            </a:fld>
            <a:endParaRPr lang="en-US"/>
          </a:p>
        </p:txBody>
      </p:sp>
    </p:spTree>
    <p:extLst>
      <p:ext uri="{BB962C8B-B14F-4D97-AF65-F5344CB8AC3E}">
        <p14:creationId xmlns:p14="http://schemas.microsoft.com/office/powerpoint/2010/main" val="258535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73D57-F479-2E41-A787-00B4A231CD65}" type="datetimeFigureOut">
              <a:rPr lang="en-US" smtClean="0"/>
              <a:t>5/5/19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0F0E1-658D-C04E-8439-88E6B6304C73}" type="slidenum">
              <a:rPr lang="en-US" smtClean="0"/>
              <a:t>‹#›</a:t>
            </a:fld>
            <a:endParaRPr lang="en-US"/>
          </a:p>
        </p:txBody>
      </p:sp>
    </p:spTree>
    <p:extLst>
      <p:ext uri="{BB962C8B-B14F-4D97-AF65-F5344CB8AC3E}">
        <p14:creationId xmlns:p14="http://schemas.microsoft.com/office/powerpoint/2010/main" val="327638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 </a:t>
            </a:r>
            <a:r>
              <a:rPr lang="en-US" dirty="0"/>
              <a:t>Border region (1,954 miles) exposed to </a:t>
            </a:r>
            <a:r>
              <a:rPr lang="en-US" u="sng" dirty="0"/>
              <a:t>mass migration</a:t>
            </a:r>
            <a:r>
              <a:rPr lang="en-US" dirty="0"/>
              <a:t>, </a:t>
            </a:r>
            <a:r>
              <a:rPr lang="en-US" u="sng" dirty="0"/>
              <a:t>violence</a:t>
            </a:r>
            <a:r>
              <a:rPr lang="en-US" dirty="0"/>
              <a:t>, </a:t>
            </a:r>
            <a:r>
              <a:rPr lang="en-US" u="sng" dirty="0"/>
              <a:t>geopolitical tensions</a:t>
            </a:r>
            <a:r>
              <a:rPr lang="en-US" dirty="0"/>
              <a:t>, and facing a water crisis.</a:t>
            </a:r>
          </a:p>
          <a:p>
            <a:endParaRPr lang="en-US" dirty="0"/>
          </a:p>
          <a:p>
            <a:pPr marL="342900" indent="-342900">
              <a:spcAft>
                <a:spcPts val="1200"/>
              </a:spcAft>
              <a:buFont typeface="Arial" panose="020B0604020202020204" pitchFamily="34" charset="0"/>
              <a:buChar char="•"/>
            </a:pPr>
            <a:r>
              <a:rPr lang="en-US" dirty="0"/>
              <a:t>415 Immigrant deaths in 2017</a:t>
            </a:r>
          </a:p>
          <a:p>
            <a:pPr marL="342900" indent="-342900">
              <a:spcAft>
                <a:spcPts val="1200"/>
              </a:spcAft>
              <a:buFont typeface="Arial" panose="020B0604020202020204" pitchFamily="34" charset="0"/>
              <a:buChar char="•"/>
            </a:pPr>
            <a:r>
              <a:rPr lang="en-US" dirty="0"/>
              <a:t>396,579 apprehensions in 2018 </a:t>
            </a:r>
          </a:p>
          <a:p>
            <a:pPr marL="285750" indent="-285750">
              <a:spcAft>
                <a:spcPts val="1200"/>
              </a:spcAft>
              <a:buFont typeface="Arial" panose="020B0604020202020204" pitchFamily="34" charset="0"/>
              <a:buChar char="•"/>
            </a:pPr>
            <a:r>
              <a:rPr lang="en-US" dirty="0"/>
              <a:t>361,087 apprehensions in 2019 </a:t>
            </a:r>
          </a:p>
          <a:p>
            <a:pPr marL="285750" indent="-285750">
              <a:spcAft>
                <a:spcPts val="1200"/>
              </a:spcAft>
              <a:buFont typeface="Arial" panose="020B0604020202020204" pitchFamily="34" charset="0"/>
              <a:buChar char="•"/>
            </a:pPr>
            <a:r>
              <a:rPr lang="en-US" dirty="0"/>
              <a:t>Longest US Government shutdown in history (34 days and </a:t>
            </a:r>
            <a:r>
              <a:rPr lang="en-US" b="1" u="sng" dirty="0"/>
              <a:t>Cost $11B</a:t>
            </a:r>
            <a:r>
              <a:rPr lang="en-US" dirty="0"/>
              <a:t>).</a:t>
            </a:r>
          </a:p>
          <a:p>
            <a:pPr marL="285750" indent="-285750">
              <a:spcAft>
                <a:spcPts val="1200"/>
              </a:spcAft>
              <a:buFont typeface="Arial" panose="020B0604020202020204" pitchFamily="34" charset="0"/>
              <a:buChar char="•"/>
            </a:pPr>
            <a:r>
              <a:rPr lang="en-US" dirty="0"/>
              <a:t>$500 Million per year business of human smuggling.</a:t>
            </a:r>
          </a:p>
          <a:p>
            <a:endParaRPr lang="en-US" dirty="0"/>
          </a:p>
        </p:txBody>
      </p:sp>
      <p:sp>
        <p:nvSpPr>
          <p:cNvPr id="4" name="Slide Number Placeholder 3"/>
          <p:cNvSpPr>
            <a:spLocks noGrp="1"/>
          </p:cNvSpPr>
          <p:nvPr>
            <p:ph type="sldNum" sz="quarter" idx="10"/>
          </p:nvPr>
        </p:nvSpPr>
        <p:spPr/>
        <p:txBody>
          <a:bodyPr/>
          <a:lstStyle/>
          <a:p>
            <a:fld id="{1E70F0E1-658D-C04E-8439-88E6B6304C73}" type="slidenum">
              <a:rPr lang="en-US" smtClean="0"/>
              <a:t>2</a:t>
            </a:fld>
            <a:endParaRPr lang="en-US"/>
          </a:p>
        </p:txBody>
      </p:sp>
    </p:spTree>
    <p:extLst>
      <p:ext uri="{BB962C8B-B14F-4D97-AF65-F5344CB8AC3E}">
        <p14:creationId xmlns:p14="http://schemas.microsoft.com/office/powerpoint/2010/main" val="29917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working on FOOD-ENEGY-WATER Nexus is the #1 Sustainability Problem of the world. </a:t>
            </a:r>
          </a:p>
          <a:p>
            <a:endParaRPr lang="en-US" dirty="0"/>
          </a:p>
          <a:p>
            <a:r>
              <a:rPr lang="en-US" dirty="0"/>
              <a:t>Working in Peru.</a:t>
            </a:r>
          </a:p>
          <a:p>
            <a:r>
              <a:rPr lang="en-US" dirty="0"/>
              <a:t>Fact check interdisciplinary line please</a:t>
            </a:r>
          </a:p>
        </p:txBody>
      </p:sp>
      <p:sp>
        <p:nvSpPr>
          <p:cNvPr id="4" name="Slide Number Placeholder 3"/>
          <p:cNvSpPr>
            <a:spLocks noGrp="1"/>
          </p:cNvSpPr>
          <p:nvPr>
            <p:ph type="sldNum" sz="quarter" idx="5"/>
          </p:nvPr>
        </p:nvSpPr>
        <p:spPr/>
        <p:txBody>
          <a:bodyPr/>
          <a:lstStyle/>
          <a:p>
            <a:fld id="{1E70F0E1-658D-C04E-8439-88E6B6304C73}" type="slidenum">
              <a:rPr lang="en-US" smtClean="0"/>
              <a:t>3</a:t>
            </a:fld>
            <a:endParaRPr lang="en-US"/>
          </a:p>
        </p:txBody>
      </p:sp>
    </p:spTree>
    <p:extLst>
      <p:ext uri="{BB962C8B-B14F-4D97-AF65-F5344CB8AC3E}">
        <p14:creationId xmlns:p14="http://schemas.microsoft.com/office/powerpoint/2010/main" val="61592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will conduct a complete techno-economic analysis of the electricity production system and optimize it to be able to provide lowest cost renewable electricity available.</a:t>
            </a:r>
          </a:p>
          <a:p>
            <a:r>
              <a:rPr lang="en-US" sz="1200" b="0" i="0" u="none" strike="noStrike" kern="1200" dirty="0">
                <a:solidFill>
                  <a:schemeClr val="tx1"/>
                </a:solidFill>
                <a:effectLst/>
                <a:latin typeface="+mn-lt"/>
                <a:ea typeface="+mn-ea"/>
                <a:cs typeface="+mn-cs"/>
              </a:rPr>
              <a:t>There will be high demands for the water produced in the project, and we will evaluate the slate of industrial and agricultural applications to ensure high value added applications get priority.</a:t>
            </a:r>
          </a:p>
          <a:p>
            <a:r>
              <a:rPr lang="en-US" sz="1200" b="0" i="0" u="none" strike="noStrike" kern="1200" dirty="0">
                <a:solidFill>
                  <a:schemeClr val="tx1"/>
                </a:solidFill>
                <a:effectLst/>
                <a:latin typeface="+mn-lt"/>
                <a:ea typeface="+mn-ea"/>
                <a:cs typeface="+mn-cs"/>
              </a:rPr>
              <a:t>Given that the project will be providing inexpensive renewable electricity and clean renewable water, we will develop promotional materials to show the value of these infrastructure inputs to their decision to invest in the corridor.</a:t>
            </a:r>
          </a:p>
          <a:p>
            <a:endParaRPr lang="en-US" dirty="0"/>
          </a:p>
          <a:p>
            <a:endParaRPr lang="en-US" dirty="0"/>
          </a:p>
          <a:p>
            <a:r>
              <a:rPr lang="en-US" dirty="0"/>
              <a:t>Market Potential: Combined water-energy system technologies targeting the markets: electricity ($460B), demand-response (~$50 billon/year), water</a:t>
            </a:r>
          </a:p>
          <a:p>
            <a:r>
              <a:rPr lang="en-US" dirty="0"/>
              <a:t>Super energy resources + new technologies: price reduction over state of the art of &gt;35%</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70F0E1-658D-C04E-8439-88E6B6304C73}" type="slidenum">
              <a:rPr lang="en-US" smtClean="0"/>
              <a:t>4</a:t>
            </a:fld>
            <a:endParaRPr lang="en-US"/>
          </a:p>
        </p:txBody>
      </p:sp>
    </p:spTree>
    <p:extLst>
      <p:ext uri="{BB962C8B-B14F-4D97-AF65-F5344CB8AC3E}">
        <p14:creationId xmlns:p14="http://schemas.microsoft.com/office/powerpoint/2010/main" val="191963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TWUA is </a:t>
            </a:r>
            <a:r>
              <a:rPr lang="en-US" dirty="0" err="1"/>
              <a:t>texa’s</a:t>
            </a:r>
            <a:r>
              <a:rPr lang="en-US" dirty="0"/>
              <a:t> water utility</a:t>
            </a:r>
          </a:p>
        </p:txBody>
      </p:sp>
      <p:sp>
        <p:nvSpPr>
          <p:cNvPr id="4" name="Slide Number Placeholder 3"/>
          <p:cNvSpPr>
            <a:spLocks noGrp="1"/>
          </p:cNvSpPr>
          <p:nvPr>
            <p:ph type="sldNum" sz="quarter" idx="10"/>
          </p:nvPr>
        </p:nvSpPr>
        <p:spPr/>
        <p:txBody>
          <a:bodyPr/>
          <a:lstStyle/>
          <a:p>
            <a:fld id="{1E70F0E1-658D-C04E-8439-88E6B6304C73}" type="slidenum">
              <a:rPr lang="en-US" smtClean="0"/>
              <a:t>5</a:t>
            </a:fld>
            <a:endParaRPr lang="en-US"/>
          </a:p>
        </p:txBody>
      </p:sp>
    </p:spTree>
    <p:extLst>
      <p:ext uri="{BB962C8B-B14F-4D97-AF65-F5344CB8AC3E}">
        <p14:creationId xmlns:p14="http://schemas.microsoft.com/office/powerpoint/2010/main" val="1705110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100000">
              <a:schemeClr val="bg1"/>
            </a:gs>
            <a:gs pos="45000">
              <a:srgbClr val="F8F8F8"/>
            </a:gs>
            <a:gs pos="19000">
              <a:srgbClr val="F0F0F0"/>
            </a:gs>
            <a:gs pos="0">
              <a:srgbClr val="DCDCDC"/>
            </a:gs>
            <a:gs pos="5000">
              <a:srgbClr val="D3D3D3"/>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575" y="4270793"/>
            <a:ext cx="7772400" cy="770980"/>
          </a:xfrm>
        </p:spPr>
        <p:txBody>
          <a:bodyPr anchor="b">
            <a:normAutofit/>
          </a:bodyPr>
          <a:lstStyle>
            <a:lvl1pPr algn="ctr">
              <a:defRPr sz="4000" baseline="0"/>
            </a:lvl1pPr>
          </a:lstStyle>
          <a:p>
            <a:r>
              <a:rPr lang="en-US" dirty="0"/>
              <a:t>Proposal Title Here</a:t>
            </a:r>
          </a:p>
        </p:txBody>
      </p:sp>
      <p:sp>
        <p:nvSpPr>
          <p:cNvPr id="3" name="Subtitle 2"/>
          <p:cNvSpPr>
            <a:spLocks noGrp="1"/>
          </p:cNvSpPr>
          <p:nvPr>
            <p:ph type="subTitle" idx="1" hasCustomPrompt="1"/>
          </p:nvPr>
        </p:nvSpPr>
        <p:spPr>
          <a:xfrm>
            <a:off x="1211775" y="5495387"/>
            <a:ext cx="6858000" cy="566024"/>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PI Name, Co-PI Name, Co- Pi Name, etc.</a:t>
            </a:r>
          </a:p>
        </p:txBody>
      </p:sp>
      <p:sp>
        <p:nvSpPr>
          <p:cNvPr id="14" name="Title 1"/>
          <p:cNvSpPr txBox="1">
            <a:spLocks/>
          </p:cNvSpPr>
          <p:nvPr userDrawn="1"/>
        </p:nvSpPr>
        <p:spPr>
          <a:xfrm>
            <a:off x="485153" y="2553495"/>
            <a:ext cx="8041822" cy="16561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cap="small" spc="225" dirty="0">
                <a:solidFill>
                  <a:schemeClr val="tx1"/>
                </a:solidFill>
                <a:effectLst>
                  <a:innerShdw blurRad="63500" dist="50800" dir="16200000">
                    <a:prstClr val="black">
                      <a:alpha val="50000"/>
                    </a:prstClr>
                  </a:innerShdw>
                  <a:reflection blurRad="6350" stA="25000" endPos="35000" dist="12700" dir="5400000" sy="-100000" algn="bl" rotWithShape="0"/>
                </a:effectLst>
                <a:latin typeface="Impact" panose="020B0806030902050204" pitchFamily="34" charset="0"/>
              </a:rPr>
              <a:t>Big  Idea  Challenge 2.0</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959" y="1327651"/>
            <a:ext cx="5240209" cy="1225844"/>
          </a:xfrm>
          <a:prstGeom prst="rect">
            <a:avLst/>
          </a:prstGeom>
        </p:spPr>
      </p:pic>
    </p:spTree>
    <p:extLst>
      <p:ext uri="{BB962C8B-B14F-4D97-AF65-F5344CB8AC3E}">
        <p14:creationId xmlns:p14="http://schemas.microsoft.com/office/powerpoint/2010/main" val="319074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199" y="158140"/>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4"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18885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8301"/>
            <a:ext cx="7236808" cy="1325563"/>
          </a:xfrm>
        </p:spPr>
        <p:txBody>
          <a:bodyPr/>
          <a:lstStyle>
            <a:lvl1pPr>
              <a:defRPr/>
            </a:lvl1pPr>
          </a:lstStyle>
          <a:p>
            <a:r>
              <a:rPr lang="en-US" dirty="0"/>
              <a:t>Slide Title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0"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967" y="3393860"/>
            <a:ext cx="6864226" cy="7650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377179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2"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288821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8"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420295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3"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241259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6"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151479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728" t="40004" r="-728" b="53499"/>
          <a:stretch/>
        </p:blipFill>
        <p:spPr>
          <a:xfrm>
            <a:off x="0" y="6502400"/>
            <a:ext cx="9202057" cy="361826"/>
          </a:xfrm>
          <a:prstGeom prst="rect">
            <a:avLst/>
          </a:prstGeom>
        </p:spPr>
      </p:pic>
      <p:pic>
        <p:nvPicPr>
          <p:cNvPr id="16" name="Content Placeholder 7"/>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026" t="42060" r="2578" b="56560"/>
          <a:stretch/>
        </p:blipFill>
        <p:spPr>
          <a:xfrm rot="16200000">
            <a:off x="-3197633" y="3393860"/>
            <a:ext cx="6864226" cy="76504"/>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31892" y="74302"/>
            <a:ext cx="987943" cy="996739"/>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66441" y="6126453"/>
            <a:ext cx="1677559" cy="392432"/>
          </a:xfrm>
          <a:prstGeom prst="rect">
            <a:avLst/>
          </a:prstGeom>
        </p:spPr>
      </p:pic>
    </p:spTree>
    <p:extLst>
      <p:ext uri="{BB962C8B-B14F-4D97-AF65-F5344CB8AC3E}">
        <p14:creationId xmlns:p14="http://schemas.microsoft.com/office/powerpoint/2010/main" val="250071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D8FC7-B8F0-4BC6-AAC2-DDC8854FCFD8}" type="datetimeFigureOut">
              <a:rPr lang="en-US" smtClean="0"/>
              <a:t>5/5/19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EC20A-7C55-4E9E-A88C-30A24AAA4A12}" type="slidenum">
              <a:rPr lang="en-US" smtClean="0"/>
              <a:t>‹#›</a:t>
            </a:fld>
            <a:endParaRPr lang="en-US"/>
          </a:p>
        </p:txBody>
      </p:sp>
    </p:spTree>
    <p:extLst>
      <p:ext uri="{BB962C8B-B14F-4D97-AF65-F5344CB8AC3E}">
        <p14:creationId xmlns:p14="http://schemas.microsoft.com/office/powerpoint/2010/main" val="68184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000" b="1" kern="1200" cap="small" baseline="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cap="small" baseline="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12"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tiff"/><Relationship Id="rId4" Type="http://schemas.openxmlformats.org/officeDocument/2006/relationships/image" Target="../media/image17.jpe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tiff"/><Relationship Id="rId4" Type="http://schemas.openxmlformats.org/officeDocument/2006/relationships/image" Target="../media/image24.tiff"/></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3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45000">
              <a:srgbClr val="F8F8F8"/>
            </a:gs>
            <a:gs pos="19000">
              <a:srgbClr val="F0F0F0"/>
            </a:gs>
            <a:gs pos="0">
              <a:srgbClr val="DCDCDC"/>
            </a:gs>
            <a:gs pos="5000">
              <a:srgbClr val="D3D3D3"/>
            </a:gs>
          </a:gsLst>
          <a:lin ang="16200000" scaled="1"/>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1076" y="4039829"/>
            <a:ext cx="8578624" cy="2751523"/>
          </a:xfrm>
        </p:spPr>
        <p:txBody>
          <a:bodyPr>
            <a:normAutofit lnSpcReduction="10000"/>
          </a:bodyPr>
          <a:lstStyle/>
          <a:p>
            <a:r>
              <a:rPr lang="en-US" sz="3300" b="1" dirty="0">
                <a:solidFill>
                  <a:srgbClr val="FFC000"/>
                </a:solidFill>
              </a:rPr>
              <a:t>The Energy Corridor Along the US/Mexico Border: Changing the Conversation</a:t>
            </a:r>
          </a:p>
          <a:p>
            <a:r>
              <a:rPr lang="en-US" b="1" dirty="0"/>
              <a:t>PI:</a:t>
            </a:r>
            <a:r>
              <a:rPr lang="en-US" dirty="0"/>
              <a:t> </a:t>
            </a:r>
            <a:r>
              <a:rPr lang="en-US" u="sng" dirty="0"/>
              <a:t>Luciano Castillo</a:t>
            </a:r>
            <a:r>
              <a:rPr lang="en-US" dirty="0"/>
              <a:t> (Renewable Energy), </a:t>
            </a:r>
          </a:p>
          <a:p>
            <a:r>
              <a:rPr lang="en-US" dirty="0"/>
              <a:t>Co-PIs: </a:t>
            </a:r>
            <a:r>
              <a:rPr lang="en-US" u="sng" dirty="0"/>
              <a:t>Wallace E. Tyner</a:t>
            </a:r>
            <a:r>
              <a:rPr lang="en-US" dirty="0"/>
              <a:t> (Agriculture &amp; Energy Economy), </a:t>
            </a:r>
          </a:p>
          <a:p>
            <a:r>
              <a:rPr lang="en-US" u="sng" dirty="0"/>
              <a:t>Rosalee A. Clawson</a:t>
            </a:r>
            <a:r>
              <a:rPr lang="en-US" dirty="0"/>
              <a:t> (Policy), </a:t>
            </a:r>
            <a:r>
              <a:rPr lang="en-US" u="sng" dirty="0"/>
              <a:t>David </a:t>
            </a:r>
            <a:r>
              <a:rPr lang="en-US" u="sng" dirty="0" err="1"/>
              <a:t>Warsinger</a:t>
            </a:r>
            <a:r>
              <a:rPr lang="en-US" dirty="0"/>
              <a:t> (Water), </a:t>
            </a:r>
          </a:p>
          <a:p>
            <a:r>
              <a:rPr lang="en-US" u="sng" dirty="0"/>
              <a:t>Jay Gore</a:t>
            </a:r>
            <a:r>
              <a:rPr lang="en-US" dirty="0"/>
              <a:t> (Energy) and </a:t>
            </a:r>
            <a:r>
              <a:rPr lang="en-US" u="sng" dirty="0"/>
              <a:t>Dev </a:t>
            </a:r>
            <a:r>
              <a:rPr lang="en-US" u="sng" dirty="0" err="1"/>
              <a:t>Niyogi</a:t>
            </a:r>
            <a:r>
              <a:rPr lang="en-US" dirty="0"/>
              <a:t> (Climate Change).</a:t>
            </a:r>
          </a:p>
          <a:p>
            <a:endParaRPr lang="en-US" dirty="0"/>
          </a:p>
          <a:p>
            <a:endParaRPr lang="en-US" dirty="0"/>
          </a:p>
          <a:p>
            <a:endParaRPr lang="en-US" dirty="0"/>
          </a:p>
        </p:txBody>
      </p:sp>
    </p:spTree>
    <p:extLst>
      <p:ext uri="{BB962C8B-B14F-4D97-AF65-F5344CB8AC3E}">
        <p14:creationId xmlns:p14="http://schemas.microsoft.com/office/powerpoint/2010/main" val="72558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B1801A9B-92D3-1E42-B95A-78391757E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482" y="2110050"/>
            <a:ext cx="7135172" cy="3344616"/>
          </a:xfrm>
          <a:prstGeom prst="rect">
            <a:avLst/>
          </a:prstGeom>
        </p:spPr>
      </p:pic>
      <p:grpSp>
        <p:nvGrpSpPr>
          <p:cNvPr id="41" name="Group 40">
            <a:extLst>
              <a:ext uri="{FF2B5EF4-FFF2-40B4-BE49-F238E27FC236}">
                <a16:creationId xmlns:a16="http://schemas.microsoft.com/office/drawing/2014/main" id="{288C99F0-1BCD-4D4A-9B0E-9BD2F6B557DA}"/>
              </a:ext>
            </a:extLst>
          </p:cNvPr>
          <p:cNvGrpSpPr/>
          <p:nvPr/>
        </p:nvGrpSpPr>
        <p:grpSpPr>
          <a:xfrm>
            <a:off x="1946218" y="2008049"/>
            <a:ext cx="6344517" cy="3397662"/>
            <a:chOff x="1928138" y="2018364"/>
            <a:chExt cx="6344517" cy="3397662"/>
          </a:xfrm>
        </p:grpSpPr>
        <p:pic>
          <p:nvPicPr>
            <p:cNvPr id="37" name="Picture 36">
              <a:extLst>
                <a:ext uri="{FF2B5EF4-FFF2-40B4-BE49-F238E27FC236}">
                  <a16:creationId xmlns:a16="http://schemas.microsoft.com/office/drawing/2014/main" id="{67B93617-D198-4052-A466-70058C87A906}"/>
                </a:ext>
              </a:extLst>
            </p:cNvPr>
            <p:cNvPicPr>
              <a:picLocks noChangeAspect="1"/>
            </p:cNvPicPr>
            <p:nvPr/>
          </p:nvPicPr>
          <p:blipFill>
            <a:blip r:embed="rId4"/>
            <a:stretch>
              <a:fillRect/>
            </a:stretch>
          </p:blipFill>
          <p:spPr>
            <a:xfrm>
              <a:off x="1928138" y="4603999"/>
              <a:ext cx="1278821" cy="812027"/>
            </a:xfrm>
            <a:prstGeom prst="rect">
              <a:avLst/>
            </a:prstGeom>
            <a:ln w="19050">
              <a:solidFill>
                <a:schemeClr val="tx1"/>
              </a:solidFill>
            </a:ln>
          </p:spPr>
        </p:pic>
        <p:pic>
          <p:nvPicPr>
            <p:cNvPr id="40" name="Picture 39">
              <a:extLst>
                <a:ext uri="{FF2B5EF4-FFF2-40B4-BE49-F238E27FC236}">
                  <a16:creationId xmlns:a16="http://schemas.microsoft.com/office/drawing/2014/main" id="{C419F3E6-280C-4315-BEFF-829C21D9D308}"/>
                </a:ext>
              </a:extLst>
            </p:cNvPr>
            <p:cNvPicPr>
              <a:picLocks noChangeAspect="1"/>
            </p:cNvPicPr>
            <p:nvPr/>
          </p:nvPicPr>
          <p:blipFill rotWithShape="1">
            <a:blip r:embed="rId5"/>
            <a:srcRect r="5836"/>
            <a:stretch/>
          </p:blipFill>
          <p:spPr>
            <a:xfrm>
              <a:off x="5334015" y="2018364"/>
              <a:ext cx="2938640" cy="3000563"/>
            </a:xfrm>
            <a:prstGeom prst="rect">
              <a:avLst/>
            </a:prstGeom>
          </p:spPr>
        </p:pic>
      </p:grpSp>
      <p:grpSp>
        <p:nvGrpSpPr>
          <p:cNvPr id="33" name="Group 32">
            <a:extLst>
              <a:ext uri="{FF2B5EF4-FFF2-40B4-BE49-F238E27FC236}">
                <a16:creationId xmlns:a16="http://schemas.microsoft.com/office/drawing/2014/main" id="{B6B66FD8-D776-4177-8F34-B255D7676630}"/>
              </a:ext>
            </a:extLst>
          </p:cNvPr>
          <p:cNvGrpSpPr/>
          <p:nvPr/>
        </p:nvGrpSpPr>
        <p:grpSpPr>
          <a:xfrm>
            <a:off x="1128854" y="2114087"/>
            <a:ext cx="7143800" cy="3289428"/>
            <a:chOff x="1134677" y="2112798"/>
            <a:chExt cx="7143800" cy="3289428"/>
          </a:xfrm>
        </p:grpSpPr>
        <p:grpSp>
          <p:nvGrpSpPr>
            <p:cNvPr id="10" name="Group 9"/>
            <p:cNvGrpSpPr>
              <a:grpSpLocks noChangeAspect="1"/>
            </p:cNvGrpSpPr>
            <p:nvPr/>
          </p:nvGrpSpPr>
          <p:grpSpPr>
            <a:xfrm>
              <a:off x="1134677" y="2112798"/>
              <a:ext cx="7143800" cy="3128149"/>
              <a:chOff x="228698" y="3001384"/>
              <a:chExt cx="4644516" cy="2033755"/>
            </a:xfrm>
          </p:grpSpPr>
          <p:pic>
            <p:nvPicPr>
              <p:cNvPr id="12" name="Picture 11"/>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9609" t="50037" r="13142"/>
              <a:stretch/>
            </p:blipFill>
            <p:spPr>
              <a:xfrm>
                <a:off x="2388198" y="3001384"/>
                <a:ext cx="2485016" cy="2008695"/>
              </a:xfrm>
              <a:prstGeom prst="rect">
                <a:avLst/>
              </a:prstGeom>
            </p:spPr>
          </p:pic>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9413" r="58861"/>
              <a:stretch/>
            </p:blipFill>
            <p:spPr>
              <a:xfrm>
                <a:off x="228698" y="3001384"/>
                <a:ext cx="2223042" cy="2033755"/>
              </a:xfrm>
              <a:prstGeom prst="rect">
                <a:avLst/>
              </a:prstGeom>
            </p:spPr>
          </p:pic>
        </p:grpSp>
        <p:pic>
          <p:nvPicPr>
            <p:cNvPr id="27" name="Picture 26">
              <a:extLst>
                <a:ext uri="{FF2B5EF4-FFF2-40B4-BE49-F238E27FC236}">
                  <a16:creationId xmlns:a16="http://schemas.microsoft.com/office/drawing/2014/main" id="{57C42044-B6A8-4BE4-A9DD-5BE03E11EB5B}"/>
                </a:ext>
              </a:extLst>
            </p:cNvPr>
            <p:cNvPicPr>
              <a:picLocks noChangeAspect="1"/>
            </p:cNvPicPr>
            <p:nvPr/>
          </p:nvPicPr>
          <p:blipFill>
            <a:blip r:embed="rId7"/>
            <a:stretch>
              <a:fillRect/>
            </a:stretch>
          </p:blipFill>
          <p:spPr>
            <a:xfrm>
              <a:off x="1936198" y="3862125"/>
              <a:ext cx="791560" cy="1540101"/>
            </a:xfrm>
            <a:prstGeom prst="rect">
              <a:avLst/>
            </a:prstGeom>
            <a:ln w="19050">
              <a:solidFill>
                <a:schemeClr val="tx1"/>
              </a:solidFill>
            </a:ln>
          </p:spPr>
        </p:pic>
      </p:grpSp>
      <p:grpSp>
        <p:nvGrpSpPr>
          <p:cNvPr id="2" name="Group 1">
            <a:extLst>
              <a:ext uri="{FF2B5EF4-FFF2-40B4-BE49-F238E27FC236}">
                <a16:creationId xmlns:a16="http://schemas.microsoft.com/office/drawing/2014/main" id="{56BBE20E-B3B9-4286-AADF-88CBEDB54830}"/>
              </a:ext>
            </a:extLst>
          </p:cNvPr>
          <p:cNvGrpSpPr/>
          <p:nvPr/>
        </p:nvGrpSpPr>
        <p:grpSpPr>
          <a:xfrm>
            <a:off x="867032" y="2110746"/>
            <a:ext cx="7409935" cy="3287571"/>
            <a:chOff x="871346" y="2110051"/>
            <a:chExt cx="7409935" cy="3287571"/>
          </a:xfrm>
        </p:grpSpPr>
        <p:pic>
          <p:nvPicPr>
            <p:cNvPr id="31" name="Picture 30" descr="A screenshot of a cell phone&#10;&#10;Description automatically generated">
              <a:extLst>
                <a:ext uri="{FF2B5EF4-FFF2-40B4-BE49-F238E27FC236}">
                  <a16:creationId xmlns:a16="http://schemas.microsoft.com/office/drawing/2014/main" id="{49A26350-0379-44CC-BEFC-65BD2CB1D348}"/>
                </a:ext>
              </a:extLst>
            </p:cNvPr>
            <p:cNvPicPr>
              <a:picLocks noChangeAspect="1"/>
            </p:cNvPicPr>
            <p:nvPr/>
          </p:nvPicPr>
          <p:blipFill>
            <a:blip r:embed="rId8"/>
            <a:stretch>
              <a:fillRect/>
            </a:stretch>
          </p:blipFill>
          <p:spPr>
            <a:xfrm>
              <a:off x="1924583" y="3945283"/>
              <a:ext cx="933272" cy="1452339"/>
            </a:xfrm>
            <a:prstGeom prst="rect">
              <a:avLst/>
            </a:prstGeom>
            <a:ln w="19050">
              <a:solidFill>
                <a:schemeClr val="tx1"/>
              </a:solidFill>
            </a:ln>
          </p:spPr>
        </p:pic>
        <p:grpSp>
          <p:nvGrpSpPr>
            <p:cNvPr id="14" name="Group 13"/>
            <p:cNvGrpSpPr>
              <a:grpSpLocks noChangeAspect="1"/>
            </p:cNvGrpSpPr>
            <p:nvPr/>
          </p:nvGrpSpPr>
          <p:grpSpPr>
            <a:xfrm>
              <a:off x="871346" y="2110051"/>
              <a:ext cx="7409935" cy="3051058"/>
              <a:chOff x="1568338" y="2886947"/>
              <a:chExt cx="4817542" cy="1983635"/>
            </a:xfrm>
          </p:grpSpPr>
          <p:pic>
            <p:nvPicPr>
              <p:cNvPr id="16" name="Picture 15"/>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6502" r="56006" b="-1"/>
              <a:stretch/>
            </p:blipFill>
            <p:spPr>
              <a:xfrm>
                <a:off x="1568338" y="2886947"/>
                <a:ext cx="2474487" cy="1983635"/>
              </a:xfrm>
              <a:prstGeom prst="rect">
                <a:avLst/>
              </a:prstGeom>
            </p:spPr>
          </p:pic>
          <p:pic>
            <p:nvPicPr>
              <p:cNvPr id="15" name="Picture 14"/>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2749" t="47388" r="12005"/>
              <a:stretch/>
            </p:blipFill>
            <p:spPr>
              <a:xfrm>
                <a:off x="3943663" y="2886947"/>
                <a:ext cx="2442217" cy="1950806"/>
              </a:xfrm>
              <a:prstGeom prst="rect">
                <a:avLst/>
              </a:prstGeom>
            </p:spPr>
          </p:pic>
        </p:grpSp>
      </p:grpSp>
      <p:grpSp>
        <p:nvGrpSpPr>
          <p:cNvPr id="32" name="Group 31">
            <a:extLst>
              <a:ext uri="{FF2B5EF4-FFF2-40B4-BE49-F238E27FC236}">
                <a16:creationId xmlns:a16="http://schemas.microsoft.com/office/drawing/2014/main" id="{C4B59184-920E-4573-BD13-02A4DEED8CDA}"/>
              </a:ext>
            </a:extLst>
          </p:cNvPr>
          <p:cNvGrpSpPr/>
          <p:nvPr/>
        </p:nvGrpSpPr>
        <p:grpSpPr>
          <a:xfrm>
            <a:off x="1050131" y="2113566"/>
            <a:ext cx="7222523" cy="3309633"/>
            <a:chOff x="1075290" y="2110049"/>
            <a:chExt cx="7222523" cy="3309633"/>
          </a:xfrm>
        </p:grpSpPr>
        <p:grpSp>
          <p:nvGrpSpPr>
            <p:cNvPr id="17" name="Group 16"/>
            <p:cNvGrpSpPr>
              <a:grpSpLocks noChangeAspect="1"/>
            </p:cNvGrpSpPr>
            <p:nvPr/>
          </p:nvGrpSpPr>
          <p:grpSpPr>
            <a:xfrm>
              <a:off x="1075290" y="2110049"/>
              <a:ext cx="7222523" cy="3309633"/>
              <a:chOff x="169311" y="2998636"/>
              <a:chExt cx="4695698" cy="2151746"/>
            </a:xfrm>
          </p:grpSpPr>
          <p:pic>
            <p:nvPicPr>
              <p:cNvPr id="19" name="Picture 18"/>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46150" r="60181" b="1"/>
              <a:stretch/>
            </p:blipFill>
            <p:spPr>
              <a:xfrm>
                <a:off x="169311" y="3001384"/>
                <a:ext cx="1916389" cy="2104113"/>
              </a:xfrm>
              <a:prstGeom prst="rect">
                <a:avLst/>
              </a:prstGeom>
            </p:spPr>
          </p:pic>
          <p:grpSp>
            <p:nvGrpSpPr>
              <p:cNvPr id="18" name="Group 17"/>
              <p:cNvGrpSpPr/>
              <p:nvPr/>
            </p:nvGrpSpPr>
            <p:grpSpPr>
              <a:xfrm>
                <a:off x="2057914" y="2998636"/>
                <a:ext cx="2807095" cy="2151746"/>
                <a:chOff x="2057914" y="2998636"/>
                <a:chExt cx="2807095" cy="2151746"/>
              </a:xfrm>
            </p:grpSpPr>
            <p:pic>
              <p:nvPicPr>
                <p:cNvPr id="20" name="Picture 19"/>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0290" t="45802" r="5733"/>
                <a:stretch/>
              </p:blipFill>
              <p:spPr>
                <a:xfrm>
                  <a:off x="3767729" y="3002057"/>
                  <a:ext cx="1097280" cy="2148325"/>
                </a:xfrm>
                <a:prstGeom prst="rect">
                  <a:avLst/>
                </a:prstGeom>
              </p:spPr>
            </p:pic>
            <p:pic>
              <p:nvPicPr>
                <p:cNvPr id="21" name="Picture 2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7633" t="45252" r="29028"/>
                <a:stretch/>
              </p:blipFill>
              <p:spPr>
                <a:xfrm>
                  <a:off x="2057914" y="2998636"/>
                  <a:ext cx="1747746" cy="2139216"/>
                </a:xfrm>
                <a:prstGeom prst="rect">
                  <a:avLst/>
                </a:prstGeom>
              </p:spPr>
            </p:pic>
          </p:grpSp>
        </p:grpSp>
        <p:pic>
          <p:nvPicPr>
            <p:cNvPr id="29" name="Picture 28">
              <a:extLst>
                <a:ext uri="{FF2B5EF4-FFF2-40B4-BE49-F238E27FC236}">
                  <a16:creationId xmlns:a16="http://schemas.microsoft.com/office/drawing/2014/main" id="{D682CD0D-A9F4-4C12-A244-195A27F21694}"/>
                </a:ext>
              </a:extLst>
            </p:cNvPr>
            <p:cNvPicPr>
              <a:picLocks noChangeAspect="1"/>
            </p:cNvPicPr>
            <p:nvPr/>
          </p:nvPicPr>
          <p:blipFill rotWithShape="1">
            <a:blip r:embed="rId11"/>
            <a:srcRect r="-96"/>
            <a:stretch/>
          </p:blipFill>
          <p:spPr>
            <a:xfrm>
              <a:off x="1961496" y="3677560"/>
              <a:ext cx="680816" cy="1712015"/>
            </a:xfrm>
            <a:prstGeom prst="rect">
              <a:avLst/>
            </a:prstGeom>
            <a:ln w="19050">
              <a:solidFill>
                <a:schemeClr val="tx1"/>
              </a:solidFill>
            </a:ln>
          </p:spPr>
        </p:pic>
      </p:grpSp>
      <p:sp>
        <p:nvSpPr>
          <p:cNvPr id="6" name="Subtitle 2"/>
          <p:cNvSpPr txBox="1">
            <a:spLocks/>
          </p:cNvSpPr>
          <p:nvPr/>
        </p:nvSpPr>
        <p:spPr>
          <a:xfrm>
            <a:off x="272732" y="254008"/>
            <a:ext cx="3625936" cy="5615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cap="small" spc="300" dirty="0">
                <a:latin typeface="Impact" panose="020B0806030902050204" pitchFamily="34" charset="0"/>
              </a:rPr>
              <a:t>Value Proposition</a:t>
            </a:r>
          </a:p>
          <a:p>
            <a:pPr lvl="1"/>
            <a:endParaRPr lang="en-US" dirty="0"/>
          </a:p>
        </p:txBody>
      </p:sp>
      <p:pic>
        <p:nvPicPr>
          <p:cNvPr id="7" name="Content Placeholder 6">
            <a:extLst>
              <a:ext uri="{FF2B5EF4-FFF2-40B4-BE49-F238E27FC236}">
                <a16:creationId xmlns:a16="http://schemas.microsoft.com/office/drawing/2014/main" id="{B1801A9B-92D3-1E42-B95A-78391757EE6B}"/>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732" y="7649610"/>
            <a:ext cx="7569072" cy="3200332"/>
          </a:xfrm>
          <a:prstGeom prst="rect">
            <a:avLst/>
          </a:prstGeom>
        </p:spPr>
      </p:pic>
      <p:sp>
        <p:nvSpPr>
          <p:cNvPr id="4" name="TextBox 3">
            <a:extLst>
              <a:ext uri="{FF2B5EF4-FFF2-40B4-BE49-F238E27FC236}">
                <a16:creationId xmlns:a16="http://schemas.microsoft.com/office/drawing/2014/main" id="{4AA33878-BA17-B04A-B69D-A86838A58739}"/>
              </a:ext>
            </a:extLst>
          </p:cNvPr>
          <p:cNvSpPr txBox="1"/>
          <p:nvPr/>
        </p:nvSpPr>
        <p:spPr>
          <a:xfrm>
            <a:off x="361632" y="5448082"/>
            <a:ext cx="8871268" cy="1200329"/>
          </a:xfrm>
          <a:prstGeom prst="rect">
            <a:avLst/>
          </a:prstGeom>
          <a:noFill/>
          <a:ln>
            <a:solidFill>
              <a:schemeClr val="bg1"/>
            </a:solidFill>
          </a:ln>
        </p:spPr>
        <p:txBody>
          <a:bodyPr wrap="square" rtlCol="0">
            <a:spAutoFit/>
          </a:bodyPr>
          <a:lstStyle/>
          <a:p>
            <a:r>
              <a:rPr lang="en-US" b="1" dirty="0"/>
              <a:t>SOLUTION</a:t>
            </a:r>
            <a:r>
              <a:rPr lang="en-US" dirty="0"/>
              <a:t>: Replace the </a:t>
            </a:r>
            <a:r>
              <a:rPr lang="en-US" dirty="0">
                <a:solidFill>
                  <a:srgbClr val="FF0000"/>
                </a:solidFill>
              </a:rPr>
              <a:t>CONCRETE WALL </a:t>
            </a:r>
            <a:r>
              <a:rPr lang="en-US" dirty="0"/>
              <a:t>by an energy (solar, wind &amp; natural gas)–water “</a:t>
            </a:r>
            <a:r>
              <a:rPr lang="en-US" b="1" i="1" u="sng" dirty="0"/>
              <a:t>opportunity” corridor </a:t>
            </a:r>
            <a:r>
              <a:rPr lang="en-US" dirty="0"/>
              <a:t>that addresses  above challenges while building an </a:t>
            </a:r>
            <a:r>
              <a:rPr lang="en-US" b="1" dirty="0">
                <a:solidFill>
                  <a:srgbClr val="00B050"/>
                </a:solidFill>
              </a:rPr>
              <a:t>oasis in the dessert </a:t>
            </a:r>
            <a:r>
              <a:rPr lang="en-US" dirty="0"/>
              <a:t>and </a:t>
            </a:r>
            <a:r>
              <a:rPr lang="en-US" b="1" u="sng" dirty="0">
                <a:solidFill>
                  <a:srgbClr val="00B0F0"/>
                </a:solidFill>
              </a:rPr>
              <a:t>enhance security</a:t>
            </a:r>
            <a:r>
              <a:rPr lang="en-US" dirty="0"/>
              <a:t>!</a:t>
            </a:r>
          </a:p>
          <a:p>
            <a:endParaRPr lang="en-US" dirty="0"/>
          </a:p>
        </p:txBody>
      </p:sp>
      <p:sp>
        <p:nvSpPr>
          <p:cNvPr id="8" name="TextBox 7">
            <a:extLst>
              <a:ext uri="{FF2B5EF4-FFF2-40B4-BE49-F238E27FC236}">
                <a16:creationId xmlns:a16="http://schemas.microsoft.com/office/drawing/2014/main" id="{60B3F636-AEFA-F748-9352-BC8B76ACB007}"/>
              </a:ext>
            </a:extLst>
          </p:cNvPr>
          <p:cNvSpPr txBox="1"/>
          <p:nvPr/>
        </p:nvSpPr>
        <p:spPr>
          <a:xfrm>
            <a:off x="272732" y="1322821"/>
            <a:ext cx="8786540" cy="646331"/>
          </a:xfrm>
          <a:prstGeom prst="rect">
            <a:avLst/>
          </a:prstGeom>
          <a:noFill/>
          <a:ln>
            <a:solidFill>
              <a:srgbClr val="FFC000"/>
            </a:solidFill>
          </a:ln>
        </p:spPr>
        <p:txBody>
          <a:bodyPr wrap="square" rtlCol="0">
            <a:spAutoFit/>
          </a:bodyPr>
          <a:lstStyle/>
          <a:p>
            <a:r>
              <a:rPr lang="en-US" b="1" dirty="0">
                <a:solidFill>
                  <a:srgbClr val="00B050"/>
                </a:solidFill>
              </a:rPr>
              <a:t>Mexico ($612B</a:t>
            </a:r>
            <a:r>
              <a:rPr lang="en-US" dirty="0">
                <a:solidFill>
                  <a:srgbClr val="00B050"/>
                </a:solidFill>
              </a:rPr>
              <a:t>) </a:t>
            </a:r>
            <a:r>
              <a:rPr lang="en-US" u="sng" dirty="0">
                <a:solidFill>
                  <a:srgbClr val="00B0F0"/>
                </a:solidFill>
              </a:rPr>
              <a:t>is the third trading partner of US</a:t>
            </a:r>
            <a:r>
              <a:rPr lang="en-US" dirty="0"/>
              <a:t>, after China ($670B) &amp; Canada ($617B) in </a:t>
            </a:r>
            <a:r>
              <a:rPr lang="en-US" b="1" dirty="0"/>
              <a:t>2017</a:t>
            </a:r>
            <a:r>
              <a:rPr lang="en-US" dirty="0"/>
              <a:t>.</a:t>
            </a:r>
          </a:p>
        </p:txBody>
      </p:sp>
      <p:pic>
        <p:nvPicPr>
          <p:cNvPr id="11" name="Picture 10">
            <a:extLst>
              <a:ext uri="{FF2B5EF4-FFF2-40B4-BE49-F238E27FC236}">
                <a16:creationId xmlns:a16="http://schemas.microsoft.com/office/drawing/2014/main" id="{7BC6022D-6C02-1940-B474-2323598AF79C}"/>
              </a:ext>
            </a:extLst>
          </p:cNvPr>
          <p:cNvPicPr>
            <a:picLocks noChangeAspect="1"/>
          </p:cNvPicPr>
          <p:nvPr/>
        </p:nvPicPr>
        <p:blipFill>
          <a:blip r:embed="rId12"/>
          <a:stretch>
            <a:fillRect/>
          </a:stretch>
        </p:blipFill>
        <p:spPr>
          <a:xfrm>
            <a:off x="1137482" y="2113362"/>
            <a:ext cx="7143800" cy="3344616"/>
          </a:xfrm>
          <a:prstGeom prst="rect">
            <a:avLst/>
          </a:prstGeom>
        </p:spPr>
      </p:pic>
      <p:sp>
        <p:nvSpPr>
          <p:cNvPr id="3" name="TextBox 2">
            <a:extLst>
              <a:ext uri="{FF2B5EF4-FFF2-40B4-BE49-F238E27FC236}">
                <a16:creationId xmlns:a16="http://schemas.microsoft.com/office/drawing/2014/main" id="{BA30EA9E-3364-4127-9A92-72B406880719}"/>
              </a:ext>
            </a:extLst>
          </p:cNvPr>
          <p:cNvSpPr txBox="1"/>
          <p:nvPr/>
        </p:nvSpPr>
        <p:spPr>
          <a:xfrm>
            <a:off x="1848446" y="3447435"/>
            <a:ext cx="1026644" cy="369332"/>
          </a:xfrm>
          <a:prstGeom prst="rect">
            <a:avLst/>
          </a:prstGeom>
          <a:noFill/>
        </p:spPr>
        <p:txBody>
          <a:bodyPr wrap="square" rtlCol="0">
            <a:spAutoFit/>
          </a:bodyPr>
          <a:lstStyle/>
          <a:p>
            <a:r>
              <a:rPr lang="en-US" dirty="0"/>
              <a:t>Drought</a:t>
            </a:r>
          </a:p>
        </p:txBody>
      </p:sp>
      <p:sp>
        <p:nvSpPr>
          <p:cNvPr id="30" name="TextBox 29">
            <a:extLst>
              <a:ext uri="{FF2B5EF4-FFF2-40B4-BE49-F238E27FC236}">
                <a16:creationId xmlns:a16="http://schemas.microsoft.com/office/drawing/2014/main" id="{25AABEA6-BB66-4A10-934D-4575AEC767FD}"/>
              </a:ext>
            </a:extLst>
          </p:cNvPr>
          <p:cNvSpPr txBox="1"/>
          <p:nvPr/>
        </p:nvSpPr>
        <p:spPr>
          <a:xfrm>
            <a:off x="1965741" y="3534759"/>
            <a:ext cx="1026644" cy="369332"/>
          </a:xfrm>
          <a:prstGeom prst="rect">
            <a:avLst/>
          </a:prstGeom>
          <a:noFill/>
        </p:spPr>
        <p:txBody>
          <a:bodyPr wrap="square" rtlCol="0">
            <a:spAutoFit/>
          </a:bodyPr>
          <a:lstStyle/>
          <a:p>
            <a:r>
              <a:rPr lang="en-US" dirty="0"/>
              <a:t>Solar</a:t>
            </a:r>
          </a:p>
        </p:txBody>
      </p:sp>
      <p:sp>
        <p:nvSpPr>
          <p:cNvPr id="35" name="TextBox 34">
            <a:extLst>
              <a:ext uri="{FF2B5EF4-FFF2-40B4-BE49-F238E27FC236}">
                <a16:creationId xmlns:a16="http://schemas.microsoft.com/office/drawing/2014/main" id="{32534F64-03D8-4D8D-86B9-A876F7E4AB62}"/>
              </a:ext>
            </a:extLst>
          </p:cNvPr>
          <p:cNvSpPr txBox="1"/>
          <p:nvPr/>
        </p:nvSpPr>
        <p:spPr>
          <a:xfrm>
            <a:off x="1918256" y="3356972"/>
            <a:ext cx="1026644" cy="369332"/>
          </a:xfrm>
          <a:prstGeom prst="rect">
            <a:avLst/>
          </a:prstGeom>
          <a:noFill/>
        </p:spPr>
        <p:txBody>
          <a:bodyPr wrap="square" rtlCol="0">
            <a:spAutoFit/>
          </a:bodyPr>
          <a:lstStyle/>
          <a:p>
            <a:r>
              <a:rPr lang="en-US" dirty="0"/>
              <a:t>Wind</a:t>
            </a:r>
          </a:p>
        </p:txBody>
      </p:sp>
      <p:sp>
        <p:nvSpPr>
          <p:cNvPr id="36" name="TextBox 35">
            <a:extLst>
              <a:ext uri="{FF2B5EF4-FFF2-40B4-BE49-F238E27FC236}">
                <a16:creationId xmlns:a16="http://schemas.microsoft.com/office/drawing/2014/main" id="{0F3969FD-04AD-4B94-9D1D-4E8888EE6FBB}"/>
              </a:ext>
            </a:extLst>
          </p:cNvPr>
          <p:cNvSpPr txBox="1"/>
          <p:nvPr/>
        </p:nvSpPr>
        <p:spPr>
          <a:xfrm>
            <a:off x="1850562" y="3953391"/>
            <a:ext cx="1026644" cy="646331"/>
          </a:xfrm>
          <a:prstGeom prst="rect">
            <a:avLst/>
          </a:prstGeom>
          <a:noFill/>
        </p:spPr>
        <p:txBody>
          <a:bodyPr wrap="square" rtlCol="0">
            <a:spAutoFit/>
          </a:bodyPr>
          <a:lstStyle/>
          <a:p>
            <a:pPr algn="ctr"/>
            <a:r>
              <a:rPr lang="en-US" dirty="0"/>
              <a:t>Natural</a:t>
            </a:r>
          </a:p>
          <a:p>
            <a:pPr algn="ctr"/>
            <a:r>
              <a:rPr lang="en-US" dirty="0"/>
              <a:t>Gas</a:t>
            </a:r>
          </a:p>
        </p:txBody>
      </p:sp>
    </p:spTree>
    <p:extLst>
      <p:ext uri="{BB962C8B-B14F-4D97-AF65-F5344CB8AC3E}">
        <p14:creationId xmlns:p14="http://schemas.microsoft.com/office/powerpoint/2010/main" val="7782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
                                        <p:tgtEl>
                                          <p:spTgt spid="36"/>
                                        </p:tgtEl>
                                      </p:cBhvr>
                                    </p:animEffect>
                                    <p:set>
                                      <p:cBhvr>
                                        <p:cTn id="31" dur="1" fill="hold">
                                          <p:stCondLst>
                                            <p:cond delay="9"/>
                                          </p:stCondLst>
                                        </p:cTn>
                                        <p:tgtEl>
                                          <p:spTgt spid="3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
                                        <p:tgtEl>
                                          <p:spTgt spid="3"/>
                                        </p:tgtEl>
                                      </p:cBhvr>
                                    </p:animEffect>
                                    <p:set>
                                      <p:cBhvr>
                                        <p:cTn id="48" dur="1" fill="hold">
                                          <p:stCondLst>
                                            <p:cond delay="9"/>
                                          </p:stCondLst>
                                        </p:cTn>
                                        <p:tgtEl>
                                          <p:spTgt spid="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
                                        <p:tgtEl>
                                          <p:spTgt spid="30"/>
                                        </p:tgtEl>
                                      </p:cBhvr>
                                    </p:animEffect>
                                    <p:set>
                                      <p:cBhvr>
                                        <p:cTn id="59" dur="1" fill="hold">
                                          <p:stCondLst>
                                            <p:cond delay="9"/>
                                          </p:stCondLst>
                                        </p:cTn>
                                        <p:tgtEl>
                                          <p:spTgt spid="3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
                                        <p:tgtEl>
                                          <p:spTgt spid="35"/>
                                        </p:tgtEl>
                                      </p:cBhvr>
                                    </p:animEffect>
                                    <p:set>
                                      <p:cBhvr>
                                        <p:cTn id="73" dur="1" fill="hold">
                                          <p:stCondLst>
                                            <p:cond delay="9"/>
                                          </p:stCondLst>
                                        </p:cTn>
                                        <p:tgtEl>
                                          <p:spTgt spid="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3" grpId="0"/>
      <p:bldP spid="3" grpId="1"/>
      <p:bldP spid="30" grpId="0"/>
      <p:bldP spid="30" grpId="1"/>
      <p:bldP spid="35" grpId="0"/>
      <p:bldP spid="35" grpId="1"/>
      <p:bldP spid="36" grpId="0"/>
      <p:bldP spid="3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70FC4F-8E59-4E43-9D99-CDA35E368E40}"/>
              </a:ext>
            </a:extLst>
          </p:cNvPr>
          <p:cNvSpPr/>
          <p:nvPr/>
        </p:nvSpPr>
        <p:spPr>
          <a:xfrm>
            <a:off x="729465" y="2480744"/>
            <a:ext cx="1720984" cy="369332"/>
          </a:xfrm>
          <a:prstGeom prst="rect">
            <a:avLst/>
          </a:prstGeom>
        </p:spPr>
        <p:txBody>
          <a:bodyPr wrap="none">
            <a:spAutoFit/>
          </a:bodyPr>
          <a:lstStyle/>
          <a:p>
            <a:r>
              <a:rPr lang="en-US" b="1" dirty="0"/>
              <a:t>Luciano Castillo </a:t>
            </a:r>
            <a:endParaRPr lang="en-US" dirty="0"/>
          </a:p>
        </p:txBody>
      </p:sp>
      <p:sp>
        <p:nvSpPr>
          <p:cNvPr id="11" name="Rectangle 10">
            <a:extLst>
              <a:ext uri="{FF2B5EF4-FFF2-40B4-BE49-F238E27FC236}">
                <a16:creationId xmlns:a16="http://schemas.microsoft.com/office/drawing/2014/main" id="{72FFB1FB-487E-4D76-8696-15EBBFE6B44B}"/>
              </a:ext>
            </a:extLst>
          </p:cNvPr>
          <p:cNvSpPr/>
          <p:nvPr/>
        </p:nvSpPr>
        <p:spPr>
          <a:xfrm>
            <a:off x="6745215" y="3557746"/>
            <a:ext cx="2043508" cy="369332"/>
          </a:xfrm>
          <a:prstGeom prst="rect">
            <a:avLst/>
          </a:prstGeom>
        </p:spPr>
        <p:txBody>
          <a:bodyPr wrap="none">
            <a:spAutoFit/>
          </a:bodyPr>
          <a:lstStyle/>
          <a:p>
            <a:r>
              <a:rPr lang="en-US" dirty="0"/>
              <a:t>Rosalee A. Clawson </a:t>
            </a:r>
          </a:p>
        </p:txBody>
      </p:sp>
      <p:sp>
        <p:nvSpPr>
          <p:cNvPr id="12" name="Rectangle 11">
            <a:extLst>
              <a:ext uri="{FF2B5EF4-FFF2-40B4-BE49-F238E27FC236}">
                <a16:creationId xmlns:a16="http://schemas.microsoft.com/office/drawing/2014/main" id="{4A83A91B-D480-4BF9-B392-D9A0FB0B1773}"/>
              </a:ext>
            </a:extLst>
          </p:cNvPr>
          <p:cNvSpPr/>
          <p:nvPr/>
        </p:nvSpPr>
        <p:spPr>
          <a:xfrm>
            <a:off x="977688" y="3733611"/>
            <a:ext cx="1034963" cy="369332"/>
          </a:xfrm>
          <a:prstGeom prst="rect">
            <a:avLst/>
          </a:prstGeom>
        </p:spPr>
        <p:txBody>
          <a:bodyPr wrap="none">
            <a:spAutoFit/>
          </a:bodyPr>
          <a:lstStyle/>
          <a:p>
            <a:r>
              <a:rPr lang="en-US" dirty="0"/>
              <a:t>Jay Gore </a:t>
            </a:r>
          </a:p>
        </p:txBody>
      </p:sp>
      <p:sp>
        <p:nvSpPr>
          <p:cNvPr id="22" name="Rectangle 21">
            <a:extLst>
              <a:ext uri="{FF2B5EF4-FFF2-40B4-BE49-F238E27FC236}">
                <a16:creationId xmlns:a16="http://schemas.microsoft.com/office/drawing/2014/main" id="{CC758CC5-2B9E-42D1-B3CC-0914F9852100}"/>
              </a:ext>
            </a:extLst>
          </p:cNvPr>
          <p:cNvSpPr/>
          <p:nvPr/>
        </p:nvSpPr>
        <p:spPr>
          <a:xfrm>
            <a:off x="4194015" y="3493729"/>
            <a:ext cx="1238801" cy="369332"/>
          </a:xfrm>
          <a:prstGeom prst="rect">
            <a:avLst/>
          </a:prstGeom>
        </p:spPr>
        <p:txBody>
          <a:bodyPr wrap="none">
            <a:spAutoFit/>
          </a:bodyPr>
          <a:lstStyle/>
          <a:p>
            <a:r>
              <a:rPr lang="en-US" dirty="0"/>
              <a:t>Dev Niyogi </a:t>
            </a:r>
          </a:p>
        </p:txBody>
      </p:sp>
      <p:grpSp>
        <p:nvGrpSpPr>
          <p:cNvPr id="2" name="Group 1"/>
          <p:cNvGrpSpPr/>
          <p:nvPr/>
        </p:nvGrpSpPr>
        <p:grpSpPr>
          <a:xfrm>
            <a:off x="395485" y="653218"/>
            <a:ext cx="8385333" cy="3580682"/>
            <a:chOff x="395485" y="653218"/>
            <a:chExt cx="8385333" cy="3580682"/>
          </a:xfrm>
        </p:grpSpPr>
        <p:sp>
          <p:nvSpPr>
            <p:cNvPr id="7" name="green">
              <a:extLst>
                <a:ext uri="{FF2B5EF4-FFF2-40B4-BE49-F238E27FC236}">
                  <a16:creationId xmlns:a16="http://schemas.microsoft.com/office/drawing/2014/main" id="{64BD14F4-2712-4F6A-802C-7D6601FC3F41}"/>
                </a:ext>
              </a:extLst>
            </p:cNvPr>
            <p:cNvSpPr/>
            <p:nvPr/>
          </p:nvSpPr>
          <p:spPr>
            <a:xfrm>
              <a:off x="2987289" y="1089404"/>
              <a:ext cx="5793529" cy="3144496"/>
            </a:xfrm>
            <a:prstGeom prst="roundRect">
              <a:avLst>
                <a:gd name="adj" fmla="val 30443"/>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d">
              <a:extLst>
                <a:ext uri="{FF2B5EF4-FFF2-40B4-BE49-F238E27FC236}">
                  <a16:creationId xmlns:a16="http://schemas.microsoft.com/office/drawing/2014/main" id="{C49DDC2C-1A17-42D4-931C-D1F53F97CC64}"/>
                </a:ext>
              </a:extLst>
            </p:cNvPr>
            <p:cNvSpPr/>
            <p:nvPr/>
          </p:nvSpPr>
          <p:spPr>
            <a:xfrm>
              <a:off x="395485" y="1052599"/>
              <a:ext cx="5789579" cy="3121819"/>
            </a:xfrm>
            <a:prstGeom prst="roundRect">
              <a:avLst>
                <a:gd name="adj" fmla="val 40001"/>
              </a:avLst>
            </a:prstGeom>
            <a:solidFill>
              <a:srgbClr val="FD555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C70DEA-84D8-4DEC-BB02-BF5BB6799CD1}"/>
                </a:ext>
              </a:extLst>
            </p:cNvPr>
            <p:cNvSpPr/>
            <p:nvPr/>
          </p:nvSpPr>
          <p:spPr>
            <a:xfrm>
              <a:off x="1208405" y="1102314"/>
              <a:ext cx="896567" cy="402621"/>
            </a:xfrm>
            <a:prstGeom prst="rect">
              <a:avLst/>
            </a:prstGeom>
          </p:spPr>
          <p:txBody>
            <a:bodyPr wrap="none">
              <a:spAutoFit/>
            </a:bodyPr>
            <a:lstStyle/>
            <a:p>
              <a:r>
                <a:rPr lang="en-US" sz="2400" b="1" dirty="0">
                  <a:solidFill>
                    <a:srgbClr val="C00000"/>
                  </a:solidFill>
                  <a:latin typeface="Garamond" panose="02020404030301010803" pitchFamily="18" charset="0"/>
                </a:rPr>
                <a:t>E</a:t>
              </a:r>
              <a:r>
                <a:rPr lang="en-US" altLang="zh-CN" sz="2400" b="1" dirty="0">
                  <a:solidFill>
                    <a:srgbClr val="C00000"/>
                  </a:solidFill>
                  <a:latin typeface="Garamond" panose="02020404030301010803" pitchFamily="18" charset="0"/>
                </a:rPr>
                <a:t>nergy</a:t>
              </a:r>
              <a:endParaRPr lang="en-US" sz="2400" dirty="0">
                <a:solidFill>
                  <a:srgbClr val="C00000"/>
                </a:solidFill>
                <a:latin typeface="Garamond" panose="02020404030301010803" pitchFamily="18" charset="0"/>
              </a:endParaRPr>
            </a:p>
          </p:txBody>
        </p:sp>
        <p:sp>
          <p:nvSpPr>
            <p:cNvPr id="14" name="Rectangle 13">
              <a:extLst>
                <a:ext uri="{FF2B5EF4-FFF2-40B4-BE49-F238E27FC236}">
                  <a16:creationId xmlns:a16="http://schemas.microsoft.com/office/drawing/2014/main" id="{CBA3E2D7-C1DF-4FC0-8FBC-ADB42F2F4A66}"/>
                </a:ext>
              </a:extLst>
            </p:cNvPr>
            <p:cNvSpPr/>
            <p:nvPr/>
          </p:nvSpPr>
          <p:spPr>
            <a:xfrm>
              <a:off x="6714243" y="1099770"/>
              <a:ext cx="1772147" cy="461665"/>
            </a:xfrm>
            <a:prstGeom prst="rect">
              <a:avLst/>
            </a:prstGeom>
          </p:spPr>
          <p:txBody>
            <a:bodyPr wrap="square">
              <a:spAutoFit/>
            </a:bodyPr>
            <a:lstStyle/>
            <a:p>
              <a:r>
                <a:rPr lang="en-US" altLang="zh-CN" sz="2400" b="1" dirty="0">
                  <a:solidFill>
                    <a:srgbClr val="00B050"/>
                  </a:solidFill>
                  <a:latin typeface="Garamond" panose="02020404030301010803" pitchFamily="18" charset="0"/>
                </a:rPr>
                <a:t>Agriculture</a:t>
              </a:r>
              <a:endParaRPr lang="en-US" sz="2400" b="1" dirty="0">
                <a:solidFill>
                  <a:srgbClr val="00B050"/>
                </a:solidFill>
                <a:latin typeface="Garamond" panose="02020404030301010803" pitchFamily="18" charset="0"/>
              </a:endParaRPr>
            </a:p>
          </p:txBody>
        </p:sp>
        <p:sp>
          <p:nvSpPr>
            <p:cNvPr id="17" name="purple">
              <a:extLst>
                <a:ext uri="{FF2B5EF4-FFF2-40B4-BE49-F238E27FC236}">
                  <a16:creationId xmlns:a16="http://schemas.microsoft.com/office/drawing/2014/main" id="{6002749A-B574-455E-B544-E42C10B78ED2}"/>
                </a:ext>
              </a:extLst>
            </p:cNvPr>
            <p:cNvSpPr/>
            <p:nvPr/>
          </p:nvSpPr>
          <p:spPr>
            <a:xfrm>
              <a:off x="2458110" y="729209"/>
              <a:ext cx="4372955" cy="3445210"/>
            </a:xfrm>
            <a:prstGeom prst="roundRect">
              <a:avLst>
                <a:gd name="adj" fmla="val 39418"/>
              </a:avLst>
            </a:prstGeom>
            <a:solidFill>
              <a:srgbClr val="00B0F0">
                <a:alpha val="38039"/>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606EB5-D42A-482F-9A16-A13E1D3EC1E1}"/>
                </a:ext>
              </a:extLst>
            </p:cNvPr>
            <p:cNvSpPr/>
            <p:nvPr/>
          </p:nvSpPr>
          <p:spPr>
            <a:xfrm>
              <a:off x="4194014" y="653218"/>
              <a:ext cx="1023025" cy="461665"/>
            </a:xfrm>
            <a:prstGeom prst="rect">
              <a:avLst/>
            </a:prstGeom>
          </p:spPr>
          <p:txBody>
            <a:bodyPr wrap="square">
              <a:spAutoFit/>
            </a:bodyPr>
            <a:lstStyle/>
            <a:p>
              <a:r>
                <a:rPr lang="en-US" altLang="zh-CN" sz="2400" b="1" dirty="0">
                  <a:solidFill>
                    <a:srgbClr val="0070C0"/>
                  </a:solidFill>
                  <a:latin typeface="Garamond" panose="02020404030301010803" pitchFamily="18" charset="0"/>
                </a:rPr>
                <a:t>Water</a:t>
              </a:r>
              <a:endParaRPr lang="en-US" sz="2400" b="1" dirty="0">
                <a:solidFill>
                  <a:srgbClr val="0070C0"/>
                </a:solidFill>
                <a:latin typeface="Garamond" panose="02020404030301010803" pitchFamily="18" charset="0"/>
              </a:endParaRPr>
            </a:p>
          </p:txBody>
        </p:sp>
      </p:grpSp>
      <p:sp>
        <p:nvSpPr>
          <p:cNvPr id="28" name="Rectangle 27">
            <a:extLst>
              <a:ext uri="{FF2B5EF4-FFF2-40B4-BE49-F238E27FC236}">
                <a16:creationId xmlns:a16="http://schemas.microsoft.com/office/drawing/2014/main" id="{6DF8051E-01CA-1749-9866-F8EC4B8A8E43}"/>
              </a:ext>
            </a:extLst>
          </p:cNvPr>
          <p:cNvSpPr/>
          <p:nvPr/>
        </p:nvSpPr>
        <p:spPr>
          <a:xfrm>
            <a:off x="9337092" y="4596526"/>
            <a:ext cx="2565254" cy="461665"/>
          </a:xfrm>
          <a:prstGeom prst="rect">
            <a:avLst/>
          </a:prstGeom>
        </p:spPr>
        <p:txBody>
          <a:bodyPr wrap="none">
            <a:spAutoFit/>
          </a:bodyPr>
          <a:lstStyle/>
          <a:p>
            <a:r>
              <a:rPr lang="en-US" sz="2400" b="1" dirty="0">
                <a:solidFill>
                  <a:srgbClr val="0070C0"/>
                </a:solidFill>
                <a:latin typeface="Garamond" panose="02020404030301010803" pitchFamily="18" charset="0"/>
              </a:rPr>
              <a:t>Energy/Economy</a:t>
            </a:r>
          </a:p>
        </p:txBody>
      </p:sp>
      <p:sp>
        <p:nvSpPr>
          <p:cNvPr id="6" name="Subtitle 2"/>
          <p:cNvSpPr txBox="1">
            <a:spLocks/>
          </p:cNvSpPr>
          <p:nvPr/>
        </p:nvSpPr>
        <p:spPr>
          <a:xfrm>
            <a:off x="272731" y="336550"/>
            <a:ext cx="3625937" cy="5615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cap="small" spc="300" dirty="0">
                <a:latin typeface="Impact" panose="020B0806030902050204" pitchFamily="34" charset="0"/>
              </a:rPr>
              <a:t>Team Description</a:t>
            </a:r>
            <a:endParaRPr lang="en-US" spc="300" dirty="0"/>
          </a:p>
          <a:p>
            <a:pPr lvl="1"/>
            <a:endParaRPr lang="en-US" spc="300" dirty="0"/>
          </a:p>
        </p:txBody>
      </p:sp>
      <p:pic>
        <p:nvPicPr>
          <p:cNvPr id="16" name="Picture 15" descr="A person wearing a suit and tie&#10;&#10;Description generated with very high confidence">
            <a:extLst>
              <a:ext uri="{FF2B5EF4-FFF2-40B4-BE49-F238E27FC236}">
                <a16:creationId xmlns:a16="http://schemas.microsoft.com/office/drawing/2014/main" id="{16226415-0A27-48E5-BD83-1C5F9284B3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3" b="18648"/>
          <a:stretch/>
        </p:blipFill>
        <p:spPr>
          <a:xfrm>
            <a:off x="1161577" y="2928739"/>
            <a:ext cx="738523" cy="840308"/>
          </a:xfrm>
          <a:prstGeom prst="rect">
            <a:avLst/>
          </a:prstGeom>
        </p:spPr>
      </p:pic>
      <p:sp>
        <p:nvSpPr>
          <p:cNvPr id="18" name="TextBox 17">
            <a:extLst>
              <a:ext uri="{FF2B5EF4-FFF2-40B4-BE49-F238E27FC236}">
                <a16:creationId xmlns:a16="http://schemas.microsoft.com/office/drawing/2014/main" id="{288F7524-C01A-C14E-BCCD-56661BF369AD}"/>
              </a:ext>
            </a:extLst>
          </p:cNvPr>
          <p:cNvSpPr txBox="1"/>
          <p:nvPr/>
        </p:nvSpPr>
        <p:spPr>
          <a:xfrm>
            <a:off x="305702" y="4609688"/>
            <a:ext cx="7750327" cy="1477328"/>
          </a:xfrm>
          <a:prstGeom prst="rect">
            <a:avLst/>
          </a:prstGeom>
          <a:noFill/>
        </p:spPr>
        <p:txBody>
          <a:bodyPr wrap="none" rtlCol="0">
            <a:spAutoFit/>
          </a:bodyPr>
          <a:lstStyle/>
          <a:p>
            <a:r>
              <a:rPr lang="en-US" b="1" dirty="0"/>
              <a:t>TRACK RECORD: </a:t>
            </a:r>
          </a:p>
          <a:p>
            <a:pPr marL="742950" lvl="1" indent="-285750">
              <a:buFont typeface="Arial" panose="020B0604020202020204" pitchFamily="34" charset="0"/>
              <a:buChar char="•"/>
            </a:pPr>
            <a:r>
              <a:rPr lang="en-US" dirty="0"/>
              <a:t>Co-founding or Advising Startups: 12</a:t>
            </a:r>
          </a:p>
          <a:p>
            <a:pPr marL="742950" lvl="1" indent="-285750">
              <a:buFont typeface="Arial" panose="020B0604020202020204" pitchFamily="34" charset="0"/>
              <a:buChar char="•"/>
            </a:pPr>
            <a:r>
              <a:rPr lang="en-US" dirty="0"/>
              <a:t>Journal Papers (1,130), Patents (18), Books (10). Combined H-index: &gt;170</a:t>
            </a:r>
          </a:p>
          <a:p>
            <a:pPr marL="742950" lvl="1" indent="-285750">
              <a:buFont typeface="Arial" panose="020B0604020202020204" pitchFamily="34" charset="0"/>
              <a:buChar char="•"/>
            </a:pPr>
            <a:r>
              <a:rPr lang="en-US" dirty="0"/>
              <a:t>Combined time team has worked together: &gt;50 years</a:t>
            </a:r>
          </a:p>
          <a:p>
            <a:pPr marL="742950" lvl="1" indent="-285750">
              <a:buFont typeface="Arial" panose="020B0604020202020204" pitchFamily="34" charset="0"/>
              <a:buChar char="•"/>
            </a:pPr>
            <a:r>
              <a:rPr lang="en-US" dirty="0"/>
              <a:t>Leadership: Center Directors (3), Deanship (1), Dept. Head (2), </a:t>
            </a:r>
            <a:r>
              <a:rPr lang="en-US" dirty="0" err="1"/>
              <a:t>etc</a:t>
            </a:r>
            <a:endParaRPr lang="en-US" dirty="0"/>
          </a:p>
        </p:txBody>
      </p:sp>
      <p:pic>
        <p:nvPicPr>
          <p:cNvPr id="27" name="Picture 26" descr="C:\Users\YASHWANT YOGI\AppData\Local\Microsoft\Windows\INetCache\Content.MSO\3A955E91.tmp">
            <a:extLst>
              <a:ext uri="{FF2B5EF4-FFF2-40B4-BE49-F238E27FC236}">
                <a16:creationId xmlns:a16="http://schemas.microsoft.com/office/drawing/2014/main" id="{CC5BDA62-61EB-48B1-A6AB-AF778EDFCD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69" r="20031"/>
          <a:stretch/>
        </p:blipFill>
        <p:spPr bwMode="auto">
          <a:xfrm>
            <a:off x="10029137" y="2503031"/>
            <a:ext cx="752093" cy="836805"/>
          </a:xfrm>
          <a:prstGeom prst="rect">
            <a:avLst/>
          </a:prstGeom>
          <a:noFill/>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C19F2549-AE8D-6E40-AB09-C9A51C14F196}"/>
              </a:ext>
            </a:extLst>
          </p:cNvPr>
          <p:cNvSpPr txBox="1"/>
          <p:nvPr/>
        </p:nvSpPr>
        <p:spPr>
          <a:xfrm>
            <a:off x="387314" y="5995570"/>
            <a:ext cx="7266553" cy="1477328"/>
          </a:xfrm>
          <a:prstGeom prst="rect">
            <a:avLst/>
          </a:prstGeom>
          <a:noFill/>
        </p:spPr>
        <p:txBody>
          <a:bodyPr wrap="square" rtlCol="0">
            <a:spAutoFit/>
          </a:bodyPr>
          <a:lstStyle/>
          <a:p>
            <a:r>
              <a:rPr lang="en-US" b="1" dirty="0"/>
              <a:t>IMPACT OF THIS BIG IDEA 2.0</a:t>
            </a:r>
            <a:r>
              <a:rPr lang="en-US" dirty="0"/>
              <a:t>: </a:t>
            </a:r>
          </a:p>
          <a:p>
            <a:r>
              <a:rPr lang="en-US" dirty="0"/>
              <a:t>Over 25 publications, </a:t>
            </a:r>
            <a:r>
              <a:rPr lang="en-US" b="1" u="sng" dirty="0">
                <a:solidFill>
                  <a:srgbClr val="FF0000"/>
                </a:solidFill>
              </a:rPr>
              <a:t>Scientific American</a:t>
            </a:r>
            <a:r>
              <a:rPr lang="en-US" dirty="0"/>
              <a:t>, 2 TV appearances (</a:t>
            </a:r>
            <a:r>
              <a:rPr lang="en-US" dirty="0" err="1"/>
              <a:t>Televisa</a:t>
            </a:r>
            <a:r>
              <a:rPr lang="en-US" dirty="0"/>
              <a:t>), Podcast, </a:t>
            </a:r>
            <a:r>
              <a:rPr lang="en-US" b="1" dirty="0">
                <a:solidFill>
                  <a:srgbClr val="00B050"/>
                </a:solidFill>
              </a:rPr>
              <a:t>WAPO Article by President Daniels</a:t>
            </a:r>
            <a:r>
              <a:rPr lang="en-US" b="1" dirty="0"/>
              <a:t>, </a:t>
            </a:r>
            <a:r>
              <a:rPr lang="en-US" dirty="0"/>
              <a:t>Consortium (Caltech, Stanford) </a:t>
            </a:r>
            <a:r>
              <a:rPr lang="en-US" dirty="0" err="1"/>
              <a:t>etc</a:t>
            </a:r>
            <a:r>
              <a:rPr lang="en-US" dirty="0"/>
              <a:t>), If Idea Festival August 2019.</a:t>
            </a:r>
          </a:p>
          <a:p>
            <a:endParaRPr lang="en-US" dirty="0"/>
          </a:p>
        </p:txBody>
      </p:sp>
      <p:pic>
        <p:nvPicPr>
          <p:cNvPr id="31" name="Picture 30">
            <a:extLst>
              <a:ext uri="{FF2B5EF4-FFF2-40B4-BE49-F238E27FC236}">
                <a16:creationId xmlns:a16="http://schemas.microsoft.com/office/drawing/2014/main" id="{2D81A5A1-C3BA-9647-A263-4582D38608D7}"/>
              </a:ext>
            </a:extLst>
          </p:cNvPr>
          <p:cNvPicPr>
            <a:picLocks noChangeAspect="1"/>
          </p:cNvPicPr>
          <p:nvPr/>
        </p:nvPicPr>
        <p:blipFill rotWithShape="1">
          <a:blip r:embed="rId5"/>
          <a:srcRect l="15636" t="2913" r="21216" b="26989"/>
          <a:stretch/>
        </p:blipFill>
        <p:spPr>
          <a:xfrm>
            <a:off x="1151170" y="1529135"/>
            <a:ext cx="751179" cy="855303"/>
          </a:xfrm>
          <a:prstGeom prst="rect">
            <a:avLst/>
          </a:prstGeom>
        </p:spPr>
      </p:pic>
      <p:pic>
        <p:nvPicPr>
          <p:cNvPr id="1028" name="Picture 4" descr="Image result for rosalee clawson"/>
          <p:cNvPicPr>
            <a:picLocks noChangeAspect="1" noChangeArrowheads="1"/>
          </p:cNvPicPr>
          <p:nvPr/>
        </p:nvPicPr>
        <p:blipFill rotWithShape="1">
          <a:blip r:embed="rId6">
            <a:extLst>
              <a:ext uri="{28A0092B-C50C-407E-A947-70E740481C1C}">
                <a14:useLocalDpi xmlns:a14="http://schemas.microsoft.com/office/drawing/2010/main" val="0"/>
              </a:ext>
            </a:extLst>
          </a:blip>
          <a:srcRect b="27681"/>
          <a:stretch/>
        </p:blipFill>
        <p:spPr bwMode="auto">
          <a:xfrm>
            <a:off x="7227957" y="2772662"/>
            <a:ext cx="767598" cy="83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smiling for the camera&#10;&#10;Description generated with very high confidence">
            <a:extLst>
              <a:ext uri="{FF2B5EF4-FFF2-40B4-BE49-F238E27FC236}">
                <a16:creationId xmlns:a16="http://schemas.microsoft.com/office/drawing/2014/main" id="{040CBA73-6D47-44A8-B8A8-505B560DC5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2219" b="12624"/>
          <a:stretch/>
        </p:blipFill>
        <p:spPr>
          <a:xfrm>
            <a:off x="3554669" y="1288128"/>
            <a:ext cx="713683" cy="790405"/>
          </a:xfrm>
          <a:prstGeom prst="rect">
            <a:avLst/>
          </a:prstGeom>
        </p:spPr>
      </p:pic>
      <p:pic>
        <p:nvPicPr>
          <p:cNvPr id="26" name="Picture 4" descr="Dev S Niyogi"/>
          <p:cNvPicPr>
            <a:picLocks noChangeAspect="1" noChangeArrowheads="1"/>
          </p:cNvPicPr>
          <p:nvPr/>
        </p:nvPicPr>
        <p:blipFill rotWithShape="1">
          <a:blip r:embed="rId8">
            <a:extLst>
              <a:ext uri="{28A0092B-C50C-407E-A947-70E740481C1C}">
                <a14:useLocalDpi xmlns:a14="http://schemas.microsoft.com/office/drawing/2010/main" val="0"/>
              </a:ext>
            </a:extLst>
          </a:blip>
          <a:srcRect l="-1" t="6184" r="-2035" b="21733"/>
          <a:stretch/>
        </p:blipFill>
        <p:spPr bwMode="auto">
          <a:xfrm>
            <a:off x="3530702" y="3128726"/>
            <a:ext cx="726349" cy="735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ile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 r="1537" b="18061"/>
          <a:stretch/>
        </p:blipFill>
        <p:spPr bwMode="auto">
          <a:xfrm>
            <a:off x="3535330" y="2204432"/>
            <a:ext cx="752360" cy="8181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4B93E85-CEFF-4216-9C0F-B0CCE85045D9}"/>
              </a:ext>
            </a:extLst>
          </p:cNvPr>
          <p:cNvSpPr/>
          <p:nvPr/>
        </p:nvSpPr>
        <p:spPr>
          <a:xfrm>
            <a:off x="4267951" y="2432397"/>
            <a:ext cx="1774012" cy="369332"/>
          </a:xfrm>
          <a:prstGeom prst="rect">
            <a:avLst/>
          </a:prstGeom>
        </p:spPr>
        <p:txBody>
          <a:bodyPr wrap="none">
            <a:spAutoFit/>
          </a:bodyPr>
          <a:lstStyle/>
          <a:p>
            <a:r>
              <a:rPr lang="en-US" dirty="0"/>
              <a:t>Wallace E. Tyner </a:t>
            </a:r>
          </a:p>
        </p:txBody>
      </p:sp>
      <p:sp>
        <p:nvSpPr>
          <p:cNvPr id="21" name="Rectangle 20">
            <a:extLst>
              <a:ext uri="{FF2B5EF4-FFF2-40B4-BE49-F238E27FC236}">
                <a16:creationId xmlns:a16="http://schemas.microsoft.com/office/drawing/2014/main" id="{ABB4EB2B-A3D8-42DC-B5D4-832E4C0390E5}"/>
              </a:ext>
            </a:extLst>
          </p:cNvPr>
          <p:cNvSpPr/>
          <p:nvPr/>
        </p:nvSpPr>
        <p:spPr>
          <a:xfrm>
            <a:off x="4282931" y="1596237"/>
            <a:ext cx="1769908" cy="369332"/>
          </a:xfrm>
          <a:prstGeom prst="rect">
            <a:avLst/>
          </a:prstGeom>
        </p:spPr>
        <p:txBody>
          <a:bodyPr wrap="none">
            <a:spAutoFit/>
          </a:bodyPr>
          <a:lstStyle/>
          <a:p>
            <a:r>
              <a:rPr lang="en-US" dirty="0"/>
              <a:t>David Warsinger </a:t>
            </a:r>
          </a:p>
        </p:txBody>
      </p:sp>
      <p:grpSp>
        <p:nvGrpSpPr>
          <p:cNvPr id="4" name="Group 3"/>
          <p:cNvGrpSpPr/>
          <p:nvPr/>
        </p:nvGrpSpPr>
        <p:grpSpPr>
          <a:xfrm>
            <a:off x="1424971" y="2088243"/>
            <a:ext cx="7283843" cy="2652490"/>
            <a:chOff x="1424971" y="2088243"/>
            <a:chExt cx="7283843" cy="2652490"/>
          </a:xfrm>
        </p:grpSpPr>
        <p:sp>
          <p:nvSpPr>
            <p:cNvPr id="8" name="purple">
              <a:extLst>
                <a:ext uri="{FF2B5EF4-FFF2-40B4-BE49-F238E27FC236}">
                  <a16:creationId xmlns:a16="http://schemas.microsoft.com/office/drawing/2014/main" id="{6002749A-B574-455E-B544-E42C10B78ED2}"/>
                </a:ext>
              </a:extLst>
            </p:cNvPr>
            <p:cNvSpPr/>
            <p:nvPr/>
          </p:nvSpPr>
          <p:spPr>
            <a:xfrm>
              <a:off x="2608107" y="2152908"/>
              <a:ext cx="6100707" cy="2459499"/>
            </a:xfrm>
            <a:prstGeom prst="roundRect">
              <a:avLst>
                <a:gd name="adj" fmla="val 50000"/>
              </a:avLst>
            </a:prstGeom>
            <a:solidFill>
              <a:srgbClr val="7030A0">
                <a:alpha val="36000"/>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C73940-0A71-4E05-8B84-52C3D2A67800}"/>
                </a:ext>
              </a:extLst>
            </p:cNvPr>
            <p:cNvSpPr/>
            <p:nvPr/>
          </p:nvSpPr>
          <p:spPr>
            <a:xfrm>
              <a:off x="4180866" y="4190371"/>
              <a:ext cx="2960662" cy="461665"/>
            </a:xfrm>
            <a:prstGeom prst="rect">
              <a:avLst/>
            </a:prstGeom>
          </p:spPr>
          <p:txBody>
            <a:bodyPr wrap="square">
              <a:spAutoFit/>
            </a:bodyPr>
            <a:lstStyle/>
            <a:p>
              <a:r>
                <a:rPr lang="en-US" altLang="zh-CN" sz="2400" b="1" dirty="0">
                  <a:solidFill>
                    <a:srgbClr val="7030A0"/>
                  </a:solidFill>
                  <a:latin typeface="Garamond" panose="02020404030301010803" pitchFamily="18" charset="0"/>
                </a:rPr>
                <a:t>Policy &amp; Economics</a:t>
              </a:r>
              <a:endParaRPr lang="en-US" sz="2400" b="1" dirty="0">
                <a:solidFill>
                  <a:srgbClr val="7030A0"/>
                </a:solidFill>
                <a:latin typeface="Garamond" panose="02020404030301010803" pitchFamily="18" charset="0"/>
              </a:endParaRPr>
            </a:p>
          </p:txBody>
        </p:sp>
        <p:sp>
          <p:nvSpPr>
            <p:cNvPr id="3" name="Freeform 2"/>
            <p:cNvSpPr/>
            <p:nvPr/>
          </p:nvSpPr>
          <p:spPr>
            <a:xfrm>
              <a:off x="1427872" y="2088243"/>
              <a:ext cx="4656997" cy="2652490"/>
            </a:xfrm>
            <a:custGeom>
              <a:avLst/>
              <a:gdLst>
                <a:gd name="connsiteX0" fmla="*/ 113727 w 4985105"/>
                <a:gd name="connsiteY0" fmla="*/ 2197623 h 2741898"/>
                <a:gd name="connsiteX1" fmla="*/ 1093868 w 4985105"/>
                <a:gd name="connsiteY1" fmla="*/ 1277247 h 2741898"/>
                <a:gd name="connsiteX2" fmla="*/ 1805068 w 4985105"/>
                <a:gd name="connsiteY2" fmla="*/ 410658 h 2741898"/>
                <a:gd name="connsiteX3" fmla="*/ 2330998 w 4985105"/>
                <a:gd name="connsiteY3" fmla="*/ 64023 h 2741898"/>
                <a:gd name="connsiteX4" fmla="*/ 3741445 w 4985105"/>
                <a:gd name="connsiteY4" fmla="*/ 10235 h 2741898"/>
                <a:gd name="connsiteX5" fmla="*/ 4602057 w 4985105"/>
                <a:gd name="connsiteY5" fmla="*/ 189529 h 2741898"/>
                <a:gd name="connsiteX6" fmla="*/ 4984551 w 4985105"/>
                <a:gd name="connsiteY6" fmla="*/ 799129 h 2741898"/>
                <a:gd name="connsiteX7" fmla="*/ 4643892 w 4985105"/>
                <a:gd name="connsiteY7" fmla="*/ 1767317 h 2741898"/>
                <a:gd name="connsiteX8" fmla="*/ 3233445 w 4985105"/>
                <a:gd name="connsiteY8" fmla="*/ 2036258 h 2741898"/>
                <a:gd name="connsiteX9" fmla="*/ 2444551 w 4985105"/>
                <a:gd name="connsiteY9" fmla="*/ 2639882 h 2741898"/>
                <a:gd name="connsiteX10" fmla="*/ 287045 w 4985105"/>
                <a:gd name="connsiteY10" fmla="*/ 2699647 h 2741898"/>
                <a:gd name="connsiteX11" fmla="*/ 113727 w 4985105"/>
                <a:gd name="connsiteY11" fmla="*/ 2197623 h 274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5105" h="2741898">
                  <a:moveTo>
                    <a:pt x="113727" y="2197623"/>
                  </a:moveTo>
                  <a:cubicBezTo>
                    <a:pt x="248197" y="1960556"/>
                    <a:pt x="811978" y="1575074"/>
                    <a:pt x="1093868" y="1277247"/>
                  </a:cubicBezTo>
                  <a:cubicBezTo>
                    <a:pt x="1375758" y="979420"/>
                    <a:pt x="1598880" y="612862"/>
                    <a:pt x="1805068" y="410658"/>
                  </a:cubicBezTo>
                  <a:cubicBezTo>
                    <a:pt x="2011256" y="208454"/>
                    <a:pt x="2008269" y="130760"/>
                    <a:pt x="2330998" y="64023"/>
                  </a:cubicBezTo>
                  <a:cubicBezTo>
                    <a:pt x="2653728" y="-2714"/>
                    <a:pt x="3362935" y="-10683"/>
                    <a:pt x="3741445" y="10235"/>
                  </a:cubicBezTo>
                  <a:cubicBezTo>
                    <a:pt x="4119955" y="31153"/>
                    <a:pt x="4394873" y="58047"/>
                    <a:pt x="4602057" y="189529"/>
                  </a:cubicBezTo>
                  <a:cubicBezTo>
                    <a:pt x="4809241" y="321011"/>
                    <a:pt x="4977579" y="536164"/>
                    <a:pt x="4984551" y="799129"/>
                  </a:cubicBezTo>
                  <a:cubicBezTo>
                    <a:pt x="4991524" y="1062094"/>
                    <a:pt x="4935743" y="1561129"/>
                    <a:pt x="4643892" y="1767317"/>
                  </a:cubicBezTo>
                  <a:cubicBezTo>
                    <a:pt x="4352041" y="1973505"/>
                    <a:pt x="3600002" y="1890830"/>
                    <a:pt x="3233445" y="2036258"/>
                  </a:cubicBezTo>
                  <a:cubicBezTo>
                    <a:pt x="2866888" y="2181685"/>
                    <a:pt x="2935618" y="2529317"/>
                    <a:pt x="2444551" y="2639882"/>
                  </a:cubicBezTo>
                  <a:cubicBezTo>
                    <a:pt x="1953484" y="2750447"/>
                    <a:pt x="683484" y="2772361"/>
                    <a:pt x="287045" y="2699647"/>
                  </a:cubicBezTo>
                  <a:cubicBezTo>
                    <a:pt x="-109394" y="2626933"/>
                    <a:pt x="-20743" y="2434690"/>
                    <a:pt x="113727" y="2197623"/>
                  </a:cubicBezTo>
                  <a:close/>
                </a:path>
              </a:pathLst>
            </a:custGeom>
            <a:solidFill>
              <a:srgbClr val="FFC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E568C63-F27B-F74C-8283-CCBFB2F9425A}"/>
                </a:ext>
              </a:extLst>
            </p:cNvPr>
            <p:cNvSpPr/>
            <p:nvPr/>
          </p:nvSpPr>
          <p:spPr>
            <a:xfrm>
              <a:off x="1424971" y="4250410"/>
              <a:ext cx="2291012" cy="461665"/>
            </a:xfrm>
            <a:prstGeom prst="rect">
              <a:avLst/>
            </a:prstGeom>
          </p:spPr>
          <p:txBody>
            <a:bodyPr wrap="none">
              <a:spAutoFit/>
            </a:bodyPr>
            <a:lstStyle/>
            <a:p>
              <a:r>
                <a:rPr lang="en-US" sz="2400" b="1" dirty="0">
                  <a:solidFill>
                    <a:schemeClr val="accent2">
                      <a:lumMod val="75000"/>
                    </a:schemeClr>
                  </a:solidFill>
                  <a:latin typeface="Garamond" panose="02020404030301010803" pitchFamily="18" charset="0"/>
                </a:rPr>
                <a:t>Climate Change</a:t>
              </a:r>
            </a:p>
          </p:txBody>
        </p:sp>
      </p:grpSp>
    </p:spTree>
    <p:extLst>
      <p:ext uri="{BB962C8B-B14F-4D97-AF65-F5344CB8AC3E}">
        <p14:creationId xmlns:p14="http://schemas.microsoft.com/office/powerpoint/2010/main" val="12789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66" y="693351"/>
            <a:ext cx="4577034" cy="4738454"/>
          </a:xfrm>
        </p:spPr>
        <p:txBody>
          <a:bodyPr>
            <a:normAutofit fontScale="77500" lnSpcReduction="20000"/>
          </a:bodyPr>
          <a:lstStyle/>
          <a:p>
            <a:pPr marL="0" indent="0">
              <a:buNone/>
            </a:pPr>
            <a:endParaRPr lang="en-US" b="1" dirty="0">
              <a:latin typeface="+mn-lt"/>
            </a:endParaRPr>
          </a:p>
          <a:p>
            <a:pPr marL="0" indent="0" algn="ctr">
              <a:buNone/>
            </a:pPr>
            <a:r>
              <a:rPr lang="en-US" sz="2300" b="1" dirty="0">
                <a:solidFill>
                  <a:srgbClr val="00B0F0"/>
                </a:solidFill>
                <a:latin typeface="+mn-lt"/>
              </a:rPr>
              <a:t>YEAR #1:  GOALS</a:t>
            </a:r>
          </a:p>
          <a:p>
            <a:pPr marL="457200" indent="-457200">
              <a:buAutoNum type="alphaLcPeriod"/>
            </a:pPr>
            <a:r>
              <a:rPr lang="en-US" sz="2300" b="1" u="sng" dirty="0">
                <a:latin typeface="+mn-lt"/>
              </a:rPr>
              <a:t>New Technologies</a:t>
            </a:r>
            <a:r>
              <a:rPr lang="en-US" sz="2300" b="1" dirty="0">
                <a:latin typeface="+mn-lt"/>
              </a:rPr>
              <a:t>: </a:t>
            </a:r>
            <a:r>
              <a:rPr lang="en-US" sz="2300" u="sng" dirty="0">
                <a:solidFill>
                  <a:srgbClr val="FF0000"/>
                </a:solidFill>
                <a:latin typeface="+mn-lt"/>
              </a:rPr>
              <a:t>Bio-inspired micro-surface </a:t>
            </a:r>
            <a:r>
              <a:rPr lang="en-US" sz="2300" dirty="0">
                <a:latin typeface="+mn-lt"/>
              </a:rPr>
              <a:t>(Patent), </a:t>
            </a:r>
            <a:r>
              <a:rPr lang="en-US" sz="2300" u="sng" dirty="0">
                <a:solidFill>
                  <a:srgbClr val="00B050"/>
                </a:solidFill>
                <a:latin typeface="+mn-lt"/>
              </a:rPr>
              <a:t>Hydraulic Wind Turbine </a:t>
            </a:r>
            <a:r>
              <a:rPr lang="en-US" sz="2300" dirty="0">
                <a:latin typeface="+mn-lt"/>
              </a:rPr>
              <a:t>i</a:t>
            </a:r>
            <a:r>
              <a:rPr lang="en-US" sz="2300" b="1" dirty="0">
                <a:latin typeface="+mn-lt"/>
              </a:rPr>
              <a:t>ntegrate</a:t>
            </a:r>
            <a:r>
              <a:rPr lang="en-US" sz="2300" dirty="0">
                <a:latin typeface="+mn-lt"/>
              </a:rPr>
              <a:t>d with </a:t>
            </a:r>
            <a:r>
              <a:rPr lang="en-US" sz="2300" u="sng" dirty="0">
                <a:solidFill>
                  <a:srgbClr val="7030A0"/>
                </a:solidFill>
                <a:latin typeface="+mn-lt"/>
              </a:rPr>
              <a:t>Reverse Osmosis </a:t>
            </a:r>
            <a:r>
              <a:rPr lang="en-US" sz="2300" dirty="0">
                <a:latin typeface="+mn-lt"/>
              </a:rPr>
              <a:t>(Patent).</a:t>
            </a:r>
          </a:p>
          <a:p>
            <a:pPr marL="457200" indent="-457200">
              <a:buAutoNum type="alphaLcPeriod"/>
            </a:pPr>
            <a:r>
              <a:rPr lang="en-US" sz="2400" b="1" u="sng" dirty="0"/>
              <a:t>techno-economic analysis</a:t>
            </a:r>
            <a:r>
              <a:rPr lang="en-US" sz="2300" b="1" u="sng" dirty="0">
                <a:latin typeface="+mn-lt"/>
              </a:rPr>
              <a:t>: </a:t>
            </a:r>
            <a:r>
              <a:rPr lang="en-US" sz="2300" dirty="0">
                <a:latin typeface="+mn-lt"/>
              </a:rPr>
              <a:t>Energy (solar, wind, natural gas), Water, Industries.</a:t>
            </a:r>
          </a:p>
          <a:p>
            <a:pPr marL="457200" indent="-457200">
              <a:buAutoNum type="alphaLcPeriod"/>
            </a:pPr>
            <a:r>
              <a:rPr lang="en-US" sz="2300" b="1" u="sng" dirty="0">
                <a:latin typeface="+mn-lt"/>
              </a:rPr>
              <a:t>Master Plan: </a:t>
            </a:r>
            <a:r>
              <a:rPr lang="en-US" sz="2300" dirty="0">
                <a:latin typeface="+mn-lt"/>
              </a:rPr>
              <a:t>for Entire Project, Strategy for Policy &amp; Economic Potential.</a:t>
            </a:r>
          </a:p>
          <a:p>
            <a:pPr marL="0" indent="0" algn="ctr">
              <a:buNone/>
            </a:pPr>
            <a:r>
              <a:rPr lang="en-US" sz="2300" b="1" dirty="0">
                <a:solidFill>
                  <a:srgbClr val="00B0F0"/>
                </a:solidFill>
                <a:latin typeface="+mn-lt"/>
              </a:rPr>
              <a:t>YEAR 2: GOALS</a:t>
            </a:r>
          </a:p>
          <a:p>
            <a:pPr marL="457200" indent="-457200">
              <a:buAutoNum type="alphaLcPeriod"/>
            </a:pPr>
            <a:r>
              <a:rPr lang="en-US" sz="2300" b="1" dirty="0">
                <a:latin typeface="+mn-lt"/>
              </a:rPr>
              <a:t>Dramatic cost Reduction in Water Desalination </a:t>
            </a:r>
            <a:r>
              <a:rPr lang="en-US" sz="2300" dirty="0">
                <a:latin typeface="+mn-lt"/>
              </a:rPr>
              <a:t>(30%), COE (10-24%) Off shore wind Energy</a:t>
            </a:r>
            <a:endParaRPr lang="en-US" sz="2300" b="1" dirty="0">
              <a:latin typeface="+mn-lt"/>
            </a:endParaRPr>
          </a:p>
          <a:p>
            <a:pPr marL="457200" indent="-457200">
              <a:buAutoNum type="alphaLcPeriod"/>
            </a:pPr>
            <a:r>
              <a:rPr lang="en-US" sz="2300" b="1" u="sng" dirty="0">
                <a:latin typeface="+mn-lt"/>
              </a:rPr>
              <a:t>Deploy prototypes: </a:t>
            </a:r>
            <a:r>
              <a:rPr lang="en-US" sz="2300" b="1" dirty="0">
                <a:latin typeface="+mn-lt"/>
              </a:rPr>
              <a:t>Renewable Energy Systems integrated with Natural Gas </a:t>
            </a:r>
            <a:r>
              <a:rPr lang="en-US" sz="2300" dirty="0">
                <a:latin typeface="+mn-lt"/>
              </a:rPr>
              <a:t>in Arizona.</a:t>
            </a:r>
          </a:p>
          <a:p>
            <a:pPr marL="457200" indent="-457200">
              <a:buAutoNum type="alphaLcPeriod"/>
            </a:pPr>
            <a:r>
              <a:rPr lang="en-US" sz="2300" b="1" u="sng" dirty="0">
                <a:latin typeface="+mn-lt"/>
              </a:rPr>
              <a:t>New science</a:t>
            </a:r>
            <a:r>
              <a:rPr lang="en-US" sz="2300" b="1" dirty="0">
                <a:latin typeface="+mn-lt"/>
              </a:rPr>
              <a:t>: </a:t>
            </a:r>
            <a:r>
              <a:rPr lang="en-US" sz="2300" dirty="0">
                <a:latin typeface="+mn-lt"/>
              </a:rPr>
              <a:t>water-energy-Food Nexus for humanitarian Challenges</a:t>
            </a:r>
          </a:p>
        </p:txBody>
      </p:sp>
      <p:sp>
        <p:nvSpPr>
          <p:cNvPr id="5" name="Title 1"/>
          <p:cNvSpPr txBox="1">
            <a:spLocks/>
          </p:cNvSpPr>
          <p:nvPr/>
        </p:nvSpPr>
        <p:spPr>
          <a:xfrm>
            <a:off x="272733" y="428173"/>
            <a:ext cx="7568544" cy="1223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cap="small" baseline="0">
                <a:solidFill>
                  <a:schemeClr val="tx1"/>
                </a:solidFill>
                <a:latin typeface="Myriad Pro" panose="020B0503030403020204" pitchFamily="34" charset="0"/>
                <a:ea typeface="+mj-ea"/>
                <a:cs typeface="+mj-cs"/>
              </a:defRPr>
            </a:lvl1pPr>
          </a:lstStyle>
          <a:p>
            <a:endParaRPr lang="en-US" sz="2200" b="0" dirty="0"/>
          </a:p>
        </p:txBody>
      </p:sp>
      <p:sp>
        <p:nvSpPr>
          <p:cNvPr id="6" name="Subtitle 2"/>
          <p:cNvSpPr txBox="1">
            <a:spLocks/>
          </p:cNvSpPr>
          <p:nvPr/>
        </p:nvSpPr>
        <p:spPr>
          <a:xfrm>
            <a:off x="272733" y="336550"/>
            <a:ext cx="2396988" cy="5615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cap="small" spc="300" dirty="0">
                <a:latin typeface="Impact" panose="020B0806030902050204" pitchFamily="34" charset="0"/>
              </a:rPr>
              <a:t>Approach</a:t>
            </a:r>
          </a:p>
          <a:p>
            <a:pPr lvl="1"/>
            <a:endParaRPr lang="en-US" spc="300" dirty="0"/>
          </a:p>
        </p:txBody>
      </p:sp>
      <p:sp>
        <p:nvSpPr>
          <p:cNvPr id="7" name="Content Placeholder 2">
            <a:extLst>
              <a:ext uri="{FF2B5EF4-FFF2-40B4-BE49-F238E27FC236}">
                <a16:creationId xmlns:a16="http://schemas.microsoft.com/office/drawing/2014/main" id="{17423F4A-F664-CE46-99F0-123F578FE343}"/>
              </a:ext>
            </a:extLst>
          </p:cNvPr>
          <p:cNvSpPr txBox="1">
            <a:spLocks/>
          </p:cNvSpPr>
          <p:nvPr/>
        </p:nvSpPr>
        <p:spPr>
          <a:xfrm>
            <a:off x="272733" y="4617482"/>
            <a:ext cx="6003378" cy="1836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cap="small" baseline="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 name="TextBox 1">
            <a:extLst>
              <a:ext uri="{FF2B5EF4-FFF2-40B4-BE49-F238E27FC236}">
                <a16:creationId xmlns:a16="http://schemas.microsoft.com/office/drawing/2014/main" id="{E620D875-06DB-0143-9D73-E2516F1424BB}"/>
              </a:ext>
            </a:extLst>
          </p:cNvPr>
          <p:cNvSpPr txBox="1"/>
          <p:nvPr/>
        </p:nvSpPr>
        <p:spPr>
          <a:xfrm>
            <a:off x="266700" y="5303615"/>
            <a:ext cx="8597900" cy="923330"/>
          </a:xfrm>
          <a:prstGeom prst="rect">
            <a:avLst/>
          </a:prstGeom>
          <a:noFill/>
          <a:ln>
            <a:solidFill>
              <a:srgbClr val="FFC000"/>
            </a:solidFill>
          </a:ln>
        </p:spPr>
        <p:txBody>
          <a:bodyPr wrap="square" rtlCol="0">
            <a:spAutoFit/>
          </a:bodyPr>
          <a:lstStyle/>
          <a:p>
            <a:r>
              <a:rPr lang="en-US" b="1" dirty="0"/>
              <a:t>APPROACH: </a:t>
            </a:r>
            <a:r>
              <a:rPr lang="en-US" dirty="0"/>
              <a:t>The energy-water corridor will take advantage of the </a:t>
            </a:r>
            <a:r>
              <a:rPr lang="en-US" i="1" u="sng" dirty="0"/>
              <a:t>unique energy resources </a:t>
            </a:r>
            <a:r>
              <a:rPr lang="en-US" dirty="0"/>
              <a:t>(</a:t>
            </a:r>
            <a:r>
              <a:rPr lang="en-US" u="sng" dirty="0">
                <a:solidFill>
                  <a:srgbClr val="00B0F0"/>
                </a:solidFill>
              </a:rPr>
              <a:t>Solar, Wind &amp; Natural Gas</a:t>
            </a:r>
            <a:r>
              <a:rPr lang="en-US" dirty="0"/>
              <a:t>) along the border states to </a:t>
            </a:r>
            <a:r>
              <a:rPr lang="en-US" b="1" u="sng" dirty="0"/>
              <a:t>produce water</a:t>
            </a:r>
            <a:r>
              <a:rPr lang="en-US" b="1" dirty="0"/>
              <a:t> &amp;</a:t>
            </a:r>
            <a:r>
              <a:rPr lang="en-US" dirty="0"/>
              <a:t> </a:t>
            </a:r>
            <a:r>
              <a:rPr lang="en-US" b="1" u="sng" dirty="0"/>
              <a:t>economic development </a:t>
            </a:r>
            <a:r>
              <a:rPr lang="en-US" dirty="0"/>
              <a:t>of the region--- </a:t>
            </a:r>
            <a:r>
              <a:rPr lang="en-US" b="1" dirty="0">
                <a:solidFill>
                  <a:srgbClr val="FF0000"/>
                </a:solidFill>
              </a:rPr>
              <a:t>reduce migration by creating opportunities.</a:t>
            </a:r>
          </a:p>
        </p:txBody>
      </p:sp>
      <p:pic>
        <p:nvPicPr>
          <p:cNvPr id="15" name="Picture 14">
            <a:extLst>
              <a:ext uri="{FF2B5EF4-FFF2-40B4-BE49-F238E27FC236}">
                <a16:creationId xmlns:a16="http://schemas.microsoft.com/office/drawing/2014/main" id="{CA2220E4-2F8E-A946-89FC-24F0C0AB5818}"/>
              </a:ext>
            </a:extLst>
          </p:cNvPr>
          <p:cNvPicPr>
            <a:picLocks noChangeAspect="1"/>
          </p:cNvPicPr>
          <p:nvPr/>
        </p:nvPicPr>
        <p:blipFill>
          <a:blip r:embed="rId3"/>
          <a:stretch>
            <a:fillRect/>
          </a:stretch>
        </p:blipFill>
        <p:spPr>
          <a:xfrm>
            <a:off x="4579808" y="1238013"/>
            <a:ext cx="4366252" cy="5076784"/>
          </a:xfrm>
          <a:prstGeom prst="rect">
            <a:avLst/>
          </a:prstGeom>
        </p:spPr>
      </p:pic>
      <p:pic>
        <p:nvPicPr>
          <p:cNvPr id="16" name="Picture 15">
            <a:extLst>
              <a:ext uri="{FF2B5EF4-FFF2-40B4-BE49-F238E27FC236}">
                <a16:creationId xmlns:a16="http://schemas.microsoft.com/office/drawing/2014/main" id="{7369268F-B793-DC47-8920-2B8B415112DF}"/>
              </a:ext>
            </a:extLst>
          </p:cNvPr>
          <p:cNvPicPr>
            <a:picLocks noChangeAspect="1"/>
          </p:cNvPicPr>
          <p:nvPr/>
        </p:nvPicPr>
        <p:blipFill>
          <a:blip r:embed="rId4"/>
          <a:stretch>
            <a:fillRect/>
          </a:stretch>
        </p:blipFill>
        <p:spPr>
          <a:xfrm>
            <a:off x="4808168" y="1643116"/>
            <a:ext cx="6335453" cy="3371060"/>
          </a:xfrm>
          <a:prstGeom prst="rect">
            <a:avLst/>
          </a:prstGeom>
        </p:spPr>
      </p:pic>
      <p:pic>
        <p:nvPicPr>
          <p:cNvPr id="17" name="Picture 16">
            <a:extLst>
              <a:ext uri="{FF2B5EF4-FFF2-40B4-BE49-F238E27FC236}">
                <a16:creationId xmlns:a16="http://schemas.microsoft.com/office/drawing/2014/main" id="{F08A1C4C-C149-4345-9279-3FB1F7692C43}"/>
              </a:ext>
            </a:extLst>
          </p:cNvPr>
          <p:cNvPicPr>
            <a:picLocks noChangeAspect="1"/>
          </p:cNvPicPr>
          <p:nvPr/>
        </p:nvPicPr>
        <p:blipFill>
          <a:blip r:embed="rId5"/>
          <a:stretch>
            <a:fillRect/>
          </a:stretch>
        </p:blipFill>
        <p:spPr>
          <a:xfrm>
            <a:off x="4749685" y="1466665"/>
            <a:ext cx="4441597" cy="3329239"/>
          </a:xfrm>
          <a:prstGeom prst="rect">
            <a:avLst/>
          </a:prstGeom>
        </p:spPr>
      </p:pic>
      <p:pic>
        <p:nvPicPr>
          <p:cNvPr id="18" name="Google Shape;137;p19">
            <a:extLst>
              <a:ext uri="{FF2B5EF4-FFF2-40B4-BE49-F238E27FC236}">
                <a16:creationId xmlns:a16="http://schemas.microsoft.com/office/drawing/2014/main" id="{B79ABC5B-57D6-9D48-86EB-F0E8DCA2758E}"/>
              </a:ext>
            </a:extLst>
          </p:cNvPr>
          <p:cNvPicPr preferRelativeResize="0"/>
          <p:nvPr/>
        </p:nvPicPr>
        <p:blipFill>
          <a:blip r:embed="rId6">
            <a:alphaModFix/>
          </a:blip>
          <a:stretch>
            <a:fillRect/>
          </a:stretch>
        </p:blipFill>
        <p:spPr>
          <a:xfrm>
            <a:off x="5238714" y="13885155"/>
            <a:ext cx="4173500" cy="6165050"/>
          </a:xfrm>
          <a:prstGeom prst="rect">
            <a:avLst/>
          </a:prstGeom>
          <a:noFill/>
          <a:ln>
            <a:noFill/>
          </a:ln>
        </p:spPr>
      </p:pic>
      <p:pic>
        <p:nvPicPr>
          <p:cNvPr id="19" name="Google Shape;137;p19">
            <a:extLst>
              <a:ext uri="{FF2B5EF4-FFF2-40B4-BE49-F238E27FC236}">
                <a16:creationId xmlns:a16="http://schemas.microsoft.com/office/drawing/2014/main" id="{DB832E46-B2DF-3D48-92DD-E09A7968723C}"/>
              </a:ext>
            </a:extLst>
          </p:cNvPr>
          <p:cNvPicPr preferRelativeResize="0"/>
          <p:nvPr/>
        </p:nvPicPr>
        <p:blipFill>
          <a:blip r:embed="rId6">
            <a:alphaModFix/>
          </a:blip>
          <a:stretch>
            <a:fillRect/>
          </a:stretch>
        </p:blipFill>
        <p:spPr>
          <a:xfrm>
            <a:off x="5391114" y="14037555"/>
            <a:ext cx="4173500" cy="6165050"/>
          </a:xfrm>
          <a:prstGeom prst="rect">
            <a:avLst/>
          </a:prstGeom>
          <a:noFill/>
          <a:ln>
            <a:noFill/>
          </a:ln>
        </p:spPr>
      </p:pic>
      <p:pic>
        <p:nvPicPr>
          <p:cNvPr id="20" name="Google Shape;137;p19">
            <a:extLst>
              <a:ext uri="{FF2B5EF4-FFF2-40B4-BE49-F238E27FC236}">
                <a16:creationId xmlns:a16="http://schemas.microsoft.com/office/drawing/2014/main" id="{0469FEA6-E03F-DE4F-A2B7-924D8A31EC79}"/>
              </a:ext>
            </a:extLst>
          </p:cNvPr>
          <p:cNvPicPr preferRelativeResize="0"/>
          <p:nvPr/>
        </p:nvPicPr>
        <p:blipFill>
          <a:blip r:embed="rId6">
            <a:alphaModFix/>
          </a:blip>
          <a:stretch>
            <a:fillRect/>
          </a:stretch>
        </p:blipFill>
        <p:spPr>
          <a:xfrm>
            <a:off x="5543514" y="14189955"/>
            <a:ext cx="4173500" cy="6165050"/>
          </a:xfrm>
          <a:prstGeom prst="rect">
            <a:avLst/>
          </a:prstGeom>
          <a:noFill/>
          <a:ln>
            <a:noFill/>
          </a:ln>
        </p:spPr>
      </p:pic>
      <p:pic>
        <p:nvPicPr>
          <p:cNvPr id="21" name="Google Shape;137;p19">
            <a:extLst>
              <a:ext uri="{FF2B5EF4-FFF2-40B4-BE49-F238E27FC236}">
                <a16:creationId xmlns:a16="http://schemas.microsoft.com/office/drawing/2014/main" id="{E43F576A-EA65-784E-A978-58783F6EED4F}"/>
              </a:ext>
            </a:extLst>
          </p:cNvPr>
          <p:cNvPicPr preferRelativeResize="0"/>
          <p:nvPr/>
        </p:nvPicPr>
        <p:blipFill>
          <a:blip r:embed="rId6">
            <a:alphaModFix/>
          </a:blip>
          <a:stretch>
            <a:fillRect/>
          </a:stretch>
        </p:blipFill>
        <p:spPr>
          <a:xfrm>
            <a:off x="5695914" y="14342355"/>
            <a:ext cx="4173500" cy="6165050"/>
          </a:xfrm>
          <a:prstGeom prst="rect">
            <a:avLst/>
          </a:prstGeom>
          <a:noFill/>
          <a:ln>
            <a:noFill/>
          </a:ln>
        </p:spPr>
      </p:pic>
      <p:pic>
        <p:nvPicPr>
          <p:cNvPr id="22" name="Picture 21">
            <a:extLst>
              <a:ext uri="{FF2B5EF4-FFF2-40B4-BE49-F238E27FC236}">
                <a16:creationId xmlns:a16="http://schemas.microsoft.com/office/drawing/2014/main" id="{3F3AF2D4-B85D-ED47-A40B-D1A0DDE2DF5A}"/>
              </a:ext>
            </a:extLst>
          </p:cNvPr>
          <p:cNvPicPr>
            <a:picLocks noChangeAspect="1"/>
          </p:cNvPicPr>
          <p:nvPr/>
        </p:nvPicPr>
        <p:blipFill>
          <a:blip r:embed="rId7"/>
          <a:stretch>
            <a:fillRect/>
          </a:stretch>
        </p:blipFill>
        <p:spPr>
          <a:xfrm>
            <a:off x="4766225" y="1193768"/>
            <a:ext cx="4349711" cy="4198419"/>
          </a:xfrm>
          <a:prstGeom prst="rect">
            <a:avLst/>
          </a:prstGeom>
        </p:spPr>
      </p:pic>
      <p:pic>
        <p:nvPicPr>
          <p:cNvPr id="23" name="Picture 22">
            <a:extLst>
              <a:ext uri="{FF2B5EF4-FFF2-40B4-BE49-F238E27FC236}">
                <a16:creationId xmlns:a16="http://schemas.microsoft.com/office/drawing/2014/main" id="{6EB41718-D3B8-4B48-A3F8-ED0D1D60E90C}"/>
              </a:ext>
            </a:extLst>
          </p:cNvPr>
          <p:cNvPicPr>
            <a:picLocks noChangeAspect="1"/>
          </p:cNvPicPr>
          <p:nvPr/>
        </p:nvPicPr>
        <p:blipFill>
          <a:blip r:embed="rId8"/>
          <a:stretch>
            <a:fillRect/>
          </a:stretch>
        </p:blipFill>
        <p:spPr>
          <a:xfrm>
            <a:off x="6251960" y="0"/>
            <a:ext cx="3279376" cy="5121852"/>
          </a:xfrm>
          <a:prstGeom prst="rect">
            <a:avLst/>
          </a:prstGeom>
        </p:spPr>
      </p:pic>
      <p:sp>
        <p:nvSpPr>
          <p:cNvPr id="24" name="TextBox 23">
            <a:extLst>
              <a:ext uri="{FF2B5EF4-FFF2-40B4-BE49-F238E27FC236}">
                <a16:creationId xmlns:a16="http://schemas.microsoft.com/office/drawing/2014/main" id="{5DEF1466-E6EF-144E-9142-875C527F404E}"/>
              </a:ext>
            </a:extLst>
          </p:cNvPr>
          <p:cNvSpPr txBox="1"/>
          <p:nvPr/>
        </p:nvSpPr>
        <p:spPr>
          <a:xfrm>
            <a:off x="741831" y="27683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038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nodeType="clickEffect">
                                  <p:stCondLst>
                                    <p:cond delay="0"/>
                                  </p:stCondLst>
                                  <p:childTnLst>
                                    <p:animEffect transition="out" filter="blinds(horizontal)">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602" y="1174146"/>
            <a:ext cx="5924551" cy="2688651"/>
          </a:xfrm>
          <a:ln>
            <a:solidFill>
              <a:srgbClr val="FFC000"/>
            </a:solidFill>
          </a:ln>
        </p:spPr>
        <p:txBody>
          <a:bodyPr>
            <a:normAutofit fontScale="92500" lnSpcReduction="20000"/>
          </a:bodyPr>
          <a:lstStyle/>
          <a:p>
            <a:pPr marL="0" indent="0">
              <a:buNone/>
            </a:pPr>
            <a:r>
              <a:rPr lang="en-US" b="1" dirty="0">
                <a:solidFill>
                  <a:srgbClr val="0070C0"/>
                </a:solidFill>
                <a:latin typeface="+mn-lt"/>
              </a:rPr>
              <a:t>Path Forward for Future Funding</a:t>
            </a:r>
          </a:p>
          <a:p>
            <a:pPr marL="0" indent="0">
              <a:buNone/>
            </a:pPr>
            <a:r>
              <a:rPr lang="en-US" dirty="0">
                <a:latin typeface="+mn-lt"/>
              </a:rPr>
              <a:t>#1. </a:t>
            </a:r>
            <a:r>
              <a:rPr lang="en-US" b="1" dirty="0">
                <a:solidFill>
                  <a:srgbClr val="00B050"/>
                </a:solidFill>
                <a:latin typeface="+mn-lt"/>
              </a:rPr>
              <a:t>Foundations</a:t>
            </a:r>
            <a:r>
              <a:rPr lang="en-US" dirty="0">
                <a:latin typeface="+mn-lt"/>
              </a:rPr>
              <a:t>: W.M. Keck Foundation, Bill &amp; Melinda Gates, </a:t>
            </a:r>
            <a:r>
              <a:rPr lang="en-US" b="1" u="sng" dirty="0">
                <a:solidFill>
                  <a:srgbClr val="FF0000"/>
                </a:solidFill>
                <a:latin typeface="+mn-lt"/>
              </a:rPr>
              <a:t>$100 M MacArthur</a:t>
            </a:r>
            <a:r>
              <a:rPr lang="en-US" dirty="0">
                <a:latin typeface="+mn-lt"/>
              </a:rPr>
              <a:t>.  </a:t>
            </a:r>
          </a:p>
          <a:p>
            <a:pPr marL="0" indent="0">
              <a:buNone/>
            </a:pPr>
            <a:r>
              <a:rPr lang="en-US" dirty="0">
                <a:latin typeface="+mn-lt"/>
              </a:rPr>
              <a:t>#2. Federal Funding: Department Transportation, </a:t>
            </a:r>
            <a:r>
              <a:rPr lang="en-US" b="1" u="sng" dirty="0">
                <a:latin typeface="+mn-lt"/>
              </a:rPr>
              <a:t>DOE, NSF</a:t>
            </a:r>
            <a:r>
              <a:rPr lang="en-US" dirty="0">
                <a:latin typeface="+mn-lt"/>
              </a:rPr>
              <a:t>, NASA, Bureau of reclamation.</a:t>
            </a:r>
          </a:p>
          <a:p>
            <a:pPr marL="0" indent="0">
              <a:buNone/>
            </a:pPr>
            <a:r>
              <a:rPr lang="en-US" dirty="0">
                <a:latin typeface="+mn-lt"/>
              </a:rPr>
              <a:t>#3. </a:t>
            </a:r>
            <a:r>
              <a:rPr lang="en-US" b="1" dirty="0">
                <a:solidFill>
                  <a:srgbClr val="00B050"/>
                </a:solidFill>
                <a:latin typeface="+mn-lt"/>
              </a:rPr>
              <a:t>Private Donors </a:t>
            </a:r>
            <a:r>
              <a:rPr lang="en-US" b="1" dirty="0">
                <a:latin typeface="+mn-lt"/>
              </a:rPr>
              <a:t>(Jay Kahn)</a:t>
            </a:r>
            <a:r>
              <a:rPr lang="en-US" dirty="0">
                <a:latin typeface="+mn-lt"/>
              </a:rPr>
              <a:t>, State Infrastructure Projects.</a:t>
            </a:r>
          </a:p>
          <a:p>
            <a:pPr marL="0" indent="0">
              <a:buNone/>
            </a:pPr>
            <a:r>
              <a:rPr lang="en-US" dirty="0">
                <a:latin typeface="+mn-lt"/>
              </a:rPr>
              <a:t>#4. </a:t>
            </a:r>
            <a:r>
              <a:rPr lang="en-US" b="1" u="sng" dirty="0">
                <a:solidFill>
                  <a:srgbClr val="FF0000"/>
                </a:solidFill>
                <a:latin typeface="+mn-lt"/>
              </a:rPr>
              <a:t>Present to congress </a:t>
            </a:r>
            <a:endParaRPr lang="en-US" u="sng" dirty="0">
              <a:solidFill>
                <a:srgbClr val="FF0000"/>
              </a:solidFill>
              <a:latin typeface="+mn-lt"/>
            </a:endParaRPr>
          </a:p>
          <a:p>
            <a:pPr marL="0" indent="0">
              <a:buNone/>
            </a:pPr>
            <a:r>
              <a:rPr lang="en-US" dirty="0">
                <a:latin typeface="+mn-lt"/>
              </a:rPr>
              <a:t>#5.</a:t>
            </a:r>
            <a:r>
              <a:rPr lang="en-US" b="1" dirty="0">
                <a:solidFill>
                  <a:srgbClr val="00B050"/>
                </a:solidFill>
                <a:latin typeface="+mn-lt"/>
              </a:rPr>
              <a:t> Partnerships</a:t>
            </a:r>
            <a:r>
              <a:rPr lang="en-US" dirty="0">
                <a:latin typeface="+mn-lt"/>
              </a:rPr>
              <a:t>: </a:t>
            </a:r>
            <a:r>
              <a:rPr lang="en-US" b="1" dirty="0" err="1">
                <a:solidFill>
                  <a:srgbClr val="FF0000"/>
                </a:solidFill>
                <a:latin typeface="+mn-lt"/>
              </a:rPr>
              <a:t>Maeva</a:t>
            </a:r>
            <a:r>
              <a:rPr lang="en-US" b="1" dirty="0">
                <a:solidFill>
                  <a:srgbClr val="FF0000"/>
                </a:solidFill>
                <a:latin typeface="+mn-lt"/>
              </a:rPr>
              <a:t> Investments</a:t>
            </a:r>
          </a:p>
        </p:txBody>
      </p:sp>
      <p:sp>
        <p:nvSpPr>
          <p:cNvPr id="6" name="Subtitle 2"/>
          <p:cNvSpPr txBox="1">
            <a:spLocks/>
          </p:cNvSpPr>
          <p:nvPr/>
        </p:nvSpPr>
        <p:spPr>
          <a:xfrm>
            <a:off x="272731" y="336550"/>
            <a:ext cx="7283538" cy="561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cap="small" spc="300" dirty="0">
                <a:latin typeface="Impact" panose="020B0806030902050204" pitchFamily="34" charset="0"/>
              </a:rPr>
              <a:t>Plan for External Funding/Why Purdue? </a:t>
            </a:r>
            <a:endParaRPr lang="en-US" sz="3000" spc="300" dirty="0"/>
          </a:p>
        </p:txBody>
      </p:sp>
      <p:sp>
        <p:nvSpPr>
          <p:cNvPr id="2" name="TextBox 1">
            <a:extLst>
              <a:ext uri="{FF2B5EF4-FFF2-40B4-BE49-F238E27FC236}">
                <a16:creationId xmlns:a16="http://schemas.microsoft.com/office/drawing/2014/main" id="{8166FFF3-10F9-154B-BDAD-78DEE839495D}"/>
              </a:ext>
            </a:extLst>
          </p:cNvPr>
          <p:cNvSpPr txBox="1"/>
          <p:nvPr/>
        </p:nvSpPr>
        <p:spPr>
          <a:xfrm>
            <a:off x="278556" y="3943996"/>
            <a:ext cx="5903597" cy="2585323"/>
          </a:xfrm>
          <a:prstGeom prst="rect">
            <a:avLst/>
          </a:prstGeom>
          <a:noFill/>
          <a:ln>
            <a:solidFill>
              <a:srgbClr val="FFC000"/>
            </a:solidFill>
          </a:ln>
        </p:spPr>
        <p:txBody>
          <a:bodyPr wrap="square" rtlCol="0">
            <a:spAutoFit/>
          </a:bodyPr>
          <a:lstStyle/>
          <a:p>
            <a:r>
              <a:rPr lang="en-US" b="1" dirty="0">
                <a:solidFill>
                  <a:srgbClr val="0070C0"/>
                </a:solidFill>
              </a:rPr>
              <a:t>Why Purdue?</a:t>
            </a:r>
          </a:p>
          <a:p>
            <a:r>
              <a:rPr lang="en-US" b="1" dirty="0"/>
              <a:t>#1. Purdue Consortium Lead of 32:</a:t>
            </a:r>
            <a:r>
              <a:rPr lang="en-US" dirty="0"/>
              <a:t> (NAE, NAS, Medal Science)</a:t>
            </a:r>
            <a:endParaRPr lang="en-US" b="1" dirty="0"/>
          </a:p>
          <a:p>
            <a:r>
              <a:rPr lang="en-US" dirty="0"/>
              <a:t>#2. WHAT IF Festival in August.</a:t>
            </a:r>
          </a:p>
          <a:p>
            <a:r>
              <a:rPr lang="en-US" b="1" dirty="0"/>
              <a:t>#3. </a:t>
            </a:r>
            <a:r>
              <a:rPr lang="en-US" b="1" u="sng" dirty="0"/>
              <a:t>Purdue Cement as World Leader </a:t>
            </a:r>
            <a:r>
              <a:rPr lang="en-US" dirty="0"/>
              <a:t>on Humanitarian Grand Challenges</a:t>
            </a:r>
          </a:p>
          <a:p>
            <a:r>
              <a:rPr lang="en-US" dirty="0"/>
              <a:t>#4. </a:t>
            </a:r>
            <a:r>
              <a:rPr lang="en-US" dirty="0">
                <a:solidFill>
                  <a:srgbClr val="FF0000"/>
                </a:solidFill>
              </a:rPr>
              <a:t>Paris Peace Forum 2019</a:t>
            </a:r>
          </a:p>
          <a:p>
            <a:r>
              <a:rPr lang="en-US" dirty="0"/>
              <a:t>#5. Strong support </a:t>
            </a:r>
            <a:r>
              <a:rPr lang="en-US" b="1" dirty="0">
                <a:solidFill>
                  <a:srgbClr val="00B050"/>
                </a:solidFill>
              </a:rPr>
              <a:t>by President Daniels</a:t>
            </a:r>
            <a:endParaRPr lang="en-US" dirty="0"/>
          </a:p>
          <a:p>
            <a:endParaRPr lang="en-US" dirty="0"/>
          </a:p>
        </p:txBody>
      </p:sp>
      <p:pic>
        <p:nvPicPr>
          <p:cNvPr id="8" name="Picture 7">
            <a:extLst>
              <a:ext uri="{FF2B5EF4-FFF2-40B4-BE49-F238E27FC236}">
                <a16:creationId xmlns:a16="http://schemas.microsoft.com/office/drawing/2014/main" id="{3342F237-782C-CC43-A2DA-677B00CB1AF5}"/>
              </a:ext>
            </a:extLst>
          </p:cNvPr>
          <p:cNvPicPr>
            <a:picLocks noChangeAspect="1"/>
          </p:cNvPicPr>
          <p:nvPr/>
        </p:nvPicPr>
        <p:blipFill>
          <a:blip r:embed="rId3"/>
          <a:stretch>
            <a:fillRect/>
          </a:stretch>
        </p:blipFill>
        <p:spPr>
          <a:xfrm>
            <a:off x="9294822" y="3679904"/>
            <a:ext cx="2926164" cy="1935636"/>
          </a:xfrm>
          <a:prstGeom prst="rect">
            <a:avLst/>
          </a:prstGeom>
        </p:spPr>
      </p:pic>
      <p:pic>
        <p:nvPicPr>
          <p:cNvPr id="9" name="Picture 8">
            <a:extLst>
              <a:ext uri="{FF2B5EF4-FFF2-40B4-BE49-F238E27FC236}">
                <a16:creationId xmlns:a16="http://schemas.microsoft.com/office/drawing/2014/main" id="{5678EC11-AFF2-354E-8647-76A9F1255AED}"/>
              </a:ext>
            </a:extLst>
          </p:cNvPr>
          <p:cNvPicPr>
            <a:picLocks noChangeAspect="1"/>
          </p:cNvPicPr>
          <p:nvPr/>
        </p:nvPicPr>
        <p:blipFill>
          <a:blip r:embed="rId4"/>
          <a:stretch>
            <a:fillRect/>
          </a:stretch>
        </p:blipFill>
        <p:spPr>
          <a:xfrm>
            <a:off x="9294822" y="1580949"/>
            <a:ext cx="2920682" cy="1948903"/>
          </a:xfrm>
          <a:prstGeom prst="rect">
            <a:avLst/>
          </a:prstGeom>
        </p:spPr>
      </p:pic>
      <p:pic>
        <p:nvPicPr>
          <p:cNvPr id="1026" name="Picture 2" descr="TW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0903" y="6416473"/>
            <a:ext cx="3810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3631" y="6136817"/>
            <a:ext cx="63974" cy="6397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macarthur foundation"/>
          <p:cNvSpPr>
            <a:spLocks noChangeAspect="1" noChangeArrowheads="1"/>
          </p:cNvSpPr>
          <p:nvPr/>
        </p:nvSpPr>
        <p:spPr bwMode="auto">
          <a:xfrm>
            <a:off x="6538445" y="2397125"/>
            <a:ext cx="51179" cy="51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gates foundation"/>
          <p:cNvSpPr>
            <a:spLocks noChangeAspect="1" noChangeArrowheads="1"/>
          </p:cNvSpPr>
          <p:nvPr/>
        </p:nvSpPr>
        <p:spPr bwMode="auto">
          <a:xfrm>
            <a:off x="-10415151" y="5070400"/>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B61EE59C-03DE-434D-A3D0-8CFB990B9526}"/>
              </a:ext>
            </a:extLst>
          </p:cNvPr>
          <p:cNvPicPr>
            <a:picLocks noChangeAspect="1"/>
          </p:cNvPicPr>
          <p:nvPr/>
        </p:nvPicPr>
        <p:blipFill>
          <a:blip r:embed="rId6"/>
          <a:stretch>
            <a:fillRect/>
          </a:stretch>
        </p:blipFill>
        <p:spPr>
          <a:xfrm>
            <a:off x="6182154" y="1208376"/>
            <a:ext cx="2947676" cy="2580467"/>
          </a:xfrm>
          <a:prstGeom prst="rect">
            <a:avLst/>
          </a:prstGeom>
          <a:ln>
            <a:solidFill>
              <a:srgbClr val="FFC000"/>
            </a:solidFill>
          </a:ln>
        </p:spPr>
      </p:pic>
      <p:pic>
        <p:nvPicPr>
          <p:cNvPr id="11" name="Picture 10">
            <a:extLst>
              <a:ext uri="{FF2B5EF4-FFF2-40B4-BE49-F238E27FC236}">
                <a16:creationId xmlns:a16="http://schemas.microsoft.com/office/drawing/2014/main" id="{C87CFB23-BB08-C247-8E1E-D353009D87E4}"/>
              </a:ext>
            </a:extLst>
          </p:cNvPr>
          <p:cNvPicPr>
            <a:picLocks noChangeAspect="1"/>
          </p:cNvPicPr>
          <p:nvPr/>
        </p:nvPicPr>
        <p:blipFill>
          <a:blip r:embed="rId7"/>
          <a:stretch>
            <a:fillRect/>
          </a:stretch>
        </p:blipFill>
        <p:spPr>
          <a:xfrm>
            <a:off x="6173362" y="2758609"/>
            <a:ext cx="2970638" cy="3770710"/>
          </a:xfrm>
          <a:prstGeom prst="rect">
            <a:avLst/>
          </a:prstGeom>
        </p:spPr>
      </p:pic>
    </p:spTree>
    <p:extLst>
      <p:ext uri="{BB962C8B-B14F-4D97-AF65-F5344CB8AC3E}">
        <p14:creationId xmlns:p14="http://schemas.microsoft.com/office/powerpoint/2010/main" val="4819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00000">
              <a:schemeClr val="bg1"/>
            </a:gs>
            <a:gs pos="0">
              <a:srgbClr val="D3D3D3"/>
            </a:gs>
            <a:gs pos="100000">
              <a:srgbClr val="FAFAFA"/>
            </a:gs>
            <a:gs pos="46000">
              <a:srgbClr val="D3D3D3"/>
            </a:gs>
            <a:gs pos="19000">
              <a:schemeClr val="bg1">
                <a:lumMod val="50000"/>
              </a:schemeClr>
            </a:gs>
          </a:gsLst>
          <a:lin ang="27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93560F94-F47D-4B13-91F1-22FC47C7C1A5}" vid="{A6E000E8-ED6C-4538-A747-6BB9ED362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Big Idea Challenge template</Template>
  <TotalTime>2290</TotalTime>
  <Words>757</Words>
  <Application>Microsoft Macintosh PowerPoint</Application>
  <PresentationFormat>On-screen Show (4:3)</PresentationFormat>
  <Paragraphs>82</Paragraphs>
  <Slides>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等线</vt:lpstr>
      <vt:lpstr>Arial</vt:lpstr>
      <vt:lpstr>Calibri</vt:lpstr>
      <vt:lpstr>Garamond</vt:lpstr>
      <vt:lpstr>Impact</vt:lpstr>
      <vt:lpstr>Myriad Pro</vt:lpstr>
      <vt:lpstr>Office Theme</vt:lpstr>
      <vt:lpstr>PowerPoint Presentation</vt:lpstr>
      <vt:lpstr>PowerPoint Presentation</vt:lpstr>
      <vt:lpstr>PowerPoint Presentation</vt:lpstr>
      <vt:lpstr>PowerPoint Presentation</vt:lpstr>
      <vt:lpstr>PowerPoint Presentation</vt:lpstr>
    </vt:vector>
  </TitlesOfParts>
  <Company>Engineering Computer Network</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Schlueter, Amy E</dc:creator>
  <cp:lastModifiedBy>Castillo, Luciano</cp:lastModifiedBy>
  <cp:revision>297</cp:revision>
  <cp:lastPrinted>2019-04-30T12:27:54Z</cp:lastPrinted>
  <dcterms:created xsi:type="dcterms:W3CDTF">2017-01-23T20:49:35Z</dcterms:created>
  <dcterms:modified xsi:type="dcterms:W3CDTF">2019-05-06T15:36:46Z</dcterms:modified>
</cp:coreProperties>
</file>