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
  <p:sldMasterIdLst>
    <p:sldMasterId id="2147483648" r:id="rId1"/>
    <p:sldMasterId id="2147483752" r:id="rId2"/>
  </p:sldMasterIdLst>
  <p:notesMasterIdLst>
    <p:notesMasterId r:id="rId26"/>
  </p:notesMasterIdLst>
  <p:handoutMasterIdLst>
    <p:handoutMasterId r:id="rId27"/>
  </p:handoutMasterIdLst>
  <p:sldIdLst>
    <p:sldId id="795" r:id="rId3"/>
    <p:sldId id="1435" r:id="rId4"/>
    <p:sldId id="1420" r:id="rId5"/>
    <p:sldId id="1418" r:id="rId6"/>
    <p:sldId id="1419" r:id="rId7"/>
    <p:sldId id="1431" r:id="rId8"/>
    <p:sldId id="1437" r:id="rId9"/>
    <p:sldId id="1422" r:id="rId10"/>
    <p:sldId id="1423" r:id="rId11"/>
    <p:sldId id="1425" r:id="rId12"/>
    <p:sldId id="1427" r:id="rId13"/>
    <p:sldId id="1430" r:id="rId14"/>
    <p:sldId id="1439" r:id="rId15"/>
    <p:sldId id="1438" r:id="rId16"/>
    <p:sldId id="1433" r:id="rId17"/>
    <p:sldId id="1417" r:id="rId18"/>
    <p:sldId id="1327" r:id="rId19"/>
    <p:sldId id="1326" r:id="rId20"/>
    <p:sldId id="1436" r:id="rId21"/>
    <p:sldId id="1426" r:id="rId22"/>
    <p:sldId id="1424" r:id="rId23"/>
    <p:sldId id="1434" r:id="rId24"/>
    <p:sldId id="1429" r:id="rId2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i" initials="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2F5597"/>
    <a:srgbClr val="0000FF"/>
    <a:srgbClr val="F9AD6F"/>
    <a:srgbClr val="919191"/>
    <a:srgbClr val="9F9F9F"/>
    <a:srgbClr val="67603B"/>
    <a:srgbClr val="FFFF99"/>
    <a:srgbClr val="7D7A00"/>
    <a:srgbClr val="3D7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8" autoAdjust="0"/>
    <p:restoredTop sz="86010" autoAdjust="0"/>
  </p:normalViewPr>
  <p:slideViewPr>
    <p:cSldViewPr showGuides="1">
      <p:cViewPr>
        <p:scale>
          <a:sx n="70" d="100"/>
          <a:sy n="70" d="100"/>
        </p:scale>
        <p:origin x="19" y="-161"/>
      </p:cViewPr>
      <p:guideLst>
        <p:guide orient="horz" pos="2160"/>
        <p:guide pos="2880"/>
      </p:guideLst>
    </p:cSldViewPr>
  </p:slideViewPr>
  <p:outlineViewPr>
    <p:cViewPr>
      <p:scale>
        <a:sx n="33" d="100"/>
        <a:sy n="33" d="100"/>
      </p:scale>
      <p:origin x="0" y="17870"/>
    </p:cViewPr>
  </p:outlineViewPr>
  <p:notesTextViewPr>
    <p:cViewPr>
      <p:scale>
        <a:sx n="3" d="2"/>
        <a:sy n="3" d="2"/>
      </p:scale>
      <p:origin x="0" y="0"/>
    </p:cViewPr>
  </p:notesTextViewPr>
  <p:sorterViewPr>
    <p:cViewPr>
      <p:scale>
        <a:sx n="80" d="100"/>
        <a:sy n="80" d="100"/>
      </p:scale>
      <p:origin x="0" y="-18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John:Desktop:cost%20of%20swro.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David\Dropbox%20(MIT)\Shared%20Research\BOR%20InnoCentive%20Prize\Pie%20Charts-%20Batch%20RO%20and%20MED%20v4.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David\Dropbox%20(MIT)\Shared%20Research\CCRO\IDA%20paper%20-impact%20of%20permeability.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avid\AppData\Local\Temp\Results-%20Effect%20of%20gap%20water%20vapor%20diffusivi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404761904761904E-2"/>
          <c:y val="4.7209419923426997E-2"/>
          <c:w val="0.884920634920635"/>
          <c:h val="0.85359339256904798"/>
        </c:manualLayout>
      </c:layout>
      <c:ofPieChart>
        <c:ofPieType val="pie"/>
        <c:varyColors val="1"/>
        <c:ser>
          <c:idx val="0"/>
          <c:order val="0"/>
          <c:dPt>
            <c:idx val="0"/>
            <c:bubble3D val="0"/>
            <c:spPr>
              <a:solidFill>
                <a:srgbClr val="70AD47"/>
              </a:solidFill>
            </c:spPr>
            <c:extLst>
              <c:ext xmlns:c16="http://schemas.microsoft.com/office/drawing/2014/chart" uri="{C3380CC4-5D6E-409C-BE32-E72D297353CC}">
                <c16:uniqueId val="{00000002-19A0-4729-BB53-3546501758F7}"/>
              </c:ext>
            </c:extLst>
          </c:dPt>
          <c:dPt>
            <c:idx val="1"/>
            <c:bubble3D val="0"/>
            <c:spPr>
              <a:solidFill>
                <a:srgbClr val="FFF39D">
                  <a:lumMod val="75000"/>
                </a:srgbClr>
              </a:solidFill>
            </c:spPr>
            <c:extLst>
              <c:ext xmlns:c16="http://schemas.microsoft.com/office/drawing/2014/chart" uri="{C3380CC4-5D6E-409C-BE32-E72D297353CC}">
                <c16:uniqueId val="{00000001-19A0-4729-BB53-3546501758F7}"/>
              </c:ext>
            </c:extLst>
          </c:dPt>
          <c:dPt>
            <c:idx val="2"/>
            <c:bubble3D val="0"/>
            <c:spPr>
              <a:solidFill>
                <a:srgbClr val="4472C4">
                  <a:lumMod val="75000"/>
                </a:srgbClr>
              </a:solidFill>
            </c:spPr>
            <c:extLst>
              <c:ext xmlns:c16="http://schemas.microsoft.com/office/drawing/2014/chart" uri="{C3380CC4-5D6E-409C-BE32-E72D297353CC}">
                <c16:uniqueId val="{00000001-DD42-4119-8BF6-BF58EFA3A29E}"/>
              </c:ext>
            </c:extLst>
          </c:dPt>
          <c:dPt>
            <c:idx val="3"/>
            <c:bubble3D val="0"/>
            <c:spPr>
              <a:solidFill>
                <a:sysClr val="window" lastClr="FFFFFF">
                  <a:lumMod val="75000"/>
                </a:sysClr>
              </a:solidFill>
            </c:spPr>
            <c:extLst>
              <c:ext xmlns:c16="http://schemas.microsoft.com/office/drawing/2014/chart" uri="{C3380CC4-5D6E-409C-BE32-E72D297353CC}">
                <c16:uniqueId val="{00000000-DD42-4119-8BF6-BF58EFA3A29E}"/>
              </c:ext>
            </c:extLst>
          </c:dPt>
          <c:dPt>
            <c:idx val="4"/>
            <c:bubble3D val="0"/>
            <c:spPr>
              <a:solidFill>
                <a:srgbClr val="5B9BD5"/>
              </a:solidFill>
            </c:spPr>
            <c:extLst>
              <c:ext xmlns:c16="http://schemas.microsoft.com/office/drawing/2014/chart" uri="{C3380CC4-5D6E-409C-BE32-E72D297353CC}">
                <c16:uniqueId val="{00000003-19A0-4729-BB53-3546501758F7}"/>
              </c:ext>
            </c:extLst>
          </c:dPt>
          <c:dPt>
            <c:idx val="5"/>
            <c:bubble3D val="0"/>
            <c:spPr>
              <a:solidFill>
                <a:srgbClr val="4472C4">
                  <a:lumMod val="40000"/>
                  <a:lumOff val="60000"/>
                </a:srgbClr>
              </a:solidFill>
            </c:spPr>
            <c:extLst>
              <c:ext xmlns:c16="http://schemas.microsoft.com/office/drawing/2014/chart" uri="{C3380CC4-5D6E-409C-BE32-E72D297353CC}">
                <c16:uniqueId val="{00000004-19A0-4729-BB53-3546501758F7}"/>
              </c:ext>
            </c:extLst>
          </c:dPt>
          <c:dPt>
            <c:idx val="6"/>
            <c:bubble3D val="0"/>
            <c:spPr>
              <a:solidFill>
                <a:srgbClr val="CCCCFF"/>
              </a:solidFill>
            </c:spPr>
            <c:extLst>
              <c:ext xmlns:c16="http://schemas.microsoft.com/office/drawing/2014/chart" uri="{C3380CC4-5D6E-409C-BE32-E72D297353CC}">
                <c16:uniqueId val="{00000000-6598-4EA0-ADE2-11780410EA6B}"/>
              </c:ext>
            </c:extLst>
          </c:dPt>
          <c:dLbls>
            <c:delete val="1"/>
          </c:dLbls>
          <c:cat>
            <c:strRef>
              <c:f>Sheet1!$A$6:$A$12</c:f>
              <c:strCache>
                <c:ptCount val="7"/>
                <c:pt idx="0">
                  <c:v>Capital cost</c:v>
                </c:pt>
                <c:pt idx="1">
                  <c:v>Energy </c:v>
                </c:pt>
                <c:pt idx="2">
                  <c:v>Consumables</c:v>
                </c:pt>
                <c:pt idx="3">
                  <c:v>Labor</c:v>
                </c:pt>
                <c:pt idx="4">
                  <c:v>Membrane Replacement</c:v>
                </c:pt>
                <c:pt idx="5">
                  <c:v>Maintenance</c:v>
                </c:pt>
                <c:pt idx="6">
                  <c:v>Other</c:v>
                </c:pt>
              </c:strCache>
            </c:strRef>
          </c:cat>
          <c:val>
            <c:numRef>
              <c:f>Sheet1!$B$6:$B$12</c:f>
              <c:numCache>
                <c:formatCode>0%</c:formatCode>
                <c:ptCount val="7"/>
                <c:pt idx="0">
                  <c:v>0.41</c:v>
                </c:pt>
                <c:pt idx="1">
                  <c:v>0.34</c:v>
                </c:pt>
                <c:pt idx="2">
                  <c:v>0.05</c:v>
                </c:pt>
                <c:pt idx="3">
                  <c:v>0.05</c:v>
                </c:pt>
                <c:pt idx="4">
                  <c:v>0.03</c:v>
                </c:pt>
                <c:pt idx="5">
                  <c:v>0.05</c:v>
                </c:pt>
                <c:pt idx="6">
                  <c:v>7.0000000000000007E-2</c:v>
                </c:pt>
              </c:numCache>
            </c:numRef>
          </c:val>
          <c:extLst>
            <c:ext xmlns:c16="http://schemas.microsoft.com/office/drawing/2014/chart" uri="{C3380CC4-5D6E-409C-BE32-E72D297353CC}">
              <c16:uniqueId val="{00000006-19A0-4729-BB53-3546501758F7}"/>
            </c:ext>
          </c:extLst>
        </c:ser>
        <c:dLbls>
          <c:dLblPos val="bestFit"/>
          <c:showLegendKey val="0"/>
          <c:showVal val="1"/>
          <c:showCatName val="1"/>
          <c:showSerName val="0"/>
          <c:showPercent val="0"/>
          <c:showBubbleSize val="0"/>
          <c:showLeaderLines val="1"/>
        </c:dLbls>
        <c:gapWidth val="100"/>
        <c:splitType val="pos"/>
        <c:splitPos val="5"/>
        <c:secondPieSize val="75"/>
      </c:ofPieChart>
    </c:plotArea>
    <c:plotVisOnly val="1"/>
    <c:dispBlanksAs val="gap"/>
    <c:showDLblsOverMax val="0"/>
  </c:chart>
  <c:txPr>
    <a:bodyPr/>
    <a:lstStyle/>
    <a:p>
      <a:pPr>
        <a:defRPr sz="16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48901344264049"/>
          <c:y val="7.7504171828531018E-2"/>
          <c:w val="0.79747110467376248"/>
          <c:h val="0.72359354150012734"/>
        </c:manualLayout>
      </c:layout>
      <c:barChart>
        <c:barDir val="col"/>
        <c:grouping val="clustered"/>
        <c:varyColors val="0"/>
        <c:ser>
          <c:idx val="1"/>
          <c:order val="0"/>
          <c:tx>
            <c:strRef>
              <c:f>'MED vs RO and Batch RO and GO'!$M$2</c:f>
              <c:strCache>
                <c:ptCount val="1"/>
                <c:pt idx="0">
                  <c:v>Thermal</c:v>
                </c:pt>
              </c:strCache>
            </c:strRef>
          </c:tx>
          <c:spPr>
            <a:solidFill>
              <a:schemeClr val="accent2"/>
            </a:solidFill>
          </c:spPr>
          <c:invertIfNegative val="0"/>
          <c:cat>
            <c:strRef>
              <c:f>'MED vs RO and Batch RO and GO'!$K$3:$K$16</c:f>
              <c:strCache>
                <c:ptCount val="14"/>
                <c:pt idx="0">
                  <c:v>U-BRO</c:v>
                </c:pt>
                <c:pt idx="1">
                  <c:v>BRO</c:v>
                </c:pt>
                <c:pt idx="2">
                  <c:v>RO</c:v>
                </c:pt>
                <c:pt idx="3">
                  <c:v>MED</c:v>
                </c:pt>
                <c:pt idx="5">
                  <c:v>U-BRO</c:v>
                </c:pt>
                <c:pt idx="6">
                  <c:v>BRO</c:v>
                </c:pt>
                <c:pt idx="7">
                  <c:v>RO</c:v>
                </c:pt>
                <c:pt idx="8">
                  <c:v>MED</c:v>
                </c:pt>
                <c:pt idx="10">
                  <c:v>U-BRO</c:v>
                </c:pt>
                <c:pt idx="11">
                  <c:v>BRO</c:v>
                </c:pt>
                <c:pt idx="12">
                  <c:v>RO</c:v>
                </c:pt>
                <c:pt idx="13">
                  <c:v>MED</c:v>
                </c:pt>
              </c:strCache>
            </c:strRef>
          </c:cat>
          <c:val>
            <c:numRef>
              <c:f>'MED vs RO and Batch RO and GO'!$M$3:$M$15</c:f>
              <c:numCache>
                <c:formatCode>General</c:formatCode>
                <c:ptCount val="13"/>
                <c:pt idx="0">
                  <c:v>0.24302670533567994</c:v>
                </c:pt>
                <c:pt idx="1">
                  <c:v>0.28931750635199993</c:v>
                </c:pt>
                <c:pt idx="2">
                  <c:v>0.409866467332</c:v>
                </c:pt>
                <c:pt idx="3">
                  <c:v>0.64392810663755295</c:v>
                </c:pt>
              </c:numCache>
            </c:numRef>
          </c:val>
          <c:extLst>
            <c:ext xmlns:c16="http://schemas.microsoft.com/office/drawing/2014/chart" uri="{C3380CC4-5D6E-409C-BE32-E72D297353CC}">
              <c16:uniqueId val="{00000000-9DB3-47B1-9E4F-F9993EE75EE0}"/>
            </c:ext>
          </c:extLst>
        </c:ser>
        <c:ser>
          <c:idx val="0"/>
          <c:order val="1"/>
          <c:tx>
            <c:strRef>
              <c:f>'MED vs RO and Batch RO and GO'!$L$2</c:f>
              <c:strCache>
                <c:ptCount val="1"/>
                <c:pt idx="0">
                  <c:v>Electric</c:v>
                </c:pt>
              </c:strCache>
            </c:strRef>
          </c:tx>
          <c:spPr>
            <a:solidFill>
              <a:schemeClr val="accent4"/>
            </a:solidFill>
          </c:spPr>
          <c:invertIfNegative val="0"/>
          <c:dPt>
            <c:idx val="0"/>
            <c:invertIfNegative val="0"/>
            <c:bubble3D val="0"/>
            <c:spPr>
              <a:solidFill>
                <a:sysClr val="window" lastClr="FFFFFF"/>
              </a:solidFill>
              <a:ln>
                <a:solidFill>
                  <a:sysClr val="window" lastClr="FFFFFF"/>
                </a:solidFill>
              </a:ln>
            </c:spPr>
            <c:extLst>
              <c:ext xmlns:c16="http://schemas.microsoft.com/office/drawing/2014/chart" uri="{C3380CC4-5D6E-409C-BE32-E72D297353CC}">
                <c16:uniqueId val="{00000001-4DC7-4924-A5B2-4B73030CAD5F}"/>
              </c:ext>
            </c:extLst>
          </c:dPt>
          <c:cat>
            <c:strRef>
              <c:f>'MED vs RO and Batch RO and GO'!$K$3:$K$16</c:f>
              <c:strCache>
                <c:ptCount val="14"/>
                <c:pt idx="0">
                  <c:v>U-BRO</c:v>
                </c:pt>
                <c:pt idx="1">
                  <c:v>BRO</c:v>
                </c:pt>
                <c:pt idx="2">
                  <c:v>RO</c:v>
                </c:pt>
                <c:pt idx="3">
                  <c:v>MED</c:v>
                </c:pt>
                <c:pt idx="5">
                  <c:v>U-BRO</c:v>
                </c:pt>
                <c:pt idx="6">
                  <c:v>BRO</c:v>
                </c:pt>
                <c:pt idx="7">
                  <c:v>RO</c:v>
                </c:pt>
                <c:pt idx="8">
                  <c:v>MED</c:v>
                </c:pt>
                <c:pt idx="10">
                  <c:v>U-BRO</c:v>
                </c:pt>
                <c:pt idx="11">
                  <c:v>BRO</c:v>
                </c:pt>
                <c:pt idx="12">
                  <c:v>RO</c:v>
                </c:pt>
                <c:pt idx="13">
                  <c:v>MED</c:v>
                </c:pt>
              </c:strCache>
            </c:strRef>
          </c:cat>
          <c:val>
            <c:numRef>
              <c:f>'MED vs RO and Batch RO and GO'!$L$3:$L$15</c:f>
              <c:numCache>
                <c:formatCode>General</c:formatCode>
                <c:ptCount val="13"/>
                <c:pt idx="0">
                  <c:v>0.24302670533567994</c:v>
                </c:pt>
                <c:pt idx="1">
                  <c:v>0.28931750635199993</c:v>
                </c:pt>
                <c:pt idx="2">
                  <c:v>0.409866467332</c:v>
                </c:pt>
                <c:pt idx="3">
                  <c:v>8.2662144671999976E-2</c:v>
                </c:pt>
              </c:numCache>
            </c:numRef>
          </c:val>
          <c:extLst>
            <c:ext xmlns:c16="http://schemas.microsoft.com/office/drawing/2014/chart" uri="{C3380CC4-5D6E-409C-BE32-E72D297353CC}">
              <c16:uniqueId val="{00000001-9DB3-47B1-9E4F-F9993EE75EE0}"/>
            </c:ext>
          </c:extLst>
        </c:ser>
        <c:ser>
          <c:idx val="4"/>
          <c:order val="2"/>
          <c:tx>
            <c:strRef>
              <c:f>'MED vs RO and Batch RO and GO'!$P$2</c:f>
              <c:strCache>
                <c:ptCount val="1"/>
                <c:pt idx="0">
                  <c:v>Other OpEx</c:v>
                </c:pt>
              </c:strCache>
            </c:strRef>
          </c:tx>
          <c:spPr>
            <a:solidFill>
              <a:srgbClr val="7030A0"/>
            </a:solidFill>
          </c:spPr>
          <c:invertIfNegative val="0"/>
          <c:cat>
            <c:strRef>
              <c:f>'MED vs RO and Batch RO and GO'!$K$3:$K$16</c:f>
              <c:strCache>
                <c:ptCount val="14"/>
                <c:pt idx="0">
                  <c:v>U-BRO</c:v>
                </c:pt>
                <c:pt idx="1">
                  <c:v>BRO</c:v>
                </c:pt>
                <c:pt idx="2">
                  <c:v>RO</c:v>
                </c:pt>
                <c:pt idx="3">
                  <c:v>MED</c:v>
                </c:pt>
                <c:pt idx="5">
                  <c:v>U-BRO</c:v>
                </c:pt>
                <c:pt idx="6">
                  <c:v>BRO</c:v>
                </c:pt>
                <c:pt idx="7">
                  <c:v>RO</c:v>
                </c:pt>
                <c:pt idx="8">
                  <c:v>MED</c:v>
                </c:pt>
                <c:pt idx="10">
                  <c:v>U-BRO</c:v>
                </c:pt>
                <c:pt idx="11">
                  <c:v>BRO</c:v>
                </c:pt>
                <c:pt idx="12">
                  <c:v>RO</c:v>
                </c:pt>
                <c:pt idx="13">
                  <c:v>MED</c:v>
                </c:pt>
              </c:strCache>
            </c:strRef>
          </c:cat>
          <c:val>
            <c:numRef>
              <c:f>'MED vs RO and Batch RO and GO'!$P$3:$P$16</c:f>
              <c:numCache>
                <c:formatCode>General</c:formatCode>
                <c:ptCount val="14"/>
                <c:pt idx="5">
                  <c:v>0.40986646733199994</c:v>
                </c:pt>
                <c:pt idx="6">
                  <c:v>0.24170066676489999</c:v>
                </c:pt>
                <c:pt idx="7">
                  <c:v>0.28389280310789999</c:v>
                </c:pt>
                <c:pt idx="8">
                  <c:v>0.68599173129123137</c:v>
                </c:pt>
              </c:numCache>
            </c:numRef>
          </c:val>
          <c:extLst>
            <c:ext xmlns:c16="http://schemas.microsoft.com/office/drawing/2014/chart" uri="{C3380CC4-5D6E-409C-BE32-E72D297353CC}">
              <c16:uniqueId val="{00000002-9DB3-47B1-9E4F-F9993EE75EE0}"/>
            </c:ext>
          </c:extLst>
        </c:ser>
        <c:ser>
          <c:idx val="3"/>
          <c:order val="3"/>
          <c:tx>
            <c:strRef>
              <c:f>'MED vs RO and Batch RO and GO'!$O$2</c:f>
              <c:strCache>
                <c:ptCount val="1"/>
                <c:pt idx="0">
                  <c:v>Memb. Replcmt</c:v>
                </c:pt>
              </c:strCache>
            </c:strRef>
          </c:tx>
          <c:spPr>
            <a:solidFill>
              <a:srgbClr val="FF33CC"/>
            </a:solidFill>
          </c:spPr>
          <c:invertIfNegative val="0"/>
          <c:dPt>
            <c:idx val="3"/>
            <c:invertIfNegative val="0"/>
            <c:bubble3D val="0"/>
            <c:extLst>
              <c:ext xmlns:c16="http://schemas.microsoft.com/office/drawing/2014/chart" uri="{C3380CC4-5D6E-409C-BE32-E72D297353CC}">
                <c16:uniqueId val="{00000003-9DB3-47B1-9E4F-F9993EE75EE0}"/>
              </c:ext>
            </c:extLst>
          </c:dPt>
          <c:cat>
            <c:strRef>
              <c:f>'MED vs RO and Batch RO and GO'!$K$3:$K$16</c:f>
              <c:strCache>
                <c:ptCount val="14"/>
                <c:pt idx="0">
                  <c:v>U-BRO</c:v>
                </c:pt>
                <c:pt idx="1">
                  <c:v>BRO</c:v>
                </c:pt>
                <c:pt idx="2">
                  <c:v>RO</c:v>
                </c:pt>
                <c:pt idx="3">
                  <c:v>MED</c:v>
                </c:pt>
                <c:pt idx="5">
                  <c:v>U-BRO</c:v>
                </c:pt>
                <c:pt idx="6">
                  <c:v>BRO</c:v>
                </c:pt>
                <c:pt idx="7">
                  <c:v>RO</c:v>
                </c:pt>
                <c:pt idx="8">
                  <c:v>MED</c:v>
                </c:pt>
                <c:pt idx="10">
                  <c:v>U-BRO</c:v>
                </c:pt>
                <c:pt idx="11">
                  <c:v>BRO</c:v>
                </c:pt>
                <c:pt idx="12">
                  <c:v>RO</c:v>
                </c:pt>
                <c:pt idx="13">
                  <c:v>MED</c:v>
                </c:pt>
              </c:strCache>
            </c:strRef>
          </c:cat>
          <c:val>
            <c:numRef>
              <c:f>'MED vs RO and Batch RO and GO'!$O$3:$O$16</c:f>
              <c:numCache>
                <c:formatCode>General</c:formatCode>
                <c:ptCount val="14"/>
                <c:pt idx="5">
                  <c:v>0.30739985049899993</c:v>
                </c:pt>
                <c:pt idx="6">
                  <c:v>0.1392340499319</c:v>
                </c:pt>
                <c:pt idx="7">
                  <c:v>0.14465875317599999</c:v>
                </c:pt>
                <c:pt idx="8">
                  <c:v>0</c:v>
                </c:pt>
              </c:numCache>
            </c:numRef>
          </c:val>
          <c:extLst>
            <c:ext xmlns:c16="http://schemas.microsoft.com/office/drawing/2014/chart" uri="{C3380CC4-5D6E-409C-BE32-E72D297353CC}">
              <c16:uniqueId val="{00000004-9DB3-47B1-9E4F-F9993EE75EE0}"/>
            </c:ext>
          </c:extLst>
        </c:ser>
        <c:ser>
          <c:idx val="2"/>
          <c:order val="4"/>
          <c:tx>
            <c:strRef>
              <c:f>'MED vs RO and Batch RO and GO'!$N$2</c:f>
              <c:strCache>
                <c:ptCount val="1"/>
                <c:pt idx="0">
                  <c:v>Operation and maintenance</c:v>
                </c:pt>
              </c:strCache>
            </c:strRef>
          </c:tx>
          <c:spPr>
            <a:solidFill>
              <a:srgbClr val="CC66FF"/>
            </a:solidFill>
          </c:spPr>
          <c:invertIfNegative val="0"/>
          <c:cat>
            <c:strRef>
              <c:f>'MED vs RO and Batch RO and GO'!$K$3:$K$16</c:f>
              <c:strCache>
                <c:ptCount val="14"/>
                <c:pt idx="0">
                  <c:v>U-BRO</c:v>
                </c:pt>
                <c:pt idx="1">
                  <c:v>BRO</c:v>
                </c:pt>
                <c:pt idx="2">
                  <c:v>RO</c:v>
                </c:pt>
                <c:pt idx="3">
                  <c:v>MED</c:v>
                </c:pt>
                <c:pt idx="5">
                  <c:v>U-BRO</c:v>
                </c:pt>
                <c:pt idx="6">
                  <c:v>BRO</c:v>
                </c:pt>
                <c:pt idx="7">
                  <c:v>RO</c:v>
                </c:pt>
                <c:pt idx="8">
                  <c:v>MED</c:v>
                </c:pt>
                <c:pt idx="10">
                  <c:v>U-BRO</c:v>
                </c:pt>
                <c:pt idx="11">
                  <c:v>BRO</c:v>
                </c:pt>
                <c:pt idx="12">
                  <c:v>RO</c:v>
                </c:pt>
                <c:pt idx="13">
                  <c:v>MED</c:v>
                </c:pt>
              </c:strCache>
            </c:strRef>
          </c:cat>
          <c:val>
            <c:numRef>
              <c:f>'MED vs RO and Batch RO and GO'!$N$3:$N$15</c:f>
              <c:numCache>
                <c:formatCode>General</c:formatCode>
                <c:ptCount val="13"/>
                <c:pt idx="5">
                  <c:v>9.7644658393800002E-2</c:v>
                </c:pt>
                <c:pt idx="6">
                  <c:v>0.108494064882</c:v>
                </c:pt>
                <c:pt idx="7">
                  <c:v>0.12054896097999999</c:v>
                </c:pt>
                <c:pt idx="8">
                  <c:v>0.10393814110473204</c:v>
                </c:pt>
              </c:numCache>
            </c:numRef>
          </c:val>
          <c:extLst>
            <c:ext xmlns:c16="http://schemas.microsoft.com/office/drawing/2014/chart" uri="{C3380CC4-5D6E-409C-BE32-E72D297353CC}">
              <c16:uniqueId val="{00000005-9DB3-47B1-9E4F-F9993EE75EE0}"/>
            </c:ext>
          </c:extLst>
        </c:ser>
        <c:ser>
          <c:idx val="6"/>
          <c:order val="5"/>
          <c:tx>
            <c:strRef>
              <c:f>'MED vs RO and Batch RO and GO'!$U$2</c:f>
              <c:strCache>
                <c:ptCount val="1"/>
                <c:pt idx="0">
                  <c:v>Other CapEx</c:v>
                </c:pt>
              </c:strCache>
            </c:strRef>
          </c:tx>
          <c:spPr>
            <a:solidFill>
              <a:schemeClr val="accent3"/>
            </a:solidFill>
          </c:spPr>
          <c:invertIfNegative val="0"/>
          <c:cat>
            <c:strRef>
              <c:f>'MED vs RO and Batch RO and GO'!$K$3:$K$16</c:f>
              <c:strCache>
                <c:ptCount val="14"/>
                <c:pt idx="0">
                  <c:v>U-BRO</c:v>
                </c:pt>
                <c:pt idx="1">
                  <c:v>BRO</c:v>
                </c:pt>
                <c:pt idx="2">
                  <c:v>RO</c:v>
                </c:pt>
                <c:pt idx="3">
                  <c:v>MED</c:v>
                </c:pt>
                <c:pt idx="5">
                  <c:v>U-BRO</c:v>
                </c:pt>
                <c:pt idx="6">
                  <c:v>BRO</c:v>
                </c:pt>
                <c:pt idx="7">
                  <c:v>RO</c:v>
                </c:pt>
                <c:pt idx="8">
                  <c:v>MED</c:v>
                </c:pt>
                <c:pt idx="10">
                  <c:v>U-BRO</c:v>
                </c:pt>
                <c:pt idx="11">
                  <c:v>BRO</c:v>
                </c:pt>
                <c:pt idx="12">
                  <c:v>RO</c:v>
                </c:pt>
                <c:pt idx="13">
                  <c:v>MED</c:v>
                </c:pt>
              </c:strCache>
            </c:strRef>
          </c:cat>
          <c:val>
            <c:numRef>
              <c:f>'MED vs RO and Batch RO and GO'!$U$3:$U$16</c:f>
              <c:numCache>
                <c:formatCode>General</c:formatCode>
                <c:ptCount val="14"/>
                <c:pt idx="10">
                  <c:v>0.40781713499533995</c:v>
                </c:pt>
                <c:pt idx="11">
                  <c:v>0.32005749140189993</c:v>
                </c:pt>
                <c:pt idx="12">
                  <c:v>0.33609050321223993</c:v>
                </c:pt>
                <c:pt idx="13">
                  <c:v>0.34017584690645974</c:v>
                </c:pt>
              </c:numCache>
            </c:numRef>
          </c:val>
          <c:extLst>
            <c:ext xmlns:c16="http://schemas.microsoft.com/office/drawing/2014/chart" uri="{C3380CC4-5D6E-409C-BE32-E72D297353CC}">
              <c16:uniqueId val="{00000006-9DB3-47B1-9E4F-F9993EE75EE0}"/>
            </c:ext>
          </c:extLst>
        </c:ser>
        <c:ser>
          <c:idx val="5"/>
          <c:order val="6"/>
          <c:tx>
            <c:strRef>
              <c:f>'MED vs RO and Batch RO and GO'!$T$2</c:f>
              <c:strCache>
                <c:ptCount val="1"/>
                <c:pt idx="0">
                  <c:v>Materials &amp; parts</c:v>
                </c:pt>
              </c:strCache>
            </c:strRef>
          </c:tx>
          <c:spPr>
            <a:solidFill>
              <a:schemeClr val="accent1">
                <a:lumMod val="60000"/>
                <a:lumOff val="40000"/>
              </a:schemeClr>
            </a:solidFill>
          </c:spPr>
          <c:invertIfNegative val="0"/>
          <c:cat>
            <c:strRef>
              <c:f>'MED vs RO and Batch RO and GO'!$K$3:$K$16</c:f>
              <c:strCache>
                <c:ptCount val="14"/>
                <c:pt idx="0">
                  <c:v>U-BRO</c:v>
                </c:pt>
                <c:pt idx="1">
                  <c:v>BRO</c:v>
                </c:pt>
                <c:pt idx="2">
                  <c:v>RO</c:v>
                </c:pt>
                <c:pt idx="3">
                  <c:v>MED</c:v>
                </c:pt>
                <c:pt idx="5">
                  <c:v>U-BRO</c:v>
                </c:pt>
                <c:pt idx="6">
                  <c:v>BRO</c:v>
                </c:pt>
                <c:pt idx="7">
                  <c:v>RO</c:v>
                </c:pt>
                <c:pt idx="8">
                  <c:v>MED</c:v>
                </c:pt>
                <c:pt idx="10">
                  <c:v>U-BRO</c:v>
                </c:pt>
                <c:pt idx="11">
                  <c:v>BRO</c:v>
                </c:pt>
                <c:pt idx="12">
                  <c:v>RO</c:v>
                </c:pt>
                <c:pt idx="13">
                  <c:v>MED</c:v>
                </c:pt>
              </c:strCache>
            </c:strRef>
          </c:cat>
          <c:val>
            <c:numRef>
              <c:f>'MED vs RO and Batch RO and GO'!$T$3:$T$16</c:f>
              <c:numCache>
                <c:formatCode>General</c:formatCode>
                <c:ptCount val="14"/>
                <c:pt idx="10">
                  <c:v>0.40781713499533995</c:v>
                </c:pt>
                <c:pt idx="11">
                  <c:v>0.32005749140189993</c:v>
                </c:pt>
                <c:pt idx="12">
                  <c:v>0.33609050321223993</c:v>
                </c:pt>
                <c:pt idx="13">
                  <c:v>0.16462664846228239</c:v>
                </c:pt>
              </c:numCache>
            </c:numRef>
          </c:val>
          <c:extLst>
            <c:ext xmlns:c16="http://schemas.microsoft.com/office/drawing/2014/chart" uri="{C3380CC4-5D6E-409C-BE32-E72D297353CC}">
              <c16:uniqueId val="{00000007-9DB3-47B1-9E4F-F9993EE75EE0}"/>
            </c:ext>
          </c:extLst>
        </c:ser>
        <c:ser>
          <c:idx val="9"/>
          <c:order val="7"/>
          <c:tx>
            <c:strRef>
              <c:f>'MED vs RO and Batch RO and GO'!$S$2</c:f>
              <c:strCache>
                <c:ptCount val="1"/>
                <c:pt idx="0">
                  <c:v>Membranes, pressure vessels</c:v>
                </c:pt>
              </c:strCache>
            </c:strRef>
          </c:tx>
          <c:spPr>
            <a:solidFill>
              <a:srgbClr val="FF33CC"/>
            </a:solidFill>
          </c:spPr>
          <c:invertIfNegative val="0"/>
          <c:val>
            <c:numRef>
              <c:f>'MED vs RO and Batch RO and GO'!$S$3:$S$15</c:f>
              <c:numCache>
                <c:formatCode>General</c:formatCode>
                <c:ptCount val="13"/>
                <c:pt idx="10">
                  <c:v>0.30402447959155998</c:v>
                </c:pt>
                <c:pt idx="11">
                  <c:v>0.21626483599811996</c:v>
                </c:pt>
                <c:pt idx="12">
                  <c:v>0.23229784780845997</c:v>
                </c:pt>
              </c:numCache>
            </c:numRef>
          </c:val>
          <c:extLst>
            <c:ext xmlns:c16="http://schemas.microsoft.com/office/drawing/2014/chart" uri="{C3380CC4-5D6E-409C-BE32-E72D297353CC}">
              <c16:uniqueId val="{00000008-9DB3-47B1-9E4F-F9993EE75EE0}"/>
            </c:ext>
          </c:extLst>
        </c:ser>
        <c:ser>
          <c:idx val="8"/>
          <c:order val="8"/>
          <c:tx>
            <c:strRef>
              <c:f>'MED vs RO and Batch RO and GO'!$R$2</c:f>
              <c:strCache>
                <c:ptCount val="1"/>
                <c:pt idx="0">
                  <c:v>Pumps, PX, high alloy steel</c:v>
                </c:pt>
              </c:strCache>
            </c:strRef>
          </c:tx>
          <c:spPr>
            <a:solidFill>
              <a:schemeClr val="accent1">
                <a:lumMod val="75000"/>
              </a:schemeClr>
            </a:solidFill>
          </c:spPr>
          <c:invertIfNegative val="0"/>
          <c:val>
            <c:numRef>
              <c:f>'MED vs RO and Batch RO and GO'!$R$3:$R$15</c:f>
              <c:numCache>
                <c:formatCode>General</c:formatCode>
                <c:ptCount val="13"/>
                <c:pt idx="10">
                  <c:v>0.18058234354803998</c:v>
                </c:pt>
                <c:pt idx="11">
                  <c:v>0.18540430198723998</c:v>
                </c:pt>
                <c:pt idx="12">
                  <c:v>0.19770029600719996</c:v>
                </c:pt>
              </c:numCache>
            </c:numRef>
          </c:val>
          <c:extLst>
            <c:ext xmlns:c16="http://schemas.microsoft.com/office/drawing/2014/chart" uri="{C3380CC4-5D6E-409C-BE32-E72D297353CC}">
              <c16:uniqueId val="{00000009-9DB3-47B1-9E4F-F9993EE75EE0}"/>
            </c:ext>
          </c:extLst>
        </c:ser>
        <c:ser>
          <c:idx val="7"/>
          <c:order val="9"/>
          <c:tx>
            <c:strRef>
              <c:f>'MED vs RO and Batch RO and GO'!$Q$2</c:f>
              <c:strCache>
                <c:ptCount val="1"/>
                <c:pt idx="0">
                  <c:v>Civil engineering</c:v>
                </c:pt>
              </c:strCache>
            </c:strRef>
          </c:tx>
          <c:spPr>
            <a:solidFill>
              <a:schemeClr val="tx2">
                <a:lumMod val="50000"/>
              </a:schemeClr>
            </a:solidFill>
          </c:spPr>
          <c:invertIfNegative val="0"/>
          <c:val>
            <c:numRef>
              <c:f>'MED vs RO and Batch RO and GO'!$Q$3:$Q$15</c:f>
              <c:numCache>
                <c:formatCode>General</c:formatCode>
                <c:ptCount val="13"/>
                <c:pt idx="10">
                  <c:v>8.8965133203239982E-2</c:v>
                </c:pt>
                <c:pt idx="11">
                  <c:v>8.8965133203239982E-2</c:v>
                </c:pt>
                <c:pt idx="12">
                  <c:v>8.8965133203239982E-2</c:v>
                </c:pt>
              </c:numCache>
            </c:numRef>
          </c:val>
          <c:extLst>
            <c:ext xmlns:c16="http://schemas.microsoft.com/office/drawing/2014/chart" uri="{C3380CC4-5D6E-409C-BE32-E72D297353CC}">
              <c16:uniqueId val="{0000000A-9DB3-47B1-9E4F-F9993EE75EE0}"/>
            </c:ext>
          </c:extLst>
        </c:ser>
        <c:dLbls>
          <c:showLegendKey val="0"/>
          <c:showVal val="0"/>
          <c:showCatName val="0"/>
          <c:showSerName val="0"/>
          <c:showPercent val="0"/>
          <c:showBubbleSize val="0"/>
        </c:dLbls>
        <c:gapWidth val="20"/>
        <c:overlap val="100"/>
        <c:axId val="73111808"/>
        <c:axId val="73118080"/>
      </c:barChart>
      <c:catAx>
        <c:axId val="73111808"/>
        <c:scaling>
          <c:orientation val="minMax"/>
        </c:scaling>
        <c:delete val="0"/>
        <c:axPos val="b"/>
        <c:title>
          <c:tx>
            <c:rich>
              <a:bodyPr/>
              <a:lstStyle/>
              <a:p>
                <a:pPr>
                  <a:defRPr sz="1800"/>
                </a:pPr>
                <a:r>
                  <a:rPr lang="en-US" sz="1800"/>
                  <a:t>Cost category</a:t>
                </a:r>
              </a:p>
            </c:rich>
          </c:tx>
          <c:layout>
            <c:manualLayout>
              <c:xMode val="edge"/>
              <c:yMode val="edge"/>
              <c:x val="0.44874399692377126"/>
              <c:y val="0.93802186936998555"/>
            </c:manualLayout>
          </c:layout>
          <c:overlay val="0"/>
        </c:title>
        <c:numFmt formatCode="General" sourceLinked="1"/>
        <c:majorTickMark val="none"/>
        <c:minorTickMark val="none"/>
        <c:tickLblPos val="nextTo"/>
        <c:crossAx val="73118080"/>
        <c:crosses val="autoZero"/>
        <c:auto val="1"/>
        <c:lblAlgn val="ctr"/>
        <c:lblOffset val="100"/>
        <c:noMultiLvlLbl val="0"/>
      </c:catAx>
      <c:valAx>
        <c:axId val="73118080"/>
        <c:scaling>
          <c:orientation val="minMax"/>
        </c:scaling>
        <c:delete val="0"/>
        <c:axPos val="l"/>
        <c:title>
          <c:tx>
            <c:rich>
              <a:bodyPr rot="-5400000" vert="horz"/>
              <a:lstStyle/>
              <a:p>
                <a:pPr>
                  <a:defRPr sz="1800"/>
                </a:pPr>
                <a:r>
                  <a:rPr lang="en-US" sz="1800"/>
                  <a:t>Cost [$/m</a:t>
                </a:r>
                <a:r>
                  <a:rPr lang="en-US" sz="1800">
                    <a:latin typeface="Calibri"/>
                  </a:rPr>
                  <a:t>³]</a:t>
                </a:r>
                <a:endParaRPr lang="en-US" sz="1800"/>
              </a:p>
            </c:rich>
          </c:tx>
          <c:layout>
            <c:manualLayout>
              <c:xMode val="edge"/>
              <c:yMode val="edge"/>
              <c:x val="8.8069828622145477E-3"/>
              <c:y val="0.33184731552841623"/>
            </c:manualLayout>
          </c:layout>
          <c:overlay val="0"/>
        </c:title>
        <c:numFmt formatCode="General" sourceLinked="1"/>
        <c:majorTickMark val="in"/>
        <c:minorTickMark val="none"/>
        <c:tickLblPos val="nextTo"/>
        <c:spPr>
          <a:ln w="9525">
            <a:solidFill>
              <a:schemeClr val="lt1">
                <a:shade val="50000"/>
              </a:schemeClr>
            </a:solidFill>
          </a:ln>
        </c:spPr>
        <c:crossAx val="73111808"/>
        <c:crosses val="autoZero"/>
        <c:crossBetween val="between"/>
      </c:valAx>
    </c:plotArea>
    <c:legend>
      <c:legendPos val="b"/>
      <c:layout>
        <c:manualLayout>
          <c:xMode val="edge"/>
          <c:yMode val="edge"/>
          <c:x val="0.66681685598012208"/>
          <c:y val="1.5589820188887035E-3"/>
          <c:w val="0.33175634554205186"/>
          <c:h val="0.41908899297190061"/>
        </c:manualLayout>
      </c:layout>
      <c:overlay val="0"/>
      <c:spPr>
        <a:noFill/>
        <a:ln>
          <a:noFill/>
        </a:ln>
      </c:spPr>
      <c:txPr>
        <a:bodyPr/>
        <a:lstStyle/>
        <a:p>
          <a:pPr>
            <a:defRPr sz="1100"/>
          </a:pPr>
          <a:endParaRPr lang="en-US"/>
        </a:p>
      </c:txPr>
    </c:legend>
    <c:plotVisOnly val="1"/>
    <c:dispBlanksAs val="gap"/>
    <c:showDLblsOverMax val="0"/>
  </c:chart>
  <c:spPr>
    <a:ln>
      <a:noFill/>
    </a:ln>
  </c:spPr>
  <c:txPr>
    <a:bodyPr/>
    <a:lstStyle/>
    <a:p>
      <a:pPr>
        <a:defRPr sz="16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43729703278616"/>
          <c:y val="5.5165299361924457E-2"/>
          <c:w val="0.72499770341207403"/>
          <c:h val="0.68760570066356397"/>
        </c:manualLayout>
      </c:layout>
      <c:scatterChart>
        <c:scatterStyle val="lineMarker"/>
        <c:varyColors val="0"/>
        <c:ser>
          <c:idx val="0"/>
          <c:order val="0"/>
          <c:tx>
            <c:strRef>
              <c:f>'Effect of permeability w eta_p'!$A$1</c:f>
              <c:strCache>
                <c:ptCount val="1"/>
                <c:pt idx="0">
                  <c:v>S=5 g/kg, RR=66%</c:v>
                </c:pt>
              </c:strCache>
            </c:strRef>
          </c:tx>
          <c:spPr>
            <a:ln w="28575">
              <a:solidFill>
                <a:schemeClr val="accent5">
                  <a:lumMod val="40000"/>
                  <a:lumOff val="60000"/>
                </a:schemeClr>
              </a:solidFill>
            </a:ln>
          </c:spPr>
          <c:marker>
            <c:symbol val="none"/>
          </c:marker>
          <c:xVal>
            <c:numRef>
              <c:f>'Effect of permeability w eta_p'!$B$4:$B$10</c:f>
              <c:numCache>
                <c:formatCode>General</c:formatCode>
                <c:ptCount val="7"/>
                <c:pt idx="0">
                  <c:v>0.2</c:v>
                </c:pt>
                <c:pt idx="1">
                  <c:v>0.5</c:v>
                </c:pt>
                <c:pt idx="2">
                  <c:v>1</c:v>
                </c:pt>
                <c:pt idx="3">
                  <c:v>2</c:v>
                </c:pt>
                <c:pt idx="4">
                  <c:v>5</c:v>
                </c:pt>
                <c:pt idx="5">
                  <c:v>10</c:v>
                </c:pt>
                <c:pt idx="6">
                  <c:v>20</c:v>
                </c:pt>
              </c:numCache>
            </c:numRef>
          </c:xVal>
          <c:yVal>
            <c:numRef>
              <c:f>'Effect of permeability w eta_p'!$C$4:$C$10</c:f>
              <c:numCache>
                <c:formatCode>0.00</c:formatCode>
                <c:ptCount val="7"/>
                <c:pt idx="0">
                  <c:v>2.1875</c:v>
                </c:pt>
                <c:pt idx="1">
                  <c:v>1.14975</c:v>
                </c:pt>
                <c:pt idx="2">
                  <c:v>0.80300000000000005</c:v>
                </c:pt>
                <c:pt idx="3">
                  <c:v>0.62987499999999996</c:v>
                </c:pt>
                <c:pt idx="4">
                  <c:v>0.52612499999999995</c:v>
                </c:pt>
                <c:pt idx="5">
                  <c:v>0.49162499999999998</c:v>
                </c:pt>
                <c:pt idx="6">
                  <c:v>0.47487499999999999</c:v>
                </c:pt>
              </c:numCache>
            </c:numRef>
          </c:yVal>
          <c:smooth val="1"/>
          <c:extLst>
            <c:ext xmlns:c16="http://schemas.microsoft.com/office/drawing/2014/chart" uri="{C3380CC4-5D6E-409C-BE32-E72D297353CC}">
              <c16:uniqueId val="{00000000-8B9A-42F0-AF33-B30199313E29}"/>
            </c:ext>
          </c:extLst>
        </c:ser>
        <c:ser>
          <c:idx val="1"/>
          <c:order val="1"/>
          <c:tx>
            <c:strRef>
              <c:f>'Effect of permeability w eta_p'!$G$1</c:f>
              <c:strCache>
                <c:ptCount val="1"/>
                <c:pt idx="0">
                  <c:v>s=35 g/kg, RR=50%</c:v>
                </c:pt>
              </c:strCache>
            </c:strRef>
          </c:tx>
          <c:spPr>
            <a:ln w="28575">
              <a:solidFill>
                <a:schemeClr val="accent1"/>
              </a:solidFill>
            </a:ln>
          </c:spPr>
          <c:marker>
            <c:symbol val="none"/>
          </c:marker>
          <c:xVal>
            <c:numRef>
              <c:f>'Effect of permeability w eta_p'!$H$4:$H$10</c:f>
              <c:numCache>
                <c:formatCode>General</c:formatCode>
                <c:ptCount val="7"/>
                <c:pt idx="0">
                  <c:v>0.2</c:v>
                </c:pt>
                <c:pt idx="1">
                  <c:v>0.5</c:v>
                </c:pt>
                <c:pt idx="2">
                  <c:v>1</c:v>
                </c:pt>
                <c:pt idx="3">
                  <c:v>2</c:v>
                </c:pt>
                <c:pt idx="4">
                  <c:v>5</c:v>
                </c:pt>
                <c:pt idx="5">
                  <c:v>10</c:v>
                </c:pt>
                <c:pt idx="6">
                  <c:v>100</c:v>
                </c:pt>
              </c:numCache>
            </c:numRef>
          </c:xVal>
          <c:yVal>
            <c:numRef>
              <c:f>'Effect of permeability w eta_p'!$I$4:$I$10</c:f>
              <c:numCache>
                <c:formatCode>0.00</c:formatCode>
                <c:ptCount val="7"/>
                <c:pt idx="0">
                  <c:v>3.325874999999999</c:v>
                </c:pt>
                <c:pt idx="1">
                  <c:v>2.28775</c:v>
                </c:pt>
                <c:pt idx="2">
                  <c:v>1.9439999999999991</c:v>
                </c:pt>
                <c:pt idx="3">
                  <c:v>1.76925</c:v>
                </c:pt>
                <c:pt idx="4">
                  <c:v>1.6659999999999999</c:v>
                </c:pt>
                <c:pt idx="5">
                  <c:v>1.63175</c:v>
                </c:pt>
                <c:pt idx="6">
                  <c:v>1.601375</c:v>
                </c:pt>
              </c:numCache>
            </c:numRef>
          </c:yVal>
          <c:smooth val="1"/>
          <c:extLst>
            <c:ext xmlns:c16="http://schemas.microsoft.com/office/drawing/2014/chart" uri="{C3380CC4-5D6E-409C-BE32-E72D297353CC}">
              <c16:uniqueId val="{00000001-8B9A-42F0-AF33-B30199313E29}"/>
            </c:ext>
          </c:extLst>
        </c:ser>
        <c:dLbls>
          <c:showLegendKey val="0"/>
          <c:showVal val="0"/>
          <c:showCatName val="0"/>
          <c:showSerName val="0"/>
          <c:showPercent val="0"/>
          <c:showBubbleSize val="0"/>
        </c:dLbls>
        <c:axId val="69981312"/>
        <c:axId val="69983232"/>
      </c:scatterChart>
      <c:valAx>
        <c:axId val="69981312"/>
        <c:scaling>
          <c:orientation val="minMax"/>
          <c:max val="10"/>
        </c:scaling>
        <c:delete val="0"/>
        <c:axPos val="b"/>
        <c:title>
          <c:tx>
            <c:rich>
              <a:bodyPr/>
              <a:lstStyle/>
              <a:p>
                <a:pPr>
                  <a:defRPr/>
                </a:pPr>
                <a:r>
                  <a:rPr lang="en-US"/>
                  <a:t>Membrane Permeability [LMH/bar]</a:t>
                </a:r>
              </a:p>
            </c:rich>
          </c:tx>
          <c:layout/>
          <c:overlay val="0"/>
        </c:title>
        <c:numFmt formatCode="General" sourceLinked="1"/>
        <c:majorTickMark val="in"/>
        <c:minorTickMark val="in"/>
        <c:tickLblPos val="nextTo"/>
        <c:spPr>
          <a:ln>
            <a:solidFill>
              <a:schemeClr val="tx1"/>
            </a:solidFill>
          </a:ln>
        </c:spPr>
        <c:crossAx val="69983232"/>
        <c:crosses val="autoZero"/>
        <c:crossBetween val="midCat"/>
      </c:valAx>
      <c:valAx>
        <c:axId val="69983232"/>
        <c:scaling>
          <c:orientation val="minMax"/>
        </c:scaling>
        <c:delete val="0"/>
        <c:axPos val="l"/>
        <c:title>
          <c:tx>
            <c:rich>
              <a:bodyPr/>
              <a:lstStyle/>
              <a:p>
                <a:pPr>
                  <a:defRPr/>
                </a:pPr>
                <a:r>
                  <a:rPr lang="en-US"/>
                  <a:t>Sp. Energy [kWh/m^3]</a:t>
                </a:r>
              </a:p>
            </c:rich>
          </c:tx>
          <c:layout/>
          <c:overlay val="0"/>
        </c:title>
        <c:numFmt formatCode="0.00" sourceLinked="1"/>
        <c:majorTickMark val="in"/>
        <c:minorTickMark val="none"/>
        <c:tickLblPos val="nextTo"/>
        <c:spPr>
          <a:ln>
            <a:solidFill>
              <a:schemeClr val="tx1"/>
            </a:solidFill>
          </a:ln>
        </c:spPr>
        <c:crossAx val="69981312"/>
        <c:crosses val="autoZero"/>
        <c:crossBetween val="midCat"/>
      </c:valAx>
      <c:spPr>
        <a:ln>
          <a:solidFill>
            <a:schemeClr val="tx1"/>
          </a:solidFill>
        </a:ln>
      </c:spPr>
    </c:plotArea>
    <c:legend>
      <c:legendPos val="r"/>
      <c:layout>
        <c:manualLayout>
          <c:xMode val="edge"/>
          <c:yMode val="edge"/>
          <c:x val="0.28790026246719203"/>
          <c:y val="5.4787839020122499E-2"/>
          <c:w val="0.63774715660542503"/>
          <c:h val="0.19747885680956501"/>
        </c:manualLayout>
      </c:layout>
      <c:overlay val="0"/>
      <c:txPr>
        <a:bodyPr/>
        <a:lstStyle/>
        <a:p>
          <a:pPr>
            <a:defRPr sz="11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58075166984371"/>
          <c:y val="2.8252405949256341E-2"/>
          <c:w val="0.63266269915509199"/>
          <c:h val="0.65445972035407773"/>
        </c:manualLayout>
      </c:layout>
      <c:scatterChart>
        <c:scatterStyle val="smoothMarker"/>
        <c:varyColors val="0"/>
        <c:ser>
          <c:idx val="2"/>
          <c:order val="0"/>
          <c:tx>
            <c:v>2.5x</c:v>
          </c:tx>
          <c:spPr>
            <a:ln>
              <a:solidFill>
                <a:srgbClr val="C00000"/>
              </a:solidFill>
            </a:ln>
          </c:spPr>
          <c:marker>
            <c:symbol val="none"/>
          </c:marker>
          <c:xVal>
            <c:numRef>
              <c:f>'GOR-flux'!$C$53:$C$77</c:f>
              <c:numCache>
                <c:formatCode>General</c:formatCode>
                <c:ptCount val="25"/>
                <c:pt idx="0">
                  <c:v>22.44</c:v>
                </c:pt>
                <c:pt idx="1">
                  <c:v>15.99</c:v>
                </c:pt>
                <c:pt idx="2">
                  <c:v>12.47</c:v>
                </c:pt>
                <c:pt idx="3">
                  <c:v>10.23</c:v>
                </c:pt>
                <c:pt idx="4">
                  <c:v>8.6820000000000004</c:v>
                </c:pt>
                <c:pt idx="5">
                  <c:v>7.5439999999999996</c:v>
                </c:pt>
                <c:pt idx="6">
                  <c:v>6.6710000000000003</c:v>
                </c:pt>
                <c:pt idx="7">
                  <c:v>5.98</c:v>
                </c:pt>
                <c:pt idx="8">
                  <c:v>5.42</c:v>
                </c:pt>
                <c:pt idx="9">
                  <c:v>4.9550000000000001</c:v>
                </c:pt>
                <c:pt idx="10">
                  <c:v>4.5640000000000001</c:v>
                </c:pt>
                <c:pt idx="11">
                  <c:v>4.2300000000000004</c:v>
                </c:pt>
                <c:pt idx="12">
                  <c:v>3.9420000000000002</c:v>
                </c:pt>
                <c:pt idx="13">
                  <c:v>3.69</c:v>
                </c:pt>
                <c:pt idx="14">
                  <c:v>3.4689999999999999</c:v>
                </c:pt>
                <c:pt idx="15">
                  <c:v>3.2719999999999998</c:v>
                </c:pt>
                <c:pt idx="16">
                  <c:v>3.097</c:v>
                </c:pt>
                <c:pt idx="17">
                  <c:v>2.9390000000000001</c:v>
                </c:pt>
                <c:pt idx="18">
                  <c:v>2.7970000000000002</c:v>
                </c:pt>
                <c:pt idx="19">
                  <c:v>2.6680000000000001</c:v>
                </c:pt>
                <c:pt idx="20">
                  <c:v>2.5499999999999998</c:v>
                </c:pt>
                <c:pt idx="21">
                  <c:v>2.4409999999999998</c:v>
                </c:pt>
                <c:pt idx="22">
                  <c:v>2.3420000000000001</c:v>
                </c:pt>
                <c:pt idx="23">
                  <c:v>2.2509999999999999</c:v>
                </c:pt>
                <c:pt idx="24">
                  <c:v>2.1659999999999999</c:v>
                </c:pt>
              </c:numCache>
            </c:numRef>
          </c:xVal>
          <c:yVal>
            <c:numRef>
              <c:f>'GOR-flux'!$D$53:$D$77</c:f>
              <c:numCache>
                <c:formatCode>General</c:formatCode>
                <c:ptCount val="25"/>
                <c:pt idx="0">
                  <c:v>0.58279999999999998</c:v>
                </c:pt>
                <c:pt idx="1">
                  <c:v>1.0920000000000001</c:v>
                </c:pt>
                <c:pt idx="2">
                  <c:v>1.571</c:v>
                </c:pt>
                <c:pt idx="3">
                  <c:v>2.028</c:v>
                </c:pt>
                <c:pt idx="4">
                  <c:v>2.4649999999999999</c:v>
                </c:pt>
                <c:pt idx="5">
                  <c:v>2.8860000000000001</c:v>
                </c:pt>
                <c:pt idx="6">
                  <c:v>3.2909999999999999</c:v>
                </c:pt>
                <c:pt idx="7">
                  <c:v>3.6829999999999998</c:v>
                </c:pt>
                <c:pt idx="8">
                  <c:v>4.0620000000000003</c:v>
                </c:pt>
                <c:pt idx="9">
                  <c:v>4.4279999999999999</c:v>
                </c:pt>
                <c:pt idx="10">
                  <c:v>4.7830000000000004</c:v>
                </c:pt>
                <c:pt idx="11">
                  <c:v>5.1260000000000003</c:v>
                </c:pt>
                <c:pt idx="12">
                  <c:v>5.4589999999999996</c:v>
                </c:pt>
                <c:pt idx="13">
                  <c:v>5.782</c:v>
                </c:pt>
                <c:pt idx="14">
                  <c:v>6.0949999999999998</c:v>
                </c:pt>
                <c:pt idx="15">
                  <c:v>6.3979999999999997</c:v>
                </c:pt>
                <c:pt idx="16">
                  <c:v>6.6920000000000002</c:v>
                </c:pt>
                <c:pt idx="17">
                  <c:v>6.9779999999999998</c:v>
                </c:pt>
                <c:pt idx="18">
                  <c:v>7.2539999999999996</c:v>
                </c:pt>
                <c:pt idx="19">
                  <c:v>7.5229999999999997</c:v>
                </c:pt>
                <c:pt idx="20">
                  <c:v>7.7839999999999998</c:v>
                </c:pt>
                <c:pt idx="21">
                  <c:v>8.0370000000000008</c:v>
                </c:pt>
                <c:pt idx="22">
                  <c:v>8.282</c:v>
                </c:pt>
                <c:pt idx="23">
                  <c:v>8.5210000000000008</c:v>
                </c:pt>
                <c:pt idx="24">
                  <c:v>8.7520000000000007</c:v>
                </c:pt>
              </c:numCache>
            </c:numRef>
          </c:yVal>
          <c:smooth val="1"/>
          <c:extLst>
            <c:ext xmlns:c16="http://schemas.microsoft.com/office/drawing/2014/chart" uri="{C3380CC4-5D6E-409C-BE32-E72D297353CC}">
              <c16:uniqueId val="{00000000-1818-46F7-A461-065FF783CCF4}"/>
            </c:ext>
          </c:extLst>
        </c:ser>
        <c:ser>
          <c:idx val="1"/>
          <c:order val="1"/>
          <c:tx>
            <c:v>1.8x</c:v>
          </c:tx>
          <c:spPr>
            <a:ln>
              <a:solidFill>
                <a:schemeClr val="accent6"/>
              </a:solidFill>
            </a:ln>
          </c:spPr>
          <c:marker>
            <c:symbol val="none"/>
          </c:marker>
          <c:xVal>
            <c:numRef>
              <c:f>'GOR-flux'!$C$28:$C$52</c:f>
              <c:numCache>
                <c:formatCode>General</c:formatCode>
                <c:ptCount val="25"/>
                <c:pt idx="0">
                  <c:v>20.58</c:v>
                </c:pt>
                <c:pt idx="1">
                  <c:v>14.94</c:v>
                </c:pt>
                <c:pt idx="2">
                  <c:v>11.77</c:v>
                </c:pt>
                <c:pt idx="3">
                  <c:v>9.7319999999999993</c:v>
                </c:pt>
                <c:pt idx="4">
                  <c:v>8.3010000000000002</c:v>
                </c:pt>
                <c:pt idx="5">
                  <c:v>7.24</c:v>
                </c:pt>
                <c:pt idx="6">
                  <c:v>6.4219999999999997</c:v>
                </c:pt>
                <c:pt idx="7">
                  <c:v>5.7709999999999999</c:v>
                </c:pt>
                <c:pt idx="8">
                  <c:v>5.24</c:v>
                </c:pt>
                <c:pt idx="9">
                  <c:v>4.7990000000000004</c:v>
                </c:pt>
                <c:pt idx="10">
                  <c:v>4.4269999999999996</c:v>
                </c:pt>
                <c:pt idx="11">
                  <c:v>4.1079999999999997</c:v>
                </c:pt>
                <c:pt idx="12">
                  <c:v>3.8330000000000002</c:v>
                </c:pt>
                <c:pt idx="13">
                  <c:v>3.5910000000000002</c:v>
                </c:pt>
                <c:pt idx="14">
                  <c:v>3.379</c:v>
                </c:pt>
                <c:pt idx="15">
                  <c:v>3.19</c:v>
                </c:pt>
                <c:pt idx="16">
                  <c:v>3.0209999999999999</c:v>
                </c:pt>
                <c:pt idx="17">
                  <c:v>2.8690000000000002</c:v>
                </c:pt>
                <c:pt idx="18">
                  <c:v>2.7320000000000002</c:v>
                </c:pt>
                <c:pt idx="19">
                  <c:v>2.6070000000000002</c:v>
                </c:pt>
                <c:pt idx="20">
                  <c:v>2.492</c:v>
                </c:pt>
                <c:pt idx="21">
                  <c:v>2.3879999999999999</c:v>
                </c:pt>
                <c:pt idx="22">
                  <c:v>2.2919999999999998</c:v>
                </c:pt>
                <c:pt idx="23">
                  <c:v>2.2029999999999998</c:v>
                </c:pt>
                <c:pt idx="24">
                  <c:v>2.121</c:v>
                </c:pt>
              </c:numCache>
            </c:numRef>
          </c:xVal>
          <c:yVal>
            <c:numRef>
              <c:f>'GOR-flux'!$D$28:$D$52</c:f>
              <c:numCache>
                <c:formatCode>General</c:formatCode>
                <c:ptCount val="25"/>
                <c:pt idx="0">
                  <c:v>0.51039999999999996</c:v>
                </c:pt>
                <c:pt idx="1">
                  <c:v>0.9577</c:v>
                </c:pt>
                <c:pt idx="2">
                  <c:v>1.379</c:v>
                </c:pt>
                <c:pt idx="3">
                  <c:v>1.782</c:v>
                </c:pt>
                <c:pt idx="4">
                  <c:v>2.1680000000000001</c:v>
                </c:pt>
                <c:pt idx="5">
                  <c:v>2.5409999999999999</c:v>
                </c:pt>
                <c:pt idx="6">
                  <c:v>2.9020000000000001</c:v>
                </c:pt>
                <c:pt idx="7">
                  <c:v>3.2509999999999999</c:v>
                </c:pt>
                <c:pt idx="8">
                  <c:v>3.59</c:v>
                </c:pt>
                <c:pt idx="9">
                  <c:v>3.919</c:v>
                </c:pt>
                <c:pt idx="10">
                  <c:v>4.2380000000000004</c:v>
                </c:pt>
                <c:pt idx="11">
                  <c:v>4.548</c:v>
                </c:pt>
                <c:pt idx="12">
                  <c:v>4.8499999999999996</c:v>
                </c:pt>
                <c:pt idx="13">
                  <c:v>5.1440000000000001</c:v>
                </c:pt>
                <c:pt idx="14">
                  <c:v>5.4290000000000003</c:v>
                </c:pt>
                <c:pt idx="15">
                  <c:v>5.7069999999999999</c:v>
                </c:pt>
                <c:pt idx="16">
                  <c:v>5.9779999999999998</c:v>
                </c:pt>
                <c:pt idx="17">
                  <c:v>6.2409999999999997</c:v>
                </c:pt>
                <c:pt idx="18">
                  <c:v>6.4980000000000002</c:v>
                </c:pt>
                <c:pt idx="19">
                  <c:v>6.7469999999999999</c:v>
                </c:pt>
                <c:pt idx="20">
                  <c:v>6.9909999999999997</c:v>
                </c:pt>
                <c:pt idx="21">
                  <c:v>7.2270000000000003</c:v>
                </c:pt>
                <c:pt idx="22">
                  <c:v>7.4580000000000002</c:v>
                </c:pt>
                <c:pt idx="23">
                  <c:v>7.6829999999999998</c:v>
                </c:pt>
                <c:pt idx="24">
                  <c:v>7.9020000000000001</c:v>
                </c:pt>
              </c:numCache>
            </c:numRef>
          </c:yVal>
          <c:smooth val="1"/>
          <c:extLst>
            <c:ext xmlns:c16="http://schemas.microsoft.com/office/drawing/2014/chart" uri="{C3380CC4-5D6E-409C-BE32-E72D297353CC}">
              <c16:uniqueId val="{00000001-1818-46F7-A461-065FF783CCF4}"/>
            </c:ext>
          </c:extLst>
        </c:ser>
        <c:ser>
          <c:idx val="0"/>
          <c:order val="2"/>
          <c:tx>
            <c:v>1x</c:v>
          </c:tx>
          <c:spPr>
            <a:ln>
              <a:solidFill>
                <a:srgbClr val="FFC000"/>
              </a:solidFill>
            </a:ln>
          </c:spPr>
          <c:marker>
            <c:symbol val="none"/>
          </c:marker>
          <c:xVal>
            <c:numRef>
              <c:f>'GOR-flux'!$C$3:$C$27</c:f>
              <c:numCache>
                <c:formatCode>General</c:formatCode>
                <c:ptCount val="25"/>
                <c:pt idx="0">
                  <c:v>16.78</c:v>
                </c:pt>
                <c:pt idx="1">
                  <c:v>12.68</c:v>
                </c:pt>
                <c:pt idx="2">
                  <c:v>10.23</c:v>
                </c:pt>
                <c:pt idx="3">
                  <c:v>8.59</c:v>
                </c:pt>
                <c:pt idx="4">
                  <c:v>7.4130000000000003</c:v>
                </c:pt>
                <c:pt idx="5">
                  <c:v>6.524</c:v>
                </c:pt>
                <c:pt idx="6">
                  <c:v>5.8280000000000003</c:v>
                </c:pt>
                <c:pt idx="7">
                  <c:v>5.2679999999999998</c:v>
                </c:pt>
                <c:pt idx="8">
                  <c:v>4.806</c:v>
                </c:pt>
                <c:pt idx="9">
                  <c:v>4.42</c:v>
                </c:pt>
                <c:pt idx="10">
                  <c:v>4.0910000000000002</c:v>
                </c:pt>
                <c:pt idx="11">
                  <c:v>3.8079999999999998</c:v>
                </c:pt>
                <c:pt idx="12">
                  <c:v>3.5619999999999998</c:v>
                </c:pt>
                <c:pt idx="13">
                  <c:v>3.3460000000000001</c:v>
                </c:pt>
                <c:pt idx="14">
                  <c:v>3.1539999999999999</c:v>
                </c:pt>
                <c:pt idx="15">
                  <c:v>2.984</c:v>
                </c:pt>
                <c:pt idx="16">
                  <c:v>2.83</c:v>
                </c:pt>
                <c:pt idx="17">
                  <c:v>2.6920000000000002</c:v>
                </c:pt>
                <c:pt idx="18">
                  <c:v>2.5670000000000002</c:v>
                </c:pt>
                <c:pt idx="19">
                  <c:v>2.452</c:v>
                </c:pt>
                <c:pt idx="20">
                  <c:v>2.3479999999999999</c:v>
                </c:pt>
                <c:pt idx="21">
                  <c:v>2.2519999999999998</c:v>
                </c:pt>
                <c:pt idx="22">
                  <c:v>2.1629999999999998</c:v>
                </c:pt>
                <c:pt idx="23">
                  <c:v>2.0819999999999999</c:v>
                </c:pt>
                <c:pt idx="24">
                  <c:v>2.0059999999999998</c:v>
                </c:pt>
              </c:numCache>
            </c:numRef>
          </c:xVal>
          <c:yVal>
            <c:numRef>
              <c:f>'GOR-flux'!$D$3:$D$27</c:f>
              <c:numCache>
                <c:formatCode>General</c:formatCode>
                <c:ptCount val="25"/>
                <c:pt idx="0">
                  <c:v>0.38090000000000002</c:v>
                </c:pt>
                <c:pt idx="1">
                  <c:v>0.71579999999999999</c:v>
                </c:pt>
                <c:pt idx="2">
                  <c:v>1.0329999999999999</c:v>
                </c:pt>
                <c:pt idx="3">
                  <c:v>1.3360000000000001</c:v>
                </c:pt>
                <c:pt idx="4">
                  <c:v>1.629</c:v>
                </c:pt>
                <c:pt idx="5">
                  <c:v>1.913</c:v>
                </c:pt>
                <c:pt idx="6">
                  <c:v>2.1890000000000001</c:v>
                </c:pt>
                <c:pt idx="7">
                  <c:v>2.4580000000000002</c:v>
                </c:pt>
                <c:pt idx="8">
                  <c:v>2.7210000000000001</c:v>
                </c:pt>
                <c:pt idx="9">
                  <c:v>2.9769999999999999</c:v>
                </c:pt>
                <c:pt idx="10">
                  <c:v>3.2269999999999999</c:v>
                </c:pt>
                <c:pt idx="11">
                  <c:v>3.4710000000000001</c:v>
                </c:pt>
                <c:pt idx="12">
                  <c:v>3.7109999999999999</c:v>
                </c:pt>
                <c:pt idx="13">
                  <c:v>3.9449999999999998</c:v>
                </c:pt>
                <c:pt idx="14">
                  <c:v>4.1740000000000004</c:v>
                </c:pt>
                <c:pt idx="15">
                  <c:v>4.399</c:v>
                </c:pt>
                <c:pt idx="16">
                  <c:v>4.6189999999999998</c:v>
                </c:pt>
                <c:pt idx="17">
                  <c:v>4.8339999999999996</c:v>
                </c:pt>
                <c:pt idx="18">
                  <c:v>5.0449999999999999</c:v>
                </c:pt>
                <c:pt idx="19">
                  <c:v>5.2519999999999998</c:v>
                </c:pt>
                <c:pt idx="20">
                  <c:v>5.4539999999999997</c:v>
                </c:pt>
                <c:pt idx="21">
                  <c:v>5.6529999999999996</c:v>
                </c:pt>
                <c:pt idx="22">
                  <c:v>5.8479999999999999</c:v>
                </c:pt>
                <c:pt idx="23">
                  <c:v>6.0389999999999997</c:v>
                </c:pt>
                <c:pt idx="24">
                  <c:v>6.226</c:v>
                </c:pt>
              </c:numCache>
            </c:numRef>
          </c:yVal>
          <c:smooth val="1"/>
          <c:extLst>
            <c:ext xmlns:c16="http://schemas.microsoft.com/office/drawing/2014/chart" uri="{C3380CC4-5D6E-409C-BE32-E72D297353CC}">
              <c16:uniqueId val="{00000002-1818-46F7-A461-065FF783CCF4}"/>
            </c:ext>
          </c:extLst>
        </c:ser>
        <c:dLbls>
          <c:showLegendKey val="0"/>
          <c:showVal val="0"/>
          <c:showCatName val="0"/>
          <c:showSerName val="0"/>
          <c:showPercent val="0"/>
          <c:showBubbleSize val="0"/>
        </c:dLbls>
        <c:axId val="158881280"/>
        <c:axId val="162282496"/>
      </c:scatterChart>
      <c:valAx>
        <c:axId val="158881280"/>
        <c:scaling>
          <c:orientation val="minMax"/>
          <c:max val="24"/>
          <c:min val="0"/>
        </c:scaling>
        <c:delete val="0"/>
        <c:axPos val="b"/>
        <c:title>
          <c:tx>
            <c:rich>
              <a:bodyPr/>
              <a:lstStyle/>
              <a:p>
                <a:pPr>
                  <a:defRPr/>
                </a:pPr>
                <a:r>
                  <a:rPr lang="en-US" dirty="0"/>
                  <a:t>Pure Water Flux [</a:t>
                </a:r>
                <a:r>
                  <a:rPr lang="en-US" baseline="0" dirty="0" smtClean="0"/>
                  <a:t>L/m</a:t>
                </a:r>
                <a:r>
                  <a:rPr lang="en-US" baseline="30000" dirty="0" smtClean="0"/>
                  <a:t>2</a:t>
                </a:r>
                <a:r>
                  <a:rPr lang="en-US" baseline="0" dirty="0" smtClean="0"/>
                  <a:t>hr</a:t>
                </a:r>
                <a:r>
                  <a:rPr lang="en-US" dirty="0" smtClean="0"/>
                  <a:t>]</a:t>
                </a:r>
                <a:endParaRPr lang="en-US" dirty="0"/>
              </a:p>
            </c:rich>
          </c:tx>
          <c:layout>
            <c:manualLayout>
              <c:xMode val="edge"/>
              <c:yMode val="edge"/>
              <c:x val="0.25421191219320333"/>
              <c:y val="0.82956031338871872"/>
            </c:manualLayout>
          </c:layout>
          <c:overlay val="0"/>
        </c:title>
        <c:numFmt formatCode="General" sourceLinked="1"/>
        <c:majorTickMark val="in"/>
        <c:minorTickMark val="none"/>
        <c:tickLblPos val="nextTo"/>
        <c:spPr>
          <a:ln w="28575">
            <a:solidFill>
              <a:schemeClr val="tx1"/>
            </a:solidFill>
          </a:ln>
        </c:spPr>
        <c:crossAx val="162282496"/>
        <c:crosses val="autoZero"/>
        <c:crossBetween val="midCat"/>
        <c:majorUnit val="5"/>
      </c:valAx>
      <c:valAx>
        <c:axId val="162282496"/>
        <c:scaling>
          <c:orientation val="minMax"/>
        </c:scaling>
        <c:delete val="0"/>
        <c:axPos val="l"/>
        <c:title>
          <c:tx>
            <c:rich>
              <a:bodyPr rot="-5400000" vert="horz"/>
              <a:lstStyle/>
              <a:p>
                <a:pPr>
                  <a:defRPr/>
                </a:pPr>
                <a:r>
                  <a:rPr lang="en-US"/>
                  <a:t>Energy Improvement over boiling: GOR [-]</a:t>
                </a:r>
              </a:p>
            </c:rich>
          </c:tx>
          <c:layout>
            <c:manualLayout>
              <c:xMode val="edge"/>
              <c:yMode val="edge"/>
              <c:x val="2.2262398299324877E-2"/>
              <c:y val="6.727660452638097E-2"/>
            </c:manualLayout>
          </c:layout>
          <c:overlay val="0"/>
        </c:title>
        <c:numFmt formatCode="General" sourceLinked="1"/>
        <c:majorTickMark val="in"/>
        <c:minorTickMark val="none"/>
        <c:tickLblPos val="nextTo"/>
        <c:spPr>
          <a:ln w="28575">
            <a:solidFill>
              <a:schemeClr val="tx1"/>
            </a:solidFill>
          </a:ln>
        </c:spPr>
        <c:crossAx val="158881280"/>
        <c:crosses val="autoZero"/>
        <c:crossBetween val="midCat"/>
        <c:majorUnit val="2"/>
      </c:valAx>
      <c:spPr>
        <a:ln w="28575">
          <a:solidFill>
            <a:schemeClr val="tx1"/>
          </a:solidFill>
        </a:ln>
      </c:spPr>
    </c:plotArea>
    <c:legend>
      <c:legendPos val="r"/>
      <c:layout>
        <c:manualLayout>
          <c:xMode val="edge"/>
          <c:yMode val="edge"/>
          <c:x val="0.60380864821899782"/>
          <c:y val="0.24183086418675309"/>
          <c:w val="0.25"/>
          <c:h val="0.29838363954505681"/>
        </c:manualLayout>
      </c:layout>
      <c:overlay val="0"/>
    </c:legend>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0.70154</cdr:x>
      <cdr:y>0.08344</cdr:y>
    </cdr:from>
    <cdr:to>
      <cdr:x>0.99466</cdr:x>
      <cdr:y>0.08352</cdr:y>
    </cdr:to>
    <cdr:cxnSp macro="">
      <cdr:nvCxnSpPr>
        <cdr:cNvPr id="3" name="Straight Connector 2"/>
        <cdr:cNvCxnSpPr/>
      </cdr:nvCxnSpPr>
      <cdr:spPr>
        <a:xfrm xmlns:a="http://schemas.openxmlformats.org/drawingml/2006/main" flipV="1">
          <a:off x="4814602" y="427005"/>
          <a:ext cx="2011649" cy="409"/>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0.70107</cdr:x>
      <cdr:y>0.2052</cdr:y>
    </cdr:from>
    <cdr:to>
      <cdr:x>0.99419</cdr:x>
      <cdr:y>0.20561</cdr:y>
    </cdr:to>
    <cdr:cxnSp macro="">
      <cdr:nvCxnSpPr>
        <cdr:cNvPr id="4" name="Straight Connector 3"/>
        <cdr:cNvCxnSpPr/>
      </cdr:nvCxnSpPr>
      <cdr:spPr>
        <a:xfrm xmlns:a="http://schemas.openxmlformats.org/drawingml/2006/main">
          <a:off x="4811371" y="1050168"/>
          <a:ext cx="2011649" cy="2098"/>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8511596F-F04E-4A3C-AE4E-8292C6B1C990}" type="datetimeFigureOut">
              <a:rPr lang="en-US" smtClean="0"/>
              <a:t>6/28/2019</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8B1457ED-8F14-4831-8A1B-924C9B76CA88}" type="slidenum">
              <a:rPr lang="en-US" smtClean="0"/>
              <a:t>‹#›</a:t>
            </a:fld>
            <a:endParaRPr lang="en-US"/>
          </a:p>
        </p:txBody>
      </p:sp>
    </p:spTree>
    <p:extLst>
      <p:ext uri="{BB962C8B-B14F-4D97-AF65-F5344CB8AC3E}">
        <p14:creationId xmlns:p14="http://schemas.microsoft.com/office/powerpoint/2010/main" val="3891384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fontAlgn="auto">
              <a:spcBef>
                <a:spcPts val="0"/>
              </a:spcBef>
              <a:spcAft>
                <a:spcPts val="0"/>
              </a:spcAft>
              <a:defRPr sz="1200" smtClean="0">
                <a:latin typeface="+mn-lt"/>
                <a:cs typeface="+mn-cs"/>
              </a:defRPr>
            </a:lvl1pPr>
          </a:lstStyle>
          <a:p>
            <a:pPr>
              <a:defRPr/>
            </a:pPr>
            <a:fld id="{2EFCC8E3-9E9B-4268-9FC1-2C99E049DC1C}" type="datetimeFigureOut">
              <a:rPr lang="en-US"/>
              <a:pPr>
                <a:defRPr/>
              </a:pPr>
              <a:t>6/28/2019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fontAlgn="auto">
              <a:spcBef>
                <a:spcPts val="0"/>
              </a:spcBef>
              <a:spcAft>
                <a:spcPts val="0"/>
              </a:spcAft>
              <a:defRPr sz="1200" smtClean="0">
                <a:latin typeface="+mn-lt"/>
                <a:cs typeface="+mn-cs"/>
              </a:defRPr>
            </a:lvl1pPr>
          </a:lstStyle>
          <a:p>
            <a:pPr>
              <a:defRPr/>
            </a:pPr>
            <a:fld id="{AD5CB10B-4EDE-4AF6-B37B-533C5B6CCC74}" type="slidenum">
              <a:rPr lang="en-US"/>
              <a:pPr>
                <a:defRPr/>
              </a:pPr>
              <a:t>‹#›</a:t>
            </a:fld>
            <a:endParaRPr lang="en-US"/>
          </a:p>
        </p:txBody>
      </p:sp>
    </p:spTree>
    <p:extLst>
      <p:ext uri="{BB962C8B-B14F-4D97-AF65-F5344CB8AC3E}">
        <p14:creationId xmlns:p14="http://schemas.microsoft.com/office/powerpoint/2010/main" val="29338835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most</a:t>
            </a:r>
            <a:r>
              <a:rPr lang="en-US" baseline="0" dirty="0" smtClean="0"/>
              <a:t> critical grand challenges humanity is facing today?</a:t>
            </a:r>
          </a:p>
          <a:p>
            <a:r>
              <a:rPr lang="en-US" baseline="0" dirty="0" smtClean="0"/>
              <a:t>What are the best scientific tools and questions to address these challenges?</a:t>
            </a:r>
            <a:endParaRPr lang="en-US" dirty="0"/>
          </a:p>
        </p:txBody>
      </p:sp>
      <p:sp>
        <p:nvSpPr>
          <p:cNvPr id="4" name="Slide Number Placeholder 3"/>
          <p:cNvSpPr>
            <a:spLocks noGrp="1"/>
          </p:cNvSpPr>
          <p:nvPr>
            <p:ph type="sldNum" sz="quarter" idx="10"/>
          </p:nvPr>
        </p:nvSpPr>
        <p:spPr/>
        <p:txBody>
          <a:bodyPr/>
          <a:lstStyle/>
          <a:p>
            <a:pPr>
              <a:defRPr/>
            </a:pPr>
            <a:fld id="{AD5CB10B-4EDE-4AF6-B37B-533C5B6CCC74}" type="slidenum">
              <a:rPr lang="en-US" smtClean="0"/>
              <a:pPr>
                <a:defRPr/>
              </a:pPr>
              <a:t>1</a:t>
            </a:fld>
            <a:endParaRPr lang="en-US"/>
          </a:p>
        </p:txBody>
      </p:sp>
    </p:spTree>
    <p:extLst>
      <p:ext uri="{BB962C8B-B14F-4D97-AF65-F5344CB8AC3E}">
        <p14:creationId xmlns:p14="http://schemas.microsoft.com/office/powerpoint/2010/main" val="17168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 image: http://waterforfood.nebraska.edu/wp-content/uploads/2015/11/Wheat_Irrigation_Sultanpur-675x381.jpeg</a:t>
            </a:r>
          </a:p>
          <a:p>
            <a:r>
              <a:rPr lang="en-US" dirty="0" smtClean="0"/>
              <a:t>RO unit:</a:t>
            </a:r>
            <a:r>
              <a:rPr lang="en-US" baseline="0" dirty="0" smtClean="0"/>
              <a:t> http://www.freedrinkingwater.com/images-new/Setuppics/reverse-osmosis-countertop-HL.jpg</a:t>
            </a:r>
          </a:p>
          <a:p>
            <a:r>
              <a:rPr lang="en-US" dirty="0" smtClean="0"/>
              <a:t>Frack water: http://www.powermag.com/Assets/Image/GAS%20POWER%20Direct/GP_050112/050112+F1+Fracking+fig+3.jpg</a:t>
            </a:r>
          </a:p>
          <a:p>
            <a:endParaRPr lang="en-US" dirty="0"/>
          </a:p>
        </p:txBody>
      </p:sp>
      <p:sp>
        <p:nvSpPr>
          <p:cNvPr id="4" name="Slide Number Placeholder 3"/>
          <p:cNvSpPr>
            <a:spLocks noGrp="1"/>
          </p:cNvSpPr>
          <p:nvPr>
            <p:ph type="sldNum" sz="quarter" idx="10"/>
          </p:nvPr>
        </p:nvSpPr>
        <p:spPr/>
        <p:txBody>
          <a:bodyPr/>
          <a:lstStyle/>
          <a:p>
            <a:pPr>
              <a:defRPr/>
            </a:pPr>
            <a:fld id="{AD5CB10B-4EDE-4AF6-B37B-533C5B6CCC74}" type="slidenum">
              <a:rPr lang="en-US" smtClean="0"/>
              <a:pPr>
                <a:defRPr/>
              </a:pPr>
              <a:t>12</a:t>
            </a:fld>
            <a:endParaRPr lang="en-US"/>
          </a:p>
        </p:txBody>
      </p:sp>
    </p:spTree>
    <p:extLst>
      <p:ext uri="{BB962C8B-B14F-4D97-AF65-F5344CB8AC3E}">
        <p14:creationId xmlns:p14="http://schemas.microsoft.com/office/powerpoint/2010/main" val="322081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deleted this, wasn’t as relevant I thought: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USA withdraws </a:t>
            </a:r>
            <a:r>
              <a:rPr lang="en-US" b="1" u="sng" dirty="0" smtClean="0"/>
              <a:t>about 45% of our water for cooling of power plants </a:t>
            </a:r>
            <a:r>
              <a:rPr lang="en-US" dirty="0" smtClean="0"/>
              <a:t>in production of electricity (Castillo, et al. Scientific American, 2018)</a:t>
            </a:r>
          </a:p>
          <a:p>
            <a:endParaRPr lang="en-US" dirty="0"/>
          </a:p>
        </p:txBody>
      </p:sp>
      <p:sp>
        <p:nvSpPr>
          <p:cNvPr id="4" name="Slide Number Placeholder 3"/>
          <p:cNvSpPr>
            <a:spLocks noGrp="1"/>
          </p:cNvSpPr>
          <p:nvPr>
            <p:ph type="sldNum" sz="quarter" idx="10"/>
          </p:nvPr>
        </p:nvSpPr>
        <p:spPr/>
        <p:txBody>
          <a:bodyPr/>
          <a:lstStyle/>
          <a:p>
            <a:fld id="{EE8D2681-FBEF-4910-B4FD-45989C1429C2}" type="slidenum">
              <a:rPr lang="en-US" smtClean="0"/>
              <a:t>16</a:t>
            </a:fld>
            <a:endParaRPr lang="en-US"/>
          </a:p>
        </p:txBody>
      </p:sp>
    </p:spTree>
    <p:extLst>
      <p:ext uri="{BB962C8B-B14F-4D97-AF65-F5344CB8AC3E}">
        <p14:creationId xmlns:p14="http://schemas.microsoft.com/office/powerpoint/2010/main" val="290279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CB10B-4EDE-4AF6-B37B-533C5B6CCC74}" type="slidenum">
              <a:rPr lang="en-US" smtClean="0"/>
              <a:pPr>
                <a:defRPr/>
              </a:pPr>
              <a:t>19</a:t>
            </a:fld>
            <a:endParaRPr lang="en-US"/>
          </a:p>
        </p:txBody>
      </p:sp>
    </p:spTree>
    <p:extLst>
      <p:ext uri="{BB962C8B-B14F-4D97-AF65-F5344CB8AC3E}">
        <p14:creationId xmlns:p14="http://schemas.microsoft.com/office/powerpoint/2010/main" val="279591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CB10B-4EDE-4AF6-B37B-533C5B6CCC74}" type="slidenum">
              <a:rPr lang="en-US" smtClean="0"/>
              <a:pPr>
                <a:defRPr/>
              </a:pPr>
              <a:t>21</a:t>
            </a:fld>
            <a:endParaRPr lang="en-US"/>
          </a:p>
        </p:txBody>
      </p:sp>
    </p:spTree>
    <p:extLst>
      <p:ext uri="{BB962C8B-B14F-4D97-AF65-F5344CB8AC3E}">
        <p14:creationId xmlns:p14="http://schemas.microsoft.com/office/powerpoint/2010/main" val="1306027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A17D-88E1-4C2C-9ED6-591969B0F1C7}" type="slidenum">
              <a:rPr lang="en-US" smtClean="0"/>
              <a:t>22</a:t>
            </a:fld>
            <a:endParaRPr lang="en-US"/>
          </a:p>
        </p:txBody>
      </p:sp>
    </p:spTree>
    <p:extLst>
      <p:ext uri="{BB962C8B-B14F-4D97-AF65-F5344CB8AC3E}">
        <p14:creationId xmlns:p14="http://schemas.microsoft.com/office/powerpoint/2010/main" val="608708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CB10B-4EDE-4AF6-B37B-533C5B6CCC74}" type="slidenum">
              <a:rPr lang="en-US" smtClean="0"/>
              <a:pPr>
                <a:defRPr/>
              </a:pPr>
              <a:t>23</a:t>
            </a:fld>
            <a:endParaRPr lang="en-US"/>
          </a:p>
        </p:txBody>
      </p:sp>
    </p:spTree>
    <p:extLst>
      <p:ext uri="{BB962C8B-B14F-4D97-AF65-F5344CB8AC3E}">
        <p14:creationId xmlns:p14="http://schemas.microsoft.com/office/powerpoint/2010/main" val="599951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FC2085-55CA-E040-A308-BC75AF043B0C}" type="slidenum">
              <a:rPr lang="en-US" smtClean="0"/>
              <a:t>2</a:t>
            </a:fld>
            <a:endParaRPr lang="en-US"/>
          </a:p>
        </p:txBody>
      </p:sp>
    </p:spTree>
    <p:extLst>
      <p:ext uri="{BB962C8B-B14F-4D97-AF65-F5344CB8AC3E}">
        <p14:creationId xmlns:p14="http://schemas.microsoft.com/office/powerpoint/2010/main" val="358653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Trinity</a:t>
            </a:r>
            <a:r>
              <a:rPr lang="en-US" baseline="0" dirty="0" smtClean="0"/>
              <a:t> aquifer exceeded limits in 72% of cases</a:t>
            </a:r>
            <a:endParaRPr lang="en-US" dirty="0"/>
          </a:p>
        </p:txBody>
      </p:sp>
      <p:sp>
        <p:nvSpPr>
          <p:cNvPr id="4" name="Slide Number Placeholder 3"/>
          <p:cNvSpPr>
            <a:spLocks noGrp="1"/>
          </p:cNvSpPr>
          <p:nvPr>
            <p:ph type="sldNum" sz="quarter" idx="10"/>
          </p:nvPr>
        </p:nvSpPr>
        <p:spPr/>
        <p:txBody>
          <a:bodyPr/>
          <a:lstStyle/>
          <a:p>
            <a:pPr>
              <a:defRPr/>
            </a:pPr>
            <a:fld id="{AD5CB10B-4EDE-4AF6-B37B-533C5B6CCC74}" type="slidenum">
              <a:rPr lang="en-US" smtClean="0"/>
              <a:pPr>
                <a:defRPr/>
              </a:pPr>
              <a:t>4</a:t>
            </a:fld>
            <a:endParaRPr lang="en-US"/>
          </a:p>
        </p:txBody>
      </p:sp>
    </p:spTree>
    <p:extLst>
      <p:ext uri="{BB962C8B-B14F-4D97-AF65-F5344CB8AC3E}">
        <p14:creationId xmlns:p14="http://schemas.microsoft.com/office/powerpoint/2010/main" val="61007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7A6DD8-742E-4DC6-BCF2-FAC9B68DD50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endParaRPr>
          </a:p>
        </p:txBody>
      </p:sp>
      <p:sp>
        <p:nvSpPr>
          <p:cNvPr id="212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2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1200" b="0" i="0" kern="1200" dirty="0" smtClean="0">
                <a:solidFill>
                  <a:schemeClr val="tx1"/>
                </a:solidFill>
                <a:effectLst/>
                <a:latin typeface="+mn-lt"/>
                <a:ea typeface="+mn-ea"/>
                <a:cs typeface="+mn-cs"/>
              </a:rPr>
              <a:t>Ale said groundwater mixing via cross-formational flow between aquifers, seepage from saline plumes and playas, evaporative enrichment, hydrocarbon exploration activities and irrigation return flows led to groundwater salinization in West Texas.</a:t>
            </a:r>
            <a:endParaRPr lang="en-US" altLang="en-US" dirty="0"/>
          </a:p>
        </p:txBody>
      </p:sp>
    </p:spTree>
    <p:extLst>
      <p:ext uri="{BB962C8B-B14F-4D97-AF65-F5344CB8AC3E}">
        <p14:creationId xmlns:p14="http://schemas.microsoft.com/office/powerpoint/2010/main" val="3421269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CB10B-4EDE-4AF6-B37B-533C5B6CCC74}" type="slidenum">
              <a:rPr lang="en-US" smtClean="0"/>
              <a:pPr>
                <a:defRPr/>
              </a:pPr>
              <a:t>6</a:t>
            </a:fld>
            <a:endParaRPr lang="en-US"/>
          </a:p>
        </p:txBody>
      </p:sp>
    </p:spTree>
    <p:extLst>
      <p:ext uri="{BB962C8B-B14F-4D97-AF65-F5344CB8AC3E}">
        <p14:creationId xmlns:p14="http://schemas.microsoft.com/office/powerpoint/2010/main" val="212405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C2085-55CA-E040-A308-BC75AF043B0C}" type="slidenum">
              <a:rPr lang="en-US" smtClean="0"/>
              <a:t>7</a:t>
            </a:fld>
            <a:endParaRPr lang="en-US"/>
          </a:p>
        </p:txBody>
      </p:sp>
    </p:spTree>
    <p:extLst>
      <p:ext uri="{BB962C8B-B14F-4D97-AF65-F5344CB8AC3E}">
        <p14:creationId xmlns:p14="http://schemas.microsoft.com/office/powerpoint/2010/main" val="3409024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C2085-55CA-E040-A308-BC75AF043B0C}" type="slidenum">
              <a:rPr lang="en-US" smtClean="0"/>
              <a:t>8</a:t>
            </a:fld>
            <a:endParaRPr lang="en-US"/>
          </a:p>
        </p:txBody>
      </p:sp>
    </p:spTree>
    <p:extLst>
      <p:ext uri="{BB962C8B-B14F-4D97-AF65-F5344CB8AC3E}">
        <p14:creationId xmlns:p14="http://schemas.microsoft.com/office/powerpoint/2010/main" val="427857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C2085-55CA-E040-A308-BC75AF043B0C}" type="slidenum">
              <a:rPr lang="en-US" smtClean="0"/>
              <a:t>9</a:t>
            </a:fld>
            <a:endParaRPr lang="en-US"/>
          </a:p>
        </p:txBody>
      </p:sp>
    </p:spTree>
    <p:extLst>
      <p:ext uri="{BB962C8B-B14F-4D97-AF65-F5344CB8AC3E}">
        <p14:creationId xmlns:p14="http://schemas.microsoft.com/office/powerpoint/2010/main" val="1794877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5CB10B-4EDE-4AF6-B37B-533C5B6CCC74}" type="slidenum">
              <a:rPr lang="en-US" smtClean="0"/>
              <a:pPr>
                <a:defRPr/>
              </a:pPr>
              <a:t>10</a:t>
            </a:fld>
            <a:endParaRPr lang="en-US"/>
          </a:p>
        </p:txBody>
      </p:sp>
    </p:spTree>
    <p:extLst>
      <p:ext uri="{BB962C8B-B14F-4D97-AF65-F5344CB8AC3E}">
        <p14:creationId xmlns:p14="http://schemas.microsoft.com/office/powerpoint/2010/main" val="428305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A946EB-8EB2-49B5-A64B-5D35B3E2A49E}" type="datetime1">
              <a:rPr lang="en-US" smtClean="0"/>
              <a:t>6/28/2019</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Warsinger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090C2B-E68E-4FF1-9C89-F029ECEFD009}" type="slidenum">
              <a:rPr lang="en-US"/>
              <a:pPr>
                <a:defRPr/>
              </a:pPr>
              <a:t>‹#›</a:t>
            </a:fld>
            <a:endParaRPr lang="en-US" dirty="0"/>
          </a:p>
        </p:txBody>
      </p:sp>
    </p:spTree>
    <p:extLst>
      <p:ext uri="{BB962C8B-B14F-4D97-AF65-F5344CB8AC3E}">
        <p14:creationId xmlns:p14="http://schemas.microsoft.com/office/powerpoint/2010/main" val="511263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85CAA73E-CF65-43AE-A6B2-10B349F18D47}" type="datetime1">
              <a:rPr lang="en-US" smtClean="0"/>
              <a:t>6/28/2019</a:t>
            </a:fld>
            <a:endParaRPr lang="en-US"/>
          </a:p>
        </p:txBody>
      </p:sp>
      <p:sp>
        <p:nvSpPr>
          <p:cNvPr id="8" name="Footer Placeholder 7"/>
          <p:cNvSpPr>
            <a:spLocks noGrp="1"/>
          </p:cNvSpPr>
          <p:nvPr>
            <p:ph type="ftr" sz="quarter" idx="11"/>
          </p:nvPr>
        </p:nvSpPr>
        <p:spPr/>
        <p:txBody>
          <a:bodyPr/>
          <a:lstStyle/>
          <a:p>
            <a:pPr>
              <a:defRPr/>
            </a:pPr>
            <a:r>
              <a:rPr lang="en-US" smtClean="0"/>
              <a:t>Warsinger</a:t>
            </a:r>
            <a:endParaRPr lang="en-US" dirty="0"/>
          </a:p>
        </p:txBody>
      </p:sp>
      <p:sp>
        <p:nvSpPr>
          <p:cNvPr id="9" name="Slide Number Placeholder 8"/>
          <p:cNvSpPr>
            <a:spLocks noGrp="1"/>
          </p:cNvSpPr>
          <p:nvPr>
            <p:ph type="sldNum" sz="quarter" idx="12"/>
          </p:nvPr>
        </p:nvSpPr>
        <p:spPr/>
        <p:txBody>
          <a:bodyPr/>
          <a:lstStyle/>
          <a:p>
            <a:pPr>
              <a:defRPr/>
            </a:pPr>
            <a:fld id="{EADA44AC-B38D-4241-8313-97A19C67D269}" type="slidenum">
              <a:rPr lang="en-US" smtClean="0"/>
              <a:pPr>
                <a:defRPr/>
              </a:pPr>
              <a:t>‹#›</a:t>
            </a:fld>
            <a:r>
              <a:rPr lang="en-US" smtClean="0"/>
              <a:t>/21</a:t>
            </a:r>
            <a:endParaRPr lang="en-US" dirty="0"/>
          </a:p>
        </p:txBody>
      </p:sp>
    </p:spTree>
    <p:extLst>
      <p:ext uri="{BB962C8B-B14F-4D97-AF65-F5344CB8AC3E}">
        <p14:creationId xmlns:p14="http://schemas.microsoft.com/office/powerpoint/2010/main" val="38612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0C608B-BC13-4EBE-B225-1DEBF0B34060}" type="datetime1">
              <a:rPr lang="en-US" smtClean="0"/>
              <a:t>6/28/2019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Warsinger</a:t>
            </a:r>
            <a:endParaRPr lang="en-US"/>
          </a:p>
        </p:txBody>
      </p:sp>
      <p:sp>
        <p:nvSpPr>
          <p:cNvPr id="6" name="Slide Number Placeholder 5"/>
          <p:cNvSpPr>
            <a:spLocks noGrp="1"/>
          </p:cNvSpPr>
          <p:nvPr>
            <p:ph type="sldNum" sz="quarter" idx="12"/>
          </p:nvPr>
        </p:nvSpPr>
        <p:spPr/>
        <p:txBody>
          <a:bodyPr/>
          <a:lstStyle>
            <a:lvl1pPr>
              <a:defRPr/>
            </a:lvl1pPr>
          </a:lstStyle>
          <a:p>
            <a:pPr>
              <a:defRPr/>
            </a:pPr>
            <a:fld id="{7733BD42-8887-47EA-99B6-244B4D861A16}" type="slidenum">
              <a:rPr lang="en-US"/>
              <a:pPr>
                <a:defRPr/>
              </a:pPr>
              <a:t>‹#›</a:t>
            </a:fld>
            <a:endParaRPr lang="en-US"/>
          </a:p>
        </p:txBody>
      </p:sp>
    </p:spTree>
    <p:extLst>
      <p:ext uri="{BB962C8B-B14F-4D97-AF65-F5344CB8AC3E}">
        <p14:creationId xmlns:p14="http://schemas.microsoft.com/office/powerpoint/2010/main" val="824589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0"/>
            <a:ext cx="9140825" cy="6850063"/>
            <a:chOff x="0" y="0"/>
            <a:chExt cx="5758" cy="4315"/>
          </a:xfrm>
        </p:grpSpPr>
        <p:sp>
          <p:nvSpPr>
            <p:cNvPr id="22531"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grpSp>
          <p:nvGrpSpPr>
            <p:cNvPr id="22532" name="Group 4"/>
            <p:cNvGrpSpPr>
              <a:grpSpLocks/>
            </p:cNvGrpSpPr>
            <p:nvPr/>
          </p:nvGrpSpPr>
          <p:grpSpPr bwMode="auto">
            <a:xfrm>
              <a:off x="1728" y="1409"/>
              <a:ext cx="4027" cy="2906"/>
              <a:chOff x="1728" y="1409"/>
              <a:chExt cx="4027" cy="2906"/>
            </a:xfrm>
          </p:grpSpPr>
          <p:sp>
            <p:nvSpPr>
              <p:cNvPr id="22533"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2534"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2535"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2536"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2537"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2538" name="Freeform 10"/>
              <p:cNvSpPr>
                <a:spLocks/>
              </p:cNvSpPr>
              <p:nvPr/>
            </p:nvSpPr>
            <p:spPr bwMode="hidden">
              <a:xfrm>
                <a:off x="3231" y="1409"/>
                <a:ext cx="2296"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grpSp>
      </p:grpSp>
      <p:sp>
        <p:nvSpPr>
          <p:cNvPr id="2253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smtClean="0"/>
              <a:t>Click to edit Master title style</a:t>
            </a:r>
          </a:p>
        </p:txBody>
      </p:sp>
      <p:sp>
        <p:nvSpPr>
          <p:cNvPr id="2254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2541" name="Rectangle 13"/>
          <p:cNvSpPr>
            <a:spLocks noGrp="1" noChangeArrowheads="1"/>
          </p:cNvSpPr>
          <p:nvPr>
            <p:ph type="dt" sz="quarter" idx="2"/>
          </p:nvPr>
        </p:nvSpPr>
        <p:spPr>
          <a:xfrm>
            <a:off x="457200" y="6248400"/>
            <a:ext cx="2133600" cy="47625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2542" name="Rectangle 14"/>
          <p:cNvSpPr>
            <a:spLocks noGrp="1" noChangeArrowheads="1"/>
          </p:cNvSpPr>
          <p:nvPr>
            <p:ph type="ftr" sz="quarter" idx="3"/>
          </p:nvPr>
        </p:nvSpPr>
        <p:spPr>
          <a:xfrm>
            <a:off x="3124200" y="6251575"/>
            <a:ext cx="2895600" cy="47625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2543" name="Rectangle 15"/>
          <p:cNvSpPr>
            <a:spLocks noGrp="1" noChangeArrowheads="1"/>
          </p:cNvSpPr>
          <p:nvPr>
            <p:ph type="sldNum" sz="quarter" idx="4"/>
          </p:nvPr>
        </p:nvSpPr>
        <p:spPr>
          <a:xfrm>
            <a:off x="6553200" y="6254750"/>
            <a:ext cx="2133600" cy="47625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5B7B5DE-81CF-4C43-A829-E2C6001F2D3E}"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3988149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23E4ACC-42BD-4506-A1E0-AAE0812DC3C9}"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592863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16BC67D-2FB7-4C6F-96BB-13F2140CF8AD}"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805528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89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89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C221491-0F58-43D1-AB66-9D3A11CDB2CA}"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189755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1D7E91F-0FCF-436B-9B88-FB5AFA8529C0}"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90075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6B62D79-75A0-407C-8A27-FB528AA3A108}"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207836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E53881-4158-4567-A819-8499A3B0B498}"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367609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8E3E05E-1858-4045-B5C4-81CAC87E058D}"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01201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7A21E46-CD97-41C5-A0C6-B144E267F045}" type="datetime1">
              <a:rPr lang="en-US" smtClean="0"/>
              <a:t>6/28/2019</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Warsinger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1ECDD15-A1B1-4045-9A46-6D8DC0FABB3C}" type="slidenum">
              <a:rPr lang="en-US" smtClean="0"/>
              <a:pPr>
                <a:defRPr/>
              </a:pPr>
              <a:t>‹#›</a:t>
            </a:fld>
            <a:endParaRPr lang="en-US" dirty="0"/>
          </a:p>
        </p:txBody>
      </p:sp>
      <p:sp>
        <p:nvSpPr>
          <p:cNvPr id="7" name="Rectangle 6"/>
          <p:cNvSpPr/>
          <p:nvPr userDrawn="1"/>
        </p:nvSpPr>
        <p:spPr>
          <a:xfrm>
            <a:off x="3962400" y="6142831"/>
            <a:ext cx="990600" cy="427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31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6179E5E-28C8-4167-A1EE-3CE78EAC65F6}"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560803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8C9341C-9254-484D-A122-00FF6E7BBC74}"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168796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4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453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2097FAB-A9CC-4D28-9D66-7483F78F8172}"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551092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498975"/>
          </a:xfrm>
        </p:spPr>
        <p:txBody>
          <a:bodyPr/>
          <a:lstStyle/>
          <a:p>
            <a:endParaRPr lang="en-US"/>
          </a:p>
        </p:txBody>
      </p:sp>
      <p:sp>
        <p:nvSpPr>
          <p:cNvPr id="4" name="Text Placeholder 3"/>
          <p:cNvSpPr>
            <a:spLocks noGrp="1"/>
          </p:cNvSpPr>
          <p:nvPr>
            <p:ph type="body" sz="half" idx="2"/>
          </p:nvPr>
        </p:nvSpPr>
        <p:spPr>
          <a:xfrm>
            <a:off x="4648200" y="1600200"/>
            <a:ext cx="4038600" cy="44989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Footer Placeholder 5"/>
          <p:cNvSpPr>
            <a:spLocks noGrp="1"/>
          </p:cNvSpPr>
          <p:nvPr>
            <p:ph type="ftr" sz="quarter" idx="11"/>
          </p:nvPr>
        </p:nvSpPr>
        <p:spPr>
          <a:xfrm>
            <a:off x="3124200" y="6248400"/>
            <a:ext cx="2895600" cy="47625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7" name="Slide Number Placeholder 6"/>
          <p:cNvSpPr>
            <a:spLocks noGrp="1"/>
          </p:cNvSpPr>
          <p:nvPr>
            <p:ph type="sldNum" sz="quarter" idx="12"/>
          </p:nvPr>
        </p:nvSpPr>
        <p:spPr>
          <a:xfrm>
            <a:off x="6553200" y="6248400"/>
            <a:ext cx="2133600" cy="47625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BCA90C4-395A-489D-BF32-473A1743A8FD}"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669647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498975"/>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5" name="Footer Placeholder 4"/>
          <p:cNvSpPr>
            <a:spLocks noGrp="1"/>
          </p:cNvSpPr>
          <p:nvPr>
            <p:ph type="ftr" sz="quarter" idx="11"/>
          </p:nvPr>
        </p:nvSpPr>
        <p:spPr>
          <a:xfrm>
            <a:off x="3124200" y="6248400"/>
            <a:ext cx="2895600" cy="47625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6" name="Slide Number Placeholder 5"/>
          <p:cNvSpPr>
            <a:spLocks noGrp="1"/>
          </p:cNvSpPr>
          <p:nvPr>
            <p:ph type="sldNum" sz="quarter" idx="12"/>
          </p:nvPr>
        </p:nvSpPr>
        <p:spPr>
          <a:xfrm>
            <a:off x="6553200" y="6248400"/>
            <a:ext cx="2133600" cy="47625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0BCBCF3-69A0-47D6-8F1F-79B04B1137AE}"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12535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32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32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5888"/>
            <a:ext cx="4038600" cy="21732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5888"/>
            <a:ext cx="4038600" cy="21732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51575"/>
            <a:ext cx="2133600" cy="476250"/>
          </a:xfr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8" name="Footer Placeholder 7"/>
          <p:cNvSpPr>
            <a:spLocks noGrp="1"/>
          </p:cNvSpPr>
          <p:nvPr>
            <p:ph type="ftr" sz="quarter" idx="11"/>
          </p:nvPr>
        </p:nvSpPr>
        <p:spPr>
          <a:xfrm>
            <a:off x="3124200" y="6248400"/>
            <a:ext cx="2895600" cy="476250"/>
          </a:xfr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9" name="Slide Number Placeholder 8"/>
          <p:cNvSpPr>
            <a:spLocks noGrp="1"/>
          </p:cNvSpPr>
          <p:nvPr>
            <p:ph type="sldNum" sz="quarter" idx="12"/>
          </p:nvPr>
        </p:nvSpPr>
        <p:spPr>
          <a:xfrm>
            <a:off x="6553200" y="6248400"/>
            <a:ext cx="2133600" cy="476250"/>
          </a:xfrm>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F27EFA6-C6E9-4D43-9A2C-F8D1A34E3115}"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72363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486C58A-C587-456C-A8DD-C71E7896C39A}" type="datetime1">
              <a:rPr lang="en-US" smtClean="0"/>
              <a:t>6/28/2019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Warsinger</a:t>
            </a:r>
            <a:endParaRPr lang="en-US"/>
          </a:p>
        </p:txBody>
      </p:sp>
      <p:sp>
        <p:nvSpPr>
          <p:cNvPr id="6" name="Slide Number Placeholder 5"/>
          <p:cNvSpPr>
            <a:spLocks noGrp="1"/>
          </p:cNvSpPr>
          <p:nvPr>
            <p:ph type="sldNum" sz="quarter" idx="12"/>
          </p:nvPr>
        </p:nvSpPr>
        <p:spPr/>
        <p:txBody>
          <a:bodyPr/>
          <a:lstStyle>
            <a:lvl1pPr>
              <a:defRPr/>
            </a:lvl1pPr>
          </a:lstStyle>
          <a:p>
            <a:pPr>
              <a:defRPr/>
            </a:pPr>
            <a:fld id="{B9E04E45-88D3-464A-A111-75356C8955AA}" type="slidenum">
              <a:rPr lang="en-US"/>
              <a:pPr>
                <a:defRPr/>
              </a:pPr>
              <a:t>‹#›</a:t>
            </a:fld>
            <a:endParaRPr lang="en-US"/>
          </a:p>
        </p:txBody>
      </p:sp>
    </p:spTree>
    <p:extLst>
      <p:ext uri="{BB962C8B-B14F-4D97-AF65-F5344CB8AC3E}">
        <p14:creationId xmlns:p14="http://schemas.microsoft.com/office/powerpoint/2010/main" val="332728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26A904F1-CB25-4766-B980-D4698754F2E9}" type="datetime1">
              <a:rPr lang="en-US" smtClean="0"/>
              <a:t>6/28/2019</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Warsinger</a:t>
            </a:r>
            <a:endParaRPr lang="en-US"/>
          </a:p>
        </p:txBody>
      </p:sp>
      <p:sp>
        <p:nvSpPr>
          <p:cNvPr id="7" name="Slide Number Placeholder 6"/>
          <p:cNvSpPr>
            <a:spLocks noGrp="1"/>
          </p:cNvSpPr>
          <p:nvPr>
            <p:ph type="sldNum" sz="quarter" idx="12"/>
          </p:nvPr>
        </p:nvSpPr>
        <p:spPr/>
        <p:txBody>
          <a:bodyPr/>
          <a:lstStyle>
            <a:lvl1pPr>
              <a:defRPr/>
            </a:lvl1pPr>
          </a:lstStyle>
          <a:p>
            <a:pPr>
              <a:defRPr/>
            </a:pPr>
            <a:fld id="{A715F539-14B7-440A-A89F-8A0B23D805DF}" type="slidenum">
              <a:rPr lang="en-US"/>
              <a:pPr>
                <a:defRPr/>
              </a:pPr>
              <a:t>‹#›</a:t>
            </a:fld>
            <a:endParaRPr lang="en-US"/>
          </a:p>
        </p:txBody>
      </p:sp>
    </p:spTree>
    <p:extLst>
      <p:ext uri="{BB962C8B-B14F-4D97-AF65-F5344CB8AC3E}">
        <p14:creationId xmlns:p14="http://schemas.microsoft.com/office/powerpoint/2010/main" val="282584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F286E6E9-6DD3-4C9F-916B-33295F5E0B86}" type="datetime1">
              <a:rPr lang="en-US" smtClean="0"/>
              <a:t>6/28/2019</a:t>
            </a:fld>
            <a:endParaRPr lang="en-US"/>
          </a:p>
        </p:txBody>
      </p:sp>
      <p:sp>
        <p:nvSpPr>
          <p:cNvPr id="8" name="Footer Placeholder 7"/>
          <p:cNvSpPr>
            <a:spLocks noGrp="1"/>
          </p:cNvSpPr>
          <p:nvPr>
            <p:ph type="ftr" sz="quarter" idx="11"/>
          </p:nvPr>
        </p:nvSpPr>
        <p:spPr/>
        <p:txBody>
          <a:bodyPr/>
          <a:lstStyle>
            <a:lvl1pPr>
              <a:defRPr/>
            </a:lvl1pPr>
          </a:lstStyle>
          <a:p>
            <a:pPr>
              <a:defRPr/>
            </a:pPr>
            <a:r>
              <a:rPr lang="en-US" smtClean="0"/>
              <a:t>Warsinger</a:t>
            </a:r>
            <a:endParaRPr lang="en-US"/>
          </a:p>
        </p:txBody>
      </p:sp>
      <p:sp>
        <p:nvSpPr>
          <p:cNvPr id="9" name="Slide Number Placeholder 8"/>
          <p:cNvSpPr>
            <a:spLocks noGrp="1"/>
          </p:cNvSpPr>
          <p:nvPr>
            <p:ph type="sldNum" sz="quarter" idx="12"/>
          </p:nvPr>
        </p:nvSpPr>
        <p:spPr/>
        <p:txBody>
          <a:bodyPr/>
          <a:lstStyle>
            <a:lvl1pPr>
              <a:defRPr/>
            </a:lvl1pPr>
          </a:lstStyle>
          <a:p>
            <a:pPr>
              <a:defRPr/>
            </a:pPr>
            <a:fld id="{F6808184-5DCE-41B4-BF28-30F8BD9CEA5A}" type="slidenum">
              <a:rPr lang="en-US"/>
              <a:pPr>
                <a:defRPr/>
              </a:pPr>
              <a:t>‹#›</a:t>
            </a:fld>
            <a:endParaRPr lang="en-US"/>
          </a:p>
        </p:txBody>
      </p:sp>
    </p:spTree>
    <p:extLst>
      <p:ext uri="{BB962C8B-B14F-4D97-AF65-F5344CB8AC3E}">
        <p14:creationId xmlns:p14="http://schemas.microsoft.com/office/powerpoint/2010/main" val="1488430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36448896-8972-4160-BC2C-2E63252E8F8C}" type="datetime1">
              <a:rPr lang="en-US" smtClean="0"/>
              <a:t>6/28/2019</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smtClean="0"/>
              <a:t>Warsinger</a:t>
            </a:r>
            <a:endParaRPr lang="en-US"/>
          </a:p>
        </p:txBody>
      </p:sp>
      <p:sp>
        <p:nvSpPr>
          <p:cNvPr id="5" name="Slide Number Placeholder 4"/>
          <p:cNvSpPr>
            <a:spLocks noGrp="1"/>
          </p:cNvSpPr>
          <p:nvPr>
            <p:ph type="sldNum" sz="quarter" idx="12"/>
          </p:nvPr>
        </p:nvSpPr>
        <p:spPr/>
        <p:txBody>
          <a:bodyPr/>
          <a:lstStyle>
            <a:lvl1pPr>
              <a:defRPr/>
            </a:lvl1pPr>
          </a:lstStyle>
          <a:p>
            <a:pPr>
              <a:defRPr/>
            </a:pPr>
            <a:fld id="{D3084DAF-F7DC-4BC0-ABF5-30DB4078E414}" type="slidenum">
              <a:rPr lang="en-US"/>
              <a:pPr>
                <a:defRPr/>
              </a:pPr>
              <a:t>‹#›</a:t>
            </a:fld>
            <a:endParaRPr lang="en-US"/>
          </a:p>
        </p:txBody>
      </p:sp>
      <p:sp>
        <p:nvSpPr>
          <p:cNvPr id="6" name="Rectangle 5"/>
          <p:cNvSpPr/>
          <p:nvPr userDrawn="1"/>
        </p:nvSpPr>
        <p:spPr>
          <a:xfrm>
            <a:off x="3962400" y="6142831"/>
            <a:ext cx="990600" cy="427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02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9DCFC89-1225-442E-B5EC-AF7DCA68BA5C}" type="datetime1">
              <a:rPr lang="en-US" smtClean="0"/>
              <a:t>6/28/2019</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smtClean="0"/>
              <a:t>Warsinger</a:t>
            </a:r>
            <a:endParaRPr lang="en-US"/>
          </a:p>
        </p:txBody>
      </p:sp>
      <p:sp>
        <p:nvSpPr>
          <p:cNvPr id="4" name="Slide Number Placeholder 3"/>
          <p:cNvSpPr>
            <a:spLocks noGrp="1"/>
          </p:cNvSpPr>
          <p:nvPr>
            <p:ph type="sldNum" sz="quarter" idx="12"/>
          </p:nvPr>
        </p:nvSpPr>
        <p:spPr/>
        <p:txBody>
          <a:bodyPr/>
          <a:lstStyle>
            <a:lvl1pPr>
              <a:defRPr/>
            </a:lvl1pPr>
          </a:lstStyle>
          <a:p>
            <a:pPr>
              <a:defRPr/>
            </a:pPr>
            <a:fld id="{5A757B32-9CFE-4D92-9C13-0E86B8C48887}" type="slidenum">
              <a:rPr lang="en-US"/>
              <a:pPr>
                <a:defRPr/>
              </a:pPr>
              <a:t>‹#›</a:t>
            </a:fld>
            <a:endParaRPr lang="en-US"/>
          </a:p>
        </p:txBody>
      </p:sp>
      <p:sp>
        <p:nvSpPr>
          <p:cNvPr id="5" name="Rectangle 4"/>
          <p:cNvSpPr/>
          <p:nvPr userDrawn="1"/>
        </p:nvSpPr>
        <p:spPr>
          <a:xfrm>
            <a:off x="3962400" y="6142831"/>
            <a:ext cx="990600" cy="427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038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AA297AF-A015-496F-8AF0-983C105F7B6D}" type="datetime1">
              <a:rPr lang="en-US" smtClean="0"/>
              <a:t>6/28/2019</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Warsinger</a:t>
            </a:r>
            <a:endParaRPr lang="en-US"/>
          </a:p>
        </p:txBody>
      </p:sp>
      <p:sp>
        <p:nvSpPr>
          <p:cNvPr id="7" name="Slide Number Placeholder 6"/>
          <p:cNvSpPr>
            <a:spLocks noGrp="1"/>
          </p:cNvSpPr>
          <p:nvPr>
            <p:ph type="sldNum" sz="quarter" idx="12"/>
          </p:nvPr>
        </p:nvSpPr>
        <p:spPr/>
        <p:txBody>
          <a:bodyPr/>
          <a:lstStyle>
            <a:lvl1pPr>
              <a:defRPr/>
            </a:lvl1pPr>
          </a:lstStyle>
          <a:p>
            <a:pPr>
              <a:defRPr/>
            </a:pPr>
            <a:fld id="{591481FA-3074-4719-ADB1-E4FEE6637E0F}" type="slidenum">
              <a:rPr lang="en-US"/>
              <a:pPr>
                <a:defRPr/>
              </a:pPr>
              <a:t>‹#›</a:t>
            </a:fld>
            <a:endParaRPr lang="en-US"/>
          </a:p>
        </p:txBody>
      </p:sp>
      <p:sp>
        <p:nvSpPr>
          <p:cNvPr id="8" name="Rectangle 7"/>
          <p:cNvSpPr/>
          <p:nvPr userDrawn="1"/>
        </p:nvSpPr>
        <p:spPr>
          <a:xfrm>
            <a:off x="3962400" y="6142831"/>
            <a:ext cx="990600" cy="427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95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751F5A24-D0F3-45F4-B314-D2C08DCB8D6B}" type="datetime1">
              <a:rPr lang="en-US" smtClean="0"/>
              <a:t>6/28/2019</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Warsinger</a:t>
            </a:r>
            <a:endParaRPr lang="en-US"/>
          </a:p>
        </p:txBody>
      </p:sp>
      <p:sp>
        <p:nvSpPr>
          <p:cNvPr id="7" name="Slide Number Placeholder 6"/>
          <p:cNvSpPr>
            <a:spLocks noGrp="1"/>
          </p:cNvSpPr>
          <p:nvPr>
            <p:ph type="sldNum" sz="quarter" idx="12"/>
          </p:nvPr>
        </p:nvSpPr>
        <p:spPr/>
        <p:txBody>
          <a:bodyPr/>
          <a:lstStyle>
            <a:lvl1pPr>
              <a:defRPr/>
            </a:lvl1pPr>
          </a:lstStyle>
          <a:p>
            <a:pPr>
              <a:defRPr/>
            </a:pPr>
            <a:fld id="{34225A62-590D-423B-9778-9D13175212EC}" type="slidenum">
              <a:rPr lang="en-US"/>
              <a:pPr>
                <a:defRPr/>
              </a:pPr>
              <a:t>‹#›</a:t>
            </a:fld>
            <a:endParaRPr lang="en-US"/>
          </a:p>
        </p:txBody>
      </p:sp>
    </p:spTree>
    <p:extLst>
      <p:ext uri="{BB962C8B-B14F-4D97-AF65-F5344CB8AC3E}">
        <p14:creationId xmlns:p14="http://schemas.microsoft.com/office/powerpoint/2010/main" val="3991976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5CAA73E-CF65-43AE-A6B2-10B349F18D47}" type="datetime1">
              <a:rPr lang="en-US" smtClean="0"/>
              <a:t>6/28/2019</a:t>
            </a:fld>
            <a:endParaRPr lang="en-US"/>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b" anchorCtr="1"/>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smtClean="0"/>
              <a:t>Warsinger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ADA44AC-B38D-4241-8313-97A19C67D269}" type="slidenum">
              <a:rPr lang="en-US"/>
              <a:pPr>
                <a:defRPr/>
              </a:pPr>
              <a:t>‹#›</a:t>
            </a:fld>
            <a:r>
              <a:rPr lang="en-US" dirty="0"/>
              <a:t>/21</a:t>
            </a:r>
          </a:p>
        </p:txBody>
      </p:sp>
      <p:pic>
        <p:nvPicPr>
          <p:cNvPr id="1031" name="Picture 3" descr="C:\Users\Greg\Desktop\mit-redgrey-large3.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06875" y="6172200"/>
            <a:ext cx="73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0"/>
            <a:ext cx="9140825" cy="6850063"/>
            <a:chOff x="0" y="0"/>
            <a:chExt cx="5758" cy="4315"/>
          </a:xfrm>
        </p:grpSpPr>
        <p:sp>
          <p:nvSpPr>
            <p:cNvPr id="21507"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grpSp>
          <p:nvGrpSpPr>
            <p:cNvPr id="21508" name="Group 4"/>
            <p:cNvGrpSpPr>
              <a:grpSpLocks/>
            </p:cNvGrpSpPr>
            <p:nvPr/>
          </p:nvGrpSpPr>
          <p:grpSpPr bwMode="auto">
            <a:xfrm>
              <a:off x="1728" y="1409"/>
              <a:ext cx="4027" cy="2906"/>
              <a:chOff x="1728" y="1409"/>
              <a:chExt cx="4027" cy="2906"/>
            </a:xfrm>
          </p:grpSpPr>
          <p:sp>
            <p:nvSpPr>
              <p:cNvPr id="21509"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1510"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1511"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1512"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1513"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1514" name="Freeform 10"/>
              <p:cNvSpPr>
                <a:spLocks/>
              </p:cNvSpPr>
              <p:nvPr/>
            </p:nvSpPr>
            <p:spPr bwMode="hidden">
              <a:xfrm>
                <a:off x="3231" y="1409"/>
                <a:ext cx="2296"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grpSp>
      </p:grpSp>
      <p:sp>
        <p:nvSpPr>
          <p:cNvPr id="21515" name="Rectangle 11"/>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16" name="Rectangle 12"/>
          <p:cNvSpPr>
            <a:spLocks noGrp="1" noRot="1" noChangeArrowheads="1"/>
          </p:cNvSpPr>
          <p:nvPr>
            <p:ph type="body" idx="1"/>
          </p:nvPr>
        </p:nvSpPr>
        <p:spPr bwMode="auto">
          <a:xfrm>
            <a:off x="457200" y="1600200"/>
            <a:ext cx="82296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517" name="Rectangle 13"/>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6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151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6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
        <p:nvSpPr>
          <p:cNvPr id="21519" name="Rectangle 15"/>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6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114E4F0-8C9C-49DD-A317-B393ADD57BFC}" type="slidenum">
              <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71757197"/>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iming>
    <p:tnLst>
      <p:par>
        <p:cTn id="1" dur="indefinite" restart="never" nodeType="tmRoot"/>
      </p:par>
    </p:tn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76"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76"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76"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76"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76"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76"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76"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Palatino" pitchFamily="-76"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033" y="-86047"/>
            <a:ext cx="7772400" cy="2792326"/>
          </a:xfrm>
        </p:spPr>
        <p:txBody>
          <a:bodyPr rtlCol="0">
            <a:normAutofit/>
          </a:bodyPr>
          <a:lstStyle/>
          <a:p>
            <a:r>
              <a:rPr lang="en-US" sz="3200" b="1" dirty="0" smtClean="0"/>
              <a:t>The New RO: A Game Changer for </a:t>
            </a:r>
            <a:r>
              <a:rPr lang="en-US" sz="3200" b="1" dirty="0"/>
              <a:t>W</a:t>
            </a:r>
            <a:r>
              <a:rPr lang="en-US" sz="3200" b="1" dirty="0" smtClean="0"/>
              <a:t>ater and Energy</a:t>
            </a:r>
            <a:endParaRPr lang="en-US" sz="3200" dirty="0">
              <a:solidFill>
                <a:schemeClr val="tx1">
                  <a:lumMod val="65000"/>
                  <a:lumOff val="35000"/>
                </a:schemeClr>
              </a:solidFill>
            </a:endParaRPr>
          </a:p>
        </p:txBody>
      </p:sp>
      <p:sp>
        <p:nvSpPr>
          <p:cNvPr id="4" name="Rectangle 3"/>
          <p:cNvSpPr/>
          <p:nvPr/>
        </p:nvSpPr>
        <p:spPr>
          <a:xfrm>
            <a:off x="3962400" y="6172200"/>
            <a:ext cx="1219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ttps://www.pnw.edu/marketing-communications/wp-content/uploads/sites/29/downloads/PNWAcadArtic-FConW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78" b="30725"/>
          <a:stretch/>
        </p:blipFill>
        <p:spPr bwMode="auto">
          <a:xfrm>
            <a:off x="2883742" y="3380000"/>
            <a:ext cx="1905000" cy="61366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549291" y="4501543"/>
            <a:ext cx="1134234" cy="2580171"/>
            <a:chOff x="2288954" y="3246610"/>
            <a:chExt cx="1134234" cy="2580171"/>
          </a:xfrm>
        </p:grpSpPr>
        <p:grpSp>
          <p:nvGrpSpPr>
            <p:cNvPr id="7" name="Group 6"/>
            <p:cNvGrpSpPr/>
            <p:nvPr/>
          </p:nvGrpSpPr>
          <p:grpSpPr>
            <a:xfrm>
              <a:off x="2288954" y="3777621"/>
              <a:ext cx="1134234" cy="2049160"/>
              <a:chOff x="1695773" y="2201227"/>
              <a:chExt cx="2361678" cy="3737748"/>
            </a:xfrm>
          </p:grpSpPr>
          <p:pic>
            <p:nvPicPr>
              <p:cNvPr id="8196" name="Picture 4" descr="http://people.csail.mit.edu/jue_w/Pictures/mit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5773" y="3319939"/>
                <a:ext cx="2361678" cy="56667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3940" y="4107632"/>
                <a:ext cx="2118411" cy="88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descr="Image result for harvard university logo se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3393" y="2207850"/>
                <a:ext cx="1943691" cy="7799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929674" y="2201227"/>
                <a:ext cx="774652" cy="3737748"/>
                <a:chOff x="1853474" y="2353627"/>
                <a:chExt cx="774652" cy="3737748"/>
              </a:xfrm>
            </p:grpSpPr>
            <p:pic>
              <p:nvPicPr>
                <p:cNvPr id="2355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3474" y="2353627"/>
                  <a:ext cx="727164" cy="81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68523" y="5239898"/>
                  <a:ext cx="159603" cy="851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4" descr="Image result for yale university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69882"/>
            <a:stretch/>
          </p:blipFill>
          <p:spPr bwMode="auto">
            <a:xfrm>
              <a:off x="2750521" y="3246610"/>
              <a:ext cx="484942" cy="34406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3098208" y="2673239"/>
            <a:ext cx="3120791" cy="523220"/>
          </a:xfrm>
          <a:prstGeom prst="rect">
            <a:avLst/>
          </a:prstGeom>
        </p:spPr>
        <p:txBody>
          <a:bodyPr wrap="none">
            <a:spAutoFit/>
          </a:bodyPr>
          <a:lstStyle/>
          <a:p>
            <a:pPr fontAlgn="auto">
              <a:spcAft>
                <a:spcPts val="0"/>
              </a:spcAft>
              <a:buFont typeface="Arial" pitchFamily="34" charset="0"/>
              <a:buNone/>
              <a:defRPr/>
            </a:pPr>
            <a:r>
              <a:rPr lang="en-US" sz="2800" b="1" dirty="0">
                <a:solidFill>
                  <a:schemeClr val="accent2"/>
                </a:solidFill>
              </a:rPr>
              <a:t>David M</a:t>
            </a:r>
            <a:r>
              <a:rPr lang="en-US" sz="2800" b="1" dirty="0" smtClean="0">
                <a:solidFill>
                  <a:schemeClr val="accent2"/>
                </a:solidFill>
              </a:rPr>
              <a:t>. Warsinger</a:t>
            </a:r>
            <a:endParaRPr lang="en-US" sz="2800" b="1" dirty="0">
              <a:solidFill>
                <a:schemeClr val="accent2"/>
              </a:solidFill>
            </a:endParaRPr>
          </a:p>
        </p:txBody>
      </p:sp>
      <p:sp>
        <p:nvSpPr>
          <p:cNvPr id="3" name="Subtitle 2"/>
          <p:cNvSpPr>
            <a:spLocks noGrp="1"/>
          </p:cNvSpPr>
          <p:nvPr>
            <p:ph type="subTitle" idx="1"/>
          </p:nvPr>
        </p:nvSpPr>
        <p:spPr>
          <a:xfrm>
            <a:off x="3354717" y="2850350"/>
            <a:ext cx="3653765" cy="4114800"/>
          </a:xfrm>
        </p:spPr>
        <p:txBody>
          <a:bodyPr rtlCol="0">
            <a:noAutofit/>
          </a:bodyPr>
          <a:lstStyle/>
          <a:p>
            <a:pPr fontAlgn="auto">
              <a:spcAft>
                <a:spcPts val="0"/>
              </a:spcAft>
              <a:buFont typeface="Arial" pitchFamily="34" charset="0"/>
              <a:buNone/>
              <a:defRPr/>
            </a:pPr>
            <a:endParaRPr lang="en-US" sz="2400" b="1" dirty="0" smtClean="0">
              <a:solidFill>
                <a:schemeClr val="accent2"/>
              </a:solidFill>
            </a:endParaRPr>
          </a:p>
          <a:p>
            <a:pPr fontAlgn="auto">
              <a:spcAft>
                <a:spcPts val="0"/>
              </a:spcAft>
              <a:buFont typeface="Arial" pitchFamily="34" charset="0"/>
              <a:buNone/>
              <a:defRPr/>
            </a:pPr>
            <a:r>
              <a:rPr lang="en-US" sz="1100" b="1" dirty="0" smtClean="0">
                <a:solidFill>
                  <a:schemeClr val="accent2"/>
                </a:solidFill>
              </a:rPr>
              <a:t> </a:t>
            </a:r>
          </a:p>
          <a:p>
            <a:pPr fontAlgn="auto">
              <a:spcAft>
                <a:spcPts val="0"/>
              </a:spcAft>
              <a:defRPr/>
            </a:pPr>
            <a:r>
              <a:rPr lang="en-US" sz="1800" dirty="0" smtClean="0">
                <a:solidFill>
                  <a:schemeClr val="tx1"/>
                </a:solidFill>
              </a:rPr>
              <a:t>            </a:t>
            </a:r>
            <a:r>
              <a:rPr lang="en-US" sz="1400" dirty="0" smtClean="0">
                <a:solidFill>
                  <a:schemeClr val="tx1"/>
                </a:solidFill>
              </a:rPr>
              <a:t>  Assistant Prof</a:t>
            </a:r>
          </a:p>
          <a:p>
            <a:pPr fontAlgn="auto">
              <a:spcAft>
                <a:spcPts val="0"/>
              </a:spcAft>
              <a:defRPr/>
            </a:pPr>
            <a:endParaRPr lang="en-US" sz="2000" dirty="0" smtClean="0">
              <a:solidFill>
                <a:schemeClr val="tx1"/>
              </a:solidFill>
            </a:endParaRPr>
          </a:p>
          <a:p>
            <a:pPr fontAlgn="auto">
              <a:spcAft>
                <a:spcPts val="0"/>
              </a:spcAft>
              <a:defRPr/>
            </a:pPr>
            <a:r>
              <a:rPr lang="en-US" sz="600" dirty="0" smtClean="0">
                <a:solidFill>
                  <a:schemeClr val="tx1"/>
                </a:solidFill>
              </a:rPr>
              <a:t>          </a:t>
            </a:r>
          </a:p>
          <a:p>
            <a:pPr algn="l" fontAlgn="auto">
              <a:spcAft>
                <a:spcPts val="0"/>
              </a:spcAft>
              <a:defRPr/>
            </a:pPr>
            <a:r>
              <a:rPr lang="en-US" sz="1400" dirty="0">
                <a:solidFill>
                  <a:schemeClr val="tx1"/>
                </a:solidFill>
              </a:rPr>
              <a:t> </a:t>
            </a:r>
            <a:r>
              <a:rPr lang="en-US" sz="1400" dirty="0" smtClean="0">
                <a:solidFill>
                  <a:schemeClr val="tx1"/>
                </a:solidFill>
              </a:rPr>
              <a:t>                          </a:t>
            </a:r>
            <a:r>
              <a:rPr lang="en-US" sz="1400" b="1" dirty="0" smtClean="0">
                <a:solidFill>
                  <a:schemeClr val="tx1"/>
                </a:solidFill>
              </a:rPr>
              <a:t>Previously:</a:t>
            </a:r>
          </a:p>
          <a:p>
            <a:pPr fontAlgn="auto">
              <a:spcAft>
                <a:spcPts val="0"/>
              </a:spcAft>
              <a:defRPr/>
            </a:pPr>
            <a:r>
              <a:rPr lang="en-US" sz="700" dirty="0" smtClean="0">
                <a:solidFill>
                  <a:schemeClr val="tx1"/>
                </a:solidFill>
              </a:rPr>
              <a:t>       </a:t>
            </a:r>
          </a:p>
          <a:p>
            <a:pPr fontAlgn="auto">
              <a:spcAft>
                <a:spcPts val="0"/>
              </a:spcAft>
              <a:defRPr/>
            </a:pPr>
            <a:r>
              <a:rPr lang="en-US" sz="1400" dirty="0">
                <a:solidFill>
                  <a:schemeClr val="tx1"/>
                </a:solidFill>
              </a:rPr>
              <a:t>       </a:t>
            </a:r>
            <a:r>
              <a:rPr lang="en-US" sz="1400" dirty="0" err="1" smtClean="0">
                <a:solidFill>
                  <a:schemeClr val="tx1"/>
                </a:solidFill>
              </a:rPr>
              <a:t>PostDoc</a:t>
            </a:r>
            <a:endParaRPr lang="en-US" sz="1400" dirty="0">
              <a:solidFill>
                <a:schemeClr val="tx1"/>
              </a:solidFill>
            </a:endParaRPr>
          </a:p>
          <a:p>
            <a:pPr fontAlgn="auto">
              <a:spcAft>
                <a:spcPts val="0"/>
              </a:spcAft>
              <a:defRPr/>
            </a:pPr>
            <a:endParaRPr lang="en-US" sz="1400" dirty="0">
              <a:solidFill>
                <a:schemeClr val="tx1"/>
              </a:solidFill>
            </a:endParaRPr>
          </a:p>
          <a:p>
            <a:pPr fontAlgn="auto">
              <a:spcAft>
                <a:spcPts val="0"/>
              </a:spcAft>
              <a:defRPr/>
            </a:pPr>
            <a:r>
              <a:rPr lang="en-US" sz="1400" dirty="0">
                <a:solidFill>
                  <a:schemeClr val="tx1"/>
                </a:solidFill>
              </a:rPr>
              <a:t>      </a:t>
            </a:r>
            <a:r>
              <a:rPr lang="en-US" sz="1400" dirty="0" err="1">
                <a:solidFill>
                  <a:schemeClr val="tx1"/>
                </a:solidFill>
              </a:rPr>
              <a:t>PostDoc</a:t>
            </a:r>
            <a:endParaRPr lang="en-US" sz="1400" dirty="0">
              <a:solidFill>
                <a:schemeClr val="tx1"/>
              </a:solidFill>
            </a:endParaRPr>
          </a:p>
          <a:p>
            <a:pPr fontAlgn="auto">
              <a:spcAft>
                <a:spcPts val="0"/>
              </a:spcAft>
              <a:defRPr/>
            </a:pPr>
            <a:endParaRPr lang="en-US" sz="1100" dirty="0">
              <a:solidFill>
                <a:schemeClr val="tx1"/>
              </a:solidFill>
            </a:endParaRPr>
          </a:p>
          <a:p>
            <a:pPr fontAlgn="auto">
              <a:spcAft>
                <a:spcPts val="0"/>
              </a:spcAft>
              <a:defRPr/>
            </a:pPr>
            <a:r>
              <a:rPr lang="en-US" sz="1400" dirty="0" smtClean="0">
                <a:solidFill>
                  <a:schemeClr val="tx1"/>
                </a:solidFill>
              </a:rPr>
              <a:t>                  Ph.D., </a:t>
            </a:r>
            <a:r>
              <a:rPr lang="en-US" sz="1400" dirty="0" err="1" smtClean="0">
                <a:solidFill>
                  <a:schemeClr val="tx1"/>
                </a:solidFill>
              </a:rPr>
              <a:t>PostDoc</a:t>
            </a:r>
            <a:endParaRPr lang="en-US" sz="1400" dirty="0" smtClean="0">
              <a:solidFill>
                <a:schemeClr val="tx1"/>
              </a:solidFill>
            </a:endParaRPr>
          </a:p>
          <a:p>
            <a:pPr fontAlgn="auto">
              <a:spcAft>
                <a:spcPts val="0"/>
              </a:spcAft>
              <a:defRPr/>
            </a:pPr>
            <a:endParaRPr lang="en-US" sz="1400" dirty="0" smtClean="0">
              <a:solidFill>
                <a:schemeClr val="tx1"/>
              </a:solidFill>
            </a:endParaRPr>
          </a:p>
          <a:p>
            <a:pPr fontAlgn="auto">
              <a:spcAft>
                <a:spcPts val="0"/>
              </a:spcAft>
              <a:defRPr/>
            </a:pPr>
            <a:r>
              <a:rPr lang="en-US" sz="200" dirty="0">
                <a:solidFill>
                  <a:schemeClr val="tx1"/>
                </a:solidFill>
              </a:rPr>
              <a:t> </a:t>
            </a:r>
            <a:r>
              <a:rPr lang="en-US" sz="200" dirty="0" smtClean="0">
                <a:solidFill>
                  <a:schemeClr val="tx1"/>
                </a:solidFill>
              </a:rPr>
              <a:t> </a:t>
            </a:r>
            <a:endParaRPr lang="en-US" sz="200" dirty="0">
              <a:solidFill>
                <a:schemeClr val="tx1"/>
              </a:solidFill>
            </a:endParaRPr>
          </a:p>
          <a:p>
            <a:pPr fontAlgn="auto">
              <a:spcAft>
                <a:spcPts val="0"/>
              </a:spcAft>
              <a:defRPr/>
            </a:pPr>
            <a:r>
              <a:rPr lang="en-US" sz="1400" dirty="0" smtClean="0">
                <a:solidFill>
                  <a:schemeClr val="tx1"/>
                </a:solidFill>
              </a:rPr>
              <a:t>             B.S</a:t>
            </a:r>
            <a:r>
              <a:rPr lang="en-US" sz="1400" dirty="0">
                <a:solidFill>
                  <a:schemeClr val="tx1"/>
                </a:solidFill>
              </a:rPr>
              <a:t>., </a:t>
            </a:r>
            <a:r>
              <a:rPr lang="en-US" sz="1400" dirty="0" err="1">
                <a:solidFill>
                  <a:schemeClr val="tx1"/>
                </a:solidFill>
              </a:rPr>
              <a:t>M.Eng</a:t>
            </a:r>
            <a:r>
              <a:rPr lang="en-US" sz="1400" dirty="0">
                <a:solidFill>
                  <a:schemeClr val="tx1"/>
                </a:solidFill>
              </a:rPr>
              <a:t>.</a:t>
            </a:r>
          </a:p>
          <a:p>
            <a:pPr fontAlgn="auto">
              <a:spcAft>
                <a:spcPts val="0"/>
              </a:spcAft>
              <a:defRPr/>
            </a:pPr>
            <a:endParaRPr lang="en-US" sz="1600" dirty="0" smtClean="0">
              <a:solidFill>
                <a:schemeClr val="tx1"/>
              </a:solidFill>
            </a:endParaRPr>
          </a:p>
          <a:p>
            <a:pPr fontAlgn="auto">
              <a:spcAft>
                <a:spcPts val="0"/>
              </a:spcAft>
              <a:defRPr/>
            </a:pPr>
            <a:r>
              <a:rPr lang="en-US" sz="1600" dirty="0" smtClean="0">
                <a:solidFill>
                  <a:schemeClr val="tx1"/>
                </a:solidFill>
              </a:rPr>
              <a:t> </a:t>
            </a:r>
          </a:p>
          <a:p>
            <a:pPr fontAlgn="auto">
              <a:spcAft>
                <a:spcPts val="0"/>
              </a:spcAft>
              <a:buFont typeface="Arial" pitchFamily="34" charset="0"/>
              <a:buNone/>
              <a:defRPr/>
            </a:pPr>
            <a:endParaRPr lang="en-US" sz="2400" dirty="0" smtClean="0"/>
          </a:p>
        </p:txBody>
      </p:sp>
      <p:pic>
        <p:nvPicPr>
          <p:cNvPr id="22530" name="Picture 2" descr="Image result for yale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48643" y="4577586"/>
            <a:ext cx="362215" cy="38032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yale university logo"/>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439" t="33835" r="-84" b="40469"/>
          <a:stretch/>
        </p:blipFill>
        <p:spPr bwMode="auto">
          <a:xfrm>
            <a:off x="4033665" y="4793450"/>
            <a:ext cx="9144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015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Law Efficiency</a:t>
            </a:r>
            <a:endParaRPr lang="en-US" dirty="0"/>
          </a:p>
        </p:txBody>
      </p:sp>
      <p:sp>
        <p:nvSpPr>
          <p:cNvPr id="4" name="Slide Number Placeholder 3"/>
          <p:cNvSpPr>
            <a:spLocks noGrp="1"/>
          </p:cNvSpPr>
          <p:nvPr>
            <p:ph type="sldNum" sz="quarter" idx="12"/>
          </p:nvPr>
        </p:nvSpPr>
        <p:spPr/>
        <p:txBody>
          <a:bodyPr/>
          <a:lstStyle/>
          <a:p>
            <a:pPr>
              <a:defRPr/>
            </a:pPr>
            <a:fld id="{F1ECDD15-A1B1-4045-9A46-6D8DC0FABB3C}" type="slidenum">
              <a:rPr lang="en-US" smtClean="0"/>
              <a:pPr>
                <a:defRPr/>
              </a:pPr>
              <a:t>10</a:t>
            </a:fld>
            <a:endParaRPr lang="en-US" dirty="0"/>
          </a:p>
        </p:txBody>
      </p:sp>
      <p:sp>
        <p:nvSpPr>
          <p:cNvPr id="22" name="Rectangle 21"/>
          <p:cNvSpPr/>
          <p:nvPr/>
        </p:nvSpPr>
        <p:spPr>
          <a:xfrm>
            <a:off x="3962400" y="6172200"/>
            <a:ext cx="114299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7469" y="1786912"/>
            <a:ext cx="2442769" cy="461665"/>
          </a:xfrm>
          <a:prstGeom prst="rect">
            <a:avLst/>
          </a:prstGeom>
        </p:spPr>
        <p:txBody>
          <a:bodyPr wrap="square">
            <a:spAutoFit/>
          </a:bodyPr>
          <a:lstStyle/>
          <a:p>
            <a:r>
              <a:rPr lang="en-US" sz="2400" b="1" dirty="0" smtClean="0"/>
              <a:t>Continuous RO</a:t>
            </a:r>
            <a:endParaRPr lang="en-US" sz="2400" b="1" dirty="0"/>
          </a:p>
        </p:txBody>
      </p:sp>
      <p:sp>
        <p:nvSpPr>
          <p:cNvPr id="25" name="Rectangle 24"/>
          <p:cNvSpPr/>
          <p:nvPr/>
        </p:nvSpPr>
        <p:spPr>
          <a:xfrm>
            <a:off x="5336702" y="1772798"/>
            <a:ext cx="1368881" cy="461665"/>
          </a:xfrm>
          <a:prstGeom prst="rect">
            <a:avLst/>
          </a:prstGeom>
        </p:spPr>
        <p:txBody>
          <a:bodyPr wrap="square">
            <a:spAutoFit/>
          </a:bodyPr>
          <a:lstStyle/>
          <a:p>
            <a:r>
              <a:rPr lang="en-US" sz="2400" b="1" dirty="0" smtClean="0"/>
              <a:t>Batch RO</a:t>
            </a:r>
            <a:endParaRPr lang="en-US" sz="2400" b="1" dirty="0"/>
          </a:p>
        </p:txBody>
      </p:sp>
      <p:grpSp>
        <p:nvGrpSpPr>
          <p:cNvPr id="23" name="Group 22"/>
          <p:cNvGrpSpPr/>
          <p:nvPr/>
        </p:nvGrpSpPr>
        <p:grpSpPr>
          <a:xfrm>
            <a:off x="232061" y="2066026"/>
            <a:ext cx="8999051" cy="4519512"/>
            <a:chOff x="1434637" y="1518011"/>
            <a:chExt cx="8999051" cy="4519512"/>
          </a:xfrm>
        </p:grpSpPr>
        <p:pic>
          <p:nvPicPr>
            <p:cNvPr id="6" name="Picture 5"/>
            <p:cNvPicPr>
              <a:picLocks noChangeAspect="1"/>
            </p:cNvPicPr>
            <p:nvPr/>
          </p:nvPicPr>
          <p:blipFill rotWithShape="1">
            <a:blip r:embed="rId3"/>
            <a:srcRect l="8408" t="5315" r="66414" b="9653"/>
            <a:stretch/>
          </p:blipFill>
          <p:spPr>
            <a:xfrm>
              <a:off x="2155934" y="1750241"/>
              <a:ext cx="2949465" cy="3584874"/>
            </a:xfrm>
            <a:prstGeom prst="rect">
              <a:avLst/>
            </a:prstGeom>
          </p:spPr>
        </p:pic>
        <p:sp>
          <p:nvSpPr>
            <p:cNvPr id="10" name="Rectangle 9"/>
            <p:cNvSpPr/>
            <p:nvPr/>
          </p:nvSpPr>
          <p:spPr>
            <a:xfrm rot="16200000">
              <a:off x="358497" y="2871469"/>
              <a:ext cx="2521612" cy="369332"/>
            </a:xfrm>
            <a:prstGeom prst="rect">
              <a:avLst/>
            </a:prstGeom>
          </p:spPr>
          <p:txBody>
            <a:bodyPr wrap="square">
              <a:spAutoFit/>
            </a:bodyPr>
            <a:lstStyle/>
            <a:p>
              <a:r>
                <a:rPr lang="en-US" b="1" dirty="0" smtClean="0"/>
                <a:t>Recovery ratio</a:t>
              </a:r>
              <a:endParaRPr lang="en-US" b="1" dirty="0"/>
            </a:p>
          </p:txBody>
        </p:sp>
        <p:sp>
          <p:nvSpPr>
            <p:cNvPr id="11" name="Rectangle 10"/>
            <p:cNvSpPr/>
            <p:nvPr/>
          </p:nvSpPr>
          <p:spPr>
            <a:xfrm>
              <a:off x="2460045" y="5656596"/>
              <a:ext cx="2433405" cy="369332"/>
            </a:xfrm>
            <a:prstGeom prst="rect">
              <a:avLst/>
            </a:prstGeom>
          </p:spPr>
          <p:txBody>
            <a:bodyPr wrap="square">
              <a:spAutoFit/>
            </a:bodyPr>
            <a:lstStyle/>
            <a:p>
              <a:r>
                <a:rPr lang="en-US" b="1" dirty="0" smtClean="0"/>
                <a:t>Initial salinity [g/kg]</a:t>
              </a:r>
              <a:endParaRPr lang="en-US" b="1" dirty="0"/>
            </a:p>
          </p:txBody>
        </p:sp>
        <p:sp>
          <p:nvSpPr>
            <p:cNvPr id="12" name="Rectangle 11"/>
            <p:cNvSpPr/>
            <p:nvPr/>
          </p:nvSpPr>
          <p:spPr>
            <a:xfrm>
              <a:off x="1948347" y="5353683"/>
              <a:ext cx="3291907" cy="335828"/>
            </a:xfrm>
            <a:prstGeom prst="rect">
              <a:avLst/>
            </a:prstGeom>
          </p:spPr>
          <p:txBody>
            <a:bodyPr wrap="square">
              <a:spAutoFit/>
            </a:bodyPr>
            <a:lstStyle/>
            <a:p>
              <a:r>
                <a:rPr lang="en-US" dirty="0" smtClean="0"/>
                <a:t>0         10         20         30         40</a:t>
              </a:r>
              <a:endParaRPr lang="en-US" dirty="0"/>
            </a:p>
          </p:txBody>
        </p:sp>
        <p:sp>
          <p:nvSpPr>
            <p:cNvPr id="14" name="Rectangle 13"/>
            <p:cNvSpPr/>
            <p:nvPr/>
          </p:nvSpPr>
          <p:spPr>
            <a:xfrm>
              <a:off x="1771255" y="1606769"/>
              <a:ext cx="615897" cy="4234493"/>
            </a:xfrm>
            <a:prstGeom prst="rect">
              <a:avLst/>
            </a:prstGeom>
          </p:spPr>
          <p:txBody>
            <a:bodyPr wrap="square">
              <a:spAutoFit/>
            </a:bodyPr>
            <a:lstStyle/>
            <a:p>
              <a:pPr>
                <a:spcAft>
                  <a:spcPts val="100"/>
                </a:spcAft>
              </a:pPr>
              <a:r>
                <a:rPr lang="en-US" dirty="0" smtClean="0"/>
                <a:t>.9</a:t>
              </a:r>
            </a:p>
            <a:p>
              <a:pPr>
                <a:spcAft>
                  <a:spcPts val="100"/>
                </a:spcAft>
              </a:pPr>
              <a:r>
                <a:rPr lang="en-US" sz="2600" dirty="0" smtClean="0"/>
                <a:t>  </a:t>
              </a:r>
            </a:p>
            <a:p>
              <a:pPr>
                <a:spcAft>
                  <a:spcPts val="100"/>
                </a:spcAft>
              </a:pPr>
              <a:r>
                <a:rPr lang="en-US" dirty="0" smtClean="0"/>
                <a:t>.8</a:t>
              </a:r>
            </a:p>
            <a:p>
              <a:pPr>
                <a:spcAft>
                  <a:spcPts val="100"/>
                </a:spcAft>
              </a:pPr>
              <a:r>
                <a:rPr lang="en-US" dirty="0" smtClean="0"/>
                <a:t> </a:t>
              </a:r>
              <a:endParaRPr lang="en-US" sz="2600" dirty="0"/>
            </a:p>
            <a:p>
              <a:pPr>
                <a:spcAft>
                  <a:spcPts val="100"/>
                </a:spcAft>
              </a:pPr>
              <a:r>
                <a:rPr lang="en-US" dirty="0" smtClean="0"/>
                <a:t>.7</a:t>
              </a:r>
            </a:p>
            <a:p>
              <a:pPr>
                <a:spcAft>
                  <a:spcPts val="100"/>
                </a:spcAft>
              </a:pPr>
              <a:r>
                <a:rPr lang="en-US" sz="2600" dirty="0" smtClean="0"/>
                <a:t>  </a:t>
              </a:r>
              <a:endParaRPr lang="en-US" sz="2600" dirty="0"/>
            </a:p>
            <a:p>
              <a:pPr>
                <a:spcAft>
                  <a:spcPts val="100"/>
                </a:spcAft>
              </a:pPr>
              <a:r>
                <a:rPr lang="en-US" dirty="0" smtClean="0"/>
                <a:t>.6</a:t>
              </a:r>
            </a:p>
            <a:p>
              <a:pPr>
                <a:spcAft>
                  <a:spcPts val="100"/>
                </a:spcAft>
              </a:pPr>
              <a:r>
                <a:rPr lang="en-US" sz="2200" dirty="0" smtClean="0"/>
                <a:t> </a:t>
              </a:r>
              <a:r>
                <a:rPr lang="en-US" sz="2600" dirty="0" smtClean="0"/>
                <a:t> </a:t>
              </a:r>
            </a:p>
            <a:p>
              <a:pPr>
                <a:spcAft>
                  <a:spcPts val="100"/>
                </a:spcAft>
              </a:pPr>
              <a:r>
                <a:rPr lang="en-US" dirty="0" smtClean="0"/>
                <a:t>.5</a:t>
              </a:r>
            </a:p>
            <a:p>
              <a:pPr>
                <a:spcAft>
                  <a:spcPts val="100"/>
                </a:spcAft>
              </a:pPr>
              <a:r>
                <a:rPr lang="en-US" sz="2600" dirty="0" smtClean="0"/>
                <a:t> </a:t>
              </a:r>
              <a:endParaRPr lang="en-US" sz="2600" dirty="0"/>
            </a:p>
            <a:p>
              <a:pPr>
                <a:spcAft>
                  <a:spcPts val="100"/>
                </a:spcAft>
              </a:pPr>
              <a:r>
                <a:rPr lang="en-US" dirty="0" smtClean="0"/>
                <a:t>.4</a:t>
              </a:r>
            </a:p>
            <a:p>
              <a:pPr>
                <a:spcAft>
                  <a:spcPts val="100"/>
                </a:spcAft>
              </a:pPr>
              <a:r>
                <a:rPr lang="en-US" sz="2200" dirty="0" smtClean="0"/>
                <a:t> </a:t>
              </a:r>
            </a:p>
          </p:txBody>
        </p:sp>
        <p:grpSp>
          <p:nvGrpSpPr>
            <p:cNvPr id="19" name="Group 18"/>
            <p:cNvGrpSpPr/>
            <p:nvPr/>
          </p:nvGrpSpPr>
          <p:grpSpPr>
            <a:xfrm>
              <a:off x="5181600" y="1622255"/>
              <a:ext cx="3775404" cy="4415268"/>
              <a:chOff x="4932760" y="1533814"/>
              <a:chExt cx="3775404" cy="4415268"/>
            </a:xfrm>
          </p:grpSpPr>
          <p:pic>
            <p:nvPicPr>
              <p:cNvPr id="5" name="Picture 4"/>
              <p:cNvPicPr>
                <a:picLocks noChangeAspect="1"/>
              </p:cNvPicPr>
              <p:nvPr/>
            </p:nvPicPr>
            <p:blipFill rotWithShape="1">
              <a:blip r:embed="rId3"/>
              <a:srcRect l="65107" t="5314" r="9092" b="9654"/>
              <a:stretch/>
            </p:blipFill>
            <p:spPr>
              <a:xfrm>
                <a:off x="5573764" y="1651729"/>
                <a:ext cx="3024352" cy="3636096"/>
              </a:xfrm>
              <a:prstGeom prst="rect">
                <a:avLst/>
              </a:prstGeom>
            </p:spPr>
          </p:pic>
          <p:sp>
            <p:nvSpPr>
              <p:cNvPr id="15" name="Rectangle 14"/>
              <p:cNvSpPr/>
              <p:nvPr/>
            </p:nvSpPr>
            <p:spPr>
              <a:xfrm rot="16200000">
                <a:off x="3856620" y="2782523"/>
                <a:ext cx="2521612" cy="369332"/>
              </a:xfrm>
              <a:prstGeom prst="rect">
                <a:avLst/>
              </a:prstGeom>
            </p:spPr>
            <p:txBody>
              <a:bodyPr wrap="square">
                <a:spAutoFit/>
              </a:bodyPr>
              <a:lstStyle/>
              <a:p>
                <a:r>
                  <a:rPr lang="en-US" b="1" dirty="0" smtClean="0"/>
                  <a:t>Recovery ratio</a:t>
                </a:r>
                <a:endParaRPr lang="en-US" b="1" dirty="0"/>
              </a:p>
            </p:txBody>
          </p:sp>
          <p:sp>
            <p:nvSpPr>
              <p:cNvPr id="16" name="Rectangle 15"/>
              <p:cNvSpPr/>
              <p:nvPr/>
            </p:nvSpPr>
            <p:spPr>
              <a:xfrm>
                <a:off x="5927955" y="5579750"/>
                <a:ext cx="2433405" cy="369332"/>
              </a:xfrm>
              <a:prstGeom prst="rect">
                <a:avLst/>
              </a:prstGeom>
            </p:spPr>
            <p:txBody>
              <a:bodyPr wrap="square">
                <a:spAutoFit/>
              </a:bodyPr>
              <a:lstStyle/>
              <a:p>
                <a:r>
                  <a:rPr lang="en-US" b="1" dirty="0" smtClean="0"/>
                  <a:t>Initial salinity [g/kg]</a:t>
                </a:r>
                <a:endParaRPr lang="en-US" b="1" dirty="0"/>
              </a:p>
            </p:txBody>
          </p:sp>
          <p:sp>
            <p:nvSpPr>
              <p:cNvPr id="17" name="Rectangle 16"/>
              <p:cNvSpPr/>
              <p:nvPr/>
            </p:nvSpPr>
            <p:spPr>
              <a:xfrm>
                <a:off x="5416257" y="5269055"/>
                <a:ext cx="3291907" cy="335828"/>
              </a:xfrm>
              <a:prstGeom prst="rect">
                <a:avLst/>
              </a:prstGeom>
            </p:spPr>
            <p:txBody>
              <a:bodyPr wrap="square">
                <a:spAutoFit/>
              </a:bodyPr>
              <a:lstStyle/>
              <a:p>
                <a:r>
                  <a:rPr lang="en-US" dirty="0" smtClean="0"/>
                  <a:t>0         10         20         30         40</a:t>
                </a:r>
                <a:endParaRPr lang="en-US" dirty="0"/>
              </a:p>
            </p:txBody>
          </p:sp>
          <p:sp>
            <p:nvSpPr>
              <p:cNvPr id="18" name="Rectangle 17"/>
              <p:cNvSpPr/>
              <p:nvPr/>
            </p:nvSpPr>
            <p:spPr>
              <a:xfrm>
                <a:off x="5239165" y="1533814"/>
                <a:ext cx="615897" cy="4234493"/>
              </a:xfrm>
              <a:prstGeom prst="rect">
                <a:avLst/>
              </a:prstGeom>
            </p:spPr>
            <p:txBody>
              <a:bodyPr wrap="square">
                <a:spAutoFit/>
              </a:bodyPr>
              <a:lstStyle/>
              <a:p>
                <a:pPr>
                  <a:spcAft>
                    <a:spcPts val="100"/>
                  </a:spcAft>
                </a:pPr>
                <a:r>
                  <a:rPr lang="en-US" dirty="0" smtClean="0"/>
                  <a:t>.9</a:t>
                </a:r>
              </a:p>
              <a:p>
                <a:pPr>
                  <a:spcAft>
                    <a:spcPts val="100"/>
                  </a:spcAft>
                </a:pPr>
                <a:r>
                  <a:rPr lang="en-US" sz="2600" dirty="0" smtClean="0"/>
                  <a:t>  </a:t>
                </a:r>
              </a:p>
              <a:p>
                <a:pPr>
                  <a:spcAft>
                    <a:spcPts val="100"/>
                  </a:spcAft>
                </a:pPr>
                <a:r>
                  <a:rPr lang="en-US" dirty="0" smtClean="0"/>
                  <a:t>.8</a:t>
                </a:r>
              </a:p>
              <a:p>
                <a:pPr>
                  <a:spcAft>
                    <a:spcPts val="100"/>
                  </a:spcAft>
                </a:pPr>
                <a:r>
                  <a:rPr lang="en-US" dirty="0" smtClean="0"/>
                  <a:t> </a:t>
                </a:r>
                <a:endParaRPr lang="en-US" sz="2600" dirty="0"/>
              </a:p>
              <a:p>
                <a:pPr>
                  <a:spcAft>
                    <a:spcPts val="100"/>
                  </a:spcAft>
                </a:pPr>
                <a:r>
                  <a:rPr lang="en-US" dirty="0" smtClean="0"/>
                  <a:t>.7</a:t>
                </a:r>
              </a:p>
              <a:p>
                <a:pPr>
                  <a:spcAft>
                    <a:spcPts val="100"/>
                  </a:spcAft>
                </a:pPr>
                <a:r>
                  <a:rPr lang="en-US" sz="2600" dirty="0" smtClean="0"/>
                  <a:t>  </a:t>
                </a:r>
                <a:endParaRPr lang="en-US" sz="2600" dirty="0"/>
              </a:p>
              <a:p>
                <a:pPr>
                  <a:spcAft>
                    <a:spcPts val="100"/>
                  </a:spcAft>
                </a:pPr>
                <a:r>
                  <a:rPr lang="en-US" dirty="0" smtClean="0"/>
                  <a:t>.6</a:t>
                </a:r>
              </a:p>
              <a:p>
                <a:pPr>
                  <a:spcAft>
                    <a:spcPts val="100"/>
                  </a:spcAft>
                </a:pPr>
                <a:r>
                  <a:rPr lang="en-US" sz="2200" dirty="0" smtClean="0"/>
                  <a:t> </a:t>
                </a:r>
                <a:r>
                  <a:rPr lang="en-US" sz="2600" dirty="0" smtClean="0"/>
                  <a:t> </a:t>
                </a:r>
              </a:p>
              <a:p>
                <a:pPr>
                  <a:spcAft>
                    <a:spcPts val="100"/>
                  </a:spcAft>
                </a:pPr>
                <a:r>
                  <a:rPr lang="en-US" dirty="0" smtClean="0"/>
                  <a:t>.5</a:t>
                </a:r>
              </a:p>
              <a:p>
                <a:pPr>
                  <a:spcAft>
                    <a:spcPts val="100"/>
                  </a:spcAft>
                </a:pPr>
                <a:r>
                  <a:rPr lang="en-US" sz="2600" dirty="0" smtClean="0"/>
                  <a:t> </a:t>
                </a:r>
                <a:endParaRPr lang="en-US" sz="2600" dirty="0"/>
              </a:p>
              <a:p>
                <a:pPr>
                  <a:spcAft>
                    <a:spcPts val="100"/>
                  </a:spcAft>
                </a:pPr>
                <a:r>
                  <a:rPr lang="en-US" dirty="0" smtClean="0"/>
                  <a:t>.4</a:t>
                </a:r>
              </a:p>
              <a:p>
                <a:pPr>
                  <a:spcAft>
                    <a:spcPts val="100"/>
                  </a:spcAft>
                </a:pPr>
                <a:r>
                  <a:rPr lang="en-US" sz="2200" dirty="0" smtClean="0"/>
                  <a:t> </a:t>
                </a:r>
              </a:p>
            </p:txBody>
          </p:sp>
        </p:grpSp>
        <p:grpSp>
          <p:nvGrpSpPr>
            <p:cNvPr id="21" name="Group 20"/>
            <p:cNvGrpSpPr/>
            <p:nvPr/>
          </p:nvGrpSpPr>
          <p:grpSpPr>
            <a:xfrm>
              <a:off x="9001497" y="1518011"/>
              <a:ext cx="1432191" cy="4284341"/>
              <a:chOff x="9001497" y="1518011"/>
              <a:chExt cx="1432191" cy="4284341"/>
            </a:xfrm>
          </p:grpSpPr>
          <p:pic>
            <p:nvPicPr>
              <p:cNvPr id="7" name="Picture 6"/>
              <p:cNvPicPr>
                <a:picLocks noChangeAspect="1"/>
              </p:cNvPicPr>
              <p:nvPr/>
            </p:nvPicPr>
            <p:blipFill rotWithShape="1">
              <a:blip r:embed="rId3"/>
              <a:srcRect l="90947" t="398" r="4537"/>
              <a:stretch/>
            </p:blipFill>
            <p:spPr>
              <a:xfrm>
                <a:off x="9001497" y="1518011"/>
                <a:ext cx="609600" cy="4284341"/>
              </a:xfrm>
              <a:prstGeom prst="rect">
                <a:avLst/>
              </a:prstGeom>
            </p:spPr>
          </p:pic>
          <p:sp>
            <p:nvSpPr>
              <p:cNvPr id="20" name="Rectangle 19"/>
              <p:cNvSpPr/>
              <p:nvPr/>
            </p:nvSpPr>
            <p:spPr>
              <a:xfrm>
                <a:off x="9583847" y="1667346"/>
                <a:ext cx="849841" cy="3908762"/>
              </a:xfrm>
              <a:prstGeom prst="rect">
                <a:avLst/>
              </a:prstGeom>
            </p:spPr>
            <p:txBody>
              <a:bodyPr wrap="square">
                <a:spAutoFit/>
              </a:bodyPr>
              <a:lstStyle/>
              <a:p>
                <a:r>
                  <a:rPr lang="en-US" dirty="0" smtClean="0"/>
                  <a:t>60%</a:t>
                </a:r>
              </a:p>
              <a:p>
                <a:endParaRPr lang="en-US" dirty="0"/>
              </a:p>
              <a:p>
                <a:endParaRPr lang="en-US" dirty="0" smtClean="0"/>
              </a:p>
              <a:p>
                <a:r>
                  <a:rPr lang="en-US" sz="2000" dirty="0" smtClean="0"/>
                  <a:t> </a:t>
                </a:r>
              </a:p>
              <a:p>
                <a:r>
                  <a:rPr lang="en-US" dirty="0" smtClean="0"/>
                  <a:t>40%</a:t>
                </a:r>
                <a:endParaRPr lang="en-US" dirty="0"/>
              </a:p>
              <a:p>
                <a:r>
                  <a:rPr lang="en-US" sz="3000" dirty="0" smtClean="0"/>
                  <a:t> </a:t>
                </a:r>
              </a:p>
              <a:p>
                <a:r>
                  <a:rPr lang="en-US" sz="3000" dirty="0" smtClean="0"/>
                  <a:t> </a:t>
                </a:r>
              </a:p>
              <a:p>
                <a:r>
                  <a:rPr lang="en-US" dirty="0" smtClean="0"/>
                  <a:t>20%</a:t>
                </a:r>
                <a:endParaRPr lang="en-US" dirty="0"/>
              </a:p>
              <a:p>
                <a:r>
                  <a:rPr lang="en-US" sz="2800" dirty="0" smtClean="0"/>
                  <a:t> </a:t>
                </a:r>
                <a:endParaRPr lang="en-US" sz="4400" dirty="0" smtClean="0"/>
              </a:p>
              <a:p>
                <a:endParaRPr lang="en-US" sz="3200" dirty="0"/>
              </a:p>
              <a:p>
                <a:r>
                  <a:rPr lang="en-US" dirty="0" smtClean="0"/>
                  <a:t>0%</a:t>
                </a:r>
              </a:p>
            </p:txBody>
          </p:sp>
        </p:grpSp>
      </p:grpSp>
      <p:pic>
        <p:nvPicPr>
          <p:cNvPr id="24"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t="29790" r="71598" b="25075"/>
          <a:stretch/>
        </p:blipFill>
        <p:spPr bwMode="auto">
          <a:xfrm>
            <a:off x="7680574" y="1462782"/>
            <a:ext cx="1022850" cy="84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9029821" y="3733800"/>
            <a:ext cx="6007344" cy="3234154"/>
            <a:chOff x="9029821" y="3733800"/>
            <a:chExt cx="6007344" cy="3234154"/>
          </a:xfrm>
        </p:grpSpPr>
        <p:sp>
          <p:nvSpPr>
            <p:cNvPr id="27" name="Rectangle 26"/>
            <p:cNvSpPr/>
            <p:nvPr/>
          </p:nvSpPr>
          <p:spPr>
            <a:xfrm>
              <a:off x="9466752" y="3799607"/>
              <a:ext cx="2226421" cy="461665"/>
            </a:xfrm>
            <a:prstGeom prst="rect">
              <a:avLst/>
            </a:prstGeom>
          </p:spPr>
          <p:txBody>
            <a:bodyPr wrap="square">
              <a:spAutoFit/>
            </a:bodyPr>
            <a:lstStyle/>
            <a:p>
              <a:r>
                <a:rPr lang="en-US" sz="2400" b="1" dirty="0" smtClean="0"/>
                <a:t>Continuous RO</a:t>
              </a:r>
              <a:endParaRPr lang="en-US" sz="2400" b="1" dirty="0"/>
            </a:p>
          </p:txBody>
        </p:sp>
        <p:sp>
          <p:nvSpPr>
            <p:cNvPr id="28" name="Rectangle 27"/>
            <p:cNvSpPr/>
            <p:nvPr/>
          </p:nvSpPr>
          <p:spPr>
            <a:xfrm>
              <a:off x="12080302" y="3785912"/>
              <a:ext cx="1409419" cy="461665"/>
            </a:xfrm>
            <a:prstGeom prst="rect">
              <a:avLst/>
            </a:prstGeom>
          </p:spPr>
          <p:txBody>
            <a:bodyPr wrap="square">
              <a:spAutoFit/>
            </a:bodyPr>
            <a:lstStyle/>
            <a:p>
              <a:r>
                <a:rPr lang="en-US" sz="2400" b="1" dirty="0" smtClean="0"/>
                <a:t>Batch RO</a:t>
              </a:r>
              <a:endParaRPr lang="en-US" sz="2400" b="1" dirty="0"/>
            </a:p>
          </p:txBody>
        </p:sp>
        <p:pic>
          <p:nvPicPr>
            <p:cNvPr id="31" name="Picture 30"/>
            <p:cNvPicPr>
              <a:picLocks noChangeAspect="1"/>
            </p:cNvPicPr>
            <p:nvPr/>
          </p:nvPicPr>
          <p:blipFill rotWithShape="1">
            <a:blip r:embed="rId3"/>
            <a:srcRect l="8408" t="5315" r="66414" b="9653"/>
            <a:stretch/>
          </p:blipFill>
          <p:spPr>
            <a:xfrm>
              <a:off x="9595111" y="4221270"/>
              <a:ext cx="1821286" cy="2091651"/>
            </a:xfrm>
            <a:prstGeom prst="rect">
              <a:avLst/>
            </a:prstGeom>
          </p:spPr>
        </p:pic>
        <p:sp>
          <p:nvSpPr>
            <p:cNvPr id="32" name="Rectangle 31"/>
            <p:cNvSpPr/>
            <p:nvPr/>
          </p:nvSpPr>
          <p:spPr>
            <a:xfrm rot="16200000">
              <a:off x="8181815" y="5095583"/>
              <a:ext cx="2065343" cy="369332"/>
            </a:xfrm>
            <a:prstGeom prst="rect">
              <a:avLst/>
            </a:prstGeom>
          </p:spPr>
          <p:txBody>
            <a:bodyPr wrap="square">
              <a:spAutoFit/>
            </a:bodyPr>
            <a:lstStyle/>
            <a:p>
              <a:pPr algn="ctr"/>
              <a:r>
                <a:rPr lang="en-US" b="1" dirty="0" smtClean="0"/>
                <a:t>Recovery ratio</a:t>
              </a:r>
              <a:endParaRPr lang="en-US" b="1" dirty="0"/>
            </a:p>
          </p:txBody>
        </p:sp>
        <p:pic>
          <p:nvPicPr>
            <p:cNvPr id="40" name="Picture 39"/>
            <p:cNvPicPr>
              <a:picLocks noChangeAspect="1"/>
            </p:cNvPicPr>
            <p:nvPr/>
          </p:nvPicPr>
          <p:blipFill rotWithShape="1">
            <a:blip r:embed="rId3"/>
            <a:srcRect l="65107" t="5314" r="9092" b="9654"/>
            <a:stretch/>
          </p:blipFill>
          <p:spPr>
            <a:xfrm>
              <a:off x="11859269" y="4215394"/>
              <a:ext cx="1867529" cy="2121537"/>
            </a:xfrm>
            <a:prstGeom prst="rect">
              <a:avLst/>
            </a:prstGeom>
          </p:spPr>
        </p:pic>
        <p:sp>
          <p:nvSpPr>
            <p:cNvPr id="41" name="Rectangle 40"/>
            <p:cNvSpPr/>
            <p:nvPr/>
          </p:nvSpPr>
          <p:spPr>
            <a:xfrm rot="16200000">
              <a:off x="10417534" y="5110731"/>
              <a:ext cx="2126806" cy="369332"/>
            </a:xfrm>
            <a:prstGeom prst="rect">
              <a:avLst/>
            </a:prstGeom>
          </p:spPr>
          <p:txBody>
            <a:bodyPr wrap="square">
              <a:spAutoFit/>
            </a:bodyPr>
            <a:lstStyle/>
            <a:p>
              <a:pPr algn="ctr"/>
              <a:r>
                <a:rPr lang="en-US" b="1" dirty="0" smtClean="0"/>
                <a:t>Recovery ratio</a:t>
              </a:r>
              <a:endParaRPr lang="en-US" b="1" dirty="0"/>
            </a:p>
          </p:txBody>
        </p:sp>
        <p:sp>
          <p:nvSpPr>
            <p:cNvPr id="42" name="Rectangle 41"/>
            <p:cNvSpPr/>
            <p:nvPr/>
          </p:nvSpPr>
          <p:spPr>
            <a:xfrm>
              <a:off x="11732162" y="6626423"/>
              <a:ext cx="2081125" cy="338554"/>
            </a:xfrm>
            <a:prstGeom prst="rect">
              <a:avLst/>
            </a:prstGeom>
          </p:spPr>
          <p:txBody>
            <a:bodyPr wrap="square">
              <a:spAutoFit/>
            </a:bodyPr>
            <a:lstStyle/>
            <a:p>
              <a:r>
                <a:rPr lang="en-US" sz="1600" b="1" dirty="0" smtClean="0"/>
                <a:t>Initial salinity [g/kg]</a:t>
              </a:r>
              <a:endParaRPr lang="en-US" sz="1600" b="1" dirty="0"/>
            </a:p>
          </p:txBody>
        </p:sp>
        <p:sp>
          <p:nvSpPr>
            <p:cNvPr id="43" name="Rectangle 42"/>
            <p:cNvSpPr/>
            <p:nvPr/>
          </p:nvSpPr>
          <p:spPr>
            <a:xfrm>
              <a:off x="11762009" y="6325980"/>
              <a:ext cx="2182591" cy="369332"/>
            </a:xfrm>
            <a:prstGeom prst="rect">
              <a:avLst/>
            </a:prstGeom>
          </p:spPr>
          <p:txBody>
            <a:bodyPr wrap="square">
              <a:spAutoFit/>
            </a:bodyPr>
            <a:lstStyle/>
            <a:p>
              <a:r>
                <a:rPr lang="en-US" dirty="0" smtClean="0"/>
                <a:t>0   10    20    30   40</a:t>
              </a:r>
              <a:endParaRPr lang="en-US" dirty="0"/>
            </a:p>
          </p:txBody>
        </p:sp>
        <p:pic>
          <p:nvPicPr>
            <p:cNvPr id="38" name="Picture 37"/>
            <p:cNvPicPr>
              <a:picLocks noChangeAspect="1"/>
            </p:cNvPicPr>
            <p:nvPr/>
          </p:nvPicPr>
          <p:blipFill rotWithShape="1">
            <a:blip r:embed="rId3"/>
            <a:srcRect l="90947" t="398" r="4537"/>
            <a:stretch/>
          </p:blipFill>
          <p:spPr>
            <a:xfrm>
              <a:off x="13822226" y="4085772"/>
              <a:ext cx="376426" cy="2499766"/>
            </a:xfrm>
            <a:prstGeom prst="rect">
              <a:avLst/>
            </a:prstGeom>
          </p:spPr>
        </p:pic>
        <p:sp>
          <p:nvSpPr>
            <p:cNvPr id="39" name="Rectangle 38"/>
            <p:cNvSpPr/>
            <p:nvPr/>
          </p:nvSpPr>
          <p:spPr>
            <a:xfrm>
              <a:off x="14207591" y="4093186"/>
              <a:ext cx="829574" cy="2400659"/>
            </a:xfrm>
            <a:prstGeom prst="rect">
              <a:avLst/>
            </a:prstGeom>
          </p:spPr>
          <p:txBody>
            <a:bodyPr wrap="square">
              <a:spAutoFit/>
            </a:bodyPr>
            <a:lstStyle/>
            <a:p>
              <a:r>
                <a:rPr lang="en-US" dirty="0" smtClean="0"/>
                <a:t>60%</a:t>
              </a:r>
            </a:p>
            <a:p>
              <a:r>
                <a:rPr lang="en-US" sz="2000" dirty="0" smtClean="0"/>
                <a:t> </a:t>
              </a:r>
            </a:p>
            <a:p>
              <a:r>
                <a:rPr lang="en-US" dirty="0" smtClean="0"/>
                <a:t>40%</a:t>
              </a:r>
              <a:endParaRPr lang="en-US" dirty="0"/>
            </a:p>
            <a:p>
              <a:r>
                <a:rPr lang="en-US" sz="3000" dirty="0" smtClean="0"/>
                <a:t> </a:t>
              </a:r>
            </a:p>
            <a:p>
              <a:r>
                <a:rPr lang="en-US" dirty="0" smtClean="0"/>
                <a:t>20%</a:t>
              </a:r>
              <a:endParaRPr lang="en-US" dirty="0"/>
            </a:p>
            <a:p>
              <a:r>
                <a:rPr lang="en-US" sz="2800" dirty="0" smtClean="0"/>
                <a:t> </a:t>
              </a:r>
              <a:endParaRPr lang="en-US" sz="3200" dirty="0"/>
            </a:p>
            <a:p>
              <a:r>
                <a:rPr lang="en-US" dirty="0" smtClean="0"/>
                <a:t>0%</a:t>
              </a:r>
            </a:p>
          </p:txBody>
        </p:sp>
        <p:pic>
          <p:nvPicPr>
            <p:cNvPr id="30"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t="29790" r="71598" b="25075"/>
            <a:stretch/>
          </p:blipFill>
          <p:spPr bwMode="auto">
            <a:xfrm>
              <a:off x="13749147" y="3733800"/>
              <a:ext cx="631607" cy="49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547834" y="4439944"/>
              <a:ext cx="359394" cy="369332"/>
            </a:xfrm>
            <a:prstGeom prst="rect">
              <a:avLst/>
            </a:prstGeom>
          </p:spPr>
          <p:txBody>
            <a:bodyPr wrap="none">
              <a:spAutoFit/>
            </a:bodyPr>
            <a:lstStyle/>
            <a:p>
              <a:pPr>
                <a:spcAft>
                  <a:spcPts val="100"/>
                </a:spcAft>
              </a:pPr>
              <a:r>
                <a:rPr lang="en-US" dirty="0"/>
                <a:t>.8</a:t>
              </a:r>
            </a:p>
          </p:txBody>
        </p:sp>
        <p:sp>
          <p:nvSpPr>
            <p:cNvPr id="45" name="Rectangle 44"/>
            <p:cNvSpPr/>
            <p:nvPr/>
          </p:nvSpPr>
          <p:spPr>
            <a:xfrm>
              <a:off x="11552892" y="5280423"/>
              <a:ext cx="359394" cy="369332"/>
            </a:xfrm>
            <a:prstGeom prst="rect">
              <a:avLst/>
            </a:prstGeom>
          </p:spPr>
          <p:txBody>
            <a:bodyPr wrap="none">
              <a:spAutoFit/>
            </a:bodyPr>
            <a:lstStyle/>
            <a:p>
              <a:pPr>
                <a:spcAft>
                  <a:spcPts val="100"/>
                </a:spcAft>
              </a:pPr>
              <a:r>
                <a:rPr lang="en-US" dirty="0" smtClean="0"/>
                <a:t>.6</a:t>
              </a:r>
            </a:p>
          </p:txBody>
        </p:sp>
        <p:sp>
          <p:nvSpPr>
            <p:cNvPr id="46" name="Rectangle 45"/>
            <p:cNvSpPr/>
            <p:nvPr/>
          </p:nvSpPr>
          <p:spPr>
            <a:xfrm>
              <a:off x="11538649" y="6112167"/>
              <a:ext cx="359394" cy="369332"/>
            </a:xfrm>
            <a:prstGeom prst="rect">
              <a:avLst/>
            </a:prstGeom>
          </p:spPr>
          <p:txBody>
            <a:bodyPr wrap="none">
              <a:spAutoFit/>
            </a:bodyPr>
            <a:lstStyle/>
            <a:p>
              <a:pPr>
                <a:spcAft>
                  <a:spcPts val="100"/>
                </a:spcAft>
              </a:pPr>
              <a:r>
                <a:rPr lang="en-US" dirty="0" smtClean="0"/>
                <a:t>.4</a:t>
              </a:r>
            </a:p>
          </p:txBody>
        </p:sp>
        <p:sp>
          <p:nvSpPr>
            <p:cNvPr id="47" name="Rectangle 46"/>
            <p:cNvSpPr/>
            <p:nvPr/>
          </p:nvSpPr>
          <p:spPr>
            <a:xfrm>
              <a:off x="11556529" y="4901355"/>
              <a:ext cx="359394" cy="369332"/>
            </a:xfrm>
            <a:prstGeom prst="rect">
              <a:avLst/>
            </a:prstGeom>
          </p:spPr>
          <p:txBody>
            <a:bodyPr wrap="none">
              <a:spAutoFit/>
            </a:bodyPr>
            <a:lstStyle/>
            <a:p>
              <a:pPr>
                <a:spcAft>
                  <a:spcPts val="100"/>
                </a:spcAft>
              </a:pPr>
              <a:r>
                <a:rPr lang="en-US" dirty="0" smtClean="0"/>
                <a:t>.7</a:t>
              </a:r>
            </a:p>
          </p:txBody>
        </p:sp>
        <p:sp>
          <p:nvSpPr>
            <p:cNvPr id="48" name="Rectangle 47"/>
            <p:cNvSpPr/>
            <p:nvPr/>
          </p:nvSpPr>
          <p:spPr>
            <a:xfrm>
              <a:off x="11556529" y="4040456"/>
              <a:ext cx="359394" cy="369332"/>
            </a:xfrm>
            <a:prstGeom prst="rect">
              <a:avLst/>
            </a:prstGeom>
          </p:spPr>
          <p:txBody>
            <a:bodyPr wrap="none">
              <a:spAutoFit/>
            </a:bodyPr>
            <a:lstStyle/>
            <a:p>
              <a:pPr>
                <a:spcAft>
                  <a:spcPts val="100"/>
                </a:spcAft>
              </a:pPr>
              <a:r>
                <a:rPr lang="en-US" dirty="0" smtClean="0"/>
                <a:t>.9</a:t>
              </a:r>
            </a:p>
          </p:txBody>
        </p:sp>
        <p:sp>
          <p:nvSpPr>
            <p:cNvPr id="49" name="Rectangle 48"/>
            <p:cNvSpPr/>
            <p:nvPr/>
          </p:nvSpPr>
          <p:spPr>
            <a:xfrm>
              <a:off x="11547834" y="5700332"/>
              <a:ext cx="359394" cy="369332"/>
            </a:xfrm>
            <a:prstGeom prst="rect">
              <a:avLst/>
            </a:prstGeom>
          </p:spPr>
          <p:txBody>
            <a:bodyPr wrap="none">
              <a:spAutoFit/>
            </a:bodyPr>
            <a:lstStyle/>
            <a:p>
              <a:pPr>
                <a:spcAft>
                  <a:spcPts val="100"/>
                </a:spcAft>
              </a:pPr>
              <a:r>
                <a:rPr lang="en-US" dirty="0" smtClean="0"/>
                <a:t>.5</a:t>
              </a:r>
            </a:p>
          </p:txBody>
        </p:sp>
        <p:sp>
          <p:nvSpPr>
            <p:cNvPr id="50" name="Rectangle 49"/>
            <p:cNvSpPr/>
            <p:nvPr/>
          </p:nvSpPr>
          <p:spPr>
            <a:xfrm>
              <a:off x="9277096" y="4422825"/>
              <a:ext cx="359394" cy="369332"/>
            </a:xfrm>
            <a:prstGeom prst="rect">
              <a:avLst/>
            </a:prstGeom>
          </p:spPr>
          <p:txBody>
            <a:bodyPr wrap="none">
              <a:spAutoFit/>
            </a:bodyPr>
            <a:lstStyle/>
            <a:p>
              <a:pPr>
                <a:spcAft>
                  <a:spcPts val="100"/>
                </a:spcAft>
              </a:pPr>
              <a:r>
                <a:rPr lang="en-US" dirty="0"/>
                <a:t>.8</a:t>
              </a:r>
            </a:p>
          </p:txBody>
        </p:sp>
        <p:sp>
          <p:nvSpPr>
            <p:cNvPr id="51" name="Rectangle 50"/>
            <p:cNvSpPr/>
            <p:nvPr/>
          </p:nvSpPr>
          <p:spPr>
            <a:xfrm>
              <a:off x="9282154" y="5263304"/>
              <a:ext cx="359394" cy="369332"/>
            </a:xfrm>
            <a:prstGeom prst="rect">
              <a:avLst/>
            </a:prstGeom>
          </p:spPr>
          <p:txBody>
            <a:bodyPr wrap="none">
              <a:spAutoFit/>
            </a:bodyPr>
            <a:lstStyle/>
            <a:p>
              <a:pPr>
                <a:spcAft>
                  <a:spcPts val="100"/>
                </a:spcAft>
              </a:pPr>
              <a:r>
                <a:rPr lang="en-US" dirty="0" smtClean="0"/>
                <a:t>.6</a:t>
              </a:r>
            </a:p>
          </p:txBody>
        </p:sp>
        <p:sp>
          <p:nvSpPr>
            <p:cNvPr id="52" name="Rectangle 51"/>
            <p:cNvSpPr/>
            <p:nvPr/>
          </p:nvSpPr>
          <p:spPr>
            <a:xfrm>
              <a:off x="9267911" y="6095048"/>
              <a:ext cx="359394" cy="369332"/>
            </a:xfrm>
            <a:prstGeom prst="rect">
              <a:avLst/>
            </a:prstGeom>
          </p:spPr>
          <p:txBody>
            <a:bodyPr wrap="none">
              <a:spAutoFit/>
            </a:bodyPr>
            <a:lstStyle/>
            <a:p>
              <a:pPr>
                <a:spcAft>
                  <a:spcPts val="100"/>
                </a:spcAft>
              </a:pPr>
              <a:r>
                <a:rPr lang="en-US" dirty="0" smtClean="0"/>
                <a:t>.4</a:t>
              </a:r>
            </a:p>
          </p:txBody>
        </p:sp>
        <p:sp>
          <p:nvSpPr>
            <p:cNvPr id="53" name="Rectangle 52"/>
            <p:cNvSpPr/>
            <p:nvPr/>
          </p:nvSpPr>
          <p:spPr>
            <a:xfrm>
              <a:off x="9285791" y="4884236"/>
              <a:ext cx="359394" cy="369332"/>
            </a:xfrm>
            <a:prstGeom prst="rect">
              <a:avLst/>
            </a:prstGeom>
          </p:spPr>
          <p:txBody>
            <a:bodyPr wrap="none">
              <a:spAutoFit/>
            </a:bodyPr>
            <a:lstStyle/>
            <a:p>
              <a:pPr>
                <a:spcAft>
                  <a:spcPts val="100"/>
                </a:spcAft>
              </a:pPr>
              <a:r>
                <a:rPr lang="en-US" dirty="0" smtClean="0"/>
                <a:t>.7</a:t>
              </a:r>
            </a:p>
          </p:txBody>
        </p:sp>
        <p:sp>
          <p:nvSpPr>
            <p:cNvPr id="54" name="Rectangle 53"/>
            <p:cNvSpPr/>
            <p:nvPr/>
          </p:nvSpPr>
          <p:spPr>
            <a:xfrm>
              <a:off x="9285791" y="4023337"/>
              <a:ext cx="359394" cy="369332"/>
            </a:xfrm>
            <a:prstGeom prst="rect">
              <a:avLst/>
            </a:prstGeom>
          </p:spPr>
          <p:txBody>
            <a:bodyPr wrap="none">
              <a:spAutoFit/>
            </a:bodyPr>
            <a:lstStyle/>
            <a:p>
              <a:pPr>
                <a:spcAft>
                  <a:spcPts val="100"/>
                </a:spcAft>
              </a:pPr>
              <a:r>
                <a:rPr lang="en-US" dirty="0" smtClean="0"/>
                <a:t>.9</a:t>
              </a:r>
            </a:p>
          </p:txBody>
        </p:sp>
        <p:sp>
          <p:nvSpPr>
            <p:cNvPr id="55" name="Rectangle 54"/>
            <p:cNvSpPr/>
            <p:nvPr/>
          </p:nvSpPr>
          <p:spPr>
            <a:xfrm>
              <a:off x="9277096" y="5683213"/>
              <a:ext cx="359394" cy="369332"/>
            </a:xfrm>
            <a:prstGeom prst="rect">
              <a:avLst/>
            </a:prstGeom>
          </p:spPr>
          <p:txBody>
            <a:bodyPr wrap="none">
              <a:spAutoFit/>
            </a:bodyPr>
            <a:lstStyle/>
            <a:p>
              <a:pPr>
                <a:spcAft>
                  <a:spcPts val="100"/>
                </a:spcAft>
              </a:pPr>
              <a:r>
                <a:rPr lang="en-US" dirty="0" smtClean="0"/>
                <a:t>.5</a:t>
              </a:r>
            </a:p>
          </p:txBody>
        </p:sp>
        <p:sp>
          <p:nvSpPr>
            <p:cNvPr id="56" name="Rectangle 55"/>
            <p:cNvSpPr/>
            <p:nvPr/>
          </p:nvSpPr>
          <p:spPr>
            <a:xfrm>
              <a:off x="9474362" y="6270296"/>
              <a:ext cx="2182591" cy="369332"/>
            </a:xfrm>
            <a:prstGeom prst="rect">
              <a:avLst/>
            </a:prstGeom>
          </p:spPr>
          <p:txBody>
            <a:bodyPr wrap="square">
              <a:spAutoFit/>
            </a:bodyPr>
            <a:lstStyle/>
            <a:p>
              <a:r>
                <a:rPr lang="en-US" dirty="0" smtClean="0"/>
                <a:t>0   10    20    30   40</a:t>
              </a:r>
              <a:endParaRPr lang="en-US" dirty="0"/>
            </a:p>
          </p:txBody>
        </p:sp>
        <p:sp>
          <p:nvSpPr>
            <p:cNvPr id="57" name="Rectangle 56"/>
            <p:cNvSpPr/>
            <p:nvPr/>
          </p:nvSpPr>
          <p:spPr>
            <a:xfrm>
              <a:off x="9653675" y="6629400"/>
              <a:ext cx="2081125" cy="338554"/>
            </a:xfrm>
            <a:prstGeom prst="rect">
              <a:avLst/>
            </a:prstGeom>
          </p:spPr>
          <p:txBody>
            <a:bodyPr wrap="square">
              <a:spAutoFit/>
            </a:bodyPr>
            <a:lstStyle/>
            <a:p>
              <a:r>
                <a:rPr lang="en-US" sz="1600" b="1" dirty="0" smtClean="0"/>
                <a:t>Initial salinity [g/kg]</a:t>
              </a:r>
              <a:endParaRPr lang="en-US" sz="1600" b="1" dirty="0"/>
            </a:p>
          </p:txBody>
        </p:sp>
      </p:grpSp>
      <p:grpSp>
        <p:nvGrpSpPr>
          <p:cNvPr id="58" name="Group 57"/>
          <p:cNvGrpSpPr/>
          <p:nvPr/>
        </p:nvGrpSpPr>
        <p:grpSpPr>
          <a:xfrm>
            <a:off x="6648713" y="4822313"/>
            <a:ext cx="2252267" cy="1910731"/>
            <a:chOff x="4958141" y="2665548"/>
            <a:chExt cx="2252267" cy="1433048"/>
          </a:xfrm>
        </p:grpSpPr>
        <p:sp>
          <p:nvSpPr>
            <p:cNvPr id="59" name="Oval 58"/>
            <p:cNvSpPr/>
            <p:nvPr/>
          </p:nvSpPr>
          <p:spPr>
            <a:xfrm>
              <a:off x="4958141" y="2665548"/>
              <a:ext cx="633334" cy="8136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564092" y="3821597"/>
              <a:ext cx="1646316" cy="276999"/>
            </a:xfrm>
            <a:prstGeom prst="rect">
              <a:avLst/>
            </a:prstGeom>
          </p:spPr>
          <p:txBody>
            <a:bodyPr wrap="square">
              <a:spAutoFit/>
            </a:bodyPr>
            <a:lstStyle/>
            <a:p>
              <a:r>
                <a:rPr lang="en-US" dirty="0" smtClean="0">
                  <a:solidFill>
                    <a:srgbClr val="FF0000"/>
                  </a:solidFill>
                </a:rPr>
                <a:t>Seawater</a:t>
              </a:r>
              <a:endParaRPr lang="en-US" dirty="0">
                <a:solidFill>
                  <a:srgbClr val="FF0000"/>
                </a:solidFill>
              </a:endParaRPr>
            </a:p>
          </p:txBody>
        </p:sp>
        <p:cxnSp>
          <p:nvCxnSpPr>
            <p:cNvPr id="61" name="Straight Connector 60"/>
            <p:cNvCxnSpPr/>
            <p:nvPr/>
          </p:nvCxnSpPr>
          <p:spPr>
            <a:xfrm>
              <a:off x="5550581" y="3283214"/>
              <a:ext cx="482564" cy="568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3444514" y="1528512"/>
            <a:ext cx="2092378" cy="2131156"/>
            <a:chOff x="3502008" y="1957261"/>
            <a:chExt cx="1895306" cy="1598368"/>
          </a:xfrm>
        </p:grpSpPr>
        <p:sp>
          <p:nvSpPr>
            <p:cNvPr id="63" name="Oval 62"/>
            <p:cNvSpPr/>
            <p:nvPr/>
          </p:nvSpPr>
          <p:spPr>
            <a:xfrm>
              <a:off x="4649016" y="2553541"/>
              <a:ext cx="748298" cy="10020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502008" y="1957261"/>
              <a:ext cx="1646316" cy="484748"/>
            </a:xfrm>
            <a:prstGeom prst="rect">
              <a:avLst/>
            </a:prstGeom>
          </p:spPr>
          <p:txBody>
            <a:bodyPr wrap="square">
              <a:spAutoFit/>
            </a:bodyPr>
            <a:lstStyle/>
            <a:p>
              <a:r>
                <a:rPr lang="en-US" dirty="0" smtClean="0">
                  <a:solidFill>
                    <a:srgbClr val="FF0000"/>
                  </a:solidFill>
                </a:rPr>
                <a:t>Groundwater </a:t>
              </a:r>
            </a:p>
            <a:p>
              <a:r>
                <a:rPr lang="en-US" dirty="0" smtClean="0">
                  <a:solidFill>
                    <a:srgbClr val="FF0000"/>
                  </a:solidFill>
                </a:rPr>
                <a:t>&amp; Water Reuse</a:t>
              </a:r>
              <a:endParaRPr lang="en-US" dirty="0">
                <a:solidFill>
                  <a:srgbClr val="FF0000"/>
                </a:solidFill>
              </a:endParaRPr>
            </a:p>
          </p:txBody>
        </p:sp>
        <p:cxnSp>
          <p:nvCxnSpPr>
            <p:cNvPr id="65" name="Straight Connector 64"/>
            <p:cNvCxnSpPr/>
            <p:nvPr/>
          </p:nvCxnSpPr>
          <p:spPr>
            <a:xfrm flipH="1" flipV="1">
              <a:off x="4197379" y="2375497"/>
              <a:ext cx="561330" cy="3215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6797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A757B32-9CFE-4D92-9C13-0E86B8C48887}" type="slidenum">
              <a:rPr lang="en-US" smtClean="0"/>
              <a:pPr>
                <a:defRPr/>
              </a:pPr>
              <a:t>11</a:t>
            </a:fld>
            <a:endParaRPr lang="en-US"/>
          </a:p>
        </p:txBody>
      </p:sp>
      <p:grpSp>
        <p:nvGrpSpPr>
          <p:cNvPr id="3" name="Group 2"/>
          <p:cNvGrpSpPr/>
          <p:nvPr/>
        </p:nvGrpSpPr>
        <p:grpSpPr>
          <a:xfrm>
            <a:off x="1702435" y="914400"/>
            <a:ext cx="5917565" cy="4579070"/>
            <a:chOff x="0" y="0"/>
            <a:chExt cx="7184572" cy="5591841"/>
          </a:xfrm>
        </p:grpSpPr>
        <p:graphicFrame>
          <p:nvGraphicFramePr>
            <p:cNvPr id="4" name="Chart 3"/>
            <p:cNvGraphicFramePr>
              <a:graphicFrameLocks/>
            </p:cNvGraphicFramePr>
            <p:nvPr>
              <p:extLst>
                <p:ext uri="{D42A27DB-BD31-4B8C-83A1-F6EECF244321}">
                  <p14:modId xmlns:p14="http://schemas.microsoft.com/office/powerpoint/2010/main" val="760931350"/>
                </p:ext>
              </p:extLst>
            </p:nvPr>
          </p:nvGraphicFramePr>
          <p:xfrm>
            <a:off x="0" y="0"/>
            <a:ext cx="7184572" cy="547249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0"/>
            <p:cNvSpPr txBox="1"/>
            <p:nvPr/>
          </p:nvSpPr>
          <p:spPr>
            <a:xfrm>
              <a:off x="1148402" y="5162341"/>
              <a:ext cx="5442857" cy="429500"/>
            </a:xfrm>
            <a:prstGeom prst="rect">
              <a:avLst/>
            </a:prstGeom>
            <a:solidFill>
              <a:sysClr val="window" lastClr="FFFFFF"/>
            </a:solidFill>
            <a:ln w="9525" cmpd="sng">
              <a:noFill/>
            </a:ln>
            <a:effectLst/>
          </p:spPr>
          <p:txBody>
            <a:bodyPr wrap="squar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Energy                      </a:t>
              </a:r>
              <a:r>
                <a:rPr kumimoji="0" lang="en-US" sz="1600" b="1" i="0" u="none" strike="noStrike" kern="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OpEx</a:t>
              </a:r>
              <a:r>
                <a:rPr kumimoji="0" lang="en-US" sz="16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CapEx</a:t>
              </a:r>
              <a:endPar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grpSp>
      <p:sp>
        <p:nvSpPr>
          <p:cNvPr id="6" name="Rectangle 5"/>
          <p:cNvSpPr/>
          <p:nvPr/>
        </p:nvSpPr>
        <p:spPr>
          <a:xfrm>
            <a:off x="1045401" y="5417459"/>
            <a:ext cx="7053198" cy="1200329"/>
          </a:xfrm>
          <a:prstGeom prst="rect">
            <a:avLst/>
          </a:prstGeom>
          <a:solidFill>
            <a:schemeClr val="bg1"/>
          </a:solidFill>
        </p:spPr>
        <p:txBody>
          <a:bodyPr wrap="square">
            <a:spAutoFit/>
          </a:bodyPr>
          <a:lstStyle/>
          <a:p>
            <a:r>
              <a:rPr lang="en-US" dirty="0">
                <a:solidFill>
                  <a:srgbClr val="000000"/>
                </a:solidFill>
                <a:latin typeface="+mj-lt"/>
                <a:ea typeface="Times New Roman" panose="02020603050405020304" pitchFamily="18" charset="0"/>
              </a:rPr>
              <a:t>Relative costs of different components in variants of RO and also MED. Calculated for a system size of 4,000 m</a:t>
            </a:r>
            <a:r>
              <a:rPr lang="en-US" baseline="30000" dirty="0">
                <a:solidFill>
                  <a:srgbClr val="000000"/>
                </a:solidFill>
                <a:latin typeface="+mj-lt"/>
                <a:ea typeface="Times New Roman" panose="02020603050405020304" pitchFamily="18" charset="0"/>
              </a:rPr>
              <a:t>3</a:t>
            </a:r>
            <a:r>
              <a:rPr lang="en-US" dirty="0">
                <a:solidFill>
                  <a:srgbClr val="000000"/>
                </a:solidFill>
                <a:latin typeface="+mj-lt"/>
                <a:ea typeface="Times New Roman" panose="02020603050405020304" pitchFamily="18" charset="0"/>
              </a:rPr>
              <a:t>/day. </a:t>
            </a:r>
            <a:endParaRPr lang="en-US" dirty="0" smtClean="0">
              <a:solidFill>
                <a:srgbClr val="000000"/>
              </a:solidFill>
              <a:latin typeface="+mj-lt"/>
              <a:ea typeface="Times New Roman" panose="02020603050405020304" pitchFamily="18" charset="0"/>
            </a:endParaRPr>
          </a:p>
          <a:p>
            <a:r>
              <a:rPr lang="en-US" dirty="0" smtClean="0">
                <a:solidFill>
                  <a:srgbClr val="000000"/>
                </a:solidFill>
                <a:latin typeface="+mj-lt"/>
                <a:ea typeface="Times New Roman" panose="02020603050405020304" pitchFamily="18" charset="0"/>
              </a:rPr>
              <a:t>Includes </a:t>
            </a:r>
            <a:r>
              <a:rPr lang="en-US" dirty="0" smtClean="0">
                <a:solidFill>
                  <a:srgbClr val="000000"/>
                </a:solidFill>
                <a:latin typeface="+mj-lt"/>
                <a:ea typeface="Times New Roman" panose="02020603050405020304" pitchFamily="18" charset="0"/>
              </a:rPr>
              <a:t>batch </a:t>
            </a:r>
            <a:r>
              <a:rPr lang="en-US" dirty="0">
                <a:solidFill>
                  <a:srgbClr val="000000"/>
                </a:solidFill>
                <a:latin typeface="+mj-lt"/>
                <a:ea typeface="Times New Roman" panose="02020603050405020304" pitchFamily="18" charset="0"/>
              </a:rPr>
              <a:t>RO (BRO), standard single stage RO (RO), and Multi-effect distillation (MED</a:t>
            </a:r>
            <a:endParaRPr lang="en-US" dirty="0">
              <a:latin typeface="+mj-lt"/>
            </a:endParaRPr>
          </a:p>
        </p:txBody>
      </p:sp>
      <p:sp>
        <p:nvSpPr>
          <p:cNvPr id="7" name="Title 1"/>
          <p:cNvSpPr txBox="1">
            <a:spLocks/>
          </p:cNvSpPr>
          <p:nvPr/>
        </p:nvSpPr>
        <p:spPr>
          <a:xfrm>
            <a:off x="0" y="474689"/>
            <a:ext cx="9144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000" dirty="0" smtClean="0">
                <a:solidFill>
                  <a:prstClr val="black"/>
                </a:solidFill>
                <a:latin typeface="Calibri Light" panose="020F0302020204030204"/>
              </a:rPr>
              <a:t>Cost savings from Batch + </a:t>
            </a:r>
            <a:r>
              <a:rPr lang="en-US" sz="3000" dirty="0" err="1" smtClean="0">
                <a:solidFill>
                  <a:prstClr val="black"/>
                </a:solidFill>
                <a:latin typeface="Calibri Light" panose="020F0302020204030204"/>
              </a:rPr>
              <a:t>Ultrapermeable</a:t>
            </a:r>
            <a:r>
              <a:rPr lang="en-US" sz="3000" dirty="0" smtClean="0">
                <a:solidFill>
                  <a:prstClr val="black"/>
                </a:solidFill>
                <a:latin typeface="Calibri Light" panose="020F0302020204030204"/>
              </a:rPr>
              <a:t> Membranes</a:t>
            </a:r>
            <a:endParaRPr lang="en-US" sz="3000" dirty="0">
              <a:solidFill>
                <a:prstClr val="black"/>
              </a:solidFill>
              <a:latin typeface="Calibri Light" panose="020F0302020204030204"/>
            </a:endParaRPr>
          </a:p>
        </p:txBody>
      </p:sp>
      <p:sp>
        <p:nvSpPr>
          <p:cNvPr id="9" name="Rectangle 8"/>
          <p:cNvSpPr/>
          <p:nvPr/>
        </p:nvSpPr>
        <p:spPr>
          <a:xfrm>
            <a:off x="1045401" y="6654637"/>
            <a:ext cx="6841298" cy="246221"/>
          </a:xfrm>
          <a:prstGeom prst="rect">
            <a:avLst/>
          </a:prstGeom>
        </p:spPr>
        <p:txBody>
          <a:bodyPr wrap="square">
            <a:spAutoFit/>
          </a:bodyPr>
          <a:lstStyle/>
          <a:p>
            <a:r>
              <a:rPr lang="en-US" sz="1000" dirty="0" smtClean="0">
                <a:solidFill>
                  <a:schemeClr val="bg1">
                    <a:lumMod val="50000"/>
                  </a:schemeClr>
                </a:solidFill>
                <a:latin typeface="Times New Roman" panose="02020603050405020304" pitchFamily="18" charset="0"/>
                <a:ea typeface="Times New Roman" panose="02020603050405020304" pitchFamily="18" charset="0"/>
              </a:rPr>
              <a:t>D. M. Warsinger et. al “</a:t>
            </a:r>
            <a:r>
              <a:rPr lang="en-US" sz="1000" i="1" dirty="0" smtClean="0">
                <a:solidFill>
                  <a:schemeClr val="bg1">
                    <a:lumMod val="50000"/>
                  </a:schemeClr>
                </a:solidFill>
                <a:latin typeface="Times New Roman" panose="02020603050405020304" pitchFamily="18" charset="0"/>
                <a:ea typeface="Times New Roman" panose="02020603050405020304" pitchFamily="18" charset="0"/>
              </a:rPr>
              <a:t>IDA 2017 World Congress on Water Reuse and Desalination, São Paulo, Brazil, October 15-20, 2017</a:t>
            </a:r>
            <a:r>
              <a:rPr lang="en-US" sz="1000" dirty="0" smtClean="0">
                <a:solidFill>
                  <a:schemeClr val="bg1">
                    <a:lumMod val="50000"/>
                  </a:schemeClr>
                </a:solidFill>
                <a:latin typeface="Times New Roman" panose="02020603050405020304" pitchFamily="18" charset="0"/>
                <a:ea typeface="Times New Roman" panose="02020603050405020304" pitchFamily="18" charset="0"/>
              </a:rPr>
              <a:t>. </a:t>
            </a:r>
            <a:endParaRPr lang="en-US" sz="1000" dirty="0">
              <a:solidFill>
                <a:schemeClr val="bg1">
                  <a:lumMod val="50000"/>
                </a:schemeClr>
              </a:solidFill>
            </a:endParaRPr>
          </a:p>
        </p:txBody>
      </p:sp>
      <p:sp>
        <p:nvSpPr>
          <p:cNvPr id="10" name="Rectangle 9"/>
          <p:cNvSpPr/>
          <p:nvPr/>
        </p:nvSpPr>
        <p:spPr>
          <a:xfrm>
            <a:off x="5867400" y="2747682"/>
            <a:ext cx="4572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91000" y="2747682"/>
            <a:ext cx="4572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675351">
            <a:off x="5625786" y="4750528"/>
            <a:ext cx="769564" cy="29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8675351">
            <a:off x="3857150" y="4799681"/>
            <a:ext cx="769564" cy="29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32617" y="4632273"/>
            <a:ext cx="457200" cy="5552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ectangle 13"/>
          <p:cNvSpPr/>
          <p:nvPr/>
        </p:nvSpPr>
        <p:spPr>
          <a:xfrm rot="18675351">
            <a:off x="2164191" y="4763487"/>
            <a:ext cx="769564" cy="29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18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6" name="Slide Number Placeholder 5"/>
          <p:cNvSpPr>
            <a:spLocks noGrp="1"/>
          </p:cNvSpPr>
          <p:nvPr>
            <p:ph type="sldNum" sz="quarter" idx="12"/>
          </p:nvPr>
        </p:nvSpPr>
        <p:spPr/>
        <p:txBody>
          <a:bodyPr/>
          <a:lstStyle/>
          <a:p>
            <a:pPr>
              <a:defRPr/>
            </a:pPr>
            <a:fld id="{F1ECDD15-A1B1-4045-9A46-6D8DC0FABB3C}" type="slidenum">
              <a:rPr lang="en-US" smtClean="0"/>
              <a:pPr>
                <a:defRPr/>
              </a:pPr>
              <a:t>12</a:t>
            </a:fld>
            <a:endParaRPr lang="en-US" dirty="0"/>
          </a:p>
        </p:txBody>
      </p:sp>
      <p:sp>
        <p:nvSpPr>
          <p:cNvPr id="7" name="Content Placeholder 2"/>
          <p:cNvSpPr txBox="1">
            <a:spLocks/>
          </p:cNvSpPr>
          <p:nvPr/>
        </p:nvSpPr>
        <p:spPr>
          <a:xfrm>
            <a:off x="607573" y="1825625"/>
            <a:ext cx="7886700" cy="1450975"/>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b="1" dirty="0" smtClean="0">
              <a:solidFill>
                <a:srgbClr val="B21142"/>
              </a:solidFill>
            </a:endParaRPr>
          </a:p>
        </p:txBody>
      </p:sp>
      <p:sp>
        <p:nvSpPr>
          <p:cNvPr id="8" name="Content Placeholder 2"/>
          <p:cNvSpPr txBox="1">
            <a:spLocks/>
          </p:cNvSpPr>
          <p:nvPr/>
        </p:nvSpPr>
        <p:spPr>
          <a:xfrm>
            <a:off x="655271" y="3889375"/>
            <a:ext cx="5897930" cy="1292225"/>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smtClean="0">
                <a:solidFill>
                  <a:srgbClr val="C00000"/>
                </a:solidFill>
              </a:rPr>
              <a:t>Household disinfection </a:t>
            </a:r>
            <a:r>
              <a:rPr lang="en-US" sz="3000" dirty="0" smtClean="0"/>
              <a:t>for India etc. 70% water savings  </a:t>
            </a:r>
          </a:p>
        </p:txBody>
      </p:sp>
      <p:sp>
        <p:nvSpPr>
          <p:cNvPr id="10" name="Content Placeholder 2"/>
          <p:cNvSpPr txBox="1">
            <a:spLocks/>
          </p:cNvSpPr>
          <p:nvPr/>
        </p:nvSpPr>
        <p:spPr>
          <a:xfrm>
            <a:off x="617620" y="2540392"/>
            <a:ext cx="5726703" cy="1348983"/>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smtClean="0">
                <a:solidFill>
                  <a:srgbClr val="C00000"/>
                </a:solidFill>
              </a:rPr>
              <a:t>Agricultural water</a:t>
            </a:r>
            <a:r>
              <a:rPr lang="en-US" sz="3000" b="1" dirty="0" smtClean="0"/>
              <a:t> </a:t>
            </a:r>
            <a:r>
              <a:rPr lang="en-US" sz="3000" dirty="0" smtClean="0"/>
              <a:t>use: more efficient, cheaper, water savings </a:t>
            </a:r>
          </a:p>
        </p:txBody>
      </p:sp>
      <p:pic>
        <p:nvPicPr>
          <p:cNvPr id="22530" name="Picture 2" descr="Image result for agricultural water 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947" b="14023"/>
          <a:stretch/>
        </p:blipFill>
        <p:spPr bwMode="auto">
          <a:xfrm>
            <a:off x="6169529" y="2481431"/>
            <a:ext cx="2792572" cy="1229957"/>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www.freedrinkingwater.com/images-new/Setuppics/reverse-osmosis-countertop-HL.jpg"/>
          <p:cNvPicPr>
            <a:picLocks noChangeAspect="1" noChangeArrowheads="1"/>
          </p:cNvPicPr>
          <p:nvPr/>
        </p:nvPicPr>
        <p:blipFill rotWithShape="1">
          <a:blip r:embed="rId4">
            <a:extLst>
              <a:ext uri="{28A0092B-C50C-407E-A947-70E740481C1C}">
                <a14:useLocalDpi xmlns:a14="http://schemas.microsoft.com/office/drawing/2010/main" val="0"/>
              </a:ext>
            </a:extLst>
          </a:blip>
          <a:srcRect t="11550" b="11984"/>
          <a:stretch/>
        </p:blipFill>
        <p:spPr bwMode="auto">
          <a:xfrm>
            <a:off x="6683244" y="3845389"/>
            <a:ext cx="2246772" cy="13362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962400" y="6096000"/>
            <a:ext cx="1143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MG_520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0464" y="1187580"/>
            <a:ext cx="3498143" cy="1203587"/>
          </a:xfrm>
          <a:prstGeom prst="rect">
            <a:avLst/>
          </a:prstGeom>
        </p:spPr>
      </p:pic>
      <p:sp>
        <p:nvSpPr>
          <p:cNvPr id="18" name="Content Placeholder 2"/>
          <p:cNvSpPr txBox="1">
            <a:spLocks/>
          </p:cNvSpPr>
          <p:nvPr/>
        </p:nvSpPr>
        <p:spPr>
          <a:xfrm>
            <a:off x="674097" y="1397392"/>
            <a:ext cx="5726703" cy="1450975"/>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smtClean="0">
                <a:solidFill>
                  <a:srgbClr val="C00000"/>
                </a:solidFill>
              </a:rPr>
              <a:t>Large-scale desalination</a:t>
            </a:r>
            <a:endParaRPr lang="en-US" sz="3000" dirty="0" smtClean="0"/>
          </a:p>
          <a:p>
            <a:endParaRPr lang="en-US" dirty="0" smtClean="0"/>
          </a:p>
          <a:p>
            <a:endParaRPr lang="en-US" dirty="0" smtClean="0"/>
          </a:p>
        </p:txBody>
      </p:sp>
      <p:sp>
        <p:nvSpPr>
          <p:cNvPr id="19" name="Content Placeholder 2"/>
          <p:cNvSpPr txBox="1">
            <a:spLocks/>
          </p:cNvSpPr>
          <p:nvPr/>
        </p:nvSpPr>
        <p:spPr>
          <a:xfrm>
            <a:off x="653526" y="5413375"/>
            <a:ext cx="6222453" cy="1292225"/>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smtClean="0">
                <a:solidFill>
                  <a:srgbClr val="C00000"/>
                </a:solidFill>
              </a:rPr>
              <a:t>Mining Water </a:t>
            </a:r>
            <a:r>
              <a:rPr lang="en-US" sz="3000" dirty="0" smtClean="0"/>
              <a:t>treatment  </a:t>
            </a:r>
          </a:p>
        </p:txBody>
      </p:sp>
      <p:pic>
        <p:nvPicPr>
          <p:cNvPr id="22538" name="Picture 10" descr="http://www.powermag.com/Assets/Image/GAS%20POWER%20Direct/GP_050112/050112+F1+Fracking+fig+3.jpg"/>
          <p:cNvPicPr>
            <a:picLocks noChangeAspect="1" noChangeArrowheads="1"/>
          </p:cNvPicPr>
          <p:nvPr/>
        </p:nvPicPr>
        <p:blipFill rotWithShape="1">
          <a:blip r:embed="rId6">
            <a:extLst>
              <a:ext uri="{28A0092B-C50C-407E-A947-70E740481C1C}">
                <a14:useLocalDpi xmlns:a14="http://schemas.microsoft.com/office/drawing/2010/main" val="0"/>
              </a:ext>
            </a:extLst>
          </a:blip>
          <a:srcRect t="26467" b="9670"/>
          <a:stretch/>
        </p:blipFill>
        <p:spPr bwMode="auto">
          <a:xfrm>
            <a:off x="5902332" y="5306577"/>
            <a:ext cx="3027684" cy="143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365" y="725824"/>
            <a:ext cx="8337269" cy="6126733"/>
          </a:xfrm>
        </p:spPr>
      </p:pic>
      <p:sp>
        <p:nvSpPr>
          <p:cNvPr id="4" name="Slide Number Placeholder 3"/>
          <p:cNvSpPr>
            <a:spLocks noGrp="1"/>
          </p:cNvSpPr>
          <p:nvPr>
            <p:ph type="sldNum" sz="quarter" idx="12"/>
          </p:nvPr>
        </p:nvSpPr>
        <p:spPr/>
        <p:txBody>
          <a:bodyPr/>
          <a:lstStyle/>
          <a:p>
            <a:pPr>
              <a:defRPr/>
            </a:pPr>
            <a:fld id="{F1ECDD15-A1B1-4045-9A46-6D8DC0FABB3C}" type="slidenum">
              <a:rPr lang="en-US" smtClean="0"/>
              <a:pPr>
                <a:defRPr/>
              </a:pPr>
              <a:t>13</a:t>
            </a:fld>
            <a:endParaRPr lang="en-US" dirty="0"/>
          </a:p>
        </p:txBody>
      </p:sp>
    </p:spTree>
    <p:extLst>
      <p:ext uri="{BB962C8B-B14F-4D97-AF65-F5344CB8AC3E}">
        <p14:creationId xmlns:p14="http://schemas.microsoft.com/office/powerpoint/2010/main" val="82209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arabianbusiness.com/incoming/article542216.ece/BINARY/Masdar-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6840"/>
            <a:ext cx="2921353" cy="26316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Acknowledgements</a:t>
            </a:r>
            <a:endParaRPr lang="en-US" dirty="0"/>
          </a:p>
        </p:txBody>
      </p:sp>
      <p:sp>
        <p:nvSpPr>
          <p:cNvPr id="6" name="Slide Number Placeholder 5"/>
          <p:cNvSpPr>
            <a:spLocks noGrp="1"/>
          </p:cNvSpPr>
          <p:nvPr>
            <p:ph type="sldNum" sz="quarter" idx="12"/>
          </p:nvPr>
        </p:nvSpPr>
        <p:spPr/>
        <p:txBody>
          <a:bodyPr/>
          <a:lstStyle/>
          <a:p>
            <a:pPr>
              <a:defRPr/>
            </a:pPr>
            <a:fld id="{F1ECDD15-A1B1-4045-9A46-6D8DC0FABB3C}" type="slidenum">
              <a:rPr lang="en-US" smtClean="0"/>
              <a:pPr>
                <a:defRPr/>
              </a:pPr>
              <a:t>14</a:t>
            </a:fld>
            <a:endParaRPr lang="en-US" dirty="0"/>
          </a:p>
        </p:txBody>
      </p:sp>
      <p:pic>
        <p:nvPicPr>
          <p:cNvPr id="11268" name="Picture 4" descr="http://upload.wikimedia.org/wikipedia/commons/thumb/0/0c/MIT_logo.svg/321px-MIT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3700" y="666065"/>
            <a:ext cx="1166377" cy="603174"/>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http://tlo.mit.edu/sites/default/files/css_injector_images_image/sitetitle_336x8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1261202"/>
            <a:ext cx="2971800" cy="707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410" y="1501660"/>
            <a:ext cx="2997801" cy="71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http://dspace.mit.edu/bitstream/id/1154772/?sequenc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3517" y="2054815"/>
            <a:ext cx="1781167" cy="3948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s://host.cals.wisc.edu/agprize/wp-content/themes/agprize/images/agprize/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53700" y="5522840"/>
            <a:ext cx="1870350" cy="711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https://theperfectworldfoundation.org/app/uploads/2015/07/doe-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4625" y="2013117"/>
            <a:ext cx="1511471" cy="3801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photos-6.dropbox.com/t/2/AAAqtzaaU9K07zkk2S0iR5hStJVh-BsMU-iXf1NLYxV54A/12/242240167/jpeg/32x32/1/1455948000/0/2/15_Lienhard_Group-1.jpg/EOCEgtgBGLFVIAIoAg/y6w4BjcGwOC5nc7JjJYTdP2WTirPlyGvrR52QA3Tm3Y%2CBQnTdxcYbGbYMXViJLe8mXUNhAL2lDUtNWU3cK6UTUg?size_mode=3&amp;size=1280x96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7800" y="2785482"/>
            <a:ext cx="2057400" cy="1369457"/>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bwMode="auto">
          <a:xfrm>
            <a:off x="1785728" y="4206757"/>
            <a:ext cx="242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dirty="0" smtClean="0"/>
              <a:t>MIT Team (Lienhard)</a:t>
            </a:r>
            <a:endParaRPr lang="en-US" sz="2000" dirty="0"/>
          </a:p>
        </p:txBody>
      </p:sp>
      <p:sp>
        <p:nvSpPr>
          <p:cNvPr id="5" name="Rectangle 4"/>
          <p:cNvSpPr/>
          <p:nvPr/>
        </p:nvSpPr>
        <p:spPr>
          <a:xfrm>
            <a:off x="4144419" y="6181110"/>
            <a:ext cx="884782" cy="540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0"/>
          <a:stretch>
            <a:fillRect/>
          </a:stretch>
        </p:blipFill>
        <p:spPr>
          <a:xfrm>
            <a:off x="894732" y="2702586"/>
            <a:ext cx="3848806" cy="1578612"/>
          </a:xfrm>
          <a:prstGeom prst="rect">
            <a:avLst/>
          </a:prstGeom>
        </p:spPr>
      </p:pic>
      <p:sp>
        <p:nvSpPr>
          <p:cNvPr id="25" name="Content Placeholder 2"/>
          <p:cNvSpPr txBox="1">
            <a:spLocks/>
          </p:cNvSpPr>
          <p:nvPr/>
        </p:nvSpPr>
        <p:spPr bwMode="auto">
          <a:xfrm>
            <a:off x="5638800" y="3418573"/>
            <a:ext cx="3276600" cy="64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b="1" dirty="0" smtClean="0"/>
              <a:t>Coauthors</a:t>
            </a:r>
          </a:p>
          <a:p>
            <a:pPr marL="0" indent="0">
              <a:buFont typeface="Arial" charset="0"/>
              <a:buNone/>
            </a:pPr>
            <a:r>
              <a:rPr lang="en-US" sz="2000" dirty="0" smtClean="0"/>
              <a:t>John Lienhard</a:t>
            </a:r>
          </a:p>
          <a:p>
            <a:pPr marL="0" indent="0">
              <a:buFont typeface="Arial" charset="0"/>
              <a:buNone/>
            </a:pPr>
            <a:r>
              <a:rPr lang="en-US" sz="2000" dirty="0" smtClean="0"/>
              <a:t>Emily Tow</a:t>
            </a:r>
          </a:p>
          <a:p>
            <a:pPr marL="0" indent="0">
              <a:buFont typeface="Arial" charset="0"/>
              <a:buNone/>
            </a:pPr>
            <a:r>
              <a:rPr lang="en-US" sz="2000" dirty="0" err="1" smtClean="0"/>
              <a:t>Jaichander</a:t>
            </a:r>
            <a:r>
              <a:rPr lang="en-US" sz="2000" dirty="0" smtClean="0"/>
              <a:t> </a:t>
            </a:r>
            <a:r>
              <a:rPr lang="en-US" sz="2000" dirty="0" err="1" smtClean="0"/>
              <a:t>Swaminathan</a:t>
            </a:r>
            <a:endParaRPr lang="en-US" sz="2000" dirty="0" smtClean="0"/>
          </a:p>
          <a:p>
            <a:pPr marL="0" indent="0">
              <a:buFont typeface="Arial" charset="0"/>
              <a:buNone/>
            </a:pPr>
            <a:r>
              <a:rPr lang="en-US" sz="2000" dirty="0" smtClean="0"/>
              <a:t>Grace Connors</a:t>
            </a:r>
          </a:p>
          <a:p>
            <a:pPr marL="0" indent="0">
              <a:buFont typeface="Arial" charset="0"/>
              <a:buNone/>
            </a:pPr>
            <a:r>
              <a:rPr lang="en-US" sz="2000" dirty="0" err="1" smtClean="0"/>
              <a:t>Laith</a:t>
            </a:r>
            <a:r>
              <a:rPr lang="en-US" sz="2000" dirty="0" smtClean="0"/>
              <a:t> </a:t>
            </a:r>
            <a:r>
              <a:rPr lang="en-US" sz="2000" dirty="0" err="1" smtClean="0"/>
              <a:t>Maswadeh</a:t>
            </a:r>
            <a:endParaRPr lang="en-US" sz="2000" dirty="0" smtClean="0"/>
          </a:p>
          <a:p>
            <a:pPr marL="0" indent="0">
              <a:buFont typeface="Arial" charset="0"/>
              <a:buNone/>
            </a:pPr>
            <a:r>
              <a:rPr lang="en-US" sz="2000" dirty="0" smtClean="0"/>
              <a:t>Sandra Cordoba</a:t>
            </a:r>
          </a:p>
          <a:p>
            <a:pPr marL="0" indent="0">
              <a:buFont typeface="Arial" charset="0"/>
              <a:buNone/>
            </a:pPr>
            <a:endParaRPr lang="en-US" sz="2000" dirty="0"/>
          </a:p>
        </p:txBody>
      </p:sp>
      <p:sp>
        <p:nvSpPr>
          <p:cNvPr id="16" name="Content Placeholder 2"/>
          <p:cNvSpPr txBox="1">
            <a:spLocks/>
          </p:cNvSpPr>
          <p:nvPr/>
        </p:nvSpPr>
        <p:spPr bwMode="auto">
          <a:xfrm>
            <a:off x="3686125" y="1468909"/>
            <a:ext cx="3276600" cy="64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dirty="0" smtClean="0"/>
              <a:t>Bob </a:t>
            </a:r>
            <a:r>
              <a:rPr lang="en-US" sz="2000" dirty="0" err="1" smtClean="0"/>
              <a:t>Boulware</a:t>
            </a:r>
            <a:endParaRPr lang="en-US" sz="2000" dirty="0"/>
          </a:p>
        </p:txBody>
      </p:sp>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t="16005" b="18143"/>
          <a:stretch/>
        </p:blipFill>
        <p:spPr>
          <a:xfrm>
            <a:off x="894732" y="4642871"/>
            <a:ext cx="3848806" cy="1806229"/>
          </a:xfrm>
          <a:prstGeom prst="rect">
            <a:avLst/>
          </a:prstGeom>
        </p:spPr>
      </p:pic>
      <p:sp>
        <p:nvSpPr>
          <p:cNvPr id="18" name="Content Placeholder 2"/>
          <p:cNvSpPr txBox="1">
            <a:spLocks/>
          </p:cNvSpPr>
          <p:nvPr/>
        </p:nvSpPr>
        <p:spPr bwMode="auto">
          <a:xfrm>
            <a:off x="1641640" y="6384472"/>
            <a:ext cx="320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dirty="0" smtClean="0"/>
              <a:t>Warsinger Lab (My </a:t>
            </a:r>
            <a:r>
              <a:rPr lang="en-US" sz="2000" dirty="0" smtClean="0"/>
              <a:t>Lab)</a:t>
            </a:r>
            <a:endParaRPr lang="en-US" sz="2000" dirty="0"/>
          </a:p>
        </p:txBody>
      </p:sp>
      <p:pic>
        <p:nvPicPr>
          <p:cNvPr id="8" name="Picture 7"/>
          <p:cNvPicPr>
            <a:picLocks noChangeAspect="1"/>
          </p:cNvPicPr>
          <p:nvPr/>
        </p:nvPicPr>
        <p:blipFill>
          <a:blip r:embed="rId12"/>
          <a:stretch>
            <a:fillRect/>
          </a:stretch>
        </p:blipFill>
        <p:spPr>
          <a:xfrm>
            <a:off x="76200" y="1084200"/>
            <a:ext cx="3802310" cy="457403"/>
          </a:xfrm>
          <a:prstGeom prst="rect">
            <a:avLst/>
          </a:prstGeom>
        </p:spPr>
      </p:pic>
    </p:spTree>
    <p:extLst>
      <p:ext uri="{BB962C8B-B14F-4D97-AF65-F5344CB8AC3E}">
        <p14:creationId xmlns:p14="http://schemas.microsoft.com/office/powerpoint/2010/main" val="4136458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1ECDD15-A1B1-4045-9A46-6D8DC0FABB3C}" type="slidenum">
              <a:rPr lang="en-US" smtClean="0"/>
              <a:pPr>
                <a:defRPr/>
              </a:pPr>
              <a:t>15</a:t>
            </a:fld>
            <a:endParaRPr lang="en-US" dirty="0"/>
          </a:p>
        </p:txBody>
      </p:sp>
    </p:spTree>
    <p:extLst>
      <p:ext uri="{BB962C8B-B14F-4D97-AF65-F5344CB8AC3E}">
        <p14:creationId xmlns:p14="http://schemas.microsoft.com/office/powerpoint/2010/main" val="90785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22022-A6A8-734C-BB49-8325F550DFEE}"/>
              </a:ext>
            </a:extLst>
          </p:cNvPr>
          <p:cNvSpPr>
            <a:spLocks noGrp="1"/>
          </p:cNvSpPr>
          <p:nvPr>
            <p:ph type="title"/>
          </p:nvPr>
        </p:nvSpPr>
        <p:spPr>
          <a:xfrm>
            <a:off x="1295400" y="132254"/>
            <a:ext cx="6553200" cy="563562"/>
          </a:xfrm>
        </p:spPr>
        <p:txBody>
          <a:bodyPr>
            <a:normAutofit fontScale="90000"/>
          </a:bodyPr>
          <a:lstStyle/>
          <a:p>
            <a:r>
              <a:rPr lang="en-US" dirty="0" smtClean="0"/>
              <a:t>Water overuse</a:t>
            </a:r>
            <a:endParaRPr lang="en-US" dirty="0"/>
          </a:p>
        </p:txBody>
      </p:sp>
      <p:sp>
        <p:nvSpPr>
          <p:cNvPr id="3" name="TextBox 2">
            <a:extLst>
              <a:ext uri="{FF2B5EF4-FFF2-40B4-BE49-F238E27FC236}">
                <a16:creationId xmlns:a16="http://schemas.microsoft.com/office/drawing/2014/main" id="{2545928F-6C3D-4F48-B279-AF2CA7C7E3FE}"/>
              </a:ext>
            </a:extLst>
          </p:cNvPr>
          <p:cNvSpPr txBox="1"/>
          <p:nvPr/>
        </p:nvSpPr>
        <p:spPr>
          <a:xfrm>
            <a:off x="134917" y="1004341"/>
            <a:ext cx="5456417" cy="4985980"/>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US" sz="2800" dirty="0" smtClean="0"/>
              <a:t>More than 80% of Rio Grande’s discharge to gulf is diverted for consumption, parts of it run dry (e.g. near Presidio)</a:t>
            </a:r>
            <a:endParaRPr lang="en-US" sz="2800" dirty="0"/>
          </a:p>
          <a:p>
            <a:pPr marL="285750" indent="-285750">
              <a:spcBef>
                <a:spcPts val="600"/>
              </a:spcBef>
              <a:buFont typeface="Arial" panose="020B0604020202020204" pitchFamily="34" charset="0"/>
              <a:buChar char="•"/>
            </a:pPr>
            <a:r>
              <a:rPr lang="en-US" sz="2800" dirty="0" smtClean="0"/>
              <a:t>Reliance on ground water (“fossil water”) for public needs for TX (</a:t>
            </a:r>
            <a:r>
              <a:rPr lang="en-US" sz="2800" b="1" dirty="0" smtClean="0"/>
              <a:t>36%</a:t>
            </a:r>
            <a:r>
              <a:rPr lang="en-US" sz="2800" dirty="0" smtClean="0"/>
              <a:t>), AZ (</a:t>
            </a:r>
            <a:r>
              <a:rPr lang="en-US" sz="2800" b="1" dirty="0" smtClean="0"/>
              <a:t>43%</a:t>
            </a:r>
            <a:r>
              <a:rPr lang="en-US" sz="2800" dirty="0" smtClean="0"/>
              <a:t>), NM (</a:t>
            </a:r>
            <a:r>
              <a:rPr lang="en-US" sz="2800" b="1" dirty="0" smtClean="0"/>
              <a:t>87%</a:t>
            </a:r>
            <a:r>
              <a:rPr lang="en-US" sz="2800" dirty="0" smtClean="0"/>
              <a:t>)</a:t>
            </a:r>
          </a:p>
          <a:p>
            <a:pPr marL="285750" indent="-285750">
              <a:spcBef>
                <a:spcPts val="600"/>
              </a:spcBef>
              <a:buFont typeface="Arial" panose="020B0604020202020204" pitchFamily="34" charset="0"/>
              <a:buChar char="•"/>
            </a:pPr>
            <a:r>
              <a:rPr lang="en-US" sz="2800" dirty="0" smtClean="0"/>
              <a:t>Dominant consumptive use is agriculture, but industrial use, potable use, cooling towers play a role</a:t>
            </a:r>
          </a:p>
        </p:txBody>
      </p:sp>
      <p:pic>
        <p:nvPicPr>
          <p:cNvPr id="4" name="Picture 3">
            <a:extLst>
              <a:ext uri="{FF2B5EF4-FFF2-40B4-BE49-F238E27FC236}">
                <a16:creationId xmlns:a16="http://schemas.microsoft.com/office/drawing/2014/main" id="{210E2360-04A3-5C49-9D21-DCAA8DCA4D3E}"/>
              </a:ext>
            </a:extLst>
          </p:cNvPr>
          <p:cNvPicPr>
            <a:picLocks noChangeAspect="1"/>
          </p:cNvPicPr>
          <p:nvPr/>
        </p:nvPicPr>
        <p:blipFill>
          <a:blip r:embed="rId3"/>
          <a:stretch>
            <a:fillRect/>
          </a:stretch>
        </p:blipFill>
        <p:spPr>
          <a:xfrm>
            <a:off x="5723391" y="1619146"/>
            <a:ext cx="3327400" cy="2870200"/>
          </a:xfrm>
          <a:prstGeom prst="rect">
            <a:avLst/>
          </a:prstGeom>
        </p:spPr>
      </p:pic>
      <p:sp>
        <p:nvSpPr>
          <p:cNvPr id="5" name="TextBox 4">
            <a:extLst>
              <a:ext uri="{FF2B5EF4-FFF2-40B4-BE49-F238E27FC236}">
                <a16:creationId xmlns:a16="http://schemas.microsoft.com/office/drawing/2014/main" id="{099C131F-3E04-BB41-B358-F5C2A6193A80}"/>
              </a:ext>
            </a:extLst>
          </p:cNvPr>
          <p:cNvSpPr txBox="1"/>
          <p:nvPr/>
        </p:nvSpPr>
        <p:spPr>
          <a:xfrm>
            <a:off x="5996067" y="4489346"/>
            <a:ext cx="3018583" cy="923330"/>
          </a:xfrm>
          <a:prstGeom prst="rect">
            <a:avLst/>
          </a:prstGeom>
          <a:noFill/>
          <a:ln>
            <a:noFill/>
          </a:ln>
        </p:spPr>
        <p:txBody>
          <a:bodyPr wrap="none" rtlCol="0">
            <a:spAutoFit/>
          </a:bodyPr>
          <a:lstStyle/>
          <a:p>
            <a:r>
              <a:rPr lang="en-US" b="1" dirty="0"/>
              <a:t>Droughts past 14 years: </a:t>
            </a:r>
          </a:p>
          <a:p>
            <a:r>
              <a:rPr lang="en-US" dirty="0"/>
              <a:t>Border states have high levels </a:t>
            </a:r>
          </a:p>
          <a:p>
            <a:r>
              <a:rPr lang="en-US" dirty="0"/>
              <a:t>of droughts.</a:t>
            </a:r>
          </a:p>
        </p:txBody>
      </p:sp>
      <p:sp>
        <p:nvSpPr>
          <p:cNvPr id="6" name="TextBox 5">
            <a:extLst>
              <a:ext uri="{FF2B5EF4-FFF2-40B4-BE49-F238E27FC236}">
                <a16:creationId xmlns:a16="http://schemas.microsoft.com/office/drawing/2014/main" id="{CF7E445C-5F7F-B141-9B13-786AC7174562}"/>
              </a:ext>
            </a:extLst>
          </p:cNvPr>
          <p:cNvSpPr txBox="1"/>
          <p:nvPr/>
        </p:nvSpPr>
        <p:spPr>
          <a:xfrm>
            <a:off x="6011054" y="5458490"/>
            <a:ext cx="3387776" cy="461665"/>
          </a:xfrm>
          <a:prstGeom prst="rect">
            <a:avLst/>
          </a:prstGeom>
          <a:noFill/>
        </p:spPr>
        <p:txBody>
          <a:bodyPr wrap="square" rtlCol="0">
            <a:spAutoFit/>
          </a:bodyPr>
          <a:lstStyle/>
          <a:p>
            <a:r>
              <a:rPr lang="en-US" sz="1200" dirty="0"/>
              <a:t>Castillo, et al. to be submitted to  </a:t>
            </a:r>
            <a:r>
              <a:rPr lang="en-US" sz="1200" i="1" u="sng" dirty="0"/>
              <a:t>Nature Energy </a:t>
            </a:r>
            <a:r>
              <a:rPr lang="en-US" sz="1200" dirty="0"/>
              <a:t>(2019)</a:t>
            </a:r>
          </a:p>
        </p:txBody>
      </p:sp>
    </p:spTree>
    <p:extLst>
      <p:ext uri="{BB962C8B-B14F-4D97-AF65-F5344CB8AC3E}">
        <p14:creationId xmlns:p14="http://schemas.microsoft.com/office/powerpoint/2010/main" val="3085201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RO anti-fouling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1ECDD15-A1B1-4045-9A46-6D8DC0FABB3C}" type="slidenum">
              <a:rPr lang="en-US" smtClean="0"/>
              <a:pPr>
                <a:defRPr/>
              </a:pPr>
              <a:t>17</a:t>
            </a:fld>
            <a:endParaRPr lang="en-US" dirty="0"/>
          </a:p>
        </p:txBody>
      </p:sp>
      <p:pic>
        <p:nvPicPr>
          <p:cNvPr id="23554" name="Picture 2" descr="https://ars.els-cdn.com/content/image/1-s2.0-S0043135418300745-fx1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181" y="1392641"/>
            <a:ext cx="5331619" cy="37911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86200" y="6019800"/>
            <a:ext cx="11430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5" name="Picture 4"/>
          <p:cNvPicPr>
            <a:picLocks noChangeAspect="1"/>
          </p:cNvPicPr>
          <p:nvPr/>
        </p:nvPicPr>
        <p:blipFill>
          <a:blip r:embed="rId3"/>
          <a:stretch>
            <a:fillRect/>
          </a:stretch>
        </p:blipFill>
        <p:spPr>
          <a:xfrm>
            <a:off x="233362" y="5323769"/>
            <a:ext cx="3800475" cy="476250"/>
          </a:xfrm>
          <a:prstGeom prst="rect">
            <a:avLst/>
          </a:prstGeom>
        </p:spPr>
      </p:pic>
      <p:pic>
        <p:nvPicPr>
          <p:cNvPr id="7" name="Picture 6"/>
          <p:cNvPicPr>
            <a:picLocks noChangeAspect="1"/>
          </p:cNvPicPr>
          <p:nvPr/>
        </p:nvPicPr>
        <p:blipFill>
          <a:blip r:embed="rId4"/>
          <a:stretch>
            <a:fillRect/>
          </a:stretch>
        </p:blipFill>
        <p:spPr>
          <a:xfrm>
            <a:off x="4110038" y="6087892"/>
            <a:ext cx="4652962" cy="229017"/>
          </a:xfrm>
          <a:prstGeom prst="rect">
            <a:avLst/>
          </a:prstGeom>
        </p:spPr>
      </p:pic>
      <p:pic>
        <p:nvPicPr>
          <p:cNvPr id="8" name="Picture 7"/>
          <p:cNvPicPr>
            <a:picLocks noChangeAspect="1"/>
          </p:cNvPicPr>
          <p:nvPr/>
        </p:nvPicPr>
        <p:blipFill>
          <a:blip r:embed="rId5"/>
          <a:stretch>
            <a:fillRect/>
          </a:stretch>
        </p:blipFill>
        <p:spPr>
          <a:xfrm>
            <a:off x="381000" y="5845460"/>
            <a:ext cx="3505200" cy="600674"/>
          </a:xfrm>
          <a:prstGeom prst="rect">
            <a:avLst/>
          </a:prstGeom>
        </p:spPr>
      </p:pic>
      <p:sp>
        <p:nvSpPr>
          <p:cNvPr id="10" name="Rectangle 9"/>
          <p:cNvSpPr/>
          <p:nvPr/>
        </p:nvSpPr>
        <p:spPr>
          <a:xfrm>
            <a:off x="2819400" y="6593613"/>
            <a:ext cx="5562600" cy="246221"/>
          </a:xfrm>
          <a:prstGeom prst="rect">
            <a:avLst/>
          </a:prstGeom>
        </p:spPr>
        <p:txBody>
          <a:bodyPr wrap="square">
            <a:spAutoFit/>
          </a:bodyPr>
          <a:lstStyle/>
          <a:p>
            <a:r>
              <a:rPr lang="en-US" sz="1000" dirty="0" smtClean="0">
                <a:solidFill>
                  <a:schemeClr val="bg1">
                    <a:lumMod val="50000"/>
                  </a:schemeClr>
                </a:solidFill>
                <a:latin typeface="Times New Roman" panose="02020603050405020304" pitchFamily="18" charset="0"/>
                <a:ea typeface="Times New Roman" panose="02020603050405020304" pitchFamily="18" charset="0"/>
              </a:rPr>
              <a:t>Warsinger</a:t>
            </a:r>
            <a:r>
              <a:rPr lang="en-US" sz="1000" dirty="0">
                <a:solidFill>
                  <a:schemeClr val="bg1">
                    <a:lumMod val="50000"/>
                  </a:schemeClr>
                </a:solidFill>
                <a:latin typeface="Times New Roman" panose="02020603050405020304" pitchFamily="18" charset="0"/>
                <a:ea typeface="Times New Roman" panose="02020603050405020304" pitchFamily="18" charset="0"/>
              </a:rPr>
              <a:t>, </a:t>
            </a:r>
            <a:r>
              <a:rPr lang="en-US" sz="1000" dirty="0" smtClean="0">
                <a:solidFill>
                  <a:schemeClr val="bg1">
                    <a:lumMod val="50000"/>
                  </a:schemeClr>
                </a:solidFill>
                <a:latin typeface="Times New Roman" panose="02020603050405020304" pitchFamily="18" charset="0"/>
                <a:ea typeface="Times New Roman" panose="02020603050405020304" pitchFamily="18" charset="0"/>
              </a:rPr>
              <a:t>et. al, “Water </a:t>
            </a:r>
            <a:r>
              <a:rPr lang="en-US" sz="1000" dirty="0">
                <a:solidFill>
                  <a:schemeClr val="bg1">
                    <a:lumMod val="50000"/>
                  </a:schemeClr>
                </a:solidFill>
                <a:latin typeface="Times New Roman" panose="02020603050405020304" pitchFamily="18" charset="0"/>
                <a:ea typeface="Times New Roman" panose="02020603050405020304" pitchFamily="18" charset="0"/>
              </a:rPr>
              <a:t>Research, </a:t>
            </a:r>
            <a:r>
              <a:rPr lang="en-US" sz="1000" dirty="0">
                <a:solidFill>
                  <a:schemeClr val="bg1">
                    <a:lumMod val="50000"/>
                  </a:schemeClr>
                </a:solidFill>
              </a:rPr>
              <a:t>vol. pp. 137 384-394</a:t>
            </a:r>
            <a:r>
              <a:rPr lang="en-US" sz="1000" dirty="0" smtClean="0">
                <a:solidFill>
                  <a:schemeClr val="bg1">
                    <a:lumMod val="50000"/>
                  </a:schemeClr>
                </a:solidFill>
                <a:latin typeface="Times New Roman" panose="02020603050405020304" pitchFamily="18" charset="0"/>
                <a:ea typeface="Times New Roman" panose="02020603050405020304" pitchFamily="18" charset="0"/>
              </a:rPr>
              <a:t>2018</a:t>
            </a:r>
            <a:endParaRPr lang="en-US" sz="1000" dirty="0">
              <a:solidFill>
                <a:schemeClr val="bg1">
                  <a:lumMod val="50000"/>
                </a:schemeClr>
              </a:solidFill>
            </a:endParaRPr>
          </a:p>
        </p:txBody>
      </p:sp>
    </p:spTree>
    <p:extLst>
      <p:ext uri="{BB962C8B-B14F-4D97-AF65-F5344CB8AC3E}">
        <p14:creationId xmlns:p14="http://schemas.microsoft.com/office/powerpoint/2010/main" val="327881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RO Antifouling</a:t>
            </a:r>
            <a:endParaRPr lang="en-US" dirty="0"/>
          </a:p>
        </p:txBody>
      </p:sp>
      <p:sp>
        <p:nvSpPr>
          <p:cNvPr id="3" name="Content Placeholder 2"/>
          <p:cNvSpPr>
            <a:spLocks noGrp="1"/>
          </p:cNvSpPr>
          <p:nvPr>
            <p:ph idx="1"/>
          </p:nvPr>
        </p:nvSpPr>
        <p:spPr>
          <a:xfrm>
            <a:off x="457200" y="5410200"/>
            <a:ext cx="8229600" cy="1173163"/>
          </a:xfrm>
          <a:solidFill>
            <a:schemeClr val="bg1"/>
          </a:solidFill>
        </p:spPr>
        <p:txBody>
          <a:bodyPr/>
          <a:lstStyle/>
          <a:p>
            <a:r>
              <a:rPr lang="en-US" dirty="0" smtClean="0"/>
              <a:t>Max recovery is increased by short residence times</a:t>
            </a:r>
            <a:endParaRPr lang="en-US" dirty="0"/>
          </a:p>
        </p:txBody>
      </p:sp>
      <p:sp>
        <p:nvSpPr>
          <p:cNvPr id="4" name="Slide Number Placeholder 3"/>
          <p:cNvSpPr>
            <a:spLocks noGrp="1"/>
          </p:cNvSpPr>
          <p:nvPr>
            <p:ph type="sldNum" sz="quarter" idx="12"/>
          </p:nvPr>
        </p:nvSpPr>
        <p:spPr/>
        <p:txBody>
          <a:bodyPr/>
          <a:lstStyle/>
          <a:p>
            <a:pPr>
              <a:defRPr/>
            </a:pPr>
            <a:fld id="{F1ECDD15-A1B1-4045-9A46-6D8DC0FABB3C}" type="slidenum">
              <a:rPr lang="en-US" smtClean="0"/>
              <a:pPr>
                <a:defRPr/>
              </a:pPr>
              <a:t>18</a:t>
            </a:fld>
            <a:endParaRPr lang="en-US" dirty="0"/>
          </a:p>
        </p:txBody>
      </p:sp>
      <p:pic>
        <p:nvPicPr>
          <p:cNvPr id="5" name="Picture 4"/>
          <p:cNvPicPr>
            <a:picLocks noChangeAspect="1"/>
          </p:cNvPicPr>
          <p:nvPr/>
        </p:nvPicPr>
        <p:blipFill>
          <a:blip r:embed="rId2"/>
          <a:stretch>
            <a:fillRect/>
          </a:stretch>
        </p:blipFill>
        <p:spPr>
          <a:xfrm>
            <a:off x="381000" y="1647825"/>
            <a:ext cx="8210798" cy="3762375"/>
          </a:xfrm>
          <a:prstGeom prst="rect">
            <a:avLst/>
          </a:prstGeom>
        </p:spPr>
      </p:pic>
      <p:sp>
        <p:nvSpPr>
          <p:cNvPr id="6" name="Rectangle 5"/>
          <p:cNvSpPr/>
          <p:nvPr/>
        </p:nvSpPr>
        <p:spPr>
          <a:xfrm>
            <a:off x="2032000" y="6525016"/>
            <a:ext cx="5562600" cy="246221"/>
          </a:xfrm>
          <a:prstGeom prst="rect">
            <a:avLst/>
          </a:prstGeom>
        </p:spPr>
        <p:txBody>
          <a:bodyPr wrap="square">
            <a:spAutoFit/>
          </a:bodyPr>
          <a:lstStyle/>
          <a:p>
            <a:pPr algn="ctr"/>
            <a:r>
              <a:rPr lang="en-US" sz="1000" dirty="0" smtClean="0">
                <a:solidFill>
                  <a:schemeClr val="bg1">
                    <a:lumMod val="50000"/>
                  </a:schemeClr>
                </a:solidFill>
                <a:latin typeface="Times New Roman" panose="02020603050405020304" pitchFamily="18" charset="0"/>
                <a:ea typeface="Times New Roman" panose="02020603050405020304" pitchFamily="18" charset="0"/>
              </a:rPr>
              <a:t>Warsinger</a:t>
            </a:r>
            <a:r>
              <a:rPr lang="en-US" sz="1000" dirty="0">
                <a:solidFill>
                  <a:schemeClr val="bg1">
                    <a:lumMod val="50000"/>
                  </a:schemeClr>
                </a:solidFill>
                <a:latin typeface="Times New Roman" panose="02020603050405020304" pitchFamily="18" charset="0"/>
                <a:ea typeface="Times New Roman" panose="02020603050405020304" pitchFamily="18" charset="0"/>
              </a:rPr>
              <a:t>, </a:t>
            </a:r>
            <a:r>
              <a:rPr lang="en-US" sz="1000" dirty="0" smtClean="0">
                <a:solidFill>
                  <a:schemeClr val="bg1">
                    <a:lumMod val="50000"/>
                  </a:schemeClr>
                </a:solidFill>
                <a:latin typeface="Times New Roman" panose="02020603050405020304" pitchFamily="18" charset="0"/>
                <a:ea typeface="Times New Roman" panose="02020603050405020304" pitchFamily="18" charset="0"/>
              </a:rPr>
              <a:t>et. al, “Water </a:t>
            </a:r>
            <a:r>
              <a:rPr lang="en-US" sz="1000" dirty="0">
                <a:solidFill>
                  <a:schemeClr val="bg1">
                    <a:lumMod val="50000"/>
                  </a:schemeClr>
                </a:solidFill>
                <a:latin typeface="Times New Roman" panose="02020603050405020304" pitchFamily="18" charset="0"/>
                <a:ea typeface="Times New Roman" panose="02020603050405020304" pitchFamily="18" charset="0"/>
              </a:rPr>
              <a:t>Research, </a:t>
            </a:r>
            <a:r>
              <a:rPr lang="en-US" sz="1000" dirty="0">
                <a:solidFill>
                  <a:schemeClr val="bg1">
                    <a:lumMod val="50000"/>
                  </a:schemeClr>
                </a:solidFill>
              </a:rPr>
              <a:t>vol. pp. 137 384-394</a:t>
            </a:r>
            <a:r>
              <a:rPr lang="en-US" sz="1000" dirty="0" smtClean="0">
                <a:solidFill>
                  <a:schemeClr val="bg1">
                    <a:lumMod val="50000"/>
                  </a:schemeClr>
                </a:solidFill>
                <a:latin typeface="Times New Roman" panose="02020603050405020304" pitchFamily="18" charset="0"/>
                <a:ea typeface="Times New Roman" panose="02020603050405020304" pitchFamily="18" charset="0"/>
              </a:rPr>
              <a:t>2018</a:t>
            </a:r>
            <a:endParaRPr lang="en-US" sz="1000" dirty="0">
              <a:solidFill>
                <a:schemeClr val="bg1">
                  <a:lumMod val="50000"/>
                </a:schemeClr>
              </a:solidFill>
            </a:endParaRPr>
          </a:p>
        </p:txBody>
      </p:sp>
    </p:spTree>
    <p:extLst>
      <p:ext uri="{BB962C8B-B14F-4D97-AF65-F5344CB8AC3E}">
        <p14:creationId xmlns:p14="http://schemas.microsoft.com/office/powerpoint/2010/main" val="2223877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Batch?</a:t>
            </a:r>
            <a:endParaRPr lang="en-US" dirty="0"/>
          </a:p>
        </p:txBody>
      </p:sp>
      <p:sp>
        <p:nvSpPr>
          <p:cNvPr id="3" name="Content Placeholder 2"/>
          <p:cNvSpPr>
            <a:spLocks noGrp="1"/>
          </p:cNvSpPr>
          <p:nvPr>
            <p:ph idx="1"/>
          </p:nvPr>
        </p:nvSpPr>
        <p:spPr/>
        <p:txBody>
          <a:bodyPr/>
          <a:lstStyle/>
          <a:p>
            <a:r>
              <a:rPr lang="en-US" dirty="0"/>
              <a:t>A set volume of liquid is concentrated</a:t>
            </a:r>
          </a:p>
          <a:p>
            <a:r>
              <a:rPr lang="en-US" dirty="0" smtClean="0"/>
              <a:t>Pressure varies over time</a:t>
            </a:r>
          </a:p>
        </p:txBody>
      </p:sp>
      <p:sp>
        <p:nvSpPr>
          <p:cNvPr id="6" name="Slide Number Placeholder 5"/>
          <p:cNvSpPr>
            <a:spLocks noGrp="1"/>
          </p:cNvSpPr>
          <p:nvPr>
            <p:ph type="sldNum" sz="quarter" idx="12"/>
          </p:nvPr>
        </p:nvSpPr>
        <p:spPr/>
        <p:txBody>
          <a:bodyPr/>
          <a:lstStyle/>
          <a:p>
            <a:pPr defTabSz="685800">
              <a:defRPr/>
            </a:pPr>
            <a:fld id="{F1ECDD15-A1B1-4045-9A46-6D8DC0FABB3C}" type="slidenum">
              <a:rPr lang="en-US">
                <a:solidFill>
                  <a:prstClr val="black">
                    <a:tint val="75000"/>
                  </a:prstClr>
                </a:solidFill>
                <a:latin typeface="Calibri"/>
              </a:rPr>
              <a:pPr defTabSz="685800">
                <a:defRPr/>
              </a:pPr>
              <a:t>19</a:t>
            </a:fld>
            <a:endParaRPr lang="en-US" dirty="0">
              <a:solidFill>
                <a:prstClr val="black">
                  <a:tint val="75000"/>
                </a:prstClr>
              </a:solidFill>
              <a:latin typeface="Calibri"/>
            </a:endParaRPr>
          </a:p>
        </p:txBody>
      </p:sp>
      <p:sp>
        <p:nvSpPr>
          <p:cNvPr id="4" name="Rectangle 3"/>
          <p:cNvSpPr/>
          <p:nvPr/>
        </p:nvSpPr>
        <p:spPr>
          <a:xfrm>
            <a:off x="4056134" y="6137059"/>
            <a:ext cx="1143000" cy="720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177085" y="2596492"/>
            <a:ext cx="4833317" cy="4259269"/>
            <a:chOff x="3844283" y="2534646"/>
            <a:chExt cx="3957673" cy="3750484"/>
          </a:xfrm>
        </p:grpSpPr>
        <p:grpSp>
          <p:nvGrpSpPr>
            <p:cNvPr id="7" name="Group 6"/>
            <p:cNvGrpSpPr/>
            <p:nvPr/>
          </p:nvGrpSpPr>
          <p:grpSpPr>
            <a:xfrm>
              <a:off x="3844283" y="2901086"/>
              <a:ext cx="3474178" cy="3384044"/>
              <a:chOff x="3146532" y="1562268"/>
              <a:chExt cx="4632235" cy="3384043"/>
            </a:xfrm>
          </p:grpSpPr>
          <p:cxnSp>
            <p:nvCxnSpPr>
              <p:cNvPr id="8" name="Straight Connector 7"/>
              <p:cNvCxnSpPr/>
              <p:nvPr/>
            </p:nvCxnSpPr>
            <p:spPr>
              <a:xfrm flipH="1">
                <a:off x="3802828" y="1757447"/>
                <a:ext cx="7172" cy="2585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146532" y="1562268"/>
                <a:ext cx="4632235" cy="3384043"/>
                <a:chOff x="3146532" y="1562268"/>
                <a:chExt cx="4632235" cy="3384043"/>
              </a:xfrm>
            </p:grpSpPr>
            <p:grpSp>
              <p:nvGrpSpPr>
                <p:cNvPr id="10" name="Group 9"/>
                <p:cNvGrpSpPr/>
                <p:nvPr/>
              </p:nvGrpSpPr>
              <p:grpSpPr>
                <a:xfrm>
                  <a:off x="3810000" y="1916811"/>
                  <a:ext cx="3919411" cy="1588389"/>
                  <a:chOff x="1295400" y="2259106"/>
                  <a:chExt cx="4452283" cy="2133900"/>
                </a:xfrm>
              </p:grpSpPr>
              <p:sp>
                <p:nvSpPr>
                  <p:cNvPr id="25" name="Freeform 24"/>
                  <p:cNvSpPr/>
                  <p:nvPr/>
                </p:nvSpPr>
                <p:spPr>
                  <a:xfrm>
                    <a:off x="1295400" y="2286000"/>
                    <a:ext cx="1910012" cy="2107006"/>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227716 w 2792956"/>
                      <a:gd name="connsiteY0" fmla="*/ 258388 h 3785324"/>
                      <a:gd name="connsiteX1" fmla="*/ 2719657 w 2792956"/>
                      <a:gd name="connsiteY1" fmla="*/ 264135 h 3785324"/>
                      <a:gd name="connsiteX2" fmla="*/ 2781302 w 2792956"/>
                      <a:gd name="connsiteY2" fmla="*/ 274410 h 3785324"/>
                      <a:gd name="connsiteX3" fmla="*/ 2771028 w 2792956"/>
                      <a:gd name="connsiteY3" fmla="*/ 438796 h 3785324"/>
                      <a:gd name="connsiteX4" fmla="*/ 2565545 w 2792956"/>
                      <a:gd name="connsiteY4" fmla="*/ 1733340 h 3785324"/>
                      <a:gd name="connsiteX5" fmla="*/ 2205949 w 2792956"/>
                      <a:gd name="connsiteY5" fmla="*/ 2575821 h 3785324"/>
                      <a:gd name="connsiteX6" fmla="*/ 1784709 w 2792956"/>
                      <a:gd name="connsiteY6" fmla="*/ 3120351 h 3785324"/>
                      <a:gd name="connsiteX7" fmla="*/ 1055244 w 2792956"/>
                      <a:gd name="connsiteY7" fmla="*/ 3562140 h 3785324"/>
                      <a:gd name="connsiteX8" fmla="*/ 284682 w 2792956"/>
                      <a:gd name="connsiteY8" fmla="*/ 3767623 h 3785324"/>
                      <a:gd name="connsiteX9" fmla="*/ 120295 w 2792956"/>
                      <a:gd name="connsiteY9" fmla="*/ 3777897 h 3785324"/>
                      <a:gd name="connsiteX10" fmla="*/ 227716 w 2792956"/>
                      <a:gd name="connsiteY10" fmla="*/ 258388 h 3785324"/>
                      <a:gd name="connsiteX0" fmla="*/ 210559 w 2775799"/>
                      <a:gd name="connsiteY0" fmla="*/ 258388 h 3785324"/>
                      <a:gd name="connsiteX1" fmla="*/ 2702500 w 2775799"/>
                      <a:gd name="connsiteY1" fmla="*/ 264135 h 3785324"/>
                      <a:gd name="connsiteX2" fmla="*/ 2764145 w 2775799"/>
                      <a:gd name="connsiteY2" fmla="*/ 274410 h 3785324"/>
                      <a:gd name="connsiteX3" fmla="*/ 2753871 w 2775799"/>
                      <a:gd name="connsiteY3" fmla="*/ 438796 h 3785324"/>
                      <a:gd name="connsiteX4" fmla="*/ 2548388 w 2775799"/>
                      <a:gd name="connsiteY4" fmla="*/ 1733340 h 3785324"/>
                      <a:gd name="connsiteX5" fmla="*/ 2188792 w 2775799"/>
                      <a:gd name="connsiteY5" fmla="*/ 2575821 h 3785324"/>
                      <a:gd name="connsiteX6" fmla="*/ 1767552 w 2775799"/>
                      <a:gd name="connsiteY6" fmla="*/ 3120351 h 3785324"/>
                      <a:gd name="connsiteX7" fmla="*/ 1038087 w 2775799"/>
                      <a:gd name="connsiteY7" fmla="*/ 3562140 h 3785324"/>
                      <a:gd name="connsiteX8" fmla="*/ 267525 w 2775799"/>
                      <a:gd name="connsiteY8" fmla="*/ 3767623 h 3785324"/>
                      <a:gd name="connsiteX9" fmla="*/ 103138 w 2775799"/>
                      <a:gd name="connsiteY9" fmla="*/ 3777897 h 3785324"/>
                      <a:gd name="connsiteX10" fmla="*/ 301999 w 2775799"/>
                      <a:gd name="connsiteY10" fmla="*/ 349590 h 3785324"/>
                      <a:gd name="connsiteX0" fmla="*/ 107421 w 2672661"/>
                      <a:gd name="connsiteY0" fmla="*/ 258388 h 3785324"/>
                      <a:gd name="connsiteX1" fmla="*/ 2599362 w 2672661"/>
                      <a:gd name="connsiteY1" fmla="*/ 264135 h 3785324"/>
                      <a:gd name="connsiteX2" fmla="*/ 2661007 w 2672661"/>
                      <a:gd name="connsiteY2" fmla="*/ 274410 h 3785324"/>
                      <a:gd name="connsiteX3" fmla="*/ 2650733 w 2672661"/>
                      <a:gd name="connsiteY3" fmla="*/ 438796 h 3785324"/>
                      <a:gd name="connsiteX4" fmla="*/ 2445250 w 2672661"/>
                      <a:gd name="connsiteY4" fmla="*/ 1733340 h 3785324"/>
                      <a:gd name="connsiteX5" fmla="*/ 2085654 w 2672661"/>
                      <a:gd name="connsiteY5" fmla="*/ 2575821 h 3785324"/>
                      <a:gd name="connsiteX6" fmla="*/ 1664414 w 2672661"/>
                      <a:gd name="connsiteY6" fmla="*/ 3120351 h 3785324"/>
                      <a:gd name="connsiteX7" fmla="*/ 934949 w 2672661"/>
                      <a:gd name="connsiteY7" fmla="*/ 3562140 h 3785324"/>
                      <a:gd name="connsiteX8" fmla="*/ 164387 w 2672661"/>
                      <a:gd name="connsiteY8" fmla="*/ 3767623 h 3785324"/>
                      <a:gd name="connsiteX9" fmla="*/ 0 w 2672661"/>
                      <a:gd name="connsiteY9" fmla="*/ 3777897 h 3785324"/>
                      <a:gd name="connsiteX0" fmla="*/ 2599362 w 2672661"/>
                      <a:gd name="connsiteY0" fmla="*/ 6603 h 3527792"/>
                      <a:gd name="connsiteX1" fmla="*/ 2661007 w 2672661"/>
                      <a:gd name="connsiteY1" fmla="*/ 16878 h 3527792"/>
                      <a:gd name="connsiteX2" fmla="*/ 2650733 w 2672661"/>
                      <a:gd name="connsiteY2" fmla="*/ 181264 h 3527792"/>
                      <a:gd name="connsiteX3" fmla="*/ 2445250 w 2672661"/>
                      <a:gd name="connsiteY3" fmla="*/ 1475808 h 3527792"/>
                      <a:gd name="connsiteX4" fmla="*/ 2085654 w 2672661"/>
                      <a:gd name="connsiteY4" fmla="*/ 2318289 h 3527792"/>
                      <a:gd name="connsiteX5" fmla="*/ 1664414 w 2672661"/>
                      <a:gd name="connsiteY5" fmla="*/ 2862819 h 3527792"/>
                      <a:gd name="connsiteX6" fmla="*/ 934949 w 2672661"/>
                      <a:gd name="connsiteY6" fmla="*/ 3304608 h 3527792"/>
                      <a:gd name="connsiteX7" fmla="*/ 164387 w 2672661"/>
                      <a:gd name="connsiteY7" fmla="*/ 3510091 h 3527792"/>
                      <a:gd name="connsiteX8" fmla="*/ 0 w 2672661"/>
                      <a:gd name="connsiteY8" fmla="*/ 3520365 h 3527792"/>
                      <a:gd name="connsiteX0" fmla="*/ 2793000 w 2802669"/>
                      <a:gd name="connsiteY0" fmla="*/ 4171646 h 4171646"/>
                      <a:gd name="connsiteX1" fmla="*/ 2661007 w 2802669"/>
                      <a:gd name="connsiteY1" fmla="*/ 287057 h 4171646"/>
                      <a:gd name="connsiteX2" fmla="*/ 2650733 w 2802669"/>
                      <a:gd name="connsiteY2" fmla="*/ 451443 h 4171646"/>
                      <a:gd name="connsiteX3" fmla="*/ 2445250 w 2802669"/>
                      <a:gd name="connsiteY3" fmla="*/ 1745987 h 4171646"/>
                      <a:gd name="connsiteX4" fmla="*/ 2085654 w 2802669"/>
                      <a:gd name="connsiteY4" fmla="*/ 2588468 h 4171646"/>
                      <a:gd name="connsiteX5" fmla="*/ 1664414 w 2802669"/>
                      <a:gd name="connsiteY5" fmla="*/ 3132998 h 4171646"/>
                      <a:gd name="connsiteX6" fmla="*/ 934949 w 2802669"/>
                      <a:gd name="connsiteY6" fmla="*/ 3574787 h 4171646"/>
                      <a:gd name="connsiteX7" fmla="*/ 164387 w 2802669"/>
                      <a:gd name="connsiteY7" fmla="*/ 3780270 h 4171646"/>
                      <a:gd name="connsiteX8" fmla="*/ 0 w 2802669"/>
                      <a:gd name="connsiteY8" fmla="*/ 3790544 h 4171646"/>
                      <a:gd name="connsiteX0" fmla="*/ 2814515 w 2823361"/>
                      <a:gd name="connsiteY0" fmla="*/ 3722203 h 3766984"/>
                      <a:gd name="connsiteX1" fmla="*/ 2661007 w 2823361"/>
                      <a:gd name="connsiteY1" fmla="*/ 256070 h 3766984"/>
                      <a:gd name="connsiteX2" fmla="*/ 2650733 w 2823361"/>
                      <a:gd name="connsiteY2" fmla="*/ 420456 h 3766984"/>
                      <a:gd name="connsiteX3" fmla="*/ 2445250 w 2823361"/>
                      <a:gd name="connsiteY3" fmla="*/ 1715000 h 3766984"/>
                      <a:gd name="connsiteX4" fmla="*/ 2085654 w 2823361"/>
                      <a:gd name="connsiteY4" fmla="*/ 2557481 h 3766984"/>
                      <a:gd name="connsiteX5" fmla="*/ 1664414 w 2823361"/>
                      <a:gd name="connsiteY5" fmla="*/ 3102011 h 3766984"/>
                      <a:gd name="connsiteX6" fmla="*/ 934949 w 2823361"/>
                      <a:gd name="connsiteY6" fmla="*/ 3543800 h 3766984"/>
                      <a:gd name="connsiteX7" fmla="*/ 164387 w 2823361"/>
                      <a:gd name="connsiteY7" fmla="*/ 3749283 h 3766984"/>
                      <a:gd name="connsiteX8" fmla="*/ 0 w 2823361"/>
                      <a:gd name="connsiteY8" fmla="*/ 3759557 h 3766984"/>
                      <a:gd name="connsiteX0" fmla="*/ 2814515 w 2822578"/>
                      <a:gd name="connsiteY0" fmla="*/ 3531646 h 3576427"/>
                      <a:gd name="connsiteX1" fmla="*/ 2661007 w 2822578"/>
                      <a:gd name="connsiteY1" fmla="*/ 65513 h 3576427"/>
                      <a:gd name="connsiteX2" fmla="*/ 2650733 w 2822578"/>
                      <a:gd name="connsiteY2" fmla="*/ 229899 h 3576427"/>
                      <a:gd name="connsiteX3" fmla="*/ 2445250 w 2822578"/>
                      <a:gd name="connsiteY3" fmla="*/ 1524443 h 3576427"/>
                      <a:gd name="connsiteX4" fmla="*/ 2085654 w 2822578"/>
                      <a:gd name="connsiteY4" fmla="*/ 2366924 h 3576427"/>
                      <a:gd name="connsiteX5" fmla="*/ 1664414 w 2822578"/>
                      <a:gd name="connsiteY5" fmla="*/ 2911454 h 3576427"/>
                      <a:gd name="connsiteX6" fmla="*/ 934949 w 2822578"/>
                      <a:gd name="connsiteY6" fmla="*/ 3353243 h 3576427"/>
                      <a:gd name="connsiteX7" fmla="*/ 164387 w 2822578"/>
                      <a:gd name="connsiteY7" fmla="*/ 3558726 h 3576427"/>
                      <a:gd name="connsiteX8" fmla="*/ 0 w 2822578"/>
                      <a:gd name="connsiteY8" fmla="*/ 3569000 h 3576427"/>
                      <a:gd name="connsiteX0" fmla="*/ 2814515 w 2824412"/>
                      <a:gd name="connsiteY0" fmla="*/ 3500776 h 3545557"/>
                      <a:gd name="connsiteX1" fmla="*/ 2704038 w 2824412"/>
                      <a:gd name="connsiteY1" fmla="*/ 77562 h 3545557"/>
                      <a:gd name="connsiteX2" fmla="*/ 2650733 w 2824412"/>
                      <a:gd name="connsiteY2" fmla="*/ 199029 h 3545557"/>
                      <a:gd name="connsiteX3" fmla="*/ 2445250 w 2824412"/>
                      <a:gd name="connsiteY3" fmla="*/ 1493573 h 3545557"/>
                      <a:gd name="connsiteX4" fmla="*/ 2085654 w 2824412"/>
                      <a:gd name="connsiteY4" fmla="*/ 2336054 h 3545557"/>
                      <a:gd name="connsiteX5" fmla="*/ 1664414 w 2824412"/>
                      <a:gd name="connsiteY5" fmla="*/ 2880584 h 3545557"/>
                      <a:gd name="connsiteX6" fmla="*/ 934949 w 2824412"/>
                      <a:gd name="connsiteY6" fmla="*/ 3322373 h 3545557"/>
                      <a:gd name="connsiteX7" fmla="*/ 164387 w 2824412"/>
                      <a:gd name="connsiteY7" fmla="*/ 3527856 h 3545557"/>
                      <a:gd name="connsiteX8" fmla="*/ 0 w 2824412"/>
                      <a:gd name="connsiteY8" fmla="*/ 3538130 h 354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412" h="3545557">
                        <a:moveTo>
                          <a:pt x="2814515" y="3500776"/>
                        </a:moveTo>
                        <a:cubicBezTo>
                          <a:pt x="2864394" y="3498919"/>
                          <a:pt x="2709819" y="198667"/>
                          <a:pt x="2704038" y="77562"/>
                        </a:cubicBezTo>
                        <a:cubicBezTo>
                          <a:pt x="2698257" y="-43543"/>
                          <a:pt x="2693864" y="-36973"/>
                          <a:pt x="2650733" y="199029"/>
                        </a:cubicBezTo>
                        <a:cubicBezTo>
                          <a:pt x="2607602" y="435031"/>
                          <a:pt x="2539430" y="1137402"/>
                          <a:pt x="2445250" y="1493573"/>
                        </a:cubicBezTo>
                        <a:cubicBezTo>
                          <a:pt x="2351070" y="1849744"/>
                          <a:pt x="2215793" y="2104886"/>
                          <a:pt x="2085654" y="2336054"/>
                        </a:cubicBezTo>
                        <a:cubicBezTo>
                          <a:pt x="1955515" y="2567222"/>
                          <a:pt x="1856198" y="2716198"/>
                          <a:pt x="1664414" y="2880584"/>
                        </a:cubicBezTo>
                        <a:cubicBezTo>
                          <a:pt x="1472630" y="3044970"/>
                          <a:pt x="1184953" y="3214494"/>
                          <a:pt x="934949" y="3322373"/>
                        </a:cubicBezTo>
                        <a:cubicBezTo>
                          <a:pt x="684945" y="3430252"/>
                          <a:pt x="320212" y="3491897"/>
                          <a:pt x="164387" y="3527856"/>
                        </a:cubicBezTo>
                        <a:cubicBezTo>
                          <a:pt x="8562" y="3563815"/>
                          <a:pt x="23973" y="3532993"/>
                          <a:pt x="0" y="3538130"/>
                        </a:cubicBezTo>
                      </a:path>
                    </a:pathLst>
                  </a:custGeom>
                  <a:solidFill>
                    <a:schemeClr val="bg1">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600">
                      <a:solidFill>
                        <a:prstClr val="white"/>
                      </a:solidFill>
                      <a:latin typeface="Calibri"/>
                    </a:endParaRPr>
                  </a:p>
                </p:txBody>
              </p:sp>
              <p:sp>
                <p:nvSpPr>
                  <p:cNvPr id="26" name="Freeform 25"/>
                  <p:cNvSpPr/>
                  <p:nvPr/>
                </p:nvSpPr>
                <p:spPr>
                  <a:xfrm>
                    <a:off x="3205412" y="2259106"/>
                    <a:ext cx="1910012" cy="2107006"/>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227716 w 2792956"/>
                      <a:gd name="connsiteY0" fmla="*/ 258388 h 3785324"/>
                      <a:gd name="connsiteX1" fmla="*/ 2719657 w 2792956"/>
                      <a:gd name="connsiteY1" fmla="*/ 264135 h 3785324"/>
                      <a:gd name="connsiteX2" fmla="*/ 2781302 w 2792956"/>
                      <a:gd name="connsiteY2" fmla="*/ 274410 h 3785324"/>
                      <a:gd name="connsiteX3" fmla="*/ 2771028 w 2792956"/>
                      <a:gd name="connsiteY3" fmla="*/ 438796 h 3785324"/>
                      <a:gd name="connsiteX4" fmla="*/ 2565545 w 2792956"/>
                      <a:gd name="connsiteY4" fmla="*/ 1733340 h 3785324"/>
                      <a:gd name="connsiteX5" fmla="*/ 2205949 w 2792956"/>
                      <a:gd name="connsiteY5" fmla="*/ 2575821 h 3785324"/>
                      <a:gd name="connsiteX6" fmla="*/ 1784709 w 2792956"/>
                      <a:gd name="connsiteY6" fmla="*/ 3120351 h 3785324"/>
                      <a:gd name="connsiteX7" fmla="*/ 1055244 w 2792956"/>
                      <a:gd name="connsiteY7" fmla="*/ 3562140 h 3785324"/>
                      <a:gd name="connsiteX8" fmla="*/ 284682 w 2792956"/>
                      <a:gd name="connsiteY8" fmla="*/ 3767623 h 3785324"/>
                      <a:gd name="connsiteX9" fmla="*/ 120295 w 2792956"/>
                      <a:gd name="connsiteY9" fmla="*/ 3777897 h 3785324"/>
                      <a:gd name="connsiteX10" fmla="*/ 227716 w 2792956"/>
                      <a:gd name="connsiteY10" fmla="*/ 258388 h 3785324"/>
                      <a:gd name="connsiteX0" fmla="*/ 210559 w 2775799"/>
                      <a:gd name="connsiteY0" fmla="*/ 258388 h 3785324"/>
                      <a:gd name="connsiteX1" fmla="*/ 2702500 w 2775799"/>
                      <a:gd name="connsiteY1" fmla="*/ 264135 h 3785324"/>
                      <a:gd name="connsiteX2" fmla="*/ 2764145 w 2775799"/>
                      <a:gd name="connsiteY2" fmla="*/ 274410 h 3785324"/>
                      <a:gd name="connsiteX3" fmla="*/ 2753871 w 2775799"/>
                      <a:gd name="connsiteY3" fmla="*/ 438796 h 3785324"/>
                      <a:gd name="connsiteX4" fmla="*/ 2548388 w 2775799"/>
                      <a:gd name="connsiteY4" fmla="*/ 1733340 h 3785324"/>
                      <a:gd name="connsiteX5" fmla="*/ 2188792 w 2775799"/>
                      <a:gd name="connsiteY5" fmla="*/ 2575821 h 3785324"/>
                      <a:gd name="connsiteX6" fmla="*/ 1767552 w 2775799"/>
                      <a:gd name="connsiteY6" fmla="*/ 3120351 h 3785324"/>
                      <a:gd name="connsiteX7" fmla="*/ 1038087 w 2775799"/>
                      <a:gd name="connsiteY7" fmla="*/ 3562140 h 3785324"/>
                      <a:gd name="connsiteX8" fmla="*/ 267525 w 2775799"/>
                      <a:gd name="connsiteY8" fmla="*/ 3767623 h 3785324"/>
                      <a:gd name="connsiteX9" fmla="*/ 103138 w 2775799"/>
                      <a:gd name="connsiteY9" fmla="*/ 3777897 h 3785324"/>
                      <a:gd name="connsiteX10" fmla="*/ 301999 w 2775799"/>
                      <a:gd name="connsiteY10" fmla="*/ 349590 h 3785324"/>
                      <a:gd name="connsiteX0" fmla="*/ 107421 w 2672661"/>
                      <a:gd name="connsiteY0" fmla="*/ 258388 h 3785324"/>
                      <a:gd name="connsiteX1" fmla="*/ 2599362 w 2672661"/>
                      <a:gd name="connsiteY1" fmla="*/ 264135 h 3785324"/>
                      <a:gd name="connsiteX2" fmla="*/ 2661007 w 2672661"/>
                      <a:gd name="connsiteY2" fmla="*/ 274410 h 3785324"/>
                      <a:gd name="connsiteX3" fmla="*/ 2650733 w 2672661"/>
                      <a:gd name="connsiteY3" fmla="*/ 438796 h 3785324"/>
                      <a:gd name="connsiteX4" fmla="*/ 2445250 w 2672661"/>
                      <a:gd name="connsiteY4" fmla="*/ 1733340 h 3785324"/>
                      <a:gd name="connsiteX5" fmla="*/ 2085654 w 2672661"/>
                      <a:gd name="connsiteY5" fmla="*/ 2575821 h 3785324"/>
                      <a:gd name="connsiteX6" fmla="*/ 1664414 w 2672661"/>
                      <a:gd name="connsiteY6" fmla="*/ 3120351 h 3785324"/>
                      <a:gd name="connsiteX7" fmla="*/ 934949 w 2672661"/>
                      <a:gd name="connsiteY7" fmla="*/ 3562140 h 3785324"/>
                      <a:gd name="connsiteX8" fmla="*/ 164387 w 2672661"/>
                      <a:gd name="connsiteY8" fmla="*/ 3767623 h 3785324"/>
                      <a:gd name="connsiteX9" fmla="*/ 0 w 2672661"/>
                      <a:gd name="connsiteY9" fmla="*/ 3777897 h 3785324"/>
                      <a:gd name="connsiteX0" fmla="*/ 2599362 w 2672661"/>
                      <a:gd name="connsiteY0" fmla="*/ 6603 h 3527792"/>
                      <a:gd name="connsiteX1" fmla="*/ 2661007 w 2672661"/>
                      <a:gd name="connsiteY1" fmla="*/ 16878 h 3527792"/>
                      <a:gd name="connsiteX2" fmla="*/ 2650733 w 2672661"/>
                      <a:gd name="connsiteY2" fmla="*/ 181264 h 3527792"/>
                      <a:gd name="connsiteX3" fmla="*/ 2445250 w 2672661"/>
                      <a:gd name="connsiteY3" fmla="*/ 1475808 h 3527792"/>
                      <a:gd name="connsiteX4" fmla="*/ 2085654 w 2672661"/>
                      <a:gd name="connsiteY4" fmla="*/ 2318289 h 3527792"/>
                      <a:gd name="connsiteX5" fmla="*/ 1664414 w 2672661"/>
                      <a:gd name="connsiteY5" fmla="*/ 2862819 h 3527792"/>
                      <a:gd name="connsiteX6" fmla="*/ 934949 w 2672661"/>
                      <a:gd name="connsiteY6" fmla="*/ 3304608 h 3527792"/>
                      <a:gd name="connsiteX7" fmla="*/ 164387 w 2672661"/>
                      <a:gd name="connsiteY7" fmla="*/ 3510091 h 3527792"/>
                      <a:gd name="connsiteX8" fmla="*/ 0 w 2672661"/>
                      <a:gd name="connsiteY8" fmla="*/ 3520365 h 3527792"/>
                      <a:gd name="connsiteX0" fmla="*/ 2793000 w 2802669"/>
                      <a:gd name="connsiteY0" fmla="*/ 4171646 h 4171646"/>
                      <a:gd name="connsiteX1" fmla="*/ 2661007 w 2802669"/>
                      <a:gd name="connsiteY1" fmla="*/ 287057 h 4171646"/>
                      <a:gd name="connsiteX2" fmla="*/ 2650733 w 2802669"/>
                      <a:gd name="connsiteY2" fmla="*/ 451443 h 4171646"/>
                      <a:gd name="connsiteX3" fmla="*/ 2445250 w 2802669"/>
                      <a:gd name="connsiteY3" fmla="*/ 1745987 h 4171646"/>
                      <a:gd name="connsiteX4" fmla="*/ 2085654 w 2802669"/>
                      <a:gd name="connsiteY4" fmla="*/ 2588468 h 4171646"/>
                      <a:gd name="connsiteX5" fmla="*/ 1664414 w 2802669"/>
                      <a:gd name="connsiteY5" fmla="*/ 3132998 h 4171646"/>
                      <a:gd name="connsiteX6" fmla="*/ 934949 w 2802669"/>
                      <a:gd name="connsiteY6" fmla="*/ 3574787 h 4171646"/>
                      <a:gd name="connsiteX7" fmla="*/ 164387 w 2802669"/>
                      <a:gd name="connsiteY7" fmla="*/ 3780270 h 4171646"/>
                      <a:gd name="connsiteX8" fmla="*/ 0 w 2802669"/>
                      <a:gd name="connsiteY8" fmla="*/ 3790544 h 4171646"/>
                      <a:gd name="connsiteX0" fmla="*/ 2814515 w 2823361"/>
                      <a:gd name="connsiteY0" fmla="*/ 3722203 h 3766984"/>
                      <a:gd name="connsiteX1" fmla="*/ 2661007 w 2823361"/>
                      <a:gd name="connsiteY1" fmla="*/ 256070 h 3766984"/>
                      <a:gd name="connsiteX2" fmla="*/ 2650733 w 2823361"/>
                      <a:gd name="connsiteY2" fmla="*/ 420456 h 3766984"/>
                      <a:gd name="connsiteX3" fmla="*/ 2445250 w 2823361"/>
                      <a:gd name="connsiteY3" fmla="*/ 1715000 h 3766984"/>
                      <a:gd name="connsiteX4" fmla="*/ 2085654 w 2823361"/>
                      <a:gd name="connsiteY4" fmla="*/ 2557481 h 3766984"/>
                      <a:gd name="connsiteX5" fmla="*/ 1664414 w 2823361"/>
                      <a:gd name="connsiteY5" fmla="*/ 3102011 h 3766984"/>
                      <a:gd name="connsiteX6" fmla="*/ 934949 w 2823361"/>
                      <a:gd name="connsiteY6" fmla="*/ 3543800 h 3766984"/>
                      <a:gd name="connsiteX7" fmla="*/ 164387 w 2823361"/>
                      <a:gd name="connsiteY7" fmla="*/ 3749283 h 3766984"/>
                      <a:gd name="connsiteX8" fmla="*/ 0 w 2823361"/>
                      <a:gd name="connsiteY8" fmla="*/ 3759557 h 3766984"/>
                      <a:gd name="connsiteX0" fmla="*/ 2814515 w 2822578"/>
                      <a:gd name="connsiteY0" fmla="*/ 3531646 h 3576427"/>
                      <a:gd name="connsiteX1" fmla="*/ 2661007 w 2822578"/>
                      <a:gd name="connsiteY1" fmla="*/ 65513 h 3576427"/>
                      <a:gd name="connsiteX2" fmla="*/ 2650733 w 2822578"/>
                      <a:gd name="connsiteY2" fmla="*/ 229899 h 3576427"/>
                      <a:gd name="connsiteX3" fmla="*/ 2445250 w 2822578"/>
                      <a:gd name="connsiteY3" fmla="*/ 1524443 h 3576427"/>
                      <a:gd name="connsiteX4" fmla="*/ 2085654 w 2822578"/>
                      <a:gd name="connsiteY4" fmla="*/ 2366924 h 3576427"/>
                      <a:gd name="connsiteX5" fmla="*/ 1664414 w 2822578"/>
                      <a:gd name="connsiteY5" fmla="*/ 2911454 h 3576427"/>
                      <a:gd name="connsiteX6" fmla="*/ 934949 w 2822578"/>
                      <a:gd name="connsiteY6" fmla="*/ 3353243 h 3576427"/>
                      <a:gd name="connsiteX7" fmla="*/ 164387 w 2822578"/>
                      <a:gd name="connsiteY7" fmla="*/ 3558726 h 3576427"/>
                      <a:gd name="connsiteX8" fmla="*/ 0 w 2822578"/>
                      <a:gd name="connsiteY8" fmla="*/ 3569000 h 3576427"/>
                      <a:gd name="connsiteX0" fmla="*/ 2814515 w 2824412"/>
                      <a:gd name="connsiteY0" fmla="*/ 3500776 h 3545557"/>
                      <a:gd name="connsiteX1" fmla="*/ 2704038 w 2824412"/>
                      <a:gd name="connsiteY1" fmla="*/ 77562 h 3545557"/>
                      <a:gd name="connsiteX2" fmla="*/ 2650733 w 2824412"/>
                      <a:gd name="connsiteY2" fmla="*/ 199029 h 3545557"/>
                      <a:gd name="connsiteX3" fmla="*/ 2445250 w 2824412"/>
                      <a:gd name="connsiteY3" fmla="*/ 1493573 h 3545557"/>
                      <a:gd name="connsiteX4" fmla="*/ 2085654 w 2824412"/>
                      <a:gd name="connsiteY4" fmla="*/ 2336054 h 3545557"/>
                      <a:gd name="connsiteX5" fmla="*/ 1664414 w 2824412"/>
                      <a:gd name="connsiteY5" fmla="*/ 2880584 h 3545557"/>
                      <a:gd name="connsiteX6" fmla="*/ 934949 w 2824412"/>
                      <a:gd name="connsiteY6" fmla="*/ 3322373 h 3545557"/>
                      <a:gd name="connsiteX7" fmla="*/ 164387 w 2824412"/>
                      <a:gd name="connsiteY7" fmla="*/ 3527856 h 3545557"/>
                      <a:gd name="connsiteX8" fmla="*/ 0 w 2824412"/>
                      <a:gd name="connsiteY8" fmla="*/ 3538130 h 354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412" h="3545557">
                        <a:moveTo>
                          <a:pt x="2814515" y="3500776"/>
                        </a:moveTo>
                        <a:cubicBezTo>
                          <a:pt x="2864394" y="3498919"/>
                          <a:pt x="2709819" y="198667"/>
                          <a:pt x="2704038" y="77562"/>
                        </a:cubicBezTo>
                        <a:cubicBezTo>
                          <a:pt x="2698257" y="-43543"/>
                          <a:pt x="2693864" y="-36973"/>
                          <a:pt x="2650733" y="199029"/>
                        </a:cubicBezTo>
                        <a:cubicBezTo>
                          <a:pt x="2607602" y="435031"/>
                          <a:pt x="2539430" y="1137402"/>
                          <a:pt x="2445250" y="1493573"/>
                        </a:cubicBezTo>
                        <a:cubicBezTo>
                          <a:pt x="2351070" y="1849744"/>
                          <a:pt x="2215793" y="2104886"/>
                          <a:pt x="2085654" y="2336054"/>
                        </a:cubicBezTo>
                        <a:cubicBezTo>
                          <a:pt x="1955515" y="2567222"/>
                          <a:pt x="1856198" y="2716198"/>
                          <a:pt x="1664414" y="2880584"/>
                        </a:cubicBezTo>
                        <a:cubicBezTo>
                          <a:pt x="1472630" y="3044970"/>
                          <a:pt x="1184953" y="3214494"/>
                          <a:pt x="934949" y="3322373"/>
                        </a:cubicBezTo>
                        <a:cubicBezTo>
                          <a:pt x="684945" y="3430252"/>
                          <a:pt x="320212" y="3491897"/>
                          <a:pt x="164387" y="3527856"/>
                        </a:cubicBezTo>
                        <a:cubicBezTo>
                          <a:pt x="8562" y="3563815"/>
                          <a:pt x="23973" y="3532993"/>
                          <a:pt x="0" y="3538130"/>
                        </a:cubicBezTo>
                      </a:path>
                    </a:pathLst>
                  </a:custGeom>
                  <a:solidFill>
                    <a:schemeClr val="bg1">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600">
                      <a:solidFill>
                        <a:prstClr val="white"/>
                      </a:solidFill>
                      <a:latin typeface="Calibri"/>
                    </a:endParaRPr>
                  </a:p>
                </p:txBody>
              </p:sp>
              <p:sp>
                <p:nvSpPr>
                  <p:cNvPr id="27" name="Freeform 26"/>
                  <p:cNvSpPr/>
                  <p:nvPr/>
                </p:nvSpPr>
                <p:spPr>
                  <a:xfrm>
                    <a:off x="5115423" y="4229002"/>
                    <a:ext cx="632260" cy="132631"/>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227716 w 2792956"/>
                      <a:gd name="connsiteY0" fmla="*/ 258388 h 3785324"/>
                      <a:gd name="connsiteX1" fmla="*/ 2719657 w 2792956"/>
                      <a:gd name="connsiteY1" fmla="*/ 264135 h 3785324"/>
                      <a:gd name="connsiteX2" fmla="*/ 2781302 w 2792956"/>
                      <a:gd name="connsiteY2" fmla="*/ 274410 h 3785324"/>
                      <a:gd name="connsiteX3" fmla="*/ 2771028 w 2792956"/>
                      <a:gd name="connsiteY3" fmla="*/ 438796 h 3785324"/>
                      <a:gd name="connsiteX4" fmla="*/ 2565545 w 2792956"/>
                      <a:gd name="connsiteY4" fmla="*/ 1733340 h 3785324"/>
                      <a:gd name="connsiteX5" fmla="*/ 2205949 w 2792956"/>
                      <a:gd name="connsiteY5" fmla="*/ 2575821 h 3785324"/>
                      <a:gd name="connsiteX6" fmla="*/ 1784709 w 2792956"/>
                      <a:gd name="connsiteY6" fmla="*/ 3120351 h 3785324"/>
                      <a:gd name="connsiteX7" fmla="*/ 1055244 w 2792956"/>
                      <a:gd name="connsiteY7" fmla="*/ 3562140 h 3785324"/>
                      <a:gd name="connsiteX8" fmla="*/ 284682 w 2792956"/>
                      <a:gd name="connsiteY8" fmla="*/ 3767623 h 3785324"/>
                      <a:gd name="connsiteX9" fmla="*/ 120295 w 2792956"/>
                      <a:gd name="connsiteY9" fmla="*/ 3777897 h 3785324"/>
                      <a:gd name="connsiteX10" fmla="*/ 227716 w 2792956"/>
                      <a:gd name="connsiteY10" fmla="*/ 258388 h 3785324"/>
                      <a:gd name="connsiteX0" fmla="*/ 210559 w 2775799"/>
                      <a:gd name="connsiteY0" fmla="*/ 258388 h 3785324"/>
                      <a:gd name="connsiteX1" fmla="*/ 2702500 w 2775799"/>
                      <a:gd name="connsiteY1" fmla="*/ 264135 h 3785324"/>
                      <a:gd name="connsiteX2" fmla="*/ 2764145 w 2775799"/>
                      <a:gd name="connsiteY2" fmla="*/ 274410 h 3785324"/>
                      <a:gd name="connsiteX3" fmla="*/ 2753871 w 2775799"/>
                      <a:gd name="connsiteY3" fmla="*/ 438796 h 3785324"/>
                      <a:gd name="connsiteX4" fmla="*/ 2548388 w 2775799"/>
                      <a:gd name="connsiteY4" fmla="*/ 1733340 h 3785324"/>
                      <a:gd name="connsiteX5" fmla="*/ 2188792 w 2775799"/>
                      <a:gd name="connsiteY5" fmla="*/ 2575821 h 3785324"/>
                      <a:gd name="connsiteX6" fmla="*/ 1767552 w 2775799"/>
                      <a:gd name="connsiteY6" fmla="*/ 3120351 h 3785324"/>
                      <a:gd name="connsiteX7" fmla="*/ 1038087 w 2775799"/>
                      <a:gd name="connsiteY7" fmla="*/ 3562140 h 3785324"/>
                      <a:gd name="connsiteX8" fmla="*/ 267525 w 2775799"/>
                      <a:gd name="connsiteY8" fmla="*/ 3767623 h 3785324"/>
                      <a:gd name="connsiteX9" fmla="*/ 103138 w 2775799"/>
                      <a:gd name="connsiteY9" fmla="*/ 3777897 h 3785324"/>
                      <a:gd name="connsiteX10" fmla="*/ 301999 w 2775799"/>
                      <a:gd name="connsiteY10" fmla="*/ 349590 h 3785324"/>
                      <a:gd name="connsiteX0" fmla="*/ 107421 w 2672661"/>
                      <a:gd name="connsiteY0" fmla="*/ 258388 h 3785324"/>
                      <a:gd name="connsiteX1" fmla="*/ 2599362 w 2672661"/>
                      <a:gd name="connsiteY1" fmla="*/ 264135 h 3785324"/>
                      <a:gd name="connsiteX2" fmla="*/ 2661007 w 2672661"/>
                      <a:gd name="connsiteY2" fmla="*/ 274410 h 3785324"/>
                      <a:gd name="connsiteX3" fmla="*/ 2650733 w 2672661"/>
                      <a:gd name="connsiteY3" fmla="*/ 438796 h 3785324"/>
                      <a:gd name="connsiteX4" fmla="*/ 2445250 w 2672661"/>
                      <a:gd name="connsiteY4" fmla="*/ 1733340 h 3785324"/>
                      <a:gd name="connsiteX5" fmla="*/ 2085654 w 2672661"/>
                      <a:gd name="connsiteY5" fmla="*/ 2575821 h 3785324"/>
                      <a:gd name="connsiteX6" fmla="*/ 1664414 w 2672661"/>
                      <a:gd name="connsiteY6" fmla="*/ 3120351 h 3785324"/>
                      <a:gd name="connsiteX7" fmla="*/ 934949 w 2672661"/>
                      <a:gd name="connsiteY7" fmla="*/ 3562140 h 3785324"/>
                      <a:gd name="connsiteX8" fmla="*/ 164387 w 2672661"/>
                      <a:gd name="connsiteY8" fmla="*/ 3767623 h 3785324"/>
                      <a:gd name="connsiteX9" fmla="*/ 0 w 2672661"/>
                      <a:gd name="connsiteY9" fmla="*/ 3777897 h 3785324"/>
                      <a:gd name="connsiteX0" fmla="*/ 2599362 w 2672661"/>
                      <a:gd name="connsiteY0" fmla="*/ 6603 h 3527792"/>
                      <a:gd name="connsiteX1" fmla="*/ 2661007 w 2672661"/>
                      <a:gd name="connsiteY1" fmla="*/ 16878 h 3527792"/>
                      <a:gd name="connsiteX2" fmla="*/ 2650733 w 2672661"/>
                      <a:gd name="connsiteY2" fmla="*/ 181264 h 3527792"/>
                      <a:gd name="connsiteX3" fmla="*/ 2445250 w 2672661"/>
                      <a:gd name="connsiteY3" fmla="*/ 1475808 h 3527792"/>
                      <a:gd name="connsiteX4" fmla="*/ 2085654 w 2672661"/>
                      <a:gd name="connsiteY4" fmla="*/ 2318289 h 3527792"/>
                      <a:gd name="connsiteX5" fmla="*/ 1664414 w 2672661"/>
                      <a:gd name="connsiteY5" fmla="*/ 2862819 h 3527792"/>
                      <a:gd name="connsiteX6" fmla="*/ 934949 w 2672661"/>
                      <a:gd name="connsiteY6" fmla="*/ 3304608 h 3527792"/>
                      <a:gd name="connsiteX7" fmla="*/ 164387 w 2672661"/>
                      <a:gd name="connsiteY7" fmla="*/ 3510091 h 3527792"/>
                      <a:gd name="connsiteX8" fmla="*/ 0 w 2672661"/>
                      <a:gd name="connsiteY8" fmla="*/ 3520365 h 3527792"/>
                      <a:gd name="connsiteX0" fmla="*/ 2793000 w 2802669"/>
                      <a:gd name="connsiteY0" fmla="*/ 4171646 h 4171646"/>
                      <a:gd name="connsiteX1" fmla="*/ 2661007 w 2802669"/>
                      <a:gd name="connsiteY1" fmla="*/ 287057 h 4171646"/>
                      <a:gd name="connsiteX2" fmla="*/ 2650733 w 2802669"/>
                      <a:gd name="connsiteY2" fmla="*/ 451443 h 4171646"/>
                      <a:gd name="connsiteX3" fmla="*/ 2445250 w 2802669"/>
                      <a:gd name="connsiteY3" fmla="*/ 1745987 h 4171646"/>
                      <a:gd name="connsiteX4" fmla="*/ 2085654 w 2802669"/>
                      <a:gd name="connsiteY4" fmla="*/ 2588468 h 4171646"/>
                      <a:gd name="connsiteX5" fmla="*/ 1664414 w 2802669"/>
                      <a:gd name="connsiteY5" fmla="*/ 3132998 h 4171646"/>
                      <a:gd name="connsiteX6" fmla="*/ 934949 w 2802669"/>
                      <a:gd name="connsiteY6" fmla="*/ 3574787 h 4171646"/>
                      <a:gd name="connsiteX7" fmla="*/ 164387 w 2802669"/>
                      <a:gd name="connsiteY7" fmla="*/ 3780270 h 4171646"/>
                      <a:gd name="connsiteX8" fmla="*/ 0 w 2802669"/>
                      <a:gd name="connsiteY8" fmla="*/ 3790544 h 4171646"/>
                      <a:gd name="connsiteX0" fmla="*/ 2814515 w 2823361"/>
                      <a:gd name="connsiteY0" fmla="*/ 3722203 h 3766984"/>
                      <a:gd name="connsiteX1" fmla="*/ 2661007 w 2823361"/>
                      <a:gd name="connsiteY1" fmla="*/ 256070 h 3766984"/>
                      <a:gd name="connsiteX2" fmla="*/ 2650733 w 2823361"/>
                      <a:gd name="connsiteY2" fmla="*/ 420456 h 3766984"/>
                      <a:gd name="connsiteX3" fmla="*/ 2445250 w 2823361"/>
                      <a:gd name="connsiteY3" fmla="*/ 1715000 h 3766984"/>
                      <a:gd name="connsiteX4" fmla="*/ 2085654 w 2823361"/>
                      <a:gd name="connsiteY4" fmla="*/ 2557481 h 3766984"/>
                      <a:gd name="connsiteX5" fmla="*/ 1664414 w 2823361"/>
                      <a:gd name="connsiteY5" fmla="*/ 3102011 h 3766984"/>
                      <a:gd name="connsiteX6" fmla="*/ 934949 w 2823361"/>
                      <a:gd name="connsiteY6" fmla="*/ 3543800 h 3766984"/>
                      <a:gd name="connsiteX7" fmla="*/ 164387 w 2823361"/>
                      <a:gd name="connsiteY7" fmla="*/ 3749283 h 3766984"/>
                      <a:gd name="connsiteX8" fmla="*/ 0 w 2823361"/>
                      <a:gd name="connsiteY8" fmla="*/ 3759557 h 3766984"/>
                      <a:gd name="connsiteX0" fmla="*/ 2814515 w 2822578"/>
                      <a:gd name="connsiteY0" fmla="*/ 3531646 h 3576427"/>
                      <a:gd name="connsiteX1" fmla="*/ 2661007 w 2822578"/>
                      <a:gd name="connsiteY1" fmla="*/ 65513 h 3576427"/>
                      <a:gd name="connsiteX2" fmla="*/ 2650733 w 2822578"/>
                      <a:gd name="connsiteY2" fmla="*/ 229899 h 3576427"/>
                      <a:gd name="connsiteX3" fmla="*/ 2445250 w 2822578"/>
                      <a:gd name="connsiteY3" fmla="*/ 1524443 h 3576427"/>
                      <a:gd name="connsiteX4" fmla="*/ 2085654 w 2822578"/>
                      <a:gd name="connsiteY4" fmla="*/ 2366924 h 3576427"/>
                      <a:gd name="connsiteX5" fmla="*/ 1664414 w 2822578"/>
                      <a:gd name="connsiteY5" fmla="*/ 2911454 h 3576427"/>
                      <a:gd name="connsiteX6" fmla="*/ 934949 w 2822578"/>
                      <a:gd name="connsiteY6" fmla="*/ 3353243 h 3576427"/>
                      <a:gd name="connsiteX7" fmla="*/ 164387 w 2822578"/>
                      <a:gd name="connsiteY7" fmla="*/ 3558726 h 3576427"/>
                      <a:gd name="connsiteX8" fmla="*/ 0 w 2822578"/>
                      <a:gd name="connsiteY8" fmla="*/ 3569000 h 3576427"/>
                      <a:gd name="connsiteX0" fmla="*/ 2814515 w 2824412"/>
                      <a:gd name="connsiteY0" fmla="*/ 3500776 h 3545557"/>
                      <a:gd name="connsiteX1" fmla="*/ 2704038 w 2824412"/>
                      <a:gd name="connsiteY1" fmla="*/ 77562 h 3545557"/>
                      <a:gd name="connsiteX2" fmla="*/ 2650733 w 2824412"/>
                      <a:gd name="connsiteY2" fmla="*/ 199029 h 3545557"/>
                      <a:gd name="connsiteX3" fmla="*/ 2445250 w 2824412"/>
                      <a:gd name="connsiteY3" fmla="*/ 1493573 h 3545557"/>
                      <a:gd name="connsiteX4" fmla="*/ 2085654 w 2824412"/>
                      <a:gd name="connsiteY4" fmla="*/ 2336054 h 3545557"/>
                      <a:gd name="connsiteX5" fmla="*/ 1664414 w 2824412"/>
                      <a:gd name="connsiteY5" fmla="*/ 2880584 h 3545557"/>
                      <a:gd name="connsiteX6" fmla="*/ 934949 w 2824412"/>
                      <a:gd name="connsiteY6" fmla="*/ 3322373 h 3545557"/>
                      <a:gd name="connsiteX7" fmla="*/ 164387 w 2824412"/>
                      <a:gd name="connsiteY7" fmla="*/ 3527856 h 3545557"/>
                      <a:gd name="connsiteX8" fmla="*/ 0 w 2824412"/>
                      <a:gd name="connsiteY8" fmla="*/ 3538130 h 3545557"/>
                      <a:gd name="connsiteX0" fmla="*/ 2704038 w 2704039"/>
                      <a:gd name="connsiteY0" fmla="*/ 77562 h 3545557"/>
                      <a:gd name="connsiteX1" fmla="*/ 2650733 w 2704039"/>
                      <a:gd name="connsiteY1" fmla="*/ 199029 h 3545557"/>
                      <a:gd name="connsiteX2" fmla="*/ 2445250 w 2704039"/>
                      <a:gd name="connsiteY2" fmla="*/ 1493573 h 3545557"/>
                      <a:gd name="connsiteX3" fmla="*/ 2085654 w 2704039"/>
                      <a:gd name="connsiteY3" fmla="*/ 2336054 h 3545557"/>
                      <a:gd name="connsiteX4" fmla="*/ 1664414 w 2704039"/>
                      <a:gd name="connsiteY4" fmla="*/ 2880584 h 3545557"/>
                      <a:gd name="connsiteX5" fmla="*/ 934949 w 2704039"/>
                      <a:gd name="connsiteY5" fmla="*/ 3322373 h 3545557"/>
                      <a:gd name="connsiteX6" fmla="*/ 164387 w 2704039"/>
                      <a:gd name="connsiteY6" fmla="*/ 3527856 h 3545557"/>
                      <a:gd name="connsiteX7" fmla="*/ 0 w 2704039"/>
                      <a:gd name="connsiteY7" fmla="*/ 3538130 h 3545557"/>
                      <a:gd name="connsiteX0" fmla="*/ 2650733 w 2650733"/>
                      <a:gd name="connsiteY0" fmla="*/ 0 h 3346528"/>
                      <a:gd name="connsiteX1" fmla="*/ 2445250 w 2650733"/>
                      <a:gd name="connsiteY1" fmla="*/ 1294544 h 3346528"/>
                      <a:gd name="connsiteX2" fmla="*/ 2085654 w 2650733"/>
                      <a:gd name="connsiteY2" fmla="*/ 2137025 h 3346528"/>
                      <a:gd name="connsiteX3" fmla="*/ 1664414 w 2650733"/>
                      <a:gd name="connsiteY3" fmla="*/ 2681555 h 3346528"/>
                      <a:gd name="connsiteX4" fmla="*/ 934949 w 2650733"/>
                      <a:gd name="connsiteY4" fmla="*/ 3123344 h 3346528"/>
                      <a:gd name="connsiteX5" fmla="*/ 164387 w 2650733"/>
                      <a:gd name="connsiteY5" fmla="*/ 3328827 h 3346528"/>
                      <a:gd name="connsiteX6" fmla="*/ 0 w 2650733"/>
                      <a:gd name="connsiteY6" fmla="*/ 3339101 h 3346528"/>
                      <a:gd name="connsiteX0" fmla="*/ 2445250 w 2445250"/>
                      <a:gd name="connsiteY0" fmla="*/ 1 h 2051985"/>
                      <a:gd name="connsiteX1" fmla="*/ 2085654 w 2445250"/>
                      <a:gd name="connsiteY1" fmla="*/ 842482 h 2051985"/>
                      <a:gd name="connsiteX2" fmla="*/ 1664414 w 2445250"/>
                      <a:gd name="connsiteY2" fmla="*/ 1387012 h 2051985"/>
                      <a:gd name="connsiteX3" fmla="*/ 934949 w 2445250"/>
                      <a:gd name="connsiteY3" fmla="*/ 1828801 h 2051985"/>
                      <a:gd name="connsiteX4" fmla="*/ 164387 w 2445250"/>
                      <a:gd name="connsiteY4" fmla="*/ 2034284 h 2051985"/>
                      <a:gd name="connsiteX5" fmla="*/ 0 w 2445250"/>
                      <a:gd name="connsiteY5" fmla="*/ 2044558 h 2051985"/>
                      <a:gd name="connsiteX0" fmla="*/ 2085654 w 2085655"/>
                      <a:gd name="connsiteY0" fmla="*/ -1 h 1209502"/>
                      <a:gd name="connsiteX1" fmla="*/ 1664414 w 2085655"/>
                      <a:gd name="connsiteY1" fmla="*/ 544529 h 1209502"/>
                      <a:gd name="connsiteX2" fmla="*/ 934949 w 2085655"/>
                      <a:gd name="connsiteY2" fmla="*/ 986318 h 1209502"/>
                      <a:gd name="connsiteX3" fmla="*/ 164387 w 2085655"/>
                      <a:gd name="connsiteY3" fmla="*/ 1191801 h 1209502"/>
                      <a:gd name="connsiteX4" fmla="*/ 0 w 2085655"/>
                      <a:gd name="connsiteY4" fmla="*/ 1202075 h 1209502"/>
                      <a:gd name="connsiteX0" fmla="*/ 1664414 w 1664413"/>
                      <a:gd name="connsiteY0" fmla="*/ 0 h 664973"/>
                      <a:gd name="connsiteX1" fmla="*/ 934949 w 1664413"/>
                      <a:gd name="connsiteY1" fmla="*/ 441789 h 664973"/>
                      <a:gd name="connsiteX2" fmla="*/ 164387 w 1664413"/>
                      <a:gd name="connsiteY2" fmla="*/ 647272 h 664973"/>
                      <a:gd name="connsiteX3" fmla="*/ 0 w 1664413"/>
                      <a:gd name="connsiteY3" fmla="*/ 657546 h 664973"/>
                      <a:gd name="connsiteX0" fmla="*/ 934949 w 934949"/>
                      <a:gd name="connsiteY0" fmla="*/ 0 h 223184"/>
                      <a:gd name="connsiteX1" fmla="*/ 164387 w 934949"/>
                      <a:gd name="connsiteY1" fmla="*/ 205483 h 223184"/>
                      <a:gd name="connsiteX2" fmla="*/ 0 w 934949"/>
                      <a:gd name="connsiteY2" fmla="*/ 215757 h 223184"/>
                    </a:gdLst>
                    <a:ahLst/>
                    <a:cxnLst>
                      <a:cxn ang="0">
                        <a:pos x="connsiteX0" y="connsiteY0"/>
                      </a:cxn>
                      <a:cxn ang="0">
                        <a:pos x="connsiteX1" y="connsiteY1"/>
                      </a:cxn>
                      <a:cxn ang="0">
                        <a:pos x="connsiteX2" y="connsiteY2"/>
                      </a:cxn>
                    </a:cxnLst>
                    <a:rect l="l" t="t" r="r" b="b"/>
                    <a:pathLst>
                      <a:path w="934949" h="223184">
                        <a:moveTo>
                          <a:pt x="934949" y="0"/>
                        </a:moveTo>
                        <a:cubicBezTo>
                          <a:pt x="684945" y="107879"/>
                          <a:pt x="320212" y="169524"/>
                          <a:pt x="164387" y="205483"/>
                        </a:cubicBezTo>
                        <a:cubicBezTo>
                          <a:pt x="8562" y="241442"/>
                          <a:pt x="23973" y="210620"/>
                          <a:pt x="0" y="215757"/>
                        </a:cubicBezTo>
                      </a:path>
                    </a:pathLst>
                  </a:custGeom>
                  <a:solidFill>
                    <a:schemeClr val="bg1">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600">
                      <a:solidFill>
                        <a:prstClr val="white"/>
                      </a:solidFill>
                      <a:latin typeface="Calibri"/>
                    </a:endParaRPr>
                  </a:p>
                </p:txBody>
              </p:sp>
            </p:grpSp>
            <p:cxnSp>
              <p:nvCxnSpPr>
                <p:cNvPr id="11" name="Straight Connector 10"/>
                <p:cNvCxnSpPr/>
                <p:nvPr/>
              </p:nvCxnSpPr>
              <p:spPr>
                <a:xfrm flipH="1">
                  <a:off x="3810000" y="4343400"/>
                  <a:ext cx="39194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810000" y="1916811"/>
                  <a:ext cx="39194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05401" y="1562268"/>
                  <a:ext cx="2067422" cy="298112"/>
                </a:xfrm>
                <a:prstGeom prst="rect">
                  <a:avLst/>
                </a:prstGeom>
                <a:noFill/>
              </p:spPr>
              <p:txBody>
                <a:bodyPr wrap="square" rtlCol="0">
                  <a:spAutoFit/>
                </a:bodyPr>
                <a:lstStyle/>
                <a:p>
                  <a:pPr defTabSz="685800" fontAlgn="base">
                    <a:spcBef>
                      <a:spcPct val="0"/>
                    </a:spcBef>
                    <a:spcAft>
                      <a:spcPct val="0"/>
                    </a:spcAft>
                    <a:defRPr/>
                  </a:pPr>
                  <a:r>
                    <a:rPr lang="en-US" sz="1600" dirty="0" smtClean="0">
                      <a:solidFill>
                        <a:prstClr val="black"/>
                      </a:solidFill>
                      <a:latin typeface="Calibri" pitchFamily="34" charset="0"/>
                      <a:cs typeface="Arial" charset="0"/>
                    </a:rPr>
                    <a:t>Standard </a:t>
                  </a:r>
                  <a:r>
                    <a:rPr lang="en-US" sz="1600" dirty="0">
                      <a:solidFill>
                        <a:prstClr val="black"/>
                      </a:solidFill>
                      <a:latin typeface="Calibri" pitchFamily="34" charset="0"/>
                      <a:cs typeface="Arial" charset="0"/>
                    </a:rPr>
                    <a:t>RO</a:t>
                  </a:r>
                </a:p>
              </p:txBody>
            </p:sp>
            <p:sp>
              <p:nvSpPr>
                <p:cNvPr id="14" name="TextBox 13"/>
                <p:cNvSpPr txBox="1"/>
                <p:nvPr/>
              </p:nvSpPr>
              <p:spPr>
                <a:xfrm rot="16200000">
                  <a:off x="2524188" y="2656562"/>
                  <a:ext cx="1614314" cy="369625"/>
                </a:xfrm>
                <a:prstGeom prst="rect">
                  <a:avLst/>
                </a:prstGeom>
                <a:noFill/>
              </p:spPr>
              <p:txBody>
                <a:bodyPr wrap="square" rtlCol="0">
                  <a:spAutoFit/>
                </a:bodyPr>
                <a:lstStyle/>
                <a:p>
                  <a:pPr defTabSz="685800" fontAlgn="base">
                    <a:spcBef>
                      <a:spcPct val="0"/>
                    </a:spcBef>
                    <a:spcAft>
                      <a:spcPct val="0"/>
                    </a:spcAft>
                    <a:defRPr/>
                  </a:pPr>
                  <a:r>
                    <a:rPr lang="en-US" sz="1600" b="1" dirty="0">
                      <a:solidFill>
                        <a:prstClr val="black"/>
                      </a:solidFill>
                      <a:latin typeface="Calibri" pitchFamily="34" charset="0"/>
                      <a:cs typeface="Arial" charset="0"/>
                    </a:rPr>
                    <a:t>Pressure [bar]</a:t>
                  </a:r>
                </a:p>
              </p:txBody>
            </p:sp>
            <p:sp>
              <p:nvSpPr>
                <p:cNvPr id="15" name="TextBox 14"/>
                <p:cNvSpPr txBox="1"/>
                <p:nvPr/>
              </p:nvSpPr>
              <p:spPr>
                <a:xfrm>
                  <a:off x="5493687" y="3432484"/>
                  <a:ext cx="2285080" cy="298112"/>
                </a:xfrm>
                <a:prstGeom prst="rect">
                  <a:avLst/>
                </a:prstGeom>
                <a:noFill/>
              </p:spPr>
              <p:txBody>
                <a:bodyPr wrap="square" rtlCol="0">
                  <a:spAutoFit/>
                </a:bodyPr>
                <a:lstStyle/>
                <a:p>
                  <a:pPr defTabSz="685800" fontAlgn="base">
                    <a:spcBef>
                      <a:spcPct val="0"/>
                    </a:spcBef>
                    <a:spcAft>
                      <a:spcPct val="0"/>
                    </a:spcAft>
                    <a:defRPr/>
                  </a:pPr>
                  <a:r>
                    <a:rPr lang="en-US" sz="1600" dirty="0">
                      <a:solidFill>
                        <a:prstClr val="black"/>
                      </a:solidFill>
                      <a:latin typeface="Calibri" pitchFamily="34" charset="0"/>
                      <a:cs typeface="Arial" charset="0"/>
                    </a:rPr>
                    <a:t>Batch RO</a:t>
                  </a:r>
                </a:p>
              </p:txBody>
            </p:sp>
            <p:sp>
              <p:nvSpPr>
                <p:cNvPr id="16" name="TextBox 15"/>
                <p:cNvSpPr txBox="1"/>
                <p:nvPr/>
              </p:nvSpPr>
              <p:spPr>
                <a:xfrm>
                  <a:off x="5105400" y="4648199"/>
                  <a:ext cx="2285080" cy="298112"/>
                </a:xfrm>
                <a:prstGeom prst="rect">
                  <a:avLst/>
                </a:prstGeom>
                <a:noFill/>
              </p:spPr>
              <p:txBody>
                <a:bodyPr wrap="square" rtlCol="0">
                  <a:spAutoFit/>
                </a:bodyPr>
                <a:lstStyle/>
                <a:p>
                  <a:pPr defTabSz="685800" fontAlgn="base">
                    <a:spcBef>
                      <a:spcPct val="0"/>
                    </a:spcBef>
                    <a:spcAft>
                      <a:spcPct val="0"/>
                    </a:spcAft>
                    <a:defRPr/>
                  </a:pPr>
                  <a:r>
                    <a:rPr lang="en-US" sz="1600" b="1" dirty="0" smtClean="0">
                      <a:solidFill>
                        <a:prstClr val="black"/>
                      </a:solidFill>
                      <a:latin typeface="Calibri" pitchFamily="34" charset="0"/>
                      <a:cs typeface="Arial" charset="0"/>
                    </a:rPr>
                    <a:t>Time [min]</a:t>
                  </a:r>
                  <a:endParaRPr lang="en-US" sz="1600" b="1" dirty="0">
                    <a:solidFill>
                      <a:prstClr val="black"/>
                    </a:solidFill>
                    <a:latin typeface="Calibri" pitchFamily="34" charset="0"/>
                    <a:cs typeface="Arial" charset="0"/>
                  </a:endParaRPr>
                </a:p>
              </p:txBody>
            </p:sp>
            <p:sp>
              <p:nvSpPr>
                <p:cNvPr id="17" name="TextBox 16"/>
                <p:cNvSpPr txBox="1"/>
                <p:nvPr/>
              </p:nvSpPr>
              <p:spPr>
                <a:xfrm>
                  <a:off x="4724400" y="4343400"/>
                  <a:ext cx="1005174" cy="298112"/>
                </a:xfrm>
                <a:prstGeom prst="rect">
                  <a:avLst/>
                </a:prstGeom>
                <a:noFill/>
              </p:spPr>
              <p:txBody>
                <a:bodyPr wrap="square" rtlCol="0">
                  <a:spAutoFit/>
                </a:bodyPr>
                <a:lstStyle/>
                <a:p>
                  <a:pPr defTabSz="685800" fontAlgn="base">
                    <a:spcBef>
                      <a:spcPct val="0"/>
                    </a:spcBef>
                    <a:spcAft>
                      <a:spcPct val="0"/>
                    </a:spcAft>
                    <a:defRPr/>
                  </a:pPr>
                  <a:r>
                    <a:rPr lang="en-US" sz="1600" dirty="0">
                      <a:solidFill>
                        <a:prstClr val="black"/>
                      </a:solidFill>
                      <a:latin typeface="Calibri" pitchFamily="34" charset="0"/>
                      <a:cs typeface="Arial" charset="0"/>
                    </a:rPr>
                    <a:t>10</a:t>
                  </a:r>
                </a:p>
              </p:txBody>
            </p:sp>
            <p:sp>
              <p:nvSpPr>
                <p:cNvPr id="18" name="TextBox 17"/>
                <p:cNvSpPr txBox="1"/>
                <p:nvPr/>
              </p:nvSpPr>
              <p:spPr>
                <a:xfrm>
                  <a:off x="6248401" y="4355068"/>
                  <a:ext cx="1005174" cy="298112"/>
                </a:xfrm>
                <a:prstGeom prst="rect">
                  <a:avLst/>
                </a:prstGeom>
                <a:noFill/>
              </p:spPr>
              <p:txBody>
                <a:bodyPr wrap="square" rtlCol="0">
                  <a:spAutoFit/>
                </a:bodyPr>
                <a:lstStyle/>
                <a:p>
                  <a:pPr defTabSz="685800" fontAlgn="base">
                    <a:spcBef>
                      <a:spcPct val="0"/>
                    </a:spcBef>
                    <a:spcAft>
                      <a:spcPct val="0"/>
                    </a:spcAft>
                    <a:defRPr/>
                  </a:pPr>
                  <a:r>
                    <a:rPr lang="en-US" sz="1600" dirty="0">
                      <a:solidFill>
                        <a:prstClr val="black"/>
                      </a:solidFill>
                      <a:latin typeface="Calibri" pitchFamily="34" charset="0"/>
                      <a:cs typeface="Arial" charset="0"/>
                    </a:rPr>
                    <a:t>20</a:t>
                  </a:r>
                </a:p>
              </p:txBody>
            </p:sp>
            <p:cxnSp>
              <p:nvCxnSpPr>
                <p:cNvPr id="19" name="Straight Connector 18"/>
                <p:cNvCxnSpPr/>
                <p:nvPr/>
              </p:nvCxnSpPr>
              <p:spPr>
                <a:xfrm>
                  <a:off x="4953000" y="4297680"/>
                  <a:ext cx="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77000" y="4297680"/>
                  <a:ext cx="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12627" y="3336138"/>
                  <a:ext cx="1005174" cy="298112"/>
                </a:xfrm>
                <a:prstGeom prst="rect">
                  <a:avLst/>
                </a:prstGeom>
                <a:noFill/>
              </p:spPr>
              <p:txBody>
                <a:bodyPr wrap="square" rtlCol="0">
                  <a:spAutoFit/>
                </a:bodyPr>
                <a:lstStyle/>
                <a:p>
                  <a:pPr defTabSz="685800" fontAlgn="base">
                    <a:spcBef>
                      <a:spcPct val="0"/>
                    </a:spcBef>
                    <a:spcAft>
                      <a:spcPct val="0"/>
                    </a:spcAft>
                    <a:defRPr/>
                  </a:pPr>
                  <a:r>
                    <a:rPr lang="en-US" sz="1600" dirty="0">
                      <a:solidFill>
                        <a:prstClr val="black"/>
                      </a:solidFill>
                      <a:latin typeface="Calibri" pitchFamily="34" charset="0"/>
                      <a:cs typeface="Arial" charset="0"/>
                    </a:rPr>
                    <a:t>5</a:t>
                  </a:r>
                </a:p>
              </p:txBody>
            </p:sp>
            <p:sp>
              <p:nvSpPr>
                <p:cNvPr id="22" name="TextBox 21"/>
                <p:cNvSpPr txBox="1"/>
                <p:nvPr/>
              </p:nvSpPr>
              <p:spPr>
                <a:xfrm>
                  <a:off x="3429000" y="1732145"/>
                  <a:ext cx="1005174" cy="298112"/>
                </a:xfrm>
                <a:prstGeom prst="rect">
                  <a:avLst/>
                </a:prstGeom>
                <a:noFill/>
              </p:spPr>
              <p:txBody>
                <a:bodyPr wrap="square" rtlCol="0">
                  <a:spAutoFit/>
                </a:bodyPr>
                <a:lstStyle/>
                <a:p>
                  <a:pPr defTabSz="685800" fontAlgn="base">
                    <a:spcBef>
                      <a:spcPct val="0"/>
                    </a:spcBef>
                    <a:spcAft>
                      <a:spcPct val="0"/>
                    </a:spcAft>
                    <a:defRPr/>
                  </a:pPr>
                  <a:r>
                    <a:rPr lang="en-US" sz="1600" dirty="0">
                      <a:solidFill>
                        <a:prstClr val="black"/>
                      </a:solidFill>
                      <a:latin typeface="Calibri" pitchFamily="34" charset="0"/>
                      <a:cs typeface="Arial" charset="0"/>
                    </a:rPr>
                    <a:t>20</a:t>
                  </a:r>
                </a:p>
              </p:txBody>
            </p:sp>
            <p:cxnSp>
              <p:nvCxnSpPr>
                <p:cNvPr id="23" name="Straight Connector 22"/>
                <p:cNvCxnSpPr/>
                <p:nvPr/>
              </p:nvCxnSpPr>
              <p:spPr>
                <a:xfrm>
                  <a:off x="3810000" y="3505200"/>
                  <a:ext cx="4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10000" y="1905000"/>
                  <a:ext cx="4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flipV="1">
              <a:off x="7281442" y="3148464"/>
              <a:ext cx="1" cy="25337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6239735" y="3819648"/>
              <a:ext cx="2847223" cy="277219"/>
            </a:xfrm>
            <a:prstGeom prst="rect">
              <a:avLst/>
            </a:prstGeom>
            <a:noFill/>
          </p:spPr>
          <p:txBody>
            <a:bodyPr wrap="square" rtlCol="0">
              <a:spAutoFit/>
            </a:bodyPr>
            <a:lstStyle/>
            <a:p>
              <a:pPr defTabSz="685800" fontAlgn="base">
                <a:spcBef>
                  <a:spcPct val="0"/>
                </a:spcBef>
                <a:spcAft>
                  <a:spcPct val="0"/>
                </a:spcAft>
                <a:defRPr/>
              </a:pPr>
              <a:r>
                <a:rPr lang="en-US" sz="1600" b="1" dirty="0">
                  <a:solidFill>
                    <a:prstClr val="black"/>
                  </a:solidFill>
                  <a:latin typeface="Calibri" pitchFamily="34" charset="0"/>
                  <a:cs typeface="Arial" charset="0"/>
                </a:rPr>
                <a:t>Maximum Salinity [g/kg]</a:t>
              </a:r>
            </a:p>
          </p:txBody>
        </p:sp>
        <p:cxnSp>
          <p:nvCxnSpPr>
            <p:cNvPr id="30" name="Straight Connector 29"/>
            <p:cNvCxnSpPr/>
            <p:nvPr/>
          </p:nvCxnSpPr>
          <p:spPr>
            <a:xfrm flipH="1">
              <a:off x="7245191" y="4756151"/>
              <a:ext cx="342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245191" y="3232151"/>
              <a:ext cx="342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259409" y="4576610"/>
              <a:ext cx="507786" cy="298112"/>
            </a:xfrm>
            <a:prstGeom prst="rect">
              <a:avLst/>
            </a:prstGeom>
            <a:noFill/>
          </p:spPr>
          <p:txBody>
            <a:bodyPr wrap="square" rtlCol="0">
              <a:spAutoFit/>
            </a:bodyPr>
            <a:lstStyle/>
            <a:p>
              <a:pPr defTabSz="685800" fontAlgn="base">
                <a:spcBef>
                  <a:spcPct val="0"/>
                </a:spcBef>
                <a:spcAft>
                  <a:spcPct val="0"/>
                </a:spcAft>
                <a:defRPr/>
              </a:pPr>
              <a:r>
                <a:rPr lang="en-US" sz="1600" dirty="0" smtClean="0">
                  <a:solidFill>
                    <a:prstClr val="black"/>
                  </a:solidFill>
                  <a:latin typeface="Calibri" pitchFamily="34" charset="0"/>
                  <a:cs typeface="Arial" charset="0"/>
                </a:rPr>
                <a:t>3</a:t>
              </a:r>
              <a:endParaRPr lang="en-US" sz="1600" dirty="0">
                <a:solidFill>
                  <a:prstClr val="black"/>
                </a:solidFill>
                <a:latin typeface="Calibri" pitchFamily="34" charset="0"/>
                <a:cs typeface="Arial" charset="0"/>
              </a:endParaRPr>
            </a:p>
          </p:txBody>
        </p:sp>
        <p:sp>
          <p:nvSpPr>
            <p:cNvPr id="33" name="TextBox 32"/>
            <p:cNvSpPr txBox="1"/>
            <p:nvPr/>
          </p:nvSpPr>
          <p:spPr>
            <a:xfrm>
              <a:off x="7252046" y="3047484"/>
              <a:ext cx="404885" cy="298112"/>
            </a:xfrm>
            <a:prstGeom prst="rect">
              <a:avLst/>
            </a:prstGeom>
            <a:noFill/>
          </p:spPr>
          <p:txBody>
            <a:bodyPr wrap="square" rtlCol="0">
              <a:spAutoFit/>
            </a:bodyPr>
            <a:lstStyle/>
            <a:p>
              <a:pPr defTabSz="685800" fontAlgn="base">
                <a:spcBef>
                  <a:spcPct val="0"/>
                </a:spcBef>
                <a:spcAft>
                  <a:spcPct val="0"/>
                </a:spcAft>
                <a:defRPr/>
              </a:pPr>
              <a:r>
                <a:rPr lang="en-US" sz="1600" dirty="0">
                  <a:solidFill>
                    <a:prstClr val="black"/>
                  </a:solidFill>
                  <a:latin typeface="Calibri" pitchFamily="34" charset="0"/>
                  <a:cs typeface="Arial" charset="0"/>
                </a:rPr>
                <a:t>10</a:t>
              </a:r>
            </a:p>
          </p:txBody>
        </p:sp>
        <p:sp>
          <p:nvSpPr>
            <p:cNvPr id="34" name="TextBox 33"/>
            <p:cNvSpPr txBox="1"/>
            <p:nvPr/>
          </p:nvSpPr>
          <p:spPr>
            <a:xfrm>
              <a:off x="4699750" y="3958259"/>
              <a:ext cx="1713810" cy="271012"/>
            </a:xfrm>
            <a:prstGeom prst="rect">
              <a:avLst/>
            </a:prstGeom>
            <a:noFill/>
          </p:spPr>
          <p:txBody>
            <a:bodyPr wrap="square" rtlCol="0">
              <a:spAutoFit/>
            </a:bodyPr>
            <a:lstStyle/>
            <a:p>
              <a:pPr defTabSz="685800" fontAlgn="base">
                <a:spcBef>
                  <a:spcPct val="0"/>
                </a:spcBef>
                <a:spcAft>
                  <a:spcPct val="0"/>
                </a:spcAft>
                <a:defRPr/>
              </a:pPr>
              <a:r>
                <a:rPr lang="en-US" sz="1400" dirty="0" smtClean="0">
                  <a:solidFill>
                    <a:prstClr val="black"/>
                  </a:solidFill>
                  <a:latin typeface="Calibri" pitchFamily="34" charset="0"/>
                  <a:cs typeface="Arial" charset="0"/>
                </a:rPr>
                <a:t>1st cycle</a:t>
              </a:r>
              <a:endParaRPr lang="en-US" sz="1400" dirty="0">
                <a:solidFill>
                  <a:prstClr val="black"/>
                </a:solidFill>
                <a:latin typeface="Calibri" pitchFamily="34" charset="0"/>
                <a:cs typeface="Arial" charset="0"/>
              </a:endParaRPr>
            </a:p>
          </p:txBody>
        </p:sp>
        <p:sp>
          <p:nvSpPr>
            <p:cNvPr id="35" name="TextBox 34"/>
            <p:cNvSpPr txBox="1"/>
            <p:nvPr/>
          </p:nvSpPr>
          <p:spPr>
            <a:xfrm>
              <a:off x="5953713" y="3946592"/>
              <a:ext cx="1713810" cy="271012"/>
            </a:xfrm>
            <a:prstGeom prst="rect">
              <a:avLst/>
            </a:prstGeom>
            <a:noFill/>
          </p:spPr>
          <p:txBody>
            <a:bodyPr wrap="square" rtlCol="0">
              <a:spAutoFit/>
            </a:bodyPr>
            <a:lstStyle/>
            <a:p>
              <a:pPr defTabSz="685800" fontAlgn="base">
                <a:spcBef>
                  <a:spcPct val="0"/>
                </a:spcBef>
                <a:spcAft>
                  <a:spcPct val="0"/>
                </a:spcAft>
                <a:defRPr/>
              </a:pPr>
              <a:r>
                <a:rPr lang="en-US" sz="1400" dirty="0" smtClean="0">
                  <a:solidFill>
                    <a:prstClr val="black"/>
                  </a:solidFill>
                  <a:latin typeface="Calibri" pitchFamily="34" charset="0"/>
                  <a:cs typeface="Arial" charset="0"/>
                </a:rPr>
                <a:t>2nd cycle</a:t>
              </a:r>
              <a:endParaRPr lang="en-US" sz="1400" dirty="0">
                <a:solidFill>
                  <a:prstClr val="black"/>
                </a:solidFill>
                <a:latin typeface="Calibri" pitchFamily="34" charset="0"/>
                <a:cs typeface="Arial" charset="0"/>
              </a:endParaRPr>
            </a:p>
          </p:txBody>
        </p:sp>
      </p:grpSp>
    </p:spTree>
    <p:extLst>
      <p:ext uri="{BB962C8B-B14F-4D97-AF65-F5344CB8AC3E}">
        <p14:creationId xmlns:p14="http://schemas.microsoft.com/office/powerpoint/2010/main" val="4012382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35660" y="5105400"/>
            <a:ext cx="1115240" cy="1538814"/>
            <a:chOff x="3306286" y="173194"/>
            <a:chExt cx="5760802" cy="4020021"/>
          </a:xfrm>
        </p:grpSpPr>
        <p:graphicFrame>
          <p:nvGraphicFramePr>
            <p:cNvPr id="35" name="Chart 34"/>
            <p:cNvGraphicFramePr/>
            <p:nvPr>
              <p:extLst>
                <p:ext uri="{D42A27DB-BD31-4B8C-83A1-F6EECF244321}">
                  <p14:modId xmlns:p14="http://schemas.microsoft.com/office/powerpoint/2010/main" val="1086878255"/>
                </p:ext>
              </p:extLst>
            </p:nvPr>
          </p:nvGraphicFramePr>
          <p:xfrm>
            <a:off x="3306286" y="173194"/>
            <a:ext cx="5565913" cy="3781839"/>
          </p:xfrm>
          <a:graphic>
            <a:graphicData uri="http://schemas.openxmlformats.org/drawingml/2006/chart">
              <c:chart xmlns:c="http://schemas.openxmlformats.org/drawingml/2006/chart" xmlns:r="http://schemas.openxmlformats.org/officeDocument/2006/relationships" r:id="rId3"/>
            </a:graphicData>
          </a:graphic>
        </p:graphicFrame>
        <p:sp>
          <p:nvSpPr>
            <p:cNvPr id="40" name="Rectangle 39"/>
            <p:cNvSpPr/>
            <p:nvPr/>
          </p:nvSpPr>
          <p:spPr>
            <a:xfrm>
              <a:off x="6488455" y="1228437"/>
              <a:ext cx="2578633" cy="29647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4294967295"/>
          </p:nvPr>
        </p:nvSpPr>
        <p:spPr>
          <a:xfrm>
            <a:off x="6851650" y="6306943"/>
            <a:ext cx="2133600" cy="363855"/>
          </a:xfrm>
          <a:prstGeom prst="rect">
            <a:avLst/>
          </a:prstGeom>
        </p:spPr>
        <p:txBody>
          <a:bodyPr/>
          <a:lstStyle/>
          <a:p>
            <a:fld id="{024AED88-C882-1644-9CC5-CACD936A81EC}" type="slidenum">
              <a:rPr lang="en-US" smtClean="0">
                <a:solidFill>
                  <a:prstClr val="black">
                    <a:tint val="75000"/>
                  </a:prstClr>
                </a:solidFill>
              </a:rPr>
              <a:pPr/>
              <a:t>2</a:t>
            </a:fld>
            <a:endParaRPr lang="en-US" dirty="0">
              <a:solidFill>
                <a:prstClr val="black">
                  <a:tint val="75000"/>
                </a:prstClr>
              </a:solidFill>
            </a:endParaRPr>
          </a:p>
        </p:txBody>
      </p:sp>
      <p:sp>
        <p:nvSpPr>
          <p:cNvPr id="6" name="Title 1"/>
          <p:cNvSpPr txBox="1">
            <a:spLocks/>
          </p:cNvSpPr>
          <p:nvPr/>
        </p:nvSpPr>
        <p:spPr>
          <a:xfrm>
            <a:off x="560283" y="304800"/>
            <a:ext cx="78867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Outline</a:t>
            </a:r>
            <a:endParaRPr lang="en-US" dirty="0"/>
          </a:p>
        </p:txBody>
      </p:sp>
      <p:sp>
        <p:nvSpPr>
          <p:cNvPr id="7" name="Content Placeholder 2"/>
          <p:cNvSpPr txBox="1">
            <a:spLocks/>
          </p:cNvSpPr>
          <p:nvPr/>
        </p:nvSpPr>
        <p:spPr>
          <a:xfrm>
            <a:off x="1635155" y="1346089"/>
            <a:ext cx="7088202" cy="43513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400"/>
              </a:spcBef>
              <a:buNone/>
            </a:pPr>
            <a:r>
              <a:rPr lang="en-US" sz="2800" dirty="0" smtClean="0"/>
              <a:t>    Lab Intro</a:t>
            </a:r>
          </a:p>
          <a:p>
            <a:pPr marL="0" indent="0">
              <a:lnSpc>
                <a:spcPct val="120000"/>
              </a:lnSpc>
              <a:spcBef>
                <a:spcPts val="1400"/>
              </a:spcBef>
              <a:buNone/>
            </a:pPr>
            <a:r>
              <a:rPr lang="en-US" sz="2800" dirty="0"/>
              <a:t> </a:t>
            </a:r>
            <a:r>
              <a:rPr lang="en-US" sz="2800" dirty="0" smtClean="0"/>
              <a:t>   Salinity crisis</a:t>
            </a:r>
          </a:p>
          <a:p>
            <a:pPr marL="0" indent="0">
              <a:lnSpc>
                <a:spcPct val="120000"/>
              </a:lnSpc>
              <a:spcBef>
                <a:spcPts val="1400"/>
              </a:spcBef>
              <a:buNone/>
            </a:pPr>
            <a:r>
              <a:rPr lang="en-US" sz="2800" dirty="0"/>
              <a:t> </a:t>
            </a:r>
            <a:r>
              <a:rPr lang="en-US" sz="2800" dirty="0" smtClean="0"/>
              <a:t>   Context: desalination energy efficiency</a:t>
            </a:r>
          </a:p>
          <a:p>
            <a:pPr marL="0" indent="0">
              <a:lnSpc>
                <a:spcPct val="120000"/>
              </a:lnSpc>
              <a:spcBef>
                <a:spcPts val="1400"/>
              </a:spcBef>
              <a:buNone/>
            </a:pPr>
            <a:r>
              <a:rPr lang="en-US" sz="2800" dirty="0" smtClean="0"/>
              <a:t>    Batch fundamentals</a:t>
            </a:r>
          </a:p>
          <a:p>
            <a:pPr marL="0" indent="0">
              <a:lnSpc>
                <a:spcPct val="120000"/>
              </a:lnSpc>
              <a:spcBef>
                <a:spcPts val="1400"/>
              </a:spcBef>
              <a:buNone/>
            </a:pPr>
            <a:r>
              <a:rPr lang="en-US" sz="2800" dirty="0" smtClean="0"/>
              <a:t>    New designs</a:t>
            </a:r>
          </a:p>
          <a:p>
            <a:pPr marL="0" indent="0">
              <a:lnSpc>
                <a:spcPct val="120000"/>
              </a:lnSpc>
              <a:spcBef>
                <a:spcPts val="1400"/>
              </a:spcBef>
              <a:buNone/>
            </a:pPr>
            <a:r>
              <a:rPr lang="en-US" sz="2800" dirty="0" smtClean="0"/>
              <a:t>    Energy efficiency results</a:t>
            </a:r>
          </a:p>
          <a:p>
            <a:pPr marL="0" indent="0">
              <a:lnSpc>
                <a:spcPct val="120000"/>
              </a:lnSpc>
              <a:spcBef>
                <a:spcPts val="1400"/>
              </a:spcBef>
              <a:buNone/>
            </a:pPr>
            <a:r>
              <a:rPr lang="en-US" sz="2800" dirty="0" smtClean="0"/>
              <a:t>    Cost savings</a:t>
            </a:r>
          </a:p>
          <a:p>
            <a:pPr marL="0" indent="0">
              <a:lnSpc>
                <a:spcPct val="120000"/>
              </a:lnSpc>
              <a:spcBef>
                <a:spcPts val="1400"/>
              </a:spcBef>
              <a:buNone/>
            </a:pPr>
            <a:r>
              <a:rPr lang="en-US" sz="2800" dirty="0" smtClean="0"/>
              <a:t>    Other technologies </a:t>
            </a:r>
            <a:endParaRPr lang="en-US" sz="2800" dirty="0"/>
          </a:p>
        </p:txBody>
      </p:sp>
      <p:grpSp>
        <p:nvGrpSpPr>
          <p:cNvPr id="9" name="Group 8"/>
          <p:cNvGrpSpPr/>
          <p:nvPr/>
        </p:nvGrpSpPr>
        <p:grpSpPr>
          <a:xfrm>
            <a:off x="475783" y="2430470"/>
            <a:ext cx="1279548" cy="1131684"/>
            <a:chOff x="517020" y="977189"/>
            <a:chExt cx="1203348" cy="1262968"/>
          </a:xfrm>
        </p:grpSpPr>
        <p:pic>
          <p:nvPicPr>
            <p:cNvPr id="8" name="Picture 7"/>
            <p:cNvPicPr>
              <a:picLocks noChangeAspect="1"/>
            </p:cNvPicPr>
            <p:nvPr/>
          </p:nvPicPr>
          <p:blipFill>
            <a:blip r:embed="rId4"/>
            <a:stretch>
              <a:fillRect/>
            </a:stretch>
          </p:blipFill>
          <p:spPr>
            <a:xfrm>
              <a:off x="803304" y="1098984"/>
              <a:ext cx="917064" cy="1019379"/>
            </a:xfrm>
            <a:prstGeom prst="rect">
              <a:avLst/>
            </a:prstGeom>
          </p:spPr>
        </p:pic>
        <p:sp>
          <p:nvSpPr>
            <p:cNvPr id="5" name="Rectangle 4"/>
            <p:cNvSpPr/>
            <p:nvPr/>
          </p:nvSpPr>
          <p:spPr>
            <a:xfrm>
              <a:off x="517020" y="977189"/>
              <a:ext cx="572568" cy="1262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17705" y="1890164"/>
              <a:ext cx="934433" cy="22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020283" y="3505200"/>
            <a:ext cx="648236" cy="467587"/>
            <a:chOff x="3802828" y="1757447"/>
            <a:chExt cx="3926583" cy="2585953"/>
          </a:xfrm>
        </p:grpSpPr>
        <p:cxnSp>
          <p:nvCxnSpPr>
            <p:cNvPr id="13" name="Straight Connector 12"/>
            <p:cNvCxnSpPr/>
            <p:nvPr/>
          </p:nvCxnSpPr>
          <p:spPr>
            <a:xfrm flipH="1">
              <a:off x="3802828" y="1757447"/>
              <a:ext cx="7172" cy="2585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810000" y="1905000"/>
              <a:ext cx="3919411" cy="2438400"/>
              <a:chOff x="3810000" y="1905000"/>
              <a:chExt cx="3919411" cy="2438400"/>
            </a:xfrm>
          </p:grpSpPr>
          <p:grpSp>
            <p:nvGrpSpPr>
              <p:cNvPr id="15" name="Group 14"/>
              <p:cNvGrpSpPr/>
              <p:nvPr/>
            </p:nvGrpSpPr>
            <p:grpSpPr>
              <a:xfrm>
                <a:off x="3810000" y="1916811"/>
                <a:ext cx="3919411" cy="1588389"/>
                <a:chOff x="1295400" y="2259106"/>
                <a:chExt cx="4452283" cy="2133900"/>
              </a:xfrm>
            </p:grpSpPr>
            <p:sp>
              <p:nvSpPr>
                <p:cNvPr id="30" name="Freeform 29"/>
                <p:cNvSpPr/>
                <p:nvPr/>
              </p:nvSpPr>
              <p:spPr>
                <a:xfrm>
                  <a:off x="1295400" y="2286000"/>
                  <a:ext cx="1910012" cy="2107006"/>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227716 w 2792956"/>
                    <a:gd name="connsiteY0" fmla="*/ 258388 h 3785324"/>
                    <a:gd name="connsiteX1" fmla="*/ 2719657 w 2792956"/>
                    <a:gd name="connsiteY1" fmla="*/ 264135 h 3785324"/>
                    <a:gd name="connsiteX2" fmla="*/ 2781302 w 2792956"/>
                    <a:gd name="connsiteY2" fmla="*/ 274410 h 3785324"/>
                    <a:gd name="connsiteX3" fmla="*/ 2771028 w 2792956"/>
                    <a:gd name="connsiteY3" fmla="*/ 438796 h 3785324"/>
                    <a:gd name="connsiteX4" fmla="*/ 2565545 w 2792956"/>
                    <a:gd name="connsiteY4" fmla="*/ 1733340 h 3785324"/>
                    <a:gd name="connsiteX5" fmla="*/ 2205949 w 2792956"/>
                    <a:gd name="connsiteY5" fmla="*/ 2575821 h 3785324"/>
                    <a:gd name="connsiteX6" fmla="*/ 1784709 w 2792956"/>
                    <a:gd name="connsiteY6" fmla="*/ 3120351 h 3785324"/>
                    <a:gd name="connsiteX7" fmla="*/ 1055244 w 2792956"/>
                    <a:gd name="connsiteY7" fmla="*/ 3562140 h 3785324"/>
                    <a:gd name="connsiteX8" fmla="*/ 284682 w 2792956"/>
                    <a:gd name="connsiteY8" fmla="*/ 3767623 h 3785324"/>
                    <a:gd name="connsiteX9" fmla="*/ 120295 w 2792956"/>
                    <a:gd name="connsiteY9" fmla="*/ 3777897 h 3785324"/>
                    <a:gd name="connsiteX10" fmla="*/ 227716 w 2792956"/>
                    <a:gd name="connsiteY10" fmla="*/ 258388 h 3785324"/>
                    <a:gd name="connsiteX0" fmla="*/ 210559 w 2775799"/>
                    <a:gd name="connsiteY0" fmla="*/ 258388 h 3785324"/>
                    <a:gd name="connsiteX1" fmla="*/ 2702500 w 2775799"/>
                    <a:gd name="connsiteY1" fmla="*/ 264135 h 3785324"/>
                    <a:gd name="connsiteX2" fmla="*/ 2764145 w 2775799"/>
                    <a:gd name="connsiteY2" fmla="*/ 274410 h 3785324"/>
                    <a:gd name="connsiteX3" fmla="*/ 2753871 w 2775799"/>
                    <a:gd name="connsiteY3" fmla="*/ 438796 h 3785324"/>
                    <a:gd name="connsiteX4" fmla="*/ 2548388 w 2775799"/>
                    <a:gd name="connsiteY4" fmla="*/ 1733340 h 3785324"/>
                    <a:gd name="connsiteX5" fmla="*/ 2188792 w 2775799"/>
                    <a:gd name="connsiteY5" fmla="*/ 2575821 h 3785324"/>
                    <a:gd name="connsiteX6" fmla="*/ 1767552 w 2775799"/>
                    <a:gd name="connsiteY6" fmla="*/ 3120351 h 3785324"/>
                    <a:gd name="connsiteX7" fmla="*/ 1038087 w 2775799"/>
                    <a:gd name="connsiteY7" fmla="*/ 3562140 h 3785324"/>
                    <a:gd name="connsiteX8" fmla="*/ 267525 w 2775799"/>
                    <a:gd name="connsiteY8" fmla="*/ 3767623 h 3785324"/>
                    <a:gd name="connsiteX9" fmla="*/ 103138 w 2775799"/>
                    <a:gd name="connsiteY9" fmla="*/ 3777897 h 3785324"/>
                    <a:gd name="connsiteX10" fmla="*/ 301999 w 2775799"/>
                    <a:gd name="connsiteY10" fmla="*/ 349590 h 3785324"/>
                    <a:gd name="connsiteX0" fmla="*/ 107421 w 2672661"/>
                    <a:gd name="connsiteY0" fmla="*/ 258388 h 3785324"/>
                    <a:gd name="connsiteX1" fmla="*/ 2599362 w 2672661"/>
                    <a:gd name="connsiteY1" fmla="*/ 264135 h 3785324"/>
                    <a:gd name="connsiteX2" fmla="*/ 2661007 w 2672661"/>
                    <a:gd name="connsiteY2" fmla="*/ 274410 h 3785324"/>
                    <a:gd name="connsiteX3" fmla="*/ 2650733 w 2672661"/>
                    <a:gd name="connsiteY3" fmla="*/ 438796 h 3785324"/>
                    <a:gd name="connsiteX4" fmla="*/ 2445250 w 2672661"/>
                    <a:gd name="connsiteY4" fmla="*/ 1733340 h 3785324"/>
                    <a:gd name="connsiteX5" fmla="*/ 2085654 w 2672661"/>
                    <a:gd name="connsiteY5" fmla="*/ 2575821 h 3785324"/>
                    <a:gd name="connsiteX6" fmla="*/ 1664414 w 2672661"/>
                    <a:gd name="connsiteY6" fmla="*/ 3120351 h 3785324"/>
                    <a:gd name="connsiteX7" fmla="*/ 934949 w 2672661"/>
                    <a:gd name="connsiteY7" fmla="*/ 3562140 h 3785324"/>
                    <a:gd name="connsiteX8" fmla="*/ 164387 w 2672661"/>
                    <a:gd name="connsiteY8" fmla="*/ 3767623 h 3785324"/>
                    <a:gd name="connsiteX9" fmla="*/ 0 w 2672661"/>
                    <a:gd name="connsiteY9" fmla="*/ 3777897 h 3785324"/>
                    <a:gd name="connsiteX0" fmla="*/ 2599362 w 2672661"/>
                    <a:gd name="connsiteY0" fmla="*/ 6603 h 3527792"/>
                    <a:gd name="connsiteX1" fmla="*/ 2661007 w 2672661"/>
                    <a:gd name="connsiteY1" fmla="*/ 16878 h 3527792"/>
                    <a:gd name="connsiteX2" fmla="*/ 2650733 w 2672661"/>
                    <a:gd name="connsiteY2" fmla="*/ 181264 h 3527792"/>
                    <a:gd name="connsiteX3" fmla="*/ 2445250 w 2672661"/>
                    <a:gd name="connsiteY3" fmla="*/ 1475808 h 3527792"/>
                    <a:gd name="connsiteX4" fmla="*/ 2085654 w 2672661"/>
                    <a:gd name="connsiteY4" fmla="*/ 2318289 h 3527792"/>
                    <a:gd name="connsiteX5" fmla="*/ 1664414 w 2672661"/>
                    <a:gd name="connsiteY5" fmla="*/ 2862819 h 3527792"/>
                    <a:gd name="connsiteX6" fmla="*/ 934949 w 2672661"/>
                    <a:gd name="connsiteY6" fmla="*/ 3304608 h 3527792"/>
                    <a:gd name="connsiteX7" fmla="*/ 164387 w 2672661"/>
                    <a:gd name="connsiteY7" fmla="*/ 3510091 h 3527792"/>
                    <a:gd name="connsiteX8" fmla="*/ 0 w 2672661"/>
                    <a:gd name="connsiteY8" fmla="*/ 3520365 h 3527792"/>
                    <a:gd name="connsiteX0" fmla="*/ 2793000 w 2802669"/>
                    <a:gd name="connsiteY0" fmla="*/ 4171646 h 4171646"/>
                    <a:gd name="connsiteX1" fmla="*/ 2661007 w 2802669"/>
                    <a:gd name="connsiteY1" fmla="*/ 287057 h 4171646"/>
                    <a:gd name="connsiteX2" fmla="*/ 2650733 w 2802669"/>
                    <a:gd name="connsiteY2" fmla="*/ 451443 h 4171646"/>
                    <a:gd name="connsiteX3" fmla="*/ 2445250 w 2802669"/>
                    <a:gd name="connsiteY3" fmla="*/ 1745987 h 4171646"/>
                    <a:gd name="connsiteX4" fmla="*/ 2085654 w 2802669"/>
                    <a:gd name="connsiteY4" fmla="*/ 2588468 h 4171646"/>
                    <a:gd name="connsiteX5" fmla="*/ 1664414 w 2802669"/>
                    <a:gd name="connsiteY5" fmla="*/ 3132998 h 4171646"/>
                    <a:gd name="connsiteX6" fmla="*/ 934949 w 2802669"/>
                    <a:gd name="connsiteY6" fmla="*/ 3574787 h 4171646"/>
                    <a:gd name="connsiteX7" fmla="*/ 164387 w 2802669"/>
                    <a:gd name="connsiteY7" fmla="*/ 3780270 h 4171646"/>
                    <a:gd name="connsiteX8" fmla="*/ 0 w 2802669"/>
                    <a:gd name="connsiteY8" fmla="*/ 3790544 h 4171646"/>
                    <a:gd name="connsiteX0" fmla="*/ 2814515 w 2823361"/>
                    <a:gd name="connsiteY0" fmla="*/ 3722203 h 3766984"/>
                    <a:gd name="connsiteX1" fmla="*/ 2661007 w 2823361"/>
                    <a:gd name="connsiteY1" fmla="*/ 256070 h 3766984"/>
                    <a:gd name="connsiteX2" fmla="*/ 2650733 w 2823361"/>
                    <a:gd name="connsiteY2" fmla="*/ 420456 h 3766984"/>
                    <a:gd name="connsiteX3" fmla="*/ 2445250 w 2823361"/>
                    <a:gd name="connsiteY3" fmla="*/ 1715000 h 3766984"/>
                    <a:gd name="connsiteX4" fmla="*/ 2085654 w 2823361"/>
                    <a:gd name="connsiteY4" fmla="*/ 2557481 h 3766984"/>
                    <a:gd name="connsiteX5" fmla="*/ 1664414 w 2823361"/>
                    <a:gd name="connsiteY5" fmla="*/ 3102011 h 3766984"/>
                    <a:gd name="connsiteX6" fmla="*/ 934949 w 2823361"/>
                    <a:gd name="connsiteY6" fmla="*/ 3543800 h 3766984"/>
                    <a:gd name="connsiteX7" fmla="*/ 164387 w 2823361"/>
                    <a:gd name="connsiteY7" fmla="*/ 3749283 h 3766984"/>
                    <a:gd name="connsiteX8" fmla="*/ 0 w 2823361"/>
                    <a:gd name="connsiteY8" fmla="*/ 3759557 h 3766984"/>
                    <a:gd name="connsiteX0" fmla="*/ 2814515 w 2822578"/>
                    <a:gd name="connsiteY0" fmla="*/ 3531646 h 3576427"/>
                    <a:gd name="connsiteX1" fmla="*/ 2661007 w 2822578"/>
                    <a:gd name="connsiteY1" fmla="*/ 65513 h 3576427"/>
                    <a:gd name="connsiteX2" fmla="*/ 2650733 w 2822578"/>
                    <a:gd name="connsiteY2" fmla="*/ 229899 h 3576427"/>
                    <a:gd name="connsiteX3" fmla="*/ 2445250 w 2822578"/>
                    <a:gd name="connsiteY3" fmla="*/ 1524443 h 3576427"/>
                    <a:gd name="connsiteX4" fmla="*/ 2085654 w 2822578"/>
                    <a:gd name="connsiteY4" fmla="*/ 2366924 h 3576427"/>
                    <a:gd name="connsiteX5" fmla="*/ 1664414 w 2822578"/>
                    <a:gd name="connsiteY5" fmla="*/ 2911454 h 3576427"/>
                    <a:gd name="connsiteX6" fmla="*/ 934949 w 2822578"/>
                    <a:gd name="connsiteY6" fmla="*/ 3353243 h 3576427"/>
                    <a:gd name="connsiteX7" fmla="*/ 164387 w 2822578"/>
                    <a:gd name="connsiteY7" fmla="*/ 3558726 h 3576427"/>
                    <a:gd name="connsiteX8" fmla="*/ 0 w 2822578"/>
                    <a:gd name="connsiteY8" fmla="*/ 3569000 h 3576427"/>
                    <a:gd name="connsiteX0" fmla="*/ 2814515 w 2824412"/>
                    <a:gd name="connsiteY0" fmla="*/ 3500776 h 3545557"/>
                    <a:gd name="connsiteX1" fmla="*/ 2704038 w 2824412"/>
                    <a:gd name="connsiteY1" fmla="*/ 77562 h 3545557"/>
                    <a:gd name="connsiteX2" fmla="*/ 2650733 w 2824412"/>
                    <a:gd name="connsiteY2" fmla="*/ 199029 h 3545557"/>
                    <a:gd name="connsiteX3" fmla="*/ 2445250 w 2824412"/>
                    <a:gd name="connsiteY3" fmla="*/ 1493573 h 3545557"/>
                    <a:gd name="connsiteX4" fmla="*/ 2085654 w 2824412"/>
                    <a:gd name="connsiteY4" fmla="*/ 2336054 h 3545557"/>
                    <a:gd name="connsiteX5" fmla="*/ 1664414 w 2824412"/>
                    <a:gd name="connsiteY5" fmla="*/ 2880584 h 3545557"/>
                    <a:gd name="connsiteX6" fmla="*/ 934949 w 2824412"/>
                    <a:gd name="connsiteY6" fmla="*/ 3322373 h 3545557"/>
                    <a:gd name="connsiteX7" fmla="*/ 164387 w 2824412"/>
                    <a:gd name="connsiteY7" fmla="*/ 3527856 h 3545557"/>
                    <a:gd name="connsiteX8" fmla="*/ 0 w 2824412"/>
                    <a:gd name="connsiteY8" fmla="*/ 3538130 h 354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412" h="3545557">
                      <a:moveTo>
                        <a:pt x="2814515" y="3500776"/>
                      </a:moveTo>
                      <a:cubicBezTo>
                        <a:pt x="2864394" y="3498919"/>
                        <a:pt x="2709819" y="198667"/>
                        <a:pt x="2704038" y="77562"/>
                      </a:cubicBezTo>
                      <a:cubicBezTo>
                        <a:pt x="2698257" y="-43543"/>
                        <a:pt x="2693864" y="-36973"/>
                        <a:pt x="2650733" y="199029"/>
                      </a:cubicBezTo>
                      <a:cubicBezTo>
                        <a:pt x="2607602" y="435031"/>
                        <a:pt x="2539430" y="1137402"/>
                        <a:pt x="2445250" y="1493573"/>
                      </a:cubicBezTo>
                      <a:cubicBezTo>
                        <a:pt x="2351070" y="1849744"/>
                        <a:pt x="2215793" y="2104886"/>
                        <a:pt x="2085654" y="2336054"/>
                      </a:cubicBezTo>
                      <a:cubicBezTo>
                        <a:pt x="1955515" y="2567222"/>
                        <a:pt x="1856198" y="2716198"/>
                        <a:pt x="1664414" y="2880584"/>
                      </a:cubicBezTo>
                      <a:cubicBezTo>
                        <a:pt x="1472630" y="3044970"/>
                        <a:pt x="1184953" y="3214494"/>
                        <a:pt x="934949" y="3322373"/>
                      </a:cubicBezTo>
                      <a:cubicBezTo>
                        <a:pt x="684945" y="3430252"/>
                        <a:pt x="320212" y="3491897"/>
                        <a:pt x="164387" y="3527856"/>
                      </a:cubicBezTo>
                      <a:cubicBezTo>
                        <a:pt x="8562" y="3563815"/>
                        <a:pt x="23973" y="3532993"/>
                        <a:pt x="0" y="3538130"/>
                      </a:cubicBezTo>
                    </a:path>
                  </a:pathLst>
                </a:custGeom>
                <a:solidFill>
                  <a:schemeClr val="bg1">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prstClr val="white"/>
                    </a:solidFill>
                    <a:latin typeface="Calibri"/>
                  </a:endParaRPr>
                </a:p>
              </p:txBody>
            </p:sp>
            <p:sp>
              <p:nvSpPr>
                <p:cNvPr id="31" name="Freeform 30"/>
                <p:cNvSpPr/>
                <p:nvPr/>
              </p:nvSpPr>
              <p:spPr>
                <a:xfrm>
                  <a:off x="3205412" y="2259106"/>
                  <a:ext cx="1910012" cy="2107006"/>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227716 w 2792956"/>
                    <a:gd name="connsiteY0" fmla="*/ 258388 h 3785324"/>
                    <a:gd name="connsiteX1" fmla="*/ 2719657 w 2792956"/>
                    <a:gd name="connsiteY1" fmla="*/ 264135 h 3785324"/>
                    <a:gd name="connsiteX2" fmla="*/ 2781302 w 2792956"/>
                    <a:gd name="connsiteY2" fmla="*/ 274410 h 3785324"/>
                    <a:gd name="connsiteX3" fmla="*/ 2771028 w 2792956"/>
                    <a:gd name="connsiteY3" fmla="*/ 438796 h 3785324"/>
                    <a:gd name="connsiteX4" fmla="*/ 2565545 w 2792956"/>
                    <a:gd name="connsiteY4" fmla="*/ 1733340 h 3785324"/>
                    <a:gd name="connsiteX5" fmla="*/ 2205949 w 2792956"/>
                    <a:gd name="connsiteY5" fmla="*/ 2575821 h 3785324"/>
                    <a:gd name="connsiteX6" fmla="*/ 1784709 w 2792956"/>
                    <a:gd name="connsiteY6" fmla="*/ 3120351 h 3785324"/>
                    <a:gd name="connsiteX7" fmla="*/ 1055244 w 2792956"/>
                    <a:gd name="connsiteY7" fmla="*/ 3562140 h 3785324"/>
                    <a:gd name="connsiteX8" fmla="*/ 284682 w 2792956"/>
                    <a:gd name="connsiteY8" fmla="*/ 3767623 h 3785324"/>
                    <a:gd name="connsiteX9" fmla="*/ 120295 w 2792956"/>
                    <a:gd name="connsiteY9" fmla="*/ 3777897 h 3785324"/>
                    <a:gd name="connsiteX10" fmla="*/ 227716 w 2792956"/>
                    <a:gd name="connsiteY10" fmla="*/ 258388 h 3785324"/>
                    <a:gd name="connsiteX0" fmla="*/ 210559 w 2775799"/>
                    <a:gd name="connsiteY0" fmla="*/ 258388 h 3785324"/>
                    <a:gd name="connsiteX1" fmla="*/ 2702500 w 2775799"/>
                    <a:gd name="connsiteY1" fmla="*/ 264135 h 3785324"/>
                    <a:gd name="connsiteX2" fmla="*/ 2764145 w 2775799"/>
                    <a:gd name="connsiteY2" fmla="*/ 274410 h 3785324"/>
                    <a:gd name="connsiteX3" fmla="*/ 2753871 w 2775799"/>
                    <a:gd name="connsiteY3" fmla="*/ 438796 h 3785324"/>
                    <a:gd name="connsiteX4" fmla="*/ 2548388 w 2775799"/>
                    <a:gd name="connsiteY4" fmla="*/ 1733340 h 3785324"/>
                    <a:gd name="connsiteX5" fmla="*/ 2188792 w 2775799"/>
                    <a:gd name="connsiteY5" fmla="*/ 2575821 h 3785324"/>
                    <a:gd name="connsiteX6" fmla="*/ 1767552 w 2775799"/>
                    <a:gd name="connsiteY6" fmla="*/ 3120351 h 3785324"/>
                    <a:gd name="connsiteX7" fmla="*/ 1038087 w 2775799"/>
                    <a:gd name="connsiteY7" fmla="*/ 3562140 h 3785324"/>
                    <a:gd name="connsiteX8" fmla="*/ 267525 w 2775799"/>
                    <a:gd name="connsiteY8" fmla="*/ 3767623 h 3785324"/>
                    <a:gd name="connsiteX9" fmla="*/ 103138 w 2775799"/>
                    <a:gd name="connsiteY9" fmla="*/ 3777897 h 3785324"/>
                    <a:gd name="connsiteX10" fmla="*/ 301999 w 2775799"/>
                    <a:gd name="connsiteY10" fmla="*/ 349590 h 3785324"/>
                    <a:gd name="connsiteX0" fmla="*/ 107421 w 2672661"/>
                    <a:gd name="connsiteY0" fmla="*/ 258388 h 3785324"/>
                    <a:gd name="connsiteX1" fmla="*/ 2599362 w 2672661"/>
                    <a:gd name="connsiteY1" fmla="*/ 264135 h 3785324"/>
                    <a:gd name="connsiteX2" fmla="*/ 2661007 w 2672661"/>
                    <a:gd name="connsiteY2" fmla="*/ 274410 h 3785324"/>
                    <a:gd name="connsiteX3" fmla="*/ 2650733 w 2672661"/>
                    <a:gd name="connsiteY3" fmla="*/ 438796 h 3785324"/>
                    <a:gd name="connsiteX4" fmla="*/ 2445250 w 2672661"/>
                    <a:gd name="connsiteY4" fmla="*/ 1733340 h 3785324"/>
                    <a:gd name="connsiteX5" fmla="*/ 2085654 w 2672661"/>
                    <a:gd name="connsiteY5" fmla="*/ 2575821 h 3785324"/>
                    <a:gd name="connsiteX6" fmla="*/ 1664414 w 2672661"/>
                    <a:gd name="connsiteY6" fmla="*/ 3120351 h 3785324"/>
                    <a:gd name="connsiteX7" fmla="*/ 934949 w 2672661"/>
                    <a:gd name="connsiteY7" fmla="*/ 3562140 h 3785324"/>
                    <a:gd name="connsiteX8" fmla="*/ 164387 w 2672661"/>
                    <a:gd name="connsiteY8" fmla="*/ 3767623 h 3785324"/>
                    <a:gd name="connsiteX9" fmla="*/ 0 w 2672661"/>
                    <a:gd name="connsiteY9" fmla="*/ 3777897 h 3785324"/>
                    <a:gd name="connsiteX0" fmla="*/ 2599362 w 2672661"/>
                    <a:gd name="connsiteY0" fmla="*/ 6603 h 3527792"/>
                    <a:gd name="connsiteX1" fmla="*/ 2661007 w 2672661"/>
                    <a:gd name="connsiteY1" fmla="*/ 16878 h 3527792"/>
                    <a:gd name="connsiteX2" fmla="*/ 2650733 w 2672661"/>
                    <a:gd name="connsiteY2" fmla="*/ 181264 h 3527792"/>
                    <a:gd name="connsiteX3" fmla="*/ 2445250 w 2672661"/>
                    <a:gd name="connsiteY3" fmla="*/ 1475808 h 3527792"/>
                    <a:gd name="connsiteX4" fmla="*/ 2085654 w 2672661"/>
                    <a:gd name="connsiteY4" fmla="*/ 2318289 h 3527792"/>
                    <a:gd name="connsiteX5" fmla="*/ 1664414 w 2672661"/>
                    <a:gd name="connsiteY5" fmla="*/ 2862819 h 3527792"/>
                    <a:gd name="connsiteX6" fmla="*/ 934949 w 2672661"/>
                    <a:gd name="connsiteY6" fmla="*/ 3304608 h 3527792"/>
                    <a:gd name="connsiteX7" fmla="*/ 164387 w 2672661"/>
                    <a:gd name="connsiteY7" fmla="*/ 3510091 h 3527792"/>
                    <a:gd name="connsiteX8" fmla="*/ 0 w 2672661"/>
                    <a:gd name="connsiteY8" fmla="*/ 3520365 h 3527792"/>
                    <a:gd name="connsiteX0" fmla="*/ 2793000 w 2802669"/>
                    <a:gd name="connsiteY0" fmla="*/ 4171646 h 4171646"/>
                    <a:gd name="connsiteX1" fmla="*/ 2661007 w 2802669"/>
                    <a:gd name="connsiteY1" fmla="*/ 287057 h 4171646"/>
                    <a:gd name="connsiteX2" fmla="*/ 2650733 w 2802669"/>
                    <a:gd name="connsiteY2" fmla="*/ 451443 h 4171646"/>
                    <a:gd name="connsiteX3" fmla="*/ 2445250 w 2802669"/>
                    <a:gd name="connsiteY3" fmla="*/ 1745987 h 4171646"/>
                    <a:gd name="connsiteX4" fmla="*/ 2085654 w 2802669"/>
                    <a:gd name="connsiteY4" fmla="*/ 2588468 h 4171646"/>
                    <a:gd name="connsiteX5" fmla="*/ 1664414 w 2802669"/>
                    <a:gd name="connsiteY5" fmla="*/ 3132998 h 4171646"/>
                    <a:gd name="connsiteX6" fmla="*/ 934949 w 2802669"/>
                    <a:gd name="connsiteY6" fmla="*/ 3574787 h 4171646"/>
                    <a:gd name="connsiteX7" fmla="*/ 164387 w 2802669"/>
                    <a:gd name="connsiteY7" fmla="*/ 3780270 h 4171646"/>
                    <a:gd name="connsiteX8" fmla="*/ 0 w 2802669"/>
                    <a:gd name="connsiteY8" fmla="*/ 3790544 h 4171646"/>
                    <a:gd name="connsiteX0" fmla="*/ 2814515 w 2823361"/>
                    <a:gd name="connsiteY0" fmla="*/ 3722203 h 3766984"/>
                    <a:gd name="connsiteX1" fmla="*/ 2661007 w 2823361"/>
                    <a:gd name="connsiteY1" fmla="*/ 256070 h 3766984"/>
                    <a:gd name="connsiteX2" fmla="*/ 2650733 w 2823361"/>
                    <a:gd name="connsiteY2" fmla="*/ 420456 h 3766984"/>
                    <a:gd name="connsiteX3" fmla="*/ 2445250 w 2823361"/>
                    <a:gd name="connsiteY3" fmla="*/ 1715000 h 3766984"/>
                    <a:gd name="connsiteX4" fmla="*/ 2085654 w 2823361"/>
                    <a:gd name="connsiteY4" fmla="*/ 2557481 h 3766984"/>
                    <a:gd name="connsiteX5" fmla="*/ 1664414 w 2823361"/>
                    <a:gd name="connsiteY5" fmla="*/ 3102011 h 3766984"/>
                    <a:gd name="connsiteX6" fmla="*/ 934949 w 2823361"/>
                    <a:gd name="connsiteY6" fmla="*/ 3543800 h 3766984"/>
                    <a:gd name="connsiteX7" fmla="*/ 164387 w 2823361"/>
                    <a:gd name="connsiteY7" fmla="*/ 3749283 h 3766984"/>
                    <a:gd name="connsiteX8" fmla="*/ 0 w 2823361"/>
                    <a:gd name="connsiteY8" fmla="*/ 3759557 h 3766984"/>
                    <a:gd name="connsiteX0" fmla="*/ 2814515 w 2822578"/>
                    <a:gd name="connsiteY0" fmla="*/ 3531646 h 3576427"/>
                    <a:gd name="connsiteX1" fmla="*/ 2661007 w 2822578"/>
                    <a:gd name="connsiteY1" fmla="*/ 65513 h 3576427"/>
                    <a:gd name="connsiteX2" fmla="*/ 2650733 w 2822578"/>
                    <a:gd name="connsiteY2" fmla="*/ 229899 h 3576427"/>
                    <a:gd name="connsiteX3" fmla="*/ 2445250 w 2822578"/>
                    <a:gd name="connsiteY3" fmla="*/ 1524443 h 3576427"/>
                    <a:gd name="connsiteX4" fmla="*/ 2085654 w 2822578"/>
                    <a:gd name="connsiteY4" fmla="*/ 2366924 h 3576427"/>
                    <a:gd name="connsiteX5" fmla="*/ 1664414 w 2822578"/>
                    <a:gd name="connsiteY5" fmla="*/ 2911454 h 3576427"/>
                    <a:gd name="connsiteX6" fmla="*/ 934949 w 2822578"/>
                    <a:gd name="connsiteY6" fmla="*/ 3353243 h 3576427"/>
                    <a:gd name="connsiteX7" fmla="*/ 164387 w 2822578"/>
                    <a:gd name="connsiteY7" fmla="*/ 3558726 h 3576427"/>
                    <a:gd name="connsiteX8" fmla="*/ 0 w 2822578"/>
                    <a:gd name="connsiteY8" fmla="*/ 3569000 h 3576427"/>
                    <a:gd name="connsiteX0" fmla="*/ 2814515 w 2824412"/>
                    <a:gd name="connsiteY0" fmla="*/ 3500776 h 3545557"/>
                    <a:gd name="connsiteX1" fmla="*/ 2704038 w 2824412"/>
                    <a:gd name="connsiteY1" fmla="*/ 77562 h 3545557"/>
                    <a:gd name="connsiteX2" fmla="*/ 2650733 w 2824412"/>
                    <a:gd name="connsiteY2" fmla="*/ 199029 h 3545557"/>
                    <a:gd name="connsiteX3" fmla="*/ 2445250 w 2824412"/>
                    <a:gd name="connsiteY3" fmla="*/ 1493573 h 3545557"/>
                    <a:gd name="connsiteX4" fmla="*/ 2085654 w 2824412"/>
                    <a:gd name="connsiteY4" fmla="*/ 2336054 h 3545557"/>
                    <a:gd name="connsiteX5" fmla="*/ 1664414 w 2824412"/>
                    <a:gd name="connsiteY5" fmla="*/ 2880584 h 3545557"/>
                    <a:gd name="connsiteX6" fmla="*/ 934949 w 2824412"/>
                    <a:gd name="connsiteY6" fmla="*/ 3322373 h 3545557"/>
                    <a:gd name="connsiteX7" fmla="*/ 164387 w 2824412"/>
                    <a:gd name="connsiteY7" fmla="*/ 3527856 h 3545557"/>
                    <a:gd name="connsiteX8" fmla="*/ 0 w 2824412"/>
                    <a:gd name="connsiteY8" fmla="*/ 3538130 h 354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412" h="3545557">
                      <a:moveTo>
                        <a:pt x="2814515" y="3500776"/>
                      </a:moveTo>
                      <a:cubicBezTo>
                        <a:pt x="2864394" y="3498919"/>
                        <a:pt x="2709819" y="198667"/>
                        <a:pt x="2704038" y="77562"/>
                      </a:cubicBezTo>
                      <a:cubicBezTo>
                        <a:pt x="2698257" y="-43543"/>
                        <a:pt x="2693864" y="-36973"/>
                        <a:pt x="2650733" y="199029"/>
                      </a:cubicBezTo>
                      <a:cubicBezTo>
                        <a:pt x="2607602" y="435031"/>
                        <a:pt x="2539430" y="1137402"/>
                        <a:pt x="2445250" y="1493573"/>
                      </a:cubicBezTo>
                      <a:cubicBezTo>
                        <a:pt x="2351070" y="1849744"/>
                        <a:pt x="2215793" y="2104886"/>
                        <a:pt x="2085654" y="2336054"/>
                      </a:cubicBezTo>
                      <a:cubicBezTo>
                        <a:pt x="1955515" y="2567222"/>
                        <a:pt x="1856198" y="2716198"/>
                        <a:pt x="1664414" y="2880584"/>
                      </a:cubicBezTo>
                      <a:cubicBezTo>
                        <a:pt x="1472630" y="3044970"/>
                        <a:pt x="1184953" y="3214494"/>
                        <a:pt x="934949" y="3322373"/>
                      </a:cubicBezTo>
                      <a:cubicBezTo>
                        <a:pt x="684945" y="3430252"/>
                        <a:pt x="320212" y="3491897"/>
                        <a:pt x="164387" y="3527856"/>
                      </a:cubicBezTo>
                      <a:cubicBezTo>
                        <a:pt x="8562" y="3563815"/>
                        <a:pt x="23973" y="3532993"/>
                        <a:pt x="0" y="3538130"/>
                      </a:cubicBezTo>
                    </a:path>
                  </a:pathLst>
                </a:custGeom>
                <a:solidFill>
                  <a:schemeClr val="bg1">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prstClr val="white"/>
                    </a:solidFill>
                    <a:latin typeface="Calibri"/>
                  </a:endParaRPr>
                </a:p>
              </p:txBody>
            </p:sp>
            <p:sp>
              <p:nvSpPr>
                <p:cNvPr id="32" name="Freeform 31"/>
                <p:cNvSpPr/>
                <p:nvPr/>
              </p:nvSpPr>
              <p:spPr>
                <a:xfrm>
                  <a:off x="5115423" y="4229002"/>
                  <a:ext cx="632260" cy="132631"/>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227716 w 2792956"/>
                    <a:gd name="connsiteY0" fmla="*/ 258388 h 3785324"/>
                    <a:gd name="connsiteX1" fmla="*/ 2719657 w 2792956"/>
                    <a:gd name="connsiteY1" fmla="*/ 264135 h 3785324"/>
                    <a:gd name="connsiteX2" fmla="*/ 2781302 w 2792956"/>
                    <a:gd name="connsiteY2" fmla="*/ 274410 h 3785324"/>
                    <a:gd name="connsiteX3" fmla="*/ 2771028 w 2792956"/>
                    <a:gd name="connsiteY3" fmla="*/ 438796 h 3785324"/>
                    <a:gd name="connsiteX4" fmla="*/ 2565545 w 2792956"/>
                    <a:gd name="connsiteY4" fmla="*/ 1733340 h 3785324"/>
                    <a:gd name="connsiteX5" fmla="*/ 2205949 w 2792956"/>
                    <a:gd name="connsiteY5" fmla="*/ 2575821 h 3785324"/>
                    <a:gd name="connsiteX6" fmla="*/ 1784709 w 2792956"/>
                    <a:gd name="connsiteY6" fmla="*/ 3120351 h 3785324"/>
                    <a:gd name="connsiteX7" fmla="*/ 1055244 w 2792956"/>
                    <a:gd name="connsiteY7" fmla="*/ 3562140 h 3785324"/>
                    <a:gd name="connsiteX8" fmla="*/ 284682 w 2792956"/>
                    <a:gd name="connsiteY8" fmla="*/ 3767623 h 3785324"/>
                    <a:gd name="connsiteX9" fmla="*/ 120295 w 2792956"/>
                    <a:gd name="connsiteY9" fmla="*/ 3777897 h 3785324"/>
                    <a:gd name="connsiteX10" fmla="*/ 227716 w 2792956"/>
                    <a:gd name="connsiteY10" fmla="*/ 258388 h 3785324"/>
                    <a:gd name="connsiteX0" fmla="*/ 210559 w 2775799"/>
                    <a:gd name="connsiteY0" fmla="*/ 258388 h 3785324"/>
                    <a:gd name="connsiteX1" fmla="*/ 2702500 w 2775799"/>
                    <a:gd name="connsiteY1" fmla="*/ 264135 h 3785324"/>
                    <a:gd name="connsiteX2" fmla="*/ 2764145 w 2775799"/>
                    <a:gd name="connsiteY2" fmla="*/ 274410 h 3785324"/>
                    <a:gd name="connsiteX3" fmla="*/ 2753871 w 2775799"/>
                    <a:gd name="connsiteY3" fmla="*/ 438796 h 3785324"/>
                    <a:gd name="connsiteX4" fmla="*/ 2548388 w 2775799"/>
                    <a:gd name="connsiteY4" fmla="*/ 1733340 h 3785324"/>
                    <a:gd name="connsiteX5" fmla="*/ 2188792 w 2775799"/>
                    <a:gd name="connsiteY5" fmla="*/ 2575821 h 3785324"/>
                    <a:gd name="connsiteX6" fmla="*/ 1767552 w 2775799"/>
                    <a:gd name="connsiteY6" fmla="*/ 3120351 h 3785324"/>
                    <a:gd name="connsiteX7" fmla="*/ 1038087 w 2775799"/>
                    <a:gd name="connsiteY7" fmla="*/ 3562140 h 3785324"/>
                    <a:gd name="connsiteX8" fmla="*/ 267525 w 2775799"/>
                    <a:gd name="connsiteY8" fmla="*/ 3767623 h 3785324"/>
                    <a:gd name="connsiteX9" fmla="*/ 103138 w 2775799"/>
                    <a:gd name="connsiteY9" fmla="*/ 3777897 h 3785324"/>
                    <a:gd name="connsiteX10" fmla="*/ 301999 w 2775799"/>
                    <a:gd name="connsiteY10" fmla="*/ 349590 h 3785324"/>
                    <a:gd name="connsiteX0" fmla="*/ 107421 w 2672661"/>
                    <a:gd name="connsiteY0" fmla="*/ 258388 h 3785324"/>
                    <a:gd name="connsiteX1" fmla="*/ 2599362 w 2672661"/>
                    <a:gd name="connsiteY1" fmla="*/ 264135 h 3785324"/>
                    <a:gd name="connsiteX2" fmla="*/ 2661007 w 2672661"/>
                    <a:gd name="connsiteY2" fmla="*/ 274410 h 3785324"/>
                    <a:gd name="connsiteX3" fmla="*/ 2650733 w 2672661"/>
                    <a:gd name="connsiteY3" fmla="*/ 438796 h 3785324"/>
                    <a:gd name="connsiteX4" fmla="*/ 2445250 w 2672661"/>
                    <a:gd name="connsiteY4" fmla="*/ 1733340 h 3785324"/>
                    <a:gd name="connsiteX5" fmla="*/ 2085654 w 2672661"/>
                    <a:gd name="connsiteY5" fmla="*/ 2575821 h 3785324"/>
                    <a:gd name="connsiteX6" fmla="*/ 1664414 w 2672661"/>
                    <a:gd name="connsiteY6" fmla="*/ 3120351 h 3785324"/>
                    <a:gd name="connsiteX7" fmla="*/ 934949 w 2672661"/>
                    <a:gd name="connsiteY7" fmla="*/ 3562140 h 3785324"/>
                    <a:gd name="connsiteX8" fmla="*/ 164387 w 2672661"/>
                    <a:gd name="connsiteY8" fmla="*/ 3767623 h 3785324"/>
                    <a:gd name="connsiteX9" fmla="*/ 0 w 2672661"/>
                    <a:gd name="connsiteY9" fmla="*/ 3777897 h 3785324"/>
                    <a:gd name="connsiteX0" fmla="*/ 2599362 w 2672661"/>
                    <a:gd name="connsiteY0" fmla="*/ 6603 h 3527792"/>
                    <a:gd name="connsiteX1" fmla="*/ 2661007 w 2672661"/>
                    <a:gd name="connsiteY1" fmla="*/ 16878 h 3527792"/>
                    <a:gd name="connsiteX2" fmla="*/ 2650733 w 2672661"/>
                    <a:gd name="connsiteY2" fmla="*/ 181264 h 3527792"/>
                    <a:gd name="connsiteX3" fmla="*/ 2445250 w 2672661"/>
                    <a:gd name="connsiteY3" fmla="*/ 1475808 h 3527792"/>
                    <a:gd name="connsiteX4" fmla="*/ 2085654 w 2672661"/>
                    <a:gd name="connsiteY4" fmla="*/ 2318289 h 3527792"/>
                    <a:gd name="connsiteX5" fmla="*/ 1664414 w 2672661"/>
                    <a:gd name="connsiteY5" fmla="*/ 2862819 h 3527792"/>
                    <a:gd name="connsiteX6" fmla="*/ 934949 w 2672661"/>
                    <a:gd name="connsiteY6" fmla="*/ 3304608 h 3527792"/>
                    <a:gd name="connsiteX7" fmla="*/ 164387 w 2672661"/>
                    <a:gd name="connsiteY7" fmla="*/ 3510091 h 3527792"/>
                    <a:gd name="connsiteX8" fmla="*/ 0 w 2672661"/>
                    <a:gd name="connsiteY8" fmla="*/ 3520365 h 3527792"/>
                    <a:gd name="connsiteX0" fmla="*/ 2793000 w 2802669"/>
                    <a:gd name="connsiteY0" fmla="*/ 4171646 h 4171646"/>
                    <a:gd name="connsiteX1" fmla="*/ 2661007 w 2802669"/>
                    <a:gd name="connsiteY1" fmla="*/ 287057 h 4171646"/>
                    <a:gd name="connsiteX2" fmla="*/ 2650733 w 2802669"/>
                    <a:gd name="connsiteY2" fmla="*/ 451443 h 4171646"/>
                    <a:gd name="connsiteX3" fmla="*/ 2445250 w 2802669"/>
                    <a:gd name="connsiteY3" fmla="*/ 1745987 h 4171646"/>
                    <a:gd name="connsiteX4" fmla="*/ 2085654 w 2802669"/>
                    <a:gd name="connsiteY4" fmla="*/ 2588468 h 4171646"/>
                    <a:gd name="connsiteX5" fmla="*/ 1664414 w 2802669"/>
                    <a:gd name="connsiteY5" fmla="*/ 3132998 h 4171646"/>
                    <a:gd name="connsiteX6" fmla="*/ 934949 w 2802669"/>
                    <a:gd name="connsiteY6" fmla="*/ 3574787 h 4171646"/>
                    <a:gd name="connsiteX7" fmla="*/ 164387 w 2802669"/>
                    <a:gd name="connsiteY7" fmla="*/ 3780270 h 4171646"/>
                    <a:gd name="connsiteX8" fmla="*/ 0 w 2802669"/>
                    <a:gd name="connsiteY8" fmla="*/ 3790544 h 4171646"/>
                    <a:gd name="connsiteX0" fmla="*/ 2814515 w 2823361"/>
                    <a:gd name="connsiteY0" fmla="*/ 3722203 h 3766984"/>
                    <a:gd name="connsiteX1" fmla="*/ 2661007 w 2823361"/>
                    <a:gd name="connsiteY1" fmla="*/ 256070 h 3766984"/>
                    <a:gd name="connsiteX2" fmla="*/ 2650733 w 2823361"/>
                    <a:gd name="connsiteY2" fmla="*/ 420456 h 3766984"/>
                    <a:gd name="connsiteX3" fmla="*/ 2445250 w 2823361"/>
                    <a:gd name="connsiteY3" fmla="*/ 1715000 h 3766984"/>
                    <a:gd name="connsiteX4" fmla="*/ 2085654 w 2823361"/>
                    <a:gd name="connsiteY4" fmla="*/ 2557481 h 3766984"/>
                    <a:gd name="connsiteX5" fmla="*/ 1664414 w 2823361"/>
                    <a:gd name="connsiteY5" fmla="*/ 3102011 h 3766984"/>
                    <a:gd name="connsiteX6" fmla="*/ 934949 w 2823361"/>
                    <a:gd name="connsiteY6" fmla="*/ 3543800 h 3766984"/>
                    <a:gd name="connsiteX7" fmla="*/ 164387 w 2823361"/>
                    <a:gd name="connsiteY7" fmla="*/ 3749283 h 3766984"/>
                    <a:gd name="connsiteX8" fmla="*/ 0 w 2823361"/>
                    <a:gd name="connsiteY8" fmla="*/ 3759557 h 3766984"/>
                    <a:gd name="connsiteX0" fmla="*/ 2814515 w 2822578"/>
                    <a:gd name="connsiteY0" fmla="*/ 3531646 h 3576427"/>
                    <a:gd name="connsiteX1" fmla="*/ 2661007 w 2822578"/>
                    <a:gd name="connsiteY1" fmla="*/ 65513 h 3576427"/>
                    <a:gd name="connsiteX2" fmla="*/ 2650733 w 2822578"/>
                    <a:gd name="connsiteY2" fmla="*/ 229899 h 3576427"/>
                    <a:gd name="connsiteX3" fmla="*/ 2445250 w 2822578"/>
                    <a:gd name="connsiteY3" fmla="*/ 1524443 h 3576427"/>
                    <a:gd name="connsiteX4" fmla="*/ 2085654 w 2822578"/>
                    <a:gd name="connsiteY4" fmla="*/ 2366924 h 3576427"/>
                    <a:gd name="connsiteX5" fmla="*/ 1664414 w 2822578"/>
                    <a:gd name="connsiteY5" fmla="*/ 2911454 h 3576427"/>
                    <a:gd name="connsiteX6" fmla="*/ 934949 w 2822578"/>
                    <a:gd name="connsiteY6" fmla="*/ 3353243 h 3576427"/>
                    <a:gd name="connsiteX7" fmla="*/ 164387 w 2822578"/>
                    <a:gd name="connsiteY7" fmla="*/ 3558726 h 3576427"/>
                    <a:gd name="connsiteX8" fmla="*/ 0 w 2822578"/>
                    <a:gd name="connsiteY8" fmla="*/ 3569000 h 3576427"/>
                    <a:gd name="connsiteX0" fmla="*/ 2814515 w 2824412"/>
                    <a:gd name="connsiteY0" fmla="*/ 3500776 h 3545557"/>
                    <a:gd name="connsiteX1" fmla="*/ 2704038 w 2824412"/>
                    <a:gd name="connsiteY1" fmla="*/ 77562 h 3545557"/>
                    <a:gd name="connsiteX2" fmla="*/ 2650733 w 2824412"/>
                    <a:gd name="connsiteY2" fmla="*/ 199029 h 3545557"/>
                    <a:gd name="connsiteX3" fmla="*/ 2445250 w 2824412"/>
                    <a:gd name="connsiteY3" fmla="*/ 1493573 h 3545557"/>
                    <a:gd name="connsiteX4" fmla="*/ 2085654 w 2824412"/>
                    <a:gd name="connsiteY4" fmla="*/ 2336054 h 3545557"/>
                    <a:gd name="connsiteX5" fmla="*/ 1664414 w 2824412"/>
                    <a:gd name="connsiteY5" fmla="*/ 2880584 h 3545557"/>
                    <a:gd name="connsiteX6" fmla="*/ 934949 w 2824412"/>
                    <a:gd name="connsiteY6" fmla="*/ 3322373 h 3545557"/>
                    <a:gd name="connsiteX7" fmla="*/ 164387 w 2824412"/>
                    <a:gd name="connsiteY7" fmla="*/ 3527856 h 3545557"/>
                    <a:gd name="connsiteX8" fmla="*/ 0 w 2824412"/>
                    <a:gd name="connsiteY8" fmla="*/ 3538130 h 3545557"/>
                    <a:gd name="connsiteX0" fmla="*/ 2704038 w 2704039"/>
                    <a:gd name="connsiteY0" fmla="*/ 77562 h 3545557"/>
                    <a:gd name="connsiteX1" fmla="*/ 2650733 w 2704039"/>
                    <a:gd name="connsiteY1" fmla="*/ 199029 h 3545557"/>
                    <a:gd name="connsiteX2" fmla="*/ 2445250 w 2704039"/>
                    <a:gd name="connsiteY2" fmla="*/ 1493573 h 3545557"/>
                    <a:gd name="connsiteX3" fmla="*/ 2085654 w 2704039"/>
                    <a:gd name="connsiteY3" fmla="*/ 2336054 h 3545557"/>
                    <a:gd name="connsiteX4" fmla="*/ 1664414 w 2704039"/>
                    <a:gd name="connsiteY4" fmla="*/ 2880584 h 3545557"/>
                    <a:gd name="connsiteX5" fmla="*/ 934949 w 2704039"/>
                    <a:gd name="connsiteY5" fmla="*/ 3322373 h 3545557"/>
                    <a:gd name="connsiteX6" fmla="*/ 164387 w 2704039"/>
                    <a:gd name="connsiteY6" fmla="*/ 3527856 h 3545557"/>
                    <a:gd name="connsiteX7" fmla="*/ 0 w 2704039"/>
                    <a:gd name="connsiteY7" fmla="*/ 3538130 h 3545557"/>
                    <a:gd name="connsiteX0" fmla="*/ 2650733 w 2650733"/>
                    <a:gd name="connsiteY0" fmla="*/ 0 h 3346528"/>
                    <a:gd name="connsiteX1" fmla="*/ 2445250 w 2650733"/>
                    <a:gd name="connsiteY1" fmla="*/ 1294544 h 3346528"/>
                    <a:gd name="connsiteX2" fmla="*/ 2085654 w 2650733"/>
                    <a:gd name="connsiteY2" fmla="*/ 2137025 h 3346528"/>
                    <a:gd name="connsiteX3" fmla="*/ 1664414 w 2650733"/>
                    <a:gd name="connsiteY3" fmla="*/ 2681555 h 3346528"/>
                    <a:gd name="connsiteX4" fmla="*/ 934949 w 2650733"/>
                    <a:gd name="connsiteY4" fmla="*/ 3123344 h 3346528"/>
                    <a:gd name="connsiteX5" fmla="*/ 164387 w 2650733"/>
                    <a:gd name="connsiteY5" fmla="*/ 3328827 h 3346528"/>
                    <a:gd name="connsiteX6" fmla="*/ 0 w 2650733"/>
                    <a:gd name="connsiteY6" fmla="*/ 3339101 h 3346528"/>
                    <a:gd name="connsiteX0" fmla="*/ 2445250 w 2445250"/>
                    <a:gd name="connsiteY0" fmla="*/ 1 h 2051985"/>
                    <a:gd name="connsiteX1" fmla="*/ 2085654 w 2445250"/>
                    <a:gd name="connsiteY1" fmla="*/ 842482 h 2051985"/>
                    <a:gd name="connsiteX2" fmla="*/ 1664414 w 2445250"/>
                    <a:gd name="connsiteY2" fmla="*/ 1387012 h 2051985"/>
                    <a:gd name="connsiteX3" fmla="*/ 934949 w 2445250"/>
                    <a:gd name="connsiteY3" fmla="*/ 1828801 h 2051985"/>
                    <a:gd name="connsiteX4" fmla="*/ 164387 w 2445250"/>
                    <a:gd name="connsiteY4" fmla="*/ 2034284 h 2051985"/>
                    <a:gd name="connsiteX5" fmla="*/ 0 w 2445250"/>
                    <a:gd name="connsiteY5" fmla="*/ 2044558 h 2051985"/>
                    <a:gd name="connsiteX0" fmla="*/ 2085654 w 2085655"/>
                    <a:gd name="connsiteY0" fmla="*/ -1 h 1209502"/>
                    <a:gd name="connsiteX1" fmla="*/ 1664414 w 2085655"/>
                    <a:gd name="connsiteY1" fmla="*/ 544529 h 1209502"/>
                    <a:gd name="connsiteX2" fmla="*/ 934949 w 2085655"/>
                    <a:gd name="connsiteY2" fmla="*/ 986318 h 1209502"/>
                    <a:gd name="connsiteX3" fmla="*/ 164387 w 2085655"/>
                    <a:gd name="connsiteY3" fmla="*/ 1191801 h 1209502"/>
                    <a:gd name="connsiteX4" fmla="*/ 0 w 2085655"/>
                    <a:gd name="connsiteY4" fmla="*/ 1202075 h 1209502"/>
                    <a:gd name="connsiteX0" fmla="*/ 1664414 w 1664413"/>
                    <a:gd name="connsiteY0" fmla="*/ 0 h 664973"/>
                    <a:gd name="connsiteX1" fmla="*/ 934949 w 1664413"/>
                    <a:gd name="connsiteY1" fmla="*/ 441789 h 664973"/>
                    <a:gd name="connsiteX2" fmla="*/ 164387 w 1664413"/>
                    <a:gd name="connsiteY2" fmla="*/ 647272 h 664973"/>
                    <a:gd name="connsiteX3" fmla="*/ 0 w 1664413"/>
                    <a:gd name="connsiteY3" fmla="*/ 657546 h 664973"/>
                    <a:gd name="connsiteX0" fmla="*/ 934949 w 934949"/>
                    <a:gd name="connsiteY0" fmla="*/ 0 h 223184"/>
                    <a:gd name="connsiteX1" fmla="*/ 164387 w 934949"/>
                    <a:gd name="connsiteY1" fmla="*/ 205483 h 223184"/>
                    <a:gd name="connsiteX2" fmla="*/ 0 w 934949"/>
                    <a:gd name="connsiteY2" fmla="*/ 215757 h 223184"/>
                  </a:gdLst>
                  <a:ahLst/>
                  <a:cxnLst>
                    <a:cxn ang="0">
                      <a:pos x="connsiteX0" y="connsiteY0"/>
                    </a:cxn>
                    <a:cxn ang="0">
                      <a:pos x="connsiteX1" y="connsiteY1"/>
                    </a:cxn>
                    <a:cxn ang="0">
                      <a:pos x="connsiteX2" y="connsiteY2"/>
                    </a:cxn>
                  </a:cxnLst>
                  <a:rect l="l" t="t" r="r" b="b"/>
                  <a:pathLst>
                    <a:path w="934949" h="223184">
                      <a:moveTo>
                        <a:pt x="934949" y="0"/>
                      </a:moveTo>
                      <a:cubicBezTo>
                        <a:pt x="684945" y="107879"/>
                        <a:pt x="320212" y="169524"/>
                        <a:pt x="164387" y="205483"/>
                      </a:cubicBezTo>
                      <a:cubicBezTo>
                        <a:pt x="8562" y="241442"/>
                        <a:pt x="23973" y="210620"/>
                        <a:pt x="0" y="215757"/>
                      </a:cubicBezTo>
                    </a:path>
                  </a:pathLst>
                </a:custGeom>
                <a:solidFill>
                  <a:schemeClr val="bg1">
                    <a:alpha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en-US" sz="1350">
                    <a:solidFill>
                      <a:prstClr val="white"/>
                    </a:solidFill>
                    <a:latin typeface="Calibri"/>
                  </a:endParaRPr>
                </a:p>
              </p:txBody>
            </p:sp>
          </p:grpSp>
          <p:cxnSp>
            <p:nvCxnSpPr>
              <p:cNvPr id="16" name="Straight Connector 15"/>
              <p:cNvCxnSpPr/>
              <p:nvPr/>
            </p:nvCxnSpPr>
            <p:spPr>
              <a:xfrm flipH="1">
                <a:off x="3810000" y="4343400"/>
                <a:ext cx="39194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810000" y="1916811"/>
                <a:ext cx="39194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53000" y="4297680"/>
                <a:ext cx="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77000" y="4297680"/>
                <a:ext cx="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810000" y="3505200"/>
                <a:ext cx="4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0000" y="1905000"/>
                <a:ext cx="45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064" y="4800600"/>
            <a:ext cx="522405" cy="585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176" y="3962400"/>
            <a:ext cx="901168" cy="739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lowchart: Terminator 1"/>
          <p:cNvSpPr/>
          <p:nvPr/>
        </p:nvSpPr>
        <p:spPr>
          <a:xfrm>
            <a:off x="1108587" y="1524000"/>
            <a:ext cx="685800" cy="304800"/>
          </a:xfrm>
          <a:prstGeom prst="flowChartTerminator">
            <a:avLst/>
          </a:prstGeom>
          <a:gradFill>
            <a:gsLst>
              <a:gs pos="0">
                <a:schemeClr val="accent6"/>
              </a:gs>
              <a:gs pos="67000">
                <a:schemeClr val="accent2"/>
              </a:gs>
              <a:gs pos="100000">
                <a:schemeClr val="accent4"/>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999733" y="2027827"/>
            <a:ext cx="800254" cy="642827"/>
          </a:xfrm>
          <a:prstGeom prst="rect">
            <a:avLst/>
          </a:prstGeom>
        </p:spPr>
      </p:pic>
      <p:grpSp>
        <p:nvGrpSpPr>
          <p:cNvPr id="33" name="Group 32"/>
          <p:cNvGrpSpPr/>
          <p:nvPr/>
        </p:nvGrpSpPr>
        <p:grpSpPr>
          <a:xfrm flipH="1">
            <a:off x="1185313" y="6212638"/>
            <a:ext cx="316592" cy="552464"/>
            <a:chOff x="3696213" y="1743393"/>
            <a:chExt cx="1437195" cy="3010013"/>
          </a:xfrm>
        </p:grpSpPr>
        <p:sp>
          <p:nvSpPr>
            <p:cNvPr id="34" name="Parallelogram 33"/>
            <p:cNvSpPr/>
            <p:nvPr/>
          </p:nvSpPr>
          <p:spPr>
            <a:xfrm rot="5400000" flipV="1">
              <a:off x="3070124" y="3080471"/>
              <a:ext cx="2378553" cy="364370"/>
            </a:xfrm>
            <a:prstGeom prst="parallelogram">
              <a:avLst>
                <a:gd name="adj" fmla="val 64132"/>
              </a:avLst>
            </a:prstGeom>
            <a:solidFill>
              <a:schemeClr val="accent5"/>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p:cNvSpPr/>
            <p:nvPr/>
          </p:nvSpPr>
          <p:spPr>
            <a:xfrm rot="16200000" flipV="1">
              <a:off x="3768707" y="3083279"/>
              <a:ext cx="2362200" cy="367202"/>
            </a:xfrm>
            <a:prstGeom prst="parallelogram">
              <a:avLst>
                <a:gd name="adj" fmla="val 63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p:cNvSpPr/>
            <p:nvPr/>
          </p:nvSpPr>
          <p:spPr>
            <a:xfrm flipH="1" flipV="1">
              <a:off x="3696213" y="2081001"/>
              <a:ext cx="675193" cy="230324"/>
            </a:xfrm>
            <a:prstGeom prst="parallelogram">
              <a:avLst>
                <a:gd name="adj" fmla="val 1553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p:cNvSpPr/>
            <p:nvPr/>
          </p:nvSpPr>
          <p:spPr>
            <a:xfrm flipH="1" flipV="1">
              <a:off x="4458215" y="2081001"/>
              <a:ext cx="675193" cy="242127"/>
            </a:xfrm>
            <a:prstGeom prst="parallelogram">
              <a:avLst>
                <a:gd name="adj" fmla="val 1553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3696215" y="1743393"/>
              <a:ext cx="1239740" cy="3010013"/>
              <a:chOff x="1658312" y="1769571"/>
              <a:chExt cx="1239740" cy="3010013"/>
            </a:xfrm>
          </p:grpSpPr>
          <p:cxnSp>
            <p:nvCxnSpPr>
              <p:cNvPr id="49" name="Straight Arrow Connector 48"/>
              <p:cNvCxnSpPr/>
              <p:nvPr/>
            </p:nvCxnSpPr>
            <p:spPr>
              <a:xfrm flipH="1" flipV="1">
                <a:off x="2898052" y="4374959"/>
                <a:ext cx="0" cy="372267"/>
              </a:xfrm>
              <a:prstGeom prst="straightConnector1">
                <a:avLst/>
              </a:prstGeom>
              <a:ln w="9525">
                <a:tailEnd type="triangle" w="sm" len="sm"/>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2042504" y="2352619"/>
                <a:ext cx="331498" cy="2110729"/>
                <a:chOff x="4446586" y="1891706"/>
                <a:chExt cx="389036" cy="2160187"/>
              </a:xfrm>
              <a:solidFill>
                <a:schemeClr val="accent5"/>
              </a:solidFill>
            </p:grpSpPr>
            <p:grpSp>
              <p:nvGrpSpPr>
                <p:cNvPr id="62" name="Group 61"/>
                <p:cNvGrpSpPr/>
                <p:nvPr/>
              </p:nvGrpSpPr>
              <p:grpSpPr>
                <a:xfrm>
                  <a:off x="4676872" y="1891706"/>
                  <a:ext cx="158750" cy="2160187"/>
                  <a:chOff x="5080000" y="1630763"/>
                  <a:chExt cx="158750" cy="2160187"/>
                </a:xfrm>
                <a:grpFill/>
              </p:grpSpPr>
              <p:sp>
                <p:nvSpPr>
                  <p:cNvPr id="64" name="Freeform 63"/>
                  <p:cNvSpPr/>
                  <p:nvPr/>
                </p:nvSpPr>
                <p:spPr>
                  <a:xfrm>
                    <a:off x="5080000" y="1630763"/>
                    <a:ext cx="158750" cy="2160187"/>
                  </a:xfrm>
                  <a:custGeom>
                    <a:avLst/>
                    <a:gdLst>
                      <a:gd name="connsiteX0" fmla="*/ 158750 w 158750"/>
                      <a:gd name="connsiteY0" fmla="*/ 13887 h 2160187"/>
                      <a:gd name="connsiteX1" fmla="*/ 69850 w 158750"/>
                      <a:gd name="connsiteY1" fmla="*/ 318687 h 2160187"/>
                      <a:gd name="connsiteX2" fmla="*/ 0 w 158750"/>
                      <a:gd name="connsiteY2" fmla="*/ 2160187 h 2160187"/>
                    </a:gdLst>
                    <a:ahLst/>
                    <a:cxnLst>
                      <a:cxn ang="0">
                        <a:pos x="connsiteX0" y="connsiteY0"/>
                      </a:cxn>
                      <a:cxn ang="0">
                        <a:pos x="connsiteX1" y="connsiteY1"/>
                      </a:cxn>
                      <a:cxn ang="0">
                        <a:pos x="connsiteX2" y="connsiteY2"/>
                      </a:cxn>
                    </a:cxnLst>
                    <a:rect l="l" t="t" r="r" b="b"/>
                    <a:pathLst>
                      <a:path w="158750" h="2160187">
                        <a:moveTo>
                          <a:pt x="158750" y="13887"/>
                        </a:moveTo>
                        <a:cubicBezTo>
                          <a:pt x="127529" y="-12572"/>
                          <a:pt x="96308" y="-39030"/>
                          <a:pt x="69850" y="318687"/>
                        </a:cubicBezTo>
                        <a:cubicBezTo>
                          <a:pt x="43392" y="676404"/>
                          <a:pt x="21696" y="1418295"/>
                          <a:pt x="0" y="2160187"/>
                        </a:cubicBezTo>
                      </a:path>
                    </a:pathLst>
                  </a:cu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a:stCxn id="64" idx="0"/>
                  </p:cNvCxnSpPr>
                  <p:nvPr/>
                </p:nvCxnSpPr>
                <p:spPr>
                  <a:xfrm>
                    <a:off x="5238750" y="1644650"/>
                    <a:ext cx="0" cy="2146300"/>
                  </a:xfrm>
                  <a:prstGeom prst="line">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63" name="Right Triangle 62"/>
                <p:cNvSpPr/>
                <p:nvPr/>
              </p:nvSpPr>
              <p:spPr>
                <a:xfrm flipH="1">
                  <a:off x="4446586" y="1967276"/>
                  <a:ext cx="371352" cy="2084617"/>
                </a:xfrm>
                <a:prstGeom prst="rtTriangl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1" name="Straight Arrow Connector 50"/>
              <p:cNvCxnSpPr/>
              <p:nvPr/>
            </p:nvCxnSpPr>
            <p:spPr>
              <a:xfrm flipH="1">
                <a:off x="1801903" y="4448014"/>
                <a:ext cx="0" cy="299212"/>
              </a:xfrm>
              <a:prstGeom prst="straightConnector1">
                <a:avLst/>
              </a:prstGeom>
              <a:ln w="9525">
                <a:tailEnd type="triangle"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275745" y="4474784"/>
                <a:ext cx="1" cy="304800"/>
              </a:xfrm>
              <a:prstGeom prst="straightConnector1">
                <a:avLst/>
              </a:prstGeom>
              <a:ln w="9525">
                <a:solidFill>
                  <a:schemeClr val="accent5"/>
                </a:solidFill>
                <a:tailEnd type="triangle" w="sm" len="sm"/>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flipH="1">
                <a:off x="1963112" y="1825433"/>
                <a:ext cx="0" cy="310154"/>
              </a:xfrm>
              <a:prstGeom prst="straightConnector1">
                <a:avLst/>
              </a:prstGeom>
              <a:ln w="9525">
                <a:tailEnd type="triangle"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2864426" y="1769571"/>
                <a:ext cx="0" cy="463069"/>
              </a:xfrm>
              <a:prstGeom prst="straightConnector1">
                <a:avLst/>
              </a:prstGeom>
              <a:ln w="9525">
                <a:tailEnd type="triangle" w="sm" len="sm"/>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658312" y="2341184"/>
                <a:ext cx="3048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1963112" y="2341184"/>
                <a:ext cx="76200" cy="2133600"/>
              </a:xfrm>
              <a:prstGeom prst="rect">
                <a:avLst/>
              </a:prstGeom>
              <a:solidFill>
                <a:schemeClr val="bg1">
                  <a:lumMod val="75000"/>
                </a:schemeClr>
              </a:solidFill>
              <a:ln w="3175">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9" name="Rectangle 58"/>
              <p:cNvSpPr/>
              <p:nvPr/>
            </p:nvSpPr>
            <p:spPr>
              <a:xfrm>
                <a:off x="2420312" y="2350532"/>
                <a:ext cx="304800" cy="2123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2344112" y="2341184"/>
                <a:ext cx="76198" cy="2136924"/>
              </a:xfrm>
              <a:prstGeom prst="rect">
                <a:avLst/>
              </a:prstGeom>
              <a:solidFill>
                <a:schemeClr val="accent6"/>
              </a:solidFill>
              <a:ln w="3175">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1" name="Right Arrow 60"/>
              <p:cNvSpPr/>
              <p:nvPr/>
            </p:nvSpPr>
            <p:spPr>
              <a:xfrm flipH="1">
                <a:off x="2221497" y="3444903"/>
                <a:ext cx="351215" cy="155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Connector 40"/>
            <p:cNvCxnSpPr/>
            <p:nvPr/>
          </p:nvCxnSpPr>
          <p:spPr>
            <a:xfrm flipV="1">
              <a:off x="4382015" y="2076558"/>
              <a:ext cx="357570" cy="23476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2" name="Parallelogram 41"/>
            <p:cNvSpPr/>
            <p:nvPr/>
          </p:nvSpPr>
          <p:spPr>
            <a:xfrm flipH="1" flipV="1">
              <a:off x="4376369" y="2068156"/>
              <a:ext cx="455693" cy="246850"/>
            </a:xfrm>
            <a:prstGeom prst="parallelogram">
              <a:avLst>
                <a:gd name="adj" fmla="val 155324"/>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p:cNvSpPr/>
            <p:nvPr/>
          </p:nvSpPr>
          <p:spPr>
            <a:xfrm flipH="1" flipV="1">
              <a:off x="4002520" y="2068155"/>
              <a:ext cx="455693" cy="246849"/>
            </a:xfrm>
            <a:prstGeom prst="parallelogram">
              <a:avLst>
                <a:gd name="adj" fmla="val 155324"/>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flipH="1">
              <a:off x="4773954" y="4233111"/>
              <a:ext cx="324002" cy="216458"/>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Parallelogram 44"/>
            <p:cNvSpPr/>
            <p:nvPr/>
          </p:nvSpPr>
          <p:spPr>
            <a:xfrm flipH="1" flipV="1">
              <a:off x="4084206" y="2072658"/>
              <a:ext cx="670685" cy="242127"/>
            </a:xfrm>
            <a:prstGeom prst="parallelogram">
              <a:avLst>
                <a:gd name="adj" fmla="val 155324"/>
              </a:avLst>
            </a:prstGeom>
            <a:solidFill>
              <a:schemeClr val="accent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520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A757B32-9CFE-4D92-9C13-0E86B8C48887}" type="slidenum">
              <a:rPr lang="en-US" smtClean="0"/>
              <a:pPr>
                <a:defRPr/>
              </a:pPr>
              <a:t>20</a:t>
            </a:fld>
            <a:endParaRPr lang="en-US"/>
          </a:p>
        </p:txBody>
      </p:sp>
      <p:graphicFrame>
        <p:nvGraphicFramePr>
          <p:cNvPr id="3" name="Chart 2"/>
          <p:cNvGraphicFramePr/>
          <p:nvPr>
            <p:extLst/>
          </p:nvPr>
        </p:nvGraphicFramePr>
        <p:xfrm>
          <a:off x="3809999" y="1529174"/>
          <a:ext cx="4495800" cy="337342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457200" y="474689"/>
            <a:ext cx="8153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dirty="0" err="1" smtClean="0">
                <a:solidFill>
                  <a:prstClr val="black"/>
                </a:solidFill>
                <a:latin typeface="Calibri Light" panose="020F0302020204030204"/>
              </a:rPr>
              <a:t>Ultrapermeable</a:t>
            </a:r>
            <a:r>
              <a:rPr lang="en-US" sz="3300" dirty="0" smtClean="0">
                <a:solidFill>
                  <a:prstClr val="black"/>
                </a:solidFill>
                <a:latin typeface="Calibri Light" panose="020F0302020204030204"/>
              </a:rPr>
              <a:t> Nanomaterials + Batch: Highest Potential Desalination Efficiencies</a:t>
            </a:r>
            <a:endParaRPr lang="en-US" sz="3300" dirty="0">
              <a:solidFill>
                <a:prstClr val="black"/>
              </a:solidFill>
              <a:latin typeface="Calibri Light" panose="020F0302020204030204"/>
            </a:endParaRPr>
          </a:p>
        </p:txBody>
      </p:sp>
      <p:pic>
        <p:nvPicPr>
          <p:cNvPr id="9" name="Picture 8" descr="C:\Users\David\Downloads\GO MATLAB SEM processing code\image_SEM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944" y="2291315"/>
            <a:ext cx="2648430" cy="1676400"/>
          </a:xfrm>
          <a:prstGeom prst="rect">
            <a:avLst/>
          </a:prstGeom>
          <a:noFill/>
          <a:ln>
            <a:noFill/>
          </a:ln>
        </p:spPr>
      </p:pic>
      <p:sp>
        <p:nvSpPr>
          <p:cNvPr id="10" name="Rectangle 9"/>
          <p:cNvSpPr/>
          <p:nvPr/>
        </p:nvSpPr>
        <p:spPr>
          <a:xfrm>
            <a:off x="468744" y="3967715"/>
            <a:ext cx="2895600" cy="1477328"/>
          </a:xfrm>
          <a:prstGeom prst="rect">
            <a:avLst/>
          </a:prstGeom>
        </p:spPr>
        <p:txBody>
          <a:bodyPr wrap="square">
            <a:spAutoFit/>
          </a:bodyPr>
          <a:lstStyle/>
          <a:p>
            <a:r>
              <a:rPr lang="en-US" dirty="0" smtClean="0">
                <a:solidFill>
                  <a:srgbClr val="000000"/>
                </a:solidFill>
                <a:latin typeface="+mj-lt"/>
                <a:ea typeface="Times New Roman" panose="02020603050405020304" pitchFamily="18" charset="0"/>
              </a:rPr>
              <a:t>Graphene Oxide (GO) Flakes Fabricated by modified Hummers Method. </a:t>
            </a:r>
          </a:p>
          <a:p>
            <a:r>
              <a:rPr lang="en-US" dirty="0" smtClean="0">
                <a:solidFill>
                  <a:srgbClr val="000000"/>
                </a:solidFill>
                <a:latin typeface="+mj-lt"/>
                <a:ea typeface="Times New Roman" panose="02020603050405020304" pitchFamily="18" charset="0"/>
              </a:rPr>
              <a:t>Past </a:t>
            </a:r>
            <a:r>
              <a:rPr lang="en-US" dirty="0" err="1" smtClean="0">
                <a:solidFill>
                  <a:srgbClr val="000000"/>
                </a:solidFill>
                <a:latin typeface="+mj-lt"/>
                <a:ea typeface="Times New Roman" panose="02020603050405020304" pitchFamily="18" charset="0"/>
              </a:rPr>
              <a:t>collab</a:t>
            </a:r>
            <a:r>
              <a:rPr lang="en-US" dirty="0" smtClean="0">
                <a:solidFill>
                  <a:srgbClr val="000000"/>
                </a:solidFill>
                <a:latin typeface="+mj-lt"/>
                <a:ea typeface="Times New Roman" panose="02020603050405020304" pitchFamily="18" charset="0"/>
              </a:rPr>
              <a:t> w/ Carlo </a:t>
            </a:r>
            <a:r>
              <a:rPr lang="en-US" dirty="0" err="1" smtClean="0">
                <a:solidFill>
                  <a:srgbClr val="000000"/>
                </a:solidFill>
                <a:latin typeface="+mj-lt"/>
                <a:ea typeface="Times New Roman" panose="02020603050405020304" pitchFamily="18" charset="0"/>
              </a:rPr>
              <a:t>Amadei</a:t>
            </a:r>
            <a:r>
              <a:rPr lang="en-US" dirty="0" smtClean="0">
                <a:solidFill>
                  <a:srgbClr val="000000"/>
                </a:solidFill>
                <a:latin typeface="+mj-lt"/>
                <a:ea typeface="Times New Roman" panose="02020603050405020304" pitchFamily="18" charset="0"/>
              </a:rPr>
              <a:t> and Chad </a:t>
            </a:r>
            <a:r>
              <a:rPr lang="en-US" dirty="0" err="1" smtClean="0">
                <a:solidFill>
                  <a:srgbClr val="000000"/>
                </a:solidFill>
                <a:latin typeface="+mj-lt"/>
                <a:ea typeface="Times New Roman" panose="02020603050405020304" pitchFamily="18" charset="0"/>
              </a:rPr>
              <a:t>Vecitis</a:t>
            </a:r>
            <a:r>
              <a:rPr lang="en-US" dirty="0" smtClean="0">
                <a:solidFill>
                  <a:srgbClr val="000000"/>
                </a:solidFill>
                <a:latin typeface="+mj-lt"/>
                <a:ea typeface="Times New Roman" panose="02020603050405020304" pitchFamily="18" charset="0"/>
              </a:rPr>
              <a:t>)</a:t>
            </a:r>
            <a:endParaRPr lang="en-US" dirty="0">
              <a:latin typeface="+mj-lt"/>
            </a:endParaRPr>
          </a:p>
        </p:txBody>
      </p:sp>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4835" y="3429000"/>
            <a:ext cx="2457450" cy="2012315"/>
          </a:xfrm>
          <a:prstGeom prst="rect">
            <a:avLst/>
          </a:prstGeom>
          <a:noFill/>
          <a:ln>
            <a:noFill/>
          </a:ln>
        </p:spPr>
      </p:pic>
      <p:sp>
        <p:nvSpPr>
          <p:cNvPr id="12" name="Rectangle 11"/>
          <p:cNvSpPr/>
          <p:nvPr/>
        </p:nvSpPr>
        <p:spPr>
          <a:xfrm>
            <a:off x="-3733800" y="5867400"/>
            <a:ext cx="3543300" cy="369332"/>
          </a:xfrm>
          <a:prstGeom prst="rect">
            <a:avLst/>
          </a:prstGeom>
        </p:spPr>
        <p:txBody>
          <a:bodyPr wrap="square">
            <a:spAutoFit/>
          </a:bodyPr>
          <a:lstStyle/>
          <a:p>
            <a:r>
              <a:rPr lang="en-US" dirty="0" smtClean="0">
                <a:solidFill>
                  <a:srgbClr val="000000"/>
                </a:solidFill>
                <a:latin typeface="+mj-lt"/>
                <a:ea typeface="Times New Roman" panose="02020603050405020304" pitchFamily="18" charset="0"/>
              </a:rPr>
              <a:t>GO</a:t>
            </a:r>
            <a:endParaRPr lang="en-US" dirty="0">
              <a:latin typeface="+mj-lt"/>
            </a:endParaRPr>
          </a:p>
        </p:txBody>
      </p:sp>
      <p:sp>
        <p:nvSpPr>
          <p:cNvPr id="13" name="Rectangle 12"/>
          <p:cNvSpPr/>
          <p:nvPr/>
        </p:nvSpPr>
        <p:spPr>
          <a:xfrm>
            <a:off x="4191000" y="6158028"/>
            <a:ext cx="762000"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91000" y="4876800"/>
            <a:ext cx="4191000" cy="923330"/>
          </a:xfrm>
          <a:prstGeom prst="rect">
            <a:avLst/>
          </a:prstGeom>
        </p:spPr>
        <p:txBody>
          <a:bodyPr wrap="square">
            <a:spAutoFit/>
          </a:bodyPr>
          <a:lstStyle/>
          <a:p>
            <a:pPr marL="0" marR="0" algn="ctr">
              <a:spcBef>
                <a:spcPts val="0"/>
              </a:spcBef>
              <a:spcAft>
                <a:spcPts val="0"/>
              </a:spcAft>
            </a:pPr>
            <a:r>
              <a:rPr lang="en-US" dirty="0" smtClean="0">
                <a:latin typeface="+mj-lt"/>
                <a:ea typeface="Times New Roman" panose="02020603050405020304" pitchFamily="18" charset="0"/>
              </a:rPr>
              <a:t>Energy </a:t>
            </a:r>
            <a:r>
              <a:rPr lang="en-US" dirty="0">
                <a:latin typeface="+mj-lt"/>
                <a:ea typeface="Times New Roman" panose="02020603050405020304" pitchFamily="18" charset="0"/>
              </a:rPr>
              <a:t>consumption in batch reverse osmosis based on permeability at high (seawater) and low (brackish) salinity. </a:t>
            </a:r>
            <a:endParaRPr lang="en-US" sz="1800" dirty="0">
              <a:effectLst/>
              <a:latin typeface="+mj-lt"/>
              <a:ea typeface="Times New Roman" panose="02020603050405020304" pitchFamily="18" charset="0"/>
            </a:endParaRPr>
          </a:p>
        </p:txBody>
      </p:sp>
      <p:sp>
        <p:nvSpPr>
          <p:cNvPr id="14" name="Rectangle 13"/>
          <p:cNvSpPr/>
          <p:nvPr/>
        </p:nvSpPr>
        <p:spPr>
          <a:xfrm>
            <a:off x="374578" y="5393662"/>
            <a:ext cx="3224093" cy="1477328"/>
          </a:xfrm>
          <a:prstGeom prst="rect">
            <a:avLst/>
          </a:prstGeom>
        </p:spPr>
        <p:txBody>
          <a:bodyPr wrap="square">
            <a:spAutoFit/>
          </a:bodyPr>
          <a:lstStyle/>
          <a:p>
            <a:r>
              <a:rPr lang="en-US" dirty="0" smtClean="0">
                <a:solidFill>
                  <a:srgbClr val="000000"/>
                </a:solidFill>
                <a:latin typeface="+mj-lt"/>
                <a:ea typeface="Times New Roman" panose="02020603050405020304" pitchFamily="18" charset="0"/>
              </a:rPr>
              <a:t>For </a:t>
            </a:r>
            <a:r>
              <a:rPr lang="en-US" dirty="0" err="1" smtClean="0">
                <a:solidFill>
                  <a:srgbClr val="000000"/>
                </a:solidFill>
                <a:latin typeface="+mj-lt"/>
                <a:ea typeface="Times New Roman" panose="02020603050405020304" pitchFamily="18" charset="0"/>
              </a:rPr>
              <a:t>ultrapermeable</a:t>
            </a:r>
            <a:r>
              <a:rPr lang="en-US" dirty="0" smtClean="0">
                <a:solidFill>
                  <a:srgbClr val="000000"/>
                </a:solidFill>
                <a:latin typeface="+mj-lt"/>
                <a:ea typeface="Times New Roman" panose="02020603050405020304" pitchFamily="18" charset="0"/>
              </a:rPr>
              <a:t> membranes, also considering aquaporin, and improved polyamide TFC fabrication (w/ roll-to-roll methods)</a:t>
            </a:r>
            <a:endParaRPr lang="en-US" dirty="0">
              <a:latin typeface="+mj-lt"/>
            </a:endParaRPr>
          </a:p>
        </p:txBody>
      </p:sp>
      <p:sp>
        <p:nvSpPr>
          <p:cNvPr id="15" name="Rectangle 14"/>
          <p:cNvSpPr/>
          <p:nvPr/>
        </p:nvSpPr>
        <p:spPr>
          <a:xfrm>
            <a:off x="4533899" y="6236732"/>
            <a:ext cx="3352800" cy="553998"/>
          </a:xfrm>
          <a:prstGeom prst="rect">
            <a:avLst/>
          </a:prstGeom>
        </p:spPr>
        <p:txBody>
          <a:bodyPr wrap="square">
            <a:spAutoFit/>
          </a:bodyPr>
          <a:lstStyle/>
          <a:p>
            <a:r>
              <a:rPr lang="en-US" sz="1000" dirty="0" smtClean="0">
                <a:solidFill>
                  <a:schemeClr val="bg1">
                    <a:lumMod val="50000"/>
                  </a:schemeClr>
                </a:solidFill>
                <a:latin typeface="Times New Roman" panose="02020603050405020304" pitchFamily="18" charset="0"/>
                <a:ea typeface="Times New Roman" panose="02020603050405020304" pitchFamily="18" charset="0"/>
              </a:rPr>
              <a:t>D. M. Warsinger et. al “</a:t>
            </a:r>
            <a:r>
              <a:rPr lang="en-US" sz="1000" i="1" dirty="0" smtClean="0">
                <a:solidFill>
                  <a:schemeClr val="bg1">
                    <a:lumMod val="50000"/>
                  </a:schemeClr>
                </a:solidFill>
                <a:latin typeface="Times New Roman" panose="02020603050405020304" pitchFamily="18" charset="0"/>
                <a:ea typeface="Times New Roman" panose="02020603050405020304" pitchFamily="18" charset="0"/>
              </a:rPr>
              <a:t>IDA 2017 World Congress on Water Reuse and Desalination, São Paulo, Brazil, October 15-20, 2017</a:t>
            </a:r>
            <a:r>
              <a:rPr lang="en-US" sz="1000" dirty="0" smtClean="0">
                <a:solidFill>
                  <a:schemeClr val="bg1">
                    <a:lumMod val="50000"/>
                  </a:schemeClr>
                </a:solidFill>
                <a:latin typeface="Times New Roman" panose="02020603050405020304" pitchFamily="18" charset="0"/>
                <a:ea typeface="Times New Roman" panose="02020603050405020304" pitchFamily="18" charset="0"/>
              </a:rPr>
              <a:t>. </a:t>
            </a:r>
            <a:endParaRPr lang="en-US" sz="1000" dirty="0">
              <a:solidFill>
                <a:schemeClr val="bg1">
                  <a:lumMod val="50000"/>
                </a:schemeClr>
              </a:solidFill>
            </a:endParaRPr>
          </a:p>
        </p:txBody>
      </p:sp>
    </p:spTree>
    <p:extLst>
      <p:ext uri="{BB962C8B-B14F-4D97-AF65-F5344CB8AC3E}">
        <p14:creationId xmlns:p14="http://schemas.microsoft.com/office/powerpoint/2010/main" val="3060227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details</a:t>
            </a:r>
            <a:endParaRPr lang="en-US" dirty="0"/>
          </a:p>
        </p:txBody>
      </p:sp>
      <p:sp>
        <p:nvSpPr>
          <p:cNvPr id="4" name="Slide Number Placeholder 3"/>
          <p:cNvSpPr>
            <a:spLocks noGrp="1"/>
          </p:cNvSpPr>
          <p:nvPr>
            <p:ph type="sldNum" sz="quarter" idx="12"/>
          </p:nvPr>
        </p:nvSpPr>
        <p:spPr/>
        <p:txBody>
          <a:bodyPr/>
          <a:lstStyle/>
          <a:p>
            <a:pPr>
              <a:defRPr/>
            </a:pPr>
            <a:fld id="{F1ECDD15-A1B1-4045-9A46-6D8DC0FABB3C}" type="slidenum">
              <a:rPr lang="en-US" smtClean="0">
                <a:latin typeface="+mj-lt"/>
              </a:rPr>
              <a:pPr>
                <a:defRPr/>
              </a:pPr>
              <a:t>21</a:t>
            </a:fld>
            <a:endParaRPr lang="en-US" dirty="0">
              <a:latin typeface="+mj-lt"/>
            </a:endParaRPr>
          </a:p>
        </p:txBody>
      </p:sp>
      <p:pic>
        <p:nvPicPr>
          <p:cNvPr id="23007" name="image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24813"/>
            <a:ext cx="1235075" cy="87312"/>
          </a:xfrm>
          <a:prstGeom prst="rect">
            <a:avLst/>
          </a:prstGeom>
          <a:noFill/>
          <a:extLst>
            <a:ext uri="{909E8E84-426E-40DD-AFC4-6F175D3DCCD1}">
              <a14:hiddenFill xmlns:a14="http://schemas.microsoft.com/office/drawing/2010/main">
                <a:solidFill>
                  <a:srgbClr val="FFFFFF"/>
                </a:solidFill>
              </a14:hiddenFill>
            </a:ext>
          </a:extLst>
        </p:spPr>
      </p:pic>
      <p:sp>
        <p:nvSpPr>
          <p:cNvPr id="22816" name="Rectangle 413"/>
          <p:cNvSpPr>
            <a:spLocks noChangeArrowheads="1"/>
          </p:cNvSpPr>
          <p:nvPr/>
        </p:nvSpPr>
        <p:spPr bwMode="auto">
          <a:xfrm>
            <a:off x="0" y="90100"/>
            <a:ext cx="13718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58472" tIns="0" rIns="0" bIns="0" numCol="1" anchor="ctr" anchorCtr="0" compatLnSpc="1">
            <a:prstTxWarp prst="textNoShape">
              <a:avLst/>
            </a:prstTxWarp>
            <a:spAutoFit/>
          </a:bodyPr>
          <a:lstStyle/>
          <a:p>
            <a:endParaRPr lang="en-US">
              <a:latin typeface="+mj-lt"/>
            </a:endParaRPr>
          </a:p>
        </p:txBody>
      </p:sp>
      <p:sp>
        <p:nvSpPr>
          <p:cNvPr id="22818" name="Rectangle 414"/>
          <p:cNvSpPr>
            <a:spLocks noChangeArrowheads="1"/>
          </p:cNvSpPr>
          <p:nvPr/>
        </p:nvSpPr>
        <p:spPr bwMode="auto">
          <a:xfrm>
            <a:off x="0" y="1054815"/>
            <a:ext cx="11079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mj-lt"/>
                <a:ea typeface="Century" panose="02040604050505020304" pitchFamily="18" charset="0"/>
              </a:rPr>
              <a:t>	</a:t>
            </a:r>
            <a:endParaRPr kumimoji="0" lang="en-US" altLang="en-US" sz="1800" b="0" i="0" u="none" strike="noStrike" cap="none" normalizeH="0" baseline="0" smtClean="0">
              <a:ln>
                <a:noFill/>
              </a:ln>
              <a:solidFill>
                <a:schemeClr val="tx1"/>
              </a:solidFill>
              <a:effectLst/>
              <a:latin typeface="+mj-lt"/>
            </a:endParaRPr>
          </a:p>
        </p:txBody>
      </p:sp>
      <p:sp>
        <p:nvSpPr>
          <p:cNvPr id="22819" name="Rectangle 415"/>
          <p:cNvSpPr>
            <a:spLocks noChangeArrowheads="1"/>
          </p:cNvSpPr>
          <p:nvPr/>
        </p:nvSpPr>
        <p:spPr bwMode="auto">
          <a:xfrm>
            <a:off x="115565" y="3783361"/>
            <a:ext cx="11079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mj-lt"/>
                <a:ea typeface="Century" panose="02040604050505020304" pitchFamily="18" charset="0"/>
              </a:rPr>
              <a:t>	</a:t>
            </a:r>
            <a:endParaRPr kumimoji="0" lang="en-US" altLang="en-US" sz="1800" b="0" i="0" u="none" strike="noStrike" cap="none" normalizeH="0" baseline="0" smtClean="0">
              <a:ln>
                <a:noFill/>
              </a:ln>
              <a:solidFill>
                <a:schemeClr val="tx1"/>
              </a:solidFill>
              <a:effectLst/>
              <a:latin typeface="+mj-lt"/>
            </a:endParaRPr>
          </a:p>
        </p:txBody>
      </p:sp>
      <p:sp>
        <p:nvSpPr>
          <p:cNvPr id="22822" name="Rectangle 418"/>
          <p:cNvSpPr>
            <a:spLocks noChangeArrowheads="1"/>
          </p:cNvSpPr>
          <p:nvPr/>
        </p:nvSpPr>
        <p:spPr bwMode="auto">
          <a:xfrm>
            <a:off x="1863725" y="7924786"/>
            <a:ext cx="110799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smtClean="0">
                <a:ln>
                  <a:noFill/>
                </a:ln>
                <a:solidFill>
                  <a:schemeClr val="tx1"/>
                </a:solidFill>
                <a:effectLst/>
                <a:latin typeface="+mj-lt"/>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mj-lt"/>
            </a:endParaRPr>
          </a:p>
        </p:txBody>
      </p:sp>
      <p:sp>
        <p:nvSpPr>
          <p:cNvPr id="22823" name="Rectangle 419"/>
          <p:cNvSpPr>
            <a:spLocks noChangeArrowheads="1"/>
          </p:cNvSpPr>
          <p:nvPr/>
        </p:nvSpPr>
        <p:spPr bwMode="auto">
          <a:xfrm>
            <a:off x="1863725" y="79274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mj-lt"/>
            </a:endParaRPr>
          </a:p>
        </p:txBody>
      </p:sp>
      <p:sp>
        <p:nvSpPr>
          <p:cNvPr id="22826" name="Rectangle 22825"/>
          <p:cNvSpPr/>
          <p:nvPr/>
        </p:nvSpPr>
        <p:spPr>
          <a:xfrm>
            <a:off x="3886200" y="6019800"/>
            <a:ext cx="11430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828" name="Rectangle 22827"/>
          <p:cNvSpPr/>
          <p:nvPr/>
        </p:nvSpPr>
        <p:spPr>
          <a:xfrm>
            <a:off x="131038" y="3216079"/>
            <a:ext cx="3752511" cy="1012585"/>
          </a:xfrm>
          <a:prstGeom prst="rect">
            <a:avLst/>
          </a:prstGeom>
        </p:spPr>
        <p:txBody>
          <a:bodyPr wrap="square">
            <a:spAutoFit/>
          </a:bodyPr>
          <a:lstStyle/>
          <a:p>
            <a:pPr marL="69850" marR="0" algn="just">
              <a:lnSpc>
                <a:spcPct val="115000"/>
              </a:lnSpc>
              <a:spcBef>
                <a:spcPts val="0"/>
              </a:spcBef>
              <a:spcAft>
                <a:spcPts val="0"/>
              </a:spcAft>
            </a:pPr>
            <a:r>
              <a:rPr lang="en-US" sz="1400" dirty="0">
                <a:latin typeface="+mj-lt"/>
                <a:ea typeface="Calibri" panose="020F0502020204030204" pitchFamily="34" charset="0"/>
                <a:cs typeface="Times New Roman" panose="02020603050405020304" pitchFamily="18" charset="0"/>
              </a:rPr>
              <a:t>Volume</a:t>
            </a:r>
            <a:r>
              <a:rPr lang="en-US" sz="1400" spc="55" dirty="0">
                <a:latin typeface="+mj-lt"/>
                <a:ea typeface="Calibri" panose="020F0502020204030204" pitchFamily="34" charset="0"/>
                <a:cs typeface="Times New Roman" panose="02020603050405020304" pitchFamily="18" charset="0"/>
              </a:rPr>
              <a:t> </a:t>
            </a:r>
            <a:r>
              <a:rPr lang="en-US" sz="1400" dirty="0">
                <a:latin typeface="+mj-lt"/>
                <a:ea typeface="Calibri" panose="020F0502020204030204" pitchFamily="34" charset="0"/>
                <a:cs typeface="Times New Roman" panose="02020603050405020304" pitchFamily="18" charset="0"/>
              </a:rPr>
              <a:t>discretization</a:t>
            </a:r>
            <a:r>
              <a:rPr lang="en-US" sz="1400" spc="55" dirty="0">
                <a:latin typeface="+mj-lt"/>
                <a:ea typeface="Calibri" panose="020F0502020204030204" pitchFamily="34" charset="0"/>
                <a:cs typeface="Times New Roman" panose="02020603050405020304" pitchFamily="18" charset="0"/>
              </a:rPr>
              <a:t> </a:t>
            </a:r>
            <a:r>
              <a:rPr lang="en-US" sz="1400" dirty="0">
                <a:latin typeface="+mj-lt"/>
                <a:ea typeface="Calibri" panose="020F0502020204030204" pitchFamily="34" charset="0"/>
                <a:cs typeface="Times New Roman" panose="02020603050405020304" pitchFamily="18" charset="0"/>
              </a:rPr>
              <a:t>of</a:t>
            </a:r>
            <a:r>
              <a:rPr lang="en-US" sz="1400" spc="50" dirty="0">
                <a:latin typeface="+mj-lt"/>
                <a:ea typeface="Calibri" panose="020F0502020204030204" pitchFamily="34" charset="0"/>
                <a:cs typeface="Times New Roman" panose="02020603050405020304" pitchFamily="18" charset="0"/>
              </a:rPr>
              <a:t> </a:t>
            </a:r>
            <a:r>
              <a:rPr lang="en-US" sz="1400" dirty="0">
                <a:latin typeface="+mj-lt"/>
                <a:ea typeface="Calibri" panose="020F0502020204030204" pitchFamily="34" charset="0"/>
                <a:cs typeface="Times New Roman" panose="02020603050405020304" pitchFamily="18" charset="0"/>
              </a:rPr>
              <a:t>membrane</a:t>
            </a:r>
            <a:r>
              <a:rPr lang="en-US" sz="1400" spc="50" dirty="0">
                <a:latin typeface="+mj-lt"/>
                <a:ea typeface="Calibri" panose="020F0502020204030204" pitchFamily="34" charset="0"/>
                <a:cs typeface="Times New Roman" panose="02020603050405020304" pitchFamily="18" charset="0"/>
              </a:rPr>
              <a:t> </a:t>
            </a:r>
            <a:r>
              <a:rPr lang="en-US" sz="1400" dirty="0">
                <a:latin typeface="+mj-lt"/>
                <a:ea typeface="Calibri" panose="020F0502020204030204" pitchFamily="34" charset="0"/>
                <a:cs typeface="Times New Roman" panose="02020603050405020304" pitchFamily="18" charset="0"/>
              </a:rPr>
              <a:t>module</a:t>
            </a:r>
            <a:r>
              <a:rPr lang="en-US" sz="1400" spc="55" dirty="0">
                <a:latin typeface="+mj-lt"/>
                <a:ea typeface="Calibri" panose="020F0502020204030204" pitchFamily="34" charset="0"/>
                <a:cs typeface="Times New Roman" panose="02020603050405020304" pitchFamily="18" charset="0"/>
              </a:rPr>
              <a:t> </a:t>
            </a:r>
            <a:r>
              <a:rPr lang="en-US" sz="1400" dirty="0">
                <a:latin typeface="+mj-lt"/>
                <a:ea typeface="Calibri" panose="020F0502020204030204" pitchFamily="34" charset="0"/>
                <a:cs typeface="Times New Roman" panose="02020603050405020304" pitchFamily="18" charset="0"/>
              </a:rPr>
              <a:t>for</a:t>
            </a:r>
            <a:r>
              <a:rPr lang="en-US" sz="1400" spc="55" dirty="0">
                <a:latin typeface="+mj-lt"/>
                <a:ea typeface="Calibri" panose="020F0502020204030204" pitchFamily="34" charset="0"/>
                <a:cs typeface="Times New Roman" panose="02020603050405020304" pitchFamily="18" charset="0"/>
              </a:rPr>
              <a:t> </a:t>
            </a:r>
            <a:r>
              <a:rPr lang="en-US" sz="1400" dirty="0">
                <a:latin typeface="+mj-lt"/>
                <a:ea typeface="Calibri" panose="020F0502020204030204" pitchFamily="34" charset="0"/>
                <a:cs typeface="Times New Roman" panose="02020603050405020304" pitchFamily="18" charset="0"/>
              </a:rPr>
              <a:t>batch</a:t>
            </a:r>
            <a:r>
              <a:rPr lang="en-US" sz="1400" spc="55" dirty="0">
                <a:latin typeface="+mj-lt"/>
                <a:ea typeface="Calibri" panose="020F0502020204030204" pitchFamily="34" charset="0"/>
                <a:cs typeface="Times New Roman" panose="02020603050405020304" pitchFamily="18" charset="0"/>
              </a:rPr>
              <a:t> </a:t>
            </a:r>
            <a:r>
              <a:rPr lang="en-US" sz="1400" dirty="0" smtClean="0">
                <a:latin typeface="+mj-lt"/>
                <a:ea typeface="Calibri" panose="020F0502020204030204" pitchFamily="34" charset="0"/>
                <a:cs typeface="Times New Roman" panose="02020603050405020304" pitchFamily="18" charset="0"/>
              </a:rPr>
              <a:t>models</a:t>
            </a:r>
            <a:r>
              <a:rPr lang="en-US" sz="1100" dirty="0">
                <a:latin typeface="+mj-lt"/>
                <a:ea typeface="Calibri" panose="020F0502020204030204" pitchFamily="34" charset="0"/>
                <a:cs typeface="Times New Roman" panose="02020603050405020304" pitchFamily="18" charset="0"/>
              </a:rPr>
              <a:t>.</a:t>
            </a:r>
            <a:r>
              <a:rPr lang="en-US" sz="1100" spc="60" dirty="0">
                <a:latin typeface="+mj-lt"/>
                <a:ea typeface="Calibri" panose="020F0502020204030204" pitchFamily="34" charset="0"/>
                <a:cs typeface="Times New Roman" panose="02020603050405020304" pitchFamily="18" charset="0"/>
              </a:rPr>
              <a:t> </a:t>
            </a:r>
            <a:endParaRPr lang="en-US" sz="1100" spc="60" dirty="0" smtClean="0">
              <a:latin typeface="+mj-lt"/>
              <a:ea typeface="Calibri" panose="020F0502020204030204" pitchFamily="34" charset="0"/>
              <a:cs typeface="Times New Roman" panose="02020603050405020304" pitchFamily="18" charset="0"/>
            </a:endParaRPr>
          </a:p>
          <a:p>
            <a:pPr marL="69850" marR="0" algn="just">
              <a:lnSpc>
                <a:spcPct val="115000"/>
              </a:lnSpc>
              <a:spcBef>
                <a:spcPts val="0"/>
              </a:spcBef>
              <a:spcAft>
                <a:spcPts val="0"/>
              </a:spcAft>
            </a:pPr>
            <a:r>
              <a:rPr lang="en-US" sz="800" dirty="0" smtClean="0">
                <a:solidFill>
                  <a:schemeClr val="tx1">
                    <a:lumMod val="50000"/>
                    <a:lumOff val="50000"/>
                  </a:schemeClr>
                </a:solidFill>
                <a:latin typeface="+mj-lt"/>
                <a:ea typeface="Calibri" panose="020F0502020204030204" pitchFamily="34" charset="0"/>
                <a:cs typeface="Times New Roman" panose="02020603050405020304" pitchFamily="18" charset="0"/>
              </a:rPr>
              <a:t>The</a:t>
            </a:r>
            <a:r>
              <a:rPr lang="en-US" sz="800" spc="105" dirty="0" smtClean="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module</a:t>
            </a:r>
            <a:r>
              <a:rPr lang="en-US" sz="800" spc="1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is</a:t>
            </a:r>
            <a:r>
              <a:rPr lang="en-US" sz="800" spc="5"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divided into</a:t>
            </a:r>
            <a:r>
              <a:rPr lang="en-US" sz="800" spc="-5" dirty="0">
                <a:solidFill>
                  <a:schemeClr val="tx1">
                    <a:lumMod val="50000"/>
                    <a:lumOff val="50000"/>
                  </a:schemeClr>
                </a:solidFill>
                <a:latin typeface="+mj-lt"/>
                <a:ea typeface="Calibri" panose="020F0502020204030204" pitchFamily="34" charset="0"/>
                <a:cs typeface="Times New Roman" panose="02020603050405020304" pitchFamily="18" charset="0"/>
              </a:rPr>
              <a:t> unequa</a:t>
            </a:r>
            <a:r>
              <a:rPr lang="en-US" sz="800" spc="-10" dirty="0">
                <a:solidFill>
                  <a:schemeClr val="tx1">
                    <a:lumMod val="50000"/>
                    <a:lumOff val="50000"/>
                  </a:schemeClr>
                </a:solidFill>
                <a:latin typeface="+mj-lt"/>
                <a:ea typeface="Calibri" panose="020F0502020204030204" pitchFamily="34" charset="0"/>
                <a:cs typeface="Times New Roman" panose="02020603050405020304" pitchFamily="18" charset="0"/>
              </a:rPr>
              <a:t>l</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 volumes, and</a:t>
            </a:r>
            <a:r>
              <a:rPr lang="en-US" sz="800" spc="1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in</a:t>
            </a:r>
            <a:r>
              <a:rPr lang="en-US" sz="800" spc="5"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each</a:t>
            </a:r>
            <a:r>
              <a:rPr lang="en-US" sz="800" spc="1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step, </a:t>
            </a:r>
            <a:r>
              <a:rPr lang="en-US" sz="800" spc="-5" dirty="0">
                <a:solidFill>
                  <a:schemeClr val="tx1">
                    <a:lumMod val="50000"/>
                    <a:lumOff val="50000"/>
                  </a:schemeClr>
                </a:solidFill>
                <a:latin typeface="+mj-lt"/>
                <a:ea typeface="Calibri" panose="020F0502020204030204" pitchFamily="34" charset="0"/>
                <a:cs typeface="Times New Roman" panose="02020603050405020304" pitchFamily="18" charset="0"/>
              </a:rPr>
              <a:t>eq</a:t>
            </a:r>
            <a:r>
              <a:rPr lang="en-US" sz="800" spc="-10" dirty="0">
                <a:solidFill>
                  <a:schemeClr val="tx1">
                    <a:lumMod val="50000"/>
                    <a:lumOff val="50000"/>
                  </a:schemeClr>
                </a:solidFill>
                <a:latin typeface="+mj-lt"/>
                <a:ea typeface="Calibri" panose="020F0502020204030204" pitchFamily="34" charset="0"/>
                <a:cs typeface="Times New Roman" panose="02020603050405020304" pitchFamily="18" charset="0"/>
              </a:rPr>
              <a:t>ual</a:t>
            </a:r>
            <a:r>
              <a:rPr lang="en-US" sz="800" spc="1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amounts</a:t>
            </a:r>
            <a:r>
              <a:rPr lang="en-US" sz="800" spc="1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of</a:t>
            </a:r>
            <a:r>
              <a:rPr lang="en-US" sz="800" spc="1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permeate</a:t>
            </a:r>
            <a:r>
              <a:rPr lang="en-US" sz="800" spc="135"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are</a:t>
            </a:r>
            <a:r>
              <a:rPr lang="en-US" sz="800" spc="45"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spc="-5" dirty="0">
                <a:solidFill>
                  <a:schemeClr val="tx1">
                    <a:lumMod val="50000"/>
                    <a:lumOff val="50000"/>
                  </a:schemeClr>
                </a:solidFill>
                <a:latin typeface="+mj-lt"/>
                <a:ea typeface="Calibri" panose="020F0502020204030204" pitchFamily="34" charset="0"/>
                <a:cs typeface="Times New Roman" panose="02020603050405020304" pitchFamily="18" charset="0"/>
              </a:rPr>
              <a:t>removed</a:t>
            </a:r>
            <a:r>
              <a:rPr lang="en-US" sz="800" spc="5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from</a:t>
            </a:r>
            <a:r>
              <a:rPr lang="en-US" sz="800" spc="5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each</a:t>
            </a:r>
            <a:r>
              <a:rPr lang="en-US" sz="800" spc="5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section</a:t>
            </a:r>
            <a:r>
              <a:rPr lang="en-US" sz="800" spc="5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and</a:t>
            </a:r>
            <a:r>
              <a:rPr lang="en-US" sz="800" spc="55"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the</a:t>
            </a:r>
            <a:r>
              <a:rPr lang="en-US" sz="800" spc="5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remaining</a:t>
            </a:r>
            <a:r>
              <a:rPr lang="en-US" sz="800" spc="45"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spc="-5" dirty="0">
                <a:solidFill>
                  <a:schemeClr val="tx1">
                    <a:lumMod val="50000"/>
                    <a:lumOff val="50000"/>
                  </a:schemeClr>
                </a:solidFill>
                <a:latin typeface="+mj-lt"/>
                <a:ea typeface="Calibri" panose="020F0502020204030204" pitchFamily="34" charset="0"/>
                <a:cs typeface="Times New Roman" panose="02020603050405020304" pitchFamily="18" charset="0"/>
              </a:rPr>
              <a:t>liquid</a:t>
            </a:r>
            <a:r>
              <a:rPr lang="en-US" sz="800" spc="55"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spc="-5" dirty="0">
                <a:solidFill>
                  <a:schemeClr val="tx1">
                    <a:lumMod val="50000"/>
                    <a:lumOff val="50000"/>
                  </a:schemeClr>
                </a:solidFill>
                <a:latin typeface="+mj-lt"/>
                <a:ea typeface="Calibri" panose="020F0502020204030204" pitchFamily="34" charset="0"/>
                <a:cs typeface="Times New Roman" panose="02020603050405020304" pitchFamily="18" charset="0"/>
              </a:rPr>
              <a:t>moves</a:t>
            </a:r>
            <a:r>
              <a:rPr lang="en-US" sz="800" spc="5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to</a:t>
            </a:r>
            <a:r>
              <a:rPr lang="en-US" sz="800" spc="4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the</a:t>
            </a:r>
            <a:r>
              <a:rPr lang="en-US" sz="800" spc="55"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spc="-5" dirty="0">
                <a:solidFill>
                  <a:schemeClr val="tx1">
                    <a:lumMod val="50000"/>
                    <a:lumOff val="50000"/>
                  </a:schemeClr>
                </a:solidFill>
                <a:latin typeface="+mj-lt"/>
                <a:ea typeface="Calibri" panose="020F0502020204030204" pitchFamily="34" charset="0"/>
                <a:cs typeface="Times New Roman" panose="02020603050405020304" pitchFamily="18" charset="0"/>
              </a:rPr>
              <a:t>next</a:t>
            </a:r>
            <a:r>
              <a:rPr lang="en-US" sz="800" spc="50" dirty="0">
                <a:solidFill>
                  <a:schemeClr val="tx1">
                    <a:lumMod val="50000"/>
                    <a:lumOff val="50000"/>
                  </a:schemeClr>
                </a:solidFill>
                <a:latin typeface="+mj-lt"/>
                <a:ea typeface="Calibri" panose="020F0502020204030204" pitchFamily="34" charset="0"/>
                <a:cs typeface="Times New Roman" panose="02020603050405020304" pitchFamily="18" charset="0"/>
              </a:rPr>
              <a:t> </a:t>
            </a:r>
            <a:r>
              <a:rPr lang="en-US" sz="800" dirty="0">
                <a:solidFill>
                  <a:schemeClr val="tx1">
                    <a:lumMod val="50000"/>
                    <a:lumOff val="50000"/>
                  </a:schemeClr>
                </a:solidFill>
                <a:latin typeface="+mj-lt"/>
                <a:ea typeface="Calibri" panose="020F0502020204030204" pitchFamily="34" charset="0"/>
                <a:cs typeface="Times New Roman" panose="02020603050405020304" pitchFamily="18" charset="0"/>
              </a:rPr>
              <a:t>section.</a:t>
            </a:r>
            <a:endParaRPr lang="en-US" sz="3200" dirty="0">
              <a:solidFill>
                <a:schemeClr val="tx1">
                  <a:lumMod val="50000"/>
                  <a:lumOff val="50000"/>
                </a:schemeClr>
              </a:solidFill>
              <a:latin typeface="+mj-lt"/>
              <a:ea typeface="Calibri" panose="020F0502020204030204" pitchFamily="34" charset="0"/>
              <a:cs typeface="Times New Roman" panose="02020603050405020304" pitchFamily="18" charset="0"/>
            </a:endParaRPr>
          </a:p>
        </p:txBody>
      </p:sp>
      <p:grpSp>
        <p:nvGrpSpPr>
          <p:cNvPr id="22824" name="Group 22823"/>
          <p:cNvGrpSpPr/>
          <p:nvPr/>
        </p:nvGrpSpPr>
        <p:grpSpPr>
          <a:xfrm>
            <a:off x="5092184" y="1408448"/>
            <a:ext cx="3338560" cy="4038948"/>
            <a:chOff x="1353532" y="2063070"/>
            <a:chExt cx="1937129" cy="3106113"/>
          </a:xfrm>
        </p:grpSpPr>
        <p:pic>
          <p:nvPicPr>
            <p:cNvPr id="22872" name="image4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532" y="3156659"/>
              <a:ext cx="114300" cy="720725"/>
            </a:xfrm>
            <a:prstGeom prst="rect">
              <a:avLst/>
            </a:prstGeom>
            <a:noFill/>
            <a:extLst>
              <a:ext uri="{909E8E84-426E-40DD-AFC4-6F175D3DCCD1}">
                <a14:hiddenFill xmlns:a14="http://schemas.microsoft.com/office/drawing/2010/main">
                  <a:solidFill>
                    <a:srgbClr val="FFFFFF"/>
                  </a:solidFill>
                </a14:hiddenFill>
              </a:ext>
            </a:extLst>
          </p:spPr>
        </p:pic>
        <p:grpSp>
          <p:nvGrpSpPr>
            <p:cNvPr id="22886" name="Group 224"/>
            <p:cNvGrpSpPr>
              <a:grpSpLocks/>
            </p:cNvGrpSpPr>
            <p:nvPr/>
          </p:nvGrpSpPr>
          <p:grpSpPr bwMode="auto">
            <a:xfrm>
              <a:off x="1534886" y="2063070"/>
              <a:ext cx="1755775" cy="3019425"/>
              <a:chOff x="0" y="0"/>
              <a:chExt cx="2765" cy="4756"/>
            </a:xfrm>
          </p:grpSpPr>
          <p:grpSp>
            <p:nvGrpSpPr>
              <p:cNvPr id="22887" name="Group 342"/>
              <p:cNvGrpSpPr>
                <a:grpSpLocks/>
              </p:cNvGrpSpPr>
              <p:nvPr/>
            </p:nvGrpSpPr>
            <p:grpSpPr bwMode="auto">
              <a:xfrm>
                <a:off x="224" y="51"/>
                <a:ext cx="2507" cy="2"/>
                <a:chOff x="224" y="51"/>
                <a:chExt cx="2507" cy="2"/>
              </a:xfrm>
            </p:grpSpPr>
            <p:sp>
              <p:nvSpPr>
                <p:cNvPr id="23005" name="Freeform 343"/>
                <p:cNvSpPr>
                  <a:spLocks/>
                </p:cNvSpPr>
                <p:nvPr/>
              </p:nvSpPr>
              <p:spPr bwMode="auto">
                <a:xfrm>
                  <a:off x="224" y="51"/>
                  <a:ext cx="2507" cy="2"/>
                </a:xfrm>
                <a:custGeom>
                  <a:avLst/>
                  <a:gdLst>
                    <a:gd name="T0" fmla="+- 0 224 224"/>
                    <a:gd name="T1" fmla="*/ T0 w 2507"/>
                    <a:gd name="T2" fmla="+- 0 2730 224"/>
                    <a:gd name="T3" fmla="*/ T2 w 2507"/>
                  </a:gdLst>
                  <a:ahLst/>
                  <a:cxnLst>
                    <a:cxn ang="0">
                      <a:pos x="T1" y="0"/>
                    </a:cxn>
                    <a:cxn ang="0">
                      <a:pos x="T3" y="0"/>
                    </a:cxn>
                  </a:cxnLst>
                  <a:rect l="0" t="0" r="r" b="b"/>
                  <a:pathLst>
                    <a:path w="2507">
                      <a:moveTo>
                        <a:pt x="0" y="0"/>
                      </a:moveTo>
                      <a:lnTo>
                        <a:pt x="2506" y="0"/>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88" name="Group 340"/>
              <p:cNvGrpSpPr>
                <a:grpSpLocks/>
              </p:cNvGrpSpPr>
              <p:nvPr/>
            </p:nvGrpSpPr>
            <p:grpSpPr bwMode="auto">
              <a:xfrm>
                <a:off x="2730" y="53"/>
                <a:ext cx="3" cy="2"/>
                <a:chOff x="2730" y="53"/>
                <a:chExt cx="3" cy="2"/>
              </a:xfrm>
            </p:grpSpPr>
            <p:sp>
              <p:nvSpPr>
                <p:cNvPr id="23004" name="Freeform 341"/>
                <p:cNvSpPr>
                  <a:spLocks/>
                </p:cNvSpPr>
                <p:nvPr/>
              </p:nvSpPr>
              <p:spPr bwMode="auto">
                <a:xfrm>
                  <a:off x="2730" y="53"/>
                  <a:ext cx="3" cy="2"/>
                </a:xfrm>
                <a:custGeom>
                  <a:avLst/>
                  <a:gdLst>
                    <a:gd name="T0" fmla="+- 0 2730 2730"/>
                    <a:gd name="T1" fmla="*/ T0 w 3"/>
                    <a:gd name="T2" fmla="+- 0 2732 2730"/>
                    <a:gd name="T3" fmla="*/ T2 w 3"/>
                  </a:gdLst>
                  <a:ahLst/>
                  <a:cxnLst>
                    <a:cxn ang="0">
                      <a:pos x="T1" y="0"/>
                    </a:cxn>
                    <a:cxn ang="0">
                      <a:pos x="T3" y="0"/>
                    </a:cxn>
                  </a:cxnLst>
                  <a:rect l="0" t="0" r="r" b="b"/>
                  <a:pathLst>
                    <a:path w="3">
                      <a:moveTo>
                        <a:pt x="0" y="0"/>
                      </a:moveTo>
                      <a:lnTo>
                        <a:pt x="2" y="0"/>
                      </a:lnTo>
                    </a:path>
                  </a:pathLst>
                </a:custGeom>
                <a:noFill/>
                <a:ln w="2634">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89" name="Group 338"/>
              <p:cNvGrpSpPr>
                <a:grpSpLocks/>
              </p:cNvGrpSpPr>
              <p:nvPr/>
            </p:nvGrpSpPr>
            <p:grpSpPr bwMode="auto">
              <a:xfrm>
                <a:off x="224" y="4547"/>
                <a:ext cx="2507" cy="2"/>
                <a:chOff x="224" y="4547"/>
                <a:chExt cx="2507" cy="2"/>
              </a:xfrm>
            </p:grpSpPr>
            <p:sp>
              <p:nvSpPr>
                <p:cNvPr id="23003" name="Freeform 339"/>
                <p:cNvSpPr>
                  <a:spLocks/>
                </p:cNvSpPr>
                <p:nvPr/>
              </p:nvSpPr>
              <p:spPr bwMode="auto">
                <a:xfrm>
                  <a:off x="224" y="4547"/>
                  <a:ext cx="2507" cy="2"/>
                </a:xfrm>
                <a:custGeom>
                  <a:avLst/>
                  <a:gdLst>
                    <a:gd name="T0" fmla="+- 0 224 224"/>
                    <a:gd name="T1" fmla="*/ T0 w 2507"/>
                    <a:gd name="T2" fmla="+- 0 2730 224"/>
                    <a:gd name="T3" fmla="*/ T2 w 2507"/>
                  </a:gdLst>
                  <a:ahLst/>
                  <a:cxnLst>
                    <a:cxn ang="0">
                      <a:pos x="T1" y="0"/>
                    </a:cxn>
                    <a:cxn ang="0">
                      <a:pos x="T3" y="0"/>
                    </a:cxn>
                  </a:cxnLst>
                  <a:rect l="0" t="0" r="r" b="b"/>
                  <a:pathLst>
                    <a:path w="2507">
                      <a:moveTo>
                        <a:pt x="0" y="0"/>
                      </a:moveTo>
                      <a:lnTo>
                        <a:pt x="2506" y="0"/>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0" name="Group 336"/>
              <p:cNvGrpSpPr>
                <a:grpSpLocks/>
              </p:cNvGrpSpPr>
              <p:nvPr/>
            </p:nvGrpSpPr>
            <p:grpSpPr bwMode="auto">
              <a:xfrm>
                <a:off x="2730" y="4549"/>
                <a:ext cx="3" cy="2"/>
                <a:chOff x="2730" y="4549"/>
                <a:chExt cx="3" cy="2"/>
              </a:xfrm>
            </p:grpSpPr>
            <p:sp>
              <p:nvSpPr>
                <p:cNvPr id="23002" name="Freeform 337"/>
                <p:cNvSpPr>
                  <a:spLocks/>
                </p:cNvSpPr>
                <p:nvPr/>
              </p:nvSpPr>
              <p:spPr bwMode="auto">
                <a:xfrm>
                  <a:off x="2730" y="4549"/>
                  <a:ext cx="3" cy="2"/>
                </a:xfrm>
                <a:custGeom>
                  <a:avLst/>
                  <a:gdLst>
                    <a:gd name="T0" fmla="+- 0 2730 2730"/>
                    <a:gd name="T1" fmla="*/ T0 w 3"/>
                    <a:gd name="T2" fmla="+- 0 2732 2730"/>
                    <a:gd name="T3" fmla="*/ T2 w 3"/>
                  </a:gdLst>
                  <a:ahLst/>
                  <a:cxnLst>
                    <a:cxn ang="0">
                      <a:pos x="T1" y="0"/>
                    </a:cxn>
                    <a:cxn ang="0">
                      <a:pos x="T3" y="0"/>
                    </a:cxn>
                  </a:cxnLst>
                  <a:rect l="0" t="0" r="r" b="b"/>
                  <a:pathLst>
                    <a:path w="3">
                      <a:moveTo>
                        <a:pt x="0" y="0"/>
                      </a:moveTo>
                      <a:lnTo>
                        <a:pt x="2" y="0"/>
                      </a:lnTo>
                    </a:path>
                  </a:pathLst>
                </a:custGeom>
                <a:noFill/>
                <a:ln w="262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1" name="Group 334"/>
              <p:cNvGrpSpPr>
                <a:grpSpLocks/>
              </p:cNvGrpSpPr>
              <p:nvPr/>
            </p:nvGrpSpPr>
            <p:grpSpPr bwMode="auto">
              <a:xfrm>
                <a:off x="2730" y="51"/>
                <a:ext cx="2" cy="4497"/>
                <a:chOff x="2730" y="51"/>
                <a:chExt cx="2" cy="4497"/>
              </a:xfrm>
            </p:grpSpPr>
            <p:sp>
              <p:nvSpPr>
                <p:cNvPr id="23001" name="Freeform 335"/>
                <p:cNvSpPr>
                  <a:spLocks/>
                </p:cNvSpPr>
                <p:nvPr/>
              </p:nvSpPr>
              <p:spPr bwMode="auto">
                <a:xfrm>
                  <a:off x="2730" y="51"/>
                  <a:ext cx="2" cy="4497"/>
                </a:xfrm>
                <a:custGeom>
                  <a:avLst/>
                  <a:gdLst>
                    <a:gd name="T0" fmla="+- 0 51 51"/>
                    <a:gd name="T1" fmla="*/ 51 h 4497"/>
                    <a:gd name="T2" fmla="+- 0 4547 51"/>
                    <a:gd name="T3" fmla="*/ 4547 h 4497"/>
                  </a:gdLst>
                  <a:ahLst/>
                  <a:cxnLst>
                    <a:cxn ang="0">
                      <a:pos x="0" y="T1"/>
                    </a:cxn>
                    <a:cxn ang="0">
                      <a:pos x="0" y="T3"/>
                    </a:cxn>
                  </a:cxnLst>
                  <a:rect l="0" t="0" r="r" b="b"/>
                  <a:pathLst>
                    <a:path h="4497">
                      <a:moveTo>
                        <a:pt x="0" y="0"/>
                      </a:moveTo>
                      <a:lnTo>
                        <a:pt x="0" y="4496"/>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2" name="Group 332"/>
              <p:cNvGrpSpPr>
                <a:grpSpLocks/>
              </p:cNvGrpSpPr>
              <p:nvPr/>
            </p:nvGrpSpPr>
            <p:grpSpPr bwMode="auto">
              <a:xfrm>
                <a:off x="224" y="51"/>
                <a:ext cx="2" cy="4497"/>
                <a:chOff x="224" y="51"/>
                <a:chExt cx="2" cy="4497"/>
              </a:xfrm>
            </p:grpSpPr>
            <p:sp>
              <p:nvSpPr>
                <p:cNvPr id="23000" name="Freeform 333"/>
                <p:cNvSpPr>
                  <a:spLocks/>
                </p:cNvSpPr>
                <p:nvPr/>
              </p:nvSpPr>
              <p:spPr bwMode="auto">
                <a:xfrm>
                  <a:off x="224" y="51"/>
                  <a:ext cx="2" cy="4497"/>
                </a:xfrm>
                <a:custGeom>
                  <a:avLst/>
                  <a:gdLst>
                    <a:gd name="T0" fmla="+- 0 51 51"/>
                    <a:gd name="T1" fmla="*/ 51 h 4497"/>
                    <a:gd name="T2" fmla="+- 0 4547 51"/>
                    <a:gd name="T3" fmla="*/ 4547 h 4497"/>
                  </a:gdLst>
                  <a:ahLst/>
                  <a:cxnLst>
                    <a:cxn ang="0">
                      <a:pos x="0" y="T1"/>
                    </a:cxn>
                    <a:cxn ang="0">
                      <a:pos x="0" y="T3"/>
                    </a:cxn>
                  </a:cxnLst>
                  <a:rect l="0" t="0" r="r" b="b"/>
                  <a:pathLst>
                    <a:path h="4497">
                      <a:moveTo>
                        <a:pt x="0" y="0"/>
                      </a:moveTo>
                      <a:lnTo>
                        <a:pt x="0" y="4496"/>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3" name="Group 330"/>
              <p:cNvGrpSpPr>
                <a:grpSpLocks/>
              </p:cNvGrpSpPr>
              <p:nvPr/>
            </p:nvGrpSpPr>
            <p:grpSpPr bwMode="auto">
              <a:xfrm>
                <a:off x="226" y="53"/>
                <a:ext cx="44" cy="2"/>
                <a:chOff x="226" y="53"/>
                <a:chExt cx="44" cy="2"/>
              </a:xfrm>
            </p:grpSpPr>
            <p:sp>
              <p:nvSpPr>
                <p:cNvPr id="22999" name="Freeform 331"/>
                <p:cNvSpPr>
                  <a:spLocks/>
                </p:cNvSpPr>
                <p:nvPr/>
              </p:nvSpPr>
              <p:spPr bwMode="auto">
                <a:xfrm>
                  <a:off x="226" y="53"/>
                  <a:ext cx="44" cy="2"/>
                </a:xfrm>
                <a:custGeom>
                  <a:avLst/>
                  <a:gdLst>
                    <a:gd name="T0" fmla="+- 0 226 226"/>
                    <a:gd name="T1" fmla="*/ T0 w 44"/>
                    <a:gd name="T2" fmla="+- 0 269 226"/>
                    <a:gd name="T3" fmla="*/ T2 w 44"/>
                  </a:gdLst>
                  <a:ahLst/>
                  <a:cxnLst>
                    <a:cxn ang="0">
                      <a:pos x="T1" y="0"/>
                    </a:cxn>
                    <a:cxn ang="0">
                      <a:pos x="T3" y="0"/>
                    </a:cxn>
                  </a:cxnLst>
                  <a:rect l="0" t="0" r="r" b="b"/>
                  <a:pathLst>
                    <a:path w="44">
                      <a:moveTo>
                        <a:pt x="0" y="0"/>
                      </a:moveTo>
                      <a:lnTo>
                        <a:pt x="43" y="0"/>
                      </a:lnTo>
                    </a:path>
                  </a:pathLst>
                </a:custGeom>
                <a:noFill/>
                <a:ln w="2634">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4" name="Group 328"/>
              <p:cNvGrpSpPr>
                <a:grpSpLocks/>
              </p:cNvGrpSpPr>
              <p:nvPr/>
            </p:nvGrpSpPr>
            <p:grpSpPr bwMode="auto">
              <a:xfrm>
                <a:off x="226" y="4494"/>
                <a:ext cx="3" cy="3"/>
                <a:chOff x="226" y="4494"/>
                <a:chExt cx="3" cy="3"/>
              </a:xfrm>
            </p:grpSpPr>
            <p:sp>
              <p:nvSpPr>
                <p:cNvPr id="22998" name="Freeform 329"/>
                <p:cNvSpPr>
                  <a:spLocks/>
                </p:cNvSpPr>
                <p:nvPr/>
              </p:nvSpPr>
              <p:spPr bwMode="auto">
                <a:xfrm>
                  <a:off x="226" y="4494"/>
                  <a:ext cx="3" cy="3"/>
                </a:xfrm>
                <a:custGeom>
                  <a:avLst/>
                  <a:gdLst>
                    <a:gd name="T0" fmla="+- 0 226 226"/>
                    <a:gd name="T1" fmla="*/ T0 w 3"/>
                    <a:gd name="T2" fmla="+- 0 4495 4494"/>
                    <a:gd name="T3" fmla="*/ 4495 h 3"/>
                    <a:gd name="T4" fmla="+- 0 228 226"/>
                    <a:gd name="T5" fmla="*/ T4 w 3"/>
                    <a:gd name="T6" fmla="+- 0 4495 4494"/>
                    <a:gd name="T7" fmla="*/ 4495 h 3"/>
                  </a:gdLst>
                  <a:ahLst/>
                  <a:cxnLst>
                    <a:cxn ang="0">
                      <a:pos x="T1" y="T3"/>
                    </a:cxn>
                    <a:cxn ang="0">
                      <a:pos x="T5" y="T7"/>
                    </a:cxn>
                  </a:cxnLst>
                  <a:rect l="0" t="0" r="r" b="b"/>
                  <a:pathLst>
                    <a:path w="3" h="3">
                      <a:moveTo>
                        <a:pt x="0" y="1"/>
                      </a:moveTo>
                      <a:lnTo>
                        <a:pt x="2" y="1"/>
                      </a:lnTo>
                    </a:path>
                  </a:pathLst>
                </a:custGeom>
                <a:noFill/>
                <a:ln w="262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5" name="Group 326"/>
              <p:cNvGrpSpPr>
                <a:grpSpLocks/>
              </p:cNvGrpSpPr>
              <p:nvPr/>
            </p:nvGrpSpPr>
            <p:grpSpPr bwMode="auto">
              <a:xfrm>
                <a:off x="211" y="72"/>
                <a:ext cx="27" cy="2"/>
                <a:chOff x="211" y="72"/>
                <a:chExt cx="27" cy="2"/>
              </a:xfrm>
            </p:grpSpPr>
            <p:sp>
              <p:nvSpPr>
                <p:cNvPr id="22997" name="Freeform 327"/>
                <p:cNvSpPr>
                  <a:spLocks/>
                </p:cNvSpPr>
                <p:nvPr/>
              </p:nvSpPr>
              <p:spPr bwMode="auto">
                <a:xfrm>
                  <a:off x="211" y="72"/>
                  <a:ext cx="27" cy="2"/>
                </a:xfrm>
                <a:custGeom>
                  <a:avLst/>
                  <a:gdLst>
                    <a:gd name="T0" fmla="+- 0 211 211"/>
                    <a:gd name="T1" fmla="*/ T0 w 27"/>
                    <a:gd name="T2" fmla="+- 0 237 211"/>
                    <a:gd name="T3" fmla="*/ T2 w 27"/>
                  </a:gdLst>
                  <a:ahLst/>
                  <a:cxnLst>
                    <a:cxn ang="0">
                      <a:pos x="T1" y="0"/>
                    </a:cxn>
                    <a:cxn ang="0">
                      <a:pos x="T3" y="0"/>
                    </a:cxn>
                  </a:cxnLst>
                  <a:rect l="0" t="0" r="r" b="b"/>
                  <a:pathLst>
                    <a:path w="27">
                      <a:moveTo>
                        <a:pt x="0" y="0"/>
                      </a:moveTo>
                      <a:lnTo>
                        <a:pt x="26" y="0"/>
                      </a:lnTo>
                    </a:path>
                  </a:pathLst>
                </a:custGeom>
                <a:noFill/>
                <a:ln w="2595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6" name="Group 324"/>
              <p:cNvGrpSpPr>
                <a:grpSpLocks/>
              </p:cNvGrpSpPr>
              <p:nvPr/>
            </p:nvGrpSpPr>
            <p:grpSpPr bwMode="auto">
              <a:xfrm>
                <a:off x="226" y="92"/>
                <a:ext cx="3" cy="3"/>
                <a:chOff x="226" y="92"/>
                <a:chExt cx="3" cy="3"/>
              </a:xfrm>
            </p:grpSpPr>
            <p:sp>
              <p:nvSpPr>
                <p:cNvPr id="22996" name="Freeform 325"/>
                <p:cNvSpPr>
                  <a:spLocks/>
                </p:cNvSpPr>
                <p:nvPr/>
              </p:nvSpPr>
              <p:spPr bwMode="auto">
                <a:xfrm>
                  <a:off x="226" y="92"/>
                  <a:ext cx="3" cy="3"/>
                </a:xfrm>
                <a:custGeom>
                  <a:avLst/>
                  <a:gdLst>
                    <a:gd name="T0" fmla="+- 0 226 226"/>
                    <a:gd name="T1" fmla="*/ T0 w 3"/>
                    <a:gd name="T2" fmla="+- 0 93 92"/>
                    <a:gd name="T3" fmla="*/ 93 h 3"/>
                    <a:gd name="T4" fmla="+- 0 228 226"/>
                    <a:gd name="T5" fmla="*/ T4 w 3"/>
                    <a:gd name="T6" fmla="+- 0 93 92"/>
                    <a:gd name="T7" fmla="*/ 93 h 3"/>
                  </a:gdLst>
                  <a:ahLst/>
                  <a:cxnLst>
                    <a:cxn ang="0">
                      <a:pos x="T1" y="T3"/>
                    </a:cxn>
                    <a:cxn ang="0">
                      <a:pos x="T5" y="T7"/>
                    </a:cxn>
                  </a:cxnLst>
                  <a:rect l="0" t="0" r="r" b="b"/>
                  <a:pathLst>
                    <a:path w="3" h="3">
                      <a:moveTo>
                        <a:pt x="0" y="1"/>
                      </a:moveTo>
                      <a:lnTo>
                        <a:pt x="2" y="1"/>
                      </a:lnTo>
                    </a:path>
                  </a:pathLst>
                </a:custGeom>
                <a:noFill/>
                <a:ln w="2634">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7" name="Group 322"/>
              <p:cNvGrpSpPr>
                <a:grpSpLocks/>
              </p:cNvGrpSpPr>
              <p:nvPr/>
            </p:nvGrpSpPr>
            <p:grpSpPr bwMode="auto">
              <a:xfrm>
                <a:off x="1470" y="4494"/>
                <a:ext cx="2" cy="54"/>
                <a:chOff x="1470" y="4494"/>
                <a:chExt cx="2" cy="54"/>
              </a:xfrm>
            </p:grpSpPr>
            <p:sp>
              <p:nvSpPr>
                <p:cNvPr id="22995" name="Freeform 323"/>
                <p:cNvSpPr>
                  <a:spLocks/>
                </p:cNvSpPr>
                <p:nvPr/>
              </p:nvSpPr>
              <p:spPr bwMode="auto">
                <a:xfrm>
                  <a:off x="1470" y="4494"/>
                  <a:ext cx="2" cy="54"/>
                </a:xfrm>
                <a:custGeom>
                  <a:avLst/>
                  <a:gdLst>
                    <a:gd name="T0" fmla="+- 0 4547 4494"/>
                    <a:gd name="T1" fmla="*/ 4547 h 54"/>
                    <a:gd name="T2" fmla="+- 0 4494 4494"/>
                    <a:gd name="T3" fmla="*/ 4494 h 54"/>
                  </a:gdLst>
                  <a:ahLst/>
                  <a:cxnLst>
                    <a:cxn ang="0">
                      <a:pos x="0" y="T1"/>
                    </a:cxn>
                    <a:cxn ang="0">
                      <a:pos x="0" y="T3"/>
                    </a:cxn>
                  </a:cxnLst>
                  <a:rect l="0" t="0" r="r" b="b"/>
                  <a:pathLst>
                    <a:path h="54">
                      <a:moveTo>
                        <a:pt x="0" y="53"/>
                      </a:moveTo>
                      <a:lnTo>
                        <a:pt x="0" y="0"/>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8" name="Group 320"/>
              <p:cNvGrpSpPr>
                <a:grpSpLocks/>
              </p:cNvGrpSpPr>
              <p:nvPr/>
            </p:nvGrpSpPr>
            <p:grpSpPr bwMode="auto">
              <a:xfrm>
                <a:off x="1472" y="4494"/>
                <a:ext cx="3" cy="3"/>
                <a:chOff x="1472" y="4494"/>
                <a:chExt cx="3" cy="3"/>
              </a:xfrm>
            </p:grpSpPr>
            <p:sp>
              <p:nvSpPr>
                <p:cNvPr id="22994" name="Freeform 321"/>
                <p:cNvSpPr>
                  <a:spLocks/>
                </p:cNvSpPr>
                <p:nvPr/>
              </p:nvSpPr>
              <p:spPr bwMode="auto">
                <a:xfrm>
                  <a:off x="1472" y="4494"/>
                  <a:ext cx="3" cy="3"/>
                </a:xfrm>
                <a:custGeom>
                  <a:avLst/>
                  <a:gdLst>
                    <a:gd name="T0" fmla="+- 0 1472 1472"/>
                    <a:gd name="T1" fmla="*/ T0 w 3"/>
                    <a:gd name="T2" fmla="+- 0 4495 4494"/>
                    <a:gd name="T3" fmla="*/ 4495 h 3"/>
                    <a:gd name="T4" fmla="+- 0 1474 1472"/>
                    <a:gd name="T5" fmla="*/ T4 w 3"/>
                    <a:gd name="T6" fmla="+- 0 4495 4494"/>
                    <a:gd name="T7" fmla="*/ 4495 h 3"/>
                  </a:gdLst>
                  <a:ahLst/>
                  <a:cxnLst>
                    <a:cxn ang="0">
                      <a:pos x="T1" y="T3"/>
                    </a:cxn>
                    <a:cxn ang="0">
                      <a:pos x="T5" y="T7"/>
                    </a:cxn>
                  </a:cxnLst>
                  <a:rect l="0" t="0" r="r" b="b"/>
                  <a:pathLst>
                    <a:path w="3" h="3">
                      <a:moveTo>
                        <a:pt x="0" y="1"/>
                      </a:moveTo>
                      <a:lnTo>
                        <a:pt x="2" y="1"/>
                      </a:lnTo>
                    </a:path>
                  </a:pathLst>
                </a:custGeom>
                <a:noFill/>
                <a:ln w="262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99" name="Group 318"/>
              <p:cNvGrpSpPr>
                <a:grpSpLocks/>
              </p:cNvGrpSpPr>
              <p:nvPr/>
            </p:nvGrpSpPr>
            <p:grpSpPr bwMode="auto">
              <a:xfrm>
                <a:off x="1456" y="72"/>
                <a:ext cx="27" cy="2"/>
                <a:chOff x="1456" y="72"/>
                <a:chExt cx="27" cy="2"/>
              </a:xfrm>
            </p:grpSpPr>
            <p:sp>
              <p:nvSpPr>
                <p:cNvPr id="22993" name="Freeform 319"/>
                <p:cNvSpPr>
                  <a:spLocks/>
                </p:cNvSpPr>
                <p:nvPr/>
              </p:nvSpPr>
              <p:spPr bwMode="auto">
                <a:xfrm>
                  <a:off x="1456" y="72"/>
                  <a:ext cx="27" cy="2"/>
                </a:xfrm>
                <a:custGeom>
                  <a:avLst/>
                  <a:gdLst>
                    <a:gd name="T0" fmla="+- 0 1456 1456"/>
                    <a:gd name="T1" fmla="*/ T0 w 27"/>
                    <a:gd name="T2" fmla="+- 0 1483 1456"/>
                    <a:gd name="T3" fmla="*/ T2 w 27"/>
                  </a:gdLst>
                  <a:ahLst/>
                  <a:cxnLst>
                    <a:cxn ang="0">
                      <a:pos x="T1" y="0"/>
                    </a:cxn>
                    <a:cxn ang="0">
                      <a:pos x="T3" y="0"/>
                    </a:cxn>
                  </a:cxnLst>
                  <a:rect l="0" t="0" r="r" b="b"/>
                  <a:pathLst>
                    <a:path w="27">
                      <a:moveTo>
                        <a:pt x="0" y="0"/>
                      </a:moveTo>
                      <a:lnTo>
                        <a:pt x="27" y="0"/>
                      </a:lnTo>
                    </a:path>
                  </a:pathLst>
                </a:custGeom>
                <a:noFill/>
                <a:ln w="2595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0" name="Group 316"/>
              <p:cNvGrpSpPr>
                <a:grpSpLocks/>
              </p:cNvGrpSpPr>
              <p:nvPr/>
            </p:nvGrpSpPr>
            <p:grpSpPr bwMode="auto">
              <a:xfrm>
                <a:off x="1472" y="92"/>
                <a:ext cx="3" cy="3"/>
                <a:chOff x="1472" y="92"/>
                <a:chExt cx="3" cy="3"/>
              </a:xfrm>
            </p:grpSpPr>
            <p:sp>
              <p:nvSpPr>
                <p:cNvPr id="22992" name="Freeform 317"/>
                <p:cNvSpPr>
                  <a:spLocks/>
                </p:cNvSpPr>
                <p:nvPr/>
              </p:nvSpPr>
              <p:spPr bwMode="auto">
                <a:xfrm>
                  <a:off x="1472" y="92"/>
                  <a:ext cx="3" cy="3"/>
                </a:xfrm>
                <a:custGeom>
                  <a:avLst/>
                  <a:gdLst>
                    <a:gd name="T0" fmla="+- 0 1472 1472"/>
                    <a:gd name="T1" fmla="*/ T0 w 3"/>
                    <a:gd name="T2" fmla="+- 0 93 92"/>
                    <a:gd name="T3" fmla="*/ 93 h 3"/>
                    <a:gd name="T4" fmla="+- 0 1474 1472"/>
                    <a:gd name="T5" fmla="*/ T4 w 3"/>
                    <a:gd name="T6" fmla="+- 0 93 92"/>
                    <a:gd name="T7" fmla="*/ 93 h 3"/>
                  </a:gdLst>
                  <a:ahLst/>
                  <a:cxnLst>
                    <a:cxn ang="0">
                      <a:pos x="T1" y="T3"/>
                    </a:cxn>
                    <a:cxn ang="0">
                      <a:pos x="T5" y="T7"/>
                    </a:cxn>
                  </a:cxnLst>
                  <a:rect l="0" t="0" r="r" b="b"/>
                  <a:pathLst>
                    <a:path w="3" h="3">
                      <a:moveTo>
                        <a:pt x="0" y="1"/>
                      </a:moveTo>
                      <a:lnTo>
                        <a:pt x="2" y="1"/>
                      </a:lnTo>
                    </a:path>
                  </a:pathLst>
                </a:custGeom>
                <a:noFill/>
                <a:ln w="2634">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1" name="Group 314"/>
              <p:cNvGrpSpPr>
                <a:grpSpLocks/>
              </p:cNvGrpSpPr>
              <p:nvPr/>
            </p:nvGrpSpPr>
            <p:grpSpPr bwMode="auto">
              <a:xfrm>
                <a:off x="2730" y="4494"/>
                <a:ext cx="3" cy="3"/>
                <a:chOff x="2730" y="4494"/>
                <a:chExt cx="3" cy="3"/>
              </a:xfrm>
            </p:grpSpPr>
            <p:sp>
              <p:nvSpPr>
                <p:cNvPr id="22991" name="Freeform 315"/>
                <p:cNvSpPr>
                  <a:spLocks/>
                </p:cNvSpPr>
                <p:nvPr/>
              </p:nvSpPr>
              <p:spPr bwMode="auto">
                <a:xfrm>
                  <a:off x="2730" y="4494"/>
                  <a:ext cx="3" cy="3"/>
                </a:xfrm>
                <a:custGeom>
                  <a:avLst/>
                  <a:gdLst>
                    <a:gd name="T0" fmla="+- 0 2730 2730"/>
                    <a:gd name="T1" fmla="*/ T0 w 3"/>
                    <a:gd name="T2" fmla="+- 0 4495 4494"/>
                    <a:gd name="T3" fmla="*/ 4495 h 3"/>
                    <a:gd name="T4" fmla="+- 0 2732 2730"/>
                    <a:gd name="T5" fmla="*/ T4 w 3"/>
                    <a:gd name="T6" fmla="+- 0 4495 4494"/>
                    <a:gd name="T7" fmla="*/ 4495 h 3"/>
                  </a:gdLst>
                  <a:ahLst/>
                  <a:cxnLst>
                    <a:cxn ang="0">
                      <a:pos x="T1" y="T3"/>
                    </a:cxn>
                    <a:cxn ang="0">
                      <a:pos x="T5" y="T7"/>
                    </a:cxn>
                  </a:cxnLst>
                  <a:rect l="0" t="0" r="r" b="b"/>
                  <a:pathLst>
                    <a:path w="3" h="3">
                      <a:moveTo>
                        <a:pt x="0" y="1"/>
                      </a:moveTo>
                      <a:lnTo>
                        <a:pt x="2" y="1"/>
                      </a:lnTo>
                    </a:path>
                  </a:pathLst>
                </a:custGeom>
                <a:noFill/>
                <a:ln w="262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2" name="Group 312"/>
              <p:cNvGrpSpPr>
                <a:grpSpLocks/>
              </p:cNvGrpSpPr>
              <p:nvPr/>
            </p:nvGrpSpPr>
            <p:grpSpPr bwMode="auto">
              <a:xfrm>
                <a:off x="2717" y="72"/>
                <a:ext cx="27" cy="2"/>
                <a:chOff x="2717" y="72"/>
                <a:chExt cx="27" cy="2"/>
              </a:xfrm>
            </p:grpSpPr>
            <p:sp>
              <p:nvSpPr>
                <p:cNvPr id="22990" name="Freeform 313"/>
                <p:cNvSpPr>
                  <a:spLocks/>
                </p:cNvSpPr>
                <p:nvPr/>
              </p:nvSpPr>
              <p:spPr bwMode="auto">
                <a:xfrm>
                  <a:off x="2717" y="72"/>
                  <a:ext cx="27" cy="2"/>
                </a:xfrm>
                <a:custGeom>
                  <a:avLst/>
                  <a:gdLst>
                    <a:gd name="T0" fmla="+- 0 2717 2717"/>
                    <a:gd name="T1" fmla="*/ T0 w 27"/>
                    <a:gd name="T2" fmla="+- 0 2744 2717"/>
                    <a:gd name="T3" fmla="*/ T2 w 27"/>
                  </a:gdLst>
                  <a:ahLst/>
                  <a:cxnLst>
                    <a:cxn ang="0">
                      <a:pos x="T1" y="0"/>
                    </a:cxn>
                    <a:cxn ang="0">
                      <a:pos x="T3" y="0"/>
                    </a:cxn>
                  </a:cxnLst>
                  <a:rect l="0" t="0" r="r" b="b"/>
                  <a:pathLst>
                    <a:path w="27">
                      <a:moveTo>
                        <a:pt x="0" y="0"/>
                      </a:moveTo>
                      <a:lnTo>
                        <a:pt x="27" y="0"/>
                      </a:lnTo>
                    </a:path>
                  </a:pathLst>
                </a:custGeom>
                <a:noFill/>
                <a:ln w="2595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3" name="Group 310"/>
              <p:cNvGrpSpPr>
                <a:grpSpLocks/>
              </p:cNvGrpSpPr>
              <p:nvPr/>
            </p:nvGrpSpPr>
            <p:grpSpPr bwMode="auto">
              <a:xfrm>
                <a:off x="2730" y="92"/>
                <a:ext cx="3" cy="3"/>
                <a:chOff x="2730" y="92"/>
                <a:chExt cx="3" cy="3"/>
              </a:xfrm>
            </p:grpSpPr>
            <p:sp>
              <p:nvSpPr>
                <p:cNvPr id="22989" name="Freeform 311"/>
                <p:cNvSpPr>
                  <a:spLocks/>
                </p:cNvSpPr>
                <p:nvPr/>
              </p:nvSpPr>
              <p:spPr bwMode="auto">
                <a:xfrm>
                  <a:off x="2730" y="92"/>
                  <a:ext cx="3" cy="3"/>
                </a:xfrm>
                <a:custGeom>
                  <a:avLst/>
                  <a:gdLst>
                    <a:gd name="T0" fmla="+- 0 2730 2730"/>
                    <a:gd name="T1" fmla="*/ T0 w 3"/>
                    <a:gd name="T2" fmla="+- 0 93 92"/>
                    <a:gd name="T3" fmla="*/ 93 h 3"/>
                    <a:gd name="T4" fmla="+- 0 2732 2730"/>
                    <a:gd name="T5" fmla="*/ T4 w 3"/>
                    <a:gd name="T6" fmla="+- 0 93 92"/>
                    <a:gd name="T7" fmla="*/ 93 h 3"/>
                  </a:gdLst>
                  <a:ahLst/>
                  <a:cxnLst>
                    <a:cxn ang="0">
                      <a:pos x="T1" y="T3"/>
                    </a:cxn>
                    <a:cxn ang="0">
                      <a:pos x="T5" y="T7"/>
                    </a:cxn>
                  </a:cxnLst>
                  <a:rect l="0" t="0" r="r" b="b"/>
                  <a:pathLst>
                    <a:path w="3" h="3">
                      <a:moveTo>
                        <a:pt x="0" y="1"/>
                      </a:moveTo>
                      <a:lnTo>
                        <a:pt x="2" y="1"/>
                      </a:lnTo>
                    </a:path>
                  </a:pathLst>
                </a:custGeom>
                <a:noFill/>
                <a:ln w="2634">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4" name="Group 308"/>
              <p:cNvGrpSpPr>
                <a:grpSpLocks/>
              </p:cNvGrpSpPr>
              <p:nvPr/>
            </p:nvGrpSpPr>
            <p:grpSpPr bwMode="auto">
              <a:xfrm>
                <a:off x="267" y="4548"/>
                <a:ext cx="3" cy="3"/>
                <a:chOff x="267" y="4548"/>
                <a:chExt cx="3" cy="3"/>
              </a:xfrm>
            </p:grpSpPr>
            <p:sp>
              <p:nvSpPr>
                <p:cNvPr id="22988" name="Freeform 309"/>
                <p:cNvSpPr>
                  <a:spLocks/>
                </p:cNvSpPr>
                <p:nvPr/>
              </p:nvSpPr>
              <p:spPr bwMode="auto">
                <a:xfrm>
                  <a:off x="267" y="4548"/>
                  <a:ext cx="3" cy="3"/>
                </a:xfrm>
                <a:custGeom>
                  <a:avLst/>
                  <a:gdLst>
                    <a:gd name="T0" fmla="+- 0 267 267"/>
                    <a:gd name="T1" fmla="*/ T0 w 3"/>
                    <a:gd name="T2" fmla="+- 0 4549 4548"/>
                    <a:gd name="T3" fmla="*/ 4549 h 3"/>
                    <a:gd name="T4" fmla="+- 0 269 267"/>
                    <a:gd name="T5" fmla="*/ T4 w 3"/>
                    <a:gd name="T6" fmla="+- 0 4549 4548"/>
                    <a:gd name="T7" fmla="*/ 4549 h 3"/>
                  </a:gdLst>
                  <a:ahLst/>
                  <a:cxnLst>
                    <a:cxn ang="0">
                      <a:pos x="T1" y="T3"/>
                    </a:cxn>
                    <a:cxn ang="0">
                      <a:pos x="T5" y="T7"/>
                    </a:cxn>
                  </a:cxnLst>
                  <a:rect l="0" t="0" r="r" b="b"/>
                  <a:pathLst>
                    <a:path w="3" h="3">
                      <a:moveTo>
                        <a:pt x="0" y="1"/>
                      </a:moveTo>
                      <a:lnTo>
                        <a:pt x="2" y="1"/>
                      </a:lnTo>
                    </a:path>
                  </a:pathLst>
                </a:custGeom>
                <a:noFill/>
                <a:ln w="262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5" name="Group 306"/>
              <p:cNvGrpSpPr>
                <a:grpSpLocks/>
              </p:cNvGrpSpPr>
              <p:nvPr/>
            </p:nvGrpSpPr>
            <p:grpSpPr bwMode="auto">
              <a:xfrm>
                <a:off x="2676" y="4548"/>
                <a:ext cx="3" cy="3"/>
                <a:chOff x="2676" y="4548"/>
                <a:chExt cx="3" cy="3"/>
              </a:xfrm>
            </p:grpSpPr>
            <p:sp>
              <p:nvSpPr>
                <p:cNvPr id="22987" name="Freeform 307"/>
                <p:cNvSpPr>
                  <a:spLocks/>
                </p:cNvSpPr>
                <p:nvPr/>
              </p:nvSpPr>
              <p:spPr bwMode="auto">
                <a:xfrm>
                  <a:off x="2676" y="4548"/>
                  <a:ext cx="3" cy="3"/>
                </a:xfrm>
                <a:custGeom>
                  <a:avLst/>
                  <a:gdLst>
                    <a:gd name="T0" fmla="+- 0 2676 2676"/>
                    <a:gd name="T1" fmla="*/ T0 w 3"/>
                    <a:gd name="T2" fmla="+- 0 4549 4548"/>
                    <a:gd name="T3" fmla="*/ 4549 h 3"/>
                    <a:gd name="T4" fmla="+- 0 2679 2676"/>
                    <a:gd name="T5" fmla="*/ T4 w 3"/>
                    <a:gd name="T6" fmla="+- 0 4549 4548"/>
                    <a:gd name="T7" fmla="*/ 4549 h 3"/>
                  </a:gdLst>
                  <a:ahLst/>
                  <a:cxnLst>
                    <a:cxn ang="0">
                      <a:pos x="T1" y="T3"/>
                    </a:cxn>
                    <a:cxn ang="0">
                      <a:pos x="T5" y="T7"/>
                    </a:cxn>
                  </a:cxnLst>
                  <a:rect l="0" t="0" r="r" b="b"/>
                  <a:pathLst>
                    <a:path w="3" h="3">
                      <a:moveTo>
                        <a:pt x="0" y="1"/>
                      </a:moveTo>
                      <a:lnTo>
                        <a:pt x="3" y="1"/>
                      </a:lnTo>
                    </a:path>
                  </a:pathLst>
                </a:custGeom>
                <a:noFill/>
                <a:ln w="2629">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6" name="Group 303"/>
              <p:cNvGrpSpPr>
                <a:grpSpLocks/>
              </p:cNvGrpSpPr>
              <p:nvPr/>
            </p:nvGrpSpPr>
            <p:grpSpPr bwMode="auto">
              <a:xfrm>
                <a:off x="191" y="4642"/>
                <a:ext cx="77" cy="114"/>
                <a:chOff x="191" y="4642"/>
                <a:chExt cx="77" cy="114"/>
              </a:xfrm>
            </p:grpSpPr>
            <p:sp>
              <p:nvSpPr>
                <p:cNvPr id="22985" name="Freeform 305"/>
                <p:cNvSpPr>
                  <a:spLocks/>
                </p:cNvSpPr>
                <p:nvPr/>
              </p:nvSpPr>
              <p:spPr bwMode="auto">
                <a:xfrm>
                  <a:off x="191" y="4642"/>
                  <a:ext cx="77" cy="114"/>
                </a:xfrm>
                <a:custGeom>
                  <a:avLst/>
                  <a:gdLst>
                    <a:gd name="T0" fmla="+- 0 238 191"/>
                    <a:gd name="T1" fmla="*/ T0 w 77"/>
                    <a:gd name="T2" fmla="+- 0 4642 4642"/>
                    <a:gd name="T3" fmla="*/ 4642 h 114"/>
                    <a:gd name="T4" fmla="+- 0 223 191"/>
                    <a:gd name="T5" fmla="*/ T4 w 77"/>
                    <a:gd name="T6" fmla="+- 0 4642 4642"/>
                    <a:gd name="T7" fmla="*/ 4642 h 114"/>
                    <a:gd name="T8" fmla="+- 0 217 191"/>
                    <a:gd name="T9" fmla="*/ T8 w 77"/>
                    <a:gd name="T10" fmla="+- 0 4644 4642"/>
                    <a:gd name="T11" fmla="*/ 4644 h 114"/>
                    <a:gd name="T12" fmla="+- 0 191 191"/>
                    <a:gd name="T13" fmla="*/ T12 w 77"/>
                    <a:gd name="T14" fmla="+- 0 4708 4642"/>
                    <a:gd name="T15" fmla="*/ 4708 h 114"/>
                    <a:gd name="T16" fmla="+- 0 192 191"/>
                    <a:gd name="T17" fmla="*/ T16 w 77"/>
                    <a:gd name="T18" fmla="+- 0 4716 4642"/>
                    <a:gd name="T19" fmla="*/ 4716 h 114"/>
                    <a:gd name="T20" fmla="+- 0 221 191"/>
                    <a:gd name="T21" fmla="*/ T20 w 77"/>
                    <a:gd name="T22" fmla="+- 0 4756 4642"/>
                    <a:gd name="T23" fmla="*/ 4756 h 114"/>
                    <a:gd name="T24" fmla="+- 0 236 191"/>
                    <a:gd name="T25" fmla="*/ T24 w 77"/>
                    <a:gd name="T26" fmla="+- 0 4756 4642"/>
                    <a:gd name="T27" fmla="*/ 4756 h 114"/>
                    <a:gd name="T28" fmla="+- 0 242 191"/>
                    <a:gd name="T29" fmla="*/ T28 w 77"/>
                    <a:gd name="T30" fmla="+- 0 4754 4642"/>
                    <a:gd name="T31" fmla="*/ 4754 h 114"/>
                    <a:gd name="T32" fmla="+- 0 252 191"/>
                    <a:gd name="T33" fmla="*/ T32 w 77"/>
                    <a:gd name="T34" fmla="+- 0 4749 4642"/>
                    <a:gd name="T35" fmla="*/ 4749 h 114"/>
                    <a:gd name="T36" fmla="+- 0 256 191"/>
                    <a:gd name="T37" fmla="*/ T36 w 77"/>
                    <a:gd name="T38" fmla="+- 0 4745 4642"/>
                    <a:gd name="T39" fmla="*/ 4745 h 114"/>
                    <a:gd name="T40" fmla="+- 0 257 191"/>
                    <a:gd name="T41" fmla="*/ T40 w 77"/>
                    <a:gd name="T42" fmla="+- 0 4744 4642"/>
                    <a:gd name="T43" fmla="*/ 4744 h 114"/>
                    <a:gd name="T44" fmla="+- 0 225 191"/>
                    <a:gd name="T45" fmla="*/ T44 w 77"/>
                    <a:gd name="T46" fmla="+- 0 4744 4642"/>
                    <a:gd name="T47" fmla="*/ 4744 h 114"/>
                    <a:gd name="T48" fmla="+- 0 222 191"/>
                    <a:gd name="T49" fmla="*/ T48 w 77"/>
                    <a:gd name="T50" fmla="+- 0 4743 4642"/>
                    <a:gd name="T51" fmla="*/ 4743 h 114"/>
                    <a:gd name="T52" fmla="+- 0 206 191"/>
                    <a:gd name="T53" fmla="*/ T52 w 77"/>
                    <a:gd name="T54" fmla="+- 0 4708 4642"/>
                    <a:gd name="T55" fmla="*/ 4708 h 114"/>
                    <a:gd name="T56" fmla="+- 0 207 191"/>
                    <a:gd name="T57" fmla="*/ T56 w 77"/>
                    <a:gd name="T58" fmla="+- 0 4686 4642"/>
                    <a:gd name="T59" fmla="*/ 4686 h 114"/>
                    <a:gd name="T60" fmla="+- 0 225 191"/>
                    <a:gd name="T61" fmla="*/ T60 w 77"/>
                    <a:gd name="T62" fmla="+- 0 4654 4642"/>
                    <a:gd name="T63" fmla="*/ 4654 h 114"/>
                    <a:gd name="T64" fmla="+- 0 258 191"/>
                    <a:gd name="T65" fmla="*/ T64 w 77"/>
                    <a:gd name="T66" fmla="+- 0 4654 4642"/>
                    <a:gd name="T67" fmla="*/ 4654 h 114"/>
                    <a:gd name="T68" fmla="+- 0 257 191"/>
                    <a:gd name="T69" fmla="*/ T68 w 77"/>
                    <a:gd name="T70" fmla="+- 0 4652 4642"/>
                    <a:gd name="T71" fmla="*/ 4652 h 114"/>
                    <a:gd name="T72" fmla="+- 0 253 191"/>
                    <a:gd name="T73" fmla="*/ T72 w 77"/>
                    <a:gd name="T74" fmla="+- 0 4648 4642"/>
                    <a:gd name="T75" fmla="*/ 4648 h 114"/>
                    <a:gd name="T76" fmla="+- 0 248 191"/>
                    <a:gd name="T77" fmla="*/ T76 w 77"/>
                    <a:gd name="T78" fmla="+- 0 4646 4642"/>
                    <a:gd name="T79" fmla="*/ 4646 h 114"/>
                    <a:gd name="T80" fmla="+- 0 243 191"/>
                    <a:gd name="T81" fmla="*/ T80 w 77"/>
                    <a:gd name="T82" fmla="+- 0 4643 4642"/>
                    <a:gd name="T83" fmla="*/ 4643 h 114"/>
                    <a:gd name="T84" fmla="+- 0 238 191"/>
                    <a:gd name="T85" fmla="*/ T84 w 77"/>
                    <a:gd name="T86" fmla="+- 0 4642 4642"/>
                    <a:gd name="T87" fmla="*/ 4642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77" h="114">
                      <a:moveTo>
                        <a:pt x="47" y="0"/>
                      </a:moveTo>
                      <a:lnTo>
                        <a:pt x="32" y="0"/>
                      </a:lnTo>
                      <a:lnTo>
                        <a:pt x="26" y="2"/>
                      </a:lnTo>
                      <a:lnTo>
                        <a:pt x="0" y="66"/>
                      </a:lnTo>
                      <a:lnTo>
                        <a:pt x="1" y="74"/>
                      </a:lnTo>
                      <a:lnTo>
                        <a:pt x="30" y="114"/>
                      </a:lnTo>
                      <a:lnTo>
                        <a:pt x="45" y="114"/>
                      </a:lnTo>
                      <a:lnTo>
                        <a:pt x="51" y="112"/>
                      </a:lnTo>
                      <a:lnTo>
                        <a:pt x="61" y="107"/>
                      </a:lnTo>
                      <a:lnTo>
                        <a:pt x="65" y="103"/>
                      </a:lnTo>
                      <a:lnTo>
                        <a:pt x="66" y="102"/>
                      </a:lnTo>
                      <a:lnTo>
                        <a:pt x="34" y="102"/>
                      </a:lnTo>
                      <a:lnTo>
                        <a:pt x="31" y="101"/>
                      </a:lnTo>
                      <a:lnTo>
                        <a:pt x="15" y="66"/>
                      </a:lnTo>
                      <a:lnTo>
                        <a:pt x="16" y="44"/>
                      </a:lnTo>
                      <a:lnTo>
                        <a:pt x="34" y="12"/>
                      </a:lnTo>
                      <a:lnTo>
                        <a:pt x="67" y="12"/>
                      </a:lnTo>
                      <a:lnTo>
                        <a:pt x="66" y="10"/>
                      </a:lnTo>
                      <a:lnTo>
                        <a:pt x="62" y="6"/>
                      </a:lnTo>
                      <a:lnTo>
                        <a:pt x="57" y="4"/>
                      </a:lnTo>
                      <a:lnTo>
                        <a:pt x="52" y="1"/>
                      </a:lnTo>
                      <a:lnTo>
                        <a:pt x="47"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86" name="Freeform 304"/>
                <p:cNvSpPr>
                  <a:spLocks/>
                </p:cNvSpPr>
                <p:nvPr/>
              </p:nvSpPr>
              <p:spPr bwMode="auto">
                <a:xfrm>
                  <a:off x="191" y="4642"/>
                  <a:ext cx="77" cy="114"/>
                </a:xfrm>
                <a:custGeom>
                  <a:avLst/>
                  <a:gdLst>
                    <a:gd name="T0" fmla="+- 0 258 191"/>
                    <a:gd name="T1" fmla="*/ T0 w 77"/>
                    <a:gd name="T2" fmla="+- 0 4654 4642"/>
                    <a:gd name="T3" fmla="*/ 4654 h 114"/>
                    <a:gd name="T4" fmla="+- 0 232 191"/>
                    <a:gd name="T5" fmla="*/ T4 w 77"/>
                    <a:gd name="T6" fmla="+- 0 4654 4642"/>
                    <a:gd name="T7" fmla="*/ 4654 h 114"/>
                    <a:gd name="T8" fmla="+- 0 235 191"/>
                    <a:gd name="T9" fmla="*/ T8 w 77"/>
                    <a:gd name="T10" fmla="+- 0 4655 4642"/>
                    <a:gd name="T11" fmla="*/ 4655 h 114"/>
                    <a:gd name="T12" fmla="+- 0 239 191"/>
                    <a:gd name="T13" fmla="*/ T12 w 77"/>
                    <a:gd name="T14" fmla="+- 0 4656 4642"/>
                    <a:gd name="T15" fmla="*/ 4656 h 114"/>
                    <a:gd name="T16" fmla="+- 0 252 191"/>
                    <a:gd name="T17" fmla="*/ T16 w 77"/>
                    <a:gd name="T18" fmla="+- 0 4686 4642"/>
                    <a:gd name="T19" fmla="*/ 4686 h 114"/>
                    <a:gd name="T20" fmla="+- 0 252 191"/>
                    <a:gd name="T21" fmla="*/ T20 w 77"/>
                    <a:gd name="T22" fmla="+- 0 4689 4642"/>
                    <a:gd name="T23" fmla="*/ 4689 h 114"/>
                    <a:gd name="T24" fmla="+- 0 232 191"/>
                    <a:gd name="T25" fmla="*/ T24 w 77"/>
                    <a:gd name="T26" fmla="+- 0 4744 4642"/>
                    <a:gd name="T27" fmla="*/ 4744 h 114"/>
                    <a:gd name="T28" fmla="+- 0 257 191"/>
                    <a:gd name="T29" fmla="*/ T28 w 77"/>
                    <a:gd name="T30" fmla="+- 0 4744 4642"/>
                    <a:gd name="T31" fmla="*/ 4744 h 114"/>
                    <a:gd name="T32" fmla="+- 0 268 191"/>
                    <a:gd name="T33" fmla="*/ T32 w 77"/>
                    <a:gd name="T34" fmla="+- 0 4689 4642"/>
                    <a:gd name="T35" fmla="*/ 4689 h 114"/>
                    <a:gd name="T36" fmla="+- 0 267 191"/>
                    <a:gd name="T37" fmla="*/ T36 w 77"/>
                    <a:gd name="T38" fmla="+- 0 4682 4642"/>
                    <a:gd name="T39" fmla="*/ 4682 h 114"/>
                    <a:gd name="T40" fmla="+- 0 265 191"/>
                    <a:gd name="T41" fmla="*/ T40 w 77"/>
                    <a:gd name="T42" fmla="+- 0 4668 4642"/>
                    <a:gd name="T43" fmla="*/ 4668 h 114"/>
                    <a:gd name="T44" fmla="+- 0 262 191"/>
                    <a:gd name="T45" fmla="*/ T44 w 77"/>
                    <a:gd name="T46" fmla="+- 0 4662 4642"/>
                    <a:gd name="T47" fmla="*/ 4662 h 114"/>
                    <a:gd name="T48" fmla="+- 0 258 191"/>
                    <a:gd name="T49" fmla="*/ T48 w 77"/>
                    <a:gd name="T50" fmla="+- 0 4654 4642"/>
                    <a:gd name="T51" fmla="*/ 4654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77" h="114">
                      <a:moveTo>
                        <a:pt x="67" y="12"/>
                      </a:moveTo>
                      <a:lnTo>
                        <a:pt x="41" y="12"/>
                      </a:lnTo>
                      <a:lnTo>
                        <a:pt x="44" y="13"/>
                      </a:lnTo>
                      <a:lnTo>
                        <a:pt x="48" y="14"/>
                      </a:lnTo>
                      <a:lnTo>
                        <a:pt x="61" y="44"/>
                      </a:lnTo>
                      <a:lnTo>
                        <a:pt x="61" y="47"/>
                      </a:lnTo>
                      <a:lnTo>
                        <a:pt x="41" y="102"/>
                      </a:lnTo>
                      <a:lnTo>
                        <a:pt x="66" y="102"/>
                      </a:lnTo>
                      <a:lnTo>
                        <a:pt x="77" y="47"/>
                      </a:lnTo>
                      <a:lnTo>
                        <a:pt x="76" y="40"/>
                      </a:lnTo>
                      <a:lnTo>
                        <a:pt x="74" y="26"/>
                      </a:lnTo>
                      <a:lnTo>
                        <a:pt x="71" y="20"/>
                      </a:lnTo>
                      <a:lnTo>
                        <a:pt x="67"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7" name="Group 300"/>
              <p:cNvGrpSpPr>
                <a:grpSpLocks/>
              </p:cNvGrpSpPr>
              <p:nvPr/>
            </p:nvGrpSpPr>
            <p:grpSpPr bwMode="auto">
              <a:xfrm>
                <a:off x="84" y="4494"/>
                <a:ext cx="77" cy="114"/>
                <a:chOff x="84" y="4494"/>
                <a:chExt cx="77" cy="114"/>
              </a:xfrm>
            </p:grpSpPr>
            <p:sp>
              <p:nvSpPr>
                <p:cNvPr id="22983" name="Freeform 302"/>
                <p:cNvSpPr>
                  <a:spLocks/>
                </p:cNvSpPr>
                <p:nvPr/>
              </p:nvSpPr>
              <p:spPr bwMode="auto">
                <a:xfrm>
                  <a:off x="84" y="4494"/>
                  <a:ext cx="77" cy="114"/>
                </a:xfrm>
                <a:custGeom>
                  <a:avLst/>
                  <a:gdLst>
                    <a:gd name="T0" fmla="+- 0 130 84"/>
                    <a:gd name="T1" fmla="*/ T0 w 77"/>
                    <a:gd name="T2" fmla="+- 0 4494 4494"/>
                    <a:gd name="T3" fmla="*/ 4494 h 114"/>
                    <a:gd name="T4" fmla="+- 0 116 84"/>
                    <a:gd name="T5" fmla="*/ T4 w 77"/>
                    <a:gd name="T6" fmla="+- 0 4494 4494"/>
                    <a:gd name="T7" fmla="*/ 4494 h 114"/>
                    <a:gd name="T8" fmla="+- 0 110 84"/>
                    <a:gd name="T9" fmla="*/ T8 w 77"/>
                    <a:gd name="T10" fmla="+- 0 4495 4494"/>
                    <a:gd name="T11" fmla="*/ 4495 h 114"/>
                    <a:gd name="T12" fmla="+- 0 84 84"/>
                    <a:gd name="T13" fmla="*/ T12 w 77"/>
                    <a:gd name="T14" fmla="+- 0 4560 4494"/>
                    <a:gd name="T15" fmla="*/ 4560 h 114"/>
                    <a:gd name="T16" fmla="+- 0 84 84"/>
                    <a:gd name="T17" fmla="*/ T16 w 77"/>
                    <a:gd name="T18" fmla="+- 0 4568 4494"/>
                    <a:gd name="T19" fmla="*/ 4568 h 114"/>
                    <a:gd name="T20" fmla="+- 0 114 84"/>
                    <a:gd name="T21" fmla="*/ T20 w 77"/>
                    <a:gd name="T22" fmla="+- 0 4607 4494"/>
                    <a:gd name="T23" fmla="*/ 4607 h 114"/>
                    <a:gd name="T24" fmla="+- 0 128 84"/>
                    <a:gd name="T25" fmla="*/ T24 w 77"/>
                    <a:gd name="T26" fmla="+- 0 4607 4494"/>
                    <a:gd name="T27" fmla="*/ 4607 h 114"/>
                    <a:gd name="T28" fmla="+- 0 134 84"/>
                    <a:gd name="T29" fmla="*/ T28 w 77"/>
                    <a:gd name="T30" fmla="+- 0 4606 4494"/>
                    <a:gd name="T31" fmla="*/ 4606 h 114"/>
                    <a:gd name="T32" fmla="+- 0 144 84"/>
                    <a:gd name="T33" fmla="*/ T32 w 77"/>
                    <a:gd name="T34" fmla="+- 0 4600 4494"/>
                    <a:gd name="T35" fmla="*/ 4600 h 114"/>
                    <a:gd name="T36" fmla="+- 0 148 84"/>
                    <a:gd name="T37" fmla="*/ T36 w 77"/>
                    <a:gd name="T38" fmla="+- 0 4596 4494"/>
                    <a:gd name="T39" fmla="*/ 4596 h 114"/>
                    <a:gd name="T40" fmla="+- 0 149 84"/>
                    <a:gd name="T41" fmla="*/ T40 w 77"/>
                    <a:gd name="T42" fmla="+- 0 4595 4494"/>
                    <a:gd name="T43" fmla="*/ 4595 h 114"/>
                    <a:gd name="T44" fmla="+- 0 118 84"/>
                    <a:gd name="T45" fmla="*/ T44 w 77"/>
                    <a:gd name="T46" fmla="+- 0 4595 4494"/>
                    <a:gd name="T47" fmla="*/ 4595 h 114"/>
                    <a:gd name="T48" fmla="+- 0 114 84"/>
                    <a:gd name="T49" fmla="*/ T48 w 77"/>
                    <a:gd name="T50" fmla="+- 0 4594 4494"/>
                    <a:gd name="T51" fmla="*/ 4594 h 114"/>
                    <a:gd name="T52" fmla="+- 0 99 84"/>
                    <a:gd name="T53" fmla="*/ T52 w 77"/>
                    <a:gd name="T54" fmla="+- 0 4560 4494"/>
                    <a:gd name="T55" fmla="*/ 4560 h 114"/>
                    <a:gd name="T56" fmla="+- 0 99 84"/>
                    <a:gd name="T57" fmla="*/ T56 w 77"/>
                    <a:gd name="T58" fmla="+- 0 4538 4494"/>
                    <a:gd name="T59" fmla="*/ 4538 h 114"/>
                    <a:gd name="T60" fmla="+- 0 117 84"/>
                    <a:gd name="T61" fmla="*/ T60 w 77"/>
                    <a:gd name="T62" fmla="+- 0 4506 4494"/>
                    <a:gd name="T63" fmla="*/ 4506 h 114"/>
                    <a:gd name="T64" fmla="+- 0 150 84"/>
                    <a:gd name="T65" fmla="*/ T64 w 77"/>
                    <a:gd name="T66" fmla="+- 0 4506 4494"/>
                    <a:gd name="T67" fmla="*/ 4506 h 114"/>
                    <a:gd name="T68" fmla="+- 0 149 84"/>
                    <a:gd name="T69" fmla="*/ T68 w 77"/>
                    <a:gd name="T70" fmla="+- 0 4504 4494"/>
                    <a:gd name="T71" fmla="*/ 4504 h 114"/>
                    <a:gd name="T72" fmla="+- 0 145 84"/>
                    <a:gd name="T73" fmla="*/ T72 w 77"/>
                    <a:gd name="T74" fmla="+- 0 4500 4494"/>
                    <a:gd name="T75" fmla="*/ 4500 h 114"/>
                    <a:gd name="T76" fmla="+- 0 136 84"/>
                    <a:gd name="T77" fmla="*/ T76 w 77"/>
                    <a:gd name="T78" fmla="+- 0 4495 4494"/>
                    <a:gd name="T79" fmla="*/ 4495 h 114"/>
                    <a:gd name="T80" fmla="+- 0 130 84"/>
                    <a:gd name="T81" fmla="*/ T80 w 77"/>
                    <a:gd name="T82" fmla="+- 0 4494 4494"/>
                    <a:gd name="T83" fmla="*/ 4494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 h="114">
                      <a:moveTo>
                        <a:pt x="46" y="0"/>
                      </a:moveTo>
                      <a:lnTo>
                        <a:pt x="32" y="0"/>
                      </a:lnTo>
                      <a:lnTo>
                        <a:pt x="26" y="1"/>
                      </a:lnTo>
                      <a:lnTo>
                        <a:pt x="0" y="66"/>
                      </a:lnTo>
                      <a:lnTo>
                        <a:pt x="0" y="74"/>
                      </a:lnTo>
                      <a:lnTo>
                        <a:pt x="30" y="113"/>
                      </a:lnTo>
                      <a:lnTo>
                        <a:pt x="44" y="113"/>
                      </a:lnTo>
                      <a:lnTo>
                        <a:pt x="50" y="112"/>
                      </a:lnTo>
                      <a:lnTo>
                        <a:pt x="60" y="106"/>
                      </a:lnTo>
                      <a:lnTo>
                        <a:pt x="64" y="102"/>
                      </a:lnTo>
                      <a:lnTo>
                        <a:pt x="65" y="101"/>
                      </a:lnTo>
                      <a:lnTo>
                        <a:pt x="34" y="101"/>
                      </a:lnTo>
                      <a:lnTo>
                        <a:pt x="30" y="100"/>
                      </a:lnTo>
                      <a:lnTo>
                        <a:pt x="15" y="66"/>
                      </a:lnTo>
                      <a:lnTo>
                        <a:pt x="15" y="44"/>
                      </a:lnTo>
                      <a:lnTo>
                        <a:pt x="33" y="12"/>
                      </a:lnTo>
                      <a:lnTo>
                        <a:pt x="66" y="12"/>
                      </a:lnTo>
                      <a:lnTo>
                        <a:pt x="65" y="10"/>
                      </a:lnTo>
                      <a:lnTo>
                        <a:pt x="61" y="6"/>
                      </a:lnTo>
                      <a:lnTo>
                        <a:pt x="52" y="1"/>
                      </a:lnTo>
                      <a:lnTo>
                        <a:pt x="4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84" name="Freeform 301"/>
                <p:cNvSpPr>
                  <a:spLocks/>
                </p:cNvSpPr>
                <p:nvPr/>
              </p:nvSpPr>
              <p:spPr bwMode="auto">
                <a:xfrm>
                  <a:off x="84" y="4494"/>
                  <a:ext cx="77" cy="114"/>
                </a:xfrm>
                <a:custGeom>
                  <a:avLst/>
                  <a:gdLst>
                    <a:gd name="T0" fmla="+- 0 150 84"/>
                    <a:gd name="T1" fmla="*/ T0 w 77"/>
                    <a:gd name="T2" fmla="+- 0 4506 4494"/>
                    <a:gd name="T3" fmla="*/ 4506 h 114"/>
                    <a:gd name="T4" fmla="+- 0 125 84"/>
                    <a:gd name="T5" fmla="*/ T4 w 77"/>
                    <a:gd name="T6" fmla="+- 0 4506 4494"/>
                    <a:gd name="T7" fmla="*/ 4506 h 114"/>
                    <a:gd name="T8" fmla="+- 0 127 84"/>
                    <a:gd name="T9" fmla="*/ T8 w 77"/>
                    <a:gd name="T10" fmla="+- 0 4506 4494"/>
                    <a:gd name="T11" fmla="*/ 4506 h 114"/>
                    <a:gd name="T12" fmla="+- 0 132 84"/>
                    <a:gd name="T13" fmla="*/ T12 w 77"/>
                    <a:gd name="T14" fmla="+- 0 4508 4494"/>
                    <a:gd name="T15" fmla="*/ 4508 h 114"/>
                    <a:gd name="T16" fmla="+- 0 145 84"/>
                    <a:gd name="T17" fmla="*/ T16 w 77"/>
                    <a:gd name="T18" fmla="+- 0 4560 4494"/>
                    <a:gd name="T19" fmla="*/ 4560 h 114"/>
                    <a:gd name="T20" fmla="+- 0 144 84"/>
                    <a:gd name="T21" fmla="*/ T20 w 77"/>
                    <a:gd name="T22" fmla="+- 0 4566 4494"/>
                    <a:gd name="T23" fmla="*/ 4566 h 114"/>
                    <a:gd name="T24" fmla="+- 0 125 84"/>
                    <a:gd name="T25" fmla="*/ T24 w 77"/>
                    <a:gd name="T26" fmla="+- 0 4595 4494"/>
                    <a:gd name="T27" fmla="*/ 4595 h 114"/>
                    <a:gd name="T28" fmla="+- 0 149 84"/>
                    <a:gd name="T29" fmla="*/ T28 w 77"/>
                    <a:gd name="T30" fmla="+- 0 4595 4494"/>
                    <a:gd name="T31" fmla="*/ 4595 h 114"/>
                    <a:gd name="T32" fmla="+- 0 160 84"/>
                    <a:gd name="T33" fmla="*/ T32 w 77"/>
                    <a:gd name="T34" fmla="+- 0 4541 4494"/>
                    <a:gd name="T35" fmla="*/ 4541 h 114"/>
                    <a:gd name="T36" fmla="+- 0 159 84"/>
                    <a:gd name="T37" fmla="*/ T36 w 77"/>
                    <a:gd name="T38" fmla="+- 0 4533 4494"/>
                    <a:gd name="T39" fmla="*/ 4533 h 114"/>
                    <a:gd name="T40" fmla="+- 0 157 84"/>
                    <a:gd name="T41" fmla="*/ T40 w 77"/>
                    <a:gd name="T42" fmla="+- 0 4519 4494"/>
                    <a:gd name="T43" fmla="*/ 4519 h 114"/>
                    <a:gd name="T44" fmla="+- 0 155 84"/>
                    <a:gd name="T45" fmla="*/ T44 w 77"/>
                    <a:gd name="T46" fmla="+- 0 4513 4494"/>
                    <a:gd name="T47" fmla="*/ 4513 h 114"/>
                    <a:gd name="T48" fmla="+- 0 150 84"/>
                    <a:gd name="T49" fmla="*/ T48 w 77"/>
                    <a:gd name="T50" fmla="+- 0 4506 4494"/>
                    <a:gd name="T51" fmla="*/ 4506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77" h="114">
                      <a:moveTo>
                        <a:pt x="66" y="12"/>
                      </a:moveTo>
                      <a:lnTo>
                        <a:pt x="41" y="12"/>
                      </a:lnTo>
                      <a:lnTo>
                        <a:pt x="43" y="12"/>
                      </a:lnTo>
                      <a:lnTo>
                        <a:pt x="48" y="14"/>
                      </a:lnTo>
                      <a:lnTo>
                        <a:pt x="61" y="66"/>
                      </a:lnTo>
                      <a:lnTo>
                        <a:pt x="60" y="72"/>
                      </a:lnTo>
                      <a:lnTo>
                        <a:pt x="41" y="101"/>
                      </a:lnTo>
                      <a:lnTo>
                        <a:pt x="65" y="101"/>
                      </a:lnTo>
                      <a:lnTo>
                        <a:pt x="76" y="47"/>
                      </a:lnTo>
                      <a:lnTo>
                        <a:pt x="75" y="39"/>
                      </a:lnTo>
                      <a:lnTo>
                        <a:pt x="73" y="25"/>
                      </a:lnTo>
                      <a:lnTo>
                        <a:pt x="71" y="19"/>
                      </a:lnTo>
                      <a:lnTo>
                        <a:pt x="66"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8" name="Group 298"/>
              <p:cNvGrpSpPr>
                <a:grpSpLocks/>
              </p:cNvGrpSpPr>
              <p:nvPr/>
            </p:nvGrpSpPr>
            <p:grpSpPr bwMode="auto">
              <a:xfrm>
                <a:off x="224" y="3984"/>
                <a:ext cx="41" cy="2"/>
                <a:chOff x="224" y="3984"/>
                <a:chExt cx="41" cy="2"/>
              </a:xfrm>
            </p:grpSpPr>
            <p:sp>
              <p:nvSpPr>
                <p:cNvPr id="22982" name="Freeform 299"/>
                <p:cNvSpPr>
                  <a:spLocks/>
                </p:cNvSpPr>
                <p:nvPr/>
              </p:nvSpPr>
              <p:spPr bwMode="auto">
                <a:xfrm>
                  <a:off x="224" y="3984"/>
                  <a:ext cx="41" cy="2"/>
                </a:xfrm>
                <a:custGeom>
                  <a:avLst/>
                  <a:gdLst>
                    <a:gd name="T0" fmla="+- 0 224 224"/>
                    <a:gd name="T1" fmla="*/ T0 w 41"/>
                    <a:gd name="T2" fmla="+- 0 265 224"/>
                    <a:gd name="T3" fmla="*/ T2 w 41"/>
                  </a:gdLst>
                  <a:ahLst/>
                  <a:cxnLst>
                    <a:cxn ang="0">
                      <a:pos x="T1" y="0"/>
                    </a:cxn>
                    <a:cxn ang="0">
                      <a:pos x="T3" y="0"/>
                    </a:cxn>
                  </a:cxnLst>
                  <a:rect l="0" t="0" r="r" b="b"/>
                  <a:pathLst>
                    <a:path w="41">
                      <a:moveTo>
                        <a:pt x="0" y="0"/>
                      </a:moveTo>
                      <a:lnTo>
                        <a:pt x="41" y="0"/>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09" name="Group 296"/>
              <p:cNvGrpSpPr>
                <a:grpSpLocks/>
              </p:cNvGrpSpPr>
              <p:nvPr/>
            </p:nvGrpSpPr>
            <p:grpSpPr bwMode="auto">
              <a:xfrm>
                <a:off x="267" y="3984"/>
                <a:ext cx="3" cy="3"/>
                <a:chOff x="267" y="3984"/>
                <a:chExt cx="3" cy="3"/>
              </a:xfrm>
            </p:grpSpPr>
            <p:sp>
              <p:nvSpPr>
                <p:cNvPr id="22981" name="Freeform 297"/>
                <p:cNvSpPr>
                  <a:spLocks/>
                </p:cNvSpPr>
                <p:nvPr/>
              </p:nvSpPr>
              <p:spPr bwMode="auto">
                <a:xfrm>
                  <a:off x="267" y="3984"/>
                  <a:ext cx="3" cy="3"/>
                </a:xfrm>
                <a:custGeom>
                  <a:avLst/>
                  <a:gdLst>
                    <a:gd name="T0" fmla="+- 0 267 267"/>
                    <a:gd name="T1" fmla="*/ T0 w 3"/>
                    <a:gd name="T2" fmla="+- 0 3985 3984"/>
                    <a:gd name="T3" fmla="*/ 3985 h 3"/>
                    <a:gd name="T4" fmla="+- 0 269 267"/>
                    <a:gd name="T5" fmla="*/ T4 w 3"/>
                    <a:gd name="T6" fmla="+- 0 3985 3984"/>
                    <a:gd name="T7" fmla="*/ 3985 h 3"/>
                  </a:gdLst>
                  <a:ahLst/>
                  <a:cxnLst>
                    <a:cxn ang="0">
                      <a:pos x="T1" y="T3"/>
                    </a:cxn>
                    <a:cxn ang="0">
                      <a:pos x="T5" y="T7"/>
                    </a:cxn>
                  </a:cxnLst>
                  <a:rect l="0" t="0" r="r" b="b"/>
                  <a:pathLst>
                    <a:path w="3" h="3">
                      <a:moveTo>
                        <a:pt x="0" y="1"/>
                      </a:moveTo>
                      <a:lnTo>
                        <a:pt x="2" y="1"/>
                      </a:lnTo>
                    </a:path>
                  </a:pathLst>
                </a:custGeom>
                <a:noFill/>
                <a:ln w="26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10" name="Group 294"/>
              <p:cNvGrpSpPr>
                <a:grpSpLocks/>
              </p:cNvGrpSpPr>
              <p:nvPr/>
            </p:nvGrpSpPr>
            <p:grpSpPr bwMode="auto">
              <a:xfrm>
                <a:off x="2676" y="3984"/>
                <a:ext cx="54" cy="2"/>
                <a:chOff x="2676" y="3984"/>
                <a:chExt cx="54" cy="2"/>
              </a:xfrm>
            </p:grpSpPr>
            <p:sp>
              <p:nvSpPr>
                <p:cNvPr id="22980" name="Freeform 295"/>
                <p:cNvSpPr>
                  <a:spLocks/>
                </p:cNvSpPr>
                <p:nvPr/>
              </p:nvSpPr>
              <p:spPr bwMode="auto">
                <a:xfrm>
                  <a:off x="2676" y="3984"/>
                  <a:ext cx="54" cy="2"/>
                </a:xfrm>
                <a:custGeom>
                  <a:avLst/>
                  <a:gdLst>
                    <a:gd name="T0" fmla="+- 0 2730 2676"/>
                    <a:gd name="T1" fmla="*/ T0 w 54"/>
                    <a:gd name="T2" fmla="+- 0 2676 2676"/>
                    <a:gd name="T3" fmla="*/ T2 w 54"/>
                  </a:gdLst>
                  <a:ahLst/>
                  <a:cxnLst>
                    <a:cxn ang="0">
                      <a:pos x="T1" y="0"/>
                    </a:cxn>
                    <a:cxn ang="0">
                      <a:pos x="T3" y="0"/>
                    </a:cxn>
                  </a:cxnLst>
                  <a:rect l="0" t="0" r="r" b="b"/>
                  <a:pathLst>
                    <a:path w="54">
                      <a:moveTo>
                        <a:pt x="54" y="0"/>
                      </a:moveTo>
                      <a:lnTo>
                        <a:pt x="0" y="0"/>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911" name="Group 292"/>
              <p:cNvGrpSpPr>
                <a:grpSpLocks/>
              </p:cNvGrpSpPr>
              <p:nvPr/>
            </p:nvGrpSpPr>
            <p:grpSpPr bwMode="auto">
              <a:xfrm>
                <a:off x="2676" y="3984"/>
                <a:ext cx="3" cy="3"/>
                <a:chOff x="2676" y="3984"/>
                <a:chExt cx="3" cy="3"/>
              </a:xfrm>
            </p:grpSpPr>
            <p:sp>
              <p:nvSpPr>
                <p:cNvPr id="22979" name="Freeform 293"/>
                <p:cNvSpPr>
                  <a:spLocks/>
                </p:cNvSpPr>
                <p:nvPr/>
              </p:nvSpPr>
              <p:spPr bwMode="auto">
                <a:xfrm>
                  <a:off x="2676" y="3984"/>
                  <a:ext cx="3" cy="3"/>
                </a:xfrm>
                <a:custGeom>
                  <a:avLst/>
                  <a:gdLst>
                    <a:gd name="T0" fmla="+- 0 2676 2676"/>
                    <a:gd name="T1" fmla="*/ T0 w 3"/>
                    <a:gd name="T2" fmla="+- 0 3985 3984"/>
                    <a:gd name="T3" fmla="*/ 3985 h 3"/>
                    <a:gd name="T4" fmla="+- 0 2679 2676"/>
                    <a:gd name="T5" fmla="*/ T4 w 3"/>
                    <a:gd name="T6" fmla="+- 0 3985 3984"/>
                    <a:gd name="T7" fmla="*/ 3985 h 3"/>
                  </a:gdLst>
                  <a:ahLst/>
                  <a:cxnLst>
                    <a:cxn ang="0">
                      <a:pos x="T1" y="T3"/>
                    </a:cxn>
                    <a:cxn ang="0">
                      <a:pos x="T5" y="T7"/>
                    </a:cxn>
                  </a:cxnLst>
                  <a:rect l="0" t="0" r="r" b="b"/>
                  <a:pathLst>
                    <a:path w="3" h="3">
                      <a:moveTo>
                        <a:pt x="0" y="1"/>
                      </a:moveTo>
                      <a:lnTo>
                        <a:pt x="3" y="1"/>
                      </a:lnTo>
                    </a:path>
                  </a:pathLst>
                </a:custGeom>
                <a:noFill/>
                <a:ln w="26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48" name="Group 288"/>
              <p:cNvGrpSpPr>
                <a:grpSpLocks/>
              </p:cNvGrpSpPr>
              <p:nvPr/>
            </p:nvGrpSpPr>
            <p:grpSpPr bwMode="auto">
              <a:xfrm>
                <a:off x="87" y="3930"/>
                <a:ext cx="69" cy="112"/>
                <a:chOff x="87" y="3930"/>
                <a:chExt cx="69" cy="112"/>
              </a:xfrm>
            </p:grpSpPr>
            <p:sp>
              <p:nvSpPr>
                <p:cNvPr id="22977" name="Freeform 291"/>
                <p:cNvSpPr>
                  <a:spLocks/>
                </p:cNvSpPr>
                <p:nvPr/>
              </p:nvSpPr>
              <p:spPr bwMode="auto">
                <a:xfrm>
                  <a:off x="87" y="3930"/>
                  <a:ext cx="69" cy="112"/>
                </a:xfrm>
                <a:custGeom>
                  <a:avLst/>
                  <a:gdLst>
                    <a:gd name="T0" fmla="+- 0 147 87"/>
                    <a:gd name="T1" fmla="*/ T0 w 69"/>
                    <a:gd name="T2" fmla="+- 0 3943 3930"/>
                    <a:gd name="T3" fmla="*/ 3943 h 112"/>
                    <a:gd name="T4" fmla="+- 0 121 87"/>
                    <a:gd name="T5" fmla="*/ T4 w 69"/>
                    <a:gd name="T6" fmla="+- 0 3943 3930"/>
                    <a:gd name="T7" fmla="*/ 3943 h 112"/>
                    <a:gd name="T8" fmla="+- 0 123 87"/>
                    <a:gd name="T9" fmla="*/ T8 w 69"/>
                    <a:gd name="T10" fmla="+- 0 3944 3930"/>
                    <a:gd name="T11" fmla="*/ 3944 h 112"/>
                    <a:gd name="T12" fmla="+- 0 128 87"/>
                    <a:gd name="T13" fmla="*/ T12 w 69"/>
                    <a:gd name="T14" fmla="+- 0 3946 3930"/>
                    <a:gd name="T15" fmla="*/ 3946 h 112"/>
                    <a:gd name="T16" fmla="+- 0 136 87"/>
                    <a:gd name="T17" fmla="*/ T16 w 69"/>
                    <a:gd name="T18" fmla="+- 0 3959 3930"/>
                    <a:gd name="T19" fmla="*/ 3959 h 112"/>
                    <a:gd name="T20" fmla="+- 0 136 87"/>
                    <a:gd name="T21" fmla="*/ T20 w 69"/>
                    <a:gd name="T22" fmla="+- 0 3964 3930"/>
                    <a:gd name="T23" fmla="*/ 3964 h 112"/>
                    <a:gd name="T24" fmla="+- 0 91 87"/>
                    <a:gd name="T25" fmla="*/ T24 w 69"/>
                    <a:gd name="T26" fmla="+- 0 4026 3930"/>
                    <a:gd name="T27" fmla="*/ 4026 h 112"/>
                    <a:gd name="T28" fmla="+- 0 89 87"/>
                    <a:gd name="T29" fmla="*/ T28 w 69"/>
                    <a:gd name="T30" fmla="+- 0 4028 3930"/>
                    <a:gd name="T31" fmla="*/ 4028 h 112"/>
                    <a:gd name="T32" fmla="+- 0 88 87"/>
                    <a:gd name="T33" fmla="*/ T32 w 69"/>
                    <a:gd name="T34" fmla="+- 0 4030 3930"/>
                    <a:gd name="T35" fmla="*/ 4030 h 112"/>
                    <a:gd name="T36" fmla="+- 0 88 87"/>
                    <a:gd name="T37" fmla="*/ T36 w 69"/>
                    <a:gd name="T38" fmla="+- 0 4033 3930"/>
                    <a:gd name="T39" fmla="*/ 4033 h 112"/>
                    <a:gd name="T40" fmla="+- 0 87 87"/>
                    <a:gd name="T41" fmla="*/ T40 w 69"/>
                    <a:gd name="T42" fmla="+- 0 4036 3930"/>
                    <a:gd name="T43" fmla="*/ 4036 h 112"/>
                    <a:gd name="T44" fmla="+- 0 88 87"/>
                    <a:gd name="T45" fmla="*/ T44 w 69"/>
                    <a:gd name="T46" fmla="+- 0 4039 3930"/>
                    <a:gd name="T47" fmla="*/ 4039 h 112"/>
                    <a:gd name="T48" fmla="+- 0 89 87"/>
                    <a:gd name="T49" fmla="*/ T48 w 69"/>
                    <a:gd name="T50" fmla="+- 0 4041 3930"/>
                    <a:gd name="T51" fmla="*/ 4041 h 112"/>
                    <a:gd name="T52" fmla="+- 0 90 87"/>
                    <a:gd name="T53" fmla="*/ T52 w 69"/>
                    <a:gd name="T54" fmla="+- 0 4042 3930"/>
                    <a:gd name="T55" fmla="*/ 4042 h 112"/>
                    <a:gd name="T56" fmla="+- 0 92 87"/>
                    <a:gd name="T57" fmla="*/ T56 w 69"/>
                    <a:gd name="T58" fmla="+- 0 4042 3930"/>
                    <a:gd name="T59" fmla="*/ 4042 h 112"/>
                    <a:gd name="T60" fmla="+- 0 153 87"/>
                    <a:gd name="T61" fmla="*/ T60 w 69"/>
                    <a:gd name="T62" fmla="+- 0 4042 3930"/>
                    <a:gd name="T63" fmla="*/ 4042 h 112"/>
                    <a:gd name="T64" fmla="+- 0 155 87"/>
                    <a:gd name="T65" fmla="*/ T64 w 69"/>
                    <a:gd name="T66" fmla="+- 0 4042 3930"/>
                    <a:gd name="T67" fmla="*/ 4042 h 112"/>
                    <a:gd name="T68" fmla="+- 0 156 87"/>
                    <a:gd name="T69" fmla="*/ T68 w 69"/>
                    <a:gd name="T70" fmla="+- 0 4040 3930"/>
                    <a:gd name="T71" fmla="*/ 4040 h 112"/>
                    <a:gd name="T72" fmla="+- 0 156 87"/>
                    <a:gd name="T73" fmla="*/ T72 w 69"/>
                    <a:gd name="T74" fmla="+- 0 4038 3930"/>
                    <a:gd name="T75" fmla="*/ 4038 h 112"/>
                    <a:gd name="T76" fmla="+- 0 156 87"/>
                    <a:gd name="T77" fmla="*/ T76 w 69"/>
                    <a:gd name="T78" fmla="+- 0 4036 3930"/>
                    <a:gd name="T79" fmla="*/ 4036 h 112"/>
                    <a:gd name="T80" fmla="+- 0 156 87"/>
                    <a:gd name="T81" fmla="*/ T80 w 69"/>
                    <a:gd name="T82" fmla="+- 0 4033 3930"/>
                    <a:gd name="T83" fmla="*/ 4033 h 112"/>
                    <a:gd name="T84" fmla="+- 0 155 87"/>
                    <a:gd name="T85" fmla="*/ T84 w 69"/>
                    <a:gd name="T86" fmla="+- 0 4031 3930"/>
                    <a:gd name="T87" fmla="*/ 4031 h 112"/>
                    <a:gd name="T88" fmla="+- 0 154 87"/>
                    <a:gd name="T89" fmla="*/ T88 w 69"/>
                    <a:gd name="T90" fmla="+- 0 4030 3930"/>
                    <a:gd name="T91" fmla="*/ 4030 h 112"/>
                    <a:gd name="T92" fmla="+- 0 153 87"/>
                    <a:gd name="T93" fmla="*/ T92 w 69"/>
                    <a:gd name="T94" fmla="+- 0 4030 3930"/>
                    <a:gd name="T95" fmla="*/ 4030 h 112"/>
                    <a:gd name="T96" fmla="+- 0 105 87"/>
                    <a:gd name="T97" fmla="*/ T96 w 69"/>
                    <a:gd name="T98" fmla="+- 0 4030 3930"/>
                    <a:gd name="T99" fmla="*/ 4030 h 112"/>
                    <a:gd name="T100" fmla="+- 0 123 87"/>
                    <a:gd name="T101" fmla="*/ T100 w 69"/>
                    <a:gd name="T102" fmla="+- 0 4011 3930"/>
                    <a:gd name="T103" fmla="*/ 4011 h 112"/>
                    <a:gd name="T104" fmla="+- 0 151 87"/>
                    <a:gd name="T105" fmla="*/ T104 w 69"/>
                    <a:gd name="T106" fmla="+- 0 3955 3930"/>
                    <a:gd name="T107" fmla="*/ 3955 h 112"/>
                    <a:gd name="T108" fmla="+- 0 151 87"/>
                    <a:gd name="T109" fmla="*/ T108 w 69"/>
                    <a:gd name="T110" fmla="+- 0 3951 3930"/>
                    <a:gd name="T111" fmla="*/ 3951 h 112"/>
                    <a:gd name="T112" fmla="+- 0 148 87"/>
                    <a:gd name="T113" fmla="*/ T112 w 69"/>
                    <a:gd name="T114" fmla="+- 0 3944 3930"/>
                    <a:gd name="T115" fmla="*/ 3944 h 112"/>
                    <a:gd name="T116" fmla="+- 0 147 87"/>
                    <a:gd name="T117" fmla="*/ T116 w 69"/>
                    <a:gd name="T118" fmla="+- 0 3943 3930"/>
                    <a:gd name="T119" fmla="*/ 3943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69" h="112">
                      <a:moveTo>
                        <a:pt x="60" y="13"/>
                      </a:moveTo>
                      <a:lnTo>
                        <a:pt x="34" y="13"/>
                      </a:lnTo>
                      <a:lnTo>
                        <a:pt x="36" y="14"/>
                      </a:lnTo>
                      <a:lnTo>
                        <a:pt x="41" y="16"/>
                      </a:lnTo>
                      <a:lnTo>
                        <a:pt x="49" y="29"/>
                      </a:lnTo>
                      <a:lnTo>
                        <a:pt x="49" y="34"/>
                      </a:lnTo>
                      <a:lnTo>
                        <a:pt x="4" y="96"/>
                      </a:lnTo>
                      <a:lnTo>
                        <a:pt x="2" y="98"/>
                      </a:lnTo>
                      <a:lnTo>
                        <a:pt x="1" y="100"/>
                      </a:lnTo>
                      <a:lnTo>
                        <a:pt x="1" y="103"/>
                      </a:lnTo>
                      <a:lnTo>
                        <a:pt x="0" y="106"/>
                      </a:lnTo>
                      <a:lnTo>
                        <a:pt x="1" y="109"/>
                      </a:lnTo>
                      <a:lnTo>
                        <a:pt x="2" y="111"/>
                      </a:lnTo>
                      <a:lnTo>
                        <a:pt x="3" y="112"/>
                      </a:lnTo>
                      <a:lnTo>
                        <a:pt x="5" y="112"/>
                      </a:lnTo>
                      <a:lnTo>
                        <a:pt x="66" y="112"/>
                      </a:lnTo>
                      <a:lnTo>
                        <a:pt x="68" y="112"/>
                      </a:lnTo>
                      <a:lnTo>
                        <a:pt x="69" y="110"/>
                      </a:lnTo>
                      <a:lnTo>
                        <a:pt x="69" y="108"/>
                      </a:lnTo>
                      <a:lnTo>
                        <a:pt x="69" y="106"/>
                      </a:lnTo>
                      <a:lnTo>
                        <a:pt x="69" y="103"/>
                      </a:lnTo>
                      <a:lnTo>
                        <a:pt x="68" y="101"/>
                      </a:lnTo>
                      <a:lnTo>
                        <a:pt x="67" y="100"/>
                      </a:lnTo>
                      <a:lnTo>
                        <a:pt x="66" y="100"/>
                      </a:lnTo>
                      <a:lnTo>
                        <a:pt x="18" y="100"/>
                      </a:lnTo>
                      <a:lnTo>
                        <a:pt x="36" y="81"/>
                      </a:lnTo>
                      <a:lnTo>
                        <a:pt x="64" y="25"/>
                      </a:lnTo>
                      <a:lnTo>
                        <a:pt x="64" y="21"/>
                      </a:lnTo>
                      <a:lnTo>
                        <a:pt x="61" y="14"/>
                      </a:lnTo>
                      <a:lnTo>
                        <a:pt x="60" y="1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78" name="Freeform 290"/>
                <p:cNvSpPr>
                  <a:spLocks/>
                </p:cNvSpPr>
                <p:nvPr/>
              </p:nvSpPr>
              <p:spPr bwMode="auto">
                <a:xfrm>
                  <a:off x="87" y="3930"/>
                  <a:ext cx="69" cy="112"/>
                </a:xfrm>
                <a:custGeom>
                  <a:avLst/>
                  <a:gdLst>
                    <a:gd name="T0" fmla="+- 0 125 87"/>
                    <a:gd name="T1" fmla="*/ T0 w 69"/>
                    <a:gd name="T2" fmla="+- 0 3930 3930"/>
                    <a:gd name="T3" fmla="*/ 3930 h 112"/>
                    <a:gd name="T4" fmla="+- 0 116 87"/>
                    <a:gd name="T5" fmla="*/ T4 w 69"/>
                    <a:gd name="T6" fmla="+- 0 3930 3930"/>
                    <a:gd name="T7" fmla="*/ 3930 h 112"/>
                    <a:gd name="T8" fmla="+- 0 113 87"/>
                    <a:gd name="T9" fmla="*/ T8 w 69"/>
                    <a:gd name="T10" fmla="+- 0 3930 3930"/>
                    <a:gd name="T11" fmla="*/ 3930 h 112"/>
                    <a:gd name="T12" fmla="+- 0 90 87"/>
                    <a:gd name="T13" fmla="*/ T12 w 69"/>
                    <a:gd name="T14" fmla="+- 0 3943 3930"/>
                    <a:gd name="T15" fmla="*/ 3943 h 112"/>
                    <a:gd name="T16" fmla="+- 0 90 87"/>
                    <a:gd name="T17" fmla="*/ T16 w 69"/>
                    <a:gd name="T18" fmla="+- 0 3949 3930"/>
                    <a:gd name="T19" fmla="*/ 3949 h 112"/>
                    <a:gd name="T20" fmla="+- 0 90 87"/>
                    <a:gd name="T21" fmla="*/ T20 w 69"/>
                    <a:gd name="T22" fmla="+- 0 3951 3930"/>
                    <a:gd name="T23" fmla="*/ 3951 h 112"/>
                    <a:gd name="T24" fmla="+- 0 91 87"/>
                    <a:gd name="T25" fmla="*/ T24 w 69"/>
                    <a:gd name="T26" fmla="+- 0 3952 3930"/>
                    <a:gd name="T27" fmla="*/ 3952 h 112"/>
                    <a:gd name="T28" fmla="+- 0 92 87"/>
                    <a:gd name="T29" fmla="*/ T28 w 69"/>
                    <a:gd name="T30" fmla="+- 0 3952 3930"/>
                    <a:gd name="T31" fmla="*/ 3952 h 112"/>
                    <a:gd name="T32" fmla="+- 0 95 87"/>
                    <a:gd name="T33" fmla="*/ T32 w 69"/>
                    <a:gd name="T34" fmla="+- 0 3951 3930"/>
                    <a:gd name="T35" fmla="*/ 3951 h 112"/>
                    <a:gd name="T36" fmla="+- 0 97 87"/>
                    <a:gd name="T37" fmla="*/ T36 w 69"/>
                    <a:gd name="T38" fmla="+- 0 3950 3930"/>
                    <a:gd name="T39" fmla="*/ 3950 h 112"/>
                    <a:gd name="T40" fmla="+- 0 98 87"/>
                    <a:gd name="T41" fmla="*/ T40 w 69"/>
                    <a:gd name="T42" fmla="+- 0 3949 3930"/>
                    <a:gd name="T43" fmla="*/ 3949 h 112"/>
                    <a:gd name="T44" fmla="+- 0 114 87"/>
                    <a:gd name="T45" fmla="*/ T44 w 69"/>
                    <a:gd name="T46" fmla="+- 0 3943 3930"/>
                    <a:gd name="T47" fmla="*/ 3943 h 112"/>
                    <a:gd name="T48" fmla="+- 0 147 87"/>
                    <a:gd name="T49" fmla="*/ T48 w 69"/>
                    <a:gd name="T50" fmla="+- 0 3943 3930"/>
                    <a:gd name="T51" fmla="*/ 3943 h 112"/>
                    <a:gd name="T52" fmla="+- 0 146 87"/>
                    <a:gd name="T53" fmla="*/ T52 w 69"/>
                    <a:gd name="T54" fmla="+- 0 3941 3930"/>
                    <a:gd name="T55" fmla="*/ 3941 h 112"/>
                    <a:gd name="T56" fmla="+- 0 141 87"/>
                    <a:gd name="T57" fmla="*/ T56 w 69"/>
                    <a:gd name="T58" fmla="+- 0 3936 3930"/>
                    <a:gd name="T59" fmla="*/ 3936 h 112"/>
                    <a:gd name="T60" fmla="+- 0 138 87"/>
                    <a:gd name="T61" fmla="*/ T60 w 69"/>
                    <a:gd name="T62" fmla="+- 0 3934 3930"/>
                    <a:gd name="T63" fmla="*/ 3934 h 112"/>
                    <a:gd name="T64" fmla="+- 0 130 87"/>
                    <a:gd name="T65" fmla="*/ T64 w 69"/>
                    <a:gd name="T66" fmla="+- 0 3931 3930"/>
                    <a:gd name="T67" fmla="*/ 3931 h 112"/>
                    <a:gd name="T68" fmla="+- 0 125 87"/>
                    <a:gd name="T69" fmla="*/ T68 w 69"/>
                    <a:gd name="T70" fmla="+- 0 3930 3930"/>
                    <a:gd name="T71" fmla="*/ 3930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69" h="112">
                      <a:moveTo>
                        <a:pt x="38" y="0"/>
                      </a:moveTo>
                      <a:lnTo>
                        <a:pt x="29" y="0"/>
                      </a:lnTo>
                      <a:lnTo>
                        <a:pt x="26" y="0"/>
                      </a:lnTo>
                      <a:lnTo>
                        <a:pt x="3" y="13"/>
                      </a:lnTo>
                      <a:lnTo>
                        <a:pt x="3" y="19"/>
                      </a:lnTo>
                      <a:lnTo>
                        <a:pt x="3" y="21"/>
                      </a:lnTo>
                      <a:lnTo>
                        <a:pt x="4" y="22"/>
                      </a:lnTo>
                      <a:lnTo>
                        <a:pt x="5" y="22"/>
                      </a:lnTo>
                      <a:lnTo>
                        <a:pt x="8" y="21"/>
                      </a:lnTo>
                      <a:lnTo>
                        <a:pt x="10" y="20"/>
                      </a:lnTo>
                      <a:lnTo>
                        <a:pt x="11" y="19"/>
                      </a:lnTo>
                      <a:lnTo>
                        <a:pt x="27" y="13"/>
                      </a:lnTo>
                      <a:lnTo>
                        <a:pt x="60" y="13"/>
                      </a:lnTo>
                      <a:lnTo>
                        <a:pt x="59" y="11"/>
                      </a:lnTo>
                      <a:lnTo>
                        <a:pt x="54" y="6"/>
                      </a:lnTo>
                      <a:lnTo>
                        <a:pt x="51" y="4"/>
                      </a:lnTo>
                      <a:lnTo>
                        <a:pt x="43" y="1"/>
                      </a:lnTo>
                      <a:lnTo>
                        <a:pt x="3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pic>
              <p:nvPicPr>
                <p:cNvPr id="22817" name="Picture 2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7"/>
                  <a:ext cx="2744" cy="27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49" name="Group 286"/>
              <p:cNvGrpSpPr>
                <a:grpSpLocks/>
              </p:cNvGrpSpPr>
              <p:nvPr/>
            </p:nvGrpSpPr>
            <p:grpSpPr bwMode="auto">
              <a:xfrm>
                <a:off x="224" y="602"/>
                <a:ext cx="41" cy="2"/>
                <a:chOff x="224" y="602"/>
                <a:chExt cx="41" cy="2"/>
              </a:xfrm>
            </p:grpSpPr>
            <p:sp>
              <p:nvSpPr>
                <p:cNvPr id="22976" name="Freeform 287"/>
                <p:cNvSpPr>
                  <a:spLocks/>
                </p:cNvSpPr>
                <p:nvPr/>
              </p:nvSpPr>
              <p:spPr bwMode="auto">
                <a:xfrm>
                  <a:off x="224" y="602"/>
                  <a:ext cx="41" cy="2"/>
                </a:xfrm>
                <a:custGeom>
                  <a:avLst/>
                  <a:gdLst>
                    <a:gd name="T0" fmla="+- 0 224 224"/>
                    <a:gd name="T1" fmla="*/ T0 w 41"/>
                    <a:gd name="T2" fmla="+- 0 265 224"/>
                    <a:gd name="T3" fmla="*/ T2 w 41"/>
                  </a:gdLst>
                  <a:ahLst/>
                  <a:cxnLst>
                    <a:cxn ang="0">
                      <a:pos x="T1" y="0"/>
                    </a:cxn>
                    <a:cxn ang="0">
                      <a:pos x="T3" y="0"/>
                    </a:cxn>
                  </a:cxnLst>
                  <a:rect l="0" t="0" r="r" b="b"/>
                  <a:pathLst>
                    <a:path w="41">
                      <a:moveTo>
                        <a:pt x="0" y="0"/>
                      </a:moveTo>
                      <a:lnTo>
                        <a:pt x="41" y="0"/>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0" name="Group 284"/>
              <p:cNvGrpSpPr>
                <a:grpSpLocks/>
              </p:cNvGrpSpPr>
              <p:nvPr/>
            </p:nvGrpSpPr>
            <p:grpSpPr bwMode="auto">
              <a:xfrm>
                <a:off x="267" y="602"/>
                <a:ext cx="3" cy="3"/>
                <a:chOff x="267" y="602"/>
                <a:chExt cx="3" cy="3"/>
              </a:xfrm>
            </p:grpSpPr>
            <p:sp>
              <p:nvSpPr>
                <p:cNvPr id="22975" name="Freeform 285"/>
                <p:cNvSpPr>
                  <a:spLocks/>
                </p:cNvSpPr>
                <p:nvPr/>
              </p:nvSpPr>
              <p:spPr bwMode="auto">
                <a:xfrm>
                  <a:off x="267" y="602"/>
                  <a:ext cx="3" cy="3"/>
                </a:xfrm>
                <a:custGeom>
                  <a:avLst/>
                  <a:gdLst>
                    <a:gd name="T0" fmla="+- 0 267 267"/>
                    <a:gd name="T1" fmla="*/ T0 w 3"/>
                    <a:gd name="T2" fmla="+- 0 603 602"/>
                    <a:gd name="T3" fmla="*/ 603 h 3"/>
                    <a:gd name="T4" fmla="+- 0 269 267"/>
                    <a:gd name="T5" fmla="*/ T4 w 3"/>
                    <a:gd name="T6" fmla="+- 0 603 602"/>
                    <a:gd name="T7" fmla="*/ 603 h 3"/>
                  </a:gdLst>
                  <a:ahLst/>
                  <a:cxnLst>
                    <a:cxn ang="0">
                      <a:pos x="T1" y="T3"/>
                    </a:cxn>
                    <a:cxn ang="0">
                      <a:pos x="T5" y="T7"/>
                    </a:cxn>
                  </a:cxnLst>
                  <a:rect l="0" t="0" r="r" b="b"/>
                  <a:pathLst>
                    <a:path w="3" h="3">
                      <a:moveTo>
                        <a:pt x="0" y="1"/>
                      </a:moveTo>
                      <a:lnTo>
                        <a:pt x="2" y="1"/>
                      </a:lnTo>
                    </a:path>
                  </a:pathLst>
                </a:custGeom>
                <a:noFill/>
                <a:ln w="264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1" name="Group 282"/>
              <p:cNvGrpSpPr>
                <a:grpSpLocks/>
              </p:cNvGrpSpPr>
              <p:nvPr/>
            </p:nvGrpSpPr>
            <p:grpSpPr bwMode="auto">
              <a:xfrm>
                <a:off x="2676" y="602"/>
                <a:ext cx="54" cy="2"/>
                <a:chOff x="2676" y="602"/>
                <a:chExt cx="54" cy="2"/>
              </a:xfrm>
            </p:grpSpPr>
            <p:sp>
              <p:nvSpPr>
                <p:cNvPr id="22974" name="Freeform 283"/>
                <p:cNvSpPr>
                  <a:spLocks/>
                </p:cNvSpPr>
                <p:nvPr/>
              </p:nvSpPr>
              <p:spPr bwMode="auto">
                <a:xfrm>
                  <a:off x="2676" y="602"/>
                  <a:ext cx="54" cy="2"/>
                </a:xfrm>
                <a:custGeom>
                  <a:avLst/>
                  <a:gdLst>
                    <a:gd name="T0" fmla="+- 0 2730 2676"/>
                    <a:gd name="T1" fmla="*/ T0 w 54"/>
                    <a:gd name="T2" fmla="+- 0 2676 2676"/>
                    <a:gd name="T3" fmla="*/ T2 w 54"/>
                  </a:gdLst>
                  <a:ahLst/>
                  <a:cxnLst>
                    <a:cxn ang="0">
                      <a:pos x="T1" y="0"/>
                    </a:cxn>
                    <a:cxn ang="0">
                      <a:pos x="T3" y="0"/>
                    </a:cxn>
                  </a:cxnLst>
                  <a:rect l="0" t="0" r="r" b="b"/>
                  <a:pathLst>
                    <a:path w="54">
                      <a:moveTo>
                        <a:pt x="54" y="0"/>
                      </a:moveTo>
                      <a:lnTo>
                        <a:pt x="0" y="0"/>
                      </a:lnTo>
                    </a:path>
                  </a:pathLst>
                </a:custGeom>
                <a:noFill/>
                <a:ln w="17018">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2" name="Group 280"/>
              <p:cNvGrpSpPr>
                <a:grpSpLocks/>
              </p:cNvGrpSpPr>
              <p:nvPr/>
            </p:nvGrpSpPr>
            <p:grpSpPr bwMode="auto">
              <a:xfrm>
                <a:off x="2676" y="602"/>
                <a:ext cx="3" cy="3"/>
                <a:chOff x="2676" y="602"/>
                <a:chExt cx="3" cy="3"/>
              </a:xfrm>
            </p:grpSpPr>
            <p:sp>
              <p:nvSpPr>
                <p:cNvPr id="22973" name="Freeform 281"/>
                <p:cNvSpPr>
                  <a:spLocks/>
                </p:cNvSpPr>
                <p:nvPr/>
              </p:nvSpPr>
              <p:spPr bwMode="auto">
                <a:xfrm>
                  <a:off x="2676" y="602"/>
                  <a:ext cx="3" cy="3"/>
                </a:xfrm>
                <a:custGeom>
                  <a:avLst/>
                  <a:gdLst>
                    <a:gd name="T0" fmla="+- 0 2676 2676"/>
                    <a:gd name="T1" fmla="*/ T0 w 3"/>
                    <a:gd name="T2" fmla="+- 0 603 602"/>
                    <a:gd name="T3" fmla="*/ 603 h 3"/>
                    <a:gd name="T4" fmla="+- 0 2679 2676"/>
                    <a:gd name="T5" fmla="*/ T4 w 3"/>
                    <a:gd name="T6" fmla="+- 0 603 602"/>
                    <a:gd name="T7" fmla="*/ 603 h 3"/>
                  </a:gdLst>
                  <a:ahLst/>
                  <a:cxnLst>
                    <a:cxn ang="0">
                      <a:pos x="T1" y="T3"/>
                    </a:cxn>
                    <a:cxn ang="0">
                      <a:pos x="T5" y="T7"/>
                    </a:cxn>
                  </a:cxnLst>
                  <a:rect l="0" t="0" r="r" b="b"/>
                  <a:pathLst>
                    <a:path w="3" h="3">
                      <a:moveTo>
                        <a:pt x="0" y="1"/>
                      </a:moveTo>
                      <a:lnTo>
                        <a:pt x="3" y="1"/>
                      </a:lnTo>
                    </a:path>
                  </a:pathLst>
                </a:custGeom>
                <a:noFill/>
                <a:ln w="264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3" name="Group 273"/>
              <p:cNvGrpSpPr>
                <a:grpSpLocks/>
              </p:cNvGrpSpPr>
              <p:nvPr/>
            </p:nvGrpSpPr>
            <p:grpSpPr bwMode="auto">
              <a:xfrm>
                <a:off x="0" y="549"/>
                <a:ext cx="162" cy="112"/>
                <a:chOff x="0" y="549"/>
                <a:chExt cx="162" cy="112"/>
              </a:xfrm>
            </p:grpSpPr>
            <p:sp>
              <p:nvSpPr>
                <p:cNvPr id="22967" name="Freeform 279"/>
                <p:cNvSpPr>
                  <a:spLocks/>
                </p:cNvSpPr>
                <p:nvPr/>
              </p:nvSpPr>
              <p:spPr bwMode="auto">
                <a:xfrm>
                  <a:off x="0" y="549"/>
                  <a:ext cx="162" cy="112"/>
                </a:xfrm>
                <a:custGeom>
                  <a:avLst/>
                  <a:gdLst>
                    <a:gd name="T0" fmla="*/ 61 w 162"/>
                    <a:gd name="T1" fmla="+- 0 649 549"/>
                    <a:gd name="T2" fmla="*/ 649 h 112"/>
                    <a:gd name="T3" fmla="*/ 4 w 162"/>
                    <a:gd name="T4" fmla="+- 0 649 549"/>
                    <a:gd name="T5" fmla="*/ 649 h 112"/>
                    <a:gd name="T6" fmla="*/ 2 w 162"/>
                    <a:gd name="T7" fmla="+- 0 649 549"/>
                    <a:gd name="T8" fmla="*/ 649 h 112"/>
                    <a:gd name="T9" fmla="*/ 1 w 162"/>
                    <a:gd name="T10" fmla="+- 0 650 549"/>
                    <a:gd name="T11" fmla="*/ 650 h 112"/>
                    <a:gd name="T12" fmla="*/ 1 w 162"/>
                    <a:gd name="T13" fmla="+- 0 652 549"/>
                    <a:gd name="T14" fmla="*/ 652 h 112"/>
                    <a:gd name="T15" fmla="*/ 0 w 162"/>
                    <a:gd name="T16" fmla="+- 0 655 549"/>
                    <a:gd name="T17" fmla="*/ 655 h 112"/>
                    <a:gd name="T18" fmla="*/ 1 w 162"/>
                    <a:gd name="T19" fmla="+- 0 657 549"/>
                    <a:gd name="T20" fmla="*/ 657 h 112"/>
                    <a:gd name="T21" fmla="*/ 1 w 162"/>
                    <a:gd name="T22" fmla="+- 0 659 549"/>
                    <a:gd name="T23" fmla="*/ 659 h 112"/>
                    <a:gd name="T24" fmla="*/ 2 w 162"/>
                    <a:gd name="T25" fmla="+- 0 660 549"/>
                    <a:gd name="T26" fmla="*/ 660 h 112"/>
                    <a:gd name="T27" fmla="*/ 4 w 162"/>
                    <a:gd name="T28" fmla="+- 0 660 549"/>
                    <a:gd name="T29" fmla="*/ 660 h 112"/>
                    <a:gd name="T30" fmla="*/ 61 w 162"/>
                    <a:gd name="T31" fmla="+- 0 660 549"/>
                    <a:gd name="T32" fmla="*/ 660 h 112"/>
                    <a:gd name="T33" fmla="*/ 62 w 162"/>
                    <a:gd name="T34" fmla="+- 0 660 549"/>
                    <a:gd name="T35" fmla="*/ 660 h 112"/>
                    <a:gd name="T36" fmla="*/ 63 w 162"/>
                    <a:gd name="T37" fmla="+- 0 659 549"/>
                    <a:gd name="T38" fmla="*/ 659 h 112"/>
                    <a:gd name="T39" fmla="*/ 64 w 162"/>
                    <a:gd name="T40" fmla="+- 0 657 549"/>
                    <a:gd name="T41" fmla="*/ 657 h 112"/>
                    <a:gd name="T42" fmla="*/ 64 w 162"/>
                    <a:gd name="T43" fmla="+- 0 655 549"/>
                    <a:gd name="T44" fmla="*/ 655 h 112"/>
                    <a:gd name="T45" fmla="*/ 64 w 162"/>
                    <a:gd name="T46" fmla="+- 0 652 549"/>
                    <a:gd name="T47" fmla="*/ 652 h 112"/>
                    <a:gd name="T48" fmla="*/ 63 w 162"/>
                    <a:gd name="T49" fmla="+- 0 650 549"/>
                    <a:gd name="T50" fmla="*/ 650 h 112"/>
                    <a:gd name="T51" fmla="*/ 62 w 162"/>
                    <a:gd name="T52" fmla="+- 0 649 549"/>
                    <a:gd name="T53" fmla="*/ 649 h 112"/>
                    <a:gd name="T54" fmla="*/ 61 w 162"/>
                    <a:gd name="T55" fmla="+- 0 649 549"/>
                    <a:gd name="T56" fmla="*/ 649 h 11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Lst>
                  <a:rect l="0" t="0" r="r" b="b"/>
                  <a:pathLst>
                    <a:path w="162" h="112">
                      <a:moveTo>
                        <a:pt x="61" y="100"/>
                      </a:moveTo>
                      <a:lnTo>
                        <a:pt x="4" y="100"/>
                      </a:lnTo>
                      <a:lnTo>
                        <a:pt x="2" y="100"/>
                      </a:lnTo>
                      <a:lnTo>
                        <a:pt x="1" y="101"/>
                      </a:lnTo>
                      <a:lnTo>
                        <a:pt x="1" y="103"/>
                      </a:lnTo>
                      <a:lnTo>
                        <a:pt x="0" y="106"/>
                      </a:lnTo>
                      <a:lnTo>
                        <a:pt x="1" y="108"/>
                      </a:lnTo>
                      <a:lnTo>
                        <a:pt x="1" y="110"/>
                      </a:lnTo>
                      <a:lnTo>
                        <a:pt x="2" y="111"/>
                      </a:lnTo>
                      <a:lnTo>
                        <a:pt x="4" y="111"/>
                      </a:lnTo>
                      <a:lnTo>
                        <a:pt x="61" y="111"/>
                      </a:lnTo>
                      <a:lnTo>
                        <a:pt x="62" y="111"/>
                      </a:lnTo>
                      <a:lnTo>
                        <a:pt x="63" y="110"/>
                      </a:lnTo>
                      <a:lnTo>
                        <a:pt x="64" y="108"/>
                      </a:lnTo>
                      <a:lnTo>
                        <a:pt x="64" y="106"/>
                      </a:lnTo>
                      <a:lnTo>
                        <a:pt x="64" y="103"/>
                      </a:lnTo>
                      <a:lnTo>
                        <a:pt x="63" y="101"/>
                      </a:lnTo>
                      <a:lnTo>
                        <a:pt x="62" y="100"/>
                      </a:lnTo>
                      <a:lnTo>
                        <a:pt x="61" y="10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68" name="Freeform 278"/>
                <p:cNvSpPr>
                  <a:spLocks/>
                </p:cNvSpPr>
                <p:nvPr/>
              </p:nvSpPr>
              <p:spPr bwMode="auto">
                <a:xfrm>
                  <a:off x="0" y="549"/>
                  <a:ext cx="162" cy="112"/>
                </a:xfrm>
                <a:custGeom>
                  <a:avLst/>
                  <a:gdLst>
                    <a:gd name="T0" fmla="*/ 41 w 162"/>
                    <a:gd name="T1" fmla="+- 0 565 549"/>
                    <a:gd name="T2" fmla="*/ 565 h 112"/>
                    <a:gd name="T3" fmla="*/ 26 w 162"/>
                    <a:gd name="T4" fmla="+- 0 565 549"/>
                    <a:gd name="T5" fmla="*/ 565 h 112"/>
                    <a:gd name="T6" fmla="*/ 26 w 162"/>
                    <a:gd name="T7" fmla="+- 0 649 549"/>
                    <a:gd name="T8" fmla="*/ 649 h 112"/>
                    <a:gd name="T9" fmla="*/ 41 w 162"/>
                    <a:gd name="T10" fmla="+- 0 649 549"/>
                    <a:gd name="T11" fmla="*/ 649 h 112"/>
                    <a:gd name="T12" fmla="*/ 41 w 162"/>
                    <a:gd name="T13" fmla="+- 0 565 549"/>
                    <a:gd name="T14" fmla="*/ 565 h 112"/>
                  </a:gdLst>
                  <a:ahLst/>
                  <a:cxnLst>
                    <a:cxn ang="0">
                      <a:pos x="T0" y="T2"/>
                    </a:cxn>
                    <a:cxn ang="0">
                      <a:pos x="T3" y="T5"/>
                    </a:cxn>
                    <a:cxn ang="0">
                      <a:pos x="T6" y="T8"/>
                    </a:cxn>
                    <a:cxn ang="0">
                      <a:pos x="T9" y="T11"/>
                    </a:cxn>
                    <a:cxn ang="0">
                      <a:pos x="T12" y="T14"/>
                    </a:cxn>
                  </a:cxnLst>
                  <a:rect l="0" t="0" r="r" b="b"/>
                  <a:pathLst>
                    <a:path w="162" h="112">
                      <a:moveTo>
                        <a:pt x="41" y="16"/>
                      </a:moveTo>
                      <a:lnTo>
                        <a:pt x="26" y="16"/>
                      </a:lnTo>
                      <a:lnTo>
                        <a:pt x="26" y="100"/>
                      </a:lnTo>
                      <a:lnTo>
                        <a:pt x="41" y="100"/>
                      </a:lnTo>
                      <a:lnTo>
                        <a:pt x="41" y="1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69" name="Freeform 277"/>
                <p:cNvSpPr>
                  <a:spLocks/>
                </p:cNvSpPr>
                <p:nvPr/>
              </p:nvSpPr>
              <p:spPr bwMode="auto">
                <a:xfrm>
                  <a:off x="0" y="549"/>
                  <a:ext cx="162" cy="112"/>
                </a:xfrm>
                <a:custGeom>
                  <a:avLst/>
                  <a:gdLst>
                    <a:gd name="T0" fmla="*/ 32 w 162"/>
                    <a:gd name="T1" fmla="+- 0 549 549"/>
                    <a:gd name="T2" fmla="*/ 549 h 112"/>
                    <a:gd name="T3" fmla="*/ 0 w 162"/>
                    <a:gd name="T4" fmla="+- 0 573 549"/>
                    <a:gd name="T5" fmla="*/ 573 h 112"/>
                    <a:gd name="T6" fmla="*/ 0 w 162"/>
                    <a:gd name="T7" fmla="+- 0 576 549"/>
                    <a:gd name="T8" fmla="*/ 576 h 112"/>
                    <a:gd name="T9" fmla="*/ 1 w 162"/>
                    <a:gd name="T10" fmla="+- 0 578 549"/>
                    <a:gd name="T11" fmla="*/ 578 h 112"/>
                    <a:gd name="T12" fmla="*/ 3 w 162"/>
                    <a:gd name="T13" fmla="+- 0 578 549"/>
                    <a:gd name="T14" fmla="*/ 578 h 112"/>
                    <a:gd name="T15" fmla="*/ 5 w 162"/>
                    <a:gd name="T16" fmla="+- 0 577 549"/>
                    <a:gd name="T17" fmla="*/ 577 h 112"/>
                    <a:gd name="T18" fmla="*/ 26 w 162"/>
                    <a:gd name="T19" fmla="+- 0 565 549"/>
                    <a:gd name="T20" fmla="*/ 565 h 112"/>
                    <a:gd name="T21" fmla="*/ 41 w 162"/>
                    <a:gd name="T22" fmla="+- 0 565 549"/>
                    <a:gd name="T23" fmla="*/ 565 h 112"/>
                    <a:gd name="T24" fmla="*/ 41 w 162"/>
                    <a:gd name="T25" fmla="+- 0 552 549"/>
                    <a:gd name="T26" fmla="*/ 552 h 112"/>
                    <a:gd name="T27" fmla="*/ 41 w 162"/>
                    <a:gd name="T28" fmla="+- 0 551 549"/>
                    <a:gd name="T29" fmla="*/ 551 h 112"/>
                    <a:gd name="T30" fmla="*/ 40 w 162"/>
                    <a:gd name="T31" fmla="+- 0 550 549"/>
                    <a:gd name="T32" fmla="*/ 550 h 112"/>
                    <a:gd name="T33" fmla="*/ 38 w 162"/>
                    <a:gd name="T34" fmla="+- 0 549 549"/>
                    <a:gd name="T35" fmla="*/ 549 h 112"/>
                    <a:gd name="T36" fmla="*/ 32 w 162"/>
                    <a:gd name="T37" fmla="+- 0 549 549"/>
                    <a:gd name="T38" fmla="*/ 549 h 11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Lst>
                  <a:rect l="0" t="0" r="r" b="b"/>
                  <a:pathLst>
                    <a:path w="162" h="112">
                      <a:moveTo>
                        <a:pt x="32" y="0"/>
                      </a:moveTo>
                      <a:lnTo>
                        <a:pt x="0" y="24"/>
                      </a:lnTo>
                      <a:lnTo>
                        <a:pt x="0" y="27"/>
                      </a:lnTo>
                      <a:lnTo>
                        <a:pt x="1" y="29"/>
                      </a:lnTo>
                      <a:lnTo>
                        <a:pt x="3" y="29"/>
                      </a:lnTo>
                      <a:lnTo>
                        <a:pt x="5" y="28"/>
                      </a:lnTo>
                      <a:lnTo>
                        <a:pt x="26" y="16"/>
                      </a:lnTo>
                      <a:lnTo>
                        <a:pt x="41" y="16"/>
                      </a:lnTo>
                      <a:lnTo>
                        <a:pt x="41" y="3"/>
                      </a:lnTo>
                      <a:lnTo>
                        <a:pt x="41" y="2"/>
                      </a:lnTo>
                      <a:lnTo>
                        <a:pt x="40" y="1"/>
                      </a:lnTo>
                      <a:lnTo>
                        <a:pt x="38" y="0"/>
                      </a:lnTo>
                      <a:lnTo>
                        <a:pt x="3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70" name="Freeform 276"/>
                <p:cNvSpPr>
                  <a:spLocks/>
                </p:cNvSpPr>
                <p:nvPr/>
              </p:nvSpPr>
              <p:spPr bwMode="auto">
                <a:xfrm>
                  <a:off x="0" y="549"/>
                  <a:ext cx="162" cy="112"/>
                </a:xfrm>
                <a:custGeom>
                  <a:avLst/>
                  <a:gdLst>
                    <a:gd name="T0" fmla="*/ 145 w 162"/>
                    <a:gd name="T1" fmla="+- 0 635 549"/>
                    <a:gd name="T2" fmla="*/ 635 h 112"/>
                    <a:gd name="T3" fmla="*/ 131 w 162"/>
                    <a:gd name="T4" fmla="+- 0 635 549"/>
                    <a:gd name="T5" fmla="*/ 635 h 112"/>
                    <a:gd name="T6" fmla="*/ 131 w 162"/>
                    <a:gd name="T7" fmla="+- 0 658 549"/>
                    <a:gd name="T8" fmla="*/ 658 h 112"/>
                    <a:gd name="T9" fmla="*/ 131 w 162"/>
                    <a:gd name="T10" fmla="+- 0 659 549"/>
                    <a:gd name="T11" fmla="*/ 659 h 112"/>
                    <a:gd name="T12" fmla="*/ 132 w 162"/>
                    <a:gd name="T13" fmla="+- 0 660 549"/>
                    <a:gd name="T14" fmla="*/ 660 h 112"/>
                    <a:gd name="T15" fmla="*/ 134 w 162"/>
                    <a:gd name="T16" fmla="+- 0 661 549"/>
                    <a:gd name="T17" fmla="*/ 661 h 112"/>
                    <a:gd name="T18" fmla="*/ 142 w 162"/>
                    <a:gd name="T19" fmla="+- 0 661 549"/>
                    <a:gd name="T20" fmla="*/ 661 h 112"/>
                    <a:gd name="T21" fmla="*/ 144 w 162"/>
                    <a:gd name="T22" fmla="+- 0 660 549"/>
                    <a:gd name="T23" fmla="*/ 660 h 112"/>
                    <a:gd name="T24" fmla="*/ 145 w 162"/>
                    <a:gd name="T25" fmla="+- 0 659 549"/>
                    <a:gd name="T26" fmla="*/ 659 h 112"/>
                    <a:gd name="T27" fmla="*/ 145 w 162"/>
                    <a:gd name="T28" fmla="+- 0 658 549"/>
                    <a:gd name="T29" fmla="*/ 658 h 112"/>
                    <a:gd name="T30" fmla="*/ 145 w 162"/>
                    <a:gd name="T31" fmla="+- 0 635 549"/>
                    <a:gd name="T32" fmla="*/ 635 h 11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Lst>
                  <a:rect l="0" t="0" r="r" b="b"/>
                  <a:pathLst>
                    <a:path w="162" h="112">
                      <a:moveTo>
                        <a:pt x="145" y="86"/>
                      </a:moveTo>
                      <a:lnTo>
                        <a:pt x="131" y="86"/>
                      </a:lnTo>
                      <a:lnTo>
                        <a:pt x="131" y="109"/>
                      </a:lnTo>
                      <a:lnTo>
                        <a:pt x="131" y="110"/>
                      </a:lnTo>
                      <a:lnTo>
                        <a:pt x="132" y="111"/>
                      </a:lnTo>
                      <a:lnTo>
                        <a:pt x="134" y="112"/>
                      </a:lnTo>
                      <a:lnTo>
                        <a:pt x="142" y="112"/>
                      </a:lnTo>
                      <a:lnTo>
                        <a:pt x="144" y="111"/>
                      </a:lnTo>
                      <a:lnTo>
                        <a:pt x="145" y="110"/>
                      </a:lnTo>
                      <a:lnTo>
                        <a:pt x="145" y="109"/>
                      </a:lnTo>
                      <a:lnTo>
                        <a:pt x="145" y="8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71" name="Freeform 275"/>
                <p:cNvSpPr>
                  <a:spLocks/>
                </p:cNvSpPr>
                <p:nvPr/>
              </p:nvSpPr>
              <p:spPr bwMode="auto">
                <a:xfrm>
                  <a:off x="0" y="549"/>
                  <a:ext cx="162" cy="112"/>
                </a:xfrm>
                <a:custGeom>
                  <a:avLst/>
                  <a:gdLst>
                    <a:gd name="T0" fmla="*/ 136 w 162"/>
                    <a:gd name="T1" fmla="+- 0 550 549"/>
                    <a:gd name="T2" fmla="*/ 550 h 112"/>
                    <a:gd name="T3" fmla="*/ 84 w 162"/>
                    <a:gd name="T4" fmla="+- 0 619 549"/>
                    <a:gd name="T5" fmla="*/ 619 h 112"/>
                    <a:gd name="T6" fmla="*/ 82 w 162"/>
                    <a:gd name="T7" fmla="+- 0 631 549"/>
                    <a:gd name="T8" fmla="*/ 631 h 112"/>
                    <a:gd name="T9" fmla="*/ 82 w 162"/>
                    <a:gd name="T10" fmla="+- 0 632 549"/>
                    <a:gd name="T11" fmla="*/ 632 h 112"/>
                    <a:gd name="T12" fmla="*/ 83 w 162"/>
                    <a:gd name="T13" fmla="+- 0 634 549"/>
                    <a:gd name="T14" fmla="*/ 634 h 112"/>
                    <a:gd name="T15" fmla="*/ 84 w 162"/>
                    <a:gd name="T16" fmla="+- 0 635 549"/>
                    <a:gd name="T17" fmla="*/ 635 h 112"/>
                    <a:gd name="T18" fmla="*/ 86 w 162"/>
                    <a:gd name="T19" fmla="+- 0 635 549"/>
                    <a:gd name="T20" fmla="*/ 635 h 112"/>
                    <a:gd name="T21" fmla="*/ 158 w 162"/>
                    <a:gd name="T22" fmla="+- 0 635 549"/>
                    <a:gd name="T23" fmla="*/ 635 h 112"/>
                    <a:gd name="T24" fmla="*/ 160 w 162"/>
                    <a:gd name="T25" fmla="+- 0 633 549"/>
                    <a:gd name="T26" fmla="*/ 633 h 112"/>
                    <a:gd name="T27" fmla="*/ 161 w 162"/>
                    <a:gd name="T28" fmla="+- 0 632 549"/>
                    <a:gd name="T29" fmla="*/ 632 h 112"/>
                    <a:gd name="T30" fmla="*/ 161 w 162"/>
                    <a:gd name="T31" fmla="+- 0 631 549"/>
                    <a:gd name="T32" fmla="*/ 631 h 112"/>
                    <a:gd name="T33" fmla="*/ 161 w 162"/>
                    <a:gd name="T34" fmla="+- 0 627 549"/>
                    <a:gd name="T35" fmla="*/ 627 h 112"/>
                    <a:gd name="T36" fmla="*/ 161 w 162"/>
                    <a:gd name="T37" fmla="+- 0 625 549"/>
                    <a:gd name="T38" fmla="*/ 625 h 112"/>
                    <a:gd name="T39" fmla="*/ 160 w 162"/>
                    <a:gd name="T40" fmla="+- 0 624 549"/>
                    <a:gd name="T41" fmla="*/ 624 h 112"/>
                    <a:gd name="T42" fmla="*/ 158 w 162"/>
                    <a:gd name="T43" fmla="+- 0 623 549"/>
                    <a:gd name="T44" fmla="*/ 623 h 112"/>
                    <a:gd name="T45" fmla="*/ 95 w 162"/>
                    <a:gd name="T46" fmla="+- 0 623 549"/>
                    <a:gd name="T47" fmla="*/ 623 h 112"/>
                    <a:gd name="T48" fmla="*/ 131 w 162"/>
                    <a:gd name="T49" fmla="+- 0 562 549"/>
                    <a:gd name="T50" fmla="*/ 562 h 112"/>
                    <a:gd name="T51" fmla="*/ 145 w 162"/>
                    <a:gd name="T52" fmla="+- 0 562 549"/>
                    <a:gd name="T53" fmla="*/ 562 h 112"/>
                    <a:gd name="T54" fmla="*/ 145 w 162"/>
                    <a:gd name="T55" fmla="+- 0 552 549"/>
                    <a:gd name="T56" fmla="*/ 552 h 112"/>
                    <a:gd name="T57" fmla="*/ 145 w 162"/>
                    <a:gd name="T58" fmla="+- 0 551 549"/>
                    <a:gd name="T59" fmla="*/ 551 h 112"/>
                    <a:gd name="T60" fmla="*/ 143 w 162"/>
                    <a:gd name="T61" fmla="+- 0 550 549"/>
                    <a:gd name="T62" fmla="*/ 550 h 112"/>
                    <a:gd name="T63" fmla="*/ 139 w 162"/>
                    <a:gd name="T64" fmla="+- 0 550 549"/>
                    <a:gd name="T65" fmla="*/ 550 h 112"/>
                    <a:gd name="T66" fmla="*/ 136 w 162"/>
                    <a:gd name="T67" fmla="+- 0 550 549"/>
                    <a:gd name="T68" fmla="*/ 550 h 11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Lst>
                  <a:rect l="0" t="0" r="r" b="b"/>
                  <a:pathLst>
                    <a:path w="162" h="112">
                      <a:moveTo>
                        <a:pt x="136" y="1"/>
                      </a:moveTo>
                      <a:lnTo>
                        <a:pt x="84" y="70"/>
                      </a:lnTo>
                      <a:lnTo>
                        <a:pt x="82" y="82"/>
                      </a:lnTo>
                      <a:lnTo>
                        <a:pt x="82" y="83"/>
                      </a:lnTo>
                      <a:lnTo>
                        <a:pt x="83" y="85"/>
                      </a:lnTo>
                      <a:lnTo>
                        <a:pt x="84" y="86"/>
                      </a:lnTo>
                      <a:lnTo>
                        <a:pt x="86" y="86"/>
                      </a:lnTo>
                      <a:lnTo>
                        <a:pt x="158" y="86"/>
                      </a:lnTo>
                      <a:lnTo>
                        <a:pt x="160" y="84"/>
                      </a:lnTo>
                      <a:lnTo>
                        <a:pt x="161" y="83"/>
                      </a:lnTo>
                      <a:lnTo>
                        <a:pt x="161" y="82"/>
                      </a:lnTo>
                      <a:lnTo>
                        <a:pt x="161" y="78"/>
                      </a:lnTo>
                      <a:lnTo>
                        <a:pt x="161" y="76"/>
                      </a:lnTo>
                      <a:lnTo>
                        <a:pt x="160" y="75"/>
                      </a:lnTo>
                      <a:lnTo>
                        <a:pt x="158" y="74"/>
                      </a:lnTo>
                      <a:lnTo>
                        <a:pt x="95" y="74"/>
                      </a:lnTo>
                      <a:lnTo>
                        <a:pt x="131" y="13"/>
                      </a:lnTo>
                      <a:lnTo>
                        <a:pt x="145" y="13"/>
                      </a:lnTo>
                      <a:lnTo>
                        <a:pt x="145" y="3"/>
                      </a:lnTo>
                      <a:lnTo>
                        <a:pt x="145" y="2"/>
                      </a:lnTo>
                      <a:lnTo>
                        <a:pt x="143" y="1"/>
                      </a:lnTo>
                      <a:lnTo>
                        <a:pt x="139" y="1"/>
                      </a:lnTo>
                      <a:lnTo>
                        <a:pt x="136" y="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72" name="Freeform 274"/>
                <p:cNvSpPr>
                  <a:spLocks/>
                </p:cNvSpPr>
                <p:nvPr/>
              </p:nvSpPr>
              <p:spPr bwMode="auto">
                <a:xfrm>
                  <a:off x="0" y="549"/>
                  <a:ext cx="162" cy="112"/>
                </a:xfrm>
                <a:custGeom>
                  <a:avLst/>
                  <a:gdLst>
                    <a:gd name="T0" fmla="*/ 145 w 162"/>
                    <a:gd name="T1" fmla="+- 0 562 549"/>
                    <a:gd name="T2" fmla="*/ 562 h 112"/>
                    <a:gd name="T3" fmla="*/ 131 w 162"/>
                    <a:gd name="T4" fmla="+- 0 562 549"/>
                    <a:gd name="T5" fmla="*/ 562 h 112"/>
                    <a:gd name="T6" fmla="*/ 131 w 162"/>
                    <a:gd name="T7" fmla="+- 0 623 549"/>
                    <a:gd name="T8" fmla="*/ 623 h 112"/>
                    <a:gd name="T9" fmla="*/ 145 w 162"/>
                    <a:gd name="T10" fmla="+- 0 623 549"/>
                    <a:gd name="T11" fmla="*/ 623 h 112"/>
                    <a:gd name="T12" fmla="*/ 145 w 162"/>
                    <a:gd name="T13" fmla="+- 0 562 549"/>
                    <a:gd name="T14" fmla="*/ 562 h 112"/>
                  </a:gdLst>
                  <a:ahLst/>
                  <a:cxnLst>
                    <a:cxn ang="0">
                      <a:pos x="T0" y="T2"/>
                    </a:cxn>
                    <a:cxn ang="0">
                      <a:pos x="T3" y="T5"/>
                    </a:cxn>
                    <a:cxn ang="0">
                      <a:pos x="T6" y="T8"/>
                    </a:cxn>
                    <a:cxn ang="0">
                      <a:pos x="T9" y="T11"/>
                    </a:cxn>
                    <a:cxn ang="0">
                      <a:pos x="T12" y="T14"/>
                    </a:cxn>
                  </a:cxnLst>
                  <a:rect l="0" t="0" r="r" b="b"/>
                  <a:pathLst>
                    <a:path w="162" h="112">
                      <a:moveTo>
                        <a:pt x="145" y="13"/>
                      </a:moveTo>
                      <a:lnTo>
                        <a:pt x="131" y="13"/>
                      </a:lnTo>
                      <a:lnTo>
                        <a:pt x="131" y="74"/>
                      </a:lnTo>
                      <a:lnTo>
                        <a:pt x="145" y="74"/>
                      </a:lnTo>
                      <a:lnTo>
                        <a:pt x="145" y="1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4" name="Group 271"/>
              <p:cNvGrpSpPr>
                <a:grpSpLocks/>
              </p:cNvGrpSpPr>
              <p:nvPr/>
            </p:nvGrpSpPr>
            <p:grpSpPr bwMode="auto">
              <a:xfrm>
                <a:off x="2676" y="52"/>
                <a:ext cx="3" cy="3"/>
                <a:chOff x="2676" y="52"/>
                <a:chExt cx="3" cy="3"/>
              </a:xfrm>
            </p:grpSpPr>
            <p:sp>
              <p:nvSpPr>
                <p:cNvPr id="22966" name="Freeform 272"/>
                <p:cNvSpPr>
                  <a:spLocks/>
                </p:cNvSpPr>
                <p:nvPr/>
              </p:nvSpPr>
              <p:spPr bwMode="auto">
                <a:xfrm>
                  <a:off x="2676" y="52"/>
                  <a:ext cx="3" cy="3"/>
                </a:xfrm>
                <a:custGeom>
                  <a:avLst/>
                  <a:gdLst>
                    <a:gd name="T0" fmla="+- 0 2676 2676"/>
                    <a:gd name="T1" fmla="*/ T0 w 3"/>
                    <a:gd name="T2" fmla="+- 0 53 52"/>
                    <a:gd name="T3" fmla="*/ 53 h 3"/>
                    <a:gd name="T4" fmla="+- 0 2679 2676"/>
                    <a:gd name="T5" fmla="*/ T4 w 3"/>
                    <a:gd name="T6" fmla="+- 0 53 52"/>
                    <a:gd name="T7" fmla="*/ 53 h 3"/>
                  </a:gdLst>
                  <a:ahLst/>
                  <a:cxnLst>
                    <a:cxn ang="0">
                      <a:pos x="T1" y="T3"/>
                    </a:cxn>
                    <a:cxn ang="0">
                      <a:pos x="T5" y="T7"/>
                    </a:cxn>
                  </a:cxnLst>
                  <a:rect l="0" t="0" r="r" b="b"/>
                  <a:pathLst>
                    <a:path w="3" h="3">
                      <a:moveTo>
                        <a:pt x="0" y="1"/>
                      </a:moveTo>
                      <a:lnTo>
                        <a:pt x="3" y="1"/>
                      </a:lnTo>
                    </a:path>
                  </a:pathLst>
                </a:custGeom>
                <a:noFill/>
                <a:ln w="2634">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5" name="Group 263"/>
              <p:cNvGrpSpPr>
                <a:grpSpLocks/>
              </p:cNvGrpSpPr>
              <p:nvPr/>
            </p:nvGrpSpPr>
            <p:grpSpPr bwMode="auto">
              <a:xfrm>
                <a:off x="0" y="0"/>
                <a:ext cx="160" cy="114"/>
                <a:chOff x="0" y="0"/>
                <a:chExt cx="160" cy="114"/>
              </a:xfrm>
            </p:grpSpPr>
            <p:sp>
              <p:nvSpPr>
                <p:cNvPr id="22959" name="Freeform 270"/>
                <p:cNvSpPr>
                  <a:spLocks/>
                </p:cNvSpPr>
                <p:nvPr/>
              </p:nvSpPr>
              <p:spPr bwMode="auto">
                <a:xfrm>
                  <a:off x="0" y="0"/>
                  <a:ext cx="160" cy="114"/>
                </a:xfrm>
                <a:custGeom>
                  <a:avLst/>
                  <a:gdLst>
                    <a:gd name="T0" fmla="*/ 61 w 160"/>
                    <a:gd name="T1" fmla="*/ 100 h 114"/>
                    <a:gd name="T2" fmla="*/ 4 w 160"/>
                    <a:gd name="T3" fmla="*/ 100 h 114"/>
                    <a:gd name="T4" fmla="*/ 2 w 160"/>
                    <a:gd name="T5" fmla="*/ 100 h 114"/>
                    <a:gd name="T6" fmla="*/ 1 w 160"/>
                    <a:gd name="T7" fmla="*/ 101 h 114"/>
                    <a:gd name="T8" fmla="*/ 1 w 160"/>
                    <a:gd name="T9" fmla="*/ 103 h 114"/>
                    <a:gd name="T10" fmla="*/ 0 w 160"/>
                    <a:gd name="T11" fmla="*/ 106 h 114"/>
                    <a:gd name="T12" fmla="*/ 1 w 160"/>
                    <a:gd name="T13" fmla="*/ 109 h 114"/>
                    <a:gd name="T14" fmla="*/ 1 w 160"/>
                    <a:gd name="T15" fmla="*/ 110 h 114"/>
                    <a:gd name="T16" fmla="*/ 2 w 160"/>
                    <a:gd name="T17" fmla="*/ 111 h 114"/>
                    <a:gd name="T18" fmla="*/ 4 w 160"/>
                    <a:gd name="T19" fmla="*/ 112 h 114"/>
                    <a:gd name="T20" fmla="*/ 61 w 160"/>
                    <a:gd name="T21" fmla="*/ 112 h 114"/>
                    <a:gd name="T22" fmla="*/ 62 w 160"/>
                    <a:gd name="T23" fmla="*/ 111 h 114"/>
                    <a:gd name="T24" fmla="*/ 63 w 160"/>
                    <a:gd name="T25" fmla="*/ 110 h 114"/>
                    <a:gd name="T26" fmla="*/ 64 w 160"/>
                    <a:gd name="T27" fmla="*/ 109 h 114"/>
                    <a:gd name="T28" fmla="*/ 64 w 160"/>
                    <a:gd name="T29" fmla="*/ 106 h 114"/>
                    <a:gd name="T30" fmla="*/ 64 w 160"/>
                    <a:gd name="T31" fmla="*/ 103 h 114"/>
                    <a:gd name="T32" fmla="*/ 63 w 160"/>
                    <a:gd name="T33" fmla="*/ 101 h 114"/>
                    <a:gd name="T34" fmla="*/ 62 w 160"/>
                    <a:gd name="T35" fmla="*/ 100 h 114"/>
                    <a:gd name="T36" fmla="*/ 61 w 160"/>
                    <a:gd name="T37" fmla="*/ 10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14">
                      <a:moveTo>
                        <a:pt x="61" y="100"/>
                      </a:moveTo>
                      <a:lnTo>
                        <a:pt x="4" y="100"/>
                      </a:lnTo>
                      <a:lnTo>
                        <a:pt x="2" y="100"/>
                      </a:lnTo>
                      <a:lnTo>
                        <a:pt x="1" y="101"/>
                      </a:lnTo>
                      <a:lnTo>
                        <a:pt x="1" y="103"/>
                      </a:lnTo>
                      <a:lnTo>
                        <a:pt x="0" y="106"/>
                      </a:lnTo>
                      <a:lnTo>
                        <a:pt x="1" y="109"/>
                      </a:lnTo>
                      <a:lnTo>
                        <a:pt x="1" y="110"/>
                      </a:lnTo>
                      <a:lnTo>
                        <a:pt x="2" y="111"/>
                      </a:lnTo>
                      <a:lnTo>
                        <a:pt x="4" y="112"/>
                      </a:lnTo>
                      <a:lnTo>
                        <a:pt x="61" y="112"/>
                      </a:lnTo>
                      <a:lnTo>
                        <a:pt x="62" y="111"/>
                      </a:lnTo>
                      <a:lnTo>
                        <a:pt x="63" y="110"/>
                      </a:lnTo>
                      <a:lnTo>
                        <a:pt x="64" y="109"/>
                      </a:lnTo>
                      <a:lnTo>
                        <a:pt x="64" y="106"/>
                      </a:lnTo>
                      <a:lnTo>
                        <a:pt x="64" y="103"/>
                      </a:lnTo>
                      <a:lnTo>
                        <a:pt x="63" y="101"/>
                      </a:lnTo>
                      <a:lnTo>
                        <a:pt x="62" y="100"/>
                      </a:lnTo>
                      <a:lnTo>
                        <a:pt x="61" y="10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60" name="Freeform 269"/>
                <p:cNvSpPr>
                  <a:spLocks/>
                </p:cNvSpPr>
                <p:nvPr/>
              </p:nvSpPr>
              <p:spPr bwMode="auto">
                <a:xfrm>
                  <a:off x="0" y="0"/>
                  <a:ext cx="160" cy="114"/>
                </a:xfrm>
                <a:custGeom>
                  <a:avLst/>
                  <a:gdLst>
                    <a:gd name="T0" fmla="*/ 41 w 160"/>
                    <a:gd name="T1" fmla="*/ 16 h 114"/>
                    <a:gd name="T2" fmla="*/ 26 w 160"/>
                    <a:gd name="T3" fmla="*/ 16 h 114"/>
                    <a:gd name="T4" fmla="*/ 26 w 160"/>
                    <a:gd name="T5" fmla="*/ 100 h 114"/>
                    <a:gd name="T6" fmla="*/ 41 w 160"/>
                    <a:gd name="T7" fmla="*/ 100 h 114"/>
                    <a:gd name="T8" fmla="*/ 41 w 160"/>
                    <a:gd name="T9" fmla="*/ 16 h 114"/>
                  </a:gdLst>
                  <a:ahLst/>
                  <a:cxnLst>
                    <a:cxn ang="0">
                      <a:pos x="T0" y="T1"/>
                    </a:cxn>
                    <a:cxn ang="0">
                      <a:pos x="T2" y="T3"/>
                    </a:cxn>
                    <a:cxn ang="0">
                      <a:pos x="T4" y="T5"/>
                    </a:cxn>
                    <a:cxn ang="0">
                      <a:pos x="T6" y="T7"/>
                    </a:cxn>
                    <a:cxn ang="0">
                      <a:pos x="T8" y="T9"/>
                    </a:cxn>
                  </a:cxnLst>
                  <a:rect l="0" t="0" r="r" b="b"/>
                  <a:pathLst>
                    <a:path w="160" h="114">
                      <a:moveTo>
                        <a:pt x="41" y="16"/>
                      </a:moveTo>
                      <a:lnTo>
                        <a:pt x="26" y="16"/>
                      </a:lnTo>
                      <a:lnTo>
                        <a:pt x="26" y="100"/>
                      </a:lnTo>
                      <a:lnTo>
                        <a:pt x="41" y="100"/>
                      </a:lnTo>
                      <a:lnTo>
                        <a:pt x="41" y="1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61" name="Freeform 268"/>
                <p:cNvSpPr>
                  <a:spLocks/>
                </p:cNvSpPr>
                <p:nvPr/>
              </p:nvSpPr>
              <p:spPr bwMode="auto">
                <a:xfrm>
                  <a:off x="0" y="0"/>
                  <a:ext cx="160" cy="114"/>
                </a:xfrm>
                <a:custGeom>
                  <a:avLst/>
                  <a:gdLst>
                    <a:gd name="T0" fmla="*/ 32 w 160"/>
                    <a:gd name="T1" fmla="*/ 1 h 114"/>
                    <a:gd name="T2" fmla="*/ 0 w 160"/>
                    <a:gd name="T3" fmla="*/ 24 h 114"/>
                    <a:gd name="T4" fmla="*/ 0 w 160"/>
                    <a:gd name="T5" fmla="*/ 28 h 114"/>
                    <a:gd name="T6" fmla="*/ 1 w 160"/>
                    <a:gd name="T7" fmla="*/ 29 h 114"/>
                    <a:gd name="T8" fmla="*/ 3 w 160"/>
                    <a:gd name="T9" fmla="*/ 30 h 114"/>
                    <a:gd name="T10" fmla="*/ 5 w 160"/>
                    <a:gd name="T11" fmla="*/ 29 h 114"/>
                    <a:gd name="T12" fmla="*/ 26 w 160"/>
                    <a:gd name="T13" fmla="*/ 16 h 114"/>
                    <a:gd name="T14" fmla="*/ 41 w 160"/>
                    <a:gd name="T15" fmla="*/ 16 h 114"/>
                    <a:gd name="T16" fmla="*/ 41 w 160"/>
                    <a:gd name="T17" fmla="*/ 3 h 114"/>
                    <a:gd name="T18" fmla="*/ 41 w 160"/>
                    <a:gd name="T19" fmla="*/ 2 h 114"/>
                    <a:gd name="T20" fmla="*/ 40 w 160"/>
                    <a:gd name="T21" fmla="*/ 1 h 114"/>
                    <a:gd name="T22" fmla="*/ 38 w 160"/>
                    <a:gd name="T23" fmla="*/ 1 h 114"/>
                    <a:gd name="T24" fmla="*/ 32 w 160"/>
                    <a:gd name="T25" fmla="*/ 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 h="114">
                      <a:moveTo>
                        <a:pt x="32" y="1"/>
                      </a:moveTo>
                      <a:lnTo>
                        <a:pt x="0" y="24"/>
                      </a:lnTo>
                      <a:lnTo>
                        <a:pt x="0" y="28"/>
                      </a:lnTo>
                      <a:lnTo>
                        <a:pt x="1" y="29"/>
                      </a:lnTo>
                      <a:lnTo>
                        <a:pt x="3" y="30"/>
                      </a:lnTo>
                      <a:lnTo>
                        <a:pt x="5" y="29"/>
                      </a:lnTo>
                      <a:lnTo>
                        <a:pt x="26" y="16"/>
                      </a:lnTo>
                      <a:lnTo>
                        <a:pt x="41" y="16"/>
                      </a:lnTo>
                      <a:lnTo>
                        <a:pt x="41" y="3"/>
                      </a:lnTo>
                      <a:lnTo>
                        <a:pt x="41" y="2"/>
                      </a:lnTo>
                      <a:lnTo>
                        <a:pt x="40" y="1"/>
                      </a:lnTo>
                      <a:lnTo>
                        <a:pt x="38" y="1"/>
                      </a:lnTo>
                      <a:lnTo>
                        <a:pt x="32" y="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62" name="Freeform 267"/>
                <p:cNvSpPr>
                  <a:spLocks/>
                </p:cNvSpPr>
                <p:nvPr/>
              </p:nvSpPr>
              <p:spPr bwMode="auto">
                <a:xfrm>
                  <a:off x="0" y="0"/>
                  <a:ext cx="160" cy="114"/>
                </a:xfrm>
                <a:custGeom>
                  <a:avLst/>
                  <a:gdLst>
                    <a:gd name="T0" fmla="*/ 126 w 160"/>
                    <a:gd name="T1" fmla="*/ 0 h 114"/>
                    <a:gd name="T2" fmla="*/ 87 w 160"/>
                    <a:gd name="T3" fmla="*/ 51 h 114"/>
                    <a:gd name="T4" fmla="*/ 87 w 160"/>
                    <a:gd name="T5" fmla="*/ 56 h 114"/>
                    <a:gd name="T6" fmla="*/ 87 w 160"/>
                    <a:gd name="T7" fmla="*/ 67 h 114"/>
                    <a:gd name="T8" fmla="*/ 117 w 160"/>
                    <a:gd name="T9" fmla="*/ 113 h 114"/>
                    <a:gd name="T10" fmla="*/ 128 w 160"/>
                    <a:gd name="T11" fmla="*/ 113 h 114"/>
                    <a:gd name="T12" fmla="*/ 134 w 160"/>
                    <a:gd name="T13" fmla="*/ 112 h 114"/>
                    <a:gd name="T14" fmla="*/ 143 w 160"/>
                    <a:gd name="T15" fmla="*/ 108 h 114"/>
                    <a:gd name="T16" fmla="*/ 147 w 160"/>
                    <a:gd name="T17" fmla="*/ 105 h 114"/>
                    <a:gd name="T18" fmla="*/ 151 w 160"/>
                    <a:gd name="T19" fmla="*/ 102 h 114"/>
                    <a:gd name="T20" fmla="*/ 120 w 160"/>
                    <a:gd name="T21" fmla="*/ 102 h 114"/>
                    <a:gd name="T22" fmla="*/ 117 w 160"/>
                    <a:gd name="T23" fmla="*/ 101 h 114"/>
                    <a:gd name="T24" fmla="*/ 102 w 160"/>
                    <a:gd name="T25" fmla="*/ 63 h 114"/>
                    <a:gd name="T26" fmla="*/ 103 w 160"/>
                    <a:gd name="T27" fmla="*/ 62 h 114"/>
                    <a:gd name="T28" fmla="*/ 128 w 160"/>
                    <a:gd name="T29" fmla="*/ 56 h 114"/>
                    <a:gd name="T30" fmla="*/ 154 w 160"/>
                    <a:gd name="T31" fmla="*/ 56 h 114"/>
                    <a:gd name="T32" fmla="*/ 150 w 160"/>
                    <a:gd name="T33" fmla="*/ 51 h 114"/>
                    <a:gd name="T34" fmla="*/ 101 w 160"/>
                    <a:gd name="T35" fmla="*/ 51 h 114"/>
                    <a:gd name="T36" fmla="*/ 102 w 160"/>
                    <a:gd name="T37" fmla="*/ 46 h 114"/>
                    <a:gd name="T38" fmla="*/ 126 w 160"/>
                    <a:gd name="T39" fmla="*/ 12 h 114"/>
                    <a:gd name="T40" fmla="*/ 154 w 160"/>
                    <a:gd name="T41" fmla="*/ 12 h 114"/>
                    <a:gd name="T42" fmla="*/ 154 w 160"/>
                    <a:gd name="T43" fmla="*/ 8 h 114"/>
                    <a:gd name="T44" fmla="*/ 137 w 160"/>
                    <a:gd name="T45" fmla="*/ 0 h 114"/>
                    <a:gd name="T46" fmla="*/ 126 w 160"/>
                    <a:gd name="T4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114">
                      <a:moveTo>
                        <a:pt x="126" y="0"/>
                      </a:moveTo>
                      <a:lnTo>
                        <a:pt x="87" y="51"/>
                      </a:lnTo>
                      <a:lnTo>
                        <a:pt x="87" y="56"/>
                      </a:lnTo>
                      <a:lnTo>
                        <a:pt x="87" y="67"/>
                      </a:lnTo>
                      <a:lnTo>
                        <a:pt x="117" y="113"/>
                      </a:lnTo>
                      <a:lnTo>
                        <a:pt x="128" y="113"/>
                      </a:lnTo>
                      <a:lnTo>
                        <a:pt x="134" y="112"/>
                      </a:lnTo>
                      <a:lnTo>
                        <a:pt x="143" y="108"/>
                      </a:lnTo>
                      <a:lnTo>
                        <a:pt x="147" y="105"/>
                      </a:lnTo>
                      <a:lnTo>
                        <a:pt x="151" y="102"/>
                      </a:lnTo>
                      <a:lnTo>
                        <a:pt x="120" y="102"/>
                      </a:lnTo>
                      <a:lnTo>
                        <a:pt x="117" y="101"/>
                      </a:lnTo>
                      <a:lnTo>
                        <a:pt x="102" y="63"/>
                      </a:lnTo>
                      <a:lnTo>
                        <a:pt x="103" y="62"/>
                      </a:lnTo>
                      <a:lnTo>
                        <a:pt x="128" y="56"/>
                      </a:lnTo>
                      <a:lnTo>
                        <a:pt x="154" y="56"/>
                      </a:lnTo>
                      <a:lnTo>
                        <a:pt x="150" y="51"/>
                      </a:lnTo>
                      <a:lnTo>
                        <a:pt x="101" y="51"/>
                      </a:lnTo>
                      <a:lnTo>
                        <a:pt x="102" y="46"/>
                      </a:lnTo>
                      <a:lnTo>
                        <a:pt x="126" y="12"/>
                      </a:lnTo>
                      <a:lnTo>
                        <a:pt x="154" y="12"/>
                      </a:lnTo>
                      <a:lnTo>
                        <a:pt x="154" y="8"/>
                      </a:lnTo>
                      <a:lnTo>
                        <a:pt x="137" y="0"/>
                      </a:lnTo>
                      <a:lnTo>
                        <a:pt x="12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63" name="Freeform 266"/>
                <p:cNvSpPr>
                  <a:spLocks/>
                </p:cNvSpPr>
                <p:nvPr/>
              </p:nvSpPr>
              <p:spPr bwMode="auto">
                <a:xfrm>
                  <a:off x="0" y="0"/>
                  <a:ext cx="160" cy="114"/>
                </a:xfrm>
                <a:custGeom>
                  <a:avLst/>
                  <a:gdLst>
                    <a:gd name="T0" fmla="*/ 154 w 160"/>
                    <a:gd name="T1" fmla="*/ 56 h 114"/>
                    <a:gd name="T2" fmla="*/ 128 w 160"/>
                    <a:gd name="T3" fmla="*/ 56 h 114"/>
                    <a:gd name="T4" fmla="*/ 131 w 160"/>
                    <a:gd name="T5" fmla="*/ 56 h 114"/>
                    <a:gd name="T6" fmla="*/ 137 w 160"/>
                    <a:gd name="T7" fmla="*/ 58 h 114"/>
                    <a:gd name="T8" fmla="*/ 144 w 160"/>
                    <a:gd name="T9" fmla="*/ 74 h 114"/>
                    <a:gd name="T10" fmla="*/ 144 w 160"/>
                    <a:gd name="T11" fmla="*/ 81 h 114"/>
                    <a:gd name="T12" fmla="*/ 127 w 160"/>
                    <a:gd name="T13" fmla="*/ 102 h 114"/>
                    <a:gd name="T14" fmla="*/ 151 w 160"/>
                    <a:gd name="T15" fmla="*/ 102 h 114"/>
                    <a:gd name="T16" fmla="*/ 153 w 160"/>
                    <a:gd name="T17" fmla="*/ 99 h 114"/>
                    <a:gd name="T18" fmla="*/ 156 w 160"/>
                    <a:gd name="T19" fmla="*/ 95 h 114"/>
                    <a:gd name="T20" fmla="*/ 158 w 160"/>
                    <a:gd name="T21" fmla="*/ 86 h 114"/>
                    <a:gd name="T22" fmla="*/ 159 w 160"/>
                    <a:gd name="T23" fmla="*/ 81 h 114"/>
                    <a:gd name="T24" fmla="*/ 159 w 160"/>
                    <a:gd name="T25" fmla="*/ 70 h 114"/>
                    <a:gd name="T26" fmla="*/ 159 w 160"/>
                    <a:gd name="T27" fmla="*/ 67 h 114"/>
                    <a:gd name="T28" fmla="*/ 157 w 160"/>
                    <a:gd name="T29" fmla="*/ 60 h 114"/>
                    <a:gd name="T30" fmla="*/ 155 w 160"/>
                    <a:gd name="T31" fmla="*/ 56 h 114"/>
                    <a:gd name="T32" fmla="*/ 154 w 160"/>
                    <a:gd name="T33"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114">
                      <a:moveTo>
                        <a:pt x="154" y="56"/>
                      </a:moveTo>
                      <a:lnTo>
                        <a:pt x="128" y="56"/>
                      </a:lnTo>
                      <a:lnTo>
                        <a:pt x="131" y="56"/>
                      </a:lnTo>
                      <a:lnTo>
                        <a:pt x="137" y="58"/>
                      </a:lnTo>
                      <a:lnTo>
                        <a:pt x="144" y="74"/>
                      </a:lnTo>
                      <a:lnTo>
                        <a:pt x="144" y="81"/>
                      </a:lnTo>
                      <a:lnTo>
                        <a:pt x="127" y="102"/>
                      </a:lnTo>
                      <a:lnTo>
                        <a:pt x="151" y="102"/>
                      </a:lnTo>
                      <a:lnTo>
                        <a:pt x="153" y="99"/>
                      </a:lnTo>
                      <a:lnTo>
                        <a:pt x="156" y="95"/>
                      </a:lnTo>
                      <a:lnTo>
                        <a:pt x="158" y="86"/>
                      </a:lnTo>
                      <a:lnTo>
                        <a:pt x="159" y="81"/>
                      </a:lnTo>
                      <a:lnTo>
                        <a:pt x="159" y="70"/>
                      </a:lnTo>
                      <a:lnTo>
                        <a:pt x="159" y="67"/>
                      </a:lnTo>
                      <a:lnTo>
                        <a:pt x="157" y="60"/>
                      </a:lnTo>
                      <a:lnTo>
                        <a:pt x="155" y="56"/>
                      </a:lnTo>
                      <a:lnTo>
                        <a:pt x="154" y="5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64" name="Freeform 265"/>
                <p:cNvSpPr>
                  <a:spLocks/>
                </p:cNvSpPr>
                <p:nvPr/>
              </p:nvSpPr>
              <p:spPr bwMode="auto">
                <a:xfrm>
                  <a:off x="0" y="0"/>
                  <a:ext cx="160" cy="114"/>
                </a:xfrm>
                <a:custGeom>
                  <a:avLst/>
                  <a:gdLst>
                    <a:gd name="T0" fmla="*/ 133 w 160"/>
                    <a:gd name="T1" fmla="*/ 44 h 114"/>
                    <a:gd name="T2" fmla="*/ 101 w 160"/>
                    <a:gd name="T3" fmla="*/ 51 h 114"/>
                    <a:gd name="T4" fmla="*/ 150 w 160"/>
                    <a:gd name="T5" fmla="*/ 51 h 114"/>
                    <a:gd name="T6" fmla="*/ 150 w 160"/>
                    <a:gd name="T7" fmla="*/ 50 h 114"/>
                    <a:gd name="T8" fmla="*/ 146 w 160"/>
                    <a:gd name="T9" fmla="*/ 48 h 114"/>
                    <a:gd name="T10" fmla="*/ 138 w 160"/>
                    <a:gd name="T11" fmla="*/ 45 h 114"/>
                    <a:gd name="T12" fmla="*/ 133 w 160"/>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160" h="114">
                      <a:moveTo>
                        <a:pt x="133" y="44"/>
                      </a:moveTo>
                      <a:lnTo>
                        <a:pt x="101" y="51"/>
                      </a:lnTo>
                      <a:lnTo>
                        <a:pt x="150" y="51"/>
                      </a:lnTo>
                      <a:lnTo>
                        <a:pt x="150" y="50"/>
                      </a:lnTo>
                      <a:lnTo>
                        <a:pt x="146" y="48"/>
                      </a:lnTo>
                      <a:lnTo>
                        <a:pt x="138" y="45"/>
                      </a:lnTo>
                      <a:lnTo>
                        <a:pt x="133" y="4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65" name="Freeform 264"/>
                <p:cNvSpPr>
                  <a:spLocks/>
                </p:cNvSpPr>
                <p:nvPr/>
              </p:nvSpPr>
              <p:spPr bwMode="auto">
                <a:xfrm>
                  <a:off x="0" y="0"/>
                  <a:ext cx="160" cy="114"/>
                </a:xfrm>
                <a:custGeom>
                  <a:avLst/>
                  <a:gdLst>
                    <a:gd name="T0" fmla="*/ 154 w 160"/>
                    <a:gd name="T1" fmla="*/ 12 h 114"/>
                    <a:gd name="T2" fmla="*/ 126 w 160"/>
                    <a:gd name="T3" fmla="*/ 12 h 114"/>
                    <a:gd name="T4" fmla="*/ 137 w 160"/>
                    <a:gd name="T5" fmla="*/ 12 h 114"/>
                    <a:gd name="T6" fmla="*/ 142 w 160"/>
                    <a:gd name="T7" fmla="*/ 13 h 114"/>
                    <a:gd name="T8" fmla="*/ 143 w 160"/>
                    <a:gd name="T9" fmla="*/ 13 h 114"/>
                    <a:gd name="T10" fmla="*/ 145 w 160"/>
                    <a:gd name="T11" fmla="*/ 14 h 114"/>
                    <a:gd name="T12" fmla="*/ 149 w 160"/>
                    <a:gd name="T13" fmla="*/ 15 h 114"/>
                    <a:gd name="T14" fmla="*/ 151 w 160"/>
                    <a:gd name="T15" fmla="*/ 15 h 114"/>
                    <a:gd name="T16" fmla="*/ 153 w 160"/>
                    <a:gd name="T17" fmla="*/ 15 h 114"/>
                    <a:gd name="T18" fmla="*/ 153 w 160"/>
                    <a:gd name="T19" fmla="*/ 14 h 114"/>
                    <a:gd name="T20" fmla="*/ 154 w 160"/>
                    <a:gd name="T21" fmla="*/ 13 h 114"/>
                    <a:gd name="T22" fmla="*/ 154 w 160"/>
                    <a:gd name="T23" fmla="*/ 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14">
                      <a:moveTo>
                        <a:pt x="154" y="12"/>
                      </a:moveTo>
                      <a:lnTo>
                        <a:pt x="126" y="12"/>
                      </a:lnTo>
                      <a:lnTo>
                        <a:pt x="137" y="12"/>
                      </a:lnTo>
                      <a:lnTo>
                        <a:pt x="142" y="13"/>
                      </a:lnTo>
                      <a:lnTo>
                        <a:pt x="143" y="13"/>
                      </a:lnTo>
                      <a:lnTo>
                        <a:pt x="145" y="14"/>
                      </a:lnTo>
                      <a:lnTo>
                        <a:pt x="149" y="15"/>
                      </a:lnTo>
                      <a:lnTo>
                        <a:pt x="151" y="15"/>
                      </a:lnTo>
                      <a:lnTo>
                        <a:pt x="153" y="15"/>
                      </a:lnTo>
                      <a:lnTo>
                        <a:pt x="153" y="14"/>
                      </a:lnTo>
                      <a:lnTo>
                        <a:pt x="154" y="13"/>
                      </a:lnTo>
                      <a:lnTo>
                        <a:pt x="154"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6" name="Group 261"/>
              <p:cNvGrpSpPr>
                <a:grpSpLocks/>
              </p:cNvGrpSpPr>
              <p:nvPr/>
            </p:nvGrpSpPr>
            <p:grpSpPr bwMode="auto">
              <a:xfrm>
                <a:off x="1590" y="1004"/>
                <a:ext cx="162" cy="2939"/>
                <a:chOff x="1590" y="1004"/>
                <a:chExt cx="162" cy="2939"/>
              </a:xfrm>
            </p:grpSpPr>
            <p:sp>
              <p:nvSpPr>
                <p:cNvPr id="22958" name="Freeform 262"/>
                <p:cNvSpPr>
                  <a:spLocks/>
                </p:cNvSpPr>
                <p:nvPr/>
              </p:nvSpPr>
              <p:spPr bwMode="auto">
                <a:xfrm>
                  <a:off x="1590" y="1004"/>
                  <a:ext cx="162" cy="2939"/>
                </a:xfrm>
                <a:custGeom>
                  <a:avLst/>
                  <a:gdLst>
                    <a:gd name="T0" fmla="+- 0 1751 1590"/>
                    <a:gd name="T1" fmla="*/ T0 w 162"/>
                    <a:gd name="T2" fmla="+- 0 3943 1004"/>
                    <a:gd name="T3" fmla="*/ 3943 h 2939"/>
                    <a:gd name="T4" fmla="+- 0 1590 1590"/>
                    <a:gd name="T5" fmla="*/ T4 w 162"/>
                    <a:gd name="T6" fmla="+- 0 1004 1004"/>
                    <a:gd name="T7" fmla="*/ 1004 h 2939"/>
                  </a:gdLst>
                  <a:ahLst/>
                  <a:cxnLst>
                    <a:cxn ang="0">
                      <a:pos x="T1" y="T3"/>
                    </a:cxn>
                    <a:cxn ang="0">
                      <a:pos x="T5" y="T7"/>
                    </a:cxn>
                  </a:cxnLst>
                  <a:rect l="0" t="0" r="r" b="b"/>
                  <a:pathLst>
                    <a:path w="162" h="2939">
                      <a:moveTo>
                        <a:pt x="161" y="2939"/>
                      </a:moveTo>
                      <a:lnTo>
                        <a:pt x="0" y="0"/>
                      </a:lnTo>
                    </a:path>
                  </a:pathLst>
                </a:custGeom>
                <a:noFill/>
                <a:ln w="447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7" name="Group 259"/>
              <p:cNvGrpSpPr>
                <a:grpSpLocks/>
              </p:cNvGrpSpPr>
              <p:nvPr/>
            </p:nvGrpSpPr>
            <p:grpSpPr bwMode="auto">
              <a:xfrm>
                <a:off x="1523" y="897"/>
                <a:ext cx="67" cy="175"/>
                <a:chOff x="1523" y="897"/>
                <a:chExt cx="67" cy="175"/>
              </a:xfrm>
            </p:grpSpPr>
            <p:sp>
              <p:nvSpPr>
                <p:cNvPr id="22957" name="Freeform 260"/>
                <p:cNvSpPr>
                  <a:spLocks/>
                </p:cNvSpPr>
                <p:nvPr/>
              </p:nvSpPr>
              <p:spPr bwMode="auto">
                <a:xfrm>
                  <a:off x="1523" y="897"/>
                  <a:ext cx="67" cy="175"/>
                </a:xfrm>
                <a:custGeom>
                  <a:avLst/>
                  <a:gdLst>
                    <a:gd name="T0" fmla="+- 0 1577 1523"/>
                    <a:gd name="T1" fmla="*/ T0 w 67"/>
                    <a:gd name="T2" fmla="+- 0 897 897"/>
                    <a:gd name="T3" fmla="*/ 897 h 175"/>
                    <a:gd name="T4" fmla="+- 0 1523 1523"/>
                    <a:gd name="T5" fmla="*/ T4 w 67"/>
                    <a:gd name="T6" fmla="+- 0 1071 897"/>
                    <a:gd name="T7" fmla="*/ 1071 h 175"/>
                    <a:gd name="T8" fmla="+- 0 1590 1523"/>
                    <a:gd name="T9" fmla="*/ T8 w 67"/>
                    <a:gd name="T10" fmla="+- 0 1004 897"/>
                    <a:gd name="T11" fmla="*/ 1004 h 175"/>
                    <a:gd name="T12" fmla="+- 0 1577 1523"/>
                    <a:gd name="T13" fmla="*/ T12 w 67"/>
                    <a:gd name="T14" fmla="+- 0 897 897"/>
                    <a:gd name="T15" fmla="*/ 897 h 175"/>
                  </a:gdLst>
                  <a:ahLst/>
                  <a:cxnLst>
                    <a:cxn ang="0">
                      <a:pos x="T1" y="T3"/>
                    </a:cxn>
                    <a:cxn ang="0">
                      <a:pos x="T5" y="T7"/>
                    </a:cxn>
                    <a:cxn ang="0">
                      <a:pos x="T9" y="T11"/>
                    </a:cxn>
                    <a:cxn ang="0">
                      <a:pos x="T13" y="T15"/>
                    </a:cxn>
                  </a:cxnLst>
                  <a:rect l="0" t="0" r="r" b="b"/>
                  <a:pathLst>
                    <a:path w="67" h="175">
                      <a:moveTo>
                        <a:pt x="54" y="0"/>
                      </a:moveTo>
                      <a:lnTo>
                        <a:pt x="0" y="174"/>
                      </a:lnTo>
                      <a:lnTo>
                        <a:pt x="67" y="107"/>
                      </a:lnTo>
                      <a:lnTo>
                        <a:pt x="5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8" name="Group 257"/>
              <p:cNvGrpSpPr>
                <a:grpSpLocks/>
              </p:cNvGrpSpPr>
              <p:nvPr/>
            </p:nvGrpSpPr>
            <p:grpSpPr bwMode="auto">
              <a:xfrm>
                <a:off x="1523" y="897"/>
                <a:ext cx="67" cy="175"/>
                <a:chOff x="1523" y="897"/>
                <a:chExt cx="67" cy="175"/>
              </a:xfrm>
            </p:grpSpPr>
            <p:sp>
              <p:nvSpPr>
                <p:cNvPr id="22956" name="Freeform 258"/>
                <p:cNvSpPr>
                  <a:spLocks/>
                </p:cNvSpPr>
                <p:nvPr/>
              </p:nvSpPr>
              <p:spPr bwMode="auto">
                <a:xfrm>
                  <a:off x="1523" y="897"/>
                  <a:ext cx="67" cy="175"/>
                </a:xfrm>
                <a:custGeom>
                  <a:avLst/>
                  <a:gdLst>
                    <a:gd name="T0" fmla="+- 0 1523 1523"/>
                    <a:gd name="T1" fmla="*/ T0 w 67"/>
                    <a:gd name="T2" fmla="+- 0 1071 897"/>
                    <a:gd name="T3" fmla="*/ 1071 h 175"/>
                    <a:gd name="T4" fmla="+- 0 1577 1523"/>
                    <a:gd name="T5" fmla="*/ T4 w 67"/>
                    <a:gd name="T6" fmla="+- 0 897 897"/>
                    <a:gd name="T7" fmla="*/ 897 h 175"/>
                    <a:gd name="T8" fmla="+- 0 1590 1523"/>
                    <a:gd name="T9" fmla="*/ T8 w 67"/>
                    <a:gd name="T10" fmla="+- 0 1004 897"/>
                    <a:gd name="T11" fmla="*/ 1004 h 175"/>
                    <a:gd name="T12" fmla="+- 0 1523 1523"/>
                    <a:gd name="T13" fmla="*/ T12 w 67"/>
                    <a:gd name="T14" fmla="+- 0 1071 897"/>
                    <a:gd name="T15" fmla="*/ 1071 h 175"/>
                  </a:gdLst>
                  <a:ahLst/>
                  <a:cxnLst>
                    <a:cxn ang="0">
                      <a:pos x="T1" y="T3"/>
                    </a:cxn>
                    <a:cxn ang="0">
                      <a:pos x="T5" y="T7"/>
                    </a:cxn>
                    <a:cxn ang="0">
                      <a:pos x="T9" y="T11"/>
                    </a:cxn>
                    <a:cxn ang="0">
                      <a:pos x="T13" y="T15"/>
                    </a:cxn>
                  </a:cxnLst>
                  <a:rect l="0" t="0" r="r" b="b"/>
                  <a:pathLst>
                    <a:path w="67" h="175">
                      <a:moveTo>
                        <a:pt x="0" y="174"/>
                      </a:moveTo>
                      <a:lnTo>
                        <a:pt x="54" y="0"/>
                      </a:lnTo>
                      <a:lnTo>
                        <a:pt x="67" y="107"/>
                      </a:lnTo>
                      <a:lnTo>
                        <a:pt x="0" y="174"/>
                      </a:lnTo>
                    </a:path>
                  </a:pathLst>
                </a:custGeom>
                <a:noFill/>
                <a:ln w="447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59" name="Group 255"/>
              <p:cNvGrpSpPr>
                <a:grpSpLocks/>
              </p:cNvGrpSpPr>
              <p:nvPr/>
            </p:nvGrpSpPr>
            <p:grpSpPr bwMode="auto">
              <a:xfrm>
                <a:off x="1577" y="897"/>
                <a:ext cx="80" cy="175"/>
                <a:chOff x="1577" y="897"/>
                <a:chExt cx="80" cy="175"/>
              </a:xfrm>
            </p:grpSpPr>
            <p:sp>
              <p:nvSpPr>
                <p:cNvPr id="22955" name="Freeform 256"/>
                <p:cNvSpPr>
                  <a:spLocks/>
                </p:cNvSpPr>
                <p:nvPr/>
              </p:nvSpPr>
              <p:spPr bwMode="auto">
                <a:xfrm>
                  <a:off x="1577" y="897"/>
                  <a:ext cx="80" cy="175"/>
                </a:xfrm>
                <a:custGeom>
                  <a:avLst/>
                  <a:gdLst>
                    <a:gd name="T0" fmla="+- 0 1577 1577"/>
                    <a:gd name="T1" fmla="*/ T0 w 80"/>
                    <a:gd name="T2" fmla="+- 0 897 897"/>
                    <a:gd name="T3" fmla="*/ 897 h 175"/>
                    <a:gd name="T4" fmla="+- 0 1590 1577"/>
                    <a:gd name="T5" fmla="*/ T4 w 80"/>
                    <a:gd name="T6" fmla="+- 0 1005 897"/>
                    <a:gd name="T7" fmla="*/ 1005 h 175"/>
                    <a:gd name="T8" fmla="+- 0 1657 1577"/>
                    <a:gd name="T9" fmla="*/ T8 w 80"/>
                    <a:gd name="T10" fmla="+- 0 1071 897"/>
                    <a:gd name="T11" fmla="*/ 1071 h 175"/>
                    <a:gd name="T12" fmla="+- 0 1577 1577"/>
                    <a:gd name="T13" fmla="*/ T12 w 80"/>
                    <a:gd name="T14" fmla="+- 0 897 897"/>
                    <a:gd name="T15" fmla="*/ 897 h 175"/>
                  </a:gdLst>
                  <a:ahLst/>
                  <a:cxnLst>
                    <a:cxn ang="0">
                      <a:pos x="T1" y="T3"/>
                    </a:cxn>
                    <a:cxn ang="0">
                      <a:pos x="T5" y="T7"/>
                    </a:cxn>
                    <a:cxn ang="0">
                      <a:pos x="T9" y="T11"/>
                    </a:cxn>
                    <a:cxn ang="0">
                      <a:pos x="T13" y="T15"/>
                    </a:cxn>
                  </a:cxnLst>
                  <a:rect l="0" t="0" r="r" b="b"/>
                  <a:pathLst>
                    <a:path w="80" h="175">
                      <a:moveTo>
                        <a:pt x="0" y="0"/>
                      </a:moveTo>
                      <a:lnTo>
                        <a:pt x="13" y="108"/>
                      </a:lnTo>
                      <a:lnTo>
                        <a:pt x="80" y="174"/>
                      </a:lnTo>
                      <a:lnTo>
                        <a:pt x="0"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60" name="Group 253"/>
              <p:cNvGrpSpPr>
                <a:grpSpLocks/>
              </p:cNvGrpSpPr>
              <p:nvPr/>
            </p:nvGrpSpPr>
            <p:grpSpPr bwMode="auto">
              <a:xfrm>
                <a:off x="1577" y="897"/>
                <a:ext cx="80" cy="175"/>
                <a:chOff x="1577" y="897"/>
                <a:chExt cx="80" cy="175"/>
              </a:xfrm>
            </p:grpSpPr>
            <p:sp>
              <p:nvSpPr>
                <p:cNvPr id="22954" name="Freeform 254"/>
                <p:cNvSpPr>
                  <a:spLocks/>
                </p:cNvSpPr>
                <p:nvPr/>
              </p:nvSpPr>
              <p:spPr bwMode="auto">
                <a:xfrm>
                  <a:off x="1577" y="897"/>
                  <a:ext cx="80" cy="175"/>
                </a:xfrm>
                <a:custGeom>
                  <a:avLst/>
                  <a:gdLst>
                    <a:gd name="T0" fmla="+- 0 1577 1577"/>
                    <a:gd name="T1" fmla="*/ T0 w 80"/>
                    <a:gd name="T2" fmla="+- 0 897 897"/>
                    <a:gd name="T3" fmla="*/ 897 h 175"/>
                    <a:gd name="T4" fmla="+- 0 1657 1577"/>
                    <a:gd name="T5" fmla="*/ T4 w 80"/>
                    <a:gd name="T6" fmla="+- 0 1071 897"/>
                    <a:gd name="T7" fmla="*/ 1071 h 175"/>
                    <a:gd name="T8" fmla="+- 0 1590 1577"/>
                    <a:gd name="T9" fmla="*/ T8 w 80"/>
                    <a:gd name="T10" fmla="+- 0 1005 897"/>
                    <a:gd name="T11" fmla="*/ 1005 h 175"/>
                    <a:gd name="T12" fmla="+- 0 1577 1577"/>
                    <a:gd name="T13" fmla="*/ T12 w 80"/>
                    <a:gd name="T14" fmla="+- 0 897 897"/>
                    <a:gd name="T15" fmla="*/ 897 h 175"/>
                  </a:gdLst>
                  <a:ahLst/>
                  <a:cxnLst>
                    <a:cxn ang="0">
                      <a:pos x="T1" y="T3"/>
                    </a:cxn>
                    <a:cxn ang="0">
                      <a:pos x="T5" y="T7"/>
                    </a:cxn>
                    <a:cxn ang="0">
                      <a:pos x="T9" y="T11"/>
                    </a:cxn>
                    <a:cxn ang="0">
                      <a:pos x="T13" y="T15"/>
                    </a:cxn>
                  </a:cxnLst>
                  <a:rect l="0" t="0" r="r" b="b"/>
                  <a:pathLst>
                    <a:path w="80" h="175">
                      <a:moveTo>
                        <a:pt x="0" y="0"/>
                      </a:moveTo>
                      <a:lnTo>
                        <a:pt x="80" y="174"/>
                      </a:lnTo>
                      <a:lnTo>
                        <a:pt x="13" y="108"/>
                      </a:lnTo>
                      <a:lnTo>
                        <a:pt x="0" y="0"/>
                      </a:lnTo>
                    </a:path>
                  </a:pathLst>
                </a:custGeom>
                <a:noFill/>
                <a:ln w="447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61" name="Group 234"/>
              <p:cNvGrpSpPr>
                <a:grpSpLocks/>
              </p:cNvGrpSpPr>
              <p:nvPr/>
            </p:nvGrpSpPr>
            <p:grpSpPr bwMode="auto">
              <a:xfrm>
                <a:off x="1547" y="3973"/>
                <a:ext cx="357" cy="134"/>
                <a:chOff x="1547" y="3973"/>
                <a:chExt cx="357" cy="134"/>
              </a:xfrm>
            </p:grpSpPr>
            <p:sp>
              <p:nvSpPr>
                <p:cNvPr id="22871" name="Freeform 252"/>
                <p:cNvSpPr>
                  <a:spLocks/>
                </p:cNvSpPr>
                <p:nvPr/>
              </p:nvSpPr>
              <p:spPr bwMode="auto">
                <a:xfrm>
                  <a:off x="1547" y="3973"/>
                  <a:ext cx="357" cy="134"/>
                </a:xfrm>
                <a:custGeom>
                  <a:avLst/>
                  <a:gdLst>
                    <a:gd name="T0" fmla="+- 0 1562 1547"/>
                    <a:gd name="T1" fmla="*/ T0 w 357"/>
                    <a:gd name="T2" fmla="+- 0 4062 3973"/>
                    <a:gd name="T3" fmla="*/ 4062 h 134"/>
                    <a:gd name="T4" fmla="+- 0 1547 1547"/>
                    <a:gd name="T5" fmla="*/ T4 w 357"/>
                    <a:gd name="T6" fmla="+- 0 4062 3973"/>
                    <a:gd name="T7" fmla="*/ 4062 h 134"/>
                    <a:gd name="T8" fmla="+- 0 1547 1547"/>
                    <a:gd name="T9" fmla="*/ T8 w 357"/>
                    <a:gd name="T10" fmla="+- 0 4073 3973"/>
                    <a:gd name="T11" fmla="*/ 4073 h 134"/>
                    <a:gd name="T12" fmla="+- 0 1549 1547"/>
                    <a:gd name="T13" fmla="*/ T12 w 357"/>
                    <a:gd name="T14" fmla="+- 0 4081 3973"/>
                    <a:gd name="T15" fmla="*/ 4081 h 134"/>
                    <a:gd name="T16" fmla="+- 0 1554 1547"/>
                    <a:gd name="T17" fmla="*/ T16 w 357"/>
                    <a:gd name="T18" fmla="+- 0 4088 3973"/>
                    <a:gd name="T19" fmla="*/ 4088 h 134"/>
                    <a:gd name="T20" fmla="+- 0 1569 1547"/>
                    <a:gd name="T21" fmla="*/ T20 w 357"/>
                    <a:gd name="T22" fmla="+- 0 4100 3973"/>
                    <a:gd name="T23" fmla="*/ 4100 h 134"/>
                    <a:gd name="T24" fmla="+- 0 1589 1547"/>
                    <a:gd name="T25" fmla="*/ T24 w 357"/>
                    <a:gd name="T26" fmla="+- 0 4106 3973"/>
                    <a:gd name="T27" fmla="*/ 4106 h 134"/>
                    <a:gd name="T28" fmla="+- 0 1614 1547"/>
                    <a:gd name="T29" fmla="*/ T28 w 357"/>
                    <a:gd name="T30" fmla="+- 0 4104 3973"/>
                    <a:gd name="T31" fmla="*/ 4104 h 134"/>
                    <a:gd name="T32" fmla="+- 0 1630 1547"/>
                    <a:gd name="T33" fmla="*/ T32 w 357"/>
                    <a:gd name="T34" fmla="+- 0 4098 3973"/>
                    <a:gd name="T35" fmla="*/ 4098 h 134"/>
                    <a:gd name="T36" fmla="+- 0 1638 1547"/>
                    <a:gd name="T37" fmla="*/ T36 w 357"/>
                    <a:gd name="T38" fmla="+- 0 4092 3973"/>
                    <a:gd name="T39" fmla="*/ 4092 h 134"/>
                    <a:gd name="T40" fmla="+- 0 1584 1547"/>
                    <a:gd name="T41" fmla="*/ T40 w 357"/>
                    <a:gd name="T42" fmla="+- 0 4092 3973"/>
                    <a:gd name="T43" fmla="*/ 4092 h 134"/>
                    <a:gd name="T44" fmla="+- 0 1575 1547"/>
                    <a:gd name="T45" fmla="*/ T44 w 357"/>
                    <a:gd name="T46" fmla="+- 0 4089 3973"/>
                    <a:gd name="T47" fmla="*/ 4089 h 134"/>
                    <a:gd name="T48" fmla="+- 0 1569 1547"/>
                    <a:gd name="T49" fmla="*/ T48 w 357"/>
                    <a:gd name="T50" fmla="+- 0 4081 3973"/>
                    <a:gd name="T51" fmla="*/ 4081 h 134"/>
                    <a:gd name="T52" fmla="+- 0 1564 1547"/>
                    <a:gd name="T53" fmla="*/ T52 w 357"/>
                    <a:gd name="T54" fmla="+- 0 4076 3973"/>
                    <a:gd name="T55" fmla="*/ 4076 h 134"/>
                    <a:gd name="T56" fmla="+- 0 1562 1547"/>
                    <a:gd name="T57" fmla="*/ T56 w 357"/>
                    <a:gd name="T58" fmla="+- 0 4070 3973"/>
                    <a:gd name="T59" fmla="*/ 4070 h 134"/>
                    <a:gd name="T60" fmla="+- 0 1562 1547"/>
                    <a:gd name="T61" fmla="*/ T60 w 357"/>
                    <a:gd name="T62" fmla="+- 0 4062 3973"/>
                    <a:gd name="T63" fmla="*/ 4062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57" h="134">
                      <a:moveTo>
                        <a:pt x="15" y="89"/>
                      </a:moveTo>
                      <a:lnTo>
                        <a:pt x="0" y="89"/>
                      </a:lnTo>
                      <a:lnTo>
                        <a:pt x="0" y="100"/>
                      </a:lnTo>
                      <a:lnTo>
                        <a:pt x="2" y="108"/>
                      </a:lnTo>
                      <a:lnTo>
                        <a:pt x="7" y="115"/>
                      </a:lnTo>
                      <a:lnTo>
                        <a:pt x="22" y="127"/>
                      </a:lnTo>
                      <a:lnTo>
                        <a:pt x="42" y="133"/>
                      </a:lnTo>
                      <a:lnTo>
                        <a:pt x="67" y="131"/>
                      </a:lnTo>
                      <a:lnTo>
                        <a:pt x="83" y="125"/>
                      </a:lnTo>
                      <a:lnTo>
                        <a:pt x="91" y="119"/>
                      </a:lnTo>
                      <a:lnTo>
                        <a:pt x="37" y="119"/>
                      </a:lnTo>
                      <a:lnTo>
                        <a:pt x="28" y="116"/>
                      </a:lnTo>
                      <a:lnTo>
                        <a:pt x="22" y="108"/>
                      </a:lnTo>
                      <a:lnTo>
                        <a:pt x="17" y="103"/>
                      </a:lnTo>
                      <a:lnTo>
                        <a:pt x="15" y="97"/>
                      </a:lnTo>
                      <a:lnTo>
                        <a:pt x="15" y="8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73" name="Freeform 251"/>
                <p:cNvSpPr>
                  <a:spLocks/>
                </p:cNvSpPr>
                <p:nvPr/>
              </p:nvSpPr>
              <p:spPr bwMode="auto">
                <a:xfrm>
                  <a:off x="1547" y="3973"/>
                  <a:ext cx="357" cy="134"/>
                </a:xfrm>
                <a:custGeom>
                  <a:avLst/>
                  <a:gdLst>
                    <a:gd name="T0" fmla="+- 0 1597 1547"/>
                    <a:gd name="T1" fmla="*/ T0 w 357"/>
                    <a:gd name="T2" fmla="+- 0 3973 3973"/>
                    <a:gd name="T3" fmla="*/ 3973 h 134"/>
                    <a:gd name="T4" fmla="+- 0 1572 1547"/>
                    <a:gd name="T5" fmla="*/ T4 w 357"/>
                    <a:gd name="T6" fmla="+- 0 3978 3973"/>
                    <a:gd name="T7" fmla="*/ 3978 h 134"/>
                    <a:gd name="T8" fmla="+- 0 1556 1547"/>
                    <a:gd name="T9" fmla="*/ T8 w 357"/>
                    <a:gd name="T10" fmla="+- 0 3990 3973"/>
                    <a:gd name="T11" fmla="*/ 3990 h 134"/>
                    <a:gd name="T12" fmla="+- 0 1555 1547"/>
                    <a:gd name="T13" fmla="*/ T12 w 357"/>
                    <a:gd name="T14" fmla="+- 0 4019 3973"/>
                    <a:gd name="T15" fmla="*/ 4019 h 134"/>
                    <a:gd name="T16" fmla="+- 0 1563 1547"/>
                    <a:gd name="T17" fmla="*/ T16 w 357"/>
                    <a:gd name="T18" fmla="+- 0 4034 3973"/>
                    <a:gd name="T19" fmla="*/ 4034 h 134"/>
                    <a:gd name="T20" fmla="+- 0 1607 1547"/>
                    <a:gd name="T21" fmla="*/ T20 w 357"/>
                    <a:gd name="T22" fmla="+- 0 4048 3973"/>
                    <a:gd name="T23" fmla="*/ 4048 h 134"/>
                    <a:gd name="T24" fmla="+- 0 1623 1547"/>
                    <a:gd name="T25" fmla="*/ T24 w 357"/>
                    <a:gd name="T26" fmla="+- 0 4052 3973"/>
                    <a:gd name="T27" fmla="*/ 4052 h 134"/>
                    <a:gd name="T28" fmla="+- 0 1631 1547"/>
                    <a:gd name="T29" fmla="*/ T28 w 357"/>
                    <a:gd name="T30" fmla="+- 0 4059 3973"/>
                    <a:gd name="T31" fmla="*/ 4059 h 134"/>
                    <a:gd name="T32" fmla="+- 0 1631 1547"/>
                    <a:gd name="T33" fmla="*/ T32 w 357"/>
                    <a:gd name="T34" fmla="+- 0 4076 3973"/>
                    <a:gd name="T35" fmla="*/ 4076 h 134"/>
                    <a:gd name="T36" fmla="+- 0 1627 1547"/>
                    <a:gd name="T37" fmla="*/ T36 w 357"/>
                    <a:gd name="T38" fmla="+- 0 4083 3973"/>
                    <a:gd name="T39" fmla="*/ 4083 h 134"/>
                    <a:gd name="T40" fmla="+- 0 1622 1547"/>
                    <a:gd name="T41" fmla="*/ T40 w 357"/>
                    <a:gd name="T42" fmla="+- 0 4087 3973"/>
                    <a:gd name="T43" fmla="*/ 4087 h 134"/>
                    <a:gd name="T44" fmla="+- 0 1616 1547"/>
                    <a:gd name="T45" fmla="*/ T44 w 357"/>
                    <a:gd name="T46" fmla="+- 0 4090 3973"/>
                    <a:gd name="T47" fmla="*/ 4090 h 134"/>
                    <a:gd name="T48" fmla="+- 0 1608 1547"/>
                    <a:gd name="T49" fmla="*/ T48 w 357"/>
                    <a:gd name="T50" fmla="+- 0 4092 3973"/>
                    <a:gd name="T51" fmla="*/ 4092 h 134"/>
                    <a:gd name="T52" fmla="+- 0 1638 1547"/>
                    <a:gd name="T53" fmla="*/ T52 w 357"/>
                    <a:gd name="T54" fmla="+- 0 4092 3973"/>
                    <a:gd name="T55" fmla="*/ 4092 h 134"/>
                    <a:gd name="T56" fmla="+- 0 1641 1547"/>
                    <a:gd name="T57" fmla="*/ T56 w 357"/>
                    <a:gd name="T58" fmla="+- 0 4090 3973"/>
                    <a:gd name="T59" fmla="*/ 4090 h 134"/>
                    <a:gd name="T60" fmla="+- 0 1647 1547"/>
                    <a:gd name="T61" fmla="*/ T60 w 357"/>
                    <a:gd name="T62" fmla="+- 0 4078 3973"/>
                    <a:gd name="T63" fmla="*/ 4078 h 134"/>
                    <a:gd name="T64" fmla="+- 0 1647 1547"/>
                    <a:gd name="T65" fmla="*/ T64 w 357"/>
                    <a:gd name="T66" fmla="+- 0 4067 3973"/>
                    <a:gd name="T67" fmla="*/ 4067 h 134"/>
                    <a:gd name="T68" fmla="+- 0 1640 1547"/>
                    <a:gd name="T69" fmla="*/ T68 w 357"/>
                    <a:gd name="T70" fmla="+- 0 4048 3973"/>
                    <a:gd name="T71" fmla="*/ 4048 h 134"/>
                    <a:gd name="T72" fmla="+- 0 1622 1547"/>
                    <a:gd name="T73" fmla="*/ T72 w 357"/>
                    <a:gd name="T74" fmla="+- 0 4036 3973"/>
                    <a:gd name="T75" fmla="*/ 4036 h 134"/>
                    <a:gd name="T76" fmla="+- 0 1572 1547"/>
                    <a:gd name="T77" fmla="*/ T76 w 357"/>
                    <a:gd name="T78" fmla="+- 0 4023 3973"/>
                    <a:gd name="T79" fmla="*/ 4023 h 134"/>
                    <a:gd name="T80" fmla="+- 0 1567 1547"/>
                    <a:gd name="T81" fmla="*/ T80 w 357"/>
                    <a:gd name="T82" fmla="+- 0 4018 3973"/>
                    <a:gd name="T83" fmla="*/ 4018 h 134"/>
                    <a:gd name="T84" fmla="+- 0 1567 1547"/>
                    <a:gd name="T85" fmla="*/ T84 w 357"/>
                    <a:gd name="T86" fmla="+- 0 3995 3973"/>
                    <a:gd name="T87" fmla="*/ 3995 h 134"/>
                    <a:gd name="T88" fmla="+- 0 1578 1547"/>
                    <a:gd name="T89" fmla="*/ T88 w 357"/>
                    <a:gd name="T90" fmla="+- 0 3987 3973"/>
                    <a:gd name="T91" fmla="*/ 3987 h 134"/>
                    <a:gd name="T92" fmla="+- 0 1631 1547"/>
                    <a:gd name="T93" fmla="*/ T92 w 357"/>
                    <a:gd name="T94" fmla="+- 0 3987 3973"/>
                    <a:gd name="T95" fmla="*/ 3987 h 134"/>
                    <a:gd name="T96" fmla="+- 0 1622 1547"/>
                    <a:gd name="T97" fmla="*/ T96 w 357"/>
                    <a:gd name="T98" fmla="+- 0 3978 3973"/>
                    <a:gd name="T99" fmla="*/ 3978 h 134"/>
                    <a:gd name="T100" fmla="+- 0 1597 1547"/>
                    <a:gd name="T101" fmla="*/ T100 w 357"/>
                    <a:gd name="T102" fmla="+- 0 3973 3973"/>
                    <a:gd name="T103" fmla="*/ 3973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357" h="134">
                      <a:moveTo>
                        <a:pt x="50" y="0"/>
                      </a:moveTo>
                      <a:lnTo>
                        <a:pt x="25" y="5"/>
                      </a:lnTo>
                      <a:lnTo>
                        <a:pt x="9" y="17"/>
                      </a:lnTo>
                      <a:lnTo>
                        <a:pt x="8" y="46"/>
                      </a:lnTo>
                      <a:lnTo>
                        <a:pt x="16" y="61"/>
                      </a:lnTo>
                      <a:lnTo>
                        <a:pt x="60" y="75"/>
                      </a:lnTo>
                      <a:lnTo>
                        <a:pt x="76" y="79"/>
                      </a:lnTo>
                      <a:lnTo>
                        <a:pt x="84" y="86"/>
                      </a:lnTo>
                      <a:lnTo>
                        <a:pt x="84" y="103"/>
                      </a:lnTo>
                      <a:lnTo>
                        <a:pt x="80" y="110"/>
                      </a:lnTo>
                      <a:lnTo>
                        <a:pt x="75" y="114"/>
                      </a:lnTo>
                      <a:lnTo>
                        <a:pt x="69" y="117"/>
                      </a:lnTo>
                      <a:lnTo>
                        <a:pt x="61" y="119"/>
                      </a:lnTo>
                      <a:lnTo>
                        <a:pt x="91" y="119"/>
                      </a:lnTo>
                      <a:lnTo>
                        <a:pt x="94" y="117"/>
                      </a:lnTo>
                      <a:lnTo>
                        <a:pt x="100" y="105"/>
                      </a:lnTo>
                      <a:lnTo>
                        <a:pt x="100" y="94"/>
                      </a:lnTo>
                      <a:lnTo>
                        <a:pt x="93" y="75"/>
                      </a:lnTo>
                      <a:lnTo>
                        <a:pt x="75" y="63"/>
                      </a:lnTo>
                      <a:lnTo>
                        <a:pt x="25" y="50"/>
                      </a:lnTo>
                      <a:lnTo>
                        <a:pt x="20" y="45"/>
                      </a:lnTo>
                      <a:lnTo>
                        <a:pt x="20" y="22"/>
                      </a:lnTo>
                      <a:lnTo>
                        <a:pt x="31" y="14"/>
                      </a:lnTo>
                      <a:lnTo>
                        <a:pt x="84" y="14"/>
                      </a:lnTo>
                      <a:lnTo>
                        <a:pt x="75" y="5"/>
                      </a:lnTo>
                      <a:lnTo>
                        <a:pt x="50"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74" name="Freeform 250"/>
                <p:cNvSpPr>
                  <a:spLocks/>
                </p:cNvSpPr>
                <p:nvPr/>
              </p:nvSpPr>
              <p:spPr bwMode="auto">
                <a:xfrm>
                  <a:off x="1547" y="3973"/>
                  <a:ext cx="357" cy="134"/>
                </a:xfrm>
                <a:custGeom>
                  <a:avLst/>
                  <a:gdLst>
                    <a:gd name="T0" fmla="+- 0 1631 1547"/>
                    <a:gd name="T1" fmla="*/ T0 w 357"/>
                    <a:gd name="T2" fmla="+- 0 3987 3973"/>
                    <a:gd name="T3" fmla="*/ 3987 h 134"/>
                    <a:gd name="T4" fmla="+- 0 1595 1547"/>
                    <a:gd name="T5" fmla="*/ T4 w 357"/>
                    <a:gd name="T6" fmla="+- 0 3987 3973"/>
                    <a:gd name="T7" fmla="*/ 3987 h 134"/>
                    <a:gd name="T8" fmla="+- 0 1618 1547"/>
                    <a:gd name="T9" fmla="*/ T8 w 357"/>
                    <a:gd name="T10" fmla="+- 0 3993 3973"/>
                    <a:gd name="T11" fmla="*/ 3993 h 134"/>
                    <a:gd name="T12" fmla="+- 0 1627 1547"/>
                    <a:gd name="T13" fmla="*/ T12 w 357"/>
                    <a:gd name="T14" fmla="+- 0 4011 3973"/>
                    <a:gd name="T15" fmla="*/ 4011 h 134"/>
                    <a:gd name="T16" fmla="+- 0 1642 1547"/>
                    <a:gd name="T17" fmla="*/ T16 w 357"/>
                    <a:gd name="T18" fmla="+- 0 4012 3973"/>
                    <a:gd name="T19" fmla="*/ 4012 h 134"/>
                    <a:gd name="T20" fmla="+- 0 1637 1547"/>
                    <a:gd name="T21" fmla="*/ T20 w 357"/>
                    <a:gd name="T22" fmla="+- 0 3991 3973"/>
                    <a:gd name="T23" fmla="*/ 3991 h 134"/>
                    <a:gd name="T24" fmla="+- 0 1631 1547"/>
                    <a:gd name="T25" fmla="*/ T24 w 357"/>
                    <a:gd name="T26" fmla="+- 0 3987 3973"/>
                    <a:gd name="T27" fmla="*/ 3987 h 134"/>
                  </a:gdLst>
                  <a:ahLst/>
                  <a:cxnLst>
                    <a:cxn ang="0">
                      <a:pos x="T1" y="T3"/>
                    </a:cxn>
                    <a:cxn ang="0">
                      <a:pos x="T5" y="T7"/>
                    </a:cxn>
                    <a:cxn ang="0">
                      <a:pos x="T9" y="T11"/>
                    </a:cxn>
                    <a:cxn ang="0">
                      <a:pos x="T13" y="T15"/>
                    </a:cxn>
                    <a:cxn ang="0">
                      <a:pos x="T17" y="T19"/>
                    </a:cxn>
                    <a:cxn ang="0">
                      <a:pos x="T21" y="T23"/>
                    </a:cxn>
                    <a:cxn ang="0">
                      <a:pos x="T25" y="T27"/>
                    </a:cxn>
                  </a:cxnLst>
                  <a:rect l="0" t="0" r="r" b="b"/>
                  <a:pathLst>
                    <a:path w="357" h="134">
                      <a:moveTo>
                        <a:pt x="84" y="14"/>
                      </a:moveTo>
                      <a:lnTo>
                        <a:pt x="48" y="14"/>
                      </a:lnTo>
                      <a:lnTo>
                        <a:pt x="71" y="20"/>
                      </a:lnTo>
                      <a:lnTo>
                        <a:pt x="80" y="38"/>
                      </a:lnTo>
                      <a:lnTo>
                        <a:pt x="95" y="39"/>
                      </a:lnTo>
                      <a:lnTo>
                        <a:pt x="90" y="18"/>
                      </a:lnTo>
                      <a:lnTo>
                        <a:pt x="84" y="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75" name="Freeform 249"/>
                <p:cNvSpPr>
                  <a:spLocks/>
                </p:cNvSpPr>
                <p:nvPr/>
              </p:nvSpPr>
              <p:spPr bwMode="auto">
                <a:xfrm>
                  <a:off x="1547" y="3973"/>
                  <a:ext cx="357" cy="134"/>
                </a:xfrm>
                <a:custGeom>
                  <a:avLst/>
                  <a:gdLst>
                    <a:gd name="T0" fmla="+- 0 1688 1547"/>
                    <a:gd name="T1" fmla="*/ T0 w 357"/>
                    <a:gd name="T2" fmla="+- 0 4023 3973"/>
                    <a:gd name="T3" fmla="*/ 4023 h 134"/>
                    <a:gd name="T4" fmla="+- 0 1674 1547"/>
                    <a:gd name="T5" fmla="*/ T4 w 357"/>
                    <a:gd name="T6" fmla="+- 0 4023 3973"/>
                    <a:gd name="T7" fmla="*/ 4023 h 134"/>
                    <a:gd name="T8" fmla="+- 0 1674 1547"/>
                    <a:gd name="T9" fmla="*/ T8 w 357"/>
                    <a:gd name="T10" fmla="+- 0 4101 3973"/>
                    <a:gd name="T11" fmla="*/ 4101 h 134"/>
                    <a:gd name="T12" fmla="+- 0 1680 1547"/>
                    <a:gd name="T13" fmla="*/ T12 w 357"/>
                    <a:gd name="T14" fmla="+- 0 4106 3973"/>
                    <a:gd name="T15" fmla="*/ 4106 h 134"/>
                    <a:gd name="T16" fmla="+- 0 1695 1547"/>
                    <a:gd name="T17" fmla="*/ T16 w 357"/>
                    <a:gd name="T18" fmla="+- 0 4106 3973"/>
                    <a:gd name="T19" fmla="*/ 4106 h 134"/>
                    <a:gd name="T20" fmla="+- 0 1698 1547"/>
                    <a:gd name="T21" fmla="*/ T20 w 357"/>
                    <a:gd name="T22" fmla="+- 0 4106 3973"/>
                    <a:gd name="T23" fmla="*/ 4106 h 134"/>
                    <a:gd name="T24" fmla="+- 0 1703 1547"/>
                    <a:gd name="T25" fmla="*/ T24 w 357"/>
                    <a:gd name="T26" fmla="+- 0 4105 3973"/>
                    <a:gd name="T27" fmla="*/ 4105 h 134"/>
                    <a:gd name="T28" fmla="+- 0 1703 1547"/>
                    <a:gd name="T29" fmla="*/ T28 w 357"/>
                    <a:gd name="T30" fmla="+- 0 4094 3973"/>
                    <a:gd name="T31" fmla="*/ 4094 h 134"/>
                    <a:gd name="T32" fmla="+- 0 1690 1547"/>
                    <a:gd name="T33" fmla="*/ T32 w 357"/>
                    <a:gd name="T34" fmla="+- 0 4094 3973"/>
                    <a:gd name="T35" fmla="*/ 4094 h 134"/>
                    <a:gd name="T36" fmla="+- 0 1688 1547"/>
                    <a:gd name="T37" fmla="*/ T36 w 357"/>
                    <a:gd name="T38" fmla="+- 0 4092 3973"/>
                    <a:gd name="T39" fmla="*/ 4092 h 134"/>
                    <a:gd name="T40" fmla="+- 0 1688 1547"/>
                    <a:gd name="T41" fmla="*/ T40 w 357"/>
                    <a:gd name="T42" fmla="+- 0 4023 3973"/>
                    <a:gd name="T43" fmla="*/ 4023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57" h="134">
                      <a:moveTo>
                        <a:pt x="141" y="50"/>
                      </a:moveTo>
                      <a:lnTo>
                        <a:pt x="127" y="50"/>
                      </a:lnTo>
                      <a:lnTo>
                        <a:pt x="127" y="128"/>
                      </a:lnTo>
                      <a:lnTo>
                        <a:pt x="133" y="133"/>
                      </a:lnTo>
                      <a:lnTo>
                        <a:pt x="148" y="133"/>
                      </a:lnTo>
                      <a:lnTo>
                        <a:pt x="151" y="133"/>
                      </a:lnTo>
                      <a:lnTo>
                        <a:pt x="156" y="132"/>
                      </a:lnTo>
                      <a:lnTo>
                        <a:pt x="156" y="121"/>
                      </a:lnTo>
                      <a:lnTo>
                        <a:pt x="143" y="121"/>
                      </a:lnTo>
                      <a:lnTo>
                        <a:pt x="141" y="119"/>
                      </a:lnTo>
                      <a:lnTo>
                        <a:pt x="141" y="5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76" name="Freeform 248"/>
                <p:cNvSpPr>
                  <a:spLocks/>
                </p:cNvSpPr>
                <p:nvPr/>
              </p:nvSpPr>
              <p:spPr bwMode="auto">
                <a:xfrm>
                  <a:off x="1547" y="3973"/>
                  <a:ext cx="357" cy="134"/>
                </a:xfrm>
                <a:custGeom>
                  <a:avLst/>
                  <a:gdLst>
                    <a:gd name="T0" fmla="+- 0 1703 1547"/>
                    <a:gd name="T1" fmla="*/ T0 w 357"/>
                    <a:gd name="T2" fmla="+- 0 4093 3973"/>
                    <a:gd name="T3" fmla="*/ 4093 h 134"/>
                    <a:gd name="T4" fmla="+- 0 1701 1547"/>
                    <a:gd name="T5" fmla="*/ T4 w 357"/>
                    <a:gd name="T6" fmla="+- 0 4093 3973"/>
                    <a:gd name="T7" fmla="*/ 4093 h 134"/>
                    <a:gd name="T8" fmla="+- 0 1690 1547"/>
                    <a:gd name="T9" fmla="*/ T8 w 357"/>
                    <a:gd name="T10" fmla="+- 0 4094 3973"/>
                    <a:gd name="T11" fmla="*/ 4094 h 134"/>
                    <a:gd name="T12" fmla="+- 0 1703 1547"/>
                    <a:gd name="T13" fmla="*/ T12 w 357"/>
                    <a:gd name="T14" fmla="+- 0 4094 3973"/>
                    <a:gd name="T15" fmla="*/ 4094 h 134"/>
                    <a:gd name="T16" fmla="+- 0 1703 1547"/>
                    <a:gd name="T17" fmla="*/ T16 w 357"/>
                    <a:gd name="T18" fmla="+- 0 4093 3973"/>
                    <a:gd name="T19" fmla="*/ 4093 h 134"/>
                  </a:gdLst>
                  <a:ahLst/>
                  <a:cxnLst>
                    <a:cxn ang="0">
                      <a:pos x="T1" y="T3"/>
                    </a:cxn>
                    <a:cxn ang="0">
                      <a:pos x="T5" y="T7"/>
                    </a:cxn>
                    <a:cxn ang="0">
                      <a:pos x="T9" y="T11"/>
                    </a:cxn>
                    <a:cxn ang="0">
                      <a:pos x="T13" y="T15"/>
                    </a:cxn>
                    <a:cxn ang="0">
                      <a:pos x="T17" y="T19"/>
                    </a:cxn>
                  </a:cxnLst>
                  <a:rect l="0" t="0" r="r" b="b"/>
                  <a:pathLst>
                    <a:path w="357" h="134">
                      <a:moveTo>
                        <a:pt x="156" y="120"/>
                      </a:moveTo>
                      <a:lnTo>
                        <a:pt x="154" y="120"/>
                      </a:lnTo>
                      <a:lnTo>
                        <a:pt x="143" y="121"/>
                      </a:lnTo>
                      <a:lnTo>
                        <a:pt x="156" y="121"/>
                      </a:lnTo>
                      <a:lnTo>
                        <a:pt x="156" y="12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77" name="Freeform 247"/>
                <p:cNvSpPr>
                  <a:spLocks/>
                </p:cNvSpPr>
                <p:nvPr/>
              </p:nvSpPr>
              <p:spPr bwMode="auto">
                <a:xfrm>
                  <a:off x="1547" y="3973"/>
                  <a:ext cx="357" cy="134"/>
                </a:xfrm>
                <a:custGeom>
                  <a:avLst/>
                  <a:gdLst>
                    <a:gd name="T0" fmla="+- 0 1703 1547"/>
                    <a:gd name="T1" fmla="*/ T0 w 357"/>
                    <a:gd name="T2" fmla="+- 0 4011 3973"/>
                    <a:gd name="T3" fmla="*/ 4011 h 134"/>
                    <a:gd name="T4" fmla="+- 0 1661 1547"/>
                    <a:gd name="T5" fmla="*/ T4 w 357"/>
                    <a:gd name="T6" fmla="+- 0 4011 3973"/>
                    <a:gd name="T7" fmla="*/ 4011 h 134"/>
                    <a:gd name="T8" fmla="+- 0 1661 1547"/>
                    <a:gd name="T9" fmla="*/ T8 w 357"/>
                    <a:gd name="T10" fmla="+- 0 4023 3973"/>
                    <a:gd name="T11" fmla="*/ 4023 h 134"/>
                    <a:gd name="T12" fmla="+- 0 1703 1547"/>
                    <a:gd name="T13" fmla="*/ T12 w 357"/>
                    <a:gd name="T14" fmla="+- 0 4023 3973"/>
                    <a:gd name="T15" fmla="*/ 4023 h 134"/>
                    <a:gd name="T16" fmla="+- 0 1703 1547"/>
                    <a:gd name="T17" fmla="*/ T16 w 357"/>
                    <a:gd name="T18" fmla="+- 0 4011 3973"/>
                    <a:gd name="T19" fmla="*/ 4011 h 134"/>
                  </a:gdLst>
                  <a:ahLst/>
                  <a:cxnLst>
                    <a:cxn ang="0">
                      <a:pos x="T1" y="T3"/>
                    </a:cxn>
                    <a:cxn ang="0">
                      <a:pos x="T5" y="T7"/>
                    </a:cxn>
                    <a:cxn ang="0">
                      <a:pos x="T9" y="T11"/>
                    </a:cxn>
                    <a:cxn ang="0">
                      <a:pos x="T13" y="T15"/>
                    </a:cxn>
                    <a:cxn ang="0">
                      <a:pos x="T17" y="T19"/>
                    </a:cxn>
                  </a:cxnLst>
                  <a:rect l="0" t="0" r="r" b="b"/>
                  <a:pathLst>
                    <a:path w="357" h="134">
                      <a:moveTo>
                        <a:pt x="156" y="38"/>
                      </a:moveTo>
                      <a:lnTo>
                        <a:pt x="114" y="38"/>
                      </a:lnTo>
                      <a:lnTo>
                        <a:pt x="114" y="50"/>
                      </a:lnTo>
                      <a:lnTo>
                        <a:pt x="156" y="50"/>
                      </a:lnTo>
                      <a:lnTo>
                        <a:pt x="156" y="3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78" name="Freeform 246"/>
                <p:cNvSpPr>
                  <a:spLocks/>
                </p:cNvSpPr>
                <p:nvPr/>
              </p:nvSpPr>
              <p:spPr bwMode="auto">
                <a:xfrm>
                  <a:off x="1547" y="3973"/>
                  <a:ext cx="357" cy="134"/>
                </a:xfrm>
                <a:custGeom>
                  <a:avLst/>
                  <a:gdLst>
                    <a:gd name="T0" fmla="+- 0 1688 1547"/>
                    <a:gd name="T1" fmla="*/ T0 w 357"/>
                    <a:gd name="T2" fmla="+- 0 3986 3973"/>
                    <a:gd name="T3" fmla="*/ 3986 h 134"/>
                    <a:gd name="T4" fmla="+- 0 1674 1547"/>
                    <a:gd name="T5" fmla="*/ T4 w 357"/>
                    <a:gd name="T6" fmla="+- 0 3986 3973"/>
                    <a:gd name="T7" fmla="*/ 3986 h 134"/>
                    <a:gd name="T8" fmla="+- 0 1674 1547"/>
                    <a:gd name="T9" fmla="*/ T8 w 357"/>
                    <a:gd name="T10" fmla="+- 0 4011 3973"/>
                    <a:gd name="T11" fmla="*/ 4011 h 134"/>
                    <a:gd name="T12" fmla="+- 0 1688 1547"/>
                    <a:gd name="T13" fmla="*/ T12 w 357"/>
                    <a:gd name="T14" fmla="+- 0 4011 3973"/>
                    <a:gd name="T15" fmla="*/ 4011 h 134"/>
                    <a:gd name="T16" fmla="+- 0 1688 1547"/>
                    <a:gd name="T17" fmla="*/ T16 w 357"/>
                    <a:gd name="T18" fmla="+- 0 3986 3973"/>
                    <a:gd name="T19" fmla="*/ 3986 h 134"/>
                  </a:gdLst>
                  <a:ahLst/>
                  <a:cxnLst>
                    <a:cxn ang="0">
                      <a:pos x="T1" y="T3"/>
                    </a:cxn>
                    <a:cxn ang="0">
                      <a:pos x="T5" y="T7"/>
                    </a:cxn>
                    <a:cxn ang="0">
                      <a:pos x="T9" y="T11"/>
                    </a:cxn>
                    <a:cxn ang="0">
                      <a:pos x="T13" y="T15"/>
                    </a:cxn>
                    <a:cxn ang="0">
                      <a:pos x="T17" y="T19"/>
                    </a:cxn>
                  </a:cxnLst>
                  <a:rect l="0" t="0" r="r" b="b"/>
                  <a:pathLst>
                    <a:path w="357" h="134">
                      <a:moveTo>
                        <a:pt x="141" y="13"/>
                      </a:moveTo>
                      <a:lnTo>
                        <a:pt x="127" y="13"/>
                      </a:lnTo>
                      <a:lnTo>
                        <a:pt x="127" y="38"/>
                      </a:lnTo>
                      <a:lnTo>
                        <a:pt x="141" y="38"/>
                      </a:lnTo>
                      <a:lnTo>
                        <a:pt x="141" y="1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79" name="Freeform 245"/>
                <p:cNvSpPr>
                  <a:spLocks/>
                </p:cNvSpPr>
                <p:nvPr/>
              </p:nvSpPr>
              <p:spPr bwMode="auto">
                <a:xfrm>
                  <a:off x="1547" y="3973"/>
                  <a:ext cx="357" cy="134"/>
                </a:xfrm>
                <a:custGeom>
                  <a:avLst/>
                  <a:gdLst>
                    <a:gd name="T0" fmla="+- 0 1790 1547"/>
                    <a:gd name="T1" fmla="*/ T0 w 357"/>
                    <a:gd name="T2" fmla="+- 0 4022 3973"/>
                    <a:gd name="T3" fmla="*/ 4022 h 134"/>
                    <a:gd name="T4" fmla="+- 0 1773 1547"/>
                    <a:gd name="T5" fmla="*/ T4 w 357"/>
                    <a:gd name="T6" fmla="+- 0 4022 3973"/>
                    <a:gd name="T7" fmla="*/ 4022 h 134"/>
                    <a:gd name="T8" fmla="+- 0 1781 1547"/>
                    <a:gd name="T9" fmla="*/ T8 w 357"/>
                    <a:gd name="T10" fmla="+- 0 4026 3973"/>
                    <a:gd name="T11" fmla="*/ 4026 h 134"/>
                    <a:gd name="T12" fmla="+- 0 1781 1547"/>
                    <a:gd name="T13" fmla="*/ T12 w 357"/>
                    <a:gd name="T14" fmla="+- 0 4045 3973"/>
                    <a:gd name="T15" fmla="*/ 4045 h 134"/>
                    <a:gd name="T16" fmla="+- 0 1777 1547"/>
                    <a:gd name="T17" fmla="*/ T16 w 357"/>
                    <a:gd name="T18" fmla="+- 0 4048 3973"/>
                    <a:gd name="T19" fmla="*/ 4048 h 134"/>
                    <a:gd name="T20" fmla="+- 0 1745 1547"/>
                    <a:gd name="T21" fmla="*/ T20 w 357"/>
                    <a:gd name="T22" fmla="+- 0 4052 3973"/>
                    <a:gd name="T23" fmla="*/ 4052 h 134"/>
                    <a:gd name="T24" fmla="+- 0 1742 1547"/>
                    <a:gd name="T25" fmla="*/ T24 w 357"/>
                    <a:gd name="T26" fmla="+- 0 4052 3973"/>
                    <a:gd name="T27" fmla="*/ 4052 h 134"/>
                    <a:gd name="T28" fmla="+- 0 1725 1547"/>
                    <a:gd name="T29" fmla="*/ T28 w 357"/>
                    <a:gd name="T30" fmla="+- 0 4059 3973"/>
                    <a:gd name="T31" fmla="*/ 4059 h 134"/>
                    <a:gd name="T32" fmla="+- 0 1720 1547"/>
                    <a:gd name="T33" fmla="*/ T32 w 357"/>
                    <a:gd name="T34" fmla="+- 0 4067 3973"/>
                    <a:gd name="T35" fmla="*/ 4067 h 134"/>
                    <a:gd name="T36" fmla="+- 0 1720 1547"/>
                    <a:gd name="T37" fmla="*/ T36 w 357"/>
                    <a:gd name="T38" fmla="+- 0 4079 3973"/>
                    <a:gd name="T39" fmla="*/ 4079 h 134"/>
                    <a:gd name="T40" fmla="+- 0 1728 1547"/>
                    <a:gd name="T41" fmla="*/ T40 w 357"/>
                    <a:gd name="T42" fmla="+- 0 4099 3973"/>
                    <a:gd name="T43" fmla="*/ 4099 h 134"/>
                    <a:gd name="T44" fmla="+- 0 1750 1547"/>
                    <a:gd name="T45" fmla="*/ T44 w 357"/>
                    <a:gd name="T46" fmla="+- 0 4106 3973"/>
                    <a:gd name="T47" fmla="*/ 4106 h 134"/>
                    <a:gd name="T48" fmla="+- 0 1762 1547"/>
                    <a:gd name="T49" fmla="*/ T48 w 357"/>
                    <a:gd name="T50" fmla="+- 0 4106 3973"/>
                    <a:gd name="T51" fmla="*/ 4106 h 134"/>
                    <a:gd name="T52" fmla="+- 0 1771 1547"/>
                    <a:gd name="T53" fmla="*/ T52 w 357"/>
                    <a:gd name="T54" fmla="+- 0 4102 3973"/>
                    <a:gd name="T55" fmla="*/ 4102 h 134"/>
                    <a:gd name="T56" fmla="+- 0 1780 1547"/>
                    <a:gd name="T57" fmla="*/ T56 w 357"/>
                    <a:gd name="T58" fmla="+- 0 4094 3973"/>
                    <a:gd name="T59" fmla="*/ 4094 h 134"/>
                    <a:gd name="T60" fmla="+- 0 1742 1547"/>
                    <a:gd name="T61" fmla="*/ T60 w 357"/>
                    <a:gd name="T62" fmla="+- 0 4094 3973"/>
                    <a:gd name="T63" fmla="*/ 4094 h 134"/>
                    <a:gd name="T64" fmla="+- 0 1735 1547"/>
                    <a:gd name="T65" fmla="*/ T64 w 357"/>
                    <a:gd name="T66" fmla="+- 0 4088 3973"/>
                    <a:gd name="T67" fmla="*/ 4088 h 134"/>
                    <a:gd name="T68" fmla="+- 0 1735 1547"/>
                    <a:gd name="T69" fmla="*/ T68 w 357"/>
                    <a:gd name="T70" fmla="+- 0 4069 3973"/>
                    <a:gd name="T71" fmla="*/ 4069 h 134"/>
                    <a:gd name="T72" fmla="+- 0 1742 1547"/>
                    <a:gd name="T73" fmla="*/ T72 w 357"/>
                    <a:gd name="T74" fmla="+- 0 4064 3973"/>
                    <a:gd name="T75" fmla="*/ 4064 h 134"/>
                    <a:gd name="T76" fmla="+- 0 1773 1547"/>
                    <a:gd name="T77" fmla="*/ T76 w 357"/>
                    <a:gd name="T78" fmla="+- 0 4060 3973"/>
                    <a:gd name="T79" fmla="*/ 4060 h 134"/>
                    <a:gd name="T80" fmla="+- 0 1776 1547"/>
                    <a:gd name="T81" fmla="*/ T80 w 357"/>
                    <a:gd name="T82" fmla="+- 0 4059 3973"/>
                    <a:gd name="T83" fmla="*/ 4059 h 134"/>
                    <a:gd name="T84" fmla="+- 0 1781 1547"/>
                    <a:gd name="T85" fmla="*/ T84 w 357"/>
                    <a:gd name="T86" fmla="+- 0 4057 3973"/>
                    <a:gd name="T87" fmla="*/ 4057 h 134"/>
                    <a:gd name="T88" fmla="+- 0 1795 1547"/>
                    <a:gd name="T89" fmla="*/ T88 w 357"/>
                    <a:gd name="T90" fmla="+- 0 4057 3973"/>
                    <a:gd name="T91" fmla="*/ 4057 h 134"/>
                    <a:gd name="T92" fmla="+- 0 1795 1547"/>
                    <a:gd name="T93" fmla="*/ T92 w 357"/>
                    <a:gd name="T94" fmla="+- 0 4033 3973"/>
                    <a:gd name="T95" fmla="*/ 4033 h 134"/>
                    <a:gd name="T96" fmla="+- 0 1790 1547"/>
                    <a:gd name="T97" fmla="*/ T96 w 357"/>
                    <a:gd name="T98" fmla="+- 0 4022 3973"/>
                    <a:gd name="T99" fmla="*/ 4022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7" h="134">
                      <a:moveTo>
                        <a:pt x="243" y="49"/>
                      </a:moveTo>
                      <a:lnTo>
                        <a:pt x="226" y="49"/>
                      </a:lnTo>
                      <a:lnTo>
                        <a:pt x="234" y="53"/>
                      </a:lnTo>
                      <a:lnTo>
                        <a:pt x="234" y="72"/>
                      </a:lnTo>
                      <a:lnTo>
                        <a:pt x="230" y="75"/>
                      </a:lnTo>
                      <a:lnTo>
                        <a:pt x="198" y="79"/>
                      </a:lnTo>
                      <a:lnTo>
                        <a:pt x="195" y="79"/>
                      </a:lnTo>
                      <a:lnTo>
                        <a:pt x="178" y="86"/>
                      </a:lnTo>
                      <a:lnTo>
                        <a:pt x="173" y="94"/>
                      </a:lnTo>
                      <a:lnTo>
                        <a:pt x="173" y="106"/>
                      </a:lnTo>
                      <a:lnTo>
                        <a:pt x="181" y="126"/>
                      </a:lnTo>
                      <a:lnTo>
                        <a:pt x="203" y="133"/>
                      </a:lnTo>
                      <a:lnTo>
                        <a:pt x="215" y="133"/>
                      </a:lnTo>
                      <a:lnTo>
                        <a:pt x="224" y="129"/>
                      </a:lnTo>
                      <a:lnTo>
                        <a:pt x="233" y="121"/>
                      </a:lnTo>
                      <a:lnTo>
                        <a:pt x="195" y="121"/>
                      </a:lnTo>
                      <a:lnTo>
                        <a:pt x="188" y="115"/>
                      </a:lnTo>
                      <a:lnTo>
                        <a:pt x="188" y="96"/>
                      </a:lnTo>
                      <a:lnTo>
                        <a:pt x="195" y="91"/>
                      </a:lnTo>
                      <a:lnTo>
                        <a:pt x="226" y="87"/>
                      </a:lnTo>
                      <a:lnTo>
                        <a:pt x="229" y="86"/>
                      </a:lnTo>
                      <a:lnTo>
                        <a:pt x="234" y="84"/>
                      </a:lnTo>
                      <a:lnTo>
                        <a:pt x="248" y="84"/>
                      </a:lnTo>
                      <a:lnTo>
                        <a:pt x="248" y="60"/>
                      </a:lnTo>
                      <a:lnTo>
                        <a:pt x="243" y="4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44" name="Freeform 244"/>
                <p:cNvSpPr>
                  <a:spLocks/>
                </p:cNvSpPr>
                <p:nvPr/>
              </p:nvSpPr>
              <p:spPr bwMode="auto">
                <a:xfrm>
                  <a:off x="1547" y="3973"/>
                  <a:ext cx="357" cy="134"/>
                </a:xfrm>
                <a:custGeom>
                  <a:avLst/>
                  <a:gdLst>
                    <a:gd name="T0" fmla="+- 0 1797 1547"/>
                    <a:gd name="T1" fmla="*/ T0 w 357"/>
                    <a:gd name="T2" fmla="+- 0 4093 3973"/>
                    <a:gd name="T3" fmla="*/ 4093 h 134"/>
                    <a:gd name="T4" fmla="+- 0 1781 1547"/>
                    <a:gd name="T5" fmla="*/ T4 w 357"/>
                    <a:gd name="T6" fmla="+- 0 4093 3973"/>
                    <a:gd name="T7" fmla="*/ 4093 h 134"/>
                    <a:gd name="T8" fmla="+- 0 1782 1547"/>
                    <a:gd name="T9" fmla="*/ T8 w 357"/>
                    <a:gd name="T10" fmla="+- 0 4102 3973"/>
                    <a:gd name="T11" fmla="*/ 4102 h 134"/>
                    <a:gd name="T12" fmla="+- 0 1787 1547"/>
                    <a:gd name="T13" fmla="*/ T12 w 357"/>
                    <a:gd name="T14" fmla="+- 0 4106 3973"/>
                    <a:gd name="T15" fmla="*/ 4106 h 134"/>
                    <a:gd name="T16" fmla="+- 0 1799 1547"/>
                    <a:gd name="T17" fmla="*/ T16 w 357"/>
                    <a:gd name="T18" fmla="+- 0 4106 3973"/>
                    <a:gd name="T19" fmla="*/ 4106 h 134"/>
                    <a:gd name="T20" fmla="+- 0 1801 1547"/>
                    <a:gd name="T21" fmla="*/ T20 w 357"/>
                    <a:gd name="T22" fmla="+- 0 4106 3973"/>
                    <a:gd name="T23" fmla="*/ 4106 h 134"/>
                    <a:gd name="T24" fmla="+- 0 1806 1547"/>
                    <a:gd name="T25" fmla="*/ T24 w 357"/>
                    <a:gd name="T26" fmla="+- 0 4105 3973"/>
                    <a:gd name="T27" fmla="*/ 4105 h 134"/>
                    <a:gd name="T28" fmla="+- 0 1806 1547"/>
                    <a:gd name="T29" fmla="*/ T28 w 357"/>
                    <a:gd name="T30" fmla="+- 0 4094 3973"/>
                    <a:gd name="T31" fmla="*/ 4094 h 134"/>
                    <a:gd name="T32" fmla="+- 0 1798 1547"/>
                    <a:gd name="T33" fmla="*/ T32 w 357"/>
                    <a:gd name="T34" fmla="+- 0 4094 3973"/>
                    <a:gd name="T35" fmla="*/ 4094 h 134"/>
                    <a:gd name="T36" fmla="+- 0 1797 1547"/>
                    <a:gd name="T37" fmla="*/ T36 w 357"/>
                    <a:gd name="T38" fmla="+- 0 4093 3973"/>
                    <a:gd name="T39" fmla="*/ 4093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7" h="134">
                      <a:moveTo>
                        <a:pt x="250" y="120"/>
                      </a:moveTo>
                      <a:lnTo>
                        <a:pt x="234" y="120"/>
                      </a:lnTo>
                      <a:lnTo>
                        <a:pt x="235" y="129"/>
                      </a:lnTo>
                      <a:lnTo>
                        <a:pt x="240" y="133"/>
                      </a:lnTo>
                      <a:lnTo>
                        <a:pt x="252" y="133"/>
                      </a:lnTo>
                      <a:lnTo>
                        <a:pt x="254" y="133"/>
                      </a:lnTo>
                      <a:lnTo>
                        <a:pt x="259" y="132"/>
                      </a:lnTo>
                      <a:lnTo>
                        <a:pt x="259" y="121"/>
                      </a:lnTo>
                      <a:lnTo>
                        <a:pt x="251" y="121"/>
                      </a:lnTo>
                      <a:lnTo>
                        <a:pt x="250" y="12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45" name="Freeform 243"/>
                <p:cNvSpPr>
                  <a:spLocks/>
                </p:cNvSpPr>
                <p:nvPr/>
              </p:nvSpPr>
              <p:spPr bwMode="auto">
                <a:xfrm>
                  <a:off x="1547" y="3973"/>
                  <a:ext cx="357" cy="134"/>
                </a:xfrm>
                <a:custGeom>
                  <a:avLst/>
                  <a:gdLst>
                    <a:gd name="T0" fmla="+- 0 1806 1547"/>
                    <a:gd name="T1" fmla="*/ T0 w 357"/>
                    <a:gd name="T2" fmla="+- 0 4094 3973"/>
                    <a:gd name="T3" fmla="*/ 4094 h 134"/>
                    <a:gd name="T4" fmla="+- 0 1803 1547"/>
                    <a:gd name="T5" fmla="*/ T4 w 357"/>
                    <a:gd name="T6" fmla="+- 0 4094 3973"/>
                    <a:gd name="T7" fmla="*/ 4094 h 134"/>
                    <a:gd name="T8" fmla="+- 0 1806 1547"/>
                    <a:gd name="T9" fmla="*/ T8 w 357"/>
                    <a:gd name="T10" fmla="+- 0 4094 3973"/>
                    <a:gd name="T11" fmla="*/ 4094 h 134"/>
                    <a:gd name="T12" fmla="+- 0 1806 1547"/>
                    <a:gd name="T13" fmla="*/ T12 w 357"/>
                    <a:gd name="T14" fmla="+- 0 4094 3973"/>
                    <a:gd name="T15" fmla="*/ 4094 h 134"/>
                  </a:gdLst>
                  <a:ahLst/>
                  <a:cxnLst>
                    <a:cxn ang="0">
                      <a:pos x="T1" y="T3"/>
                    </a:cxn>
                    <a:cxn ang="0">
                      <a:pos x="T5" y="T7"/>
                    </a:cxn>
                    <a:cxn ang="0">
                      <a:pos x="T9" y="T11"/>
                    </a:cxn>
                    <a:cxn ang="0">
                      <a:pos x="T13" y="T15"/>
                    </a:cxn>
                  </a:cxnLst>
                  <a:rect l="0" t="0" r="r" b="b"/>
                  <a:pathLst>
                    <a:path w="357" h="134">
                      <a:moveTo>
                        <a:pt x="259" y="121"/>
                      </a:moveTo>
                      <a:lnTo>
                        <a:pt x="256" y="121"/>
                      </a:lnTo>
                      <a:lnTo>
                        <a:pt x="259" y="1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46" name="Freeform 242"/>
                <p:cNvSpPr>
                  <a:spLocks/>
                </p:cNvSpPr>
                <p:nvPr/>
              </p:nvSpPr>
              <p:spPr bwMode="auto">
                <a:xfrm>
                  <a:off x="1547" y="3973"/>
                  <a:ext cx="357" cy="134"/>
                </a:xfrm>
                <a:custGeom>
                  <a:avLst/>
                  <a:gdLst>
                    <a:gd name="T0" fmla="+- 0 1795 1547"/>
                    <a:gd name="T1" fmla="*/ T0 w 357"/>
                    <a:gd name="T2" fmla="+- 0 4057 3973"/>
                    <a:gd name="T3" fmla="*/ 4057 h 134"/>
                    <a:gd name="T4" fmla="+- 0 1781 1547"/>
                    <a:gd name="T5" fmla="*/ T4 w 357"/>
                    <a:gd name="T6" fmla="+- 0 4057 3973"/>
                    <a:gd name="T7" fmla="*/ 4057 h 134"/>
                    <a:gd name="T8" fmla="+- 0 1781 1547"/>
                    <a:gd name="T9" fmla="*/ T8 w 357"/>
                    <a:gd name="T10" fmla="+- 0 4078 3973"/>
                    <a:gd name="T11" fmla="*/ 4078 h 134"/>
                    <a:gd name="T12" fmla="+- 0 1779 1547"/>
                    <a:gd name="T13" fmla="*/ T12 w 357"/>
                    <a:gd name="T14" fmla="+- 0 4081 3973"/>
                    <a:gd name="T15" fmla="*/ 4081 h 134"/>
                    <a:gd name="T16" fmla="+- 0 1775 1547"/>
                    <a:gd name="T17" fmla="*/ T16 w 357"/>
                    <a:gd name="T18" fmla="+- 0 4085 3973"/>
                    <a:gd name="T19" fmla="*/ 4085 h 134"/>
                    <a:gd name="T20" fmla="+- 0 1769 1547"/>
                    <a:gd name="T21" fmla="*/ T20 w 357"/>
                    <a:gd name="T22" fmla="+- 0 4091 3973"/>
                    <a:gd name="T23" fmla="*/ 4091 h 134"/>
                    <a:gd name="T24" fmla="+- 0 1762 1547"/>
                    <a:gd name="T25" fmla="*/ T24 w 357"/>
                    <a:gd name="T26" fmla="+- 0 4094 3973"/>
                    <a:gd name="T27" fmla="*/ 4094 h 134"/>
                    <a:gd name="T28" fmla="+- 0 1780 1547"/>
                    <a:gd name="T29" fmla="*/ T28 w 357"/>
                    <a:gd name="T30" fmla="+- 0 4094 3973"/>
                    <a:gd name="T31" fmla="*/ 4094 h 134"/>
                    <a:gd name="T32" fmla="+- 0 1781 1547"/>
                    <a:gd name="T33" fmla="*/ T32 w 357"/>
                    <a:gd name="T34" fmla="+- 0 4093 3973"/>
                    <a:gd name="T35" fmla="*/ 4093 h 134"/>
                    <a:gd name="T36" fmla="+- 0 1797 1547"/>
                    <a:gd name="T37" fmla="*/ T36 w 357"/>
                    <a:gd name="T38" fmla="+- 0 4093 3973"/>
                    <a:gd name="T39" fmla="*/ 4093 h 134"/>
                    <a:gd name="T40" fmla="+- 0 1795 1547"/>
                    <a:gd name="T41" fmla="*/ T40 w 357"/>
                    <a:gd name="T42" fmla="+- 0 4091 3973"/>
                    <a:gd name="T43" fmla="*/ 4091 h 134"/>
                    <a:gd name="T44" fmla="+- 0 1795 1547"/>
                    <a:gd name="T45" fmla="*/ T44 w 357"/>
                    <a:gd name="T46" fmla="+- 0 4057 3973"/>
                    <a:gd name="T47" fmla="*/ 4057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57" h="134">
                      <a:moveTo>
                        <a:pt x="248" y="84"/>
                      </a:moveTo>
                      <a:lnTo>
                        <a:pt x="234" y="84"/>
                      </a:lnTo>
                      <a:lnTo>
                        <a:pt x="234" y="105"/>
                      </a:lnTo>
                      <a:lnTo>
                        <a:pt x="232" y="108"/>
                      </a:lnTo>
                      <a:lnTo>
                        <a:pt x="228" y="112"/>
                      </a:lnTo>
                      <a:lnTo>
                        <a:pt x="222" y="118"/>
                      </a:lnTo>
                      <a:lnTo>
                        <a:pt x="215" y="121"/>
                      </a:lnTo>
                      <a:lnTo>
                        <a:pt x="233" y="121"/>
                      </a:lnTo>
                      <a:lnTo>
                        <a:pt x="234" y="120"/>
                      </a:lnTo>
                      <a:lnTo>
                        <a:pt x="250" y="120"/>
                      </a:lnTo>
                      <a:lnTo>
                        <a:pt x="248" y="118"/>
                      </a:lnTo>
                      <a:lnTo>
                        <a:pt x="248" y="8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47" name="Freeform 241"/>
                <p:cNvSpPr>
                  <a:spLocks/>
                </p:cNvSpPr>
                <p:nvPr/>
              </p:nvSpPr>
              <p:spPr bwMode="auto">
                <a:xfrm>
                  <a:off x="1547" y="3973"/>
                  <a:ext cx="357" cy="134"/>
                </a:xfrm>
                <a:custGeom>
                  <a:avLst/>
                  <a:gdLst>
                    <a:gd name="T0" fmla="+- 0 1747 1547"/>
                    <a:gd name="T1" fmla="*/ T0 w 357"/>
                    <a:gd name="T2" fmla="+- 0 4008 3973"/>
                    <a:gd name="T3" fmla="*/ 4008 h 134"/>
                    <a:gd name="T4" fmla="+- 0 1736 1547"/>
                    <a:gd name="T5" fmla="*/ T4 w 357"/>
                    <a:gd name="T6" fmla="+- 0 4012 3973"/>
                    <a:gd name="T7" fmla="*/ 4012 h 134"/>
                    <a:gd name="T8" fmla="+- 0 1726 1547"/>
                    <a:gd name="T9" fmla="*/ T8 w 357"/>
                    <a:gd name="T10" fmla="+- 0 4024 3973"/>
                    <a:gd name="T11" fmla="*/ 4024 h 134"/>
                    <a:gd name="T12" fmla="+- 0 1724 1547"/>
                    <a:gd name="T13" fmla="*/ T12 w 357"/>
                    <a:gd name="T14" fmla="+- 0 4029 3973"/>
                    <a:gd name="T15" fmla="*/ 4029 h 134"/>
                    <a:gd name="T16" fmla="+- 0 1724 1547"/>
                    <a:gd name="T17" fmla="*/ T16 w 357"/>
                    <a:gd name="T18" fmla="+- 0 4038 3973"/>
                    <a:gd name="T19" fmla="*/ 4038 h 134"/>
                    <a:gd name="T20" fmla="+- 0 1739 1547"/>
                    <a:gd name="T21" fmla="*/ T20 w 357"/>
                    <a:gd name="T22" fmla="+- 0 4038 3973"/>
                    <a:gd name="T23" fmla="*/ 4038 h 134"/>
                    <a:gd name="T24" fmla="+- 0 1740 1547"/>
                    <a:gd name="T25" fmla="*/ T24 w 357"/>
                    <a:gd name="T26" fmla="+- 0 4027 3973"/>
                    <a:gd name="T27" fmla="*/ 4027 h 134"/>
                    <a:gd name="T28" fmla="+- 0 1747 1547"/>
                    <a:gd name="T29" fmla="*/ T28 w 357"/>
                    <a:gd name="T30" fmla="+- 0 4022 3973"/>
                    <a:gd name="T31" fmla="*/ 4022 h 134"/>
                    <a:gd name="T32" fmla="+- 0 1790 1547"/>
                    <a:gd name="T33" fmla="*/ T32 w 357"/>
                    <a:gd name="T34" fmla="+- 0 4022 3973"/>
                    <a:gd name="T35" fmla="*/ 4022 h 134"/>
                    <a:gd name="T36" fmla="+- 0 1787 1547"/>
                    <a:gd name="T37" fmla="*/ T36 w 357"/>
                    <a:gd name="T38" fmla="+- 0 4015 3973"/>
                    <a:gd name="T39" fmla="*/ 4015 h 134"/>
                    <a:gd name="T40" fmla="+- 0 1765 1547"/>
                    <a:gd name="T41" fmla="*/ T40 w 357"/>
                    <a:gd name="T42" fmla="+- 0 4008 3973"/>
                    <a:gd name="T43" fmla="*/ 4008 h 134"/>
                    <a:gd name="T44" fmla="+- 0 1747 1547"/>
                    <a:gd name="T45" fmla="*/ T44 w 357"/>
                    <a:gd name="T46" fmla="+- 0 4008 3973"/>
                    <a:gd name="T47" fmla="*/ 4008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57" h="134">
                      <a:moveTo>
                        <a:pt x="200" y="35"/>
                      </a:moveTo>
                      <a:lnTo>
                        <a:pt x="189" y="39"/>
                      </a:lnTo>
                      <a:lnTo>
                        <a:pt x="179" y="51"/>
                      </a:lnTo>
                      <a:lnTo>
                        <a:pt x="177" y="56"/>
                      </a:lnTo>
                      <a:lnTo>
                        <a:pt x="177" y="65"/>
                      </a:lnTo>
                      <a:lnTo>
                        <a:pt x="192" y="65"/>
                      </a:lnTo>
                      <a:lnTo>
                        <a:pt x="193" y="54"/>
                      </a:lnTo>
                      <a:lnTo>
                        <a:pt x="200" y="49"/>
                      </a:lnTo>
                      <a:lnTo>
                        <a:pt x="243" y="49"/>
                      </a:lnTo>
                      <a:lnTo>
                        <a:pt x="240" y="42"/>
                      </a:lnTo>
                      <a:lnTo>
                        <a:pt x="218" y="35"/>
                      </a:lnTo>
                      <a:lnTo>
                        <a:pt x="200" y="3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48" name="Freeform 240"/>
                <p:cNvSpPr>
                  <a:spLocks/>
                </p:cNvSpPr>
                <p:nvPr/>
              </p:nvSpPr>
              <p:spPr bwMode="auto">
                <a:xfrm>
                  <a:off x="1547" y="3973"/>
                  <a:ext cx="357" cy="134"/>
                </a:xfrm>
                <a:custGeom>
                  <a:avLst/>
                  <a:gdLst>
                    <a:gd name="T0" fmla="+- 0 1831 1547"/>
                    <a:gd name="T1" fmla="*/ T0 w 357"/>
                    <a:gd name="T2" fmla="+- 0 4011 3973"/>
                    <a:gd name="T3" fmla="*/ 4011 h 134"/>
                    <a:gd name="T4" fmla="+- 0 1817 1547"/>
                    <a:gd name="T5" fmla="*/ T4 w 357"/>
                    <a:gd name="T6" fmla="+- 0 4011 3973"/>
                    <a:gd name="T7" fmla="*/ 4011 h 134"/>
                    <a:gd name="T8" fmla="+- 0 1817 1547"/>
                    <a:gd name="T9" fmla="*/ T8 w 357"/>
                    <a:gd name="T10" fmla="+- 0 4102 3973"/>
                    <a:gd name="T11" fmla="*/ 4102 h 134"/>
                    <a:gd name="T12" fmla="+- 0 1832 1547"/>
                    <a:gd name="T13" fmla="*/ T12 w 357"/>
                    <a:gd name="T14" fmla="+- 0 4102 3973"/>
                    <a:gd name="T15" fmla="*/ 4102 h 134"/>
                    <a:gd name="T16" fmla="+- 0 1832 1547"/>
                    <a:gd name="T17" fmla="*/ T16 w 357"/>
                    <a:gd name="T18" fmla="+- 0 4042 3973"/>
                    <a:gd name="T19" fmla="*/ 4042 h 134"/>
                    <a:gd name="T20" fmla="+- 0 1835 1547"/>
                    <a:gd name="T21" fmla="*/ T20 w 357"/>
                    <a:gd name="T22" fmla="+- 0 4033 3973"/>
                    <a:gd name="T23" fmla="*/ 4033 h 134"/>
                    <a:gd name="T24" fmla="+- 0 1843 1547"/>
                    <a:gd name="T25" fmla="*/ T24 w 357"/>
                    <a:gd name="T26" fmla="+- 0 4027 3973"/>
                    <a:gd name="T27" fmla="*/ 4027 h 134"/>
                    <a:gd name="T28" fmla="+- 0 1831 1547"/>
                    <a:gd name="T29" fmla="*/ T28 w 357"/>
                    <a:gd name="T30" fmla="+- 0 4027 3973"/>
                    <a:gd name="T31" fmla="*/ 4027 h 134"/>
                    <a:gd name="T32" fmla="+- 0 1831 1547"/>
                    <a:gd name="T33" fmla="*/ T32 w 357"/>
                    <a:gd name="T34" fmla="+- 0 4011 3973"/>
                    <a:gd name="T35" fmla="*/ 4011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357" h="134">
                      <a:moveTo>
                        <a:pt x="284" y="38"/>
                      </a:moveTo>
                      <a:lnTo>
                        <a:pt x="270" y="38"/>
                      </a:lnTo>
                      <a:lnTo>
                        <a:pt x="270" y="129"/>
                      </a:lnTo>
                      <a:lnTo>
                        <a:pt x="285" y="129"/>
                      </a:lnTo>
                      <a:lnTo>
                        <a:pt x="285" y="69"/>
                      </a:lnTo>
                      <a:lnTo>
                        <a:pt x="288" y="60"/>
                      </a:lnTo>
                      <a:lnTo>
                        <a:pt x="296" y="54"/>
                      </a:lnTo>
                      <a:lnTo>
                        <a:pt x="284" y="54"/>
                      </a:lnTo>
                      <a:lnTo>
                        <a:pt x="284" y="3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49" name="Freeform 239"/>
                <p:cNvSpPr>
                  <a:spLocks/>
                </p:cNvSpPr>
                <p:nvPr/>
              </p:nvSpPr>
              <p:spPr bwMode="auto">
                <a:xfrm>
                  <a:off x="1547" y="3973"/>
                  <a:ext cx="357" cy="134"/>
                </a:xfrm>
                <a:custGeom>
                  <a:avLst/>
                  <a:gdLst>
                    <a:gd name="T0" fmla="+- 0 1846 1547"/>
                    <a:gd name="T1" fmla="*/ T0 w 357"/>
                    <a:gd name="T2" fmla="+- 0 4008 3973"/>
                    <a:gd name="T3" fmla="*/ 4008 h 134"/>
                    <a:gd name="T4" fmla="+- 0 1839 1547"/>
                    <a:gd name="T5" fmla="*/ T4 w 357"/>
                    <a:gd name="T6" fmla="+- 0 4014 3973"/>
                    <a:gd name="T7" fmla="*/ 4014 h 134"/>
                    <a:gd name="T8" fmla="+- 0 1831 1547"/>
                    <a:gd name="T9" fmla="*/ T8 w 357"/>
                    <a:gd name="T10" fmla="+- 0 4027 3973"/>
                    <a:gd name="T11" fmla="*/ 4027 h 134"/>
                    <a:gd name="T12" fmla="+- 0 1843 1547"/>
                    <a:gd name="T13" fmla="*/ T12 w 357"/>
                    <a:gd name="T14" fmla="+- 0 4027 3973"/>
                    <a:gd name="T15" fmla="*/ 4027 h 134"/>
                    <a:gd name="T16" fmla="+- 0 1847 1547"/>
                    <a:gd name="T17" fmla="*/ T16 w 357"/>
                    <a:gd name="T18" fmla="+- 0 4025 3973"/>
                    <a:gd name="T19" fmla="*/ 4025 h 134"/>
                    <a:gd name="T20" fmla="+- 0 1851 1547"/>
                    <a:gd name="T21" fmla="*/ T20 w 357"/>
                    <a:gd name="T22" fmla="+- 0 4024 3973"/>
                    <a:gd name="T23" fmla="*/ 4024 h 134"/>
                    <a:gd name="T24" fmla="+- 0 1861 1547"/>
                    <a:gd name="T25" fmla="*/ T24 w 357"/>
                    <a:gd name="T26" fmla="+- 0 4024 3973"/>
                    <a:gd name="T27" fmla="*/ 4024 h 134"/>
                    <a:gd name="T28" fmla="+- 0 1861 1547"/>
                    <a:gd name="T29" fmla="*/ T28 w 357"/>
                    <a:gd name="T30" fmla="+- 0 4009 3973"/>
                    <a:gd name="T31" fmla="*/ 4009 h 134"/>
                    <a:gd name="T32" fmla="+- 0 1859 1547"/>
                    <a:gd name="T33" fmla="*/ T32 w 357"/>
                    <a:gd name="T34" fmla="+- 0 4008 3973"/>
                    <a:gd name="T35" fmla="*/ 4008 h 134"/>
                    <a:gd name="T36" fmla="+- 0 1846 1547"/>
                    <a:gd name="T37" fmla="*/ T36 w 357"/>
                    <a:gd name="T38" fmla="+- 0 4008 3973"/>
                    <a:gd name="T39" fmla="*/ 4008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7" h="134">
                      <a:moveTo>
                        <a:pt x="299" y="35"/>
                      </a:moveTo>
                      <a:lnTo>
                        <a:pt x="292" y="41"/>
                      </a:lnTo>
                      <a:lnTo>
                        <a:pt x="284" y="54"/>
                      </a:lnTo>
                      <a:lnTo>
                        <a:pt x="296" y="54"/>
                      </a:lnTo>
                      <a:lnTo>
                        <a:pt x="300" y="52"/>
                      </a:lnTo>
                      <a:lnTo>
                        <a:pt x="304" y="51"/>
                      </a:lnTo>
                      <a:lnTo>
                        <a:pt x="314" y="51"/>
                      </a:lnTo>
                      <a:lnTo>
                        <a:pt x="314" y="36"/>
                      </a:lnTo>
                      <a:lnTo>
                        <a:pt x="312" y="35"/>
                      </a:lnTo>
                      <a:lnTo>
                        <a:pt x="299" y="3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50" name="Freeform 238"/>
                <p:cNvSpPr>
                  <a:spLocks/>
                </p:cNvSpPr>
                <p:nvPr/>
              </p:nvSpPr>
              <p:spPr bwMode="auto">
                <a:xfrm>
                  <a:off x="1547" y="3973"/>
                  <a:ext cx="357" cy="134"/>
                </a:xfrm>
                <a:custGeom>
                  <a:avLst/>
                  <a:gdLst>
                    <a:gd name="T0" fmla="+- 0 1888 1547"/>
                    <a:gd name="T1" fmla="*/ T0 w 357"/>
                    <a:gd name="T2" fmla="+- 0 4023 3973"/>
                    <a:gd name="T3" fmla="*/ 4023 h 134"/>
                    <a:gd name="T4" fmla="+- 0 1874 1547"/>
                    <a:gd name="T5" fmla="*/ T4 w 357"/>
                    <a:gd name="T6" fmla="+- 0 4023 3973"/>
                    <a:gd name="T7" fmla="*/ 4023 h 134"/>
                    <a:gd name="T8" fmla="+- 0 1874 1547"/>
                    <a:gd name="T9" fmla="*/ T8 w 357"/>
                    <a:gd name="T10" fmla="+- 0 4101 3973"/>
                    <a:gd name="T11" fmla="*/ 4101 h 134"/>
                    <a:gd name="T12" fmla="+- 0 1880 1547"/>
                    <a:gd name="T13" fmla="*/ T12 w 357"/>
                    <a:gd name="T14" fmla="+- 0 4106 3973"/>
                    <a:gd name="T15" fmla="*/ 4106 h 134"/>
                    <a:gd name="T16" fmla="+- 0 1895 1547"/>
                    <a:gd name="T17" fmla="*/ T16 w 357"/>
                    <a:gd name="T18" fmla="+- 0 4106 3973"/>
                    <a:gd name="T19" fmla="*/ 4106 h 134"/>
                    <a:gd name="T20" fmla="+- 0 1898 1547"/>
                    <a:gd name="T21" fmla="*/ T20 w 357"/>
                    <a:gd name="T22" fmla="+- 0 4106 3973"/>
                    <a:gd name="T23" fmla="*/ 4106 h 134"/>
                    <a:gd name="T24" fmla="+- 0 1903 1547"/>
                    <a:gd name="T25" fmla="*/ T24 w 357"/>
                    <a:gd name="T26" fmla="+- 0 4105 3973"/>
                    <a:gd name="T27" fmla="*/ 4105 h 134"/>
                    <a:gd name="T28" fmla="+- 0 1903 1547"/>
                    <a:gd name="T29" fmla="*/ T28 w 357"/>
                    <a:gd name="T30" fmla="+- 0 4094 3973"/>
                    <a:gd name="T31" fmla="*/ 4094 h 134"/>
                    <a:gd name="T32" fmla="+- 0 1890 1547"/>
                    <a:gd name="T33" fmla="*/ T32 w 357"/>
                    <a:gd name="T34" fmla="+- 0 4094 3973"/>
                    <a:gd name="T35" fmla="*/ 4094 h 134"/>
                    <a:gd name="T36" fmla="+- 0 1888 1547"/>
                    <a:gd name="T37" fmla="*/ T36 w 357"/>
                    <a:gd name="T38" fmla="+- 0 4092 3973"/>
                    <a:gd name="T39" fmla="*/ 4092 h 134"/>
                    <a:gd name="T40" fmla="+- 0 1888 1547"/>
                    <a:gd name="T41" fmla="*/ T40 w 357"/>
                    <a:gd name="T42" fmla="+- 0 4023 3973"/>
                    <a:gd name="T43" fmla="*/ 4023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57" h="134">
                      <a:moveTo>
                        <a:pt x="341" y="50"/>
                      </a:moveTo>
                      <a:lnTo>
                        <a:pt x="327" y="50"/>
                      </a:lnTo>
                      <a:lnTo>
                        <a:pt x="327" y="128"/>
                      </a:lnTo>
                      <a:lnTo>
                        <a:pt x="333" y="133"/>
                      </a:lnTo>
                      <a:lnTo>
                        <a:pt x="348" y="133"/>
                      </a:lnTo>
                      <a:lnTo>
                        <a:pt x="351" y="133"/>
                      </a:lnTo>
                      <a:lnTo>
                        <a:pt x="356" y="132"/>
                      </a:lnTo>
                      <a:lnTo>
                        <a:pt x="356" y="121"/>
                      </a:lnTo>
                      <a:lnTo>
                        <a:pt x="343" y="121"/>
                      </a:lnTo>
                      <a:lnTo>
                        <a:pt x="341" y="119"/>
                      </a:lnTo>
                      <a:lnTo>
                        <a:pt x="341" y="5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51" name="Freeform 237"/>
                <p:cNvSpPr>
                  <a:spLocks/>
                </p:cNvSpPr>
                <p:nvPr/>
              </p:nvSpPr>
              <p:spPr bwMode="auto">
                <a:xfrm>
                  <a:off x="1547" y="3973"/>
                  <a:ext cx="357" cy="134"/>
                </a:xfrm>
                <a:custGeom>
                  <a:avLst/>
                  <a:gdLst>
                    <a:gd name="T0" fmla="+- 0 1903 1547"/>
                    <a:gd name="T1" fmla="*/ T0 w 357"/>
                    <a:gd name="T2" fmla="+- 0 4093 3973"/>
                    <a:gd name="T3" fmla="*/ 4093 h 134"/>
                    <a:gd name="T4" fmla="+- 0 1901 1547"/>
                    <a:gd name="T5" fmla="*/ T4 w 357"/>
                    <a:gd name="T6" fmla="+- 0 4093 3973"/>
                    <a:gd name="T7" fmla="*/ 4093 h 134"/>
                    <a:gd name="T8" fmla="+- 0 1890 1547"/>
                    <a:gd name="T9" fmla="*/ T8 w 357"/>
                    <a:gd name="T10" fmla="+- 0 4094 3973"/>
                    <a:gd name="T11" fmla="*/ 4094 h 134"/>
                    <a:gd name="T12" fmla="+- 0 1903 1547"/>
                    <a:gd name="T13" fmla="*/ T12 w 357"/>
                    <a:gd name="T14" fmla="+- 0 4094 3973"/>
                    <a:gd name="T15" fmla="*/ 4094 h 134"/>
                    <a:gd name="T16" fmla="+- 0 1903 1547"/>
                    <a:gd name="T17" fmla="*/ T16 w 357"/>
                    <a:gd name="T18" fmla="+- 0 4093 3973"/>
                    <a:gd name="T19" fmla="*/ 4093 h 134"/>
                  </a:gdLst>
                  <a:ahLst/>
                  <a:cxnLst>
                    <a:cxn ang="0">
                      <a:pos x="T1" y="T3"/>
                    </a:cxn>
                    <a:cxn ang="0">
                      <a:pos x="T5" y="T7"/>
                    </a:cxn>
                    <a:cxn ang="0">
                      <a:pos x="T9" y="T11"/>
                    </a:cxn>
                    <a:cxn ang="0">
                      <a:pos x="T13" y="T15"/>
                    </a:cxn>
                    <a:cxn ang="0">
                      <a:pos x="T17" y="T19"/>
                    </a:cxn>
                  </a:cxnLst>
                  <a:rect l="0" t="0" r="r" b="b"/>
                  <a:pathLst>
                    <a:path w="357" h="134">
                      <a:moveTo>
                        <a:pt x="356" y="120"/>
                      </a:moveTo>
                      <a:lnTo>
                        <a:pt x="354" y="120"/>
                      </a:lnTo>
                      <a:lnTo>
                        <a:pt x="343" y="121"/>
                      </a:lnTo>
                      <a:lnTo>
                        <a:pt x="356" y="121"/>
                      </a:lnTo>
                      <a:lnTo>
                        <a:pt x="356" y="12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52" name="Freeform 236"/>
                <p:cNvSpPr>
                  <a:spLocks/>
                </p:cNvSpPr>
                <p:nvPr/>
              </p:nvSpPr>
              <p:spPr bwMode="auto">
                <a:xfrm>
                  <a:off x="1547" y="3973"/>
                  <a:ext cx="357" cy="134"/>
                </a:xfrm>
                <a:custGeom>
                  <a:avLst/>
                  <a:gdLst>
                    <a:gd name="T0" fmla="+- 0 1903 1547"/>
                    <a:gd name="T1" fmla="*/ T0 w 357"/>
                    <a:gd name="T2" fmla="+- 0 4011 3973"/>
                    <a:gd name="T3" fmla="*/ 4011 h 134"/>
                    <a:gd name="T4" fmla="+- 0 1861 1547"/>
                    <a:gd name="T5" fmla="*/ T4 w 357"/>
                    <a:gd name="T6" fmla="+- 0 4011 3973"/>
                    <a:gd name="T7" fmla="*/ 4011 h 134"/>
                    <a:gd name="T8" fmla="+- 0 1861 1547"/>
                    <a:gd name="T9" fmla="*/ T8 w 357"/>
                    <a:gd name="T10" fmla="+- 0 4023 3973"/>
                    <a:gd name="T11" fmla="*/ 4023 h 134"/>
                    <a:gd name="T12" fmla="+- 0 1903 1547"/>
                    <a:gd name="T13" fmla="*/ T12 w 357"/>
                    <a:gd name="T14" fmla="+- 0 4023 3973"/>
                    <a:gd name="T15" fmla="*/ 4023 h 134"/>
                    <a:gd name="T16" fmla="+- 0 1903 1547"/>
                    <a:gd name="T17" fmla="*/ T16 w 357"/>
                    <a:gd name="T18" fmla="+- 0 4011 3973"/>
                    <a:gd name="T19" fmla="*/ 4011 h 134"/>
                  </a:gdLst>
                  <a:ahLst/>
                  <a:cxnLst>
                    <a:cxn ang="0">
                      <a:pos x="T1" y="T3"/>
                    </a:cxn>
                    <a:cxn ang="0">
                      <a:pos x="T5" y="T7"/>
                    </a:cxn>
                    <a:cxn ang="0">
                      <a:pos x="T9" y="T11"/>
                    </a:cxn>
                    <a:cxn ang="0">
                      <a:pos x="T13" y="T15"/>
                    </a:cxn>
                    <a:cxn ang="0">
                      <a:pos x="T17" y="T19"/>
                    </a:cxn>
                  </a:cxnLst>
                  <a:rect l="0" t="0" r="r" b="b"/>
                  <a:pathLst>
                    <a:path w="357" h="134">
                      <a:moveTo>
                        <a:pt x="356" y="38"/>
                      </a:moveTo>
                      <a:lnTo>
                        <a:pt x="314" y="38"/>
                      </a:lnTo>
                      <a:lnTo>
                        <a:pt x="314" y="50"/>
                      </a:lnTo>
                      <a:lnTo>
                        <a:pt x="356" y="50"/>
                      </a:lnTo>
                      <a:lnTo>
                        <a:pt x="356" y="3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953" name="Freeform 235"/>
                <p:cNvSpPr>
                  <a:spLocks/>
                </p:cNvSpPr>
                <p:nvPr/>
              </p:nvSpPr>
              <p:spPr bwMode="auto">
                <a:xfrm>
                  <a:off x="1547" y="3973"/>
                  <a:ext cx="357" cy="134"/>
                </a:xfrm>
                <a:custGeom>
                  <a:avLst/>
                  <a:gdLst>
                    <a:gd name="T0" fmla="+- 0 1888 1547"/>
                    <a:gd name="T1" fmla="*/ T0 w 357"/>
                    <a:gd name="T2" fmla="+- 0 3986 3973"/>
                    <a:gd name="T3" fmla="*/ 3986 h 134"/>
                    <a:gd name="T4" fmla="+- 0 1874 1547"/>
                    <a:gd name="T5" fmla="*/ T4 w 357"/>
                    <a:gd name="T6" fmla="+- 0 3986 3973"/>
                    <a:gd name="T7" fmla="*/ 3986 h 134"/>
                    <a:gd name="T8" fmla="+- 0 1874 1547"/>
                    <a:gd name="T9" fmla="*/ T8 w 357"/>
                    <a:gd name="T10" fmla="+- 0 4011 3973"/>
                    <a:gd name="T11" fmla="*/ 4011 h 134"/>
                    <a:gd name="T12" fmla="+- 0 1888 1547"/>
                    <a:gd name="T13" fmla="*/ T12 w 357"/>
                    <a:gd name="T14" fmla="+- 0 4011 3973"/>
                    <a:gd name="T15" fmla="*/ 4011 h 134"/>
                    <a:gd name="T16" fmla="+- 0 1888 1547"/>
                    <a:gd name="T17" fmla="*/ T16 w 357"/>
                    <a:gd name="T18" fmla="+- 0 3986 3973"/>
                    <a:gd name="T19" fmla="*/ 3986 h 134"/>
                  </a:gdLst>
                  <a:ahLst/>
                  <a:cxnLst>
                    <a:cxn ang="0">
                      <a:pos x="T1" y="T3"/>
                    </a:cxn>
                    <a:cxn ang="0">
                      <a:pos x="T5" y="T7"/>
                    </a:cxn>
                    <a:cxn ang="0">
                      <a:pos x="T9" y="T11"/>
                    </a:cxn>
                    <a:cxn ang="0">
                      <a:pos x="T13" y="T15"/>
                    </a:cxn>
                    <a:cxn ang="0">
                      <a:pos x="T17" y="T19"/>
                    </a:cxn>
                  </a:cxnLst>
                  <a:rect l="0" t="0" r="r" b="b"/>
                  <a:pathLst>
                    <a:path w="357" h="134">
                      <a:moveTo>
                        <a:pt x="341" y="13"/>
                      </a:moveTo>
                      <a:lnTo>
                        <a:pt x="327" y="13"/>
                      </a:lnTo>
                      <a:lnTo>
                        <a:pt x="327" y="38"/>
                      </a:lnTo>
                      <a:lnTo>
                        <a:pt x="341" y="38"/>
                      </a:lnTo>
                      <a:lnTo>
                        <a:pt x="341" y="1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2862" name="Group 225"/>
              <p:cNvGrpSpPr>
                <a:grpSpLocks/>
              </p:cNvGrpSpPr>
              <p:nvPr/>
            </p:nvGrpSpPr>
            <p:grpSpPr bwMode="auto">
              <a:xfrm>
                <a:off x="1434" y="645"/>
                <a:ext cx="286" cy="132"/>
                <a:chOff x="1434" y="645"/>
                <a:chExt cx="286" cy="132"/>
              </a:xfrm>
            </p:grpSpPr>
            <p:sp>
              <p:nvSpPr>
                <p:cNvPr id="22863" name="Freeform 233"/>
                <p:cNvSpPr>
                  <a:spLocks/>
                </p:cNvSpPr>
                <p:nvPr/>
              </p:nvSpPr>
              <p:spPr bwMode="auto">
                <a:xfrm>
                  <a:off x="1434" y="645"/>
                  <a:ext cx="286" cy="132"/>
                </a:xfrm>
                <a:custGeom>
                  <a:avLst/>
                  <a:gdLst>
                    <a:gd name="T0" fmla="+- 0 1522 1434"/>
                    <a:gd name="T1" fmla="*/ T0 w 286"/>
                    <a:gd name="T2" fmla="+- 0 645 645"/>
                    <a:gd name="T3" fmla="*/ 645 h 132"/>
                    <a:gd name="T4" fmla="+- 0 1434 1434"/>
                    <a:gd name="T5" fmla="*/ T4 w 286"/>
                    <a:gd name="T6" fmla="+- 0 645 645"/>
                    <a:gd name="T7" fmla="*/ 645 h 132"/>
                    <a:gd name="T8" fmla="+- 0 1434 1434"/>
                    <a:gd name="T9" fmla="*/ T8 w 286"/>
                    <a:gd name="T10" fmla="+- 0 772 645"/>
                    <a:gd name="T11" fmla="*/ 772 h 132"/>
                    <a:gd name="T12" fmla="+- 0 1525 1434"/>
                    <a:gd name="T13" fmla="*/ T12 w 286"/>
                    <a:gd name="T14" fmla="+- 0 772 645"/>
                    <a:gd name="T15" fmla="*/ 772 h 132"/>
                    <a:gd name="T16" fmla="+- 0 1525 1434"/>
                    <a:gd name="T17" fmla="*/ T16 w 286"/>
                    <a:gd name="T18" fmla="+- 0 758 645"/>
                    <a:gd name="T19" fmla="*/ 758 h 132"/>
                    <a:gd name="T20" fmla="+- 0 1450 1434"/>
                    <a:gd name="T21" fmla="*/ T20 w 286"/>
                    <a:gd name="T22" fmla="+- 0 758 645"/>
                    <a:gd name="T23" fmla="*/ 758 h 132"/>
                    <a:gd name="T24" fmla="+- 0 1450 1434"/>
                    <a:gd name="T25" fmla="*/ T24 w 286"/>
                    <a:gd name="T26" fmla="+- 0 714 645"/>
                    <a:gd name="T27" fmla="*/ 714 h 132"/>
                    <a:gd name="T28" fmla="+- 0 1519 1434"/>
                    <a:gd name="T29" fmla="*/ T28 w 286"/>
                    <a:gd name="T30" fmla="+- 0 714 645"/>
                    <a:gd name="T31" fmla="*/ 714 h 132"/>
                    <a:gd name="T32" fmla="+- 0 1519 1434"/>
                    <a:gd name="T33" fmla="*/ T32 w 286"/>
                    <a:gd name="T34" fmla="+- 0 700 645"/>
                    <a:gd name="T35" fmla="*/ 700 h 132"/>
                    <a:gd name="T36" fmla="+- 0 1450 1434"/>
                    <a:gd name="T37" fmla="*/ T36 w 286"/>
                    <a:gd name="T38" fmla="+- 0 700 645"/>
                    <a:gd name="T39" fmla="*/ 700 h 132"/>
                    <a:gd name="T40" fmla="+- 0 1450 1434"/>
                    <a:gd name="T41" fmla="*/ T40 w 286"/>
                    <a:gd name="T42" fmla="+- 0 659 645"/>
                    <a:gd name="T43" fmla="*/ 659 h 132"/>
                    <a:gd name="T44" fmla="+- 0 1522 1434"/>
                    <a:gd name="T45" fmla="*/ T44 w 286"/>
                    <a:gd name="T46" fmla="+- 0 659 645"/>
                    <a:gd name="T47" fmla="*/ 659 h 132"/>
                    <a:gd name="T48" fmla="+- 0 1522 1434"/>
                    <a:gd name="T49" fmla="*/ T48 w 286"/>
                    <a:gd name="T50" fmla="+- 0 645 645"/>
                    <a:gd name="T51" fmla="*/ 645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86" h="132">
                      <a:moveTo>
                        <a:pt x="88" y="0"/>
                      </a:moveTo>
                      <a:lnTo>
                        <a:pt x="0" y="0"/>
                      </a:lnTo>
                      <a:lnTo>
                        <a:pt x="0" y="127"/>
                      </a:lnTo>
                      <a:lnTo>
                        <a:pt x="91" y="127"/>
                      </a:lnTo>
                      <a:lnTo>
                        <a:pt x="91" y="113"/>
                      </a:lnTo>
                      <a:lnTo>
                        <a:pt x="16" y="113"/>
                      </a:lnTo>
                      <a:lnTo>
                        <a:pt x="16" y="69"/>
                      </a:lnTo>
                      <a:lnTo>
                        <a:pt x="85" y="69"/>
                      </a:lnTo>
                      <a:lnTo>
                        <a:pt x="85" y="55"/>
                      </a:lnTo>
                      <a:lnTo>
                        <a:pt x="16" y="55"/>
                      </a:lnTo>
                      <a:lnTo>
                        <a:pt x="16" y="14"/>
                      </a:lnTo>
                      <a:lnTo>
                        <a:pt x="88" y="14"/>
                      </a:lnTo>
                      <a:lnTo>
                        <a:pt x="8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64" name="Freeform 232"/>
                <p:cNvSpPr>
                  <a:spLocks/>
                </p:cNvSpPr>
                <p:nvPr/>
              </p:nvSpPr>
              <p:spPr bwMode="auto">
                <a:xfrm>
                  <a:off x="1434" y="645"/>
                  <a:ext cx="286" cy="132"/>
                </a:xfrm>
                <a:custGeom>
                  <a:avLst/>
                  <a:gdLst>
                    <a:gd name="T0" fmla="+- 0 1564 1434"/>
                    <a:gd name="T1" fmla="*/ T0 w 286"/>
                    <a:gd name="T2" fmla="+- 0 681 645"/>
                    <a:gd name="T3" fmla="*/ 681 h 132"/>
                    <a:gd name="T4" fmla="+- 0 1551 1434"/>
                    <a:gd name="T5" fmla="*/ T4 w 286"/>
                    <a:gd name="T6" fmla="+- 0 681 645"/>
                    <a:gd name="T7" fmla="*/ 681 h 132"/>
                    <a:gd name="T8" fmla="+- 0 1551 1434"/>
                    <a:gd name="T9" fmla="*/ T8 w 286"/>
                    <a:gd name="T10" fmla="+- 0 772 645"/>
                    <a:gd name="T11" fmla="*/ 772 h 132"/>
                    <a:gd name="T12" fmla="+- 0 1565 1434"/>
                    <a:gd name="T13" fmla="*/ T12 w 286"/>
                    <a:gd name="T14" fmla="+- 0 772 645"/>
                    <a:gd name="T15" fmla="*/ 772 h 132"/>
                    <a:gd name="T16" fmla="+- 0 1565 1434"/>
                    <a:gd name="T17" fmla="*/ T16 w 286"/>
                    <a:gd name="T18" fmla="+- 0 703 645"/>
                    <a:gd name="T19" fmla="*/ 703 h 132"/>
                    <a:gd name="T20" fmla="+- 0 1571 1434"/>
                    <a:gd name="T21" fmla="*/ T20 w 286"/>
                    <a:gd name="T22" fmla="+- 0 696 645"/>
                    <a:gd name="T23" fmla="*/ 696 h 132"/>
                    <a:gd name="T24" fmla="+- 0 1564 1434"/>
                    <a:gd name="T25" fmla="*/ T24 w 286"/>
                    <a:gd name="T26" fmla="+- 0 696 645"/>
                    <a:gd name="T27" fmla="*/ 696 h 132"/>
                    <a:gd name="T28" fmla="+- 0 1564 1434"/>
                    <a:gd name="T29" fmla="*/ T28 w 286"/>
                    <a:gd name="T30" fmla="+- 0 681 645"/>
                    <a:gd name="T31" fmla="*/ 681 h 132"/>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286" h="132">
                      <a:moveTo>
                        <a:pt x="130" y="36"/>
                      </a:moveTo>
                      <a:lnTo>
                        <a:pt x="117" y="36"/>
                      </a:lnTo>
                      <a:lnTo>
                        <a:pt x="117" y="127"/>
                      </a:lnTo>
                      <a:lnTo>
                        <a:pt x="131" y="127"/>
                      </a:lnTo>
                      <a:lnTo>
                        <a:pt x="131" y="58"/>
                      </a:lnTo>
                      <a:lnTo>
                        <a:pt x="137" y="51"/>
                      </a:lnTo>
                      <a:lnTo>
                        <a:pt x="130" y="51"/>
                      </a:lnTo>
                      <a:lnTo>
                        <a:pt x="130" y="3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65" name="Freeform 231"/>
                <p:cNvSpPr>
                  <a:spLocks/>
                </p:cNvSpPr>
                <p:nvPr/>
              </p:nvSpPr>
              <p:spPr bwMode="auto">
                <a:xfrm>
                  <a:off x="1434" y="645"/>
                  <a:ext cx="286" cy="132"/>
                </a:xfrm>
                <a:custGeom>
                  <a:avLst/>
                  <a:gdLst>
                    <a:gd name="T0" fmla="+- 0 1623 1434"/>
                    <a:gd name="T1" fmla="*/ T0 w 286"/>
                    <a:gd name="T2" fmla="+- 0 691 645"/>
                    <a:gd name="T3" fmla="*/ 691 h 132"/>
                    <a:gd name="T4" fmla="+- 0 1602 1434"/>
                    <a:gd name="T5" fmla="*/ T4 w 286"/>
                    <a:gd name="T6" fmla="+- 0 691 645"/>
                    <a:gd name="T7" fmla="*/ 691 h 132"/>
                    <a:gd name="T8" fmla="+- 0 1609 1434"/>
                    <a:gd name="T9" fmla="*/ T8 w 286"/>
                    <a:gd name="T10" fmla="+- 0 698 645"/>
                    <a:gd name="T11" fmla="*/ 698 h 132"/>
                    <a:gd name="T12" fmla="+- 0 1609 1434"/>
                    <a:gd name="T13" fmla="*/ T12 w 286"/>
                    <a:gd name="T14" fmla="+- 0 772 645"/>
                    <a:gd name="T15" fmla="*/ 772 h 132"/>
                    <a:gd name="T16" fmla="+- 0 1623 1434"/>
                    <a:gd name="T17" fmla="*/ T16 w 286"/>
                    <a:gd name="T18" fmla="+- 0 772 645"/>
                    <a:gd name="T19" fmla="*/ 772 h 132"/>
                    <a:gd name="T20" fmla="+- 0 1623 1434"/>
                    <a:gd name="T21" fmla="*/ T20 w 286"/>
                    <a:gd name="T22" fmla="+- 0 691 645"/>
                    <a:gd name="T23" fmla="*/ 691 h 132"/>
                  </a:gdLst>
                  <a:ahLst/>
                  <a:cxnLst>
                    <a:cxn ang="0">
                      <a:pos x="T1" y="T3"/>
                    </a:cxn>
                    <a:cxn ang="0">
                      <a:pos x="T5" y="T7"/>
                    </a:cxn>
                    <a:cxn ang="0">
                      <a:pos x="T9" y="T11"/>
                    </a:cxn>
                    <a:cxn ang="0">
                      <a:pos x="T13" y="T15"/>
                    </a:cxn>
                    <a:cxn ang="0">
                      <a:pos x="T17" y="T19"/>
                    </a:cxn>
                    <a:cxn ang="0">
                      <a:pos x="T21" y="T23"/>
                    </a:cxn>
                  </a:cxnLst>
                  <a:rect l="0" t="0" r="r" b="b"/>
                  <a:pathLst>
                    <a:path w="286" h="132">
                      <a:moveTo>
                        <a:pt x="189" y="46"/>
                      </a:moveTo>
                      <a:lnTo>
                        <a:pt x="168" y="46"/>
                      </a:lnTo>
                      <a:lnTo>
                        <a:pt x="175" y="53"/>
                      </a:lnTo>
                      <a:lnTo>
                        <a:pt x="175" y="127"/>
                      </a:lnTo>
                      <a:lnTo>
                        <a:pt x="189" y="127"/>
                      </a:lnTo>
                      <a:lnTo>
                        <a:pt x="189" y="4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66" name="Freeform 230"/>
                <p:cNvSpPr>
                  <a:spLocks/>
                </p:cNvSpPr>
                <p:nvPr/>
              </p:nvSpPr>
              <p:spPr bwMode="auto">
                <a:xfrm>
                  <a:off x="1434" y="645"/>
                  <a:ext cx="286" cy="132"/>
                </a:xfrm>
                <a:custGeom>
                  <a:avLst/>
                  <a:gdLst>
                    <a:gd name="T0" fmla="+- 0 1612 1434"/>
                    <a:gd name="T1" fmla="*/ T0 w 286"/>
                    <a:gd name="T2" fmla="+- 0 678 645"/>
                    <a:gd name="T3" fmla="*/ 678 h 132"/>
                    <a:gd name="T4" fmla="+- 0 1581 1434"/>
                    <a:gd name="T5" fmla="*/ T4 w 286"/>
                    <a:gd name="T6" fmla="+- 0 678 645"/>
                    <a:gd name="T7" fmla="*/ 678 h 132"/>
                    <a:gd name="T8" fmla="+- 0 1572 1434"/>
                    <a:gd name="T9" fmla="*/ T8 w 286"/>
                    <a:gd name="T10" fmla="+- 0 683 645"/>
                    <a:gd name="T11" fmla="*/ 683 h 132"/>
                    <a:gd name="T12" fmla="+- 0 1564 1434"/>
                    <a:gd name="T13" fmla="*/ T12 w 286"/>
                    <a:gd name="T14" fmla="+- 0 696 645"/>
                    <a:gd name="T15" fmla="*/ 696 h 132"/>
                    <a:gd name="T16" fmla="+- 0 1571 1434"/>
                    <a:gd name="T17" fmla="*/ T16 w 286"/>
                    <a:gd name="T18" fmla="+- 0 696 645"/>
                    <a:gd name="T19" fmla="*/ 696 h 132"/>
                    <a:gd name="T20" fmla="+- 0 1575 1434"/>
                    <a:gd name="T21" fmla="*/ T20 w 286"/>
                    <a:gd name="T22" fmla="+- 0 691 645"/>
                    <a:gd name="T23" fmla="*/ 691 h 132"/>
                    <a:gd name="T24" fmla="+- 0 1623 1434"/>
                    <a:gd name="T25" fmla="*/ T24 w 286"/>
                    <a:gd name="T26" fmla="+- 0 691 645"/>
                    <a:gd name="T27" fmla="*/ 691 h 132"/>
                    <a:gd name="T28" fmla="+- 0 1623 1434"/>
                    <a:gd name="T29" fmla="*/ T28 w 286"/>
                    <a:gd name="T30" fmla="+- 0 688 645"/>
                    <a:gd name="T31" fmla="*/ 688 h 132"/>
                    <a:gd name="T32" fmla="+- 0 1612 1434"/>
                    <a:gd name="T33" fmla="*/ T32 w 286"/>
                    <a:gd name="T34" fmla="+- 0 678 645"/>
                    <a:gd name="T35" fmla="*/ 678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86" h="132">
                      <a:moveTo>
                        <a:pt x="178" y="33"/>
                      </a:moveTo>
                      <a:lnTo>
                        <a:pt x="147" y="33"/>
                      </a:lnTo>
                      <a:lnTo>
                        <a:pt x="138" y="38"/>
                      </a:lnTo>
                      <a:lnTo>
                        <a:pt x="130" y="51"/>
                      </a:lnTo>
                      <a:lnTo>
                        <a:pt x="137" y="51"/>
                      </a:lnTo>
                      <a:lnTo>
                        <a:pt x="141" y="46"/>
                      </a:lnTo>
                      <a:lnTo>
                        <a:pt x="189" y="46"/>
                      </a:lnTo>
                      <a:lnTo>
                        <a:pt x="189" y="43"/>
                      </a:lnTo>
                      <a:lnTo>
                        <a:pt x="178" y="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67" name="Freeform 229"/>
                <p:cNvSpPr>
                  <a:spLocks/>
                </p:cNvSpPr>
                <p:nvPr/>
              </p:nvSpPr>
              <p:spPr bwMode="auto">
                <a:xfrm>
                  <a:off x="1434" y="645"/>
                  <a:ext cx="286" cy="132"/>
                </a:xfrm>
                <a:custGeom>
                  <a:avLst/>
                  <a:gdLst>
                    <a:gd name="T0" fmla="+- 0 1689 1434"/>
                    <a:gd name="T1" fmla="*/ T0 w 286"/>
                    <a:gd name="T2" fmla="+- 0 678 645"/>
                    <a:gd name="T3" fmla="*/ 678 h 132"/>
                    <a:gd name="T4" fmla="+- 0 1677 1434"/>
                    <a:gd name="T5" fmla="*/ T4 w 286"/>
                    <a:gd name="T6" fmla="+- 0 678 645"/>
                    <a:gd name="T7" fmla="*/ 678 h 132"/>
                    <a:gd name="T8" fmla="+- 0 1657 1434"/>
                    <a:gd name="T9" fmla="*/ T8 w 286"/>
                    <a:gd name="T10" fmla="+- 0 684 645"/>
                    <a:gd name="T11" fmla="*/ 684 h 132"/>
                    <a:gd name="T12" fmla="+- 0 1643 1434"/>
                    <a:gd name="T13" fmla="*/ T12 w 286"/>
                    <a:gd name="T14" fmla="+- 0 699 645"/>
                    <a:gd name="T15" fmla="*/ 699 h 132"/>
                    <a:gd name="T16" fmla="+- 0 1638 1434"/>
                    <a:gd name="T17" fmla="*/ T16 w 286"/>
                    <a:gd name="T18" fmla="+- 0 723 645"/>
                    <a:gd name="T19" fmla="*/ 723 h 132"/>
                    <a:gd name="T20" fmla="+- 0 1642 1434"/>
                    <a:gd name="T21" fmla="*/ T20 w 286"/>
                    <a:gd name="T22" fmla="+- 0 750 645"/>
                    <a:gd name="T23" fmla="*/ 750 h 132"/>
                    <a:gd name="T24" fmla="+- 0 1653 1434"/>
                    <a:gd name="T25" fmla="*/ T24 w 286"/>
                    <a:gd name="T26" fmla="+- 0 767 645"/>
                    <a:gd name="T27" fmla="*/ 767 h 132"/>
                    <a:gd name="T28" fmla="+- 0 1671 1434"/>
                    <a:gd name="T29" fmla="*/ T28 w 286"/>
                    <a:gd name="T30" fmla="+- 0 776 645"/>
                    <a:gd name="T31" fmla="*/ 776 h 132"/>
                    <a:gd name="T32" fmla="+- 0 1690 1434"/>
                    <a:gd name="T33" fmla="*/ T32 w 286"/>
                    <a:gd name="T34" fmla="+- 0 776 645"/>
                    <a:gd name="T35" fmla="*/ 776 h 132"/>
                    <a:gd name="T36" fmla="+- 0 1699 1434"/>
                    <a:gd name="T37" fmla="*/ T36 w 286"/>
                    <a:gd name="T38" fmla="+- 0 771 645"/>
                    <a:gd name="T39" fmla="*/ 771 h 132"/>
                    <a:gd name="T40" fmla="+- 0 1706 1434"/>
                    <a:gd name="T41" fmla="*/ T40 w 286"/>
                    <a:gd name="T42" fmla="+- 0 761 645"/>
                    <a:gd name="T43" fmla="*/ 761 h 132"/>
                    <a:gd name="T44" fmla="+- 0 1687 1434"/>
                    <a:gd name="T45" fmla="*/ T44 w 286"/>
                    <a:gd name="T46" fmla="+- 0 761 645"/>
                    <a:gd name="T47" fmla="*/ 761 h 132"/>
                    <a:gd name="T48" fmla="+- 0 1665 1434"/>
                    <a:gd name="T49" fmla="*/ T48 w 286"/>
                    <a:gd name="T50" fmla="+- 0 756 645"/>
                    <a:gd name="T51" fmla="*/ 756 h 132"/>
                    <a:gd name="T52" fmla="+- 0 1654 1434"/>
                    <a:gd name="T53" fmla="*/ T52 w 286"/>
                    <a:gd name="T54" fmla="+- 0 739 645"/>
                    <a:gd name="T55" fmla="*/ 739 h 132"/>
                    <a:gd name="T56" fmla="+- 0 1657 1434"/>
                    <a:gd name="T57" fmla="*/ T56 w 286"/>
                    <a:gd name="T58" fmla="+- 0 710 645"/>
                    <a:gd name="T59" fmla="*/ 710 h 132"/>
                    <a:gd name="T60" fmla="+- 0 1668 1434"/>
                    <a:gd name="T61" fmla="*/ T60 w 286"/>
                    <a:gd name="T62" fmla="+- 0 695 645"/>
                    <a:gd name="T63" fmla="*/ 695 h 132"/>
                    <a:gd name="T64" fmla="+- 0 1679 1434"/>
                    <a:gd name="T65" fmla="*/ T64 w 286"/>
                    <a:gd name="T66" fmla="+- 0 692 645"/>
                    <a:gd name="T67" fmla="*/ 692 h 132"/>
                    <a:gd name="T68" fmla="+- 0 1705 1434"/>
                    <a:gd name="T69" fmla="*/ T68 w 286"/>
                    <a:gd name="T70" fmla="+- 0 692 645"/>
                    <a:gd name="T71" fmla="*/ 692 h 132"/>
                    <a:gd name="T72" fmla="+- 0 1699 1434"/>
                    <a:gd name="T73" fmla="*/ T72 w 286"/>
                    <a:gd name="T74" fmla="+- 0 683 645"/>
                    <a:gd name="T75" fmla="*/ 683 h 132"/>
                    <a:gd name="T76" fmla="+- 0 1689 1434"/>
                    <a:gd name="T77" fmla="*/ T76 w 286"/>
                    <a:gd name="T78" fmla="+- 0 678 645"/>
                    <a:gd name="T79" fmla="*/ 678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86" h="132">
                      <a:moveTo>
                        <a:pt x="255" y="33"/>
                      </a:moveTo>
                      <a:lnTo>
                        <a:pt x="243" y="33"/>
                      </a:lnTo>
                      <a:lnTo>
                        <a:pt x="223" y="39"/>
                      </a:lnTo>
                      <a:lnTo>
                        <a:pt x="209" y="54"/>
                      </a:lnTo>
                      <a:lnTo>
                        <a:pt x="204" y="78"/>
                      </a:lnTo>
                      <a:lnTo>
                        <a:pt x="208" y="105"/>
                      </a:lnTo>
                      <a:lnTo>
                        <a:pt x="219" y="122"/>
                      </a:lnTo>
                      <a:lnTo>
                        <a:pt x="237" y="131"/>
                      </a:lnTo>
                      <a:lnTo>
                        <a:pt x="256" y="131"/>
                      </a:lnTo>
                      <a:lnTo>
                        <a:pt x="265" y="126"/>
                      </a:lnTo>
                      <a:lnTo>
                        <a:pt x="272" y="116"/>
                      </a:lnTo>
                      <a:lnTo>
                        <a:pt x="253" y="116"/>
                      </a:lnTo>
                      <a:lnTo>
                        <a:pt x="231" y="111"/>
                      </a:lnTo>
                      <a:lnTo>
                        <a:pt x="220" y="94"/>
                      </a:lnTo>
                      <a:lnTo>
                        <a:pt x="223" y="65"/>
                      </a:lnTo>
                      <a:lnTo>
                        <a:pt x="234" y="50"/>
                      </a:lnTo>
                      <a:lnTo>
                        <a:pt x="245" y="47"/>
                      </a:lnTo>
                      <a:lnTo>
                        <a:pt x="271" y="47"/>
                      </a:lnTo>
                      <a:lnTo>
                        <a:pt x="265" y="38"/>
                      </a:lnTo>
                      <a:lnTo>
                        <a:pt x="255" y="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68" name="Freeform 228"/>
                <p:cNvSpPr>
                  <a:spLocks/>
                </p:cNvSpPr>
                <p:nvPr/>
              </p:nvSpPr>
              <p:spPr bwMode="auto">
                <a:xfrm>
                  <a:off x="1434" y="645"/>
                  <a:ext cx="286" cy="132"/>
                </a:xfrm>
                <a:custGeom>
                  <a:avLst/>
                  <a:gdLst>
                    <a:gd name="T0" fmla="+- 0 1719 1434"/>
                    <a:gd name="T1" fmla="*/ T0 w 286"/>
                    <a:gd name="T2" fmla="+- 0 760 645"/>
                    <a:gd name="T3" fmla="*/ 760 h 132"/>
                    <a:gd name="T4" fmla="+- 0 1707 1434"/>
                    <a:gd name="T5" fmla="*/ T4 w 286"/>
                    <a:gd name="T6" fmla="+- 0 760 645"/>
                    <a:gd name="T7" fmla="*/ 760 h 132"/>
                    <a:gd name="T8" fmla="+- 0 1707 1434"/>
                    <a:gd name="T9" fmla="*/ T8 w 286"/>
                    <a:gd name="T10" fmla="+- 0 772 645"/>
                    <a:gd name="T11" fmla="*/ 772 h 132"/>
                    <a:gd name="T12" fmla="+- 0 1719 1434"/>
                    <a:gd name="T13" fmla="*/ T12 w 286"/>
                    <a:gd name="T14" fmla="+- 0 772 645"/>
                    <a:gd name="T15" fmla="*/ 772 h 132"/>
                    <a:gd name="T16" fmla="+- 0 1719 1434"/>
                    <a:gd name="T17" fmla="*/ T16 w 286"/>
                    <a:gd name="T18" fmla="+- 0 760 645"/>
                    <a:gd name="T19" fmla="*/ 760 h 132"/>
                  </a:gdLst>
                  <a:ahLst/>
                  <a:cxnLst>
                    <a:cxn ang="0">
                      <a:pos x="T1" y="T3"/>
                    </a:cxn>
                    <a:cxn ang="0">
                      <a:pos x="T5" y="T7"/>
                    </a:cxn>
                    <a:cxn ang="0">
                      <a:pos x="T9" y="T11"/>
                    </a:cxn>
                    <a:cxn ang="0">
                      <a:pos x="T13" y="T15"/>
                    </a:cxn>
                    <a:cxn ang="0">
                      <a:pos x="T17" y="T19"/>
                    </a:cxn>
                  </a:cxnLst>
                  <a:rect l="0" t="0" r="r" b="b"/>
                  <a:pathLst>
                    <a:path w="286" h="132">
                      <a:moveTo>
                        <a:pt x="285" y="115"/>
                      </a:moveTo>
                      <a:lnTo>
                        <a:pt x="273" y="115"/>
                      </a:lnTo>
                      <a:lnTo>
                        <a:pt x="273" y="127"/>
                      </a:lnTo>
                      <a:lnTo>
                        <a:pt x="285" y="127"/>
                      </a:lnTo>
                      <a:lnTo>
                        <a:pt x="285" y="11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69" name="Freeform 227"/>
                <p:cNvSpPr>
                  <a:spLocks/>
                </p:cNvSpPr>
                <p:nvPr/>
              </p:nvSpPr>
              <p:spPr bwMode="auto">
                <a:xfrm>
                  <a:off x="1434" y="645"/>
                  <a:ext cx="286" cy="132"/>
                </a:xfrm>
                <a:custGeom>
                  <a:avLst/>
                  <a:gdLst>
                    <a:gd name="T0" fmla="+- 0 1705 1434"/>
                    <a:gd name="T1" fmla="*/ T0 w 286"/>
                    <a:gd name="T2" fmla="+- 0 692 645"/>
                    <a:gd name="T3" fmla="*/ 692 h 132"/>
                    <a:gd name="T4" fmla="+- 0 1679 1434"/>
                    <a:gd name="T5" fmla="*/ T4 w 286"/>
                    <a:gd name="T6" fmla="+- 0 692 645"/>
                    <a:gd name="T7" fmla="*/ 692 h 132"/>
                    <a:gd name="T8" fmla="+- 0 1697 1434"/>
                    <a:gd name="T9" fmla="*/ T8 w 286"/>
                    <a:gd name="T10" fmla="+- 0 700 645"/>
                    <a:gd name="T11" fmla="*/ 700 h 132"/>
                    <a:gd name="T12" fmla="+- 0 1705 1434"/>
                    <a:gd name="T13" fmla="*/ T12 w 286"/>
                    <a:gd name="T14" fmla="+- 0 722 645"/>
                    <a:gd name="T15" fmla="*/ 722 h 132"/>
                    <a:gd name="T16" fmla="+- 0 1700 1434"/>
                    <a:gd name="T17" fmla="*/ T16 w 286"/>
                    <a:gd name="T18" fmla="+- 0 748 645"/>
                    <a:gd name="T19" fmla="*/ 748 h 132"/>
                    <a:gd name="T20" fmla="+- 0 1687 1434"/>
                    <a:gd name="T21" fmla="*/ T20 w 286"/>
                    <a:gd name="T22" fmla="+- 0 761 645"/>
                    <a:gd name="T23" fmla="*/ 761 h 132"/>
                    <a:gd name="T24" fmla="+- 0 1706 1434"/>
                    <a:gd name="T25" fmla="*/ T24 w 286"/>
                    <a:gd name="T26" fmla="+- 0 761 645"/>
                    <a:gd name="T27" fmla="*/ 761 h 132"/>
                    <a:gd name="T28" fmla="+- 0 1707 1434"/>
                    <a:gd name="T29" fmla="*/ T28 w 286"/>
                    <a:gd name="T30" fmla="+- 0 760 645"/>
                    <a:gd name="T31" fmla="*/ 760 h 132"/>
                    <a:gd name="T32" fmla="+- 0 1719 1434"/>
                    <a:gd name="T33" fmla="*/ T32 w 286"/>
                    <a:gd name="T34" fmla="+- 0 760 645"/>
                    <a:gd name="T35" fmla="*/ 760 h 132"/>
                    <a:gd name="T36" fmla="+- 0 1719 1434"/>
                    <a:gd name="T37" fmla="*/ T36 w 286"/>
                    <a:gd name="T38" fmla="+- 0 692 645"/>
                    <a:gd name="T39" fmla="*/ 692 h 132"/>
                    <a:gd name="T40" fmla="+- 0 1705 1434"/>
                    <a:gd name="T41" fmla="*/ T40 w 286"/>
                    <a:gd name="T42" fmla="+- 0 692 645"/>
                    <a:gd name="T43" fmla="*/ 692 h 132"/>
                    <a:gd name="T44" fmla="+- 0 1705 1434"/>
                    <a:gd name="T45" fmla="*/ T44 w 286"/>
                    <a:gd name="T46" fmla="+- 0 692 645"/>
                    <a:gd name="T47" fmla="*/ 692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286" h="132">
                      <a:moveTo>
                        <a:pt x="271" y="47"/>
                      </a:moveTo>
                      <a:lnTo>
                        <a:pt x="245" y="47"/>
                      </a:lnTo>
                      <a:lnTo>
                        <a:pt x="263" y="55"/>
                      </a:lnTo>
                      <a:lnTo>
                        <a:pt x="271" y="77"/>
                      </a:lnTo>
                      <a:lnTo>
                        <a:pt x="266" y="103"/>
                      </a:lnTo>
                      <a:lnTo>
                        <a:pt x="253" y="116"/>
                      </a:lnTo>
                      <a:lnTo>
                        <a:pt x="272" y="116"/>
                      </a:lnTo>
                      <a:lnTo>
                        <a:pt x="273" y="115"/>
                      </a:lnTo>
                      <a:lnTo>
                        <a:pt x="285" y="115"/>
                      </a:lnTo>
                      <a:lnTo>
                        <a:pt x="285" y="47"/>
                      </a:lnTo>
                      <a:lnTo>
                        <a:pt x="271" y="4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870" name="Freeform 226"/>
                <p:cNvSpPr>
                  <a:spLocks/>
                </p:cNvSpPr>
                <p:nvPr/>
              </p:nvSpPr>
              <p:spPr bwMode="auto">
                <a:xfrm>
                  <a:off x="1434" y="645"/>
                  <a:ext cx="286" cy="132"/>
                </a:xfrm>
                <a:custGeom>
                  <a:avLst/>
                  <a:gdLst>
                    <a:gd name="T0" fmla="+- 0 1719 1434"/>
                    <a:gd name="T1" fmla="*/ T0 w 286"/>
                    <a:gd name="T2" fmla="+- 0 645 645"/>
                    <a:gd name="T3" fmla="*/ 645 h 132"/>
                    <a:gd name="T4" fmla="+- 0 1705 1434"/>
                    <a:gd name="T5" fmla="*/ T4 w 286"/>
                    <a:gd name="T6" fmla="+- 0 645 645"/>
                    <a:gd name="T7" fmla="*/ 645 h 132"/>
                    <a:gd name="T8" fmla="+- 0 1705 1434"/>
                    <a:gd name="T9" fmla="*/ T8 w 286"/>
                    <a:gd name="T10" fmla="+- 0 692 645"/>
                    <a:gd name="T11" fmla="*/ 692 h 132"/>
                    <a:gd name="T12" fmla="+- 0 1719 1434"/>
                    <a:gd name="T13" fmla="*/ T12 w 286"/>
                    <a:gd name="T14" fmla="+- 0 692 645"/>
                    <a:gd name="T15" fmla="*/ 692 h 132"/>
                    <a:gd name="T16" fmla="+- 0 1719 1434"/>
                    <a:gd name="T17" fmla="*/ T16 w 286"/>
                    <a:gd name="T18" fmla="+- 0 645 645"/>
                    <a:gd name="T19" fmla="*/ 645 h 132"/>
                  </a:gdLst>
                  <a:ahLst/>
                  <a:cxnLst>
                    <a:cxn ang="0">
                      <a:pos x="T1" y="T3"/>
                    </a:cxn>
                    <a:cxn ang="0">
                      <a:pos x="T5" y="T7"/>
                    </a:cxn>
                    <a:cxn ang="0">
                      <a:pos x="T9" y="T11"/>
                    </a:cxn>
                    <a:cxn ang="0">
                      <a:pos x="T13" y="T15"/>
                    </a:cxn>
                    <a:cxn ang="0">
                      <a:pos x="T17" y="T19"/>
                    </a:cxn>
                  </a:cxnLst>
                  <a:rect l="0" t="0" r="r" b="b"/>
                  <a:pathLst>
                    <a:path w="286" h="132">
                      <a:moveTo>
                        <a:pt x="285" y="0"/>
                      </a:moveTo>
                      <a:lnTo>
                        <a:pt x="271" y="0"/>
                      </a:lnTo>
                      <a:lnTo>
                        <a:pt x="271" y="47"/>
                      </a:lnTo>
                      <a:lnTo>
                        <a:pt x="285" y="47"/>
                      </a:lnTo>
                      <a:lnTo>
                        <a:pt x="285"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pic>
          <p:nvPicPr>
            <p:cNvPr id="23006" name="image4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0480" y="5081870"/>
              <a:ext cx="1235075" cy="87313"/>
            </a:xfrm>
            <a:prstGeom prst="rect">
              <a:avLst/>
            </a:prstGeom>
            <a:noFill/>
            <a:extLst>
              <a:ext uri="{909E8E84-426E-40DD-AFC4-6F175D3DCCD1}">
                <a14:hiddenFill xmlns:a14="http://schemas.microsoft.com/office/drawing/2010/main">
                  <a:solidFill>
                    <a:srgbClr val="FFFFFF"/>
                  </a:solidFill>
                </a14:hiddenFill>
              </a:ext>
            </a:extLst>
          </p:spPr>
        </p:pic>
      </p:grpSp>
      <p:sp>
        <p:nvSpPr>
          <p:cNvPr id="22825" name="Rectangle 22824"/>
          <p:cNvSpPr/>
          <p:nvPr/>
        </p:nvSpPr>
        <p:spPr>
          <a:xfrm>
            <a:off x="5069103" y="5504746"/>
            <a:ext cx="3810000" cy="1295739"/>
          </a:xfrm>
          <a:prstGeom prst="rect">
            <a:avLst/>
          </a:prstGeom>
          <a:solidFill>
            <a:schemeClr val="bg1"/>
          </a:solidFill>
        </p:spPr>
        <p:txBody>
          <a:bodyPr wrap="square">
            <a:spAutoFit/>
          </a:bodyPr>
          <a:lstStyle/>
          <a:p>
            <a:pPr marL="73660" marR="66675" algn="just">
              <a:lnSpc>
                <a:spcPct val="115000"/>
              </a:lnSpc>
              <a:spcBef>
                <a:spcPts val="0"/>
              </a:spcBef>
              <a:spcAft>
                <a:spcPts val="0"/>
              </a:spcAft>
            </a:pPr>
            <a:r>
              <a:rPr lang="en-US" sz="1200" dirty="0">
                <a:latin typeface="+mj-lt"/>
                <a:ea typeface="Century" panose="02040604050505020304" pitchFamily="18" charset="0"/>
                <a:cs typeface="Century" panose="02040604050505020304" pitchFamily="18" charset="0"/>
              </a:rPr>
              <a:t>Salinity</a:t>
            </a:r>
            <a:r>
              <a:rPr lang="en-US" sz="1200" spc="-20" dirty="0">
                <a:latin typeface="+mj-lt"/>
                <a:ea typeface="Century" panose="02040604050505020304" pitchFamily="18" charset="0"/>
                <a:cs typeface="Century" panose="02040604050505020304" pitchFamily="18" charset="0"/>
              </a:rPr>
              <a:t> </a:t>
            </a:r>
            <a:r>
              <a:rPr lang="en-US" sz="1200" spc="-5" dirty="0">
                <a:latin typeface="+mj-lt"/>
                <a:ea typeface="Century" panose="02040604050505020304" pitchFamily="18" charset="0"/>
                <a:cs typeface="Century" panose="02040604050505020304" pitchFamily="18" charset="0"/>
              </a:rPr>
              <a:t>pro</a:t>
            </a:r>
            <a:r>
              <a:rPr lang="en-US" sz="1200" spc="-5" dirty="0">
                <a:latin typeface="+mj-lt"/>
                <a:ea typeface="Times New Roman" panose="02020603050405020304" pitchFamily="18" charset="0"/>
                <a:cs typeface="Times New Roman" panose="02020603050405020304" pitchFamily="18" charset="0"/>
              </a:rPr>
              <a:t>ﬁ</a:t>
            </a:r>
            <a:r>
              <a:rPr lang="en-US" sz="1200" spc="-5" dirty="0">
                <a:latin typeface="+mj-lt"/>
                <a:ea typeface="Century" panose="02040604050505020304" pitchFamily="18" charset="0"/>
                <a:cs typeface="Century" panose="02040604050505020304" pitchFamily="18" charset="0"/>
              </a:rPr>
              <a:t>les</a:t>
            </a:r>
            <a:r>
              <a:rPr lang="en-US" sz="1200" spc="-30"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in</a:t>
            </a:r>
            <a:r>
              <a:rPr lang="en-US" sz="1200" spc="-25"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the</a:t>
            </a:r>
            <a:r>
              <a:rPr lang="en-US" sz="1200" spc="-20"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membrane</a:t>
            </a:r>
            <a:r>
              <a:rPr lang="en-US" sz="1200" spc="-25"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module</a:t>
            </a:r>
            <a:r>
              <a:rPr lang="en-US" sz="1200" spc="-25"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as</a:t>
            </a:r>
            <a:r>
              <a:rPr lang="en-US" sz="1200" spc="-30" dirty="0">
                <a:latin typeface="+mj-lt"/>
                <a:ea typeface="Century" panose="02040604050505020304" pitchFamily="18" charset="0"/>
                <a:cs typeface="Century" panose="02040604050505020304" pitchFamily="18" charset="0"/>
              </a:rPr>
              <a:t> </a:t>
            </a:r>
            <a:r>
              <a:rPr lang="en-US" sz="1200" spc="-5" dirty="0">
                <a:latin typeface="+mj-lt"/>
                <a:ea typeface="Century" panose="02040604050505020304" pitchFamily="18" charset="0"/>
                <a:cs typeface="Century" panose="02040604050505020304" pitchFamily="18" charset="0"/>
              </a:rPr>
              <a:t>recovery</a:t>
            </a:r>
            <a:r>
              <a:rPr lang="en-US" sz="1200" spc="-30"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increases</a:t>
            </a:r>
            <a:r>
              <a:rPr lang="en-US" sz="1200" spc="-30"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during</a:t>
            </a:r>
            <a:r>
              <a:rPr lang="en-US" sz="1200" spc="-30"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each</a:t>
            </a:r>
            <a:r>
              <a:rPr lang="en-US" sz="1200" spc="-20" dirty="0">
                <a:latin typeface="+mj-lt"/>
                <a:ea typeface="Century" panose="02040604050505020304" pitchFamily="18" charset="0"/>
                <a:cs typeface="Century" panose="02040604050505020304" pitchFamily="18" charset="0"/>
              </a:rPr>
              <a:t> </a:t>
            </a:r>
            <a:r>
              <a:rPr lang="en-US" sz="1200" spc="-5" dirty="0">
                <a:latin typeface="+mj-lt"/>
                <a:ea typeface="Century" panose="02040604050505020304" pitchFamily="18" charset="0"/>
                <a:cs typeface="Century" panose="02040604050505020304" pitchFamily="18" charset="0"/>
              </a:rPr>
              <a:t>cycle</a:t>
            </a:r>
            <a:r>
              <a:rPr lang="en-US" sz="1200" spc="-20"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for</a:t>
            </a:r>
            <a:r>
              <a:rPr lang="en-US" sz="1200" spc="-30" dirty="0">
                <a:latin typeface="+mj-lt"/>
                <a:ea typeface="Century" panose="02040604050505020304" pitchFamily="18" charset="0"/>
                <a:cs typeface="Century" panose="02040604050505020304" pitchFamily="18" charset="0"/>
              </a:rPr>
              <a:t> </a:t>
            </a:r>
            <a:r>
              <a:rPr lang="en-US" sz="1200" dirty="0" smtClean="0">
                <a:latin typeface="+mj-lt"/>
                <a:ea typeface="Century" panose="02040604050505020304" pitchFamily="18" charset="0"/>
                <a:cs typeface="Century" panose="02040604050505020304" pitchFamily="18" charset="0"/>
              </a:rPr>
              <a:t>the</a:t>
            </a:r>
            <a:r>
              <a:rPr lang="en-US" sz="1200" spc="-20" dirty="0" smtClean="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batch</a:t>
            </a:r>
            <a:r>
              <a:rPr lang="en-US" sz="1200" spc="-20"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process</a:t>
            </a:r>
            <a:r>
              <a:rPr lang="en-US" sz="1200" spc="-35"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with</a:t>
            </a:r>
            <a:r>
              <a:rPr lang="en-US" sz="1200" spc="-25"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3</a:t>
            </a:r>
            <a:r>
              <a:rPr lang="en-US" sz="1200" spc="-20" dirty="0">
                <a:latin typeface="+mj-lt"/>
                <a:ea typeface="Century" panose="02040604050505020304" pitchFamily="18" charset="0"/>
                <a:cs typeface="Century" panose="02040604050505020304" pitchFamily="18" charset="0"/>
              </a:rPr>
              <a:t> </a:t>
            </a:r>
            <a:r>
              <a:rPr lang="en-US" sz="1200" dirty="0" err="1">
                <a:latin typeface="+mj-lt"/>
                <a:ea typeface="Century" panose="02040604050505020304" pitchFamily="18" charset="0"/>
                <a:cs typeface="Century" panose="02040604050505020304" pitchFamily="18" charset="0"/>
              </a:rPr>
              <a:t>ppt</a:t>
            </a:r>
            <a:r>
              <a:rPr lang="en-US" sz="1200" spc="-35"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at</a:t>
            </a:r>
            <a:r>
              <a:rPr lang="en-US" sz="1200" spc="-20" dirty="0">
                <a:latin typeface="+mj-lt"/>
                <a:ea typeface="Century" panose="02040604050505020304" pitchFamily="18" charset="0"/>
                <a:cs typeface="Century" panose="02040604050505020304" pitchFamily="18" charset="0"/>
              </a:rPr>
              <a:t> </a:t>
            </a:r>
            <a:r>
              <a:rPr lang="en-US" sz="1200" dirty="0">
                <a:latin typeface="+mj-lt"/>
                <a:ea typeface="Century" panose="02040604050505020304" pitchFamily="18" charset="0"/>
                <a:cs typeface="Century" panose="02040604050505020304" pitchFamily="18" charset="0"/>
              </a:rPr>
              <a:t>75%</a:t>
            </a:r>
            <a:r>
              <a:rPr lang="en-US" sz="1200" spc="-25" dirty="0">
                <a:latin typeface="+mj-lt"/>
                <a:ea typeface="Century" panose="02040604050505020304" pitchFamily="18" charset="0"/>
                <a:cs typeface="Century" panose="02040604050505020304" pitchFamily="18" charset="0"/>
              </a:rPr>
              <a:t> </a:t>
            </a:r>
            <a:r>
              <a:rPr lang="en-US" sz="1200" spc="-10" dirty="0">
                <a:latin typeface="+mj-lt"/>
                <a:ea typeface="Century" panose="02040604050505020304" pitchFamily="18" charset="0"/>
                <a:cs typeface="Century" panose="02040604050505020304" pitchFamily="18" charset="0"/>
              </a:rPr>
              <a:t>recovery</a:t>
            </a:r>
            <a:r>
              <a:rPr lang="en-US" sz="1050" spc="-15" dirty="0">
                <a:latin typeface="+mj-lt"/>
                <a:ea typeface="Century" panose="02040604050505020304" pitchFamily="18" charset="0"/>
                <a:cs typeface="Century" panose="02040604050505020304" pitchFamily="18" charset="0"/>
              </a:rPr>
              <a:t>.</a:t>
            </a:r>
            <a:r>
              <a:rPr lang="en-US" sz="1050" spc="-30" dirty="0">
                <a:latin typeface="+mj-lt"/>
                <a:ea typeface="Century" panose="02040604050505020304" pitchFamily="18" charset="0"/>
                <a:cs typeface="Century" panose="02040604050505020304" pitchFamily="18" charset="0"/>
              </a:rPr>
              <a:t> </a:t>
            </a:r>
            <a:endParaRPr lang="en-US" sz="1050" spc="-30" dirty="0" smtClean="0">
              <a:latin typeface="+mj-lt"/>
              <a:ea typeface="Century" panose="02040604050505020304" pitchFamily="18" charset="0"/>
              <a:cs typeface="Century" panose="02040604050505020304" pitchFamily="18" charset="0"/>
            </a:endParaRPr>
          </a:p>
          <a:p>
            <a:pPr marL="73660" marR="66675" algn="just">
              <a:lnSpc>
                <a:spcPct val="115000"/>
              </a:lnSpc>
              <a:spcBef>
                <a:spcPts val="0"/>
              </a:spcBef>
              <a:spcAft>
                <a:spcPts val="0"/>
              </a:spcAft>
            </a:pPr>
            <a:r>
              <a:rPr lang="en-US" sz="800" dirty="0" smtClean="0">
                <a:solidFill>
                  <a:schemeClr val="tx1">
                    <a:lumMod val="50000"/>
                    <a:lumOff val="50000"/>
                  </a:schemeClr>
                </a:solidFill>
                <a:latin typeface="+mj-lt"/>
                <a:ea typeface="Century" panose="02040604050505020304" pitchFamily="18" charset="0"/>
                <a:cs typeface="Century" panose="02040604050505020304" pitchFamily="18" charset="0"/>
              </a:rPr>
              <a:t>Dimensionless</a:t>
            </a:r>
            <a:r>
              <a:rPr lang="en-US" sz="800" spc="85" dirty="0" smtClean="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smtClean="0">
                <a:solidFill>
                  <a:schemeClr val="tx1">
                    <a:lumMod val="50000"/>
                    <a:lumOff val="50000"/>
                  </a:schemeClr>
                </a:solidFill>
                <a:latin typeface="+mj-lt"/>
                <a:ea typeface="Century" panose="02040604050505020304" pitchFamily="18" charset="0"/>
                <a:cs typeface="Century" panose="02040604050505020304" pitchFamily="18" charset="0"/>
              </a:rPr>
              <a:t>distance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The</a:t>
            </a:r>
            <a:r>
              <a:rPr lang="en-US" sz="800" spc="-2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5" dirty="0" smtClean="0">
                <a:solidFill>
                  <a:schemeClr val="tx1">
                    <a:lumMod val="50000"/>
                    <a:lumOff val="50000"/>
                  </a:schemeClr>
                </a:solidFill>
                <a:latin typeface="+mj-lt"/>
                <a:ea typeface="Century" panose="02040604050505020304" pitchFamily="18" charset="0"/>
                <a:cs typeface="Century" panose="02040604050505020304" pitchFamily="18" charset="0"/>
              </a:rPr>
              <a:t>absci</a:t>
            </a:r>
            <a:r>
              <a:rPr lang="en-US" sz="800" spc="-10" dirty="0" smtClean="0">
                <a:solidFill>
                  <a:schemeClr val="tx1">
                    <a:lumMod val="50000"/>
                    <a:lumOff val="50000"/>
                  </a:schemeClr>
                </a:solidFill>
                <a:latin typeface="+mj-lt"/>
                <a:ea typeface="Century" panose="02040604050505020304" pitchFamily="18" charset="0"/>
                <a:cs typeface="Century" panose="02040604050505020304" pitchFamily="18" charset="0"/>
              </a:rPr>
              <a:t>ssa</a:t>
            </a:r>
            <a:r>
              <a:rPr lang="en-US" sz="800" spc="-10" dirty="0">
                <a:solidFill>
                  <a:schemeClr val="tx1">
                    <a:lumMod val="50000"/>
                    <a:lumOff val="50000"/>
                  </a:schemeClr>
                </a:solidFill>
                <a:latin typeface="+mj-lt"/>
                <a:ea typeface="Century" panose="02040604050505020304" pitchFamily="18" charset="0"/>
                <a:cs typeface="Century" panose="02040604050505020304" pitchFamily="18" charset="0"/>
              </a:rPr>
              <a:t>)</a:t>
            </a:r>
            <a:r>
              <a:rPr lang="en-US" sz="800" spc="75" dirty="0" smtClean="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is</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de</a:t>
            </a:r>
            <a:r>
              <a:rPr lang="en-US" sz="800" spc="-5" dirty="0">
                <a:solidFill>
                  <a:schemeClr val="tx1">
                    <a:lumMod val="50000"/>
                    <a:lumOff val="50000"/>
                  </a:schemeClr>
                </a:solidFill>
                <a:latin typeface="+mj-lt"/>
                <a:ea typeface="Times New Roman" panose="02020603050405020304" pitchFamily="18" charset="0"/>
                <a:cs typeface="Times New Roman" panose="02020603050405020304" pitchFamily="18" charset="0"/>
              </a:rPr>
              <a:t>ﬁ</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ned</a:t>
            </a:r>
            <a:r>
              <a:rPr lang="en-US" sz="800" spc="8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as</a:t>
            </a:r>
            <a:r>
              <a:rPr lang="en-US" sz="800" spc="7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the</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fraction</a:t>
            </a:r>
            <a:r>
              <a:rPr lang="en-US" sz="800" spc="8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of</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the</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module</a:t>
            </a:r>
            <a:r>
              <a:rPr lang="en-US" sz="800" spc="8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recovery</a:t>
            </a:r>
            <a:r>
              <a:rPr lang="en-US" sz="800" spc="5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achieved</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as</a:t>
            </a:r>
            <a:r>
              <a:rPr lang="en-US" sz="800" spc="8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the</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Times New Roman" panose="02020603050405020304" pitchFamily="18" charset="0"/>
                <a:cs typeface="Times New Roman" panose="02020603050405020304" pitchFamily="18" charset="0"/>
              </a:rPr>
              <a:t>ﬂ</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uid</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10" dirty="0">
                <a:solidFill>
                  <a:schemeClr val="tx1">
                    <a:lumMod val="50000"/>
                    <a:lumOff val="50000"/>
                  </a:schemeClr>
                </a:solidFill>
                <a:latin typeface="+mj-lt"/>
                <a:ea typeface="Century" panose="02040604050505020304" pitchFamily="18" charset="0"/>
                <a:cs typeface="Century" panose="02040604050505020304" pitchFamily="18" charset="0"/>
              </a:rPr>
              <a:t>tra</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verses</a:t>
            </a:r>
            <a:r>
              <a:rPr lang="en-US" sz="800" spc="6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the</a:t>
            </a:r>
            <a:r>
              <a:rPr lang="en-US" sz="800" spc="8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module</a:t>
            </a:r>
            <a:r>
              <a:rPr lang="en-US" sz="800" spc="8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(equiv</a:t>
            </a:r>
            <a:r>
              <a:rPr lang="en-US" sz="800" spc="-10" dirty="0">
                <a:solidFill>
                  <a:schemeClr val="tx1">
                    <a:lumMod val="50000"/>
                    <a:lumOff val="50000"/>
                  </a:schemeClr>
                </a:solidFill>
                <a:latin typeface="+mj-lt"/>
                <a:ea typeface="Century" panose="02040604050505020304" pitchFamily="18" charset="0"/>
                <a:cs typeface="Century" panose="02040604050505020304" pitchFamily="18" charset="0"/>
              </a:rPr>
              <a:t>alently,</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err="1">
                <a:solidFill>
                  <a:schemeClr val="tx1">
                    <a:lumMod val="50000"/>
                    <a:lumOff val="50000"/>
                  </a:schemeClr>
                </a:solidFill>
                <a:latin typeface="+mj-lt"/>
                <a:ea typeface="Century" panose="02040604050505020304" pitchFamily="18" charset="0"/>
                <a:cs typeface="Century" panose="02040604050505020304" pitchFamily="18" charset="0"/>
              </a:rPr>
              <a:t>i</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/n).</a:t>
            </a:r>
            <a:r>
              <a:rPr lang="en-US" sz="800" spc="8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Lines</a:t>
            </a:r>
            <a:r>
              <a:rPr lang="en-US" sz="800" spc="8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are</a:t>
            </a:r>
            <a:r>
              <a:rPr lang="en-US" sz="800" spc="6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eq</a:t>
            </a:r>
            <a:r>
              <a:rPr lang="en-US" sz="800" spc="-10" dirty="0">
                <a:solidFill>
                  <a:schemeClr val="tx1">
                    <a:lumMod val="50000"/>
                    <a:lumOff val="50000"/>
                  </a:schemeClr>
                </a:solidFill>
                <a:latin typeface="+mj-lt"/>
                <a:ea typeface="Century" panose="02040604050505020304" pitchFamily="18" charset="0"/>
                <a:cs typeface="Century" panose="02040604050505020304" pitchFamily="18" charset="0"/>
              </a:rPr>
              <a:t>ually</a:t>
            </a:r>
            <a:r>
              <a:rPr lang="en-US" sz="800" spc="7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spaced</a:t>
            </a:r>
            <a:r>
              <a:rPr lang="en-US" sz="800" spc="8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by</a:t>
            </a:r>
            <a:r>
              <a:rPr lang="en-US" sz="800" spc="7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permeate</a:t>
            </a:r>
            <a:r>
              <a:rPr lang="en-US" sz="800" spc="20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production;</a:t>
            </a:r>
            <a:r>
              <a:rPr lang="en-US" sz="800" spc="6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10" dirty="0">
                <a:solidFill>
                  <a:schemeClr val="tx1">
                    <a:lumMod val="50000"/>
                    <a:lumOff val="50000"/>
                  </a:schemeClr>
                </a:solidFill>
                <a:latin typeface="+mj-lt"/>
                <a:ea typeface="Century" panose="02040604050505020304" pitchFamily="18" charset="0"/>
                <a:cs typeface="Century" panose="02040604050505020304" pitchFamily="18" charset="0"/>
              </a:rPr>
              <a:t>arro</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ws</a:t>
            </a:r>
            <a:r>
              <a:rPr lang="en-US" sz="800" spc="6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indicate</a:t>
            </a:r>
            <a:r>
              <a:rPr lang="en-US" sz="800" spc="6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the</a:t>
            </a:r>
            <a:r>
              <a:rPr lang="en-US" sz="800" spc="7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direction</a:t>
            </a:r>
            <a:r>
              <a:rPr lang="en-US" sz="800" spc="6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dirty="0">
                <a:solidFill>
                  <a:schemeClr val="tx1">
                    <a:lumMod val="50000"/>
                    <a:lumOff val="50000"/>
                  </a:schemeClr>
                </a:solidFill>
                <a:latin typeface="+mj-lt"/>
                <a:ea typeface="Century" panose="02040604050505020304" pitchFamily="18" charset="0"/>
                <a:cs typeface="Century" panose="02040604050505020304" pitchFamily="18" charset="0"/>
              </a:rPr>
              <a:t>of</a:t>
            </a:r>
            <a:r>
              <a:rPr lang="en-US" sz="800" spc="75"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cycle</a:t>
            </a:r>
            <a:r>
              <a:rPr lang="en-US" sz="800" spc="70" dirty="0">
                <a:solidFill>
                  <a:schemeClr val="tx1">
                    <a:lumMod val="50000"/>
                    <a:lumOff val="50000"/>
                  </a:schemeClr>
                </a:solidFill>
                <a:latin typeface="+mj-lt"/>
                <a:ea typeface="Century" panose="02040604050505020304" pitchFamily="18" charset="0"/>
                <a:cs typeface="Century" panose="02040604050505020304" pitchFamily="18" charset="0"/>
              </a:rPr>
              <a:t> </a:t>
            </a:r>
            <a:r>
              <a:rPr lang="en-US" sz="800" spc="-5" dirty="0">
                <a:solidFill>
                  <a:schemeClr val="tx1">
                    <a:lumMod val="50000"/>
                    <a:lumOff val="50000"/>
                  </a:schemeClr>
                </a:solidFill>
                <a:latin typeface="+mj-lt"/>
                <a:ea typeface="Century" panose="02040604050505020304" pitchFamily="18" charset="0"/>
                <a:cs typeface="Century" panose="02040604050505020304" pitchFamily="18" charset="0"/>
              </a:rPr>
              <a:t>progression.</a:t>
            </a:r>
            <a:endParaRPr lang="en-US" sz="3200" dirty="0">
              <a:solidFill>
                <a:schemeClr val="tx1">
                  <a:lumMod val="50000"/>
                  <a:lumOff val="50000"/>
                </a:schemeClr>
              </a:solidFill>
              <a:latin typeface="+mj-lt"/>
              <a:ea typeface="Calibri" panose="020F0502020204030204" pitchFamily="34" charset="0"/>
              <a:cs typeface="Times New Roman" panose="02020603050405020304" pitchFamily="18" charset="0"/>
            </a:endParaRPr>
          </a:p>
        </p:txBody>
      </p:sp>
      <p:grpSp>
        <p:nvGrpSpPr>
          <p:cNvPr id="22836" name="Group 22835"/>
          <p:cNvGrpSpPr/>
          <p:nvPr/>
        </p:nvGrpSpPr>
        <p:grpSpPr>
          <a:xfrm>
            <a:off x="358966" y="1192336"/>
            <a:ext cx="3825278" cy="1855812"/>
            <a:chOff x="243401" y="1483215"/>
            <a:chExt cx="3825278" cy="1855812"/>
          </a:xfrm>
        </p:grpSpPr>
        <p:pic>
          <p:nvPicPr>
            <p:cNvPr id="22827" name="Picture 420" descr="Image of Fig.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426" y="1483215"/>
              <a:ext cx="3811253" cy="18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831" name="Straight Arrow Connector 22830"/>
            <p:cNvCxnSpPr/>
            <p:nvPr/>
          </p:nvCxnSpPr>
          <p:spPr>
            <a:xfrm>
              <a:off x="243401" y="2980215"/>
              <a:ext cx="42837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2" name="Straight Arrow Connector 431"/>
            <p:cNvCxnSpPr/>
            <p:nvPr/>
          </p:nvCxnSpPr>
          <p:spPr>
            <a:xfrm>
              <a:off x="914400" y="2980215"/>
              <a:ext cx="42837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3" name="Straight Arrow Connector 432"/>
            <p:cNvCxnSpPr/>
            <p:nvPr/>
          </p:nvCxnSpPr>
          <p:spPr>
            <a:xfrm>
              <a:off x="1524000" y="2980215"/>
              <a:ext cx="42837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4" name="Straight Arrow Connector 433"/>
            <p:cNvCxnSpPr/>
            <p:nvPr/>
          </p:nvCxnSpPr>
          <p:spPr>
            <a:xfrm>
              <a:off x="2079840" y="2980215"/>
              <a:ext cx="42837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5" name="Straight Arrow Connector 434"/>
            <p:cNvCxnSpPr/>
            <p:nvPr/>
          </p:nvCxnSpPr>
          <p:spPr>
            <a:xfrm>
              <a:off x="2590172" y="2980215"/>
              <a:ext cx="42837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p:cNvCxnSpPr/>
            <p:nvPr/>
          </p:nvCxnSpPr>
          <p:spPr>
            <a:xfrm flipV="1">
              <a:off x="824175" y="2246473"/>
              <a:ext cx="0" cy="34432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9" name="Straight Arrow Connector 438"/>
            <p:cNvCxnSpPr/>
            <p:nvPr/>
          </p:nvCxnSpPr>
          <p:spPr>
            <a:xfrm flipV="1">
              <a:off x="1495950" y="2240655"/>
              <a:ext cx="0" cy="34432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0" name="Straight Arrow Connector 439"/>
            <p:cNvCxnSpPr/>
            <p:nvPr/>
          </p:nvCxnSpPr>
          <p:spPr>
            <a:xfrm flipV="1">
              <a:off x="2054595" y="2240655"/>
              <a:ext cx="0" cy="34432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1" name="Straight Arrow Connector 440"/>
            <p:cNvCxnSpPr/>
            <p:nvPr/>
          </p:nvCxnSpPr>
          <p:spPr>
            <a:xfrm flipV="1">
              <a:off x="2553870" y="2238315"/>
              <a:ext cx="0" cy="34432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Straight Arrow Connector 441"/>
            <p:cNvCxnSpPr/>
            <p:nvPr/>
          </p:nvCxnSpPr>
          <p:spPr>
            <a:xfrm flipV="1">
              <a:off x="3056415" y="2241120"/>
              <a:ext cx="0" cy="34432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835" name="Straight Connector 22834"/>
            <p:cNvCxnSpPr/>
            <p:nvPr/>
          </p:nvCxnSpPr>
          <p:spPr>
            <a:xfrm>
              <a:off x="490860" y="2586864"/>
              <a:ext cx="278784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829" name="Rectangle 22828"/>
            <p:cNvSpPr/>
            <p:nvPr/>
          </p:nvSpPr>
          <p:spPr>
            <a:xfrm>
              <a:off x="490860" y="1981200"/>
              <a:ext cx="2787844" cy="1334747"/>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151" name="Picture 150"/>
          <p:cNvPicPr>
            <a:picLocks noChangeAspect="1"/>
          </p:cNvPicPr>
          <p:nvPr/>
        </p:nvPicPr>
        <p:blipFill rotWithShape="1">
          <a:blip r:embed="rId8"/>
          <a:srcRect l="74577" t="1567" r="1871" b="39069"/>
          <a:stretch/>
        </p:blipFill>
        <p:spPr>
          <a:xfrm>
            <a:off x="2490019" y="4699974"/>
            <a:ext cx="1152872" cy="1274227"/>
          </a:xfrm>
          <a:prstGeom prst="rect">
            <a:avLst/>
          </a:prstGeom>
        </p:spPr>
      </p:pic>
      <p:pic>
        <p:nvPicPr>
          <p:cNvPr id="152" name="Picture 151"/>
          <p:cNvPicPr>
            <a:picLocks noChangeAspect="1"/>
          </p:cNvPicPr>
          <p:nvPr/>
        </p:nvPicPr>
        <p:blipFill rotWithShape="1">
          <a:blip r:embed="rId8"/>
          <a:srcRect l="23754" t="58103" r="51051" b="1"/>
          <a:stretch/>
        </p:blipFill>
        <p:spPr>
          <a:xfrm>
            <a:off x="3614586" y="5084425"/>
            <a:ext cx="1140621" cy="831713"/>
          </a:xfrm>
          <a:prstGeom prst="rect">
            <a:avLst/>
          </a:prstGeom>
        </p:spPr>
      </p:pic>
      <p:sp>
        <p:nvSpPr>
          <p:cNvPr id="153" name="TextBox 152"/>
          <p:cNvSpPr txBox="1"/>
          <p:nvPr/>
        </p:nvSpPr>
        <p:spPr>
          <a:xfrm>
            <a:off x="146490" y="6100502"/>
            <a:ext cx="4064366" cy="523220"/>
          </a:xfrm>
          <a:prstGeom prst="rect">
            <a:avLst/>
          </a:prstGeom>
          <a:noFill/>
        </p:spPr>
        <p:txBody>
          <a:bodyPr wrap="square" rtlCol="0">
            <a:spAutoFit/>
          </a:bodyPr>
          <a:lstStyle/>
          <a:p>
            <a:pPr algn="ctr"/>
            <a:r>
              <a:rPr lang="en-US" sz="1400" dirty="0" smtClean="0"/>
              <a:t>Which is discretized across the membrane module for spatial effects, and also calculated over time</a:t>
            </a:r>
            <a:endParaRPr lang="en-US" sz="1400" dirty="0"/>
          </a:p>
        </p:txBody>
      </p:sp>
      <p:pic>
        <p:nvPicPr>
          <p:cNvPr id="154" name="Picture 153"/>
          <p:cNvPicPr>
            <a:picLocks noChangeAspect="1"/>
          </p:cNvPicPr>
          <p:nvPr/>
        </p:nvPicPr>
        <p:blipFill rotWithShape="1">
          <a:blip r:embed="rId8"/>
          <a:srcRect l="23790" r="24183" b="40264"/>
          <a:stretch/>
        </p:blipFill>
        <p:spPr>
          <a:xfrm>
            <a:off x="138642" y="4720181"/>
            <a:ext cx="2413062" cy="1214930"/>
          </a:xfrm>
          <a:prstGeom prst="rect">
            <a:avLst/>
          </a:prstGeom>
        </p:spPr>
      </p:pic>
      <p:pic>
        <p:nvPicPr>
          <p:cNvPr id="150" name="Picture 149"/>
          <p:cNvPicPr>
            <a:picLocks noChangeAspect="1"/>
          </p:cNvPicPr>
          <p:nvPr/>
        </p:nvPicPr>
        <p:blipFill rotWithShape="1">
          <a:blip r:embed="rId8"/>
          <a:srcRect t="37322" r="76650" b="48253"/>
          <a:stretch/>
        </p:blipFill>
        <p:spPr>
          <a:xfrm>
            <a:off x="-83675" y="4394055"/>
            <a:ext cx="1687671" cy="457200"/>
          </a:xfrm>
          <a:prstGeom prst="rect">
            <a:avLst/>
          </a:prstGeom>
        </p:spPr>
      </p:pic>
    </p:spTree>
    <p:extLst>
      <p:ext uri="{BB962C8B-B14F-4D97-AF65-F5344CB8AC3E}">
        <p14:creationId xmlns:p14="http://schemas.microsoft.com/office/powerpoint/2010/main" val="2538218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25" grpId="0" animBg="1"/>
      <p:bldP spid="1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3"/>
          <p:cNvSpPr>
            <a:spLocks noGrp="1"/>
          </p:cNvSpPr>
          <p:nvPr>
            <p:ph type="title"/>
          </p:nvPr>
        </p:nvSpPr>
        <p:spPr>
          <a:xfrm>
            <a:off x="411480" y="-137491"/>
            <a:ext cx="8471630" cy="1143000"/>
          </a:xfrm>
        </p:spPr>
        <p:txBody>
          <a:bodyPr>
            <a:noAutofit/>
          </a:bodyPr>
          <a:lstStyle/>
          <a:p>
            <a:r>
              <a:rPr lang="en-US" sz="3200" dirty="0" smtClean="0"/>
              <a:t>Enhanced Heat Transfer for Thermal Desalination</a:t>
            </a:r>
            <a:endParaRPr lang="en-US" sz="3200" dirty="0"/>
          </a:p>
        </p:txBody>
      </p:sp>
      <p:sp>
        <p:nvSpPr>
          <p:cNvPr id="51" name="Content Placeholder 2"/>
          <p:cNvSpPr txBox="1">
            <a:spLocks/>
          </p:cNvSpPr>
          <p:nvPr/>
        </p:nvSpPr>
        <p:spPr>
          <a:xfrm>
            <a:off x="936411" y="894370"/>
            <a:ext cx="3326984" cy="11560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latin typeface="+mj-lt"/>
                <a:cs typeface="Times New Roman" panose="02020603050405020304" pitchFamily="18" charset="0"/>
              </a:rPr>
              <a:t>Enhanced Air-Gap Membrane Distillation Desalination</a:t>
            </a:r>
          </a:p>
        </p:txBody>
      </p:sp>
      <p:grpSp>
        <p:nvGrpSpPr>
          <p:cNvPr id="52" name="Group 51"/>
          <p:cNvGrpSpPr>
            <a:grpSpLocks noChangeAspect="1"/>
          </p:cNvGrpSpPr>
          <p:nvPr/>
        </p:nvGrpSpPr>
        <p:grpSpPr>
          <a:xfrm>
            <a:off x="5805984" y="711776"/>
            <a:ext cx="2726764" cy="2826373"/>
            <a:chOff x="0" y="-17613"/>
            <a:chExt cx="1252249" cy="1298464"/>
          </a:xfrm>
        </p:grpSpPr>
        <p:grpSp>
          <p:nvGrpSpPr>
            <p:cNvPr id="54" name="Group 53"/>
            <p:cNvGrpSpPr/>
            <p:nvPr/>
          </p:nvGrpSpPr>
          <p:grpSpPr>
            <a:xfrm>
              <a:off x="0" y="-17613"/>
              <a:ext cx="1252249" cy="1298464"/>
              <a:chOff x="0" y="-17613"/>
              <a:chExt cx="1252249" cy="1298464"/>
            </a:xfrm>
          </p:grpSpPr>
          <p:grpSp>
            <p:nvGrpSpPr>
              <p:cNvPr id="59" name="Group 58"/>
              <p:cNvGrpSpPr/>
              <p:nvPr/>
            </p:nvGrpSpPr>
            <p:grpSpPr>
              <a:xfrm>
                <a:off x="0" y="-17613"/>
                <a:ext cx="1252249" cy="1298464"/>
                <a:chOff x="0" y="-17613"/>
                <a:chExt cx="1252249" cy="1298464"/>
              </a:xfrm>
            </p:grpSpPr>
            <p:grpSp>
              <p:nvGrpSpPr>
                <p:cNvPr id="62" name="Group 61"/>
                <p:cNvGrpSpPr/>
                <p:nvPr/>
              </p:nvGrpSpPr>
              <p:grpSpPr>
                <a:xfrm>
                  <a:off x="0" y="5012"/>
                  <a:ext cx="1252249" cy="1269246"/>
                  <a:chOff x="0" y="5012"/>
                  <a:chExt cx="1252249" cy="1269246"/>
                </a:xfrm>
              </p:grpSpPr>
              <p:pic>
                <p:nvPicPr>
                  <p:cNvPr id="73" name="Picture 72"/>
                  <p:cNvPicPr>
                    <a:picLocks noChangeAspect="1"/>
                  </p:cNvPicPr>
                  <p:nvPr/>
                </p:nvPicPr>
                <p:blipFill rotWithShape="1">
                  <a:blip r:embed="rId3" cstate="print">
                    <a:extLst>
                      <a:ext uri="{28A0092B-C50C-407E-A947-70E740481C1C}">
                        <a14:useLocalDpi xmlns:a14="http://schemas.microsoft.com/office/drawing/2010/main" val="0"/>
                      </a:ext>
                    </a:extLst>
                  </a:blip>
                  <a:srcRect l="3450" r="34754" b="76168"/>
                  <a:stretch/>
                </p:blipFill>
                <p:spPr bwMode="auto">
                  <a:xfrm>
                    <a:off x="1299" y="5012"/>
                    <a:ext cx="1250950" cy="468630"/>
                  </a:xfrm>
                  <a:prstGeom prst="rect">
                    <a:avLst/>
                  </a:prstGeom>
                  <a:noFill/>
                  <a:ln>
                    <a:noFill/>
                  </a:ln>
                  <a:extLst>
                    <a:ext uri="{53640926-AAD7-44D8-BBD7-CCE9431645EC}">
                      <a14:shadowObscured xmlns:a14="http://schemas.microsoft.com/office/drawing/2010/main"/>
                    </a:ext>
                  </a:extLst>
                </p:spPr>
              </p:pic>
              <p:pic>
                <p:nvPicPr>
                  <p:cNvPr id="74" name="Picture 73"/>
                  <p:cNvPicPr>
                    <a:picLocks noChangeAspect="1"/>
                  </p:cNvPicPr>
                  <p:nvPr/>
                </p:nvPicPr>
                <p:blipFill rotWithShape="1">
                  <a:blip r:embed="rId3" cstate="print">
                    <a:extLst>
                      <a:ext uri="{28A0092B-C50C-407E-A947-70E740481C1C}">
                        <a14:useLocalDpi xmlns:a14="http://schemas.microsoft.com/office/drawing/2010/main" val="0"/>
                      </a:ext>
                    </a:extLst>
                  </a:blip>
                  <a:srcRect l="3450" t="48730" r="34754" b="30634"/>
                  <a:stretch/>
                </p:blipFill>
                <p:spPr bwMode="auto">
                  <a:xfrm>
                    <a:off x="0" y="483683"/>
                    <a:ext cx="1250950" cy="405764"/>
                  </a:xfrm>
                  <a:prstGeom prst="rect">
                    <a:avLst/>
                  </a:prstGeom>
                  <a:noFill/>
                  <a:ln>
                    <a:noFill/>
                  </a:ln>
                  <a:extLst>
                    <a:ext uri="{53640926-AAD7-44D8-BBD7-CCE9431645EC}">
                      <a14:shadowObscured xmlns:a14="http://schemas.microsoft.com/office/drawing/2010/main"/>
                    </a:ext>
                  </a:extLst>
                </p:spPr>
              </p:pic>
              <p:pic>
                <p:nvPicPr>
                  <p:cNvPr id="75" name="Picture 74"/>
                  <p:cNvPicPr>
                    <a:picLocks noChangeAspect="1"/>
                  </p:cNvPicPr>
                  <p:nvPr/>
                </p:nvPicPr>
                <p:blipFill rotWithShape="1">
                  <a:blip r:embed="rId3" cstate="print">
                    <a:extLst>
                      <a:ext uri="{28A0092B-C50C-407E-A947-70E740481C1C}">
                        <a14:useLocalDpi xmlns:a14="http://schemas.microsoft.com/office/drawing/2010/main" val="0"/>
                      </a:ext>
                    </a:extLst>
                  </a:blip>
                  <a:srcRect l="3450" t="69753" r="34754" b="10678"/>
                  <a:stretch/>
                </p:blipFill>
                <p:spPr bwMode="auto">
                  <a:xfrm>
                    <a:off x="0" y="889448"/>
                    <a:ext cx="1250950" cy="384810"/>
                  </a:xfrm>
                  <a:prstGeom prst="rect">
                    <a:avLst/>
                  </a:prstGeom>
                  <a:noFill/>
                  <a:ln>
                    <a:noFill/>
                  </a:ln>
                  <a:extLst>
                    <a:ext uri="{53640926-AAD7-44D8-BBD7-CCE9431645EC}">
                      <a14:shadowObscured xmlns:a14="http://schemas.microsoft.com/office/drawing/2010/main"/>
                    </a:ext>
                  </a:extLst>
                </p:spPr>
              </p:pic>
            </p:grpSp>
            <p:sp>
              <p:nvSpPr>
                <p:cNvPr id="63" name="Text Box 2"/>
                <p:cNvSpPr txBox="1">
                  <a:spLocks noChangeArrowheads="1"/>
                </p:cNvSpPr>
                <p:nvPr/>
              </p:nvSpPr>
              <p:spPr bwMode="auto">
                <a:xfrm>
                  <a:off x="1299" y="-17613"/>
                  <a:ext cx="364489" cy="195721"/>
                </a:xfrm>
                <a:prstGeom prst="rect">
                  <a:avLst/>
                </a:prstGeom>
                <a:solidFill>
                  <a:srgbClr val="FFFFFF">
                    <a:alpha val="74902"/>
                  </a:srgbClr>
                </a:solidFill>
                <a:ln w="9525">
                  <a:noFill/>
                  <a:miter lim="800000"/>
                  <a:headEnd/>
                  <a:tailEnd/>
                </a:ln>
              </p:spPr>
              <p:txBody>
                <a:bodyPr rot="0" vert="horz" wrap="square" lIns="0" tIns="0" rIns="0" bIns="0" anchor="t" anchorCtr="0">
                  <a:noAutofit/>
                </a:bodyPr>
                <a:lstStyle/>
                <a:p>
                  <a:pPr marL="0" marR="0">
                    <a:spcBef>
                      <a:spcPts val="0"/>
                    </a:spcBef>
                    <a:spcAft>
                      <a:spcPts val="400"/>
                    </a:spcAft>
                  </a:pPr>
                  <a:r>
                    <a:rPr lang="en-US" sz="2000" dirty="0">
                      <a:effectLst/>
                      <a:latin typeface="Calibri Light" panose="020F0302020204030204" pitchFamily="34" charset="0"/>
                      <a:ea typeface="Calibri" panose="020F0502020204030204" pitchFamily="34" charset="0"/>
                    </a:rPr>
                    <a:t>25 µm</a:t>
                  </a:r>
                  <a:endParaRPr lang="en-US" sz="2000" dirty="0">
                    <a:effectLst/>
                    <a:latin typeface="Times New Roman" panose="02020603050405020304" pitchFamily="18" charset="0"/>
                    <a:ea typeface="Times New Roman" panose="02020603050405020304" pitchFamily="18" charset="0"/>
                  </a:endParaRPr>
                </a:p>
              </p:txBody>
            </p:sp>
            <p:sp>
              <p:nvSpPr>
                <p:cNvPr id="64" name="Rectangle 63"/>
                <p:cNvSpPr/>
                <p:nvPr/>
              </p:nvSpPr>
              <p:spPr>
                <a:xfrm>
                  <a:off x="41464" y="148278"/>
                  <a:ext cx="155448" cy="18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p>
              </p:txBody>
            </p:sp>
            <p:sp>
              <p:nvSpPr>
                <p:cNvPr id="65" name="Text Box 2"/>
                <p:cNvSpPr txBox="1">
                  <a:spLocks noChangeArrowheads="1"/>
                </p:cNvSpPr>
                <p:nvPr/>
              </p:nvSpPr>
              <p:spPr bwMode="auto">
                <a:xfrm>
                  <a:off x="515648" y="5012"/>
                  <a:ext cx="230846" cy="186690"/>
                </a:xfrm>
                <a:prstGeom prst="rect">
                  <a:avLst/>
                </a:prstGeom>
                <a:solidFill>
                  <a:srgbClr val="FFFFFF">
                    <a:alpha val="74902"/>
                  </a:srgbClr>
                </a:solidFill>
                <a:ln w="9525">
                  <a:noFill/>
                  <a:miter lim="800000"/>
                  <a:headEnd/>
                  <a:tailEnd/>
                </a:ln>
              </p:spPr>
              <p:txBody>
                <a:bodyPr rot="0" vert="horz" wrap="square" lIns="0" tIns="0" rIns="0" bIns="0" anchor="t" anchorCtr="0">
                  <a:noAutofit/>
                </a:bodyPr>
                <a:lstStyle/>
                <a:p>
                  <a:pPr marL="0" marR="0">
                    <a:spcBef>
                      <a:spcPts val="0"/>
                    </a:spcBef>
                    <a:spcAft>
                      <a:spcPts val="400"/>
                    </a:spcAft>
                  </a:pPr>
                  <a:r>
                    <a:rPr lang="en-US" sz="2000">
                      <a:effectLst/>
                      <a:latin typeface="Calibri Light" panose="020F0302020204030204" pitchFamily="34" charset="0"/>
                      <a:ea typeface="Calibri" panose="020F0502020204030204" pitchFamily="34" charset="0"/>
                    </a:rPr>
                    <a:t>top</a:t>
                  </a:r>
                  <a:endParaRPr lang="en-US" sz="2000">
                    <a:effectLst/>
                    <a:latin typeface="Times New Roman" panose="02020603050405020304" pitchFamily="18" charset="0"/>
                    <a:ea typeface="Times New Roman" panose="02020603050405020304" pitchFamily="18" charset="0"/>
                  </a:endParaRPr>
                </a:p>
              </p:txBody>
            </p:sp>
            <p:sp>
              <p:nvSpPr>
                <p:cNvPr id="66" name="Text Box 2"/>
                <p:cNvSpPr txBox="1">
                  <a:spLocks noChangeArrowheads="1"/>
                </p:cNvSpPr>
                <p:nvPr/>
              </p:nvSpPr>
              <p:spPr bwMode="auto">
                <a:xfrm>
                  <a:off x="1299" y="479025"/>
                  <a:ext cx="341630" cy="164815"/>
                </a:xfrm>
                <a:prstGeom prst="rect">
                  <a:avLst/>
                </a:prstGeom>
                <a:solidFill>
                  <a:srgbClr val="FFFFFF">
                    <a:alpha val="74902"/>
                  </a:srgbClr>
                </a:solidFill>
                <a:ln w="9525">
                  <a:noFill/>
                  <a:miter lim="800000"/>
                  <a:headEnd/>
                  <a:tailEnd/>
                </a:ln>
              </p:spPr>
              <p:txBody>
                <a:bodyPr rot="0" vert="horz" wrap="square" lIns="0" tIns="0" rIns="0" bIns="0" anchor="t" anchorCtr="0">
                  <a:noAutofit/>
                </a:bodyPr>
                <a:lstStyle/>
                <a:p>
                  <a:pPr marL="0" marR="0">
                    <a:spcBef>
                      <a:spcPts val="0"/>
                    </a:spcBef>
                    <a:spcAft>
                      <a:spcPts val="400"/>
                    </a:spcAft>
                  </a:pPr>
                  <a:r>
                    <a:rPr lang="en-US" sz="2000">
                      <a:effectLst/>
                      <a:latin typeface="Calibri Light" panose="020F0302020204030204" pitchFamily="34" charset="0"/>
                      <a:ea typeface="Calibri" panose="020F0502020204030204" pitchFamily="34" charset="0"/>
                    </a:rPr>
                    <a:t>50 µm</a:t>
                  </a:r>
                  <a:endParaRPr lang="en-US" sz="2000">
                    <a:effectLst/>
                    <a:latin typeface="Times New Roman" panose="02020603050405020304" pitchFamily="18" charset="0"/>
                    <a:ea typeface="Times New Roman" panose="02020603050405020304" pitchFamily="18" charset="0"/>
                  </a:endParaRPr>
                </a:p>
              </p:txBody>
            </p:sp>
            <p:sp>
              <p:nvSpPr>
                <p:cNvPr id="67" name="Rectangle 66"/>
                <p:cNvSpPr/>
                <p:nvPr/>
              </p:nvSpPr>
              <p:spPr>
                <a:xfrm>
                  <a:off x="20716" y="614087"/>
                  <a:ext cx="118872" cy="18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p>
              </p:txBody>
            </p:sp>
            <p:sp>
              <p:nvSpPr>
                <p:cNvPr id="68" name="Text Box 2"/>
                <p:cNvSpPr txBox="1">
                  <a:spLocks noChangeArrowheads="1"/>
                </p:cNvSpPr>
                <p:nvPr/>
              </p:nvSpPr>
              <p:spPr bwMode="auto">
                <a:xfrm>
                  <a:off x="247781" y="296120"/>
                  <a:ext cx="949829" cy="168671"/>
                </a:xfrm>
                <a:prstGeom prst="rect">
                  <a:avLst/>
                </a:prstGeom>
                <a:solidFill>
                  <a:srgbClr val="FFFFFF">
                    <a:alpha val="80000"/>
                  </a:srgbClr>
                </a:solidFill>
                <a:ln w="9525">
                  <a:noFill/>
                  <a:miter lim="800000"/>
                  <a:headEnd/>
                  <a:tailEnd/>
                </a:ln>
              </p:spPr>
              <p:txBody>
                <a:bodyPr rot="0" vert="horz" wrap="square" lIns="0" tIns="0" rIns="0" bIns="0" anchor="t" anchorCtr="0">
                  <a:noAutofit/>
                </a:bodyPr>
                <a:lstStyle/>
                <a:p>
                  <a:pPr marL="0" marR="0">
                    <a:spcBef>
                      <a:spcPts val="0"/>
                    </a:spcBef>
                    <a:spcAft>
                      <a:spcPts val="400"/>
                    </a:spcAft>
                  </a:pPr>
                  <a:r>
                    <a:rPr lang="en-US" sz="2000">
                      <a:effectLst/>
                      <a:latin typeface="Calibri Light" panose="020F0302020204030204" pitchFamily="34" charset="0"/>
                      <a:ea typeface="Calibri" panose="020F0502020204030204" pitchFamily="34" charset="0"/>
                    </a:rPr>
                    <a:t> jumping droplets</a:t>
                  </a:r>
                  <a:endParaRPr lang="en-US" sz="2000">
                    <a:effectLst/>
                    <a:latin typeface="Times New Roman" panose="02020603050405020304" pitchFamily="18" charset="0"/>
                    <a:ea typeface="Times New Roman" panose="02020603050405020304" pitchFamily="18" charset="0"/>
                  </a:endParaRPr>
                </a:p>
              </p:txBody>
            </p:sp>
            <p:sp>
              <p:nvSpPr>
                <p:cNvPr id="69" name="Text Box 2"/>
                <p:cNvSpPr txBox="1">
                  <a:spLocks noChangeArrowheads="1"/>
                </p:cNvSpPr>
                <p:nvPr/>
              </p:nvSpPr>
              <p:spPr bwMode="auto">
                <a:xfrm>
                  <a:off x="1299" y="1122418"/>
                  <a:ext cx="1245394" cy="158433"/>
                </a:xfrm>
                <a:prstGeom prst="rect">
                  <a:avLst/>
                </a:prstGeom>
                <a:solidFill>
                  <a:srgbClr val="FFFFFF">
                    <a:alpha val="74902"/>
                  </a:srgbClr>
                </a:solidFill>
                <a:ln w="9525">
                  <a:noFill/>
                  <a:miter lim="800000"/>
                  <a:headEnd/>
                  <a:tailEnd/>
                </a:ln>
              </p:spPr>
              <p:txBody>
                <a:bodyPr rot="0" vert="horz" wrap="square" lIns="0" tIns="0" rIns="0" bIns="0" anchor="t" anchorCtr="0">
                  <a:noAutofit/>
                </a:bodyPr>
                <a:lstStyle/>
                <a:p>
                  <a:pPr marL="0" marR="0">
                    <a:spcBef>
                      <a:spcPts val="0"/>
                    </a:spcBef>
                    <a:spcAft>
                      <a:spcPts val="400"/>
                    </a:spcAft>
                  </a:pPr>
                  <a:r>
                    <a:rPr lang="en-US" sz="2000" dirty="0">
                      <a:effectLst/>
                      <a:latin typeface="Calibri Light" panose="020F0302020204030204" pitchFamily="34" charset="0"/>
                      <a:ea typeface="Calibri" panose="020F0502020204030204" pitchFamily="34" charset="0"/>
                    </a:rPr>
                    <a:t>nanostructured surface</a:t>
                  </a:r>
                  <a:endParaRPr lang="en-US" sz="2000" dirty="0">
                    <a:effectLst/>
                    <a:latin typeface="Times New Roman" panose="02020603050405020304" pitchFamily="18" charset="0"/>
                    <a:ea typeface="Times New Roman" panose="02020603050405020304" pitchFamily="18" charset="0"/>
                  </a:endParaRPr>
                </a:p>
              </p:txBody>
            </p:sp>
            <p:sp>
              <p:nvSpPr>
                <p:cNvPr id="70" name="Text Box 2"/>
                <p:cNvSpPr txBox="1">
                  <a:spLocks noChangeArrowheads="1"/>
                </p:cNvSpPr>
                <p:nvPr/>
              </p:nvSpPr>
              <p:spPr bwMode="auto">
                <a:xfrm>
                  <a:off x="885398" y="889448"/>
                  <a:ext cx="344678" cy="196215"/>
                </a:xfrm>
                <a:prstGeom prst="rect">
                  <a:avLst/>
                </a:prstGeom>
                <a:solidFill>
                  <a:srgbClr val="FFFFFF">
                    <a:alpha val="74902"/>
                  </a:srgbClr>
                </a:solidFill>
                <a:ln w="9525">
                  <a:noFill/>
                  <a:miter lim="800000"/>
                  <a:headEnd/>
                  <a:tailEnd/>
                </a:ln>
              </p:spPr>
              <p:txBody>
                <a:bodyPr rot="0" vert="horz" wrap="square" lIns="0" tIns="0" rIns="0" bIns="0" anchor="t" anchorCtr="0">
                  <a:noAutofit/>
                </a:bodyPr>
                <a:lstStyle/>
                <a:p>
                  <a:pPr marL="0" marR="0">
                    <a:spcBef>
                      <a:spcPts val="0"/>
                    </a:spcBef>
                    <a:spcAft>
                      <a:spcPts val="400"/>
                    </a:spcAft>
                  </a:pPr>
                  <a:r>
                    <a:rPr lang="en-US" sz="2000">
                      <a:effectLst/>
                      <a:latin typeface="Calibri Light" panose="020F0302020204030204" pitchFamily="34" charset="0"/>
                      <a:ea typeface="Calibri" panose="020F0502020204030204" pitchFamily="34" charset="0"/>
                    </a:rPr>
                    <a:t>25 µm</a:t>
                  </a:r>
                  <a:endParaRPr lang="en-US" sz="2000">
                    <a:effectLst/>
                    <a:latin typeface="Times New Roman" panose="02020603050405020304" pitchFamily="18" charset="0"/>
                    <a:ea typeface="Times New Roman" panose="02020603050405020304" pitchFamily="18" charset="0"/>
                  </a:endParaRPr>
                </a:p>
              </p:txBody>
            </p:sp>
            <p:sp>
              <p:nvSpPr>
                <p:cNvPr id="71" name="Rectangle 70"/>
                <p:cNvSpPr/>
                <p:nvPr/>
              </p:nvSpPr>
              <p:spPr>
                <a:xfrm>
                  <a:off x="940705" y="1054708"/>
                  <a:ext cx="219456" cy="18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p>
              </p:txBody>
            </p:sp>
            <p:pic>
              <p:nvPicPr>
                <p:cNvPr id="72" name="Picture 71"/>
                <p:cNvPicPr>
                  <a:picLocks noChangeAspect="1"/>
                </p:cNvPicPr>
                <p:nvPr/>
              </p:nvPicPr>
              <p:blipFill rotWithShape="1">
                <a:blip r:embed="rId3" cstate="print">
                  <a:extLst>
                    <a:ext uri="{28A0092B-C50C-407E-A947-70E740481C1C}">
                      <a14:useLocalDpi xmlns:a14="http://schemas.microsoft.com/office/drawing/2010/main" val="0"/>
                    </a:ext>
                  </a:extLst>
                </a:blip>
                <a:srcRect l="11292" t="65876" r="81180" b="30249"/>
                <a:stretch/>
              </p:blipFill>
              <p:spPr bwMode="auto">
                <a:xfrm flipH="1">
                  <a:off x="1292" y="803139"/>
                  <a:ext cx="138296" cy="84538"/>
                </a:xfrm>
                <a:prstGeom prst="rect">
                  <a:avLst/>
                </a:prstGeom>
                <a:noFill/>
                <a:ln>
                  <a:noFill/>
                </a:ln>
                <a:extLst>
                  <a:ext uri="{53640926-AAD7-44D8-BBD7-CCE9431645EC}">
                    <a14:shadowObscured xmlns:a14="http://schemas.microsoft.com/office/drawing/2010/main"/>
                  </a:ext>
                </a:extLst>
              </p:spPr>
            </p:pic>
          </p:grpSp>
          <p:sp>
            <p:nvSpPr>
              <p:cNvPr id="60" name="Text Box 2"/>
              <p:cNvSpPr txBox="1">
                <a:spLocks noChangeArrowheads="1"/>
              </p:cNvSpPr>
              <p:nvPr/>
            </p:nvSpPr>
            <p:spPr bwMode="auto">
              <a:xfrm>
                <a:off x="501029" y="483684"/>
                <a:ext cx="255272" cy="153806"/>
              </a:xfrm>
              <a:prstGeom prst="rect">
                <a:avLst/>
              </a:prstGeom>
              <a:solidFill>
                <a:srgbClr val="FFFFFF">
                  <a:alpha val="74902"/>
                </a:srgbClr>
              </a:solidFill>
              <a:ln w="9525">
                <a:noFill/>
                <a:miter lim="800000"/>
                <a:headEnd/>
                <a:tailEnd/>
              </a:ln>
            </p:spPr>
            <p:txBody>
              <a:bodyPr rot="0" vert="horz" wrap="square" lIns="0" tIns="0" rIns="0" bIns="0" anchor="t" anchorCtr="0">
                <a:noAutofit/>
              </a:bodyPr>
              <a:lstStyle/>
              <a:p>
                <a:pPr marL="0" marR="0">
                  <a:spcBef>
                    <a:spcPts val="0"/>
                  </a:spcBef>
                  <a:spcAft>
                    <a:spcPts val="400"/>
                  </a:spcAft>
                </a:pPr>
                <a:r>
                  <a:rPr lang="en-US" sz="2000" dirty="0">
                    <a:effectLst/>
                    <a:latin typeface="Calibri Light" panose="020F0302020204030204" pitchFamily="34" charset="0"/>
                    <a:ea typeface="Calibri" panose="020F0502020204030204" pitchFamily="34" charset="0"/>
                  </a:rPr>
                  <a:t>side</a:t>
                </a:r>
                <a:endParaRPr lang="en-US" sz="2000" dirty="0">
                  <a:effectLst/>
                  <a:latin typeface="Times New Roman" panose="02020603050405020304" pitchFamily="18" charset="0"/>
                  <a:ea typeface="Times New Roman" panose="02020603050405020304" pitchFamily="18" charset="0"/>
                </a:endParaRPr>
              </a:p>
            </p:txBody>
          </p:sp>
          <p:pic>
            <p:nvPicPr>
              <p:cNvPr id="61" name="Picture 60"/>
              <p:cNvPicPr>
                <a:picLocks noChangeAspect="1"/>
              </p:cNvPicPr>
              <p:nvPr/>
            </p:nvPicPr>
            <p:blipFill>
              <a:blip r:embed="rId4"/>
              <a:stretch>
                <a:fillRect/>
              </a:stretch>
            </p:blipFill>
            <p:spPr>
              <a:xfrm>
                <a:off x="128989" y="801308"/>
                <a:ext cx="9144" cy="9144"/>
              </a:xfrm>
              <a:prstGeom prst="rect">
                <a:avLst/>
              </a:prstGeom>
            </p:spPr>
          </p:pic>
        </p:grpSp>
        <p:cxnSp>
          <p:nvCxnSpPr>
            <p:cNvPr id="55" name="Straight Connector 54"/>
            <p:cNvCxnSpPr/>
            <p:nvPr/>
          </p:nvCxnSpPr>
          <p:spPr>
            <a:xfrm flipH="1">
              <a:off x="984848" y="166567"/>
              <a:ext cx="166162" cy="1724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932088" y="441580"/>
              <a:ext cx="114088" cy="1254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1131122" y="162707"/>
              <a:ext cx="27432" cy="30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p>
          </p:txBody>
        </p:sp>
        <p:sp>
          <p:nvSpPr>
            <p:cNvPr id="58" name="Oval 57"/>
            <p:cNvSpPr/>
            <p:nvPr/>
          </p:nvSpPr>
          <p:spPr>
            <a:xfrm>
              <a:off x="1037554" y="554949"/>
              <a:ext cx="27432" cy="30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p>
          </p:txBody>
        </p:sp>
      </p:grpSp>
      <p:sp>
        <p:nvSpPr>
          <p:cNvPr id="53" name="Text Box 2"/>
          <p:cNvSpPr txBox="1">
            <a:spLocks noChangeAspect="1" noChangeArrowheads="1"/>
          </p:cNvSpPr>
          <p:nvPr/>
        </p:nvSpPr>
        <p:spPr bwMode="auto">
          <a:xfrm>
            <a:off x="5679090" y="3611301"/>
            <a:ext cx="3767943" cy="462547"/>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spcBef>
                <a:spcPts val="0"/>
              </a:spcBef>
              <a:spcAft>
                <a:spcPts val="400"/>
              </a:spcAft>
            </a:pPr>
            <a:r>
              <a:rPr lang="en-US" sz="1600" dirty="0" err="1" smtClean="0">
                <a:effectLst/>
                <a:latin typeface="Times New Roman" panose="02020603050405020304" pitchFamily="18" charset="0"/>
                <a:ea typeface="Times New Roman" panose="02020603050405020304" pitchFamily="18" charset="0"/>
              </a:rPr>
              <a:t>Silane</a:t>
            </a:r>
            <a:r>
              <a:rPr lang="en-US" sz="1600" dirty="0" smtClean="0">
                <a:effectLst/>
                <a:latin typeface="Times New Roman" panose="02020603050405020304" pitchFamily="18" charset="0"/>
                <a:ea typeface="Times New Roman" panose="02020603050405020304" pitchFamily="18" charset="0"/>
              </a:rPr>
              <a:t>-coated </a:t>
            </a:r>
            <a:r>
              <a:rPr lang="en-US" sz="1600" dirty="0">
                <a:effectLst/>
                <a:latin typeface="Times New Roman" panose="02020603050405020304" pitchFamily="18" charset="0"/>
                <a:ea typeface="Times New Roman" panose="02020603050405020304" pitchFamily="18" charset="0"/>
              </a:rPr>
              <a:t>copper-oxide-leaf superhydrophobic condensing surfaces </a:t>
            </a:r>
          </a:p>
        </p:txBody>
      </p:sp>
      <p:grpSp>
        <p:nvGrpSpPr>
          <p:cNvPr id="76" name="Group 75"/>
          <p:cNvGrpSpPr/>
          <p:nvPr/>
        </p:nvGrpSpPr>
        <p:grpSpPr>
          <a:xfrm>
            <a:off x="1172908" y="1999336"/>
            <a:ext cx="3372160" cy="4394287"/>
            <a:chOff x="5645095" y="1248785"/>
            <a:chExt cx="3372160" cy="4394287"/>
          </a:xfrm>
        </p:grpSpPr>
        <p:sp>
          <p:nvSpPr>
            <p:cNvPr id="77" name="Teardrop 76"/>
            <p:cNvSpPr/>
            <p:nvPr/>
          </p:nvSpPr>
          <p:spPr>
            <a:xfrm flipH="1">
              <a:off x="6865669" y="4616683"/>
              <a:ext cx="45719" cy="71278"/>
            </a:xfrm>
            <a:prstGeom prst="teardrop">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8" name="Parallelogram 77"/>
            <p:cNvSpPr/>
            <p:nvPr/>
          </p:nvSpPr>
          <p:spPr>
            <a:xfrm rot="16200000" flipH="1" flipV="1">
              <a:off x="5792525" y="3373666"/>
              <a:ext cx="2386454" cy="377156"/>
            </a:xfrm>
            <a:prstGeom prst="parallelogram">
              <a:avLst>
                <a:gd name="adj" fmla="val 64132"/>
              </a:avLst>
            </a:prstGeom>
            <a:solidFill>
              <a:schemeClr val="bg1">
                <a:lumMod val="85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79" name="Group 78"/>
            <p:cNvGrpSpPr/>
            <p:nvPr/>
          </p:nvGrpSpPr>
          <p:grpSpPr>
            <a:xfrm flipH="1">
              <a:off x="5645095" y="1962448"/>
              <a:ext cx="3372160" cy="3680624"/>
              <a:chOff x="2184976" y="1658907"/>
              <a:chExt cx="3443405" cy="3680624"/>
            </a:xfrm>
          </p:grpSpPr>
          <p:sp>
            <p:nvSpPr>
              <p:cNvPr id="189" name="Parallelogram 188"/>
              <p:cNvSpPr/>
              <p:nvPr/>
            </p:nvSpPr>
            <p:spPr>
              <a:xfrm rot="16200000" flipV="1">
                <a:off x="3768707" y="3083279"/>
                <a:ext cx="2362200" cy="367202"/>
              </a:xfrm>
              <a:prstGeom prst="parallelogram">
                <a:avLst>
                  <a:gd name="adj" fmla="val 63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0" name="Parallelogram 189"/>
              <p:cNvSpPr/>
              <p:nvPr/>
            </p:nvSpPr>
            <p:spPr>
              <a:xfrm flipH="1" flipV="1">
                <a:off x="3696213" y="2081001"/>
                <a:ext cx="675193" cy="230324"/>
              </a:xfrm>
              <a:prstGeom prst="parallelogram">
                <a:avLst>
                  <a:gd name="adj" fmla="val 1553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1" name="Parallelogram 190"/>
              <p:cNvSpPr/>
              <p:nvPr/>
            </p:nvSpPr>
            <p:spPr>
              <a:xfrm flipH="1" flipV="1">
                <a:off x="4458215" y="2081001"/>
                <a:ext cx="675193" cy="242127"/>
              </a:xfrm>
              <a:prstGeom prst="parallelogram">
                <a:avLst>
                  <a:gd name="adj" fmla="val 1553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92" name="Group 191"/>
              <p:cNvGrpSpPr/>
              <p:nvPr/>
            </p:nvGrpSpPr>
            <p:grpSpPr>
              <a:xfrm>
                <a:off x="2184976" y="1658907"/>
                <a:ext cx="3443405" cy="3680624"/>
                <a:chOff x="147073" y="1685085"/>
                <a:chExt cx="3443405" cy="3680624"/>
              </a:xfrm>
            </p:grpSpPr>
            <p:grpSp>
              <p:nvGrpSpPr>
                <p:cNvPr id="196" name="Group 195"/>
                <p:cNvGrpSpPr/>
                <p:nvPr/>
              </p:nvGrpSpPr>
              <p:grpSpPr>
                <a:xfrm>
                  <a:off x="1141695" y="1769571"/>
                  <a:ext cx="1836765" cy="3596138"/>
                  <a:chOff x="1141695" y="1769571"/>
                  <a:chExt cx="1836765" cy="3596138"/>
                </a:xfrm>
              </p:grpSpPr>
              <p:cxnSp>
                <p:nvCxnSpPr>
                  <p:cNvPr id="199" name="Straight Arrow Connector 198"/>
                  <p:cNvCxnSpPr/>
                  <p:nvPr/>
                </p:nvCxnSpPr>
                <p:spPr>
                  <a:xfrm flipH="1" flipV="1">
                    <a:off x="2898052" y="4374959"/>
                    <a:ext cx="0" cy="37226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a:off x="1801903" y="4448014"/>
                    <a:ext cx="0" cy="2992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2212405" y="4503975"/>
                    <a:ext cx="1" cy="304800"/>
                  </a:xfrm>
                  <a:prstGeom prst="straightConnector1">
                    <a:avLst/>
                  </a:prstGeom>
                  <a:ln w="19050">
                    <a:solidFill>
                      <a:schemeClr val="accent5"/>
                    </a:solidFill>
                    <a:tailEnd type="arrow"/>
                  </a:ln>
                </p:spPr>
                <p:style>
                  <a:lnRef idx="1">
                    <a:schemeClr val="dk1"/>
                  </a:lnRef>
                  <a:fillRef idx="0">
                    <a:schemeClr val="dk1"/>
                  </a:fillRef>
                  <a:effectRef idx="0">
                    <a:schemeClr val="dk1"/>
                  </a:effectRef>
                  <a:fontRef idx="minor">
                    <a:schemeClr val="tx1"/>
                  </a:fontRef>
                </p:style>
              </p:cxnSp>
              <p:cxnSp>
                <p:nvCxnSpPr>
                  <p:cNvPr id="202" name="Straight Arrow Connector 201"/>
                  <p:cNvCxnSpPr/>
                  <p:nvPr/>
                </p:nvCxnSpPr>
                <p:spPr>
                  <a:xfrm flipH="1">
                    <a:off x="1963112" y="1825433"/>
                    <a:ext cx="0" cy="31015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H="1" flipV="1">
                    <a:off x="2864426" y="1769571"/>
                    <a:ext cx="0" cy="46306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04" name="TextBox 203"/>
                  <p:cNvSpPr txBox="1"/>
                  <p:nvPr/>
                </p:nvSpPr>
                <p:spPr>
                  <a:xfrm>
                    <a:off x="1141695" y="4996377"/>
                    <a:ext cx="1836765" cy="369332"/>
                  </a:xfrm>
                  <a:prstGeom prst="rect">
                    <a:avLst/>
                  </a:prstGeom>
                  <a:noFill/>
                </p:spPr>
                <p:txBody>
                  <a:bodyPr wrap="none" rtlCol="0">
                    <a:spAutoFit/>
                  </a:bodyPr>
                  <a:lstStyle/>
                  <a:p>
                    <a:r>
                      <a:rPr lang="en-US" dirty="0" smtClean="0">
                        <a:latin typeface="+mj-lt"/>
                      </a:rPr>
                      <a:t>Jumping droplets</a:t>
                    </a:r>
                    <a:endParaRPr lang="en-US" dirty="0">
                      <a:latin typeface="+mj-lt"/>
                    </a:endParaRPr>
                  </a:p>
                </p:txBody>
              </p:sp>
              <p:cxnSp>
                <p:nvCxnSpPr>
                  <p:cNvPr id="205" name="Straight Connector 204"/>
                  <p:cNvCxnSpPr>
                    <a:endCxn id="78" idx="2"/>
                  </p:cNvCxnSpPr>
                  <p:nvPr/>
                </p:nvCxnSpPr>
                <p:spPr>
                  <a:xfrm flipH="1" flipV="1">
                    <a:off x="2221497" y="4357169"/>
                    <a:ext cx="135353" cy="67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1658312" y="2341184"/>
                    <a:ext cx="3048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07" name="Rectangle 206"/>
                  <p:cNvSpPr/>
                  <p:nvPr/>
                </p:nvSpPr>
                <p:spPr>
                  <a:xfrm>
                    <a:off x="1963112" y="2341184"/>
                    <a:ext cx="76200" cy="2133600"/>
                  </a:xfrm>
                  <a:prstGeom prst="rect">
                    <a:avLst/>
                  </a:prstGeom>
                  <a:solidFill>
                    <a:schemeClr val="bg1">
                      <a:lumMod val="75000"/>
                    </a:schemeClr>
                  </a:solidFill>
                  <a:ln w="3175">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mj-lt"/>
                    </a:endParaRPr>
                  </a:p>
                </p:txBody>
              </p:sp>
              <p:sp>
                <p:nvSpPr>
                  <p:cNvPr id="208" name="Rectangle 207"/>
                  <p:cNvSpPr/>
                  <p:nvPr/>
                </p:nvSpPr>
                <p:spPr>
                  <a:xfrm>
                    <a:off x="2420312" y="2350532"/>
                    <a:ext cx="304800" cy="2123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197" name="TextBox 196"/>
                <p:cNvSpPr txBox="1"/>
                <p:nvPr/>
              </p:nvSpPr>
              <p:spPr>
                <a:xfrm>
                  <a:off x="2350385" y="4581048"/>
                  <a:ext cx="1240093" cy="369332"/>
                </a:xfrm>
                <a:prstGeom prst="rect">
                  <a:avLst/>
                </a:prstGeom>
                <a:noFill/>
              </p:spPr>
              <p:txBody>
                <a:bodyPr wrap="none" rtlCol="0">
                  <a:spAutoFit/>
                </a:bodyPr>
                <a:lstStyle/>
                <a:p>
                  <a:r>
                    <a:rPr lang="en-US" b="0" dirty="0" smtClean="0">
                      <a:latin typeface="+mj-lt"/>
                    </a:rPr>
                    <a:t>Saline feed</a:t>
                  </a:r>
                </a:p>
              </p:txBody>
            </p:sp>
            <p:sp>
              <p:nvSpPr>
                <p:cNvPr id="198" name="TextBox 197"/>
                <p:cNvSpPr txBox="1"/>
                <p:nvPr/>
              </p:nvSpPr>
              <p:spPr>
                <a:xfrm>
                  <a:off x="147073" y="1685085"/>
                  <a:ext cx="1749618" cy="369332"/>
                </a:xfrm>
                <a:prstGeom prst="rect">
                  <a:avLst/>
                </a:prstGeom>
                <a:noFill/>
              </p:spPr>
              <p:txBody>
                <a:bodyPr wrap="none" rtlCol="0">
                  <a:spAutoFit/>
                </a:bodyPr>
                <a:lstStyle/>
                <a:p>
                  <a:r>
                    <a:rPr lang="en-US" b="0" dirty="0" smtClean="0">
                      <a:latin typeface="+mj-lt"/>
                    </a:rPr>
                    <a:t>Feed preheating</a:t>
                  </a:r>
                </a:p>
              </p:txBody>
            </p:sp>
          </p:grpSp>
          <p:sp>
            <p:nvSpPr>
              <p:cNvPr id="193" name="Parallelogram 192"/>
              <p:cNvSpPr/>
              <p:nvPr/>
            </p:nvSpPr>
            <p:spPr>
              <a:xfrm flipH="1" flipV="1">
                <a:off x="4376369" y="2068156"/>
                <a:ext cx="455693" cy="246850"/>
              </a:xfrm>
              <a:prstGeom prst="parallelogram">
                <a:avLst>
                  <a:gd name="adj" fmla="val 155324"/>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4" name="Parallelogram 193"/>
              <p:cNvSpPr/>
              <p:nvPr/>
            </p:nvSpPr>
            <p:spPr>
              <a:xfrm flipH="1" flipV="1">
                <a:off x="4002520" y="2068155"/>
                <a:ext cx="455693" cy="246849"/>
              </a:xfrm>
              <a:prstGeom prst="parallelogram">
                <a:avLst>
                  <a:gd name="adj" fmla="val 155324"/>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95" name="Straight Connector 194"/>
              <p:cNvCxnSpPr/>
              <p:nvPr/>
            </p:nvCxnSpPr>
            <p:spPr>
              <a:xfrm flipH="1">
                <a:off x="4773954" y="4233111"/>
                <a:ext cx="324002" cy="216458"/>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6848231" y="2497179"/>
              <a:ext cx="65675" cy="84072"/>
              <a:chOff x="6575483" y="1170157"/>
              <a:chExt cx="183435" cy="250039"/>
            </a:xfrm>
          </p:grpSpPr>
          <p:sp>
            <p:nvSpPr>
              <p:cNvPr id="187" name="Oval 186"/>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8" name="Rectangle 187"/>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1" name="Group 80"/>
            <p:cNvGrpSpPr/>
            <p:nvPr/>
          </p:nvGrpSpPr>
          <p:grpSpPr>
            <a:xfrm>
              <a:off x="7023302" y="3336071"/>
              <a:ext cx="65675" cy="84072"/>
              <a:chOff x="6575483" y="1170157"/>
              <a:chExt cx="183435" cy="250039"/>
            </a:xfrm>
          </p:grpSpPr>
          <p:sp>
            <p:nvSpPr>
              <p:cNvPr id="185" name="Oval 184"/>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6" name="Rectangle 185"/>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2" name="Group 81"/>
            <p:cNvGrpSpPr/>
            <p:nvPr/>
          </p:nvGrpSpPr>
          <p:grpSpPr>
            <a:xfrm>
              <a:off x="6912700" y="3166879"/>
              <a:ext cx="65675" cy="84072"/>
              <a:chOff x="6575483" y="1170157"/>
              <a:chExt cx="183435" cy="250039"/>
            </a:xfrm>
          </p:grpSpPr>
          <p:sp>
            <p:nvSpPr>
              <p:cNvPr id="183" name="Oval 182"/>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4" name="Rectangle 183"/>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3" name="Group 82"/>
            <p:cNvGrpSpPr/>
            <p:nvPr/>
          </p:nvGrpSpPr>
          <p:grpSpPr>
            <a:xfrm>
              <a:off x="6994460" y="2655274"/>
              <a:ext cx="65675" cy="84072"/>
              <a:chOff x="6575483" y="1170157"/>
              <a:chExt cx="183435" cy="250039"/>
            </a:xfrm>
          </p:grpSpPr>
          <p:sp>
            <p:nvSpPr>
              <p:cNvPr id="181" name="Oval 180"/>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2" name="Rectangle 181"/>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4" name="Group 83"/>
            <p:cNvGrpSpPr/>
            <p:nvPr/>
          </p:nvGrpSpPr>
          <p:grpSpPr>
            <a:xfrm>
              <a:off x="6914659" y="3426646"/>
              <a:ext cx="65675" cy="84072"/>
              <a:chOff x="6575483" y="1170157"/>
              <a:chExt cx="183435" cy="250039"/>
            </a:xfrm>
          </p:grpSpPr>
          <p:sp>
            <p:nvSpPr>
              <p:cNvPr id="179" name="Oval 178"/>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0" name="Rectangle 179"/>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5" name="Group 84"/>
            <p:cNvGrpSpPr/>
            <p:nvPr/>
          </p:nvGrpSpPr>
          <p:grpSpPr>
            <a:xfrm>
              <a:off x="6961761" y="3956916"/>
              <a:ext cx="65675" cy="84072"/>
              <a:chOff x="6575483" y="1170157"/>
              <a:chExt cx="183435" cy="250039"/>
            </a:xfrm>
          </p:grpSpPr>
          <p:sp>
            <p:nvSpPr>
              <p:cNvPr id="177" name="Oval 176"/>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8" name="Rectangle 177"/>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6" name="Group 85"/>
            <p:cNvGrpSpPr/>
            <p:nvPr/>
          </p:nvGrpSpPr>
          <p:grpSpPr>
            <a:xfrm>
              <a:off x="7068839" y="3758172"/>
              <a:ext cx="65675" cy="84072"/>
              <a:chOff x="6575483" y="1170157"/>
              <a:chExt cx="183435" cy="250039"/>
            </a:xfrm>
          </p:grpSpPr>
          <p:sp>
            <p:nvSpPr>
              <p:cNvPr id="175" name="Oval 174"/>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6" name="Rectangle 175"/>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7" name="Group 86"/>
            <p:cNvGrpSpPr/>
            <p:nvPr/>
          </p:nvGrpSpPr>
          <p:grpSpPr>
            <a:xfrm>
              <a:off x="7024234" y="3183683"/>
              <a:ext cx="109110" cy="169007"/>
              <a:chOff x="6575483" y="1170157"/>
              <a:chExt cx="183435" cy="250039"/>
            </a:xfrm>
          </p:grpSpPr>
          <p:sp>
            <p:nvSpPr>
              <p:cNvPr id="173" name="Oval 172"/>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4" name="Rectangle 173"/>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8" name="Group 87"/>
            <p:cNvGrpSpPr/>
            <p:nvPr/>
          </p:nvGrpSpPr>
          <p:grpSpPr>
            <a:xfrm>
              <a:off x="6922775" y="2814533"/>
              <a:ext cx="65675" cy="84072"/>
              <a:chOff x="6575483" y="1170157"/>
              <a:chExt cx="183435" cy="250039"/>
            </a:xfrm>
          </p:grpSpPr>
          <p:sp>
            <p:nvSpPr>
              <p:cNvPr id="171" name="Oval 170"/>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2" name="Rectangle 171"/>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89" name="Group 88"/>
            <p:cNvGrpSpPr/>
            <p:nvPr/>
          </p:nvGrpSpPr>
          <p:grpSpPr>
            <a:xfrm>
              <a:off x="6884775" y="3260841"/>
              <a:ext cx="109110" cy="169007"/>
              <a:chOff x="6575483" y="1170157"/>
              <a:chExt cx="183435" cy="250039"/>
            </a:xfrm>
          </p:grpSpPr>
          <p:sp>
            <p:nvSpPr>
              <p:cNvPr id="169" name="Oval 168"/>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0" name="Rectangle 169"/>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90" name="Group 89"/>
            <p:cNvGrpSpPr/>
            <p:nvPr/>
          </p:nvGrpSpPr>
          <p:grpSpPr>
            <a:xfrm>
              <a:off x="6983268" y="3823038"/>
              <a:ext cx="109110" cy="169007"/>
              <a:chOff x="6575483" y="1170157"/>
              <a:chExt cx="183435" cy="250039"/>
            </a:xfrm>
          </p:grpSpPr>
          <p:sp>
            <p:nvSpPr>
              <p:cNvPr id="167" name="Oval 166"/>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8" name="Rectangle 167"/>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91" name="Group 90"/>
            <p:cNvGrpSpPr/>
            <p:nvPr/>
          </p:nvGrpSpPr>
          <p:grpSpPr>
            <a:xfrm>
              <a:off x="7042534" y="2807674"/>
              <a:ext cx="65675" cy="84072"/>
              <a:chOff x="6575483" y="1170157"/>
              <a:chExt cx="183435" cy="250039"/>
            </a:xfrm>
          </p:grpSpPr>
          <p:sp>
            <p:nvSpPr>
              <p:cNvPr id="165" name="Oval 164"/>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6" name="Rectangle 165"/>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92" name="Group 91"/>
            <p:cNvGrpSpPr/>
            <p:nvPr/>
          </p:nvGrpSpPr>
          <p:grpSpPr>
            <a:xfrm>
              <a:off x="7071752" y="3767285"/>
              <a:ext cx="65675" cy="84072"/>
              <a:chOff x="6575483" y="1170157"/>
              <a:chExt cx="183435" cy="250039"/>
            </a:xfrm>
          </p:grpSpPr>
          <p:sp>
            <p:nvSpPr>
              <p:cNvPr id="163" name="Oval 162"/>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4" name="Rectangle 163"/>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93" name="Group 92"/>
            <p:cNvGrpSpPr/>
            <p:nvPr/>
          </p:nvGrpSpPr>
          <p:grpSpPr>
            <a:xfrm>
              <a:off x="6929168" y="4158534"/>
              <a:ext cx="65675" cy="84072"/>
              <a:chOff x="6575483" y="1170157"/>
              <a:chExt cx="183435" cy="250039"/>
            </a:xfrm>
          </p:grpSpPr>
          <p:sp>
            <p:nvSpPr>
              <p:cNvPr id="161" name="Oval 160"/>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2" name="Rectangle 161"/>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94" name="Teardrop 93"/>
            <p:cNvSpPr/>
            <p:nvPr/>
          </p:nvSpPr>
          <p:spPr>
            <a:xfrm>
              <a:off x="7067218" y="3987380"/>
              <a:ext cx="49243" cy="122550"/>
            </a:xfrm>
            <a:prstGeom prst="teardrop">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95" name="Group 94"/>
            <p:cNvGrpSpPr/>
            <p:nvPr/>
          </p:nvGrpSpPr>
          <p:grpSpPr>
            <a:xfrm>
              <a:off x="6890134" y="3579046"/>
              <a:ext cx="65675" cy="84072"/>
              <a:chOff x="6575483" y="1170157"/>
              <a:chExt cx="183435" cy="250039"/>
            </a:xfrm>
          </p:grpSpPr>
          <p:sp>
            <p:nvSpPr>
              <p:cNvPr id="159" name="Oval 158"/>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0" name="Rectangle 159"/>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96" name="Oval 95"/>
            <p:cNvSpPr/>
            <p:nvPr/>
          </p:nvSpPr>
          <p:spPr>
            <a:xfrm>
              <a:off x="6737569" y="2414946"/>
              <a:ext cx="45719" cy="45719"/>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7" name="Teardrop 96"/>
            <p:cNvSpPr/>
            <p:nvPr/>
          </p:nvSpPr>
          <p:spPr>
            <a:xfrm flipH="1">
              <a:off x="6853198" y="4060448"/>
              <a:ext cx="45719" cy="71278"/>
            </a:xfrm>
            <a:prstGeom prst="teardrop">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8" name="Teardrop 97"/>
            <p:cNvSpPr/>
            <p:nvPr/>
          </p:nvSpPr>
          <p:spPr>
            <a:xfrm flipH="1">
              <a:off x="6868187" y="2933354"/>
              <a:ext cx="45719" cy="71278"/>
            </a:xfrm>
            <a:prstGeom prst="teardrop">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9" name="Teardrop 98"/>
            <p:cNvSpPr/>
            <p:nvPr/>
          </p:nvSpPr>
          <p:spPr>
            <a:xfrm flipH="1">
              <a:off x="6864676" y="3505217"/>
              <a:ext cx="45719" cy="71278"/>
            </a:xfrm>
            <a:prstGeom prst="teardrop">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0" name="Rectangle 99"/>
            <p:cNvSpPr/>
            <p:nvPr/>
          </p:nvSpPr>
          <p:spPr>
            <a:xfrm flipH="1">
              <a:off x="6800239" y="2618801"/>
              <a:ext cx="74622" cy="2136924"/>
            </a:xfrm>
            <a:prstGeom prst="rect">
              <a:avLst/>
            </a:prstGeom>
            <a:solidFill>
              <a:schemeClr val="accent6"/>
            </a:solidFill>
            <a:ln w="3175">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mj-lt"/>
              </a:endParaRPr>
            </a:p>
          </p:txBody>
        </p:sp>
        <p:sp>
          <p:nvSpPr>
            <p:cNvPr id="101" name="Right Arrow 100"/>
            <p:cNvSpPr/>
            <p:nvPr/>
          </p:nvSpPr>
          <p:spPr>
            <a:xfrm>
              <a:off x="6670230" y="3695472"/>
              <a:ext cx="343949" cy="155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2" name="Oval 101"/>
            <p:cNvSpPr/>
            <p:nvPr/>
          </p:nvSpPr>
          <p:spPr>
            <a:xfrm>
              <a:off x="6991319" y="3527398"/>
              <a:ext cx="45719" cy="45719"/>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3" name="Oval 102"/>
            <p:cNvSpPr/>
            <p:nvPr/>
          </p:nvSpPr>
          <p:spPr>
            <a:xfrm>
              <a:off x="7000880" y="2756948"/>
              <a:ext cx="45719" cy="45719"/>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4" name="Oval 103"/>
            <p:cNvSpPr/>
            <p:nvPr/>
          </p:nvSpPr>
          <p:spPr>
            <a:xfrm>
              <a:off x="6972149" y="4363386"/>
              <a:ext cx="53260" cy="54989"/>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05" name="Group 104"/>
            <p:cNvGrpSpPr/>
            <p:nvPr/>
          </p:nvGrpSpPr>
          <p:grpSpPr>
            <a:xfrm>
              <a:off x="7043766" y="4229738"/>
              <a:ext cx="65675" cy="84072"/>
              <a:chOff x="6575483" y="1170157"/>
              <a:chExt cx="183435" cy="250039"/>
            </a:xfrm>
          </p:grpSpPr>
          <p:sp>
            <p:nvSpPr>
              <p:cNvPr id="157" name="Oval 156"/>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8" name="Rectangle 157"/>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06" name="Group 105"/>
            <p:cNvGrpSpPr/>
            <p:nvPr/>
          </p:nvGrpSpPr>
          <p:grpSpPr>
            <a:xfrm>
              <a:off x="6929016" y="4432649"/>
              <a:ext cx="87043" cy="136411"/>
              <a:chOff x="6575483" y="1170157"/>
              <a:chExt cx="183435" cy="250039"/>
            </a:xfrm>
          </p:grpSpPr>
          <p:sp>
            <p:nvSpPr>
              <p:cNvPr id="155" name="Oval 154"/>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6" name="Rectangle 155"/>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07" name="Group 106"/>
            <p:cNvGrpSpPr/>
            <p:nvPr/>
          </p:nvGrpSpPr>
          <p:grpSpPr>
            <a:xfrm>
              <a:off x="6901491" y="4229738"/>
              <a:ext cx="87043" cy="136411"/>
              <a:chOff x="6575483" y="1170157"/>
              <a:chExt cx="183435" cy="250039"/>
            </a:xfrm>
          </p:grpSpPr>
          <p:sp>
            <p:nvSpPr>
              <p:cNvPr id="153" name="Oval 152"/>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4" name="Rectangle 153"/>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08" name="Group 107"/>
            <p:cNvGrpSpPr/>
            <p:nvPr/>
          </p:nvGrpSpPr>
          <p:grpSpPr>
            <a:xfrm>
              <a:off x="7011958" y="3023895"/>
              <a:ext cx="65675" cy="84072"/>
              <a:chOff x="6575483" y="1170157"/>
              <a:chExt cx="183435" cy="250039"/>
            </a:xfrm>
          </p:grpSpPr>
          <p:sp>
            <p:nvSpPr>
              <p:cNvPr id="151" name="Oval 150"/>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2" name="Rectangle 151"/>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09" name="Group 108"/>
            <p:cNvGrpSpPr/>
            <p:nvPr/>
          </p:nvGrpSpPr>
          <p:grpSpPr>
            <a:xfrm>
              <a:off x="6977355" y="2926957"/>
              <a:ext cx="65675" cy="84072"/>
              <a:chOff x="6575483" y="1170157"/>
              <a:chExt cx="183435" cy="250039"/>
            </a:xfrm>
          </p:grpSpPr>
          <p:sp>
            <p:nvSpPr>
              <p:cNvPr id="149" name="Oval 148"/>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0" name="Rectangle 149"/>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10" name="Group 109"/>
            <p:cNvGrpSpPr/>
            <p:nvPr/>
          </p:nvGrpSpPr>
          <p:grpSpPr>
            <a:xfrm>
              <a:off x="7072608" y="3099954"/>
              <a:ext cx="65675" cy="84072"/>
              <a:chOff x="6575483" y="1170157"/>
              <a:chExt cx="183435" cy="250039"/>
            </a:xfrm>
          </p:grpSpPr>
          <p:sp>
            <p:nvSpPr>
              <p:cNvPr id="147" name="Oval 146"/>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8" name="Rectangle 147"/>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11" name="Group 110"/>
            <p:cNvGrpSpPr/>
            <p:nvPr/>
          </p:nvGrpSpPr>
          <p:grpSpPr>
            <a:xfrm>
              <a:off x="7061264" y="3595171"/>
              <a:ext cx="65675" cy="84072"/>
              <a:chOff x="6575483" y="1170157"/>
              <a:chExt cx="183435" cy="250039"/>
            </a:xfrm>
          </p:grpSpPr>
          <p:sp>
            <p:nvSpPr>
              <p:cNvPr id="145" name="Oval 144"/>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6" name="Rectangle 145"/>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12" name="Group 111"/>
            <p:cNvGrpSpPr/>
            <p:nvPr/>
          </p:nvGrpSpPr>
          <p:grpSpPr>
            <a:xfrm>
              <a:off x="6985551" y="4092167"/>
              <a:ext cx="65675" cy="84072"/>
              <a:chOff x="6575483" y="1170157"/>
              <a:chExt cx="183435" cy="250039"/>
            </a:xfrm>
          </p:grpSpPr>
          <p:sp>
            <p:nvSpPr>
              <p:cNvPr id="143" name="Oval 142"/>
              <p:cNvSpPr/>
              <p:nvPr/>
            </p:nvSpPr>
            <p:spPr>
              <a:xfrm>
                <a:off x="6575483" y="1218381"/>
                <a:ext cx="148758" cy="163544"/>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4" name="Rectangle 143"/>
              <p:cNvSpPr/>
              <p:nvPr/>
            </p:nvSpPr>
            <p:spPr>
              <a:xfrm>
                <a:off x="6713199" y="1170157"/>
                <a:ext cx="45719" cy="250039"/>
              </a:xfrm>
              <a:prstGeom prst="rect">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113" name="Teardrop 112"/>
            <p:cNvSpPr/>
            <p:nvPr/>
          </p:nvSpPr>
          <p:spPr>
            <a:xfrm>
              <a:off x="7059921" y="4428652"/>
              <a:ext cx="49243" cy="122550"/>
            </a:xfrm>
            <a:prstGeom prst="teardrop">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14" name="Group 113"/>
            <p:cNvGrpSpPr/>
            <p:nvPr/>
          </p:nvGrpSpPr>
          <p:grpSpPr>
            <a:xfrm rot="2133613">
              <a:off x="6945414" y="2762945"/>
              <a:ext cx="55690" cy="47699"/>
              <a:chOff x="8298258" y="3079357"/>
              <a:chExt cx="55690" cy="47699"/>
            </a:xfrm>
          </p:grpSpPr>
          <p:cxnSp>
            <p:nvCxnSpPr>
              <p:cNvPr id="140" name="Straight Connector 139"/>
              <p:cNvCxnSpPr/>
              <p:nvPr/>
            </p:nvCxnSpPr>
            <p:spPr>
              <a:xfrm rot="19466387" flipH="1">
                <a:off x="8298258" y="3099548"/>
                <a:ext cx="55690" cy="80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8305800" y="3121393"/>
                <a:ext cx="38100" cy="16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8305800" y="3079357"/>
                <a:ext cx="0" cy="4769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rot="2133613">
              <a:off x="6668448" y="2421808"/>
              <a:ext cx="55690" cy="47699"/>
              <a:chOff x="8298258" y="3079357"/>
              <a:chExt cx="55690" cy="47699"/>
            </a:xfrm>
          </p:grpSpPr>
          <p:cxnSp>
            <p:nvCxnSpPr>
              <p:cNvPr id="137" name="Straight Connector 136"/>
              <p:cNvCxnSpPr/>
              <p:nvPr/>
            </p:nvCxnSpPr>
            <p:spPr>
              <a:xfrm rot="19466387" flipH="1">
                <a:off x="8298258" y="3099548"/>
                <a:ext cx="55690" cy="80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8305800" y="3121393"/>
                <a:ext cx="38100" cy="16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8305800" y="3079357"/>
                <a:ext cx="0" cy="4769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16" name="Oval 115"/>
            <p:cNvSpPr/>
            <p:nvPr/>
          </p:nvSpPr>
          <p:spPr>
            <a:xfrm>
              <a:off x="6998159" y="4687961"/>
              <a:ext cx="53260" cy="54989"/>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17" name="Group 116"/>
            <p:cNvGrpSpPr/>
            <p:nvPr/>
          </p:nvGrpSpPr>
          <p:grpSpPr>
            <a:xfrm rot="2133613">
              <a:off x="6942592" y="4701528"/>
              <a:ext cx="55690" cy="47699"/>
              <a:chOff x="8298258" y="3079357"/>
              <a:chExt cx="55690" cy="47699"/>
            </a:xfrm>
          </p:grpSpPr>
          <p:cxnSp>
            <p:nvCxnSpPr>
              <p:cNvPr id="134" name="Straight Connector 133"/>
              <p:cNvCxnSpPr/>
              <p:nvPr/>
            </p:nvCxnSpPr>
            <p:spPr>
              <a:xfrm rot="19466387" flipH="1">
                <a:off x="8298258" y="3099548"/>
                <a:ext cx="55690" cy="80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8305800" y="3121393"/>
                <a:ext cx="38100" cy="16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8305800" y="3079357"/>
                <a:ext cx="0" cy="4769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18" name="Oval 117"/>
            <p:cNvSpPr/>
            <p:nvPr/>
          </p:nvSpPr>
          <p:spPr>
            <a:xfrm>
              <a:off x="6945519" y="3095099"/>
              <a:ext cx="53260" cy="54989"/>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19" name="Group 118"/>
            <p:cNvGrpSpPr/>
            <p:nvPr/>
          </p:nvGrpSpPr>
          <p:grpSpPr>
            <a:xfrm rot="2133613">
              <a:off x="6889170" y="3108121"/>
              <a:ext cx="55690" cy="47699"/>
              <a:chOff x="8298258" y="3079357"/>
              <a:chExt cx="55690" cy="47699"/>
            </a:xfrm>
          </p:grpSpPr>
          <p:cxnSp>
            <p:nvCxnSpPr>
              <p:cNvPr id="131" name="Straight Connector 130"/>
              <p:cNvCxnSpPr/>
              <p:nvPr/>
            </p:nvCxnSpPr>
            <p:spPr>
              <a:xfrm rot="19466387" flipH="1">
                <a:off x="8298258" y="3099548"/>
                <a:ext cx="55690" cy="80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8305800" y="3121393"/>
                <a:ext cx="38100" cy="16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8305800" y="3079357"/>
                <a:ext cx="0" cy="4769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rot="2133613">
              <a:off x="6934914" y="3535817"/>
              <a:ext cx="55690" cy="47699"/>
              <a:chOff x="8298258" y="3079357"/>
              <a:chExt cx="55690" cy="47699"/>
            </a:xfrm>
          </p:grpSpPr>
          <p:cxnSp>
            <p:nvCxnSpPr>
              <p:cNvPr id="128" name="Straight Connector 127"/>
              <p:cNvCxnSpPr/>
              <p:nvPr/>
            </p:nvCxnSpPr>
            <p:spPr>
              <a:xfrm rot="19466387" flipH="1">
                <a:off x="8298258" y="3099548"/>
                <a:ext cx="55690" cy="80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8305800" y="3121393"/>
                <a:ext cx="38100" cy="16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8305800" y="3079357"/>
                <a:ext cx="0" cy="4769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21" name="Oval 120"/>
            <p:cNvSpPr/>
            <p:nvPr/>
          </p:nvSpPr>
          <p:spPr>
            <a:xfrm>
              <a:off x="7087894" y="4174749"/>
              <a:ext cx="45719" cy="45719"/>
            </a:xfrm>
            <a:prstGeom prst="ellipse">
              <a:avLst/>
            </a:prstGeom>
            <a:solidFill>
              <a:schemeClr val="accent5"/>
            </a:solidFill>
            <a:ln w="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2" name="Group 121"/>
            <p:cNvGrpSpPr/>
            <p:nvPr/>
          </p:nvGrpSpPr>
          <p:grpSpPr>
            <a:xfrm rot="2133613">
              <a:off x="7036839" y="4183161"/>
              <a:ext cx="55690" cy="47699"/>
              <a:chOff x="8298258" y="3079357"/>
              <a:chExt cx="55690" cy="47699"/>
            </a:xfrm>
          </p:grpSpPr>
          <p:cxnSp>
            <p:nvCxnSpPr>
              <p:cNvPr id="125" name="Straight Connector 124"/>
              <p:cNvCxnSpPr/>
              <p:nvPr/>
            </p:nvCxnSpPr>
            <p:spPr>
              <a:xfrm rot="19466387" flipH="1">
                <a:off x="8298258" y="3099548"/>
                <a:ext cx="55690" cy="80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305800" y="3121393"/>
                <a:ext cx="38100" cy="16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8305800" y="3079357"/>
                <a:ext cx="0" cy="4769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23" name="TextBox 122"/>
            <p:cNvSpPr txBox="1"/>
            <p:nvPr/>
          </p:nvSpPr>
          <p:spPr>
            <a:xfrm flipH="1">
              <a:off x="5860557" y="1248785"/>
              <a:ext cx="1562491" cy="923330"/>
            </a:xfrm>
            <a:prstGeom prst="rect">
              <a:avLst/>
            </a:prstGeom>
            <a:noFill/>
          </p:spPr>
          <p:txBody>
            <a:bodyPr wrap="square" rtlCol="0">
              <a:spAutoFit/>
            </a:bodyPr>
            <a:lstStyle/>
            <a:p>
              <a:r>
                <a:rPr lang="en-US" dirty="0" smtClean="0">
                  <a:latin typeface="+mj-lt"/>
                </a:rPr>
                <a:t>Liquid repelling membrane</a:t>
              </a:r>
              <a:endParaRPr lang="en-US" b="0" dirty="0" smtClean="0">
                <a:latin typeface="+mj-lt"/>
              </a:endParaRPr>
            </a:p>
          </p:txBody>
        </p:sp>
        <p:cxnSp>
          <p:nvCxnSpPr>
            <p:cNvPr id="124" name="Straight Connector 123"/>
            <p:cNvCxnSpPr>
              <a:stCxn id="193" idx="5"/>
              <a:endCxn id="123" idx="2"/>
            </p:cNvCxnSpPr>
            <p:nvPr/>
          </p:nvCxnSpPr>
          <p:spPr>
            <a:xfrm flipV="1">
              <a:off x="6616647" y="2172115"/>
              <a:ext cx="25155" cy="3230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9" name="TextBox 208"/>
          <p:cNvSpPr txBox="1"/>
          <p:nvPr/>
        </p:nvSpPr>
        <p:spPr>
          <a:xfrm flipH="1">
            <a:off x="3314308" y="3241228"/>
            <a:ext cx="1855880" cy="923330"/>
          </a:xfrm>
          <a:prstGeom prst="rect">
            <a:avLst/>
          </a:prstGeom>
          <a:noFill/>
        </p:spPr>
        <p:txBody>
          <a:bodyPr wrap="square" rtlCol="0">
            <a:spAutoFit/>
          </a:bodyPr>
          <a:lstStyle/>
          <a:p>
            <a:r>
              <a:rPr lang="en-US" dirty="0" err="1" smtClean="0">
                <a:latin typeface="+mj-lt"/>
              </a:rPr>
              <a:t>Nanoengineered</a:t>
            </a:r>
            <a:r>
              <a:rPr lang="en-US" dirty="0" smtClean="0">
                <a:latin typeface="+mj-lt"/>
              </a:rPr>
              <a:t> condensing surface</a:t>
            </a:r>
            <a:endParaRPr lang="en-US" b="0" dirty="0" smtClean="0">
              <a:latin typeface="+mj-lt"/>
            </a:endParaRPr>
          </a:p>
        </p:txBody>
      </p:sp>
      <p:cxnSp>
        <p:nvCxnSpPr>
          <p:cNvPr id="210" name="Straight Connector 209"/>
          <p:cNvCxnSpPr>
            <a:stCxn id="78" idx="0"/>
            <a:endCxn id="209" idx="3"/>
          </p:cNvCxnSpPr>
          <p:nvPr/>
        </p:nvCxnSpPr>
        <p:spPr>
          <a:xfrm flipV="1">
            <a:off x="2702143" y="3702893"/>
            <a:ext cx="612165" cy="609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11" name="Chart 210"/>
          <p:cNvGraphicFramePr>
            <a:graphicFrameLocks/>
          </p:cNvGraphicFramePr>
          <p:nvPr>
            <p:extLst/>
          </p:nvPr>
        </p:nvGraphicFramePr>
        <p:xfrm>
          <a:off x="5413102" y="4313205"/>
          <a:ext cx="3549338" cy="2697353"/>
        </p:xfrm>
        <a:graphic>
          <a:graphicData uri="http://schemas.openxmlformats.org/drawingml/2006/chart">
            <c:chart xmlns:c="http://schemas.openxmlformats.org/drawingml/2006/chart" xmlns:r="http://schemas.openxmlformats.org/officeDocument/2006/relationships" r:id="rId5"/>
          </a:graphicData>
        </a:graphic>
      </p:graphicFrame>
      <p:sp>
        <p:nvSpPr>
          <p:cNvPr id="212" name="TextBox 211"/>
          <p:cNvSpPr txBox="1"/>
          <p:nvPr/>
        </p:nvSpPr>
        <p:spPr>
          <a:xfrm flipH="1">
            <a:off x="7462668" y="4340164"/>
            <a:ext cx="1562491" cy="584775"/>
          </a:xfrm>
          <a:prstGeom prst="rect">
            <a:avLst/>
          </a:prstGeom>
          <a:noFill/>
        </p:spPr>
        <p:txBody>
          <a:bodyPr wrap="square" rtlCol="0">
            <a:spAutoFit/>
          </a:bodyPr>
          <a:lstStyle/>
          <a:p>
            <a:r>
              <a:rPr lang="en-US" sz="1600" dirty="0" smtClean="0">
                <a:latin typeface="+mj-lt"/>
              </a:rPr>
              <a:t>Mass transfer enhancement</a:t>
            </a:r>
            <a:endParaRPr lang="en-US" sz="1600" b="0" dirty="0" smtClean="0">
              <a:latin typeface="+mj-lt"/>
            </a:endParaRPr>
          </a:p>
        </p:txBody>
      </p:sp>
      <p:sp>
        <p:nvSpPr>
          <p:cNvPr id="22" name="Rectangle 21"/>
          <p:cNvSpPr/>
          <p:nvPr/>
        </p:nvSpPr>
        <p:spPr>
          <a:xfrm>
            <a:off x="1071518" y="6542538"/>
            <a:ext cx="4572000" cy="369332"/>
          </a:xfrm>
          <a:prstGeom prst="rect">
            <a:avLst/>
          </a:prstGeom>
        </p:spPr>
        <p:txBody>
          <a:bodyPr>
            <a:spAutoFit/>
          </a:bodyPr>
          <a:lstStyle/>
          <a:p>
            <a:r>
              <a:rPr lang="en-US" dirty="0" smtClean="0">
                <a:solidFill>
                  <a:srgbClr val="222222"/>
                </a:solidFill>
                <a:latin typeface="Arial" panose="020B0604020202020204" pitchFamily="34" charset="0"/>
              </a:rPr>
              <a:t>Warsinger et al, </a:t>
            </a:r>
            <a:r>
              <a:rPr lang="en-US" i="1" dirty="0" smtClean="0">
                <a:solidFill>
                  <a:srgbClr val="222222"/>
                </a:solidFill>
                <a:latin typeface="Arial" panose="020B0604020202020204" pitchFamily="34" charset="0"/>
              </a:rPr>
              <a:t>J. </a:t>
            </a:r>
            <a:r>
              <a:rPr lang="en-US" i="1" dirty="0">
                <a:solidFill>
                  <a:srgbClr val="222222"/>
                </a:solidFill>
                <a:latin typeface="Arial" panose="020B0604020202020204" pitchFamily="34" charset="0"/>
              </a:rPr>
              <a:t>of </a:t>
            </a:r>
            <a:r>
              <a:rPr lang="en-US" i="1" dirty="0" err="1" smtClean="0">
                <a:solidFill>
                  <a:srgbClr val="222222"/>
                </a:solidFill>
                <a:latin typeface="Arial" panose="020B0604020202020204" pitchFamily="34" charset="0"/>
              </a:rPr>
              <a:t>Memb.Sci</a:t>
            </a:r>
            <a:r>
              <a:rPr lang="en-US" i="1" dirty="0" smtClean="0">
                <a:solidFill>
                  <a:srgbClr val="222222"/>
                </a:solidFill>
                <a:latin typeface="Arial" panose="020B0604020202020204" pitchFamily="34" charset="0"/>
              </a:rPr>
              <a:t>., </a:t>
            </a:r>
            <a:r>
              <a:rPr lang="en-US" dirty="0" smtClean="0">
                <a:solidFill>
                  <a:srgbClr val="222222"/>
                </a:solidFill>
                <a:latin typeface="Arial" panose="020B0604020202020204" pitchFamily="34" charset="0"/>
              </a:rPr>
              <a:t>2018</a:t>
            </a:r>
            <a:endParaRPr lang="en-US" dirty="0"/>
          </a:p>
        </p:txBody>
      </p:sp>
    </p:spTree>
    <p:extLst>
      <p:ext uri="{BB962C8B-B14F-4D97-AF65-F5344CB8AC3E}">
        <p14:creationId xmlns:p14="http://schemas.microsoft.com/office/powerpoint/2010/main" val="1919399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Salinity Gradient Energy Storage</a:t>
            </a:r>
            <a:endParaRPr lang="en-US" dirty="0"/>
          </a:p>
        </p:txBody>
      </p:sp>
      <p:sp>
        <p:nvSpPr>
          <p:cNvPr id="3" name="Content Placeholder 2"/>
          <p:cNvSpPr>
            <a:spLocks noGrp="1"/>
          </p:cNvSpPr>
          <p:nvPr>
            <p:ph idx="1"/>
          </p:nvPr>
        </p:nvSpPr>
        <p:spPr>
          <a:xfrm>
            <a:off x="6132315" y="1754239"/>
            <a:ext cx="2778736" cy="4192552"/>
          </a:xfrm>
        </p:spPr>
        <p:txBody>
          <a:bodyPr/>
          <a:lstStyle/>
          <a:p>
            <a:r>
              <a:rPr lang="en-US" sz="2276" dirty="0"/>
              <a:t>BRO’s higher efficiency makes its energy needs vary more by salinity</a:t>
            </a:r>
          </a:p>
          <a:p>
            <a:r>
              <a:rPr lang="en-US" sz="2276" dirty="0"/>
              <a:t>Uniquely compatible with demand-response renewable energy</a:t>
            </a:r>
          </a:p>
        </p:txBody>
      </p:sp>
      <p:sp>
        <p:nvSpPr>
          <p:cNvPr id="4" name="Slide Number Placeholder 3"/>
          <p:cNvSpPr>
            <a:spLocks noGrp="1"/>
          </p:cNvSpPr>
          <p:nvPr>
            <p:ph type="sldNum" sz="quarter" idx="12"/>
          </p:nvPr>
        </p:nvSpPr>
        <p:spPr/>
        <p:txBody>
          <a:bodyPr/>
          <a:lstStyle/>
          <a:p>
            <a:pPr>
              <a:defRPr/>
            </a:pPr>
            <a:fld id="{F1ECDD15-A1B1-4045-9A46-6D8DC0FABB3C}" type="slidenum">
              <a:rPr lang="en-US" smtClean="0"/>
              <a:pPr>
                <a:defRPr/>
              </a:pPr>
              <a:t>23</a:t>
            </a:fld>
            <a:endParaRPr lang="en-US" dirty="0"/>
          </a:p>
        </p:txBody>
      </p:sp>
      <p:grpSp>
        <p:nvGrpSpPr>
          <p:cNvPr id="12" name="Group 11"/>
          <p:cNvGrpSpPr/>
          <p:nvPr/>
        </p:nvGrpSpPr>
        <p:grpSpPr>
          <a:xfrm>
            <a:off x="3845154" y="3348558"/>
            <a:ext cx="935707" cy="817330"/>
            <a:chOff x="2593372" y="1338415"/>
            <a:chExt cx="664028" cy="408910"/>
          </a:xfrm>
        </p:grpSpPr>
        <p:sp>
          <p:nvSpPr>
            <p:cNvPr id="107" name="Arc 106"/>
            <p:cNvSpPr/>
            <p:nvPr/>
          </p:nvSpPr>
          <p:spPr>
            <a:xfrm>
              <a:off x="2610901" y="1338415"/>
              <a:ext cx="314164" cy="345528"/>
            </a:xfrm>
            <a:prstGeom prst="arc">
              <a:avLst/>
            </a:prstGeom>
            <a:noFill/>
            <a:ln w="12700" cap="flat" cmpd="sng" algn="ctr">
              <a:solidFill>
                <a:srgbClr val="ED7D31"/>
              </a:solidFill>
              <a:prstDash val="sysDash"/>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08" name="Arc 107"/>
            <p:cNvSpPr/>
            <p:nvPr/>
          </p:nvSpPr>
          <p:spPr>
            <a:xfrm rot="10800000">
              <a:off x="2925065" y="1338415"/>
              <a:ext cx="296636" cy="334926"/>
            </a:xfrm>
            <a:prstGeom prst="arc">
              <a:avLst/>
            </a:prstGeom>
            <a:noFill/>
            <a:ln w="12700" cap="flat" cmpd="sng" algn="ctr">
              <a:solidFill>
                <a:srgbClr val="ED7D31"/>
              </a:solidFill>
              <a:prstDash val="sysDash"/>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09" name="Arc 108"/>
            <p:cNvSpPr/>
            <p:nvPr/>
          </p:nvSpPr>
          <p:spPr>
            <a:xfrm>
              <a:off x="2593372" y="1401582"/>
              <a:ext cx="256851" cy="307930"/>
            </a:xfrm>
            <a:prstGeom prst="arc">
              <a:avLst/>
            </a:prstGeom>
            <a:noFill/>
            <a:ln w="12700" cap="flat" cmpd="sng" algn="ctr">
              <a:solidFill>
                <a:srgbClr val="ED7D31"/>
              </a:solidFill>
              <a:prstDash val="sysDash"/>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10" name="Arc 109"/>
            <p:cNvSpPr/>
            <p:nvPr/>
          </p:nvSpPr>
          <p:spPr>
            <a:xfrm rot="10800000">
              <a:off x="2851319" y="1369593"/>
              <a:ext cx="406081" cy="377732"/>
            </a:xfrm>
            <a:prstGeom prst="arc">
              <a:avLst/>
            </a:prstGeom>
            <a:noFill/>
            <a:ln w="12700" cap="flat" cmpd="sng" algn="ctr">
              <a:solidFill>
                <a:srgbClr val="ED7D31"/>
              </a:solidFill>
              <a:prstDash val="sysDash"/>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sp>
        <p:nvSpPr>
          <p:cNvPr id="13" name="Right Arrow 12"/>
          <p:cNvSpPr/>
          <p:nvPr/>
        </p:nvSpPr>
        <p:spPr>
          <a:xfrm rot="5400000">
            <a:off x="4142734" y="3449236"/>
            <a:ext cx="907424" cy="197458"/>
          </a:xfrm>
          <a:prstGeom prst="rightArrow">
            <a:avLst/>
          </a:prstGeom>
          <a:solidFill>
            <a:srgbClr val="000058"/>
          </a:solidFill>
          <a:ln w="1905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4" name="Right Arrow 13"/>
          <p:cNvSpPr/>
          <p:nvPr/>
        </p:nvSpPr>
        <p:spPr>
          <a:xfrm rot="5400000">
            <a:off x="3408724" y="3449734"/>
            <a:ext cx="908422" cy="197458"/>
          </a:xfrm>
          <a:prstGeom prst="rightArrow">
            <a:avLst/>
          </a:prstGeom>
          <a:solidFill>
            <a:srgbClr val="00009A"/>
          </a:solidFill>
          <a:ln w="1905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nvGrpSpPr>
          <p:cNvPr id="15" name="Group 14"/>
          <p:cNvGrpSpPr/>
          <p:nvPr/>
        </p:nvGrpSpPr>
        <p:grpSpPr>
          <a:xfrm>
            <a:off x="813722" y="1524000"/>
            <a:ext cx="1281262" cy="1495785"/>
            <a:chOff x="316851" y="343584"/>
            <a:chExt cx="2157139" cy="2142214"/>
          </a:xfrm>
        </p:grpSpPr>
        <p:grpSp>
          <p:nvGrpSpPr>
            <p:cNvPr id="94" name="Group 93"/>
            <p:cNvGrpSpPr/>
            <p:nvPr/>
          </p:nvGrpSpPr>
          <p:grpSpPr>
            <a:xfrm>
              <a:off x="316851" y="343584"/>
              <a:ext cx="2157139" cy="2142214"/>
              <a:chOff x="316851" y="343584"/>
              <a:chExt cx="2157139" cy="2142214"/>
            </a:xfrm>
          </p:grpSpPr>
          <p:sp>
            <p:nvSpPr>
              <p:cNvPr id="97" name="Rectangle 96"/>
              <p:cNvSpPr/>
              <p:nvPr/>
            </p:nvSpPr>
            <p:spPr>
              <a:xfrm>
                <a:off x="819771" y="1687830"/>
                <a:ext cx="74295" cy="387350"/>
              </a:xfrm>
              <a:prstGeom prst="rect">
                <a:avLst/>
              </a:prstGeom>
              <a:solidFill>
                <a:sysClr val="windowText" lastClr="000000">
                  <a:lumMod val="50000"/>
                  <a:lumOff val="50000"/>
                </a:sysClr>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98" name="Rectangle 97"/>
              <p:cNvSpPr/>
              <p:nvPr/>
            </p:nvSpPr>
            <p:spPr>
              <a:xfrm rot="19088007">
                <a:off x="316851" y="1504950"/>
                <a:ext cx="676275" cy="445770"/>
              </a:xfrm>
              <a:prstGeom prst="rect">
                <a:avLst/>
              </a:prstGeom>
              <a:solidFill>
                <a:schemeClr val="accent5">
                  <a:lumMod val="50000"/>
                </a:schemeClr>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nvGrpSpPr>
              <p:cNvPr id="99" name="Group 98"/>
              <p:cNvGrpSpPr/>
              <p:nvPr/>
            </p:nvGrpSpPr>
            <p:grpSpPr>
              <a:xfrm>
                <a:off x="618821" y="343584"/>
                <a:ext cx="1855169" cy="2142214"/>
                <a:chOff x="618821" y="343584"/>
                <a:chExt cx="1855169" cy="2142214"/>
              </a:xfrm>
            </p:grpSpPr>
            <p:sp>
              <p:nvSpPr>
                <p:cNvPr id="100" name="Rectangle 99"/>
                <p:cNvSpPr/>
                <p:nvPr/>
              </p:nvSpPr>
              <p:spPr>
                <a:xfrm>
                  <a:off x="1208345" y="2114550"/>
                  <a:ext cx="71266" cy="371248"/>
                </a:xfrm>
                <a:prstGeom prst="rect">
                  <a:avLst/>
                </a:prstGeom>
                <a:solidFill>
                  <a:sysClr val="windowText" lastClr="000000">
                    <a:lumMod val="50000"/>
                    <a:lumOff val="50000"/>
                  </a:sysClr>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101" name="Straight Connector 100"/>
                <p:cNvCxnSpPr/>
                <p:nvPr/>
              </p:nvCxnSpPr>
              <p:spPr>
                <a:xfrm rot="2778873">
                  <a:off x="953106" y="1714423"/>
                  <a:ext cx="2" cy="668571"/>
                </a:xfrm>
                <a:prstGeom prst="line">
                  <a:avLst/>
                </a:prstGeom>
                <a:noFill/>
                <a:ln w="6350" cap="flat" cmpd="sng" algn="ctr">
                  <a:solidFill>
                    <a:sysClr val="windowText" lastClr="000000"/>
                  </a:solidFill>
                  <a:prstDash val="solid"/>
                  <a:miter lim="800000"/>
                </a:ln>
                <a:effectLst/>
              </p:spPr>
            </p:cxnSp>
            <p:sp>
              <p:nvSpPr>
                <p:cNvPr id="102" name="Rectangle 101"/>
                <p:cNvSpPr/>
                <p:nvPr/>
              </p:nvSpPr>
              <p:spPr>
                <a:xfrm rot="19088007">
                  <a:off x="705425" y="1901190"/>
                  <a:ext cx="676294" cy="446193"/>
                </a:xfrm>
                <a:prstGeom prst="rect">
                  <a:avLst/>
                </a:prstGeom>
                <a:solidFill>
                  <a:schemeClr val="accent5">
                    <a:lumMod val="50000"/>
                  </a:schemeClr>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03" name="Rounded Rectangle 102"/>
                <p:cNvSpPr/>
                <p:nvPr/>
              </p:nvSpPr>
              <p:spPr>
                <a:xfrm>
                  <a:off x="1532195" y="914400"/>
                  <a:ext cx="104775" cy="1412559"/>
                </a:xfrm>
                <a:prstGeom prst="roundRect">
                  <a:avLst/>
                </a:prstGeom>
                <a:solidFill>
                  <a:srgbClr val="E7E6E6"/>
                </a:solidFill>
                <a:ln w="1905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04" name="Diagonal Stripe 32"/>
                <p:cNvSpPr/>
                <p:nvPr/>
              </p:nvSpPr>
              <p:spPr>
                <a:xfrm rot="16837594">
                  <a:off x="979526" y="189060"/>
                  <a:ext cx="525528" cy="966768"/>
                </a:xfrm>
                <a:custGeom>
                  <a:avLst/>
                  <a:gdLst>
                    <a:gd name="connsiteX0" fmla="*/ 0 w 533400"/>
                    <a:gd name="connsiteY0" fmla="*/ 476250 h 952500"/>
                    <a:gd name="connsiteX1" fmla="*/ 266700 w 533400"/>
                    <a:gd name="connsiteY1" fmla="*/ 0 h 952500"/>
                    <a:gd name="connsiteX2" fmla="*/ 533400 w 533400"/>
                    <a:gd name="connsiteY2" fmla="*/ 0 h 952500"/>
                    <a:gd name="connsiteX3" fmla="*/ 0 w 533400"/>
                    <a:gd name="connsiteY3" fmla="*/ 952500 h 952500"/>
                    <a:gd name="connsiteX4" fmla="*/ 0 w 533400"/>
                    <a:gd name="connsiteY4" fmla="*/ 476250 h 952500"/>
                    <a:gd name="connsiteX0" fmla="*/ 0 w 533400"/>
                    <a:gd name="connsiteY0" fmla="*/ 476250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476250 h 952500"/>
                    <a:gd name="connsiteX0" fmla="*/ 0 w 533400"/>
                    <a:gd name="connsiteY0" fmla="*/ 619125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619125 h 952500"/>
                    <a:gd name="connsiteX0" fmla="*/ 0 w 533400"/>
                    <a:gd name="connsiteY0" fmla="*/ 714375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714375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952500">
                      <a:moveTo>
                        <a:pt x="0" y="714375"/>
                      </a:moveTo>
                      <a:lnTo>
                        <a:pt x="133350" y="390525"/>
                      </a:lnTo>
                      <a:lnTo>
                        <a:pt x="533400" y="0"/>
                      </a:lnTo>
                      <a:lnTo>
                        <a:pt x="0" y="952500"/>
                      </a:lnTo>
                      <a:lnTo>
                        <a:pt x="0" y="714375"/>
                      </a:lnTo>
                      <a:close/>
                    </a:path>
                  </a:pathLst>
                </a:custGeom>
                <a:solidFill>
                  <a:srgbClr val="E7E6E6"/>
                </a:solidFill>
                <a:ln w="1905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05" name="Diagonal Stripe 32"/>
                <p:cNvSpPr/>
                <p:nvPr/>
              </p:nvSpPr>
              <p:spPr>
                <a:xfrm rot="2539717">
                  <a:off x="1932688" y="343584"/>
                  <a:ext cx="541302" cy="938593"/>
                </a:xfrm>
                <a:custGeom>
                  <a:avLst/>
                  <a:gdLst>
                    <a:gd name="connsiteX0" fmla="*/ 0 w 533400"/>
                    <a:gd name="connsiteY0" fmla="*/ 476250 h 952500"/>
                    <a:gd name="connsiteX1" fmla="*/ 266700 w 533400"/>
                    <a:gd name="connsiteY1" fmla="*/ 0 h 952500"/>
                    <a:gd name="connsiteX2" fmla="*/ 533400 w 533400"/>
                    <a:gd name="connsiteY2" fmla="*/ 0 h 952500"/>
                    <a:gd name="connsiteX3" fmla="*/ 0 w 533400"/>
                    <a:gd name="connsiteY3" fmla="*/ 952500 h 952500"/>
                    <a:gd name="connsiteX4" fmla="*/ 0 w 533400"/>
                    <a:gd name="connsiteY4" fmla="*/ 476250 h 952500"/>
                    <a:gd name="connsiteX0" fmla="*/ 0 w 533400"/>
                    <a:gd name="connsiteY0" fmla="*/ 476250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476250 h 952500"/>
                    <a:gd name="connsiteX0" fmla="*/ 0 w 533400"/>
                    <a:gd name="connsiteY0" fmla="*/ 619125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619125 h 952500"/>
                    <a:gd name="connsiteX0" fmla="*/ 0 w 533400"/>
                    <a:gd name="connsiteY0" fmla="*/ 714375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714375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952500">
                      <a:moveTo>
                        <a:pt x="0" y="714375"/>
                      </a:moveTo>
                      <a:lnTo>
                        <a:pt x="133350" y="390525"/>
                      </a:lnTo>
                      <a:lnTo>
                        <a:pt x="533400" y="0"/>
                      </a:lnTo>
                      <a:lnTo>
                        <a:pt x="0" y="952500"/>
                      </a:lnTo>
                      <a:lnTo>
                        <a:pt x="0" y="714375"/>
                      </a:lnTo>
                      <a:close/>
                    </a:path>
                  </a:pathLst>
                </a:custGeom>
                <a:solidFill>
                  <a:srgbClr val="E7E6E6"/>
                </a:solidFill>
                <a:ln w="1270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06" name="Diagonal Stripe 32"/>
                <p:cNvSpPr/>
                <p:nvPr/>
              </p:nvSpPr>
              <p:spPr>
                <a:xfrm rot="10260913">
                  <a:off x="1140912" y="987952"/>
                  <a:ext cx="533400" cy="952503"/>
                </a:xfrm>
                <a:custGeom>
                  <a:avLst/>
                  <a:gdLst>
                    <a:gd name="connsiteX0" fmla="*/ 0 w 533400"/>
                    <a:gd name="connsiteY0" fmla="*/ 476250 h 952500"/>
                    <a:gd name="connsiteX1" fmla="*/ 266700 w 533400"/>
                    <a:gd name="connsiteY1" fmla="*/ 0 h 952500"/>
                    <a:gd name="connsiteX2" fmla="*/ 533400 w 533400"/>
                    <a:gd name="connsiteY2" fmla="*/ 0 h 952500"/>
                    <a:gd name="connsiteX3" fmla="*/ 0 w 533400"/>
                    <a:gd name="connsiteY3" fmla="*/ 952500 h 952500"/>
                    <a:gd name="connsiteX4" fmla="*/ 0 w 533400"/>
                    <a:gd name="connsiteY4" fmla="*/ 476250 h 952500"/>
                    <a:gd name="connsiteX0" fmla="*/ 0 w 533400"/>
                    <a:gd name="connsiteY0" fmla="*/ 476250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476250 h 952500"/>
                    <a:gd name="connsiteX0" fmla="*/ 0 w 533400"/>
                    <a:gd name="connsiteY0" fmla="*/ 619125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619125 h 952500"/>
                    <a:gd name="connsiteX0" fmla="*/ 0 w 533400"/>
                    <a:gd name="connsiteY0" fmla="*/ 714375 h 952500"/>
                    <a:gd name="connsiteX1" fmla="*/ 133350 w 533400"/>
                    <a:gd name="connsiteY1" fmla="*/ 390525 h 952500"/>
                    <a:gd name="connsiteX2" fmla="*/ 533400 w 533400"/>
                    <a:gd name="connsiteY2" fmla="*/ 0 h 952500"/>
                    <a:gd name="connsiteX3" fmla="*/ 0 w 533400"/>
                    <a:gd name="connsiteY3" fmla="*/ 952500 h 952500"/>
                    <a:gd name="connsiteX4" fmla="*/ 0 w 533400"/>
                    <a:gd name="connsiteY4" fmla="*/ 714375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952500">
                      <a:moveTo>
                        <a:pt x="0" y="714375"/>
                      </a:moveTo>
                      <a:lnTo>
                        <a:pt x="133350" y="390525"/>
                      </a:lnTo>
                      <a:lnTo>
                        <a:pt x="533400" y="0"/>
                      </a:lnTo>
                      <a:lnTo>
                        <a:pt x="0" y="952500"/>
                      </a:lnTo>
                      <a:lnTo>
                        <a:pt x="0" y="714375"/>
                      </a:lnTo>
                      <a:close/>
                    </a:path>
                  </a:pathLst>
                </a:custGeom>
                <a:solidFill>
                  <a:srgbClr val="E7E6E6"/>
                </a:solidFill>
                <a:ln w="1905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grpSp>
        <p:sp>
          <p:nvSpPr>
            <p:cNvPr id="95" name="Rounded Rectangle 94"/>
            <p:cNvSpPr/>
            <p:nvPr/>
          </p:nvSpPr>
          <p:spPr>
            <a:xfrm>
              <a:off x="1543671" y="861060"/>
              <a:ext cx="222885" cy="161925"/>
            </a:xfrm>
            <a:prstGeom prst="roundRect">
              <a:avLst/>
            </a:prstGeom>
            <a:solidFill>
              <a:srgbClr val="E7E6E6"/>
            </a:solidFill>
            <a:ln w="1905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96" name="Oval 95"/>
            <p:cNvSpPr/>
            <p:nvPr/>
          </p:nvSpPr>
          <p:spPr>
            <a:xfrm>
              <a:off x="1707501" y="861060"/>
              <a:ext cx="110490" cy="157480"/>
            </a:xfrm>
            <a:prstGeom prst="ellipse">
              <a:avLst/>
            </a:prstGeom>
            <a:solidFill>
              <a:srgbClr val="E7E6E6"/>
            </a:solidFill>
            <a:ln w="1905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sp>
        <p:nvSpPr>
          <p:cNvPr id="16" name="Right Arrow 15"/>
          <p:cNvSpPr/>
          <p:nvPr/>
        </p:nvSpPr>
        <p:spPr>
          <a:xfrm>
            <a:off x="4298916" y="2443730"/>
            <a:ext cx="1519730" cy="331475"/>
          </a:xfrm>
          <a:prstGeom prst="rightArrow">
            <a:avLst/>
          </a:prstGeom>
          <a:solidFill>
            <a:srgbClr val="00B0F0"/>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pPr algn="ctr">
              <a:lnSpc>
                <a:spcPct val="105000"/>
              </a:lnSpc>
              <a:spcAft>
                <a:spcPts val="813"/>
              </a:spcAft>
            </a:pPr>
            <a:r>
              <a:rPr lang="en-US" sz="976">
                <a:solidFill>
                  <a:srgbClr val="FFFFFF"/>
                </a:solidFill>
                <a:latin typeface="Arial" panose="020B0604020202020204" pitchFamily="34" charset="0"/>
                <a:ea typeface="MS PMincho"/>
              </a:rPr>
              <a:t> </a:t>
            </a:r>
            <a:endParaRPr lang="en-US" sz="1951">
              <a:latin typeface="Times New Roman" panose="02020603050405020304" pitchFamily="18" charset="0"/>
              <a:ea typeface="MS PMincho"/>
            </a:endParaRPr>
          </a:p>
        </p:txBody>
      </p:sp>
      <p:sp>
        <p:nvSpPr>
          <p:cNvPr id="17" name="Text Box 2"/>
          <p:cNvSpPr txBox="1">
            <a:spLocks noChangeArrowheads="1"/>
          </p:cNvSpPr>
          <p:nvPr/>
        </p:nvSpPr>
        <p:spPr bwMode="auto">
          <a:xfrm>
            <a:off x="1940396" y="2311684"/>
            <a:ext cx="1033590" cy="351905"/>
          </a:xfrm>
          <a:prstGeom prst="rect">
            <a:avLst/>
          </a:prstGeom>
          <a:noFill/>
          <a:ln w="9525">
            <a:noFill/>
            <a:miter lim="800000"/>
            <a:headEnd/>
            <a:tailEnd/>
          </a:ln>
        </p:spPr>
        <p:txBody>
          <a:bodyPr rot="0" vert="horz" wrap="square" lIns="74339" tIns="37170" rIns="74339" bIns="37170" anchor="t" anchorCtr="0">
            <a:noAutofit/>
          </a:bodyPr>
          <a:lstStyle/>
          <a:p>
            <a:pPr>
              <a:lnSpc>
                <a:spcPct val="105000"/>
              </a:lnSpc>
              <a:spcAft>
                <a:spcPts val="813"/>
              </a:spcAft>
            </a:pPr>
            <a:r>
              <a:rPr lang="en-US" sz="976">
                <a:solidFill>
                  <a:srgbClr val="000000"/>
                </a:solidFill>
                <a:latin typeface="Arial" panose="020B0604020202020204" pitchFamily="34" charset="0"/>
                <a:ea typeface="MS PMincho"/>
              </a:rPr>
              <a:t>Electric use</a:t>
            </a:r>
            <a:endParaRPr lang="en-US" sz="1951">
              <a:latin typeface="Times New Roman" panose="02020603050405020304" pitchFamily="18" charset="0"/>
              <a:ea typeface="MS PMincho"/>
            </a:endParaRPr>
          </a:p>
        </p:txBody>
      </p:sp>
      <p:cxnSp>
        <p:nvCxnSpPr>
          <p:cNvPr id="18" name="Straight Arrow Connector 17"/>
          <p:cNvCxnSpPr/>
          <p:nvPr/>
        </p:nvCxnSpPr>
        <p:spPr>
          <a:xfrm>
            <a:off x="1723692" y="2595037"/>
            <a:ext cx="1297411" cy="6023"/>
          </a:xfrm>
          <a:prstGeom prst="straightConnector1">
            <a:avLst/>
          </a:prstGeom>
          <a:noFill/>
          <a:ln w="19050" cap="flat" cmpd="sng" algn="ctr">
            <a:solidFill>
              <a:sysClr val="windowText" lastClr="000000"/>
            </a:solidFill>
            <a:prstDash val="solid"/>
            <a:miter lim="800000"/>
            <a:tailEnd type="triangle"/>
          </a:ln>
          <a:effectLst/>
        </p:spPr>
      </p:cxnSp>
      <p:grpSp>
        <p:nvGrpSpPr>
          <p:cNvPr id="19" name="Group 18"/>
          <p:cNvGrpSpPr/>
          <p:nvPr/>
        </p:nvGrpSpPr>
        <p:grpSpPr>
          <a:xfrm>
            <a:off x="3462386" y="3972742"/>
            <a:ext cx="825857" cy="735375"/>
            <a:chOff x="2305927" y="1743081"/>
            <a:chExt cx="620197" cy="476752"/>
          </a:xfrm>
          <a:solidFill>
            <a:srgbClr val="00009A"/>
          </a:solidFill>
        </p:grpSpPr>
        <p:grpSp>
          <p:nvGrpSpPr>
            <p:cNvPr id="80" name="Group 79"/>
            <p:cNvGrpSpPr/>
            <p:nvPr/>
          </p:nvGrpSpPr>
          <p:grpSpPr>
            <a:xfrm>
              <a:off x="2310590" y="1743081"/>
              <a:ext cx="615534" cy="187656"/>
              <a:chOff x="2310590" y="1743079"/>
              <a:chExt cx="1457325" cy="628650"/>
            </a:xfrm>
            <a:grpFill/>
          </p:grpSpPr>
          <p:grpSp>
            <p:nvGrpSpPr>
              <p:cNvPr id="82" name="Group 81"/>
              <p:cNvGrpSpPr/>
              <p:nvPr/>
            </p:nvGrpSpPr>
            <p:grpSpPr>
              <a:xfrm>
                <a:off x="2310590" y="1743079"/>
                <a:ext cx="1457325" cy="352425"/>
                <a:chOff x="2310590" y="1743079"/>
                <a:chExt cx="1457325" cy="352425"/>
              </a:xfrm>
              <a:grpFill/>
            </p:grpSpPr>
            <p:sp>
              <p:nvSpPr>
                <p:cNvPr id="89" name="Double Wave 88"/>
                <p:cNvSpPr/>
                <p:nvPr/>
              </p:nvSpPr>
              <p:spPr>
                <a:xfrm>
                  <a:off x="2310590" y="1743079"/>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90" name="Double Wave 89"/>
                <p:cNvSpPr/>
                <p:nvPr/>
              </p:nvSpPr>
              <p:spPr>
                <a:xfrm>
                  <a:off x="2624915" y="1743079"/>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91" name="Double Wave 90"/>
                <p:cNvSpPr/>
                <p:nvPr/>
              </p:nvSpPr>
              <p:spPr>
                <a:xfrm>
                  <a:off x="3196415" y="1743079"/>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92" name="Double Wave 91"/>
                <p:cNvSpPr/>
                <p:nvPr/>
              </p:nvSpPr>
              <p:spPr>
                <a:xfrm>
                  <a:off x="2920190" y="1743079"/>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93" name="Straight Connector 92"/>
                <p:cNvCxnSpPr/>
                <p:nvPr/>
              </p:nvCxnSpPr>
              <p:spPr>
                <a:xfrm>
                  <a:off x="2310590" y="2066929"/>
                  <a:ext cx="1457325" cy="0"/>
                </a:xfrm>
                <a:prstGeom prst="line">
                  <a:avLst/>
                </a:prstGeom>
                <a:grpFill/>
                <a:ln w="76200" cap="flat" cmpd="sng" algn="ctr">
                  <a:noFill/>
                  <a:prstDash val="solid"/>
                  <a:miter lim="800000"/>
                </a:ln>
                <a:effectLst/>
              </p:spPr>
            </p:cxnSp>
          </p:grpSp>
          <p:grpSp>
            <p:nvGrpSpPr>
              <p:cNvPr id="83" name="Group 82"/>
              <p:cNvGrpSpPr/>
              <p:nvPr/>
            </p:nvGrpSpPr>
            <p:grpSpPr>
              <a:xfrm>
                <a:off x="2310590" y="2019304"/>
                <a:ext cx="1199982" cy="352425"/>
                <a:chOff x="2310590" y="2019304"/>
                <a:chExt cx="1199982" cy="352425"/>
              </a:xfrm>
              <a:grpFill/>
            </p:grpSpPr>
            <p:sp>
              <p:nvSpPr>
                <p:cNvPr id="84" name="Double Wave 83"/>
                <p:cNvSpPr/>
                <p:nvPr/>
              </p:nvSpPr>
              <p:spPr>
                <a:xfrm>
                  <a:off x="2310590" y="2019304"/>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85" name="Double Wave 84"/>
                <p:cNvSpPr/>
                <p:nvPr/>
              </p:nvSpPr>
              <p:spPr>
                <a:xfrm>
                  <a:off x="2624915" y="2019304"/>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86" name="Double Wave 85"/>
                <p:cNvSpPr/>
                <p:nvPr/>
              </p:nvSpPr>
              <p:spPr>
                <a:xfrm>
                  <a:off x="3196415" y="2019304"/>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87" name="Double Wave 86"/>
                <p:cNvSpPr/>
                <p:nvPr/>
              </p:nvSpPr>
              <p:spPr>
                <a:xfrm>
                  <a:off x="2920190" y="2019304"/>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88" name="Straight Connector 87"/>
                <p:cNvCxnSpPr/>
                <p:nvPr/>
              </p:nvCxnSpPr>
              <p:spPr>
                <a:xfrm flipV="1">
                  <a:off x="2310590" y="2195517"/>
                  <a:ext cx="1199982" cy="147637"/>
                </a:xfrm>
                <a:prstGeom prst="line">
                  <a:avLst/>
                </a:prstGeom>
                <a:grpFill/>
                <a:ln w="76200" cap="flat" cmpd="sng" algn="ctr">
                  <a:noFill/>
                  <a:prstDash val="solid"/>
                  <a:miter lim="800000"/>
                </a:ln>
                <a:effectLst/>
              </p:spPr>
            </p:cxnSp>
          </p:grpSp>
        </p:grpSp>
        <p:sp>
          <p:nvSpPr>
            <p:cNvPr id="81" name="Rectangle 80"/>
            <p:cNvSpPr/>
            <p:nvPr/>
          </p:nvSpPr>
          <p:spPr>
            <a:xfrm>
              <a:off x="2305927" y="1754819"/>
              <a:ext cx="516852" cy="465014"/>
            </a:xfrm>
            <a:prstGeom prst="rect">
              <a:avLst/>
            </a:prstGeom>
            <a:grpFill/>
            <a:ln w="1905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sp>
        <p:nvSpPr>
          <p:cNvPr id="20" name="Rectangle 19"/>
          <p:cNvSpPr/>
          <p:nvPr/>
        </p:nvSpPr>
        <p:spPr>
          <a:xfrm>
            <a:off x="3087492" y="3669186"/>
            <a:ext cx="500449" cy="305693"/>
          </a:xfrm>
          <a:prstGeom prst="rect">
            <a:avLst/>
          </a:prstGeom>
          <a:no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pPr algn="ctr">
              <a:lnSpc>
                <a:spcPct val="105000"/>
              </a:lnSpc>
              <a:spcAft>
                <a:spcPts val="813"/>
              </a:spcAft>
            </a:pPr>
            <a:r>
              <a:rPr lang="en-US" sz="976" b="1">
                <a:solidFill>
                  <a:srgbClr val="000000"/>
                </a:solidFill>
                <a:latin typeface="Arial" panose="020B0604020202020204" pitchFamily="34" charset="0"/>
                <a:ea typeface="MS PMincho"/>
              </a:rPr>
              <a:t>or</a:t>
            </a:r>
            <a:endParaRPr lang="en-US" sz="1951">
              <a:latin typeface="Times New Roman" panose="02020603050405020304" pitchFamily="18" charset="0"/>
              <a:ea typeface="MS PMincho"/>
            </a:endParaRPr>
          </a:p>
        </p:txBody>
      </p:sp>
      <p:sp>
        <p:nvSpPr>
          <p:cNvPr id="21" name="Bent Arrow 20"/>
          <p:cNvSpPr/>
          <p:nvPr/>
        </p:nvSpPr>
        <p:spPr>
          <a:xfrm>
            <a:off x="2984487" y="3636817"/>
            <a:ext cx="326117" cy="433119"/>
          </a:xfrm>
          <a:prstGeom prst="bentArrow">
            <a:avLst/>
          </a:prstGeom>
          <a:solidFill>
            <a:srgbClr val="0033CC"/>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22" name="Bent Arrow 21"/>
          <p:cNvSpPr/>
          <p:nvPr/>
        </p:nvSpPr>
        <p:spPr>
          <a:xfrm flipH="1">
            <a:off x="3389559" y="3636817"/>
            <a:ext cx="326117" cy="433119"/>
          </a:xfrm>
          <a:prstGeom prst="bentArrow">
            <a:avLst/>
          </a:prstGeom>
          <a:solidFill>
            <a:srgbClr val="00009A"/>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pPr algn="ctr">
              <a:lnSpc>
                <a:spcPct val="105000"/>
              </a:lnSpc>
              <a:spcAft>
                <a:spcPts val="813"/>
              </a:spcAft>
            </a:pPr>
            <a:r>
              <a:rPr lang="en-US" sz="976">
                <a:solidFill>
                  <a:srgbClr val="000000"/>
                </a:solidFill>
                <a:latin typeface="Arial" panose="020B0604020202020204" pitchFamily="34" charset="0"/>
                <a:ea typeface="MS PMincho"/>
              </a:rPr>
              <a:t> </a:t>
            </a:r>
            <a:endParaRPr lang="en-US" sz="1951">
              <a:latin typeface="Times New Roman" panose="02020603050405020304" pitchFamily="18" charset="0"/>
              <a:ea typeface="MS PMincho"/>
            </a:endParaRPr>
          </a:p>
        </p:txBody>
      </p:sp>
      <p:sp>
        <p:nvSpPr>
          <p:cNvPr id="23" name="Text Box 2"/>
          <p:cNvSpPr txBox="1">
            <a:spLocks noChangeArrowheads="1"/>
          </p:cNvSpPr>
          <p:nvPr/>
        </p:nvSpPr>
        <p:spPr bwMode="auto">
          <a:xfrm>
            <a:off x="762679" y="5190675"/>
            <a:ext cx="5104721" cy="1286325"/>
          </a:xfrm>
          <a:prstGeom prst="rect">
            <a:avLst/>
          </a:prstGeom>
          <a:noFill/>
          <a:ln w="9525">
            <a:noFill/>
            <a:miter lim="800000"/>
            <a:headEnd/>
            <a:tailEnd/>
          </a:ln>
        </p:spPr>
        <p:txBody>
          <a:bodyPr rot="0" vert="horz" wrap="square" lIns="74339" tIns="37170" rIns="74339" bIns="37170" anchor="t" anchorCtr="0">
            <a:noAutofit/>
          </a:bodyPr>
          <a:lstStyle/>
          <a:p>
            <a:pPr algn="ctr">
              <a:lnSpc>
                <a:spcPct val="115000"/>
              </a:lnSpc>
              <a:spcAft>
                <a:spcPts val="488"/>
              </a:spcAft>
            </a:pPr>
            <a:r>
              <a:rPr lang="en-US" sz="1138" b="1" dirty="0">
                <a:solidFill>
                  <a:srgbClr val="000000"/>
                </a:solidFill>
                <a:latin typeface="Times New Roman" panose="02020603050405020304" pitchFamily="18" charset="0"/>
                <a:ea typeface="MS PMincho"/>
              </a:rPr>
              <a:t>Figure </a:t>
            </a:r>
            <a:r>
              <a:rPr lang="en-US" sz="1138" b="1" dirty="0">
                <a:latin typeface="Times New Roman" panose="02020603050405020304" pitchFamily="18" charset="0"/>
                <a:ea typeface="MS PMincho"/>
              </a:rPr>
              <a:t>1</a:t>
            </a:r>
            <a:r>
              <a:rPr lang="en-US" sz="1138" b="1" dirty="0">
                <a:solidFill>
                  <a:srgbClr val="000000"/>
                </a:solidFill>
                <a:latin typeface="Times New Roman" panose="02020603050405020304" pitchFamily="18" charset="0"/>
                <a:ea typeface="MS PMincho"/>
              </a:rPr>
              <a:t>. </a:t>
            </a:r>
            <a:r>
              <a:rPr lang="en-US" sz="1138" dirty="0">
                <a:solidFill>
                  <a:srgbClr val="000000"/>
                </a:solidFill>
                <a:latin typeface="Times New Roman" panose="02020603050405020304" pitchFamily="18" charset="0"/>
                <a:ea typeface="MS PMincho"/>
              </a:rPr>
              <a:t>A new means of grid-scale storage, using reservoirs of high salinity. By integration with desalination, it needs no additional parts, as the desalination membranes provide for PRO (Pressure Retarded Osmosis) electric generation, and desalination already has the pumped hydro components (high pressure pump, pressure recovery turbine)</a:t>
            </a:r>
            <a:endParaRPr lang="en-US" sz="1951" dirty="0">
              <a:latin typeface="Times New Roman" panose="02020603050405020304" pitchFamily="18" charset="0"/>
              <a:ea typeface="MS PMincho"/>
            </a:endParaRPr>
          </a:p>
          <a:p>
            <a:pPr algn="ctr">
              <a:lnSpc>
                <a:spcPct val="115000"/>
              </a:lnSpc>
              <a:spcAft>
                <a:spcPts val="488"/>
              </a:spcAft>
            </a:pPr>
            <a:r>
              <a:rPr lang="en-US" sz="1951" dirty="0">
                <a:solidFill>
                  <a:srgbClr val="000000"/>
                </a:solidFill>
                <a:latin typeface="Times New Roman" panose="02020603050405020304" pitchFamily="18" charset="0"/>
                <a:ea typeface="MS PMincho"/>
                <a:cs typeface="Times New Roman" panose="02020603050405020304" pitchFamily="18" charset="0"/>
              </a:rPr>
              <a:t> </a:t>
            </a:r>
            <a:endParaRPr lang="en-US" sz="1951" dirty="0">
              <a:latin typeface="Times New Roman" panose="02020603050405020304" pitchFamily="18" charset="0"/>
              <a:ea typeface="MS PMincho"/>
            </a:endParaRPr>
          </a:p>
        </p:txBody>
      </p:sp>
      <p:grpSp>
        <p:nvGrpSpPr>
          <p:cNvPr id="24" name="Group 23"/>
          <p:cNvGrpSpPr/>
          <p:nvPr/>
        </p:nvGrpSpPr>
        <p:grpSpPr>
          <a:xfrm>
            <a:off x="762000" y="3811362"/>
            <a:ext cx="1805267" cy="980398"/>
            <a:chOff x="278009" y="1638449"/>
            <a:chExt cx="1214971" cy="484882"/>
          </a:xfrm>
        </p:grpSpPr>
        <p:sp>
          <p:nvSpPr>
            <p:cNvPr id="65" name="Rectangle 64"/>
            <p:cNvSpPr/>
            <p:nvPr/>
          </p:nvSpPr>
          <p:spPr>
            <a:xfrm>
              <a:off x="278009" y="2000287"/>
              <a:ext cx="1000505" cy="123044"/>
            </a:xfrm>
            <a:prstGeom prst="rect">
              <a:avLst/>
            </a:prstGeom>
            <a:solidFill>
              <a:srgbClr val="0033CC"/>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nvGrpSpPr>
            <p:cNvPr id="66" name="Group 65"/>
            <p:cNvGrpSpPr/>
            <p:nvPr/>
          </p:nvGrpSpPr>
          <p:grpSpPr>
            <a:xfrm>
              <a:off x="278466" y="1638449"/>
              <a:ext cx="1214514" cy="399063"/>
              <a:chOff x="278466" y="1638449"/>
              <a:chExt cx="1457325" cy="628650"/>
            </a:xfrm>
            <a:solidFill>
              <a:srgbClr val="0033CC"/>
            </a:solidFill>
          </p:grpSpPr>
          <p:grpSp>
            <p:nvGrpSpPr>
              <p:cNvPr id="68" name="Group 67"/>
              <p:cNvGrpSpPr/>
              <p:nvPr/>
            </p:nvGrpSpPr>
            <p:grpSpPr>
              <a:xfrm>
                <a:off x="278466" y="1638449"/>
                <a:ext cx="1457325" cy="352425"/>
                <a:chOff x="278466" y="1638449"/>
                <a:chExt cx="1457325" cy="352425"/>
              </a:xfrm>
              <a:grpFill/>
            </p:grpSpPr>
            <p:sp>
              <p:nvSpPr>
                <p:cNvPr id="75" name="Double Wave 74"/>
                <p:cNvSpPr/>
                <p:nvPr/>
              </p:nvSpPr>
              <p:spPr>
                <a:xfrm>
                  <a:off x="278466" y="1638449"/>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76" name="Double Wave 75"/>
                <p:cNvSpPr/>
                <p:nvPr/>
              </p:nvSpPr>
              <p:spPr>
                <a:xfrm>
                  <a:off x="592623" y="1638449"/>
                  <a:ext cx="314325"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77" name="Double Wave 76"/>
                <p:cNvSpPr/>
                <p:nvPr/>
              </p:nvSpPr>
              <p:spPr>
                <a:xfrm>
                  <a:off x="1164291" y="1638449"/>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78" name="Double Wave 77"/>
                <p:cNvSpPr/>
                <p:nvPr/>
              </p:nvSpPr>
              <p:spPr>
                <a:xfrm>
                  <a:off x="888066" y="1638449"/>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79" name="Straight Connector 78"/>
                <p:cNvCxnSpPr/>
                <p:nvPr/>
              </p:nvCxnSpPr>
              <p:spPr>
                <a:xfrm>
                  <a:off x="278466" y="1962299"/>
                  <a:ext cx="1457325" cy="0"/>
                </a:xfrm>
                <a:prstGeom prst="line">
                  <a:avLst/>
                </a:prstGeom>
                <a:grpFill/>
                <a:ln w="76200" cap="flat" cmpd="sng" algn="ctr">
                  <a:noFill/>
                  <a:prstDash val="solid"/>
                  <a:miter lim="800000"/>
                </a:ln>
                <a:effectLst/>
              </p:spPr>
            </p:cxnSp>
          </p:grpSp>
          <p:grpSp>
            <p:nvGrpSpPr>
              <p:cNvPr id="69" name="Group 68"/>
              <p:cNvGrpSpPr/>
              <p:nvPr/>
            </p:nvGrpSpPr>
            <p:grpSpPr>
              <a:xfrm>
                <a:off x="278466" y="1787503"/>
                <a:ext cx="1199982" cy="479596"/>
                <a:chOff x="278466" y="1787503"/>
                <a:chExt cx="1199982" cy="479596"/>
              </a:xfrm>
              <a:grpFill/>
            </p:grpSpPr>
            <p:sp>
              <p:nvSpPr>
                <p:cNvPr id="70" name="Double Wave 69"/>
                <p:cNvSpPr/>
                <p:nvPr/>
              </p:nvSpPr>
              <p:spPr>
                <a:xfrm>
                  <a:off x="278466" y="1914674"/>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71" name="Double Wave 70"/>
                <p:cNvSpPr/>
                <p:nvPr/>
              </p:nvSpPr>
              <p:spPr>
                <a:xfrm>
                  <a:off x="475038" y="1787503"/>
                  <a:ext cx="564694" cy="479596"/>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72" name="Double Wave 71"/>
                <p:cNvSpPr/>
                <p:nvPr/>
              </p:nvSpPr>
              <p:spPr>
                <a:xfrm>
                  <a:off x="1164291" y="1914674"/>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73" name="Double Wave 72"/>
                <p:cNvSpPr/>
                <p:nvPr/>
              </p:nvSpPr>
              <p:spPr>
                <a:xfrm>
                  <a:off x="888066" y="1914674"/>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74" name="Straight Connector 73"/>
                <p:cNvCxnSpPr/>
                <p:nvPr/>
              </p:nvCxnSpPr>
              <p:spPr>
                <a:xfrm flipV="1">
                  <a:off x="278466" y="2090887"/>
                  <a:ext cx="1199982" cy="147637"/>
                </a:xfrm>
                <a:prstGeom prst="line">
                  <a:avLst/>
                </a:prstGeom>
                <a:grpFill/>
                <a:ln w="76200" cap="flat" cmpd="sng" algn="ctr">
                  <a:noFill/>
                  <a:prstDash val="solid"/>
                  <a:miter lim="800000"/>
                </a:ln>
                <a:effectLst/>
              </p:spPr>
            </p:cxnSp>
          </p:grpSp>
        </p:grpSp>
        <p:sp>
          <p:nvSpPr>
            <p:cNvPr id="67" name="Text Box 2"/>
            <p:cNvSpPr txBox="1">
              <a:spLocks noChangeArrowheads="1"/>
            </p:cNvSpPr>
            <p:nvPr/>
          </p:nvSpPr>
          <p:spPr bwMode="auto">
            <a:xfrm>
              <a:off x="403029" y="1745245"/>
              <a:ext cx="727853" cy="215035"/>
            </a:xfrm>
            <a:prstGeom prst="rect">
              <a:avLst/>
            </a:prstGeom>
            <a:noFill/>
            <a:ln w="9525">
              <a:noFill/>
              <a:miter lim="800000"/>
              <a:headEnd/>
              <a:tailEnd/>
            </a:ln>
          </p:spPr>
          <p:txBody>
            <a:bodyPr rot="0" vert="horz" wrap="square" lIns="74339" tIns="37170" rIns="74339" bIns="37170" anchor="t" anchorCtr="0">
              <a:spAutoFit/>
            </a:bodyPr>
            <a:lstStyle/>
            <a:p>
              <a:pPr>
                <a:lnSpc>
                  <a:spcPct val="105000"/>
                </a:lnSpc>
              </a:pPr>
              <a:r>
                <a:rPr lang="en-US" sz="976">
                  <a:solidFill>
                    <a:srgbClr val="FFFFFF"/>
                  </a:solidFill>
                  <a:latin typeface="Arial" panose="020B0604020202020204" pitchFamily="34" charset="0"/>
                  <a:ea typeface="MS PMincho"/>
                </a:rPr>
                <a:t>Seawater or </a:t>
              </a:r>
              <a:endParaRPr lang="en-US" sz="1951">
                <a:latin typeface="Times New Roman" panose="02020603050405020304" pitchFamily="18" charset="0"/>
                <a:ea typeface="MS PMincho"/>
              </a:endParaRPr>
            </a:p>
            <a:p>
              <a:pPr>
                <a:lnSpc>
                  <a:spcPct val="105000"/>
                </a:lnSpc>
              </a:pPr>
              <a:r>
                <a:rPr lang="en-US" sz="976">
                  <a:solidFill>
                    <a:srgbClr val="FFFFFF"/>
                  </a:solidFill>
                  <a:latin typeface="Arial" panose="020B0604020202020204" pitchFamily="34" charset="0"/>
                  <a:ea typeface="MS PMincho"/>
                </a:rPr>
                <a:t>Water Reuse</a:t>
              </a:r>
              <a:endParaRPr lang="en-US" sz="1951">
                <a:latin typeface="Times New Roman" panose="02020603050405020304" pitchFamily="18" charset="0"/>
                <a:ea typeface="MS PMincho"/>
              </a:endParaRPr>
            </a:p>
          </p:txBody>
        </p:sp>
      </p:grpSp>
      <p:sp>
        <p:nvSpPr>
          <p:cNvPr id="25" name="Text Box 2"/>
          <p:cNvSpPr txBox="1">
            <a:spLocks noChangeArrowheads="1"/>
          </p:cNvSpPr>
          <p:nvPr/>
        </p:nvSpPr>
        <p:spPr bwMode="auto">
          <a:xfrm>
            <a:off x="3341572" y="3944794"/>
            <a:ext cx="898736" cy="708723"/>
          </a:xfrm>
          <a:prstGeom prst="rect">
            <a:avLst/>
          </a:prstGeom>
          <a:noFill/>
          <a:ln w="9525">
            <a:noFill/>
            <a:miter lim="800000"/>
            <a:headEnd/>
            <a:tailEnd/>
          </a:ln>
        </p:spPr>
        <p:txBody>
          <a:bodyPr rot="0" vert="horz" wrap="square" lIns="74339" tIns="37170" rIns="74339" bIns="37170" anchor="t" anchorCtr="0">
            <a:noAutofit/>
          </a:bodyPr>
          <a:lstStyle/>
          <a:p>
            <a:pPr algn="ctr">
              <a:lnSpc>
                <a:spcPct val="106000"/>
              </a:lnSpc>
              <a:spcAft>
                <a:spcPts val="488"/>
              </a:spcAft>
            </a:pPr>
            <a:r>
              <a:rPr lang="en-US" sz="976" dirty="0">
                <a:solidFill>
                  <a:srgbClr val="FFFFFF"/>
                </a:solidFill>
                <a:latin typeface="Arial" panose="020B0604020202020204" pitchFamily="34" charset="0"/>
                <a:ea typeface="MS PMincho"/>
              </a:rPr>
              <a:t>Mid </a:t>
            </a:r>
          </a:p>
          <a:p>
            <a:pPr algn="ctr">
              <a:lnSpc>
                <a:spcPct val="106000"/>
              </a:lnSpc>
              <a:spcAft>
                <a:spcPts val="488"/>
              </a:spcAft>
            </a:pPr>
            <a:r>
              <a:rPr lang="en-US" sz="976" dirty="0">
                <a:solidFill>
                  <a:srgbClr val="FFFFFF"/>
                </a:solidFill>
                <a:latin typeface="Arial" panose="020B0604020202020204" pitchFamily="34" charset="0"/>
                <a:ea typeface="MS PMincho"/>
              </a:rPr>
              <a:t>Salinity   Reservoir</a:t>
            </a:r>
            <a:endParaRPr lang="en-US" sz="1951" dirty="0">
              <a:latin typeface="Times New Roman" panose="02020603050405020304" pitchFamily="18" charset="0"/>
              <a:ea typeface="MS PMincho"/>
            </a:endParaRPr>
          </a:p>
        </p:txBody>
      </p:sp>
      <p:sp>
        <p:nvSpPr>
          <p:cNvPr id="26" name="Right Arrow 25"/>
          <p:cNvSpPr/>
          <p:nvPr/>
        </p:nvSpPr>
        <p:spPr>
          <a:xfrm rot="16200000">
            <a:off x="3045537" y="3300071"/>
            <a:ext cx="609096" cy="197458"/>
          </a:xfrm>
          <a:prstGeom prst="rightArrow">
            <a:avLst/>
          </a:prstGeom>
          <a:solidFill>
            <a:srgbClr val="0033CC"/>
          </a:solidFill>
          <a:ln w="1905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27" name="Bent Arrow 26"/>
          <p:cNvSpPr/>
          <p:nvPr/>
        </p:nvSpPr>
        <p:spPr>
          <a:xfrm rot="5400000" flipH="1">
            <a:off x="2403989" y="3611508"/>
            <a:ext cx="458405" cy="871157"/>
          </a:xfrm>
          <a:prstGeom prst="bentArrow">
            <a:avLst>
              <a:gd name="adj1" fmla="val 25000"/>
              <a:gd name="adj2" fmla="val 10392"/>
              <a:gd name="adj3" fmla="val 14004"/>
              <a:gd name="adj4" fmla="val 51284"/>
            </a:avLst>
          </a:prstGeom>
          <a:solidFill>
            <a:srgbClr val="0033CC"/>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28" name="Text Box 2"/>
          <p:cNvSpPr txBox="1">
            <a:spLocks noChangeArrowheads="1"/>
          </p:cNvSpPr>
          <p:nvPr/>
        </p:nvSpPr>
        <p:spPr bwMode="auto">
          <a:xfrm>
            <a:off x="4725220" y="2485077"/>
            <a:ext cx="1085745" cy="400073"/>
          </a:xfrm>
          <a:prstGeom prst="rect">
            <a:avLst/>
          </a:prstGeom>
          <a:noFill/>
          <a:ln w="9525">
            <a:noFill/>
            <a:miter lim="800000"/>
            <a:headEnd/>
            <a:tailEnd/>
          </a:ln>
        </p:spPr>
        <p:txBody>
          <a:bodyPr rot="0" vert="horz" wrap="square" lIns="74339" tIns="37170" rIns="74339" bIns="37170" anchor="t" anchorCtr="0">
            <a:noAutofit/>
          </a:bodyPr>
          <a:lstStyle/>
          <a:p>
            <a:pPr algn="ctr">
              <a:lnSpc>
                <a:spcPct val="105000"/>
              </a:lnSpc>
              <a:spcAft>
                <a:spcPts val="813"/>
              </a:spcAft>
            </a:pPr>
            <a:r>
              <a:rPr lang="en-US" sz="1138" dirty="0">
                <a:solidFill>
                  <a:srgbClr val="FFFFFF"/>
                </a:solidFill>
                <a:latin typeface="Arial" panose="020B0604020202020204" pitchFamily="34" charset="0"/>
                <a:ea typeface="MS PMincho"/>
              </a:rPr>
              <a:t>Pure Water</a:t>
            </a:r>
            <a:endParaRPr lang="en-US" sz="1951" dirty="0">
              <a:latin typeface="Times New Roman" panose="02020603050405020304" pitchFamily="18" charset="0"/>
              <a:ea typeface="MS PMincho"/>
            </a:endParaRPr>
          </a:p>
        </p:txBody>
      </p:sp>
      <p:grpSp>
        <p:nvGrpSpPr>
          <p:cNvPr id="29" name="Group 28"/>
          <p:cNvGrpSpPr/>
          <p:nvPr/>
        </p:nvGrpSpPr>
        <p:grpSpPr>
          <a:xfrm>
            <a:off x="4511585" y="3974896"/>
            <a:ext cx="825857" cy="735375"/>
            <a:chOff x="3093848" y="1744477"/>
            <a:chExt cx="620197" cy="476752"/>
          </a:xfrm>
          <a:solidFill>
            <a:srgbClr val="000058"/>
          </a:solidFill>
        </p:grpSpPr>
        <p:grpSp>
          <p:nvGrpSpPr>
            <p:cNvPr id="51" name="Group 50"/>
            <p:cNvGrpSpPr/>
            <p:nvPr/>
          </p:nvGrpSpPr>
          <p:grpSpPr>
            <a:xfrm>
              <a:off x="3098511" y="1744477"/>
              <a:ext cx="615534" cy="187656"/>
              <a:chOff x="3098511" y="1744475"/>
              <a:chExt cx="1457325" cy="628650"/>
            </a:xfrm>
            <a:grpFill/>
          </p:grpSpPr>
          <p:grpSp>
            <p:nvGrpSpPr>
              <p:cNvPr id="53" name="Group 52"/>
              <p:cNvGrpSpPr/>
              <p:nvPr/>
            </p:nvGrpSpPr>
            <p:grpSpPr>
              <a:xfrm>
                <a:off x="3098511" y="1744475"/>
                <a:ext cx="1457325" cy="352425"/>
                <a:chOff x="3098511" y="1744475"/>
                <a:chExt cx="1457325" cy="352425"/>
              </a:xfrm>
              <a:grpFill/>
            </p:grpSpPr>
            <p:sp>
              <p:nvSpPr>
                <p:cNvPr id="60" name="Double Wave 59"/>
                <p:cNvSpPr/>
                <p:nvPr/>
              </p:nvSpPr>
              <p:spPr>
                <a:xfrm>
                  <a:off x="3098511" y="1744475"/>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61" name="Double Wave 60"/>
                <p:cNvSpPr/>
                <p:nvPr/>
              </p:nvSpPr>
              <p:spPr>
                <a:xfrm>
                  <a:off x="3412836" y="1744475"/>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62" name="Double Wave 61"/>
                <p:cNvSpPr/>
                <p:nvPr/>
              </p:nvSpPr>
              <p:spPr>
                <a:xfrm>
                  <a:off x="3984336" y="1744475"/>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63" name="Double Wave 62"/>
                <p:cNvSpPr/>
                <p:nvPr/>
              </p:nvSpPr>
              <p:spPr>
                <a:xfrm>
                  <a:off x="3708111" y="1744475"/>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64" name="Straight Connector 63"/>
                <p:cNvCxnSpPr/>
                <p:nvPr/>
              </p:nvCxnSpPr>
              <p:spPr>
                <a:xfrm>
                  <a:off x="3098511" y="2068325"/>
                  <a:ext cx="1457325" cy="0"/>
                </a:xfrm>
                <a:prstGeom prst="line">
                  <a:avLst/>
                </a:prstGeom>
                <a:grpFill/>
                <a:ln w="76200" cap="flat" cmpd="sng" algn="ctr">
                  <a:noFill/>
                  <a:prstDash val="solid"/>
                  <a:miter lim="800000"/>
                </a:ln>
                <a:effectLst/>
              </p:spPr>
            </p:cxnSp>
          </p:grpSp>
          <p:grpSp>
            <p:nvGrpSpPr>
              <p:cNvPr id="54" name="Group 53"/>
              <p:cNvGrpSpPr/>
              <p:nvPr/>
            </p:nvGrpSpPr>
            <p:grpSpPr>
              <a:xfrm>
                <a:off x="3098511" y="2020700"/>
                <a:ext cx="1199982" cy="352425"/>
                <a:chOff x="3098511" y="2020700"/>
                <a:chExt cx="1199982" cy="352425"/>
              </a:xfrm>
              <a:grpFill/>
            </p:grpSpPr>
            <p:sp>
              <p:nvSpPr>
                <p:cNvPr id="55" name="Double Wave 54"/>
                <p:cNvSpPr/>
                <p:nvPr/>
              </p:nvSpPr>
              <p:spPr>
                <a:xfrm>
                  <a:off x="3098511" y="2020700"/>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56" name="Double Wave 55"/>
                <p:cNvSpPr/>
                <p:nvPr/>
              </p:nvSpPr>
              <p:spPr>
                <a:xfrm>
                  <a:off x="3412836" y="2020700"/>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57" name="Double Wave 56"/>
                <p:cNvSpPr/>
                <p:nvPr/>
              </p:nvSpPr>
              <p:spPr>
                <a:xfrm>
                  <a:off x="3984336" y="2020700"/>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58" name="Double Wave 57"/>
                <p:cNvSpPr/>
                <p:nvPr/>
              </p:nvSpPr>
              <p:spPr>
                <a:xfrm>
                  <a:off x="3708111" y="2020700"/>
                  <a:ext cx="314157" cy="352425"/>
                </a:xfrm>
                <a:prstGeom prst="doubleWave">
                  <a:avLst/>
                </a:prstGeom>
                <a:grp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59" name="Straight Connector 58"/>
                <p:cNvCxnSpPr/>
                <p:nvPr/>
              </p:nvCxnSpPr>
              <p:spPr>
                <a:xfrm flipV="1">
                  <a:off x="3098511" y="2196913"/>
                  <a:ext cx="1199982" cy="147637"/>
                </a:xfrm>
                <a:prstGeom prst="line">
                  <a:avLst/>
                </a:prstGeom>
                <a:grpFill/>
                <a:ln w="76200" cap="flat" cmpd="sng" algn="ctr">
                  <a:noFill/>
                  <a:prstDash val="solid"/>
                  <a:miter lim="800000"/>
                </a:ln>
                <a:effectLst/>
              </p:spPr>
            </p:cxnSp>
          </p:grpSp>
        </p:grpSp>
        <p:sp>
          <p:nvSpPr>
            <p:cNvPr id="52" name="Rectangle 51"/>
            <p:cNvSpPr/>
            <p:nvPr/>
          </p:nvSpPr>
          <p:spPr>
            <a:xfrm>
              <a:off x="3093848" y="1756215"/>
              <a:ext cx="516852" cy="465014"/>
            </a:xfrm>
            <a:prstGeom prst="rect">
              <a:avLst/>
            </a:prstGeom>
            <a:grpFill/>
            <a:ln w="1905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sp>
        <p:nvSpPr>
          <p:cNvPr id="30" name="Text Box 2"/>
          <p:cNvSpPr txBox="1">
            <a:spLocks noChangeArrowheads="1"/>
          </p:cNvSpPr>
          <p:nvPr/>
        </p:nvSpPr>
        <p:spPr bwMode="auto">
          <a:xfrm>
            <a:off x="4402091" y="3958492"/>
            <a:ext cx="898736" cy="695027"/>
          </a:xfrm>
          <a:prstGeom prst="rect">
            <a:avLst/>
          </a:prstGeom>
          <a:noFill/>
          <a:ln w="9525">
            <a:noFill/>
            <a:miter lim="800000"/>
            <a:headEnd/>
            <a:tailEnd/>
          </a:ln>
        </p:spPr>
        <p:txBody>
          <a:bodyPr rot="0" vert="horz" wrap="square" lIns="74339" tIns="37170" rIns="74339" bIns="37170" anchor="t" anchorCtr="0">
            <a:noAutofit/>
          </a:bodyPr>
          <a:lstStyle/>
          <a:p>
            <a:pPr algn="ctr">
              <a:lnSpc>
                <a:spcPct val="106000"/>
              </a:lnSpc>
              <a:spcAft>
                <a:spcPts val="488"/>
              </a:spcAft>
            </a:pPr>
            <a:r>
              <a:rPr lang="en-US" sz="976">
                <a:solidFill>
                  <a:srgbClr val="FFFFFF"/>
                </a:solidFill>
                <a:latin typeface="Arial" panose="020B0604020202020204" pitchFamily="34" charset="0"/>
                <a:ea typeface="MS PMincho"/>
              </a:rPr>
              <a:t>High Salinity Reservoir</a:t>
            </a:r>
            <a:endParaRPr lang="en-US" sz="1951">
              <a:latin typeface="Times New Roman" panose="02020603050405020304" pitchFamily="18" charset="0"/>
              <a:ea typeface="MS PMincho"/>
            </a:endParaRPr>
          </a:p>
        </p:txBody>
      </p:sp>
      <p:sp>
        <p:nvSpPr>
          <p:cNvPr id="31" name="Text Box 2"/>
          <p:cNvSpPr txBox="1">
            <a:spLocks noChangeArrowheads="1"/>
          </p:cNvSpPr>
          <p:nvPr/>
        </p:nvSpPr>
        <p:spPr bwMode="auto">
          <a:xfrm rot="16200000">
            <a:off x="2895128" y="1740551"/>
            <a:ext cx="701264" cy="285218"/>
          </a:xfrm>
          <a:prstGeom prst="rect">
            <a:avLst/>
          </a:prstGeom>
          <a:noFill/>
          <a:ln w="9525">
            <a:noFill/>
            <a:miter lim="800000"/>
            <a:headEnd/>
            <a:tailEnd/>
          </a:ln>
        </p:spPr>
        <p:txBody>
          <a:bodyPr rot="0" vert="horz" wrap="square" lIns="0" tIns="0" rIns="0" bIns="0" anchor="t" anchorCtr="0">
            <a:noAutofit/>
          </a:bodyPr>
          <a:lstStyle/>
          <a:p>
            <a:pPr>
              <a:lnSpc>
                <a:spcPct val="105000"/>
              </a:lnSpc>
              <a:spcAft>
                <a:spcPts val="813"/>
              </a:spcAft>
            </a:pPr>
            <a:r>
              <a:rPr lang="en-US" sz="976" b="1" dirty="0">
                <a:solidFill>
                  <a:srgbClr val="000000"/>
                </a:solidFill>
                <a:latin typeface="Arial" panose="020B0604020202020204" pitchFamily="34" charset="0"/>
                <a:ea typeface="MS PMincho"/>
              </a:rPr>
              <a:t>2 modes</a:t>
            </a:r>
            <a:endParaRPr lang="en-US" sz="1951" dirty="0">
              <a:latin typeface="Times New Roman" panose="02020603050405020304" pitchFamily="18" charset="0"/>
              <a:ea typeface="MS PMincho"/>
            </a:endParaRPr>
          </a:p>
        </p:txBody>
      </p:sp>
      <p:sp>
        <p:nvSpPr>
          <p:cNvPr id="32" name="Text Box 2"/>
          <p:cNvSpPr txBox="1">
            <a:spLocks noChangeArrowheads="1"/>
          </p:cNvSpPr>
          <p:nvPr/>
        </p:nvSpPr>
        <p:spPr bwMode="auto">
          <a:xfrm>
            <a:off x="3336928" y="1634122"/>
            <a:ext cx="1635521" cy="521564"/>
          </a:xfrm>
          <a:prstGeom prst="rect">
            <a:avLst/>
          </a:prstGeom>
          <a:noFill/>
          <a:ln w="9525">
            <a:noFill/>
            <a:miter lim="800000"/>
            <a:headEnd/>
            <a:tailEnd/>
          </a:ln>
        </p:spPr>
        <p:txBody>
          <a:bodyPr rot="0" vert="horz" wrap="square" lIns="0" tIns="0" rIns="0" bIns="0" anchor="t" anchorCtr="0">
            <a:noAutofit/>
          </a:bodyPr>
          <a:lstStyle/>
          <a:p>
            <a:pPr>
              <a:lnSpc>
                <a:spcPct val="105000"/>
              </a:lnSpc>
              <a:tabLst>
                <a:tab pos="185852" algn="l"/>
              </a:tabLst>
            </a:pPr>
            <a:r>
              <a:rPr lang="en-US" sz="976" dirty="0">
                <a:solidFill>
                  <a:srgbClr val="000000"/>
                </a:solidFill>
                <a:latin typeface="Arial" panose="020B0604020202020204" pitchFamily="34" charset="0"/>
                <a:ea typeface="MS PMincho"/>
                <a:cs typeface="Times New Roman" panose="02020603050405020304" pitchFamily="18" charset="0"/>
              </a:rPr>
              <a:t>   1) Desalination (</a:t>
            </a:r>
            <a:r>
              <a:rPr lang="en-US" sz="976" dirty="0" smtClean="0">
                <a:solidFill>
                  <a:srgbClr val="000000"/>
                </a:solidFill>
                <a:latin typeface="Arial" panose="020B0604020202020204" pitchFamily="34" charset="0"/>
                <a:ea typeface="MS PMincho"/>
                <a:cs typeface="Times New Roman" panose="02020603050405020304" pitchFamily="18" charset="0"/>
              </a:rPr>
              <a:t>BRO)</a:t>
            </a:r>
            <a:r>
              <a:rPr lang="en-US" sz="976" dirty="0" smtClean="0">
                <a:solidFill>
                  <a:srgbClr val="F79646"/>
                </a:solidFill>
                <a:latin typeface="Arial" panose="020B0604020202020204" pitchFamily="34" charset="0"/>
                <a:ea typeface="MS PMincho"/>
              </a:rPr>
              <a:t> </a:t>
            </a:r>
            <a:endParaRPr lang="en-US" sz="1951" dirty="0">
              <a:latin typeface="Times New Roman" panose="02020603050405020304" pitchFamily="18" charset="0"/>
              <a:ea typeface="MS PMincho"/>
            </a:endParaRPr>
          </a:p>
        </p:txBody>
      </p:sp>
      <p:cxnSp>
        <p:nvCxnSpPr>
          <p:cNvPr id="33" name="Straight Connector 32"/>
          <p:cNvCxnSpPr/>
          <p:nvPr/>
        </p:nvCxnSpPr>
        <p:spPr>
          <a:xfrm>
            <a:off x="3391654" y="1981200"/>
            <a:ext cx="1332746" cy="0"/>
          </a:xfrm>
          <a:prstGeom prst="line">
            <a:avLst/>
          </a:prstGeom>
          <a:noFill/>
          <a:ln w="6350" cap="flat" cmpd="sng" algn="ctr">
            <a:solidFill>
              <a:schemeClr val="accent6"/>
            </a:solidFill>
            <a:prstDash val="sysDash"/>
            <a:miter lim="800000"/>
          </a:ln>
          <a:effectLst/>
        </p:spPr>
      </p:cxnSp>
      <p:sp>
        <p:nvSpPr>
          <p:cNvPr id="34" name="Isosceles Triangle 33"/>
          <p:cNvSpPr/>
          <p:nvPr/>
        </p:nvSpPr>
        <p:spPr>
          <a:xfrm rot="16200000">
            <a:off x="4617037" y="2556837"/>
            <a:ext cx="251100" cy="106383"/>
          </a:xfrm>
          <a:prstGeom prst="triangle">
            <a:avLst/>
          </a:prstGeom>
          <a:noFill/>
          <a:ln w="9525" cap="flat" cmpd="sng" algn="ctr">
            <a:solidFill>
              <a:srgbClr val="ED7D31"/>
            </a:solidFill>
            <a:prstDash val="sysDash"/>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35" name="Straight Arrow Connector 34"/>
          <p:cNvCxnSpPr/>
          <p:nvPr/>
        </p:nvCxnSpPr>
        <p:spPr>
          <a:xfrm flipH="1" flipV="1">
            <a:off x="1729121" y="2837109"/>
            <a:ext cx="1339382" cy="0"/>
          </a:xfrm>
          <a:prstGeom prst="straightConnector1">
            <a:avLst/>
          </a:prstGeom>
          <a:noFill/>
          <a:ln w="19050" cap="flat" cmpd="sng" algn="ctr">
            <a:solidFill>
              <a:srgbClr val="ED7D31"/>
            </a:solidFill>
            <a:prstDash val="sysDash"/>
            <a:miter lim="800000"/>
            <a:tailEnd type="triangle"/>
          </a:ln>
          <a:effectLst/>
        </p:spPr>
      </p:cxnSp>
      <p:sp>
        <p:nvSpPr>
          <p:cNvPr id="36" name="Text Box 2"/>
          <p:cNvSpPr txBox="1">
            <a:spLocks noChangeArrowheads="1"/>
          </p:cNvSpPr>
          <p:nvPr/>
        </p:nvSpPr>
        <p:spPr bwMode="auto">
          <a:xfrm>
            <a:off x="4419718" y="4765735"/>
            <a:ext cx="1278875" cy="500496"/>
          </a:xfrm>
          <a:prstGeom prst="rect">
            <a:avLst/>
          </a:prstGeom>
          <a:noFill/>
          <a:ln w="9525">
            <a:noFill/>
            <a:miter lim="800000"/>
            <a:headEnd/>
            <a:tailEnd/>
          </a:ln>
        </p:spPr>
        <p:txBody>
          <a:bodyPr rot="0" vert="horz" wrap="square" lIns="0" tIns="0" rIns="0" bIns="0" anchor="t" anchorCtr="0">
            <a:noAutofit/>
          </a:bodyPr>
          <a:lstStyle/>
          <a:p>
            <a:pPr marL="141454" indent="-141454">
              <a:lnSpc>
                <a:spcPct val="105000"/>
              </a:lnSpc>
            </a:pPr>
            <a:r>
              <a:rPr lang="en-US" sz="976" dirty="0">
                <a:solidFill>
                  <a:srgbClr val="000000"/>
                </a:solidFill>
                <a:latin typeface="Arial" panose="020B0604020202020204" pitchFamily="34" charset="0"/>
                <a:ea typeface="MS PMincho"/>
              </a:rPr>
              <a:t>1b) Fill when cheap electricity</a:t>
            </a:r>
            <a:endParaRPr lang="en-US" sz="1951" dirty="0">
              <a:latin typeface="Times New Roman" panose="02020603050405020304" pitchFamily="18" charset="0"/>
              <a:ea typeface="MS PMincho"/>
            </a:endParaRPr>
          </a:p>
        </p:txBody>
      </p:sp>
      <p:sp>
        <p:nvSpPr>
          <p:cNvPr id="37" name="Text Box 2"/>
          <p:cNvSpPr txBox="1">
            <a:spLocks noChangeArrowheads="1"/>
          </p:cNvSpPr>
          <p:nvPr/>
        </p:nvSpPr>
        <p:spPr bwMode="auto">
          <a:xfrm>
            <a:off x="3106497" y="4765735"/>
            <a:ext cx="1304954" cy="569966"/>
          </a:xfrm>
          <a:prstGeom prst="rect">
            <a:avLst/>
          </a:prstGeom>
          <a:noFill/>
          <a:ln w="9525">
            <a:noFill/>
            <a:miter lim="800000"/>
            <a:headEnd/>
            <a:tailEnd/>
          </a:ln>
        </p:spPr>
        <p:txBody>
          <a:bodyPr rot="0" vert="horz" wrap="square" lIns="0" tIns="0" rIns="0" bIns="0" anchor="t" anchorCtr="0">
            <a:noAutofit/>
          </a:bodyPr>
          <a:lstStyle/>
          <a:p>
            <a:pPr marL="141454" indent="-141454">
              <a:lnSpc>
                <a:spcPct val="105000"/>
              </a:lnSpc>
            </a:pPr>
            <a:r>
              <a:rPr lang="en-US" sz="976" dirty="0">
                <a:solidFill>
                  <a:srgbClr val="000000"/>
                </a:solidFill>
                <a:latin typeface="Arial" panose="020B0604020202020204" pitchFamily="34" charset="0"/>
                <a:ea typeface="MS PMincho"/>
              </a:rPr>
              <a:t>1a) Fill when normal electricity prices</a:t>
            </a:r>
            <a:endParaRPr lang="en-US" sz="1951" dirty="0">
              <a:latin typeface="Times New Roman" panose="02020603050405020304" pitchFamily="18" charset="0"/>
              <a:ea typeface="MS PMincho"/>
            </a:endParaRPr>
          </a:p>
        </p:txBody>
      </p:sp>
      <p:sp>
        <p:nvSpPr>
          <p:cNvPr id="38" name="Text Box 2"/>
          <p:cNvSpPr txBox="1">
            <a:spLocks noChangeArrowheads="1"/>
          </p:cNvSpPr>
          <p:nvPr/>
        </p:nvSpPr>
        <p:spPr bwMode="auto">
          <a:xfrm>
            <a:off x="4924791" y="3067964"/>
            <a:ext cx="942609" cy="817752"/>
          </a:xfrm>
          <a:prstGeom prst="rect">
            <a:avLst/>
          </a:prstGeom>
          <a:noFill/>
          <a:ln w="9525">
            <a:noFill/>
            <a:miter lim="800000"/>
            <a:headEnd/>
            <a:tailEnd/>
          </a:ln>
        </p:spPr>
        <p:txBody>
          <a:bodyPr rot="0" vert="horz" wrap="square" lIns="0" tIns="0" rIns="0" bIns="0" anchor="t" anchorCtr="0">
            <a:noAutofit/>
          </a:bodyPr>
          <a:lstStyle/>
          <a:p>
            <a:pPr>
              <a:lnSpc>
                <a:spcPct val="105000"/>
              </a:lnSpc>
            </a:pPr>
            <a:r>
              <a:rPr lang="en-US" sz="976">
                <a:solidFill>
                  <a:srgbClr val="F79646"/>
                </a:solidFill>
                <a:latin typeface="Arial" panose="020B0604020202020204" pitchFamily="34" charset="0"/>
                <a:ea typeface="MS PMincho"/>
              </a:rPr>
              <a:t>2) Reverse to generate electricity when prices are high</a:t>
            </a:r>
            <a:endParaRPr lang="en-US" sz="1951">
              <a:latin typeface="Times New Roman" panose="02020603050405020304" pitchFamily="18" charset="0"/>
              <a:ea typeface="MS PMincho"/>
            </a:endParaRPr>
          </a:p>
        </p:txBody>
      </p:sp>
      <p:cxnSp>
        <p:nvCxnSpPr>
          <p:cNvPr id="39" name="Straight Connector 38"/>
          <p:cNvCxnSpPr/>
          <p:nvPr/>
        </p:nvCxnSpPr>
        <p:spPr>
          <a:xfrm flipH="1">
            <a:off x="4382554" y="3245690"/>
            <a:ext cx="589897" cy="652053"/>
          </a:xfrm>
          <a:prstGeom prst="line">
            <a:avLst/>
          </a:prstGeom>
          <a:noFill/>
          <a:ln w="6350" cap="flat" cmpd="sng" algn="ctr">
            <a:solidFill>
              <a:srgbClr val="ED7D31"/>
            </a:solidFill>
            <a:prstDash val="sysDash"/>
            <a:miter lim="800000"/>
          </a:ln>
          <a:effectLst/>
        </p:spPr>
      </p:cxnSp>
      <p:cxnSp>
        <p:nvCxnSpPr>
          <p:cNvPr id="40" name="Straight Connector 39"/>
          <p:cNvCxnSpPr/>
          <p:nvPr/>
        </p:nvCxnSpPr>
        <p:spPr>
          <a:xfrm>
            <a:off x="4785404" y="2581799"/>
            <a:ext cx="187045" cy="490004"/>
          </a:xfrm>
          <a:prstGeom prst="line">
            <a:avLst/>
          </a:prstGeom>
          <a:noFill/>
          <a:ln w="6350" cap="flat" cmpd="sng" algn="ctr">
            <a:solidFill>
              <a:srgbClr val="ED7D31"/>
            </a:solidFill>
            <a:prstDash val="sysDash"/>
            <a:miter lim="800000"/>
          </a:ln>
          <a:effectLst/>
        </p:spPr>
      </p:cxnSp>
      <p:sp>
        <p:nvSpPr>
          <p:cNvPr id="41" name="Text Box 2"/>
          <p:cNvSpPr txBox="1">
            <a:spLocks noChangeArrowheads="1"/>
          </p:cNvSpPr>
          <p:nvPr/>
        </p:nvSpPr>
        <p:spPr bwMode="auto">
          <a:xfrm>
            <a:off x="1850423" y="2946180"/>
            <a:ext cx="1330075" cy="412515"/>
          </a:xfrm>
          <a:prstGeom prst="rect">
            <a:avLst/>
          </a:prstGeom>
          <a:noFill/>
          <a:ln w="9525">
            <a:noFill/>
            <a:miter lim="800000"/>
            <a:headEnd/>
            <a:tailEnd/>
          </a:ln>
        </p:spPr>
        <p:txBody>
          <a:bodyPr rot="0" vert="horz" wrap="square" lIns="0" tIns="0" rIns="0" bIns="0" anchor="t" anchorCtr="0">
            <a:noAutofit/>
          </a:bodyPr>
          <a:lstStyle/>
          <a:p>
            <a:pPr>
              <a:lnSpc>
                <a:spcPct val="105000"/>
              </a:lnSpc>
            </a:pPr>
            <a:r>
              <a:rPr lang="en-US" sz="976" dirty="0">
                <a:solidFill>
                  <a:srgbClr val="F79646"/>
                </a:solidFill>
                <a:latin typeface="Arial" panose="020B0604020202020204" pitchFamily="34" charset="0"/>
                <a:ea typeface="MS PMincho"/>
              </a:rPr>
              <a:t>Electric generation,</a:t>
            </a:r>
            <a:endParaRPr lang="en-US" sz="1951" dirty="0">
              <a:latin typeface="Times New Roman" panose="02020603050405020304" pitchFamily="18" charset="0"/>
              <a:ea typeface="MS PMincho"/>
            </a:endParaRPr>
          </a:p>
          <a:p>
            <a:pPr>
              <a:lnSpc>
                <a:spcPct val="105000"/>
              </a:lnSpc>
            </a:pPr>
            <a:r>
              <a:rPr lang="en-US" sz="976" dirty="0">
                <a:solidFill>
                  <a:srgbClr val="F79646"/>
                </a:solidFill>
                <a:latin typeface="Arial" panose="020B0604020202020204" pitchFamily="34" charset="0"/>
                <a:ea typeface="MS PMincho"/>
              </a:rPr>
              <a:t>stabilization</a:t>
            </a:r>
            <a:endParaRPr lang="en-US" sz="1951" dirty="0">
              <a:latin typeface="Times New Roman" panose="02020603050405020304" pitchFamily="18" charset="0"/>
              <a:ea typeface="MS PMincho"/>
            </a:endParaRPr>
          </a:p>
        </p:txBody>
      </p:sp>
      <p:sp>
        <p:nvSpPr>
          <p:cNvPr id="42" name="Text Box 2"/>
          <p:cNvSpPr txBox="1">
            <a:spLocks noChangeArrowheads="1"/>
          </p:cNvSpPr>
          <p:nvPr/>
        </p:nvSpPr>
        <p:spPr bwMode="auto">
          <a:xfrm>
            <a:off x="1039777" y="3052263"/>
            <a:ext cx="547693" cy="351905"/>
          </a:xfrm>
          <a:prstGeom prst="rect">
            <a:avLst/>
          </a:prstGeom>
          <a:noFill/>
          <a:ln w="9525">
            <a:noFill/>
            <a:miter lim="800000"/>
            <a:headEnd/>
            <a:tailEnd/>
          </a:ln>
        </p:spPr>
        <p:txBody>
          <a:bodyPr rot="0" vert="horz" wrap="square" lIns="74339" tIns="37170" rIns="74339" bIns="37170" anchor="t" anchorCtr="0">
            <a:noAutofit/>
          </a:bodyPr>
          <a:lstStyle/>
          <a:p>
            <a:pPr>
              <a:lnSpc>
                <a:spcPct val="105000"/>
              </a:lnSpc>
              <a:spcAft>
                <a:spcPts val="813"/>
              </a:spcAft>
            </a:pPr>
            <a:r>
              <a:rPr lang="en-US" sz="976">
                <a:solidFill>
                  <a:srgbClr val="000000"/>
                </a:solidFill>
                <a:latin typeface="Arial" panose="020B0604020202020204" pitchFamily="34" charset="0"/>
                <a:ea typeface="MS PMincho"/>
              </a:rPr>
              <a:t>Grid </a:t>
            </a:r>
            <a:endParaRPr lang="en-US" sz="1951">
              <a:latin typeface="Times New Roman" panose="02020603050405020304" pitchFamily="18" charset="0"/>
              <a:ea typeface="MS PMincho"/>
            </a:endParaRPr>
          </a:p>
        </p:txBody>
      </p:sp>
      <p:grpSp>
        <p:nvGrpSpPr>
          <p:cNvPr id="43" name="Group 42"/>
          <p:cNvGrpSpPr/>
          <p:nvPr/>
        </p:nvGrpSpPr>
        <p:grpSpPr>
          <a:xfrm>
            <a:off x="3184938" y="3245690"/>
            <a:ext cx="337365" cy="335526"/>
            <a:chOff x="2097571" y="1271721"/>
            <a:chExt cx="363237" cy="305180"/>
          </a:xfrm>
        </p:grpSpPr>
        <p:sp>
          <p:nvSpPr>
            <p:cNvPr id="49" name="Isosceles Triangle 48"/>
            <p:cNvSpPr/>
            <p:nvPr/>
          </p:nvSpPr>
          <p:spPr>
            <a:xfrm>
              <a:off x="2097571" y="1442362"/>
              <a:ext cx="363237" cy="134539"/>
            </a:xfrm>
            <a:prstGeom prst="triangle">
              <a:avLst/>
            </a:prstGeom>
            <a:solidFill>
              <a:srgbClr val="A5A5A5"/>
            </a:solidFill>
            <a:ln w="1270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50" name="Oval 49"/>
            <p:cNvSpPr/>
            <p:nvPr/>
          </p:nvSpPr>
          <p:spPr>
            <a:xfrm>
              <a:off x="2125068" y="1271721"/>
              <a:ext cx="309532" cy="261976"/>
            </a:xfrm>
            <a:prstGeom prst="ellipse">
              <a:avLst/>
            </a:prstGeom>
            <a:solidFill>
              <a:sysClr val="window" lastClr="FFFFFF">
                <a:lumMod val="65000"/>
              </a:sysClr>
            </a:solidFill>
            <a:ln w="1270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grpSp>
      <p:sp>
        <p:nvSpPr>
          <p:cNvPr id="44" name="Right Arrow 43"/>
          <p:cNvSpPr/>
          <p:nvPr/>
        </p:nvSpPr>
        <p:spPr>
          <a:xfrm rot="10800000">
            <a:off x="3498141" y="3284906"/>
            <a:ext cx="597038" cy="252214"/>
          </a:xfrm>
          <a:prstGeom prst="rightArrow">
            <a:avLst/>
          </a:prstGeom>
          <a:noFill/>
          <a:ln w="12700" cap="flat" cmpd="sng" algn="ctr">
            <a:solidFill>
              <a:srgbClr val="ED7D31"/>
            </a:solidFill>
            <a:prstDash val="sysDash"/>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45" name="Trapezoid 44"/>
          <p:cNvSpPr/>
          <p:nvPr/>
        </p:nvSpPr>
        <p:spPr>
          <a:xfrm rot="10800000">
            <a:off x="4378341" y="3140263"/>
            <a:ext cx="422675" cy="185849"/>
          </a:xfrm>
          <a:prstGeom prst="trapezoid">
            <a:avLst>
              <a:gd name="adj" fmla="val 77764"/>
            </a:avLst>
          </a:prstGeom>
          <a:solidFill>
            <a:sysClr val="window" lastClr="FFFFFF">
              <a:lumMod val="65000"/>
            </a:sysClr>
          </a:solidFill>
          <a:ln w="1270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46" name="Oval 45"/>
          <p:cNvSpPr/>
          <p:nvPr/>
        </p:nvSpPr>
        <p:spPr>
          <a:xfrm>
            <a:off x="4047686" y="3358695"/>
            <a:ext cx="117495" cy="126939"/>
          </a:xfrm>
          <a:prstGeom prst="ellipse">
            <a:avLst/>
          </a:prstGeom>
          <a:solidFill>
            <a:sysClr val="window" lastClr="FFFFFF"/>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47" name="Text Box 2"/>
          <p:cNvSpPr txBox="1">
            <a:spLocks noChangeArrowheads="1"/>
          </p:cNvSpPr>
          <p:nvPr/>
        </p:nvSpPr>
        <p:spPr bwMode="auto">
          <a:xfrm>
            <a:off x="2672813" y="3208028"/>
            <a:ext cx="1033590" cy="351905"/>
          </a:xfrm>
          <a:prstGeom prst="rect">
            <a:avLst/>
          </a:prstGeom>
          <a:noFill/>
          <a:ln w="9525">
            <a:noFill/>
            <a:miter lim="800000"/>
            <a:headEnd/>
            <a:tailEnd/>
          </a:ln>
        </p:spPr>
        <p:txBody>
          <a:bodyPr rot="0" vert="horz" wrap="square" lIns="74339" tIns="37170" rIns="74339" bIns="37170" anchor="t" anchorCtr="0">
            <a:noAutofit/>
          </a:bodyPr>
          <a:lstStyle/>
          <a:p>
            <a:pPr>
              <a:lnSpc>
                <a:spcPct val="105000"/>
              </a:lnSpc>
              <a:spcAft>
                <a:spcPts val="813"/>
              </a:spcAft>
            </a:pPr>
            <a:r>
              <a:rPr lang="en-US" sz="976">
                <a:solidFill>
                  <a:srgbClr val="000000"/>
                </a:solidFill>
                <a:latin typeface="Arial" panose="020B0604020202020204" pitchFamily="34" charset="0"/>
                <a:ea typeface="MS PMincho"/>
              </a:rPr>
              <a:t>Pump</a:t>
            </a:r>
            <a:endParaRPr lang="en-US" sz="1951">
              <a:latin typeface="Times New Roman" panose="02020603050405020304" pitchFamily="18" charset="0"/>
              <a:ea typeface="MS PMincho"/>
            </a:endParaRPr>
          </a:p>
        </p:txBody>
      </p:sp>
      <p:sp>
        <p:nvSpPr>
          <p:cNvPr id="48" name="Text Box 2"/>
          <p:cNvSpPr txBox="1">
            <a:spLocks noChangeArrowheads="1"/>
          </p:cNvSpPr>
          <p:nvPr/>
        </p:nvSpPr>
        <p:spPr bwMode="auto">
          <a:xfrm>
            <a:off x="3838185" y="3071803"/>
            <a:ext cx="1033590" cy="351905"/>
          </a:xfrm>
          <a:prstGeom prst="rect">
            <a:avLst/>
          </a:prstGeom>
          <a:noFill/>
          <a:ln w="9525">
            <a:noFill/>
            <a:miter lim="800000"/>
            <a:headEnd/>
            <a:tailEnd/>
          </a:ln>
        </p:spPr>
        <p:txBody>
          <a:bodyPr rot="0" vert="horz" wrap="square" lIns="74339" tIns="37170" rIns="74339" bIns="37170" anchor="t" anchorCtr="0">
            <a:noAutofit/>
          </a:bodyPr>
          <a:lstStyle/>
          <a:p>
            <a:pPr>
              <a:lnSpc>
                <a:spcPct val="105000"/>
              </a:lnSpc>
              <a:spcAft>
                <a:spcPts val="813"/>
              </a:spcAft>
            </a:pPr>
            <a:r>
              <a:rPr lang="en-US" sz="976">
                <a:solidFill>
                  <a:srgbClr val="000000"/>
                </a:solidFill>
                <a:latin typeface="Arial" panose="020B0604020202020204" pitchFamily="34" charset="0"/>
                <a:ea typeface="MS PMincho"/>
              </a:rPr>
              <a:t>Turbine</a:t>
            </a:r>
            <a:endParaRPr lang="en-US" sz="1951">
              <a:latin typeface="Times New Roman" panose="02020603050405020304" pitchFamily="18" charset="0"/>
              <a:ea typeface="MS PMincho"/>
            </a:endParaRPr>
          </a:p>
        </p:txBody>
      </p:sp>
      <p:sp>
        <p:nvSpPr>
          <p:cNvPr id="7" name="Rectangle 6"/>
          <p:cNvSpPr/>
          <p:nvPr/>
        </p:nvSpPr>
        <p:spPr>
          <a:xfrm>
            <a:off x="3103151" y="2696702"/>
            <a:ext cx="1612668" cy="390754"/>
          </a:xfrm>
          <a:prstGeom prst="rect">
            <a:avLst/>
          </a:prstGeom>
          <a:solidFill>
            <a:srgbClr val="00009A"/>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8" name="Rectangle 7"/>
          <p:cNvSpPr/>
          <p:nvPr/>
        </p:nvSpPr>
        <p:spPr>
          <a:xfrm>
            <a:off x="3097149" y="2337139"/>
            <a:ext cx="1612668" cy="367057"/>
          </a:xfrm>
          <a:prstGeom prst="rect">
            <a:avLst/>
          </a:prstGeom>
          <a:solidFill>
            <a:srgbClr val="00B0F0"/>
          </a:solidFill>
          <a:ln w="12700" cap="flat" cmpd="sng" algn="ctr">
            <a:no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cxnSp>
        <p:nvCxnSpPr>
          <p:cNvPr id="9" name="Straight Connector 8"/>
          <p:cNvCxnSpPr/>
          <p:nvPr/>
        </p:nvCxnSpPr>
        <p:spPr>
          <a:xfrm>
            <a:off x="3087119" y="2708947"/>
            <a:ext cx="1623384" cy="0"/>
          </a:xfrm>
          <a:prstGeom prst="line">
            <a:avLst/>
          </a:prstGeom>
          <a:noFill/>
          <a:ln w="28575" cap="flat" cmpd="sng" algn="ctr">
            <a:solidFill>
              <a:sysClr val="window" lastClr="FFFFFF"/>
            </a:solidFill>
            <a:prstDash val="sysDash"/>
            <a:miter lim="800000"/>
          </a:ln>
          <a:effectLst/>
        </p:spPr>
      </p:cxnSp>
      <p:sp>
        <p:nvSpPr>
          <p:cNvPr id="10" name="Rectangle 9"/>
          <p:cNvSpPr/>
          <p:nvPr/>
        </p:nvSpPr>
        <p:spPr>
          <a:xfrm>
            <a:off x="3087119" y="2323641"/>
            <a:ext cx="1623384" cy="770611"/>
          </a:xfrm>
          <a:prstGeom prst="rect">
            <a:avLst/>
          </a:prstGeom>
          <a:noFill/>
          <a:ln w="19050" cap="flat" cmpd="sng" algn="ctr">
            <a:solidFill>
              <a:sysClr val="windowText" lastClr="000000"/>
            </a:solidFill>
            <a:prstDash val="solid"/>
            <a:miter lim="800000"/>
          </a:ln>
          <a:effectLst/>
        </p:spPr>
        <p:txBody>
          <a:bodyPr rot="0" spcFirstLastPara="0" vert="horz" wrap="square" lIns="74339" tIns="37170" rIns="74339" bIns="37170" numCol="1" spcCol="0" rtlCol="0" fromWordArt="0" anchor="ctr" anchorCtr="0" forceAA="0" compatLnSpc="1">
            <a:prstTxWarp prst="textNoShape">
              <a:avLst/>
            </a:prstTxWarp>
            <a:noAutofit/>
          </a:bodyPr>
          <a:lstStyle/>
          <a:p>
            <a:endParaRPr lang="en-US" sz="2927"/>
          </a:p>
        </p:txBody>
      </p:sp>
      <p:sp>
        <p:nvSpPr>
          <p:cNvPr id="11" name="Text Box 2"/>
          <p:cNvSpPr txBox="1">
            <a:spLocks noChangeArrowheads="1"/>
          </p:cNvSpPr>
          <p:nvPr/>
        </p:nvSpPr>
        <p:spPr bwMode="auto">
          <a:xfrm>
            <a:off x="2924443" y="2432059"/>
            <a:ext cx="1901684" cy="405049"/>
          </a:xfrm>
          <a:prstGeom prst="rect">
            <a:avLst/>
          </a:prstGeom>
          <a:noFill/>
          <a:ln w="9525">
            <a:noFill/>
            <a:miter lim="800000"/>
            <a:headEnd/>
            <a:tailEnd/>
          </a:ln>
        </p:spPr>
        <p:txBody>
          <a:bodyPr rot="0" vert="horz" wrap="square" lIns="74339" tIns="37170" rIns="74339" bIns="37170" anchor="t" anchorCtr="0">
            <a:noAutofit/>
          </a:bodyPr>
          <a:lstStyle/>
          <a:p>
            <a:pPr algn="ctr">
              <a:lnSpc>
                <a:spcPct val="105000"/>
              </a:lnSpc>
              <a:spcAft>
                <a:spcPts val="813"/>
              </a:spcAft>
            </a:pPr>
            <a:r>
              <a:rPr lang="en-US" sz="976">
                <a:solidFill>
                  <a:srgbClr val="000000"/>
                </a:solidFill>
                <a:latin typeface="Arial" panose="020B0604020202020204" pitchFamily="34" charset="0"/>
                <a:ea typeface="MS PMincho"/>
              </a:rPr>
              <a:t>Dual-use membranes</a:t>
            </a:r>
            <a:endParaRPr lang="en-US" sz="1951">
              <a:latin typeface="Times New Roman" panose="02020603050405020304" pitchFamily="18" charset="0"/>
              <a:ea typeface="MS PMincho"/>
            </a:endParaRPr>
          </a:p>
        </p:txBody>
      </p:sp>
      <p:sp>
        <p:nvSpPr>
          <p:cNvPr id="111" name="Text Box 2"/>
          <p:cNvSpPr txBox="1">
            <a:spLocks noChangeArrowheads="1"/>
          </p:cNvSpPr>
          <p:nvPr/>
        </p:nvSpPr>
        <p:spPr bwMode="auto">
          <a:xfrm>
            <a:off x="3336928" y="1842578"/>
            <a:ext cx="1534345" cy="261759"/>
          </a:xfrm>
          <a:prstGeom prst="rect">
            <a:avLst/>
          </a:prstGeom>
          <a:noFill/>
          <a:ln w="9525">
            <a:noFill/>
            <a:miter lim="800000"/>
            <a:headEnd/>
            <a:tailEnd/>
          </a:ln>
        </p:spPr>
        <p:txBody>
          <a:bodyPr rot="0" vert="horz" wrap="square" lIns="0" tIns="0" rIns="0" bIns="0" anchor="t" anchorCtr="0">
            <a:noAutofit/>
          </a:bodyPr>
          <a:lstStyle/>
          <a:p>
            <a:pPr>
              <a:lnSpc>
                <a:spcPct val="105000"/>
              </a:lnSpc>
              <a:tabLst>
                <a:tab pos="185852" algn="l"/>
              </a:tabLst>
            </a:pPr>
            <a:r>
              <a:rPr lang="en-US" sz="976" dirty="0">
                <a:solidFill>
                  <a:srgbClr val="000000"/>
                </a:solidFill>
                <a:latin typeface="Arial" panose="020B0604020202020204" pitchFamily="34" charset="0"/>
                <a:ea typeface="MS PMincho"/>
                <a:cs typeface="Times New Roman" panose="02020603050405020304" pitchFamily="18" charset="0"/>
              </a:rPr>
              <a:t>  </a:t>
            </a:r>
            <a:r>
              <a:rPr lang="en-US" sz="976" dirty="0" smtClean="0">
                <a:solidFill>
                  <a:srgbClr val="000000"/>
                </a:solidFill>
                <a:latin typeface="Arial" panose="020B0604020202020204" pitchFamily="34" charset="0"/>
                <a:ea typeface="MS PMincho"/>
                <a:cs typeface="Times New Roman" panose="02020603050405020304" pitchFamily="18" charset="0"/>
              </a:rPr>
              <a:t> </a:t>
            </a:r>
            <a:r>
              <a:rPr lang="en-US" sz="976" dirty="0" smtClean="0">
                <a:solidFill>
                  <a:srgbClr val="F79646"/>
                </a:solidFill>
                <a:latin typeface="Arial" panose="020B0604020202020204" pitchFamily="34" charset="0"/>
                <a:ea typeface="MS PMincho"/>
              </a:rPr>
              <a:t>2) Electric gen. (PRO) </a:t>
            </a:r>
            <a:endParaRPr lang="en-US" sz="1951" dirty="0">
              <a:latin typeface="Times New Roman" panose="02020603050405020304" pitchFamily="18" charset="0"/>
              <a:ea typeface="MS PMincho"/>
            </a:endParaRPr>
          </a:p>
        </p:txBody>
      </p:sp>
    </p:spTree>
    <p:extLst>
      <p:ext uri="{BB962C8B-B14F-4D97-AF65-F5344CB8AC3E}">
        <p14:creationId xmlns:p14="http://schemas.microsoft.com/office/powerpoint/2010/main" val="3676134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41" grpId="0"/>
      <p:bldP spid="44" grpId="0" animBg="1"/>
      <p:bldP spid="1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982494" y="-177709"/>
            <a:ext cx="7772400" cy="44297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eaLnBrk="1" hangingPunct="1">
              <a:lnSpc>
                <a:spcPct val="90000"/>
              </a:lnSpc>
              <a:spcBef>
                <a:spcPct val="0"/>
              </a:spcBef>
              <a:buNone/>
            </a:pPr>
            <a:r>
              <a:rPr lang="en-US" altLang="en-US" sz="2000" b="1" kern="0" dirty="0" smtClean="0"/>
              <a:t>Research Summary</a:t>
            </a:r>
          </a:p>
        </p:txBody>
      </p:sp>
      <p:sp>
        <p:nvSpPr>
          <p:cNvPr id="36" name="TextBox 35"/>
          <p:cNvSpPr txBox="1"/>
          <p:nvPr/>
        </p:nvSpPr>
        <p:spPr>
          <a:xfrm>
            <a:off x="-4123593" y="1407108"/>
            <a:ext cx="3760966" cy="1015663"/>
          </a:xfrm>
          <a:prstGeom prst="rect">
            <a:avLst/>
          </a:prstGeom>
          <a:noFill/>
        </p:spPr>
        <p:txBody>
          <a:bodyPr wrap="none" rtlCol="0">
            <a:spAutoFit/>
          </a:bodyPr>
          <a:lstStyle/>
          <a:p>
            <a:r>
              <a:rPr lang="en-US" sz="2000" dirty="0" smtClean="0"/>
              <a:t>Briefly describe research areas</a:t>
            </a:r>
          </a:p>
          <a:p>
            <a:endParaRPr lang="en-US" sz="2000" dirty="0"/>
          </a:p>
          <a:p>
            <a:r>
              <a:rPr lang="en-US" sz="2000" dirty="0" smtClean="0"/>
              <a:t>Can use one or two illustrations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75" y="2961408"/>
            <a:ext cx="4685525" cy="3065529"/>
          </a:xfrm>
          <a:prstGeom prst="rect">
            <a:avLst/>
          </a:prstGeom>
        </p:spPr>
      </p:pic>
      <p:grpSp>
        <p:nvGrpSpPr>
          <p:cNvPr id="5" name="Group 4"/>
          <p:cNvGrpSpPr/>
          <p:nvPr/>
        </p:nvGrpSpPr>
        <p:grpSpPr>
          <a:xfrm>
            <a:off x="5062020" y="2588965"/>
            <a:ext cx="4299284" cy="3418307"/>
            <a:chOff x="1938746" y="1396122"/>
            <a:chExt cx="6290854" cy="5192486"/>
          </a:xfrm>
        </p:grpSpPr>
        <p:sp>
          <p:nvSpPr>
            <p:cNvPr id="6" name="Oval 5"/>
            <p:cNvSpPr/>
            <p:nvPr/>
          </p:nvSpPr>
          <p:spPr>
            <a:xfrm>
              <a:off x="3123113" y="1396122"/>
              <a:ext cx="3657600" cy="3657600"/>
            </a:xfrm>
            <a:prstGeom prst="ellipse">
              <a:avLst/>
            </a:prstGeom>
            <a:solidFill>
              <a:srgbClr val="B3A1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Oval 6"/>
            <p:cNvSpPr/>
            <p:nvPr/>
          </p:nvSpPr>
          <p:spPr>
            <a:xfrm>
              <a:off x="4114800" y="2931007"/>
              <a:ext cx="3657600" cy="3657600"/>
            </a:xfrm>
            <a:prstGeom prst="ellipse">
              <a:avLst/>
            </a:prstGeom>
            <a:solidFill>
              <a:srgbClr val="D99596">
                <a:alpha val="52157"/>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8" name="Oval 7"/>
            <p:cNvSpPr/>
            <p:nvPr/>
          </p:nvSpPr>
          <p:spPr>
            <a:xfrm>
              <a:off x="1938746" y="2931008"/>
              <a:ext cx="3657600" cy="3657600"/>
            </a:xfrm>
            <a:prstGeom prst="ellipse">
              <a:avLst/>
            </a:prstGeom>
            <a:solidFill>
              <a:srgbClr val="ED7D31">
                <a:alpha val="4902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212359" y="3910849"/>
              <a:ext cx="2801981" cy="2103839"/>
            </a:xfrm>
            <a:prstGeom prst="rect">
              <a:avLst/>
            </a:prstGeom>
            <a:noFill/>
          </p:spPr>
          <p:txBody>
            <a:bodyPr wrap="square" rtlCol="0">
              <a:spAutoFit/>
            </a:bodyPr>
            <a:lstStyle/>
            <a:p>
              <a:pPr fontAlgn="auto">
                <a:spcBef>
                  <a:spcPts val="0"/>
                </a:spcBef>
                <a:spcAft>
                  <a:spcPts val="0"/>
                </a:spcAft>
              </a:pPr>
              <a:r>
                <a:rPr lang="en-IN" sz="1400" dirty="0" smtClean="0">
                  <a:solidFill>
                    <a:prstClr val="black"/>
                  </a:solidFill>
                  <a:latin typeface="Calibri" panose="020F0502020204030204"/>
                  <a:cs typeface="+mn-cs"/>
                </a:rPr>
                <a:t>THERMODYNAMICS  &amp; TIME VARYING PROCESSES </a:t>
              </a:r>
            </a:p>
            <a:p>
              <a:pPr fontAlgn="auto">
                <a:spcBef>
                  <a:spcPts val="0"/>
                </a:spcBef>
                <a:spcAft>
                  <a:spcPts val="0"/>
                </a:spcAft>
              </a:pPr>
              <a:endParaRPr lang="en-IN" sz="1400" dirty="0">
                <a:solidFill>
                  <a:prstClr val="black"/>
                </a:solidFill>
                <a:latin typeface="Calibri" panose="020F0502020204030204"/>
                <a:cs typeface="+mn-cs"/>
              </a:endParaRPr>
            </a:p>
            <a:p>
              <a:pPr fontAlgn="auto">
                <a:spcBef>
                  <a:spcPts val="0"/>
                </a:spcBef>
                <a:spcAft>
                  <a:spcPts val="0"/>
                </a:spcAft>
              </a:pPr>
              <a:r>
                <a:rPr lang="en-IN" sz="1400" dirty="0" err="1" smtClean="0">
                  <a:solidFill>
                    <a:prstClr val="black"/>
                  </a:solidFill>
                  <a:latin typeface="Calibri" panose="020F0502020204030204"/>
                  <a:cs typeface="+mn-cs"/>
                </a:rPr>
                <a:t>Eg</a:t>
              </a:r>
              <a:r>
                <a:rPr lang="en-IN" sz="1400" dirty="0" smtClean="0">
                  <a:solidFill>
                    <a:prstClr val="black"/>
                  </a:solidFill>
                  <a:latin typeface="Calibri" panose="020F0502020204030204"/>
                  <a:cs typeface="+mn-cs"/>
                </a:rPr>
                <a:t>. Batch Reverse Osmosis</a:t>
              </a:r>
              <a:endParaRPr lang="en-IN" sz="1400" dirty="0">
                <a:solidFill>
                  <a:prstClr val="black"/>
                </a:solidFill>
                <a:latin typeface="Calibri" panose="020F0502020204030204"/>
                <a:cs typeface="+mn-cs"/>
              </a:endParaRPr>
            </a:p>
          </p:txBody>
        </p:sp>
        <p:sp>
          <p:nvSpPr>
            <p:cNvPr id="10" name="TextBox 9"/>
            <p:cNvSpPr txBox="1"/>
            <p:nvPr/>
          </p:nvSpPr>
          <p:spPr>
            <a:xfrm>
              <a:off x="5822236" y="4238113"/>
              <a:ext cx="2407364" cy="1776575"/>
            </a:xfrm>
            <a:prstGeom prst="rect">
              <a:avLst/>
            </a:prstGeom>
            <a:noFill/>
          </p:spPr>
          <p:txBody>
            <a:bodyPr wrap="square" rtlCol="0">
              <a:spAutoFit/>
            </a:bodyPr>
            <a:lstStyle/>
            <a:p>
              <a:pPr fontAlgn="auto">
                <a:spcBef>
                  <a:spcPts val="0"/>
                </a:spcBef>
                <a:spcAft>
                  <a:spcPts val="0"/>
                </a:spcAft>
              </a:pPr>
              <a:r>
                <a:rPr lang="en-IN" sz="1400" dirty="0" smtClean="0">
                  <a:solidFill>
                    <a:prstClr val="black"/>
                  </a:solidFill>
                  <a:latin typeface="Calibri" panose="020F0502020204030204"/>
                  <a:cs typeface="+mn-cs"/>
                </a:rPr>
                <a:t>THERMAL DESALINATION</a:t>
              </a:r>
            </a:p>
            <a:p>
              <a:pPr fontAlgn="auto">
                <a:spcBef>
                  <a:spcPts val="0"/>
                </a:spcBef>
                <a:spcAft>
                  <a:spcPts val="0"/>
                </a:spcAft>
              </a:pPr>
              <a:endParaRPr lang="en-IN" sz="1400" dirty="0">
                <a:solidFill>
                  <a:prstClr val="black"/>
                </a:solidFill>
                <a:latin typeface="Calibri" panose="020F0502020204030204"/>
                <a:cs typeface="+mn-cs"/>
              </a:endParaRPr>
            </a:p>
            <a:p>
              <a:pPr fontAlgn="auto">
                <a:spcBef>
                  <a:spcPts val="0"/>
                </a:spcBef>
                <a:spcAft>
                  <a:spcPts val="0"/>
                </a:spcAft>
              </a:pPr>
              <a:r>
                <a:rPr lang="en-IN" sz="1400" dirty="0" err="1" smtClean="0">
                  <a:solidFill>
                    <a:prstClr val="black"/>
                  </a:solidFill>
                  <a:latin typeface="Calibri" panose="020F0502020204030204"/>
                  <a:cs typeface="+mn-cs"/>
                </a:rPr>
                <a:t>Eg</a:t>
              </a:r>
              <a:r>
                <a:rPr lang="en-IN" sz="1400" dirty="0" smtClean="0">
                  <a:solidFill>
                    <a:prstClr val="black"/>
                  </a:solidFill>
                  <a:latin typeface="Calibri" panose="020F0502020204030204"/>
                  <a:cs typeface="+mn-cs"/>
                </a:rPr>
                <a:t>. Membrane distillation</a:t>
              </a:r>
              <a:endParaRPr lang="en-IN" sz="1400" dirty="0">
                <a:solidFill>
                  <a:prstClr val="black"/>
                </a:solidFill>
                <a:latin typeface="Calibri" panose="020F0502020204030204"/>
                <a:cs typeface="+mn-cs"/>
              </a:endParaRPr>
            </a:p>
          </p:txBody>
        </p:sp>
        <p:sp>
          <p:nvSpPr>
            <p:cNvPr id="11" name="TextBox 10"/>
            <p:cNvSpPr txBox="1"/>
            <p:nvPr/>
          </p:nvSpPr>
          <p:spPr>
            <a:xfrm>
              <a:off x="4131128" y="1615476"/>
              <a:ext cx="2699657" cy="1776575"/>
            </a:xfrm>
            <a:prstGeom prst="rect">
              <a:avLst/>
            </a:prstGeom>
            <a:noFill/>
          </p:spPr>
          <p:txBody>
            <a:bodyPr wrap="square" rtlCol="0">
              <a:spAutoFit/>
            </a:bodyPr>
            <a:lstStyle/>
            <a:p>
              <a:pPr fontAlgn="auto">
                <a:spcBef>
                  <a:spcPts val="0"/>
                </a:spcBef>
                <a:spcAft>
                  <a:spcPts val="0"/>
                </a:spcAft>
              </a:pPr>
              <a:r>
                <a:rPr lang="en-IN" sz="1400" dirty="0" smtClean="0">
                  <a:solidFill>
                    <a:prstClr val="black"/>
                  </a:solidFill>
                  <a:latin typeface="Calibri" panose="020F0502020204030204"/>
                  <a:cs typeface="+mn-cs"/>
                </a:rPr>
                <a:t>MEMBRANE NANOMATERIALS</a:t>
              </a:r>
            </a:p>
            <a:p>
              <a:pPr fontAlgn="auto">
                <a:spcBef>
                  <a:spcPts val="0"/>
                </a:spcBef>
                <a:spcAft>
                  <a:spcPts val="0"/>
                </a:spcAft>
              </a:pPr>
              <a:endParaRPr lang="en-IN" sz="1400" dirty="0">
                <a:solidFill>
                  <a:prstClr val="black"/>
                </a:solidFill>
                <a:latin typeface="Calibri" panose="020F0502020204030204"/>
                <a:cs typeface="+mn-cs"/>
              </a:endParaRPr>
            </a:p>
            <a:p>
              <a:pPr fontAlgn="auto">
                <a:spcBef>
                  <a:spcPts val="0"/>
                </a:spcBef>
                <a:spcAft>
                  <a:spcPts val="0"/>
                </a:spcAft>
              </a:pPr>
              <a:r>
                <a:rPr lang="en-IN" sz="1400" dirty="0" err="1" smtClean="0">
                  <a:solidFill>
                    <a:prstClr val="black"/>
                  </a:solidFill>
                  <a:latin typeface="Calibri" panose="020F0502020204030204"/>
                  <a:cs typeface="+mn-cs"/>
                </a:rPr>
                <a:t>Eg</a:t>
              </a:r>
              <a:r>
                <a:rPr lang="en-IN" sz="1400" dirty="0" smtClean="0">
                  <a:solidFill>
                    <a:prstClr val="black"/>
                  </a:solidFill>
                  <a:latin typeface="Calibri" panose="020F0502020204030204"/>
                  <a:cs typeface="+mn-cs"/>
                </a:rPr>
                <a:t>. Photonic membranes</a:t>
              </a:r>
              <a:endParaRPr lang="en-IN" sz="1400" dirty="0">
                <a:solidFill>
                  <a:prstClr val="black"/>
                </a:solidFill>
                <a:latin typeface="Calibri" panose="020F0502020204030204"/>
                <a:cs typeface="+mn-cs"/>
              </a:endParaRPr>
            </a:p>
          </p:txBody>
        </p:sp>
      </p:grpSp>
      <p:sp>
        <p:nvSpPr>
          <p:cNvPr id="13" name="TextBox 12"/>
          <p:cNvSpPr txBox="1"/>
          <p:nvPr/>
        </p:nvSpPr>
        <p:spPr>
          <a:xfrm>
            <a:off x="522230" y="2022661"/>
            <a:ext cx="3757760" cy="400110"/>
          </a:xfrm>
          <a:prstGeom prst="rect">
            <a:avLst/>
          </a:prstGeom>
          <a:noFill/>
        </p:spPr>
        <p:txBody>
          <a:bodyPr wrap="none" rtlCol="0">
            <a:spAutoFit/>
          </a:bodyPr>
          <a:lstStyle/>
          <a:p>
            <a:r>
              <a:rPr lang="en-US" sz="2000" b="1" dirty="0" smtClean="0"/>
              <a:t>Relevant Scientific Principles</a:t>
            </a:r>
          </a:p>
        </p:txBody>
      </p:sp>
      <p:sp>
        <p:nvSpPr>
          <p:cNvPr id="14" name="TextBox 13"/>
          <p:cNvSpPr txBox="1"/>
          <p:nvPr/>
        </p:nvSpPr>
        <p:spPr>
          <a:xfrm>
            <a:off x="5620457" y="2026414"/>
            <a:ext cx="3182410" cy="400110"/>
          </a:xfrm>
          <a:prstGeom prst="rect">
            <a:avLst/>
          </a:prstGeom>
          <a:noFill/>
        </p:spPr>
        <p:txBody>
          <a:bodyPr wrap="none" rtlCol="0">
            <a:spAutoFit/>
          </a:bodyPr>
          <a:lstStyle/>
          <a:p>
            <a:r>
              <a:rPr lang="en-US" sz="2000" b="1" dirty="0" smtClean="0"/>
              <a:t>Warsinger Lab Research</a:t>
            </a:r>
          </a:p>
        </p:txBody>
      </p:sp>
      <p:sp>
        <p:nvSpPr>
          <p:cNvPr id="32" name="Title 1"/>
          <p:cNvSpPr txBox="1">
            <a:spLocks/>
          </p:cNvSpPr>
          <p:nvPr/>
        </p:nvSpPr>
        <p:spPr>
          <a:xfrm>
            <a:off x="709692" y="339528"/>
            <a:ext cx="7886700"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Warsinger Water Lab Research</a:t>
            </a:r>
            <a:endParaRPr lang="en-US" dirty="0"/>
          </a:p>
        </p:txBody>
      </p:sp>
    </p:spTree>
    <p:extLst>
      <p:ext uri="{BB962C8B-B14F-4D97-AF65-F5344CB8AC3E}">
        <p14:creationId xmlns:p14="http://schemas.microsoft.com/office/powerpoint/2010/main" val="310948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Salinization Crisis</a:t>
            </a:r>
            <a:endParaRPr lang="en-US" dirty="0"/>
          </a:p>
        </p:txBody>
      </p:sp>
      <p:sp>
        <p:nvSpPr>
          <p:cNvPr id="3" name="Content Placeholder 2"/>
          <p:cNvSpPr>
            <a:spLocks noGrp="1"/>
          </p:cNvSpPr>
          <p:nvPr>
            <p:ph idx="1"/>
          </p:nvPr>
        </p:nvSpPr>
        <p:spPr>
          <a:xfrm>
            <a:off x="381000" y="1113730"/>
            <a:ext cx="5257800" cy="4525963"/>
          </a:xfrm>
        </p:spPr>
        <p:txBody>
          <a:bodyPr/>
          <a:lstStyle/>
          <a:p>
            <a:pPr marL="0" indent="0">
              <a:spcBef>
                <a:spcPts val="600"/>
              </a:spcBef>
              <a:buNone/>
            </a:pPr>
            <a:r>
              <a:rPr lang="en-US" sz="2800" dirty="0" smtClean="0"/>
              <a:t>Saline waters: </a:t>
            </a:r>
          </a:p>
          <a:p>
            <a:pPr>
              <a:spcBef>
                <a:spcPts val="600"/>
              </a:spcBef>
            </a:pPr>
            <a:r>
              <a:rPr lang="en-US" sz="2800" dirty="0" smtClean="0"/>
              <a:t>reduce crop yields by up to half </a:t>
            </a:r>
          </a:p>
          <a:p>
            <a:pPr>
              <a:spcBef>
                <a:spcPts val="600"/>
              </a:spcBef>
            </a:pPr>
            <a:r>
              <a:rPr lang="en-US" sz="2800" dirty="0" smtClean="0"/>
              <a:t>carries health and taste concerns for consumption</a:t>
            </a:r>
          </a:p>
          <a:p>
            <a:pPr>
              <a:spcBef>
                <a:spcPts val="600"/>
              </a:spcBef>
            </a:pPr>
            <a:r>
              <a:rPr lang="en-US" sz="2800" dirty="0" smtClean="0"/>
              <a:t>risks destroying plumbing</a:t>
            </a:r>
          </a:p>
          <a:p>
            <a:pPr marL="0" indent="0">
              <a:spcBef>
                <a:spcPts val="600"/>
              </a:spcBef>
              <a:buNone/>
            </a:pPr>
            <a:r>
              <a:rPr lang="en-US" sz="2800" dirty="0" smtClean="0"/>
              <a:t>Salinization in the Border Region</a:t>
            </a:r>
          </a:p>
          <a:p>
            <a:pPr>
              <a:spcBef>
                <a:spcPts val="600"/>
              </a:spcBef>
            </a:pPr>
            <a:r>
              <a:rPr lang="en-US" sz="2800" dirty="0" smtClean="0"/>
              <a:t>In Texas, 15% of wells are at risk to high salinity</a:t>
            </a:r>
          </a:p>
          <a:p>
            <a:pPr>
              <a:spcBef>
                <a:spcPts val="600"/>
              </a:spcBef>
            </a:pPr>
            <a:r>
              <a:rPr lang="en-US" sz="2800" dirty="0" smtClean="0"/>
              <a:t>Surface waters increase substantially in salinity. E.g. Rio Grande increased 5 to 200ppm.</a:t>
            </a:r>
            <a:endParaRPr lang="en-US" sz="2800" dirty="0"/>
          </a:p>
        </p:txBody>
      </p:sp>
      <p:sp>
        <p:nvSpPr>
          <p:cNvPr id="4" name="Slide Number Placeholder 3"/>
          <p:cNvSpPr>
            <a:spLocks noGrp="1"/>
          </p:cNvSpPr>
          <p:nvPr>
            <p:ph type="sldNum" sz="quarter" idx="12"/>
          </p:nvPr>
        </p:nvSpPr>
        <p:spPr/>
        <p:txBody>
          <a:bodyPr/>
          <a:lstStyle/>
          <a:p>
            <a:pPr>
              <a:defRPr/>
            </a:pPr>
            <a:fld id="{F1ECDD15-A1B1-4045-9A46-6D8DC0FABB3C}" type="slidenum">
              <a:rPr lang="en-US" smtClean="0"/>
              <a:pPr>
                <a:defRPr/>
              </a:pPr>
              <a:t>4</a:t>
            </a:fld>
            <a:endParaRPr lang="en-US" dirty="0"/>
          </a:p>
        </p:txBody>
      </p:sp>
      <p:sp>
        <p:nvSpPr>
          <p:cNvPr id="5" name="Rectangle 4"/>
          <p:cNvSpPr/>
          <p:nvPr/>
        </p:nvSpPr>
        <p:spPr>
          <a:xfrm>
            <a:off x="609600" y="6356350"/>
            <a:ext cx="8305800" cy="523220"/>
          </a:xfrm>
          <a:prstGeom prst="rect">
            <a:avLst/>
          </a:prstGeom>
        </p:spPr>
        <p:txBody>
          <a:bodyPr wrap="square">
            <a:spAutoFit/>
          </a:bodyPr>
          <a:lstStyle/>
          <a:p>
            <a:r>
              <a:rPr lang="en-US" sz="1400" dirty="0">
                <a:solidFill>
                  <a:srgbClr val="222222"/>
                </a:solidFill>
                <a:latin typeface="Arial" panose="020B0604020202020204" pitchFamily="34" charset="0"/>
              </a:rPr>
              <a:t>Chaudhuri, S., &amp; Ale, S. (2014). Long-term (1930–2010) trends in groundwater levels in Texas: influences of soils, </a:t>
            </a:r>
            <a:r>
              <a:rPr lang="en-US" sz="1400" dirty="0" err="1">
                <a:solidFill>
                  <a:srgbClr val="222222"/>
                </a:solidFill>
                <a:latin typeface="Arial" panose="020B0604020202020204" pitchFamily="34" charset="0"/>
              </a:rPr>
              <a:t>landcover</a:t>
            </a:r>
            <a:r>
              <a:rPr lang="en-US" sz="1400" dirty="0">
                <a:solidFill>
                  <a:srgbClr val="222222"/>
                </a:solidFill>
                <a:latin typeface="Arial" panose="020B0604020202020204" pitchFamily="34" charset="0"/>
              </a:rPr>
              <a:t> and water use. </a:t>
            </a:r>
            <a:r>
              <a:rPr lang="en-US" sz="1400" i="1" dirty="0">
                <a:solidFill>
                  <a:srgbClr val="222222"/>
                </a:solidFill>
                <a:latin typeface="Arial" panose="020B0604020202020204" pitchFamily="34" charset="0"/>
              </a:rPr>
              <a:t>Science of the Total Environment</a:t>
            </a:r>
            <a:r>
              <a:rPr lang="en-US" sz="1400" dirty="0">
                <a:solidFill>
                  <a:srgbClr val="222222"/>
                </a:solidFill>
                <a:latin typeface="Arial" panose="020B0604020202020204" pitchFamily="34" charset="0"/>
              </a:rPr>
              <a:t>, </a:t>
            </a:r>
            <a:r>
              <a:rPr lang="en-US" sz="1400" i="1" dirty="0">
                <a:solidFill>
                  <a:srgbClr val="222222"/>
                </a:solidFill>
                <a:latin typeface="Arial" panose="020B0604020202020204" pitchFamily="34" charset="0"/>
              </a:rPr>
              <a:t>490</a:t>
            </a:r>
            <a:r>
              <a:rPr lang="en-US" sz="1400" dirty="0">
                <a:solidFill>
                  <a:srgbClr val="222222"/>
                </a:solidFill>
                <a:latin typeface="Arial" panose="020B0604020202020204" pitchFamily="34" charset="0"/>
              </a:rPr>
              <a:t>, 379-390.</a:t>
            </a:r>
            <a:endParaRPr lang="en-US" sz="1400" dirty="0"/>
          </a:p>
        </p:txBody>
      </p:sp>
      <p:pic>
        <p:nvPicPr>
          <p:cNvPr id="6146" name="Picture 2" descr="This graphic depicts the hot spots of salinity found various aquifers across Texas during the Texas A&amp;M AgriLife Research study. (Texas A&amp;M AgriLife Research graphic designed by Dr. Sri Chaudhuri)"/>
          <p:cNvPicPr>
            <a:picLocks noChangeAspect="1" noChangeArrowheads="1"/>
          </p:cNvPicPr>
          <p:nvPr/>
        </p:nvPicPr>
        <p:blipFill rotWithShape="1">
          <a:blip r:embed="rId3">
            <a:extLst>
              <a:ext uri="{28A0092B-C50C-407E-A947-70E740481C1C}">
                <a14:useLocalDpi xmlns:a14="http://schemas.microsoft.com/office/drawing/2010/main" val="0"/>
              </a:ext>
            </a:extLst>
          </a:blip>
          <a:srcRect l="5333" t="10997" r="3998" b="6528"/>
          <a:stretch/>
        </p:blipFill>
        <p:spPr bwMode="auto">
          <a:xfrm>
            <a:off x="9525000" y="3345854"/>
            <a:ext cx="25908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is graphic depicts the hot spots of salinity found various aquifers across Texas during the Texas A&amp;M AgriLife Research study. (Texas A&amp;M AgriLife Research graphic designed by Dr. Sri Chaudhuri)"/>
          <p:cNvPicPr>
            <a:picLocks noChangeAspect="1" noChangeArrowheads="1"/>
          </p:cNvPicPr>
          <p:nvPr/>
        </p:nvPicPr>
        <p:blipFill rotWithShape="1">
          <a:blip r:embed="rId3">
            <a:extLst>
              <a:ext uri="{28A0092B-C50C-407E-A947-70E740481C1C}">
                <a14:useLocalDpi xmlns:a14="http://schemas.microsoft.com/office/drawing/2010/main" val="0"/>
              </a:ext>
            </a:extLst>
          </a:blip>
          <a:srcRect l="2666" t="33240" r="81334" b="55763"/>
          <a:stretch/>
        </p:blipFill>
        <p:spPr bwMode="auto">
          <a:xfrm>
            <a:off x="9448800" y="4906962"/>
            <a:ext cx="4572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486400" y="1643312"/>
            <a:ext cx="3560323" cy="2556891"/>
          </a:xfrm>
          <a:prstGeom prst="rect">
            <a:avLst/>
          </a:prstGeom>
        </p:spPr>
      </p:pic>
      <p:sp>
        <p:nvSpPr>
          <p:cNvPr id="8" name="Rectangle 7"/>
          <p:cNvSpPr/>
          <p:nvPr/>
        </p:nvSpPr>
        <p:spPr>
          <a:xfrm>
            <a:off x="9525000" y="381000"/>
            <a:ext cx="914400" cy="47466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677400" y="533400"/>
            <a:ext cx="914400" cy="47466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83677" y="4200203"/>
            <a:ext cx="3560323" cy="1754326"/>
          </a:xfrm>
          <a:prstGeom prst="rect">
            <a:avLst/>
          </a:prstGeom>
        </p:spPr>
        <p:txBody>
          <a:bodyPr wrap="square">
            <a:spAutoFit/>
          </a:bodyPr>
          <a:lstStyle/>
          <a:p>
            <a:r>
              <a:rPr lang="en-US" dirty="0" smtClean="0">
                <a:latin typeface="georgia" panose="02040502050405020303" pitchFamily="18" charset="0"/>
              </a:rPr>
              <a:t>Hot </a:t>
            </a:r>
            <a:r>
              <a:rPr lang="en-US" dirty="0">
                <a:latin typeface="georgia" panose="02040502050405020303" pitchFamily="18" charset="0"/>
              </a:rPr>
              <a:t>spots of groundwater salinity found in </a:t>
            </a:r>
            <a:r>
              <a:rPr lang="en-US" dirty="0" smtClean="0">
                <a:latin typeface="georgia" panose="02040502050405020303" pitchFamily="18" charset="0"/>
              </a:rPr>
              <a:t>major </a:t>
            </a:r>
            <a:r>
              <a:rPr lang="en-US" dirty="0">
                <a:latin typeface="georgia" panose="02040502050405020303" pitchFamily="18" charset="0"/>
              </a:rPr>
              <a:t>aquifers across </a:t>
            </a:r>
            <a:r>
              <a:rPr lang="en-US" dirty="0" smtClean="0">
                <a:latin typeface="georgia" panose="02040502050405020303" pitchFamily="18" charset="0"/>
              </a:rPr>
              <a:t>Texas. Shown in black, shallow aquifer measurements exceeded secondary EPA limits in </a:t>
            </a:r>
            <a:r>
              <a:rPr lang="en-US" b="1" dirty="0" smtClean="0">
                <a:latin typeface="georgia" panose="02040502050405020303" pitchFamily="18" charset="0"/>
              </a:rPr>
              <a:t>&gt;60% </a:t>
            </a:r>
            <a:r>
              <a:rPr lang="en-US" dirty="0" smtClean="0">
                <a:latin typeface="georgia" panose="02040502050405020303" pitchFamily="18" charset="0"/>
              </a:rPr>
              <a:t>of cases</a:t>
            </a:r>
            <a:endParaRPr lang="en-US" dirty="0"/>
          </a:p>
        </p:txBody>
      </p:sp>
      <p:sp>
        <p:nvSpPr>
          <p:cNvPr id="11" name="Oval 10"/>
          <p:cNvSpPr/>
          <p:nvPr/>
        </p:nvSpPr>
        <p:spPr>
          <a:xfrm>
            <a:off x="7628708" y="2398775"/>
            <a:ext cx="38796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538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Basin_solutes"/>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65950"/>
          </a:xfrm>
          <a:prstGeom prst="rect">
            <a:avLst/>
          </a:prstGeom>
          <a:solidFill>
            <a:srgbClr val="FFFFFF"/>
          </a:solidFill>
        </p:spPr>
      </p:pic>
      <p:sp>
        <p:nvSpPr>
          <p:cNvPr id="211971" name="Text Box 3"/>
          <p:cNvSpPr txBox="1">
            <a:spLocks noChangeArrowheads="1"/>
          </p:cNvSpPr>
          <p:nvPr/>
        </p:nvSpPr>
        <p:spPr bwMode="auto">
          <a:xfrm>
            <a:off x="3163888" y="1192213"/>
            <a:ext cx="2112962" cy="7112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Cyclic salts 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Weathering</a:t>
            </a:r>
          </a:p>
        </p:txBody>
      </p:sp>
      <p:grpSp>
        <p:nvGrpSpPr>
          <p:cNvPr id="211972" name="Group 4"/>
          <p:cNvGrpSpPr>
            <a:grpSpLocks/>
          </p:cNvGrpSpPr>
          <p:nvPr/>
        </p:nvGrpSpPr>
        <p:grpSpPr bwMode="auto">
          <a:xfrm>
            <a:off x="841375" y="5334000"/>
            <a:ext cx="4648200" cy="1168400"/>
            <a:chOff x="530" y="3360"/>
            <a:chExt cx="2928" cy="736"/>
          </a:xfrm>
        </p:grpSpPr>
        <p:sp>
          <p:nvSpPr>
            <p:cNvPr id="211973" name="Text Box 5"/>
            <p:cNvSpPr txBox="1">
              <a:spLocks noChangeArrowheads="1"/>
            </p:cNvSpPr>
            <p:nvPr/>
          </p:nvSpPr>
          <p:spPr bwMode="auto">
            <a:xfrm>
              <a:off x="530" y="3648"/>
              <a:ext cx="1207" cy="448"/>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Saline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Groundwaters</a:t>
              </a:r>
            </a:p>
          </p:txBody>
        </p:sp>
        <p:sp>
          <p:nvSpPr>
            <p:cNvPr id="211974" name="Text Box 6"/>
            <p:cNvSpPr txBox="1">
              <a:spLocks noChangeArrowheads="1"/>
            </p:cNvSpPr>
            <p:nvPr/>
          </p:nvSpPr>
          <p:spPr bwMode="auto">
            <a:xfrm>
              <a:off x="2447" y="3360"/>
              <a:ext cx="1011" cy="448"/>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mn-cs"/>
                </a:rPr>
                <a:t>Geothermal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mn-cs"/>
                </a:rPr>
                <a:t>waters</a:t>
              </a:r>
            </a:p>
          </p:txBody>
        </p:sp>
      </p:grpSp>
      <p:sp>
        <p:nvSpPr>
          <p:cNvPr id="211975" name="Text Box 7"/>
          <p:cNvSpPr txBox="1">
            <a:spLocks noChangeArrowheads="1"/>
          </p:cNvSpPr>
          <p:nvPr/>
        </p:nvSpPr>
        <p:spPr bwMode="auto">
          <a:xfrm>
            <a:off x="4614863" y="3846513"/>
            <a:ext cx="1995487" cy="40640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Waste water</a:t>
            </a:r>
          </a:p>
        </p:txBody>
      </p:sp>
      <p:sp>
        <p:nvSpPr>
          <p:cNvPr id="211976" name="Rectangle 8"/>
          <p:cNvSpPr>
            <a:spLocks noGrp="1" noRot="1" noChangeArrowheads="1"/>
          </p:cNvSpPr>
          <p:nvPr>
            <p:ph type="title"/>
          </p:nvPr>
        </p:nvSpPr>
        <p:spPr>
          <a:xfrm>
            <a:off x="165100" y="571500"/>
            <a:ext cx="3022600" cy="554038"/>
          </a:xfrm>
          <a:noFill/>
          <a:extLst>
            <a:ext uri="{909E8E84-426E-40DD-AFC4-6F175D3DCCD1}">
              <a14:hiddenFill xmlns:a14="http://schemas.microsoft.com/office/drawing/2010/main">
                <a:solidFill>
                  <a:srgbClr val="006699"/>
                </a:solidFill>
              </a14:hiddenFill>
            </a:ext>
          </a:extLst>
        </p:spPr>
        <p:txBody>
          <a:bodyPr/>
          <a:lstStyle/>
          <a:p>
            <a:r>
              <a:rPr lang="en-US" altLang="en-US" sz="4000" b="0"/>
              <a:t>Salinity </a:t>
            </a:r>
            <a:br>
              <a:rPr lang="en-US" altLang="en-US" sz="4000" b="0"/>
            </a:br>
            <a:r>
              <a:rPr lang="en-US" altLang="en-US" sz="4000" b="0"/>
              <a:t>Sources</a:t>
            </a:r>
          </a:p>
        </p:txBody>
      </p:sp>
      <p:grpSp>
        <p:nvGrpSpPr>
          <p:cNvPr id="211977" name="Group 9"/>
          <p:cNvGrpSpPr>
            <a:grpSpLocks/>
          </p:cNvGrpSpPr>
          <p:nvPr/>
        </p:nvGrpSpPr>
        <p:grpSpPr bwMode="auto">
          <a:xfrm>
            <a:off x="303213" y="1446213"/>
            <a:ext cx="7923212" cy="2160587"/>
            <a:chOff x="191" y="911"/>
            <a:chExt cx="4991" cy="1361"/>
          </a:xfrm>
        </p:grpSpPr>
        <p:sp>
          <p:nvSpPr>
            <p:cNvPr id="211978" name="Text Box 10"/>
            <p:cNvSpPr txBox="1">
              <a:spLocks noChangeArrowheads="1"/>
            </p:cNvSpPr>
            <p:nvPr/>
          </p:nvSpPr>
          <p:spPr bwMode="auto">
            <a:xfrm>
              <a:off x="4038" y="911"/>
              <a:ext cx="1144" cy="448"/>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Riparian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Transpiration</a:t>
              </a:r>
            </a:p>
          </p:txBody>
        </p:sp>
        <p:sp>
          <p:nvSpPr>
            <p:cNvPr id="211979" name="Text Box 11"/>
            <p:cNvSpPr txBox="1">
              <a:spLocks noChangeArrowheads="1"/>
            </p:cNvSpPr>
            <p:nvPr/>
          </p:nvSpPr>
          <p:spPr bwMode="auto">
            <a:xfrm>
              <a:off x="191" y="1824"/>
              <a:ext cx="1580" cy="448"/>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Agricultural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Evapotranspiration</a:t>
              </a:r>
            </a:p>
          </p:txBody>
        </p:sp>
        <p:sp>
          <p:nvSpPr>
            <p:cNvPr id="211980" name="Text Box 12"/>
            <p:cNvSpPr txBox="1">
              <a:spLocks noChangeArrowheads="1"/>
            </p:cNvSpPr>
            <p:nvPr/>
          </p:nvSpPr>
          <p:spPr bwMode="auto">
            <a:xfrm>
              <a:off x="1823" y="1440"/>
              <a:ext cx="1047" cy="448"/>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Open Water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Evaporation</a:t>
              </a:r>
            </a:p>
          </p:txBody>
        </p:sp>
        <p:sp>
          <p:nvSpPr>
            <p:cNvPr id="211981" name="Text Box 13"/>
            <p:cNvSpPr txBox="1">
              <a:spLocks noChangeArrowheads="1"/>
            </p:cNvSpPr>
            <p:nvPr/>
          </p:nvSpPr>
          <p:spPr bwMode="auto">
            <a:xfrm>
              <a:off x="3792" y="1728"/>
              <a:ext cx="1257" cy="448"/>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mn-cs"/>
                </a:rPr>
                <a:t>Consumptive use</a:t>
              </a:r>
            </a:p>
          </p:txBody>
        </p:sp>
      </p:grpSp>
      <p:sp>
        <p:nvSpPr>
          <p:cNvPr id="15" name="TextBox 14">
            <a:extLst>
              <a:ext uri="{FF2B5EF4-FFF2-40B4-BE49-F238E27FC236}">
                <a16:creationId xmlns:a16="http://schemas.microsoft.com/office/drawing/2014/main" id="{2545928F-6C3D-4F48-B279-AF2CA7C7E3FE}"/>
              </a:ext>
            </a:extLst>
          </p:cNvPr>
          <p:cNvSpPr txBox="1"/>
          <p:nvPr/>
        </p:nvSpPr>
        <p:spPr>
          <a:xfrm>
            <a:off x="252804" y="6743411"/>
            <a:ext cx="9553734" cy="261610"/>
          </a:xfrm>
          <a:prstGeom prst="rect">
            <a:avLst/>
          </a:prstGeom>
          <a:noFill/>
          <a:ln>
            <a:noFill/>
          </a:ln>
        </p:spPr>
        <p:txBody>
          <a:bodyPr wrap="square" rtlCol="0">
            <a:spAutoFit/>
          </a:bodyPr>
          <a:lstStyle/>
          <a:p>
            <a:pPr>
              <a:spcBef>
                <a:spcPts val="600"/>
              </a:spcBef>
            </a:pPr>
            <a:r>
              <a:rPr lang="en-US" sz="1100" dirty="0" smtClean="0">
                <a:solidFill>
                  <a:schemeClr val="bg2"/>
                </a:solidFill>
              </a:rPr>
              <a:t>Source: Fred Phillips et. al, </a:t>
            </a:r>
            <a:r>
              <a:rPr lang="en-US" altLang="en-US" sz="1100" dirty="0">
                <a:solidFill>
                  <a:schemeClr val="bg2"/>
                </a:solidFill>
              </a:rPr>
              <a:t>Salinity Dynamics of the Rio Grande: Shallow Groundwater</a:t>
            </a:r>
            <a:r>
              <a:rPr lang="en-US" altLang="en-US" sz="1100" dirty="0" smtClean="0">
                <a:solidFill>
                  <a:schemeClr val="bg2"/>
                </a:solidFill>
              </a:rPr>
              <a:t>, Deep </a:t>
            </a:r>
            <a:r>
              <a:rPr lang="en-US" altLang="en-US" sz="1100" dirty="0">
                <a:solidFill>
                  <a:schemeClr val="bg2"/>
                </a:solidFill>
              </a:rPr>
              <a:t>Groundwater</a:t>
            </a:r>
            <a:r>
              <a:rPr lang="en-US" altLang="en-US" sz="1100" dirty="0" smtClean="0">
                <a:solidFill>
                  <a:schemeClr val="bg2"/>
                </a:solidFill>
              </a:rPr>
              <a:t>, and </a:t>
            </a:r>
            <a:r>
              <a:rPr lang="en-US" altLang="en-US" sz="1100" dirty="0">
                <a:solidFill>
                  <a:schemeClr val="bg2"/>
                </a:solidFill>
              </a:rPr>
              <a:t>the </a:t>
            </a:r>
            <a:r>
              <a:rPr lang="en-US" altLang="en-US" sz="1100" dirty="0" smtClean="0">
                <a:solidFill>
                  <a:schemeClr val="bg2"/>
                </a:solidFill>
              </a:rPr>
              <a:t>Rio Grande</a:t>
            </a:r>
            <a:endParaRPr lang="en-US" sz="1100" dirty="0">
              <a:solidFill>
                <a:schemeClr val="bg2"/>
              </a:solidFill>
            </a:endParaRPr>
          </a:p>
        </p:txBody>
      </p:sp>
      <p:sp>
        <p:nvSpPr>
          <p:cNvPr id="16" name="Text Box 6"/>
          <p:cNvSpPr txBox="1">
            <a:spLocks noChangeArrowheads="1"/>
          </p:cNvSpPr>
          <p:nvPr/>
        </p:nvSpPr>
        <p:spPr bwMode="auto">
          <a:xfrm>
            <a:off x="4503310" y="4597181"/>
            <a:ext cx="1972532" cy="707886"/>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FFFFFF"/>
                </a:solidFill>
                <a:effectLst/>
                <a:uLnTx/>
                <a:uFillTx/>
                <a:latin typeface="Helvetica" panose="020B0604020202020204" pitchFamily="34" charset="0"/>
                <a:ea typeface="+mn-ea"/>
                <a:cs typeface="+mn-cs"/>
              </a:rPr>
              <a:t>Hydrocarbon Exploration</a:t>
            </a:r>
          </a:p>
        </p:txBody>
      </p:sp>
    </p:spTree>
    <p:extLst>
      <p:ext uri="{BB962C8B-B14F-4D97-AF65-F5344CB8AC3E}">
        <p14:creationId xmlns:p14="http://schemas.microsoft.com/office/powerpoint/2010/main" val="68485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19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9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11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animBg="1" autoUpdateAnimBg="0"/>
      <p:bldP spid="21197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552" y="-21664"/>
            <a:ext cx="7482653" cy="1912895"/>
          </a:xfrm>
        </p:spPr>
        <p:txBody>
          <a:bodyPr/>
          <a:lstStyle/>
          <a:p>
            <a:r>
              <a:rPr lang="en-US" dirty="0" smtClean="0"/>
              <a:t>Desalination Energy Efficiency</a:t>
            </a:r>
            <a:endParaRPr lang="en-US" dirty="0"/>
          </a:p>
        </p:txBody>
      </p:sp>
      <p:sp>
        <p:nvSpPr>
          <p:cNvPr id="4" name="Rectangle 2"/>
          <p:cNvSpPr>
            <a:spLocks noChangeArrowheads="1"/>
          </p:cNvSpPr>
          <p:nvPr/>
        </p:nvSpPr>
        <p:spPr bwMode="auto">
          <a:xfrm>
            <a:off x="1143001" y="89020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US" sz="1350">
              <a:solidFill>
                <a:prstClr val="black"/>
              </a:solidFill>
              <a:latin typeface="Calibri" panose="020F0502020204030204"/>
            </a:endParaRPr>
          </a:p>
        </p:txBody>
      </p:sp>
      <p:sp>
        <p:nvSpPr>
          <p:cNvPr id="11" name="Rectangle 3"/>
          <p:cNvSpPr>
            <a:spLocks noChangeArrowheads="1"/>
          </p:cNvSpPr>
          <p:nvPr/>
        </p:nvSpPr>
        <p:spPr bwMode="auto">
          <a:xfrm>
            <a:off x="1268745" y="5206899"/>
            <a:ext cx="3361134" cy="35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hangingPunct="0"/>
            <a:r>
              <a:rPr lang="en-US" altLang="en-US" sz="1050" i="1" dirty="0">
                <a:solidFill>
                  <a:prstClr val="black"/>
                </a:solidFill>
                <a:latin typeface="Cambria" panose="02040503050406030204" pitchFamily="18" charset="0"/>
                <a:ea typeface="MS Mincho"/>
                <a:cs typeface="Times New Roman" panose="02020603050405020304" pitchFamily="18" charset="0"/>
              </a:rPr>
              <a:t>2</a:t>
            </a:r>
            <a:r>
              <a:rPr lang="en-US" altLang="en-US" sz="1050" i="1" baseline="30000" dirty="0">
                <a:solidFill>
                  <a:prstClr val="black"/>
                </a:solidFill>
                <a:latin typeface="Cambria" panose="02040503050406030204" pitchFamily="18" charset="0"/>
                <a:ea typeface="MS Mincho"/>
                <a:cs typeface="Times New Roman" panose="02020603050405020304" pitchFamily="18" charset="0"/>
              </a:rPr>
              <a:t>nd</a:t>
            </a:r>
            <a:r>
              <a:rPr lang="en-US" altLang="en-US" sz="1050" i="1" dirty="0">
                <a:solidFill>
                  <a:prstClr val="black"/>
                </a:solidFill>
                <a:latin typeface="Cambria" panose="02040503050406030204" pitchFamily="18" charset="0"/>
                <a:ea typeface="MS Mincho"/>
                <a:cs typeface="Times New Roman" panose="02020603050405020304" pitchFamily="18" charset="0"/>
              </a:rPr>
              <a:t> law efficiency of leading desalination technologies </a:t>
            </a:r>
            <a:r>
              <a:rPr lang="en-US" altLang="en-US" sz="825" i="1" dirty="0">
                <a:solidFill>
                  <a:prstClr val="black"/>
                </a:solidFill>
                <a:latin typeface="Cambria" panose="02040503050406030204" pitchFamily="18" charset="0"/>
                <a:ea typeface="MS Mincho"/>
                <a:cs typeface="Times New Roman" panose="02020603050405020304" pitchFamily="18" charset="0"/>
              </a:rPr>
              <a:t>(</a:t>
            </a:r>
            <a:r>
              <a:rPr lang="en-US" altLang="en-US" sz="825" i="1" dirty="0" err="1">
                <a:solidFill>
                  <a:prstClr val="black"/>
                </a:solidFill>
                <a:latin typeface="Cambria" panose="02040503050406030204" pitchFamily="18" charset="0"/>
                <a:ea typeface="MS Mincho"/>
                <a:cs typeface="Times New Roman" panose="02020603050405020304" pitchFamily="18" charset="0"/>
              </a:rPr>
              <a:t>Mistr</a:t>
            </a:r>
            <a:r>
              <a:rPr lang="en-US" altLang="en-US" sz="825" i="1" dirty="0">
                <a:solidFill>
                  <a:prstClr val="black"/>
                </a:solidFill>
                <a:latin typeface="Cambria" panose="02040503050406030204" pitchFamily="18" charset="0"/>
                <a:ea typeface="MS Mincho"/>
                <a:cs typeface="Times New Roman" panose="02020603050405020304" pitchFamily="18" charset="0"/>
              </a:rPr>
              <a:t>, 2011.)</a:t>
            </a:r>
            <a:endParaRPr lang="en-US" altLang="en-US" sz="1350" dirty="0">
              <a:solidFill>
                <a:prstClr val="black"/>
              </a:solidFill>
              <a:latin typeface="Arial" panose="020B0604020202020204" pitchFamily="34" charset="0"/>
            </a:endParaRPr>
          </a:p>
        </p:txBody>
      </p:sp>
      <p:sp>
        <p:nvSpPr>
          <p:cNvPr id="19" name="TextBox 18"/>
          <p:cNvSpPr txBox="1"/>
          <p:nvPr/>
        </p:nvSpPr>
        <p:spPr>
          <a:xfrm>
            <a:off x="2287034" y="5624809"/>
            <a:ext cx="1636987" cy="300082"/>
          </a:xfrm>
          <a:prstGeom prst="rect">
            <a:avLst/>
          </a:prstGeom>
          <a:noFill/>
        </p:spPr>
        <p:txBody>
          <a:bodyPr wrap="none" rtlCol="0">
            <a:spAutoFit/>
          </a:bodyPr>
          <a:lstStyle/>
          <a:p>
            <a:pPr defTabSz="685800"/>
            <a:r>
              <a:rPr lang="en-US" sz="1350" dirty="0">
                <a:solidFill>
                  <a:srgbClr val="ED7D31"/>
                </a:solidFill>
                <a:latin typeface="Helvetica Neue Light"/>
                <a:cs typeface="Helvetica Neue Light"/>
              </a:rPr>
              <a:t>Other technologies</a:t>
            </a:r>
          </a:p>
        </p:txBody>
      </p:sp>
      <p:sp>
        <p:nvSpPr>
          <p:cNvPr id="20" name="Rectangle 19"/>
          <p:cNvSpPr/>
          <p:nvPr/>
        </p:nvSpPr>
        <p:spPr>
          <a:xfrm>
            <a:off x="3845202" y="4026986"/>
            <a:ext cx="506896" cy="417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3" name="Rectangle 2"/>
          <p:cNvSpPr/>
          <p:nvPr/>
        </p:nvSpPr>
        <p:spPr>
          <a:xfrm>
            <a:off x="3960745" y="4444428"/>
            <a:ext cx="231085" cy="23317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23" name="Rectangle 22"/>
          <p:cNvSpPr/>
          <p:nvPr/>
        </p:nvSpPr>
        <p:spPr>
          <a:xfrm>
            <a:off x="2007706" y="5634611"/>
            <a:ext cx="216071" cy="233176"/>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a:fld id="{068A97A3-32D9-4E1A-8A1C-A39550CFFEF3}" type="slidenum">
              <a:rPr lang="en-US" smtClean="0">
                <a:solidFill>
                  <a:prstClr val="black">
                    <a:tint val="75000"/>
                  </a:prstClr>
                </a:solidFill>
              </a:rPr>
              <a:pPr defTabSz="685800"/>
              <a:t>6</a:t>
            </a:fld>
            <a:endParaRPr lang="en-US">
              <a:solidFill>
                <a:prstClr val="black">
                  <a:tint val="75000"/>
                </a:prstClr>
              </a:solidFill>
            </a:endParaRPr>
          </a:p>
        </p:txBody>
      </p:sp>
      <p:sp>
        <p:nvSpPr>
          <p:cNvPr id="21" name="TextBox 20"/>
          <p:cNvSpPr txBox="1"/>
          <p:nvPr/>
        </p:nvSpPr>
        <p:spPr>
          <a:xfrm>
            <a:off x="6083782" y="5634611"/>
            <a:ext cx="723275" cy="300082"/>
          </a:xfrm>
          <a:prstGeom prst="rect">
            <a:avLst/>
          </a:prstGeom>
          <a:noFill/>
        </p:spPr>
        <p:txBody>
          <a:bodyPr wrap="none" rtlCol="0">
            <a:spAutoFit/>
          </a:bodyPr>
          <a:lstStyle/>
          <a:p>
            <a:pPr defTabSz="685800"/>
            <a:r>
              <a:rPr lang="en-US" sz="1350" dirty="0">
                <a:solidFill>
                  <a:prstClr val="white">
                    <a:lumMod val="65000"/>
                  </a:prstClr>
                </a:solidFill>
                <a:latin typeface="Helvetica Neue Light"/>
                <a:cs typeface="Helvetica Neue Light"/>
              </a:rPr>
              <a:t>SWRO</a:t>
            </a:r>
          </a:p>
        </p:txBody>
      </p:sp>
      <p:sp>
        <p:nvSpPr>
          <p:cNvPr id="22" name="Rectangle 21"/>
          <p:cNvSpPr/>
          <p:nvPr/>
        </p:nvSpPr>
        <p:spPr>
          <a:xfrm>
            <a:off x="5772054" y="5656522"/>
            <a:ext cx="229843" cy="23317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grpSp>
        <p:nvGrpSpPr>
          <p:cNvPr id="12" name="Group 11"/>
          <p:cNvGrpSpPr/>
          <p:nvPr/>
        </p:nvGrpSpPr>
        <p:grpSpPr>
          <a:xfrm>
            <a:off x="4755626" y="2464595"/>
            <a:ext cx="4482379" cy="4130554"/>
            <a:chOff x="4755625" y="1607344"/>
            <a:chExt cx="4482379" cy="4130554"/>
          </a:xfrm>
        </p:grpSpPr>
        <p:sp>
          <p:nvSpPr>
            <p:cNvPr id="5" name="Rectangle 3"/>
            <p:cNvSpPr>
              <a:spLocks noChangeArrowheads="1"/>
            </p:cNvSpPr>
            <p:nvPr/>
          </p:nvSpPr>
          <p:spPr bwMode="auto">
            <a:xfrm>
              <a:off x="4947874" y="3221825"/>
              <a:ext cx="3361134" cy="251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hangingPunct="0"/>
              <a:r>
                <a:rPr lang="en-US" altLang="en-US" sz="1350" i="1" dirty="0">
                  <a:solidFill>
                    <a:prstClr val="black"/>
                  </a:solidFill>
                  <a:latin typeface="Cambria" panose="02040503050406030204" pitchFamily="18" charset="0"/>
                  <a:ea typeface="MS Mincho"/>
                  <a:cs typeface="Times New Roman" panose="02020603050405020304" pitchFamily="18" charset="0"/>
                </a:rPr>
                <a:t>SWRO energy over </a:t>
              </a:r>
              <a:r>
                <a:rPr lang="en-US" altLang="en-US" sz="1350" i="1" dirty="0" smtClean="0">
                  <a:solidFill>
                    <a:prstClr val="black"/>
                  </a:solidFill>
                  <a:latin typeface="Cambria" panose="02040503050406030204" pitchFamily="18" charset="0"/>
                  <a:ea typeface="MS Mincho"/>
                  <a:cs typeface="Times New Roman" panose="02020603050405020304" pitchFamily="18" charset="0"/>
                </a:rPr>
                <a:t>time</a:t>
              </a:r>
            </a:p>
            <a:p>
              <a:pPr algn="ctr" defTabSz="685800" eaLnBrk="0" hangingPunct="0"/>
              <a:endParaRPr lang="en-US" altLang="en-US" sz="1350" i="1" dirty="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smtClean="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smtClean="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smtClean="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smtClean="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a:solidFill>
                  <a:prstClr val="black"/>
                </a:solidFill>
                <a:latin typeface="Cambria" panose="02040503050406030204" pitchFamily="18" charset="0"/>
                <a:ea typeface="MS Mincho"/>
                <a:cs typeface="Times New Roman" panose="02020603050405020304" pitchFamily="18" charset="0"/>
              </a:endParaRPr>
            </a:p>
            <a:p>
              <a:pPr algn="ctr" defTabSz="685800" eaLnBrk="0" hangingPunct="0"/>
              <a:endParaRPr lang="en-US" altLang="en-US" sz="1350" i="1" dirty="0">
                <a:solidFill>
                  <a:prstClr val="black"/>
                </a:solidFill>
                <a:latin typeface="Cambria" panose="02040503050406030204" pitchFamily="18" charset="0"/>
                <a:ea typeface="MS Mincho"/>
                <a:cs typeface="Times New Roman" panose="02020603050405020304" pitchFamily="18" charset="0"/>
              </a:endParaRPr>
            </a:p>
            <a:p>
              <a:pPr defTabSz="685800" eaLnBrk="0" hangingPunct="0"/>
              <a:r>
                <a:rPr lang="en-US" altLang="en-US" sz="1050" i="1" dirty="0">
                  <a:solidFill>
                    <a:prstClr val="black"/>
                  </a:solidFill>
                  <a:latin typeface="Cambria" panose="02040503050406030204" pitchFamily="18" charset="0"/>
                  <a:ea typeface="MS Mincho"/>
                  <a:cs typeface="Times New Roman" panose="02020603050405020304" pitchFamily="18" charset="0"/>
                </a:rPr>
                <a:t> </a:t>
              </a:r>
              <a:r>
                <a:rPr lang="en-US" altLang="en-US" sz="825" i="1" dirty="0">
                  <a:solidFill>
                    <a:prstClr val="black"/>
                  </a:solidFill>
                  <a:latin typeface="Cambria" panose="02040503050406030204" pitchFamily="18" charset="0"/>
                  <a:ea typeface="MS Mincho"/>
                  <a:cs typeface="Times New Roman" panose="02020603050405020304" pitchFamily="18" charset="0"/>
                </a:rPr>
                <a:t>(Adapted from: M. </a:t>
              </a:r>
              <a:r>
                <a:rPr lang="en-US" altLang="en-US" sz="825" i="1" dirty="0" err="1">
                  <a:solidFill>
                    <a:prstClr val="black"/>
                  </a:solidFill>
                  <a:latin typeface="Cambria" panose="02040503050406030204" pitchFamily="18" charset="0"/>
                  <a:ea typeface="MS Mincho"/>
                  <a:cs typeface="Times New Roman" panose="02020603050405020304" pitchFamily="18" charset="0"/>
                </a:rPr>
                <a:t>Elimelech</a:t>
              </a:r>
              <a:r>
                <a:rPr lang="en-US" altLang="en-US" sz="825" i="1" dirty="0">
                  <a:solidFill>
                    <a:prstClr val="black"/>
                  </a:solidFill>
                  <a:latin typeface="Cambria" panose="02040503050406030204" pitchFamily="18" charset="0"/>
                  <a:ea typeface="MS Mincho"/>
                  <a:cs typeface="Times New Roman" panose="02020603050405020304" pitchFamily="18" charset="0"/>
                </a:rPr>
                <a:t>, W. A Phillip, Science 333, 712, 2011.)</a:t>
              </a:r>
              <a:endParaRPr lang="en-US" altLang="en-US" sz="1350" dirty="0">
                <a:solidFill>
                  <a:prstClr val="black"/>
                </a:solidFill>
                <a:latin typeface="Arial" panose="020B0604020202020204" pitchFamily="34" charset="0"/>
              </a:endParaRPr>
            </a:p>
          </p:txBody>
        </p:sp>
        <p:grpSp>
          <p:nvGrpSpPr>
            <p:cNvPr id="14" name="Group 13"/>
            <p:cNvGrpSpPr/>
            <p:nvPr/>
          </p:nvGrpSpPr>
          <p:grpSpPr>
            <a:xfrm>
              <a:off x="4755625" y="1607344"/>
              <a:ext cx="3178969" cy="2703910"/>
              <a:chOff x="4814888" y="2143125"/>
              <a:chExt cx="4238625" cy="3605213"/>
            </a:xfrm>
          </p:grpSpPr>
          <p:pic>
            <p:nvPicPr>
              <p:cNvPr id="10" name="Picture 9"/>
              <p:cNvPicPr>
                <a:picLocks noChangeAspect="1"/>
              </p:cNvPicPr>
              <p:nvPr/>
            </p:nvPicPr>
            <p:blipFill>
              <a:blip r:embed="rId3"/>
              <a:stretch>
                <a:fillRect/>
              </a:stretch>
            </p:blipFill>
            <p:spPr>
              <a:xfrm>
                <a:off x="4814888" y="2143125"/>
                <a:ext cx="4144036" cy="3605213"/>
              </a:xfrm>
              <a:prstGeom prst="rect">
                <a:avLst/>
              </a:prstGeom>
            </p:spPr>
          </p:pic>
          <p:cxnSp>
            <p:nvCxnSpPr>
              <p:cNvPr id="13" name="Straight Connector 12"/>
              <p:cNvCxnSpPr/>
              <p:nvPr/>
            </p:nvCxnSpPr>
            <p:spPr>
              <a:xfrm flipH="1" flipV="1">
                <a:off x="5334000" y="4986339"/>
                <a:ext cx="3719513" cy="2381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76783" y="4796982"/>
                <a:ext cx="1093343" cy="400109"/>
              </a:xfrm>
              <a:prstGeom prst="rect">
                <a:avLst/>
              </a:prstGeom>
              <a:noFill/>
            </p:spPr>
            <p:txBody>
              <a:bodyPr wrap="square" rtlCol="0">
                <a:spAutoFit/>
              </a:bodyPr>
              <a:lstStyle/>
              <a:p>
                <a:pPr defTabSz="685800">
                  <a:defRPr/>
                </a:pPr>
                <a:r>
                  <a:rPr lang="en-US" sz="1350" dirty="0">
                    <a:solidFill>
                      <a:srgbClr val="5B9BD5"/>
                    </a:solidFill>
                  </a:rPr>
                  <a:t>1 </a:t>
                </a:r>
              </a:p>
            </p:txBody>
          </p:sp>
        </p:grpSp>
        <p:sp>
          <p:nvSpPr>
            <p:cNvPr id="24" name="TextBox 23"/>
            <p:cNvSpPr txBox="1"/>
            <p:nvPr/>
          </p:nvSpPr>
          <p:spPr>
            <a:xfrm>
              <a:off x="7863652" y="3604270"/>
              <a:ext cx="1374352" cy="276999"/>
            </a:xfrm>
            <a:prstGeom prst="rect">
              <a:avLst/>
            </a:prstGeom>
            <a:noFill/>
          </p:spPr>
          <p:txBody>
            <a:bodyPr wrap="square" rtlCol="0">
              <a:spAutoFit/>
            </a:bodyPr>
            <a:lstStyle/>
            <a:p>
              <a:pPr defTabSz="685800">
                <a:defRPr/>
              </a:pPr>
              <a:r>
                <a:rPr lang="en-US" sz="1200" dirty="0">
                  <a:solidFill>
                    <a:srgbClr val="5B9BD5"/>
                  </a:solidFill>
                </a:rPr>
                <a:t>minimum possible</a:t>
              </a:r>
            </a:p>
          </p:txBody>
        </p:sp>
      </p:grpSp>
      <p:grpSp>
        <p:nvGrpSpPr>
          <p:cNvPr id="6" name="Group 5"/>
          <p:cNvGrpSpPr/>
          <p:nvPr/>
        </p:nvGrpSpPr>
        <p:grpSpPr>
          <a:xfrm>
            <a:off x="1066561" y="1744315"/>
            <a:ext cx="3563318" cy="3880495"/>
            <a:chOff x="1066561" y="887064"/>
            <a:chExt cx="3563318" cy="3880495"/>
          </a:xfrm>
        </p:grpSpPr>
        <p:grpSp>
          <p:nvGrpSpPr>
            <p:cNvPr id="17" name="Group 16"/>
            <p:cNvGrpSpPr/>
            <p:nvPr/>
          </p:nvGrpSpPr>
          <p:grpSpPr>
            <a:xfrm>
              <a:off x="1066561" y="887064"/>
              <a:ext cx="3563318" cy="3880495"/>
              <a:chOff x="1066561" y="887064"/>
              <a:chExt cx="3563318" cy="3880495"/>
            </a:xfrm>
          </p:grpSpPr>
          <p:pic>
            <p:nvPicPr>
              <p:cNvPr id="16" name="Picture 15"/>
              <p:cNvPicPr>
                <a:picLocks noChangeAspect="1"/>
              </p:cNvPicPr>
              <p:nvPr/>
            </p:nvPicPr>
            <p:blipFill>
              <a:blip r:embed="rId4"/>
              <a:stretch>
                <a:fillRect/>
              </a:stretch>
            </p:blipFill>
            <p:spPr>
              <a:xfrm>
                <a:off x="1066561" y="887064"/>
                <a:ext cx="3491011" cy="3880495"/>
              </a:xfrm>
              <a:prstGeom prst="rect">
                <a:avLst/>
              </a:prstGeom>
            </p:spPr>
          </p:pic>
          <p:sp>
            <p:nvSpPr>
              <p:cNvPr id="25" name="Rectangle 24"/>
              <p:cNvSpPr/>
              <p:nvPr/>
            </p:nvSpPr>
            <p:spPr>
              <a:xfrm>
                <a:off x="1080598" y="887064"/>
                <a:ext cx="3549281" cy="1141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p:cNvSpPr/>
            <p:nvPr/>
          </p:nvSpPr>
          <p:spPr>
            <a:xfrm>
              <a:off x="3969960" y="3587178"/>
              <a:ext cx="229843" cy="233176"/>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sp>
          <p:nvSpPr>
            <p:cNvPr id="27" name="Rectangle 26"/>
            <p:cNvSpPr/>
            <p:nvPr/>
          </p:nvSpPr>
          <p:spPr>
            <a:xfrm>
              <a:off x="3890510" y="3350642"/>
              <a:ext cx="392612" cy="23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prstClr val="white"/>
                </a:solidFill>
                <a:latin typeface="Calibri" panose="020F0502020204030204"/>
              </a:endParaRPr>
            </a:p>
          </p:txBody>
        </p:sp>
      </p:grpSp>
      <p:sp>
        <p:nvSpPr>
          <p:cNvPr id="28" name="Rectangle 27"/>
          <p:cNvSpPr/>
          <p:nvPr/>
        </p:nvSpPr>
        <p:spPr>
          <a:xfrm>
            <a:off x="5917455" y="1594941"/>
            <a:ext cx="8305800" cy="954107"/>
          </a:xfrm>
          <a:prstGeom prst="rect">
            <a:avLst/>
          </a:prstGeom>
        </p:spPr>
        <p:txBody>
          <a:bodyPr wrap="square">
            <a:spAutoFit/>
          </a:bodyPr>
          <a:lstStyle/>
          <a:p>
            <a:r>
              <a:rPr lang="en-US" sz="1400" dirty="0" smtClean="0">
                <a:solidFill>
                  <a:srgbClr val="222222"/>
                </a:solidFill>
                <a:latin typeface="Arial" panose="020B0604020202020204" pitchFamily="34" charset="0"/>
              </a:rPr>
              <a:t>SWRO = Seawater Reverse Osmosis</a:t>
            </a:r>
          </a:p>
          <a:p>
            <a:r>
              <a:rPr lang="en-US" sz="1400" dirty="0" smtClean="0">
                <a:solidFill>
                  <a:srgbClr val="222222"/>
                </a:solidFill>
                <a:latin typeface="Arial" panose="020B0604020202020204" pitchFamily="34" charset="0"/>
              </a:rPr>
              <a:t>MSF=     Multistage Flash</a:t>
            </a:r>
          </a:p>
          <a:p>
            <a:r>
              <a:rPr lang="en-US" sz="1400" dirty="0" smtClean="0">
                <a:solidFill>
                  <a:srgbClr val="222222"/>
                </a:solidFill>
                <a:latin typeface="Arial" panose="020B0604020202020204" pitchFamily="34" charset="0"/>
              </a:rPr>
              <a:t>MED =    Multi-Effect Distillation</a:t>
            </a:r>
          </a:p>
          <a:p>
            <a:r>
              <a:rPr lang="en-US" sz="1400" dirty="0" smtClean="0">
                <a:solidFill>
                  <a:srgbClr val="222222"/>
                </a:solidFill>
                <a:latin typeface="Arial" panose="020B0604020202020204" pitchFamily="34" charset="0"/>
              </a:rPr>
              <a:t>TVC =     Thermal Vapor Compression</a:t>
            </a:r>
            <a:endParaRPr lang="en-US" sz="1400" dirty="0"/>
          </a:p>
        </p:txBody>
      </p:sp>
      <p:sp>
        <p:nvSpPr>
          <p:cNvPr id="29" name="Rectangle 3"/>
          <p:cNvSpPr>
            <a:spLocks noChangeArrowheads="1"/>
          </p:cNvSpPr>
          <p:nvPr/>
        </p:nvSpPr>
        <p:spPr bwMode="auto">
          <a:xfrm>
            <a:off x="1388055" y="6296538"/>
            <a:ext cx="336113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hangingPunct="0"/>
            <a:r>
              <a:rPr lang="en-US" altLang="en-US" sz="1050" i="1" dirty="0" smtClean="0">
                <a:solidFill>
                  <a:prstClr val="black"/>
                </a:solidFill>
                <a:latin typeface="Cambria" panose="02040503050406030204" pitchFamily="18" charset="0"/>
                <a:ea typeface="MS Mincho"/>
                <a:cs typeface="Times New Roman" panose="02020603050405020304" pitchFamily="18" charset="0"/>
              </a:rPr>
              <a:t> </a:t>
            </a:r>
            <a:r>
              <a:rPr lang="en-US" altLang="en-US" sz="825" i="1" dirty="0" smtClean="0">
                <a:solidFill>
                  <a:prstClr val="black"/>
                </a:solidFill>
                <a:latin typeface="Cambria" panose="02040503050406030204" pitchFamily="18" charset="0"/>
                <a:ea typeface="MS Mincho"/>
                <a:cs typeface="Times New Roman" panose="02020603050405020304" pitchFamily="18" charset="0"/>
              </a:rPr>
              <a:t>Low </a:t>
            </a:r>
            <a:r>
              <a:rPr lang="en-US" altLang="en-US" sz="825" i="1" dirty="0">
                <a:solidFill>
                  <a:prstClr val="black"/>
                </a:solidFill>
                <a:latin typeface="Cambria" panose="02040503050406030204" pitchFamily="18" charset="0"/>
                <a:ea typeface="MS Mincho"/>
                <a:cs typeface="Times New Roman" panose="02020603050405020304" pitchFamily="18" charset="0"/>
              </a:rPr>
              <a:t>Carbon Desalination: Status and Research, Development, and Demonstration </a:t>
            </a:r>
            <a:r>
              <a:rPr lang="en-US" altLang="en-US" sz="825" i="1" dirty="0" smtClean="0">
                <a:solidFill>
                  <a:prstClr val="black"/>
                </a:solidFill>
                <a:latin typeface="Cambria" panose="02040503050406030204" pitchFamily="18" charset="0"/>
                <a:ea typeface="MS Mincho"/>
                <a:cs typeface="Times New Roman" panose="02020603050405020304" pitchFamily="18" charset="0"/>
              </a:rPr>
              <a:t>Needs, J. H. </a:t>
            </a:r>
            <a:r>
              <a:rPr lang="en-US" altLang="en-US" sz="825" i="1" dirty="0" err="1">
                <a:solidFill>
                  <a:prstClr val="black"/>
                </a:solidFill>
                <a:latin typeface="Cambria" panose="02040503050406030204" pitchFamily="18" charset="0"/>
                <a:ea typeface="MS Mincho"/>
                <a:cs typeface="Times New Roman" panose="02020603050405020304" pitchFamily="18" charset="0"/>
              </a:rPr>
              <a:t>Lienhard</a:t>
            </a:r>
            <a:r>
              <a:rPr lang="en-US" altLang="en-US" sz="825" i="1" dirty="0">
                <a:solidFill>
                  <a:prstClr val="black"/>
                </a:solidFill>
                <a:latin typeface="Cambria" panose="02040503050406030204" pitchFamily="18" charset="0"/>
                <a:ea typeface="MS Mincho"/>
                <a:cs typeface="Times New Roman" panose="02020603050405020304" pitchFamily="18" charset="0"/>
              </a:rPr>
              <a:t>, </a:t>
            </a:r>
            <a:r>
              <a:rPr lang="en-US" altLang="en-US" sz="825" i="1" dirty="0" smtClean="0">
                <a:solidFill>
                  <a:prstClr val="black"/>
                </a:solidFill>
                <a:latin typeface="Cambria" panose="02040503050406030204" pitchFamily="18" charset="0"/>
                <a:ea typeface="MS Mincho"/>
                <a:cs typeface="Times New Roman" panose="02020603050405020304" pitchFamily="18" charset="0"/>
              </a:rPr>
              <a:t>G.P. </a:t>
            </a:r>
            <a:r>
              <a:rPr lang="en-US" altLang="en-US" sz="825" i="1" dirty="0">
                <a:solidFill>
                  <a:prstClr val="black"/>
                </a:solidFill>
                <a:latin typeface="Cambria" panose="02040503050406030204" pitchFamily="18" charset="0"/>
                <a:ea typeface="MS Mincho"/>
                <a:cs typeface="Times New Roman" panose="02020603050405020304" pitchFamily="18" charset="0"/>
              </a:rPr>
              <a:t>Thiel, </a:t>
            </a:r>
            <a:r>
              <a:rPr lang="en-US" altLang="en-US" sz="825" i="1" dirty="0" smtClean="0">
                <a:solidFill>
                  <a:prstClr val="black"/>
                </a:solidFill>
                <a:latin typeface="Cambria" panose="02040503050406030204" pitchFamily="18" charset="0"/>
                <a:ea typeface="MS Mincho"/>
                <a:cs typeface="Times New Roman" panose="02020603050405020304" pitchFamily="18" charset="0"/>
              </a:rPr>
              <a:t>D.M. </a:t>
            </a:r>
            <a:r>
              <a:rPr lang="en-US" altLang="en-US" sz="825" i="1" dirty="0">
                <a:solidFill>
                  <a:prstClr val="black"/>
                </a:solidFill>
                <a:latin typeface="Cambria" panose="02040503050406030204" pitchFamily="18" charset="0"/>
                <a:ea typeface="MS Mincho"/>
                <a:cs typeface="Times New Roman" panose="02020603050405020304" pitchFamily="18" charset="0"/>
              </a:rPr>
              <a:t>Warsinger, </a:t>
            </a:r>
            <a:r>
              <a:rPr lang="en-US" altLang="en-US" sz="825" i="1" dirty="0" smtClean="0">
                <a:solidFill>
                  <a:prstClr val="black"/>
                </a:solidFill>
                <a:latin typeface="Cambria" panose="02040503050406030204" pitchFamily="18" charset="0"/>
                <a:ea typeface="MS Mincho"/>
                <a:cs typeface="Times New Roman" panose="02020603050405020304" pitchFamily="18" charset="0"/>
              </a:rPr>
              <a:t>L. D.  </a:t>
            </a:r>
            <a:r>
              <a:rPr lang="en-US" altLang="en-US" sz="825" i="1" dirty="0" err="1" smtClean="0">
                <a:solidFill>
                  <a:prstClr val="black"/>
                </a:solidFill>
                <a:latin typeface="Cambria" panose="02040503050406030204" pitchFamily="18" charset="0"/>
                <a:ea typeface="MS Mincho"/>
                <a:cs typeface="Times New Roman" panose="02020603050405020304" pitchFamily="18" charset="0"/>
              </a:rPr>
              <a:t>Banchik</a:t>
            </a:r>
            <a:r>
              <a:rPr lang="en-US" altLang="en-US" sz="825" i="1" dirty="0" smtClean="0">
                <a:solidFill>
                  <a:prstClr val="black"/>
                </a:solidFill>
                <a:latin typeface="Cambria" panose="02040503050406030204" pitchFamily="18" charset="0"/>
                <a:ea typeface="MS Mincho"/>
                <a:cs typeface="Times New Roman" panose="02020603050405020304" pitchFamily="18" charset="0"/>
              </a:rPr>
              <a:t>, Massachusetts </a:t>
            </a:r>
            <a:r>
              <a:rPr lang="en-US" altLang="en-US" sz="825" i="1" dirty="0">
                <a:solidFill>
                  <a:prstClr val="black"/>
                </a:solidFill>
                <a:latin typeface="Cambria" panose="02040503050406030204" pitchFamily="18" charset="0"/>
                <a:ea typeface="MS Mincho"/>
                <a:cs typeface="Times New Roman" panose="02020603050405020304" pitchFamily="18" charset="0"/>
              </a:rPr>
              <a:t>Institute of Technology</a:t>
            </a:r>
            <a:endParaRPr lang="en-US" altLang="en-US" sz="1350" dirty="0">
              <a:solidFill>
                <a:prstClr val="black"/>
              </a:solidFill>
              <a:latin typeface="Arial" panose="020B0604020202020204" pitchFamily="34" charset="0"/>
            </a:endParaRPr>
          </a:p>
        </p:txBody>
      </p:sp>
    </p:spTree>
    <p:extLst>
      <p:ext uri="{BB962C8B-B14F-4D97-AF65-F5344CB8AC3E}">
        <p14:creationId xmlns:p14="http://schemas.microsoft.com/office/powerpoint/2010/main" val="394908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068A97A3-32D9-4E1A-8A1C-A39550CFFEF3}" type="slidenum">
              <a:rPr lang="en-US" smtClean="0">
                <a:solidFill>
                  <a:prstClr val="black">
                    <a:tint val="75000"/>
                  </a:prstClr>
                </a:solidFill>
              </a:rPr>
              <a:pPr defTabSz="685800"/>
              <a:t>7</a:t>
            </a:fld>
            <a:endParaRPr lang="en-US">
              <a:solidFill>
                <a:prstClr val="black">
                  <a:tint val="75000"/>
                </a:prstClr>
              </a:solidFill>
            </a:endParaRPr>
          </a:p>
        </p:txBody>
      </p:sp>
      <p:sp>
        <p:nvSpPr>
          <p:cNvPr id="108" name="Rectangle 107"/>
          <p:cNvSpPr/>
          <p:nvPr/>
        </p:nvSpPr>
        <p:spPr>
          <a:xfrm>
            <a:off x="4085941" y="6117030"/>
            <a:ext cx="1040880" cy="817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117153" y="5626367"/>
            <a:ext cx="1557227" cy="1003033"/>
          </a:xfrm>
          <a:custGeom>
            <a:avLst/>
            <a:gdLst>
              <a:gd name="connsiteX0" fmla="*/ 1300652 w 1557227"/>
              <a:gd name="connsiteY0" fmla="*/ 83502 h 1003033"/>
              <a:gd name="connsiteX1" fmla="*/ 1172498 w 1557227"/>
              <a:gd name="connsiteY1" fmla="*/ 180484 h 1003033"/>
              <a:gd name="connsiteX2" fmla="*/ 846916 w 1557227"/>
              <a:gd name="connsiteY2" fmla="*/ 232438 h 1003033"/>
              <a:gd name="connsiteX3" fmla="*/ 545580 w 1557227"/>
              <a:gd name="connsiteY3" fmla="*/ 208193 h 1003033"/>
              <a:gd name="connsiteX4" fmla="*/ 320443 w 1557227"/>
              <a:gd name="connsiteY4" fmla="*/ 163166 h 1003033"/>
              <a:gd name="connsiteX5" fmla="*/ 240780 w 1557227"/>
              <a:gd name="connsiteY5" fmla="*/ 107748 h 1003033"/>
              <a:gd name="connsiteX6" fmla="*/ 136871 w 1557227"/>
              <a:gd name="connsiteY6" fmla="*/ 52329 h 1003033"/>
              <a:gd name="connsiteX7" fmla="*/ 12180 w 1557227"/>
              <a:gd name="connsiteY7" fmla="*/ 360593 h 1003033"/>
              <a:gd name="connsiteX8" fmla="*/ 32962 w 1557227"/>
              <a:gd name="connsiteY8" fmla="*/ 918238 h 1003033"/>
              <a:gd name="connsiteX9" fmla="*/ 261562 w 1557227"/>
              <a:gd name="connsiteY9" fmla="*/ 997902 h 1003033"/>
              <a:gd name="connsiteX10" fmla="*/ 1307580 w 1557227"/>
              <a:gd name="connsiteY10" fmla="*/ 977120 h 1003033"/>
              <a:gd name="connsiteX11" fmla="*/ 1553498 w 1557227"/>
              <a:gd name="connsiteY11" fmla="*/ 831648 h 1003033"/>
              <a:gd name="connsiteX12" fmla="*/ 1446125 w 1557227"/>
              <a:gd name="connsiteY12" fmla="*/ 52329 h 1003033"/>
              <a:gd name="connsiteX13" fmla="*/ 1300652 w 1557227"/>
              <a:gd name="connsiteY13" fmla="*/ 83502 h 100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227" h="1003033">
                <a:moveTo>
                  <a:pt x="1300652" y="83502"/>
                </a:moveTo>
                <a:cubicBezTo>
                  <a:pt x="1255048" y="104861"/>
                  <a:pt x="1248121" y="155661"/>
                  <a:pt x="1172498" y="180484"/>
                </a:cubicBezTo>
                <a:cubicBezTo>
                  <a:pt x="1096875" y="205307"/>
                  <a:pt x="951402" y="227820"/>
                  <a:pt x="846916" y="232438"/>
                </a:cubicBezTo>
                <a:cubicBezTo>
                  <a:pt x="742430" y="237056"/>
                  <a:pt x="633325" y="219738"/>
                  <a:pt x="545580" y="208193"/>
                </a:cubicBezTo>
                <a:cubicBezTo>
                  <a:pt x="457835" y="196648"/>
                  <a:pt x="371243" y="179907"/>
                  <a:pt x="320443" y="163166"/>
                </a:cubicBezTo>
                <a:cubicBezTo>
                  <a:pt x="269643" y="146425"/>
                  <a:pt x="271375" y="126221"/>
                  <a:pt x="240780" y="107748"/>
                </a:cubicBezTo>
                <a:cubicBezTo>
                  <a:pt x="210185" y="89275"/>
                  <a:pt x="174971" y="10188"/>
                  <a:pt x="136871" y="52329"/>
                </a:cubicBezTo>
                <a:cubicBezTo>
                  <a:pt x="98771" y="94470"/>
                  <a:pt x="29498" y="216275"/>
                  <a:pt x="12180" y="360593"/>
                </a:cubicBezTo>
                <a:cubicBezTo>
                  <a:pt x="-5138" y="504911"/>
                  <a:pt x="-8602" y="812020"/>
                  <a:pt x="32962" y="918238"/>
                </a:cubicBezTo>
                <a:cubicBezTo>
                  <a:pt x="74526" y="1024456"/>
                  <a:pt x="49126" y="988088"/>
                  <a:pt x="261562" y="997902"/>
                </a:cubicBezTo>
                <a:cubicBezTo>
                  <a:pt x="473998" y="1007716"/>
                  <a:pt x="1092258" y="1004829"/>
                  <a:pt x="1307580" y="977120"/>
                </a:cubicBezTo>
                <a:cubicBezTo>
                  <a:pt x="1522902" y="949411"/>
                  <a:pt x="1530407" y="985780"/>
                  <a:pt x="1553498" y="831648"/>
                </a:cubicBezTo>
                <a:cubicBezTo>
                  <a:pt x="1576589" y="677516"/>
                  <a:pt x="1486534" y="177020"/>
                  <a:pt x="1446125" y="52329"/>
                </a:cubicBezTo>
                <a:cubicBezTo>
                  <a:pt x="1405716" y="-72362"/>
                  <a:pt x="1346256" y="62143"/>
                  <a:pt x="1300652" y="8350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5807" y="6048298"/>
            <a:ext cx="4690994" cy="784830"/>
          </a:xfrm>
          <a:prstGeom prst="rect">
            <a:avLst/>
          </a:prstGeom>
        </p:spPr>
        <p:txBody>
          <a:bodyPr wrap="square">
            <a:spAutoFit/>
          </a:bodyPr>
          <a:lstStyle/>
          <a:p>
            <a:r>
              <a:rPr lang="en-US" sz="900" b="1" dirty="0">
                <a:solidFill>
                  <a:schemeClr val="bg1">
                    <a:lumMod val="50000"/>
                  </a:schemeClr>
                </a:solidFill>
              </a:rPr>
              <a:t>D. M. Warsinger</a:t>
            </a:r>
            <a:r>
              <a:rPr lang="en-US" sz="900" b="1" baseline="30000" dirty="0">
                <a:solidFill>
                  <a:schemeClr val="bg1">
                    <a:lumMod val="50000"/>
                  </a:schemeClr>
                </a:solidFill>
              </a:rPr>
              <a:t>1</a:t>
            </a:r>
            <a:r>
              <a:rPr lang="en-US" sz="900" dirty="0">
                <a:solidFill>
                  <a:schemeClr val="bg1">
                    <a:lumMod val="50000"/>
                  </a:schemeClr>
                </a:solidFill>
              </a:rPr>
              <a:t>, E. W. Tow</a:t>
            </a:r>
            <a:r>
              <a:rPr lang="en-US" sz="900" baseline="30000" dirty="0">
                <a:solidFill>
                  <a:schemeClr val="bg1">
                    <a:lumMod val="50000"/>
                  </a:schemeClr>
                </a:solidFill>
              </a:rPr>
              <a:t>1</a:t>
            </a:r>
            <a:r>
              <a:rPr lang="en-US" sz="900" dirty="0">
                <a:solidFill>
                  <a:schemeClr val="bg1">
                    <a:lumMod val="50000"/>
                  </a:schemeClr>
                </a:solidFill>
              </a:rPr>
              <a:t>, K. Nayar, and J. H. Lienhard V, “Energy efficiency of batch and semi-batch (CCRO) reverse osmosis desalination,” </a:t>
            </a:r>
            <a:r>
              <a:rPr lang="en-US" sz="900" i="1" dirty="0">
                <a:solidFill>
                  <a:schemeClr val="bg1">
                    <a:lumMod val="50000"/>
                  </a:schemeClr>
                </a:solidFill>
              </a:rPr>
              <a:t>Water Research, </a:t>
            </a:r>
            <a:r>
              <a:rPr lang="en-US" sz="900" dirty="0">
                <a:solidFill>
                  <a:schemeClr val="bg1">
                    <a:lumMod val="50000"/>
                  </a:schemeClr>
                </a:solidFill>
              </a:rPr>
              <a:t>vol. 106, pp. 272-282, 2016. </a:t>
            </a:r>
            <a:endParaRPr lang="en-US" sz="900" dirty="0" smtClean="0">
              <a:solidFill>
                <a:schemeClr val="bg1">
                  <a:lumMod val="50000"/>
                </a:schemeClr>
              </a:solidFill>
            </a:endParaRPr>
          </a:p>
          <a:p>
            <a:r>
              <a:rPr lang="en-US" sz="900" b="1" dirty="0">
                <a:solidFill>
                  <a:schemeClr val="bg1">
                    <a:lumMod val="50000"/>
                  </a:schemeClr>
                </a:solidFill>
              </a:rPr>
              <a:t>D. M. Warsinger</a:t>
            </a:r>
            <a:r>
              <a:rPr lang="en-US" sz="900" dirty="0">
                <a:solidFill>
                  <a:schemeClr val="bg1">
                    <a:lumMod val="50000"/>
                  </a:schemeClr>
                </a:solidFill>
              </a:rPr>
              <a:t>, E. W. Tow, R. McGovern, G. Thiel, and J. H. Lienhard V. Batch Pressure-Driven Membrane Separation with Closed-Flow Loop and Reservoir. </a:t>
            </a:r>
            <a:r>
              <a:rPr lang="en-US" sz="900" i="1" dirty="0">
                <a:solidFill>
                  <a:schemeClr val="bg1">
                    <a:lumMod val="50000"/>
                  </a:schemeClr>
                </a:solidFill>
              </a:rPr>
              <a:t>Full Patent Application, US non-provisional application No. 15/350,064 November </a:t>
            </a:r>
            <a:r>
              <a:rPr lang="en-US" sz="900" i="1" dirty="0" smtClean="0">
                <a:solidFill>
                  <a:schemeClr val="bg1">
                    <a:lumMod val="50000"/>
                  </a:schemeClr>
                </a:solidFill>
              </a:rPr>
              <a:t>2016</a:t>
            </a:r>
            <a:endParaRPr lang="en-US" sz="900" dirty="0">
              <a:solidFill>
                <a:schemeClr val="bg1">
                  <a:lumMod val="50000"/>
                </a:schemeClr>
              </a:solidFill>
            </a:endParaRPr>
          </a:p>
        </p:txBody>
      </p:sp>
      <p:sp>
        <p:nvSpPr>
          <p:cNvPr id="288"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5A757B32-9CFE-4D92-9C13-0E86B8C48887}" type="slidenum">
              <a:rPr lang="en-US" smtClean="0"/>
              <a:pPr>
                <a:defRPr/>
              </a:pPr>
              <a:t>7</a:t>
            </a:fld>
            <a:endParaRPr lang="en-US" dirty="0"/>
          </a:p>
        </p:txBody>
      </p:sp>
      <p:sp>
        <p:nvSpPr>
          <p:cNvPr id="289" name="Slide Number Placeholder 5"/>
          <p:cNvSpPr txBox="1">
            <a:spLocks/>
          </p:cNvSpPr>
          <p:nvPr/>
        </p:nvSpPr>
        <p:spPr>
          <a:xfrm>
            <a:off x="5979252" y="6331807"/>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800">
              <a:defRPr/>
            </a:pPr>
            <a:fld id="{F1ECDD15-A1B1-4045-9A46-6D8DC0FABB3C}" type="slidenum">
              <a:rPr lang="en-US" smtClean="0">
                <a:solidFill>
                  <a:prstClr val="black">
                    <a:tint val="75000"/>
                  </a:prstClr>
                </a:solidFill>
                <a:latin typeface="Calibri"/>
              </a:rPr>
              <a:pPr defTabSz="685800">
                <a:defRPr/>
              </a:pPr>
              <a:t>7</a:t>
            </a:fld>
            <a:endParaRPr lang="en-US" dirty="0">
              <a:solidFill>
                <a:prstClr val="black">
                  <a:tint val="75000"/>
                </a:prstClr>
              </a:solidFill>
              <a:latin typeface="Calibri"/>
            </a:endParaRPr>
          </a:p>
        </p:txBody>
      </p:sp>
      <p:pic>
        <p:nvPicPr>
          <p:cNvPr id="290" name="Picture 289"/>
          <p:cNvPicPr/>
          <p:nvPr/>
        </p:nvPicPr>
        <p:blipFill rotWithShape="1">
          <a:blip r:embed="rId3" cstate="print">
            <a:extLst>
              <a:ext uri="{28A0092B-C50C-407E-A947-70E740481C1C}">
                <a14:useLocalDpi xmlns:a14="http://schemas.microsoft.com/office/drawing/2010/main" val="0"/>
              </a:ext>
            </a:extLst>
          </a:blip>
          <a:srcRect l="50983"/>
          <a:stretch/>
        </p:blipFill>
        <p:spPr bwMode="auto">
          <a:xfrm>
            <a:off x="4876800" y="916277"/>
            <a:ext cx="3921852" cy="5840980"/>
          </a:xfrm>
          <a:prstGeom prst="rect">
            <a:avLst/>
          </a:prstGeom>
          <a:noFill/>
        </p:spPr>
      </p:pic>
      <p:sp>
        <p:nvSpPr>
          <p:cNvPr id="291" name="Rectangle 290"/>
          <p:cNvSpPr/>
          <p:nvPr/>
        </p:nvSpPr>
        <p:spPr>
          <a:xfrm>
            <a:off x="5540171" y="1837049"/>
            <a:ext cx="2604541" cy="121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2" name="Straight Connector 291"/>
          <p:cNvCxnSpPr/>
          <p:nvPr/>
        </p:nvCxnSpPr>
        <p:spPr>
          <a:xfrm flipV="1">
            <a:off x="5522052" y="1929897"/>
            <a:ext cx="2590800" cy="3471191"/>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sp>
        <p:nvSpPr>
          <p:cNvPr id="293" name="Freeform 292"/>
          <p:cNvSpPr/>
          <p:nvPr/>
        </p:nvSpPr>
        <p:spPr>
          <a:xfrm>
            <a:off x="5460141" y="1872642"/>
            <a:ext cx="2679728" cy="3537098"/>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9728" h="3527895">
                <a:moveTo>
                  <a:pt x="114488" y="959"/>
                </a:moveTo>
                <a:cubicBezTo>
                  <a:pt x="164044" y="-176"/>
                  <a:pt x="2556550" y="8563"/>
                  <a:pt x="2606429" y="6706"/>
                </a:cubicBezTo>
                <a:cubicBezTo>
                  <a:pt x="2656308" y="4849"/>
                  <a:pt x="2659512" y="-12129"/>
                  <a:pt x="2668074" y="16981"/>
                </a:cubicBezTo>
                <a:cubicBezTo>
                  <a:pt x="2676636" y="46091"/>
                  <a:pt x="2693760" y="-61788"/>
                  <a:pt x="2657800" y="181367"/>
                </a:cubicBezTo>
                <a:cubicBezTo>
                  <a:pt x="2621841" y="424522"/>
                  <a:pt x="2546497" y="1119740"/>
                  <a:pt x="2452317" y="1475911"/>
                </a:cubicBezTo>
                <a:cubicBezTo>
                  <a:pt x="2358137" y="1832082"/>
                  <a:pt x="2222860" y="2087224"/>
                  <a:pt x="2092721" y="2318392"/>
                </a:cubicBezTo>
                <a:cubicBezTo>
                  <a:pt x="1962582" y="2549560"/>
                  <a:pt x="1863265" y="2698536"/>
                  <a:pt x="1671481" y="2862922"/>
                </a:cubicBezTo>
                <a:cubicBezTo>
                  <a:pt x="1479697" y="3027308"/>
                  <a:pt x="1192020" y="3196832"/>
                  <a:pt x="942016" y="3304711"/>
                </a:cubicBezTo>
                <a:cubicBezTo>
                  <a:pt x="692012" y="3412590"/>
                  <a:pt x="327279" y="3474235"/>
                  <a:pt x="171454" y="3510194"/>
                </a:cubicBezTo>
                <a:cubicBezTo>
                  <a:pt x="15629" y="3546153"/>
                  <a:pt x="31040" y="3515331"/>
                  <a:pt x="7067" y="3520468"/>
                </a:cubicBezTo>
                <a:cubicBezTo>
                  <a:pt x="-16906" y="3525605"/>
                  <a:pt x="27820" y="151961"/>
                  <a:pt x="27616" y="67843"/>
                </a:cubicBezTo>
                <a:cubicBezTo>
                  <a:pt x="27412" y="-16275"/>
                  <a:pt x="64932" y="2094"/>
                  <a:pt x="114488" y="959"/>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extBox 293"/>
          <p:cNvSpPr txBox="1"/>
          <p:nvPr/>
        </p:nvSpPr>
        <p:spPr>
          <a:xfrm>
            <a:off x="6195729" y="2710184"/>
            <a:ext cx="945573" cy="646331"/>
          </a:xfrm>
          <a:prstGeom prst="rect">
            <a:avLst/>
          </a:prstGeom>
          <a:noFill/>
        </p:spPr>
        <p:txBody>
          <a:bodyPr wrap="square" rtlCol="0">
            <a:spAutoFit/>
          </a:bodyPr>
          <a:lstStyle/>
          <a:p>
            <a:r>
              <a:rPr lang="en-US" dirty="0" smtClean="0"/>
              <a:t>Batch Savings</a:t>
            </a:r>
            <a:endParaRPr lang="en-US" dirty="0"/>
          </a:p>
        </p:txBody>
      </p:sp>
      <p:sp>
        <p:nvSpPr>
          <p:cNvPr id="295" name="Rectangle 294"/>
          <p:cNvSpPr/>
          <p:nvPr/>
        </p:nvSpPr>
        <p:spPr>
          <a:xfrm>
            <a:off x="6665052" y="1042257"/>
            <a:ext cx="820882" cy="193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a:off x="5975575" y="440072"/>
            <a:ext cx="1155957" cy="461665"/>
          </a:xfrm>
          <a:prstGeom prst="rect">
            <a:avLst/>
          </a:prstGeom>
        </p:spPr>
        <p:txBody>
          <a:bodyPr wrap="none">
            <a:spAutoFit/>
          </a:bodyPr>
          <a:lstStyle/>
          <a:p>
            <a:pPr defTabSz="685800"/>
            <a:r>
              <a:rPr lang="en-US" sz="2400" dirty="0" smtClean="0">
                <a:solidFill>
                  <a:prstClr val="black"/>
                </a:solidFill>
                <a:latin typeface="Calibri"/>
              </a:rPr>
              <a:t>Work in</a:t>
            </a:r>
            <a:endParaRPr lang="en-US" sz="2400" dirty="0">
              <a:solidFill>
                <a:prstClr val="black"/>
              </a:solidFill>
              <a:latin typeface="Calibri"/>
            </a:endParaRPr>
          </a:p>
        </p:txBody>
      </p:sp>
      <p:sp>
        <p:nvSpPr>
          <p:cNvPr id="297" name="Rectangle 296"/>
          <p:cNvSpPr/>
          <p:nvPr/>
        </p:nvSpPr>
        <p:spPr>
          <a:xfrm>
            <a:off x="5522052" y="1233459"/>
            <a:ext cx="3275475" cy="22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8551866" y="1368005"/>
            <a:ext cx="206567" cy="464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5489990" y="1173485"/>
            <a:ext cx="2647164" cy="706972"/>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Isosceles Triangle 299"/>
          <p:cNvSpPr/>
          <p:nvPr/>
        </p:nvSpPr>
        <p:spPr>
          <a:xfrm>
            <a:off x="5488864" y="762000"/>
            <a:ext cx="2623987" cy="411485"/>
          </a:xfrm>
          <a:prstGeom prst="triangle">
            <a:avLst>
              <a:gd name="adj" fmla="val 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1" name="Picture 300"/>
          <p:cNvPicPr/>
          <p:nvPr/>
        </p:nvPicPr>
        <p:blipFill rotWithShape="1">
          <a:blip r:embed="rId3" cstate="print">
            <a:extLst>
              <a:ext uri="{28A0092B-C50C-407E-A947-70E740481C1C}">
                <a14:useLocalDpi xmlns:a14="http://schemas.microsoft.com/office/drawing/2010/main" val="0"/>
              </a:ext>
            </a:extLst>
          </a:blip>
          <a:srcRect l="56190" t="77845" r="41813" b="19568"/>
          <a:stretch/>
        </p:blipFill>
        <p:spPr bwMode="auto">
          <a:xfrm>
            <a:off x="5230638" y="773640"/>
            <a:ext cx="159818" cy="151094"/>
          </a:xfrm>
          <a:prstGeom prst="rect">
            <a:avLst/>
          </a:prstGeom>
          <a:noFill/>
        </p:spPr>
      </p:pic>
      <p:pic>
        <p:nvPicPr>
          <p:cNvPr id="302" name="Picture 301"/>
          <p:cNvPicPr/>
          <p:nvPr/>
        </p:nvPicPr>
        <p:blipFill rotWithShape="1">
          <a:blip r:embed="rId3" cstate="print">
            <a:extLst>
              <a:ext uri="{28A0092B-C50C-407E-A947-70E740481C1C}">
                <a14:useLocalDpi xmlns:a14="http://schemas.microsoft.com/office/drawing/2010/main" val="0"/>
              </a:ext>
            </a:extLst>
          </a:blip>
          <a:srcRect l="56612" t="87094" r="41969" b="10614"/>
          <a:stretch/>
        </p:blipFill>
        <p:spPr bwMode="auto">
          <a:xfrm>
            <a:off x="5352482" y="784188"/>
            <a:ext cx="113638" cy="133893"/>
          </a:xfrm>
          <a:prstGeom prst="rect">
            <a:avLst/>
          </a:prstGeom>
          <a:noFill/>
        </p:spPr>
      </p:pic>
      <p:cxnSp>
        <p:nvCxnSpPr>
          <p:cNvPr id="303" name="Straight Connector 302"/>
          <p:cNvCxnSpPr/>
          <p:nvPr/>
        </p:nvCxnSpPr>
        <p:spPr>
          <a:xfrm flipH="1">
            <a:off x="5474699" y="772274"/>
            <a:ext cx="10448" cy="53025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TextBox 303"/>
          <p:cNvSpPr txBox="1"/>
          <p:nvPr/>
        </p:nvSpPr>
        <p:spPr>
          <a:xfrm>
            <a:off x="5479797" y="845511"/>
            <a:ext cx="945573" cy="369332"/>
          </a:xfrm>
          <a:prstGeom prst="rect">
            <a:avLst/>
          </a:prstGeom>
          <a:noFill/>
        </p:spPr>
        <p:txBody>
          <a:bodyPr wrap="square" rtlCol="0">
            <a:spAutoFit/>
          </a:bodyPr>
          <a:lstStyle/>
          <a:p>
            <a:r>
              <a:rPr lang="en-US" dirty="0" smtClean="0"/>
              <a:t>Friction</a:t>
            </a:r>
            <a:endParaRPr lang="en-US" dirty="0"/>
          </a:p>
        </p:txBody>
      </p:sp>
      <p:sp>
        <p:nvSpPr>
          <p:cNvPr id="305" name="TextBox 304"/>
          <p:cNvSpPr txBox="1"/>
          <p:nvPr/>
        </p:nvSpPr>
        <p:spPr>
          <a:xfrm>
            <a:off x="5591175" y="1241517"/>
            <a:ext cx="2444382" cy="646331"/>
          </a:xfrm>
          <a:prstGeom prst="rect">
            <a:avLst/>
          </a:prstGeom>
          <a:noFill/>
        </p:spPr>
        <p:txBody>
          <a:bodyPr wrap="square" rtlCol="0">
            <a:spAutoFit/>
          </a:bodyPr>
          <a:lstStyle/>
          <a:p>
            <a:r>
              <a:rPr lang="en-US" dirty="0" smtClean="0"/>
              <a:t>Overcoming Membrane Permeability</a:t>
            </a:r>
            <a:endParaRPr lang="en-US" dirty="0"/>
          </a:p>
        </p:txBody>
      </p:sp>
      <p:sp>
        <p:nvSpPr>
          <p:cNvPr id="306" name="Freeform 305"/>
          <p:cNvSpPr/>
          <p:nvPr/>
        </p:nvSpPr>
        <p:spPr>
          <a:xfrm>
            <a:off x="5497983" y="1891588"/>
            <a:ext cx="2627724" cy="3525927"/>
          </a:xfrm>
          <a:custGeom>
            <a:avLst/>
            <a:gdLst>
              <a:gd name="connsiteX0" fmla="*/ 0 w 2640787"/>
              <a:gd name="connsiteY0" fmla="*/ 3525987 h 3525987"/>
              <a:gd name="connsiteX1" fmla="*/ 285293 w 2640787"/>
              <a:gd name="connsiteY1" fmla="*/ 3489411 h 3525987"/>
              <a:gd name="connsiteX2" fmla="*/ 651053 w 2640787"/>
              <a:gd name="connsiteY2" fmla="*/ 3372368 h 3525987"/>
              <a:gd name="connsiteX3" fmla="*/ 1141171 w 2640787"/>
              <a:gd name="connsiteY3" fmla="*/ 3174857 h 3525987"/>
              <a:gd name="connsiteX4" fmla="*/ 1565453 w 2640787"/>
              <a:gd name="connsiteY4" fmla="*/ 2911510 h 3525987"/>
              <a:gd name="connsiteX5" fmla="*/ 1923898 w 2640787"/>
              <a:gd name="connsiteY5" fmla="*/ 2531120 h 3525987"/>
              <a:gd name="connsiteX6" fmla="*/ 2143354 w 2640787"/>
              <a:gd name="connsiteY6" fmla="*/ 2172675 h 3525987"/>
              <a:gd name="connsiteX7" fmla="*/ 2311603 w 2640787"/>
              <a:gd name="connsiteY7" fmla="*/ 1741078 h 3525987"/>
              <a:gd name="connsiteX8" fmla="*/ 2450592 w 2640787"/>
              <a:gd name="connsiteY8" fmla="*/ 1250960 h 3525987"/>
              <a:gd name="connsiteX9" fmla="*/ 2545690 w 2640787"/>
              <a:gd name="connsiteY9" fmla="*/ 760841 h 3525987"/>
              <a:gd name="connsiteX10" fmla="*/ 2611526 w 2640787"/>
              <a:gd name="connsiteY10" fmla="*/ 285353 h 3525987"/>
              <a:gd name="connsiteX11" fmla="*/ 2640787 w 2640787"/>
              <a:gd name="connsiteY11" fmla="*/ 60 h 3525987"/>
              <a:gd name="connsiteX0" fmla="*/ 0 w 2640787"/>
              <a:gd name="connsiteY0" fmla="*/ 3525987 h 3525987"/>
              <a:gd name="connsiteX1" fmla="*/ 285293 w 2640787"/>
              <a:gd name="connsiteY1" fmla="*/ 3489411 h 3525987"/>
              <a:gd name="connsiteX2" fmla="*/ 651053 w 2640787"/>
              <a:gd name="connsiteY2" fmla="*/ 3372368 h 3525987"/>
              <a:gd name="connsiteX3" fmla="*/ 1141171 w 2640787"/>
              <a:gd name="connsiteY3" fmla="*/ 3174857 h 3525987"/>
              <a:gd name="connsiteX4" fmla="*/ 1565453 w 2640787"/>
              <a:gd name="connsiteY4" fmla="*/ 2911510 h 3525987"/>
              <a:gd name="connsiteX5" fmla="*/ 1923898 w 2640787"/>
              <a:gd name="connsiteY5" fmla="*/ 2531120 h 3525987"/>
              <a:gd name="connsiteX6" fmla="*/ 2143354 w 2640787"/>
              <a:gd name="connsiteY6" fmla="*/ 2172675 h 3525987"/>
              <a:gd name="connsiteX7" fmla="*/ 2311603 w 2640787"/>
              <a:gd name="connsiteY7" fmla="*/ 1741078 h 3525987"/>
              <a:gd name="connsiteX8" fmla="*/ 2450592 w 2640787"/>
              <a:gd name="connsiteY8" fmla="*/ 1250960 h 3525987"/>
              <a:gd name="connsiteX9" fmla="*/ 2545690 w 2640787"/>
              <a:gd name="connsiteY9" fmla="*/ 760841 h 3525987"/>
              <a:gd name="connsiteX10" fmla="*/ 2611526 w 2640787"/>
              <a:gd name="connsiteY10" fmla="*/ 285353 h 3525987"/>
              <a:gd name="connsiteX11" fmla="*/ 2640787 w 2640787"/>
              <a:gd name="connsiteY11" fmla="*/ 60 h 3525987"/>
              <a:gd name="connsiteX0" fmla="*/ 0 w 2640787"/>
              <a:gd name="connsiteY0" fmla="*/ 3525987 h 3525987"/>
              <a:gd name="connsiteX1" fmla="*/ 329184 w 2640787"/>
              <a:gd name="connsiteY1" fmla="*/ 3460150 h 3525987"/>
              <a:gd name="connsiteX2" fmla="*/ 651053 w 2640787"/>
              <a:gd name="connsiteY2" fmla="*/ 3372368 h 3525987"/>
              <a:gd name="connsiteX3" fmla="*/ 1141171 w 2640787"/>
              <a:gd name="connsiteY3" fmla="*/ 3174857 h 3525987"/>
              <a:gd name="connsiteX4" fmla="*/ 1565453 w 2640787"/>
              <a:gd name="connsiteY4" fmla="*/ 2911510 h 3525987"/>
              <a:gd name="connsiteX5" fmla="*/ 1923898 w 2640787"/>
              <a:gd name="connsiteY5" fmla="*/ 2531120 h 3525987"/>
              <a:gd name="connsiteX6" fmla="*/ 2143354 w 2640787"/>
              <a:gd name="connsiteY6" fmla="*/ 2172675 h 3525987"/>
              <a:gd name="connsiteX7" fmla="*/ 2311603 w 2640787"/>
              <a:gd name="connsiteY7" fmla="*/ 1741078 h 3525987"/>
              <a:gd name="connsiteX8" fmla="*/ 2450592 w 2640787"/>
              <a:gd name="connsiteY8" fmla="*/ 1250960 h 3525987"/>
              <a:gd name="connsiteX9" fmla="*/ 2545690 w 2640787"/>
              <a:gd name="connsiteY9" fmla="*/ 760841 h 3525987"/>
              <a:gd name="connsiteX10" fmla="*/ 2611526 w 2640787"/>
              <a:gd name="connsiteY10" fmla="*/ 285353 h 3525987"/>
              <a:gd name="connsiteX11" fmla="*/ 2640787 w 2640787"/>
              <a:gd name="connsiteY11" fmla="*/ 60 h 3525987"/>
              <a:gd name="connsiteX0" fmla="*/ 0 w 2640787"/>
              <a:gd name="connsiteY0" fmla="*/ 3525927 h 3525927"/>
              <a:gd name="connsiteX1" fmla="*/ 329184 w 2640787"/>
              <a:gd name="connsiteY1" fmla="*/ 3460090 h 3525927"/>
              <a:gd name="connsiteX2" fmla="*/ 651053 w 2640787"/>
              <a:gd name="connsiteY2" fmla="*/ 3372308 h 3525927"/>
              <a:gd name="connsiteX3" fmla="*/ 1141171 w 2640787"/>
              <a:gd name="connsiteY3" fmla="*/ 3174797 h 3525927"/>
              <a:gd name="connsiteX4" fmla="*/ 1565453 w 2640787"/>
              <a:gd name="connsiteY4" fmla="*/ 2911450 h 3525927"/>
              <a:gd name="connsiteX5" fmla="*/ 1923898 w 2640787"/>
              <a:gd name="connsiteY5" fmla="*/ 2531060 h 3525927"/>
              <a:gd name="connsiteX6" fmla="*/ 2143354 w 2640787"/>
              <a:gd name="connsiteY6" fmla="*/ 2172615 h 3525927"/>
              <a:gd name="connsiteX7" fmla="*/ 2311603 w 2640787"/>
              <a:gd name="connsiteY7" fmla="*/ 1741018 h 3525927"/>
              <a:gd name="connsiteX8" fmla="*/ 2450592 w 2640787"/>
              <a:gd name="connsiteY8" fmla="*/ 1250900 h 3525927"/>
              <a:gd name="connsiteX9" fmla="*/ 2545690 w 2640787"/>
              <a:gd name="connsiteY9" fmla="*/ 760781 h 3525927"/>
              <a:gd name="connsiteX10" fmla="*/ 2611526 w 2640787"/>
              <a:gd name="connsiteY10" fmla="*/ 285293 h 3525927"/>
              <a:gd name="connsiteX11" fmla="*/ 2640787 w 2640787"/>
              <a:gd name="connsiteY11" fmla="*/ 0 h 3525927"/>
              <a:gd name="connsiteX0" fmla="*/ 0 w 2627724"/>
              <a:gd name="connsiteY0" fmla="*/ 3525927 h 3525927"/>
              <a:gd name="connsiteX1" fmla="*/ 329184 w 2627724"/>
              <a:gd name="connsiteY1" fmla="*/ 3460090 h 3525927"/>
              <a:gd name="connsiteX2" fmla="*/ 651053 w 2627724"/>
              <a:gd name="connsiteY2" fmla="*/ 3372308 h 3525927"/>
              <a:gd name="connsiteX3" fmla="*/ 1141171 w 2627724"/>
              <a:gd name="connsiteY3" fmla="*/ 3174797 h 3525927"/>
              <a:gd name="connsiteX4" fmla="*/ 1565453 w 2627724"/>
              <a:gd name="connsiteY4" fmla="*/ 2911450 h 3525927"/>
              <a:gd name="connsiteX5" fmla="*/ 1923898 w 2627724"/>
              <a:gd name="connsiteY5" fmla="*/ 2531060 h 3525927"/>
              <a:gd name="connsiteX6" fmla="*/ 2143354 w 2627724"/>
              <a:gd name="connsiteY6" fmla="*/ 2172615 h 3525927"/>
              <a:gd name="connsiteX7" fmla="*/ 2311603 w 2627724"/>
              <a:gd name="connsiteY7" fmla="*/ 1741018 h 3525927"/>
              <a:gd name="connsiteX8" fmla="*/ 2450592 w 2627724"/>
              <a:gd name="connsiteY8" fmla="*/ 1250900 h 3525927"/>
              <a:gd name="connsiteX9" fmla="*/ 2545690 w 2627724"/>
              <a:gd name="connsiteY9" fmla="*/ 760781 h 3525927"/>
              <a:gd name="connsiteX10" fmla="*/ 2611526 w 2627724"/>
              <a:gd name="connsiteY10" fmla="*/ 285293 h 3525927"/>
              <a:gd name="connsiteX11" fmla="*/ 2627724 w 2627724"/>
              <a:gd name="connsiteY11" fmla="*/ 0 h 352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7724" h="3525927">
                <a:moveTo>
                  <a:pt x="0" y="3525927"/>
                </a:moveTo>
                <a:cubicBezTo>
                  <a:pt x="176175" y="3505809"/>
                  <a:pt x="220675" y="3485693"/>
                  <a:pt x="329184" y="3460090"/>
                </a:cubicBezTo>
                <a:cubicBezTo>
                  <a:pt x="437693" y="3434487"/>
                  <a:pt x="515722" y="3419857"/>
                  <a:pt x="651053" y="3372308"/>
                </a:cubicBezTo>
                <a:cubicBezTo>
                  <a:pt x="786384" y="3324759"/>
                  <a:pt x="988771" y="3251607"/>
                  <a:pt x="1141171" y="3174797"/>
                </a:cubicBezTo>
                <a:cubicBezTo>
                  <a:pt x="1293571" y="3097987"/>
                  <a:pt x="1434999" y="3018739"/>
                  <a:pt x="1565453" y="2911450"/>
                </a:cubicBezTo>
                <a:cubicBezTo>
                  <a:pt x="1695907" y="2804161"/>
                  <a:pt x="1827581" y="2654199"/>
                  <a:pt x="1923898" y="2531060"/>
                </a:cubicBezTo>
                <a:cubicBezTo>
                  <a:pt x="2020215" y="2407921"/>
                  <a:pt x="2078737" y="2304289"/>
                  <a:pt x="2143354" y="2172615"/>
                </a:cubicBezTo>
                <a:cubicBezTo>
                  <a:pt x="2207971" y="2040941"/>
                  <a:pt x="2260397" y="1894637"/>
                  <a:pt x="2311603" y="1741018"/>
                </a:cubicBezTo>
                <a:cubicBezTo>
                  <a:pt x="2362809" y="1587399"/>
                  <a:pt x="2411577" y="1414273"/>
                  <a:pt x="2450592" y="1250900"/>
                </a:cubicBezTo>
                <a:cubicBezTo>
                  <a:pt x="2489607" y="1087527"/>
                  <a:pt x="2518868" y="921715"/>
                  <a:pt x="2545690" y="760781"/>
                </a:cubicBezTo>
                <a:cubicBezTo>
                  <a:pt x="2572512" y="599847"/>
                  <a:pt x="2597854" y="412090"/>
                  <a:pt x="2611526" y="285293"/>
                </a:cubicBezTo>
                <a:cubicBezTo>
                  <a:pt x="2625198" y="158496"/>
                  <a:pt x="2618536" y="133502"/>
                  <a:pt x="2627724" y="0"/>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p:cNvSpPr/>
          <p:nvPr/>
        </p:nvSpPr>
        <p:spPr>
          <a:xfrm>
            <a:off x="5490263" y="6314498"/>
            <a:ext cx="3588423" cy="369332"/>
          </a:xfrm>
          <a:prstGeom prst="rect">
            <a:avLst/>
          </a:prstGeom>
          <a:solidFill>
            <a:schemeClr val="bg1"/>
          </a:solidFill>
        </p:spPr>
        <p:txBody>
          <a:bodyPr wrap="square">
            <a:spAutoFit/>
          </a:bodyPr>
          <a:lstStyle/>
          <a:p>
            <a:r>
              <a:rPr lang="en-US" b="1" dirty="0" smtClean="0"/>
              <a:t>Instantaneous recovery ratio </a:t>
            </a:r>
            <a:endParaRPr lang="en-US" b="1" dirty="0"/>
          </a:p>
        </p:txBody>
      </p:sp>
      <p:sp>
        <p:nvSpPr>
          <p:cNvPr id="308" name="Rectangle 307"/>
          <p:cNvSpPr/>
          <p:nvPr/>
        </p:nvSpPr>
        <p:spPr>
          <a:xfrm rot="16200000">
            <a:off x="3723243" y="3507605"/>
            <a:ext cx="2463477" cy="369332"/>
          </a:xfrm>
          <a:prstGeom prst="rect">
            <a:avLst/>
          </a:prstGeom>
          <a:solidFill>
            <a:schemeClr val="bg1"/>
          </a:solidFill>
        </p:spPr>
        <p:txBody>
          <a:bodyPr wrap="square">
            <a:spAutoFit/>
          </a:bodyPr>
          <a:lstStyle/>
          <a:p>
            <a:pPr algn="ctr"/>
            <a:r>
              <a:rPr lang="en-US" b="1" dirty="0" smtClean="0"/>
              <a:t>Pressure (</a:t>
            </a:r>
            <a:r>
              <a:rPr lang="en-US" b="1" dirty="0"/>
              <a:t>b</a:t>
            </a:r>
            <a:r>
              <a:rPr lang="en-US" b="1" dirty="0" smtClean="0"/>
              <a:t>ar)</a:t>
            </a:r>
            <a:endParaRPr lang="en-US" b="1" dirty="0"/>
          </a:p>
        </p:txBody>
      </p:sp>
      <p:sp>
        <p:nvSpPr>
          <p:cNvPr id="309" name="Content Placeholder 2"/>
          <p:cNvSpPr txBox="1">
            <a:spLocks/>
          </p:cNvSpPr>
          <p:nvPr/>
        </p:nvSpPr>
        <p:spPr>
          <a:xfrm>
            <a:off x="5466120" y="6321591"/>
            <a:ext cx="3588975" cy="531267"/>
          </a:xfrm>
          <a:prstGeom prst="rect">
            <a:avLst/>
          </a:prstGeom>
          <a:solidFill>
            <a:schemeClr val="bg1"/>
          </a:solidFill>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b="1" dirty="0" smtClean="0"/>
              <a:t>     Fraction Desalinated</a:t>
            </a:r>
            <a:endParaRPr lang="en-US" sz="2000" b="1" dirty="0"/>
          </a:p>
        </p:txBody>
      </p:sp>
      <p:grpSp>
        <p:nvGrpSpPr>
          <p:cNvPr id="310" name="Group 309"/>
          <p:cNvGrpSpPr/>
          <p:nvPr/>
        </p:nvGrpSpPr>
        <p:grpSpPr>
          <a:xfrm>
            <a:off x="5472528" y="1187442"/>
            <a:ext cx="2699538" cy="4230073"/>
            <a:chOff x="1629119" y="1403275"/>
            <a:chExt cx="2699538" cy="4230073"/>
          </a:xfrm>
        </p:grpSpPr>
        <p:sp>
          <p:nvSpPr>
            <p:cNvPr id="311" name="Freeform 310"/>
            <p:cNvSpPr/>
            <p:nvPr/>
          </p:nvSpPr>
          <p:spPr>
            <a:xfrm>
              <a:off x="1629119" y="1413802"/>
              <a:ext cx="2699538" cy="4219546"/>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114488 w 2679728"/>
                <a:gd name="connsiteY0" fmla="*/ 856 h 3527792"/>
                <a:gd name="connsiteX1" fmla="*/ 2606429 w 2679728"/>
                <a:gd name="connsiteY1" fmla="*/ 6603 h 3527792"/>
                <a:gd name="connsiteX2" fmla="*/ 2668074 w 2679728"/>
                <a:gd name="connsiteY2" fmla="*/ 16878 h 3527792"/>
                <a:gd name="connsiteX3" fmla="*/ 2657800 w 2679728"/>
                <a:gd name="connsiteY3" fmla="*/ 181264 h 3527792"/>
                <a:gd name="connsiteX4" fmla="*/ 2452317 w 2679728"/>
                <a:gd name="connsiteY4" fmla="*/ 1475808 h 3527792"/>
                <a:gd name="connsiteX5" fmla="*/ 2092721 w 2679728"/>
                <a:gd name="connsiteY5" fmla="*/ 2318289 h 3527792"/>
                <a:gd name="connsiteX6" fmla="*/ 1671481 w 2679728"/>
                <a:gd name="connsiteY6" fmla="*/ 2862819 h 3527792"/>
                <a:gd name="connsiteX7" fmla="*/ 942016 w 2679728"/>
                <a:gd name="connsiteY7" fmla="*/ 3304608 h 3527792"/>
                <a:gd name="connsiteX8" fmla="*/ 171454 w 2679728"/>
                <a:gd name="connsiteY8" fmla="*/ 3510091 h 3527792"/>
                <a:gd name="connsiteX9" fmla="*/ 7067 w 2679728"/>
                <a:gd name="connsiteY9" fmla="*/ 3520365 h 3527792"/>
                <a:gd name="connsiteX10" fmla="*/ 27616 w 2679728"/>
                <a:gd name="connsiteY10" fmla="*/ 67740 h 3527792"/>
                <a:gd name="connsiteX11" fmla="*/ 205928 w 2679728"/>
                <a:gd name="connsiteY11" fmla="*/ 92058 h 3527792"/>
                <a:gd name="connsiteX0" fmla="*/ 892701 w 2753736"/>
                <a:gd name="connsiteY0" fmla="*/ 81506 h 3530824"/>
                <a:gd name="connsiteX1" fmla="*/ 2606429 w 2753736"/>
                <a:gd name="connsiteY1" fmla="*/ 9635 h 3530824"/>
                <a:gd name="connsiteX2" fmla="*/ 2668074 w 2753736"/>
                <a:gd name="connsiteY2" fmla="*/ 19910 h 3530824"/>
                <a:gd name="connsiteX3" fmla="*/ 2657800 w 2753736"/>
                <a:gd name="connsiteY3" fmla="*/ 184296 h 3530824"/>
                <a:gd name="connsiteX4" fmla="*/ 2452317 w 2753736"/>
                <a:gd name="connsiteY4" fmla="*/ 1478840 h 3530824"/>
                <a:gd name="connsiteX5" fmla="*/ 2092721 w 2753736"/>
                <a:gd name="connsiteY5" fmla="*/ 2321321 h 3530824"/>
                <a:gd name="connsiteX6" fmla="*/ 1671481 w 2753736"/>
                <a:gd name="connsiteY6" fmla="*/ 2865851 h 3530824"/>
                <a:gd name="connsiteX7" fmla="*/ 942016 w 2753736"/>
                <a:gd name="connsiteY7" fmla="*/ 3307640 h 3530824"/>
                <a:gd name="connsiteX8" fmla="*/ 171454 w 2753736"/>
                <a:gd name="connsiteY8" fmla="*/ 3513123 h 3530824"/>
                <a:gd name="connsiteX9" fmla="*/ 7067 w 2753736"/>
                <a:gd name="connsiteY9" fmla="*/ 3523397 h 3530824"/>
                <a:gd name="connsiteX10" fmla="*/ 27616 w 2753736"/>
                <a:gd name="connsiteY10" fmla="*/ 70772 h 3530824"/>
                <a:gd name="connsiteX11" fmla="*/ 205928 w 2753736"/>
                <a:gd name="connsiteY11" fmla="*/ 95090 h 3530824"/>
                <a:gd name="connsiteX0" fmla="*/ 885805 w 2746840"/>
                <a:gd name="connsiteY0" fmla="*/ 81506 h 3562980"/>
                <a:gd name="connsiteX1" fmla="*/ 2599533 w 2746840"/>
                <a:gd name="connsiteY1" fmla="*/ 9635 h 3562980"/>
                <a:gd name="connsiteX2" fmla="*/ 2661178 w 2746840"/>
                <a:gd name="connsiteY2" fmla="*/ 19910 h 3562980"/>
                <a:gd name="connsiteX3" fmla="*/ 2650904 w 2746840"/>
                <a:gd name="connsiteY3" fmla="*/ 184296 h 3562980"/>
                <a:gd name="connsiteX4" fmla="*/ 2445421 w 2746840"/>
                <a:gd name="connsiteY4" fmla="*/ 1478840 h 3562980"/>
                <a:gd name="connsiteX5" fmla="*/ 2085825 w 2746840"/>
                <a:gd name="connsiteY5" fmla="*/ 2321321 h 3562980"/>
                <a:gd name="connsiteX6" fmla="*/ 1664585 w 2746840"/>
                <a:gd name="connsiteY6" fmla="*/ 2865851 h 3562980"/>
                <a:gd name="connsiteX7" fmla="*/ 935120 w 2746840"/>
                <a:gd name="connsiteY7" fmla="*/ 3307640 h 3562980"/>
                <a:gd name="connsiteX8" fmla="*/ 164558 w 2746840"/>
                <a:gd name="connsiteY8" fmla="*/ 3513123 h 3562980"/>
                <a:gd name="connsiteX9" fmla="*/ 171 w 2746840"/>
                <a:gd name="connsiteY9" fmla="*/ 3523397 h 3562980"/>
                <a:gd name="connsiteX10" fmla="*/ 2491546 w 2746840"/>
                <a:gd name="connsiteY10" fmla="*/ 3524809 h 3562980"/>
                <a:gd name="connsiteX11" fmla="*/ 199032 w 2746840"/>
                <a:gd name="connsiteY11" fmla="*/ 95090 h 3562980"/>
                <a:gd name="connsiteX0" fmla="*/ 885842 w 2776899"/>
                <a:gd name="connsiteY0" fmla="*/ 81506 h 3738569"/>
                <a:gd name="connsiteX1" fmla="*/ 2599570 w 2776899"/>
                <a:gd name="connsiteY1" fmla="*/ 9635 h 3738569"/>
                <a:gd name="connsiteX2" fmla="*/ 2661215 w 2776899"/>
                <a:gd name="connsiteY2" fmla="*/ 19910 h 3738569"/>
                <a:gd name="connsiteX3" fmla="*/ 2650941 w 2776899"/>
                <a:gd name="connsiteY3" fmla="*/ 184296 h 3738569"/>
                <a:gd name="connsiteX4" fmla="*/ 2445458 w 2776899"/>
                <a:gd name="connsiteY4" fmla="*/ 1478840 h 3738569"/>
                <a:gd name="connsiteX5" fmla="*/ 2085862 w 2776899"/>
                <a:gd name="connsiteY5" fmla="*/ 2321321 h 3738569"/>
                <a:gd name="connsiteX6" fmla="*/ 1664622 w 2776899"/>
                <a:gd name="connsiteY6" fmla="*/ 2865851 h 3738569"/>
                <a:gd name="connsiteX7" fmla="*/ 935157 w 2776899"/>
                <a:gd name="connsiteY7" fmla="*/ 3307640 h 3738569"/>
                <a:gd name="connsiteX8" fmla="*/ 164595 w 2776899"/>
                <a:gd name="connsiteY8" fmla="*/ 3513123 h 3738569"/>
                <a:gd name="connsiteX9" fmla="*/ 208 w 2776899"/>
                <a:gd name="connsiteY9" fmla="*/ 3523397 h 3738569"/>
                <a:gd name="connsiteX10" fmla="*/ 2491583 w 2776899"/>
                <a:gd name="connsiteY10" fmla="*/ 3524809 h 3738569"/>
                <a:gd name="connsiteX11" fmla="*/ 2776899 w 2776899"/>
                <a:gd name="connsiteY11" fmla="*/ 648124 h 3738569"/>
                <a:gd name="connsiteX0" fmla="*/ 2811919 w 2818717"/>
                <a:gd name="connsiteY0" fmla="*/ 382783 h 3758478"/>
                <a:gd name="connsiteX1" fmla="*/ 2599570 w 2818717"/>
                <a:gd name="connsiteY1" fmla="*/ 29544 h 3758478"/>
                <a:gd name="connsiteX2" fmla="*/ 2661215 w 2818717"/>
                <a:gd name="connsiteY2" fmla="*/ 39819 h 3758478"/>
                <a:gd name="connsiteX3" fmla="*/ 2650941 w 2818717"/>
                <a:gd name="connsiteY3" fmla="*/ 204205 h 3758478"/>
                <a:gd name="connsiteX4" fmla="*/ 2445458 w 2818717"/>
                <a:gd name="connsiteY4" fmla="*/ 1498749 h 3758478"/>
                <a:gd name="connsiteX5" fmla="*/ 2085862 w 2818717"/>
                <a:gd name="connsiteY5" fmla="*/ 2341230 h 3758478"/>
                <a:gd name="connsiteX6" fmla="*/ 1664622 w 2818717"/>
                <a:gd name="connsiteY6" fmla="*/ 2885760 h 3758478"/>
                <a:gd name="connsiteX7" fmla="*/ 935157 w 2818717"/>
                <a:gd name="connsiteY7" fmla="*/ 3327549 h 3758478"/>
                <a:gd name="connsiteX8" fmla="*/ 164595 w 2818717"/>
                <a:gd name="connsiteY8" fmla="*/ 3533032 h 3758478"/>
                <a:gd name="connsiteX9" fmla="*/ 208 w 2818717"/>
                <a:gd name="connsiteY9" fmla="*/ 3543306 h 3758478"/>
                <a:gd name="connsiteX10" fmla="*/ 2491583 w 2818717"/>
                <a:gd name="connsiteY10" fmla="*/ 3544718 h 3758478"/>
                <a:gd name="connsiteX11" fmla="*/ 2776899 w 2818717"/>
                <a:gd name="connsiteY11" fmla="*/ 668033 h 3758478"/>
                <a:gd name="connsiteX0" fmla="*/ 2811919 w 2826470"/>
                <a:gd name="connsiteY0" fmla="*/ 348150 h 3723845"/>
                <a:gd name="connsiteX1" fmla="*/ 2745485 w 2826470"/>
                <a:gd name="connsiteY1" fmla="*/ 72529 h 3723845"/>
                <a:gd name="connsiteX2" fmla="*/ 2661215 w 2826470"/>
                <a:gd name="connsiteY2" fmla="*/ 5186 h 3723845"/>
                <a:gd name="connsiteX3" fmla="*/ 2650941 w 2826470"/>
                <a:gd name="connsiteY3" fmla="*/ 169572 h 3723845"/>
                <a:gd name="connsiteX4" fmla="*/ 2445458 w 2826470"/>
                <a:gd name="connsiteY4" fmla="*/ 1464116 h 3723845"/>
                <a:gd name="connsiteX5" fmla="*/ 2085862 w 2826470"/>
                <a:gd name="connsiteY5" fmla="*/ 2306597 h 3723845"/>
                <a:gd name="connsiteX6" fmla="*/ 1664622 w 2826470"/>
                <a:gd name="connsiteY6" fmla="*/ 2851127 h 3723845"/>
                <a:gd name="connsiteX7" fmla="*/ 935157 w 2826470"/>
                <a:gd name="connsiteY7" fmla="*/ 3292916 h 3723845"/>
                <a:gd name="connsiteX8" fmla="*/ 164595 w 2826470"/>
                <a:gd name="connsiteY8" fmla="*/ 3498399 h 3723845"/>
                <a:gd name="connsiteX9" fmla="*/ 208 w 2826470"/>
                <a:gd name="connsiteY9" fmla="*/ 3508673 h 3723845"/>
                <a:gd name="connsiteX10" fmla="*/ 2491583 w 2826470"/>
                <a:gd name="connsiteY10" fmla="*/ 3510085 h 3723845"/>
                <a:gd name="connsiteX11" fmla="*/ 2776899 w 2826470"/>
                <a:gd name="connsiteY11" fmla="*/ 633400 h 3723845"/>
                <a:gd name="connsiteX0" fmla="*/ 2811958 w 2826509"/>
                <a:gd name="connsiteY0" fmla="*/ 348150 h 3775381"/>
                <a:gd name="connsiteX1" fmla="*/ 2745524 w 2826509"/>
                <a:gd name="connsiteY1" fmla="*/ 72529 h 3775381"/>
                <a:gd name="connsiteX2" fmla="*/ 2661254 w 2826509"/>
                <a:gd name="connsiteY2" fmla="*/ 5186 h 3775381"/>
                <a:gd name="connsiteX3" fmla="*/ 2650980 w 2826509"/>
                <a:gd name="connsiteY3" fmla="*/ 169572 h 3775381"/>
                <a:gd name="connsiteX4" fmla="*/ 2445497 w 2826509"/>
                <a:gd name="connsiteY4" fmla="*/ 1464116 h 3775381"/>
                <a:gd name="connsiteX5" fmla="*/ 2085901 w 2826509"/>
                <a:gd name="connsiteY5" fmla="*/ 2306597 h 3775381"/>
                <a:gd name="connsiteX6" fmla="*/ 1664661 w 2826509"/>
                <a:gd name="connsiteY6" fmla="*/ 2851127 h 3775381"/>
                <a:gd name="connsiteX7" fmla="*/ 935196 w 2826509"/>
                <a:gd name="connsiteY7" fmla="*/ 3292916 h 3775381"/>
                <a:gd name="connsiteX8" fmla="*/ 164634 w 2826509"/>
                <a:gd name="connsiteY8" fmla="*/ 3498399 h 3775381"/>
                <a:gd name="connsiteX9" fmla="*/ 247 w 2826509"/>
                <a:gd name="connsiteY9" fmla="*/ 3508673 h 3775381"/>
                <a:gd name="connsiteX10" fmla="*/ 2160881 w 2826509"/>
                <a:gd name="connsiteY10" fmla="*/ 3578002 h 3775381"/>
                <a:gd name="connsiteX11" fmla="*/ 2776938 w 2826509"/>
                <a:gd name="connsiteY11" fmla="*/ 633400 h 3775381"/>
                <a:gd name="connsiteX0" fmla="*/ 3058204 w 3072755"/>
                <a:gd name="connsiteY0" fmla="*/ 348150 h 4085820"/>
                <a:gd name="connsiteX1" fmla="*/ 2991770 w 3072755"/>
                <a:gd name="connsiteY1" fmla="*/ 72529 h 4085820"/>
                <a:gd name="connsiteX2" fmla="*/ 2907500 w 3072755"/>
                <a:gd name="connsiteY2" fmla="*/ 5186 h 4085820"/>
                <a:gd name="connsiteX3" fmla="*/ 2897226 w 3072755"/>
                <a:gd name="connsiteY3" fmla="*/ 169572 h 4085820"/>
                <a:gd name="connsiteX4" fmla="*/ 2691743 w 3072755"/>
                <a:gd name="connsiteY4" fmla="*/ 1464116 h 4085820"/>
                <a:gd name="connsiteX5" fmla="*/ 2332147 w 3072755"/>
                <a:gd name="connsiteY5" fmla="*/ 2306597 h 4085820"/>
                <a:gd name="connsiteX6" fmla="*/ 1910907 w 3072755"/>
                <a:gd name="connsiteY6" fmla="*/ 2851127 h 4085820"/>
                <a:gd name="connsiteX7" fmla="*/ 1181442 w 3072755"/>
                <a:gd name="connsiteY7" fmla="*/ 3292916 h 4085820"/>
                <a:gd name="connsiteX8" fmla="*/ 410880 w 3072755"/>
                <a:gd name="connsiteY8" fmla="*/ 3498399 h 4085820"/>
                <a:gd name="connsiteX9" fmla="*/ 246493 w 3072755"/>
                <a:gd name="connsiteY9" fmla="*/ 3508673 h 4085820"/>
                <a:gd name="connsiteX10" fmla="*/ 198948 w 3072755"/>
                <a:gd name="connsiteY10" fmla="*/ 3946691 h 4085820"/>
                <a:gd name="connsiteX11" fmla="*/ 3023184 w 3072755"/>
                <a:gd name="connsiteY11" fmla="*/ 633400 h 4085820"/>
                <a:gd name="connsiteX0" fmla="*/ 2859310 w 2873861"/>
                <a:gd name="connsiteY0" fmla="*/ 348150 h 3950831"/>
                <a:gd name="connsiteX1" fmla="*/ 2792876 w 2873861"/>
                <a:gd name="connsiteY1" fmla="*/ 72529 h 3950831"/>
                <a:gd name="connsiteX2" fmla="*/ 2708606 w 2873861"/>
                <a:gd name="connsiteY2" fmla="*/ 5186 h 3950831"/>
                <a:gd name="connsiteX3" fmla="*/ 2698332 w 2873861"/>
                <a:gd name="connsiteY3" fmla="*/ 169572 h 3950831"/>
                <a:gd name="connsiteX4" fmla="*/ 2492849 w 2873861"/>
                <a:gd name="connsiteY4" fmla="*/ 1464116 h 3950831"/>
                <a:gd name="connsiteX5" fmla="*/ 2133253 w 2873861"/>
                <a:gd name="connsiteY5" fmla="*/ 2306597 h 3950831"/>
                <a:gd name="connsiteX6" fmla="*/ 1712013 w 2873861"/>
                <a:gd name="connsiteY6" fmla="*/ 2851127 h 3950831"/>
                <a:gd name="connsiteX7" fmla="*/ 982548 w 2873861"/>
                <a:gd name="connsiteY7" fmla="*/ 3292916 h 3950831"/>
                <a:gd name="connsiteX8" fmla="*/ 211986 w 2873861"/>
                <a:gd name="connsiteY8" fmla="*/ 3498399 h 3950831"/>
                <a:gd name="connsiteX9" fmla="*/ 47599 w 2873861"/>
                <a:gd name="connsiteY9" fmla="*/ 3508673 h 3950831"/>
                <a:gd name="connsiteX10" fmla="*/ 54 w 2873861"/>
                <a:gd name="connsiteY10" fmla="*/ 3946691 h 3950831"/>
                <a:gd name="connsiteX11" fmla="*/ 2824290 w 2873861"/>
                <a:gd name="connsiteY11" fmla="*/ 633400 h 3950831"/>
                <a:gd name="connsiteX0" fmla="*/ 2864904 w 2879455"/>
                <a:gd name="connsiteY0" fmla="*/ 348150 h 3980710"/>
                <a:gd name="connsiteX1" fmla="*/ 2798470 w 2879455"/>
                <a:gd name="connsiteY1" fmla="*/ 72529 h 3980710"/>
                <a:gd name="connsiteX2" fmla="*/ 2714200 w 2879455"/>
                <a:gd name="connsiteY2" fmla="*/ 5186 h 3980710"/>
                <a:gd name="connsiteX3" fmla="*/ 2703926 w 2879455"/>
                <a:gd name="connsiteY3" fmla="*/ 169572 h 3980710"/>
                <a:gd name="connsiteX4" fmla="*/ 2498443 w 2879455"/>
                <a:gd name="connsiteY4" fmla="*/ 1464116 h 3980710"/>
                <a:gd name="connsiteX5" fmla="*/ 2138847 w 2879455"/>
                <a:gd name="connsiteY5" fmla="*/ 2306597 h 3980710"/>
                <a:gd name="connsiteX6" fmla="*/ 1717607 w 2879455"/>
                <a:gd name="connsiteY6" fmla="*/ 2851127 h 3980710"/>
                <a:gd name="connsiteX7" fmla="*/ 988142 w 2879455"/>
                <a:gd name="connsiteY7" fmla="*/ 3292916 h 3980710"/>
                <a:gd name="connsiteX8" fmla="*/ 217580 w 2879455"/>
                <a:gd name="connsiteY8" fmla="*/ 3498399 h 3980710"/>
                <a:gd name="connsiteX9" fmla="*/ 53193 w 2879455"/>
                <a:gd name="connsiteY9" fmla="*/ 3508673 h 3980710"/>
                <a:gd name="connsiteX10" fmla="*/ 5648 w 2879455"/>
                <a:gd name="connsiteY10" fmla="*/ 3946691 h 3980710"/>
                <a:gd name="connsiteX11" fmla="*/ 96412 w 2879455"/>
                <a:gd name="connsiteY11" fmla="*/ 3980710 h 3980710"/>
                <a:gd name="connsiteX0" fmla="*/ 2865017 w 2879568"/>
                <a:gd name="connsiteY0" fmla="*/ 348150 h 3990413"/>
                <a:gd name="connsiteX1" fmla="*/ 2798583 w 2879568"/>
                <a:gd name="connsiteY1" fmla="*/ 72529 h 3990413"/>
                <a:gd name="connsiteX2" fmla="*/ 2714313 w 2879568"/>
                <a:gd name="connsiteY2" fmla="*/ 5186 h 3990413"/>
                <a:gd name="connsiteX3" fmla="*/ 2704039 w 2879568"/>
                <a:gd name="connsiteY3" fmla="*/ 169572 h 3990413"/>
                <a:gd name="connsiteX4" fmla="*/ 2498556 w 2879568"/>
                <a:gd name="connsiteY4" fmla="*/ 1464116 h 3990413"/>
                <a:gd name="connsiteX5" fmla="*/ 2138960 w 2879568"/>
                <a:gd name="connsiteY5" fmla="*/ 2306597 h 3990413"/>
                <a:gd name="connsiteX6" fmla="*/ 1717720 w 2879568"/>
                <a:gd name="connsiteY6" fmla="*/ 2851127 h 3990413"/>
                <a:gd name="connsiteX7" fmla="*/ 988255 w 2879568"/>
                <a:gd name="connsiteY7" fmla="*/ 3292916 h 3990413"/>
                <a:gd name="connsiteX8" fmla="*/ 217693 w 2879568"/>
                <a:gd name="connsiteY8" fmla="*/ 3498399 h 3990413"/>
                <a:gd name="connsiteX9" fmla="*/ 53306 w 2879568"/>
                <a:gd name="connsiteY9" fmla="*/ 3508673 h 3990413"/>
                <a:gd name="connsiteX10" fmla="*/ 5761 w 2879568"/>
                <a:gd name="connsiteY10" fmla="*/ 3946691 h 3990413"/>
                <a:gd name="connsiteX11" fmla="*/ 184074 w 2879568"/>
                <a:gd name="connsiteY11" fmla="*/ 3990413 h 3990413"/>
                <a:gd name="connsiteX0" fmla="*/ 2865017 w 2879568"/>
                <a:gd name="connsiteY0" fmla="*/ 348150 h 3990672"/>
                <a:gd name="connsiteX1" fmla="*/ 2798583 w 2879568"/>
                <a:gd name="connsiteY1" fmla="*/ 72529 h 3990672"/>
                <a:gd name="connsiteX2" fmla="*/ 2714313 w 2879568"/>
                <a:gd name="connsiteY2" fmla="*/ 5186 h 3990672"/>
                <a:gd name="connsiteX3" fmla="*/ 2704039 w 2879568"/>
                <a:gd name="connsiteY3" fmla="*/ 169572 h 3990672"/>
                <a:gd name="connsiteX4" fmla="*/ 2498556 w 2879568"/>
                <a:gd name="connsiteY4" fmla="*/ 1464116 h 3990672"/>
                <a:gd name="connsiteX5" fmla="*/ 2138960 w 2879568"/>
                <a:gd name="connsiteY5" fmla="*/ 2306597 h 3990672"/>
                <a:gd name="connsiteX6" fmla="*/ 1717720 w 2879568"/>
                <a:gd name="connsiteY6" fmla="*/ 2851127 h 3990672"/>
                <a:gd name="connsiteX7" fmla="*/ 988255 w 2879568"/>
                <a:gd name="connsiteY7" fmla="*/ 3292916 h 3990672"/>
                <a:gd name="connsiteX8" fmla="*/ 217693 w 2879568"/>
                <a:gd name="connsiteY8" fmla="*/ 3498399 h 3990672"/>
                <a:gd name="connsiteX9" fmla="*/ 53306 w 2879568"/>
                <a:gd name="connsiteY9" fmla="*/ 3508673 h 3990672"/>
                <a:gd name="connsiteX10" fmla="*/ 5761 w 2879568"/>
                <a:gd name="connsiteY10" fmla="*/ 3946691 h 3990672"/>
                <a:gd name="connsiteX11" fmla="*/ 184074 w 2879568"/>
                <a:gd name="connsiteY11" fmla="*/ 3990413 h 3990672"/>
                <a:gd name="connsiteX0" fmla="*/ 2514821 w 2805215"/>
                <a:gd name="connsiteY0" fmla="*/ 4304389 h 4304389"/>
                <a:gd name="connsiteX1" fmla="*/ 2798583 w 2805215"/>
                <a:gd name="connsiteY1" fmla="*/ 322471 h 4304389"/>
                <a:gd name="connsiteX2" fmla="*/ 2714313 w 2805215"/>
                <a:gd name="connsiteY2" fmla="*/ 255128 h 4304389"/>
                <a:gd name="connsiteX3" fmla="*/ 2704039 w 2805215"/>
                <a:gd name="connsiteY3" fmla="*/ 419514 h 4304389"/>
                <a:gd name="connsiteX4" fmla="*/ 2498556 w 2805215"/>
                <a:gd name="connsiteY4" fmla="*/ 1714058 h 4304389"/>
                <a:gd name="connsiteX5" fmla="*/ 2138960 w 2805215"/>
                <a:gd name="connsiteY5" fmla="*/ 2556539 h 4304389"/>
                <a:gd name="connsiteX6" fmla="*/ 1717720 w 2805215"/>
                <a:gd name="connsiteY6" fmla="*/ 3101069 h 4304389"/>
                <a:gd name="connsiteX7" fmla="*/ 988255 w 2805215"/>
                <a:gd name="connsiteY7" fmla="*/ 3542858 h 4304389"/>
                <a:gd name="connsiteX8" fmla="*/ 217693 w 2805215"/>
                <a:gd name="connsiteY8" fmla="*/ 3748341 h 4304389"/>
                <a:gd name="connsiteX9" fmla="*/ 53306 w 2805215"/>
                <a:gd name="connsiteY9" fmla="*/ 3758615 h 4304389"/>
                <a:gd name="connsiteX10" fmla="*/ 5761 w 2805215"/>
                <a:gd name="connsiteY10" fmla="*/ 4196633 h 4304389"/>
                <a:gd name="connsiteX11" fmla="*/ 184074 w 2805215"/>
                <a:gd name="connsiteY11" fmla="*/ 4240355 h 4304389"/>
                <a:gd name="connsiteX0" fmla="*/ 2563459 w 2802844"/>
                <a:gd name="connsiteY0" fmla="*/ 4293972 h 4293972"/>
                <a:gd name="connsiteX1" fmla="*/ 2798583 w 2802844"/>
                <a:gd name="connsiteY1" fmla="*/ 321757 h 4293972"/>
                <a:gd name="connsiteX2" fmla="*/ 2714313 w 2802844"/>
                <a:gd name="connsiteY2" fmla="*/ 254414 h 4293972"/>
                <a:gd name="connsiteX3" fmla="*/ 2704039 w 2802844"/>
                <a:gd name="connsiteY3" fmla="*/ 418800 h 4293972"/>
                <a:gd name="connsiteX4" fmla="*/ 2498556 w 2802844"/>
                <a:gd name="connsiteY4" fmla="*/ 1713344 h 4293972"/>
                <a:gd name="connsiteX5" fmla="*/ 2138960 w 2802844"/>
                <a:gd name="connsiteY5" fmla="*/ 2555825 h 4293972"/>
                <a:gd name="connsiteX6" fmla="*/ 1717720 w 2802844"/>
                <a:gd name="connsiteY6" fmla="*/ 3100355 h 4293972"/>
                <a:gd name="connsiteX7" fmla="*/ 988255 w 2802844"/>
                <a:gd name="connsiteY7" fmla="*/ 3542144 h 4293972"/>
                <a:gd name="connsiteX8" fmla="*/ 217693 w 2802844"/>
                <a:gd name="connsiteY8" fmla="*/ 3747627 h 4293972"/>
                <a:gd name="connsiteX9" fmla="*/ 53306 w 2802844"/>
                <a:gd name="connsiteY9" fmla="*/ 3757901 h 4293972"/>
                <a:gd name="connsiteX10" fmla="*/ 5761 w 2802844"/>
                <a:gd name="connsiteY10" fmla="*/ 4195919 h 4293972"/>
                <a:gd name="connsiteX11" fmla="*/ 184074 w 2802844"/>
                <a:gd name="connsiteY11" fmla="*/ 4239641 h 4293972"/>
                <a:gd name="connsiteX0" fmla="*/ 2563459 w 2798893"/>
                <a:gd name="connsiteY0" fmla="*/ 4083111 h 4083111"/>
                <a:gd name="connsiteX1" fmla="*/ 2798583 w 2798893"/>
                <a:gd name="connsiteY1" fmla="*/ 110896 h 4083111"/>
                <a:gd name="connsiteX2" fmla="*/ 2714313 w 2798893"/>
                <a:gd name="connsiteY2" fmla="*/ 43553 h 4083111"/>
                <a:gd name="connsiteX3" fmla="*/ 2704039 w 2798893"/>
                <a:gd name="connsiteY3" fmla="*/ 207939 h 4083111"/>
                <a:gd name="connsiteX4" fmla="*/ 2498556 w 2798893"/>
                <a:gd name="connsiteY4" fmla="*/ 1502483 h 4083111"/>
                <a:gd name="connsiteX5" fmla="*/ 2138960 w 2798893"/>
                <a:gd name="connsiteY5" fmla="*/ 2344964 h 4083111"/>
                <a:gd name="connsiteX6" fmla="*/ 1717720 w 2798893"/>
                <a:gd name="connsiteY6" fmla="*/ 2889494 h 4083111"/>
                <a:gd name="connsiteX7" fmla="*/ 988255 w 2798893"/>
                <a:gd name="connsiteY7" fmla="*/ 3331283 h 4083111"/>
                <a:gd name="connsiteX8" fmla="*/ 217693 w 2798893"/>
                <a:gd name="connsiteY8" fmla="*/ 3536766 h 4083111"/>
                <a:gd name="connsiteX9" fmla="*/ 53306 w 2798893"/>
                <a:gd name="connsiteY9" fmla="*/ 3547040 h 4083111"/>
                <a:gd name="connsiteX10" fmla="*/ 5761 w 2798893"/>
                <a:gd name="connsiteY10" fmla="*/ 3985058 h 4083111"/>
                <a:gd name="connsiteX11" fmla="*/ 184074 w 2798893"/>
                <a:gd name="connsiteY11" fmla="*/ 4028780 h 4083111"/>
                <a:gd name="connsiteX0" fmla="*/ 2563459 w 2760201"/>
                <a:gd name="connsiteY0" fmla="*/ 4089243 h 4089243"/>
                <a:gd name="connsiteX1" fmla="*/ 2759672 w 2760201"/>
                <a:gd name="connsiteY1" fmla="*/ 107325 h 4089243"/>
                <a:gd name="connsiteX2" fmla="*/ 2714313 w 2760201"/>
                <a:gd name="connsiteY2" fmla="*/ 49685 h 4089243"/>
                <a:gd name="connsiteX3" fmla="*/ 2704039 w 2760201"/>
                <a:gd name="connsiteY3" fmla="*/ 214071 h 4089243"/>
                <a:gd name="connsiteX4" fmla="*/ 2498556 w 2760201"/>
                <a:gd name="connsiteY4" fmla="*/ 1508615 h 4089243"/>
                <a:gd name="connsiteX5" fmla="*/ 2138960 w 2760201"/>
                <a:gd name="connsiteY5" fmla="*/ 2351096 h 4089243"/>
                <a:gd name="connsiteX6" fmla="*/ 1717720 w 2760201"/>
                <a:gd name="connsiteY6" fmla="*/ 2895626 h 4089243"/>
                <a:gd name="connsiteX7" fmla="*/ 988255 w 2760201"/>
                <a:gd name="connsiteY7" fmla="*/ 3337415 h 4089243"/>
                <a:gd name="connsiteX8" fmla="*/ 217693 w 2760201"/>
                <a:gd name="connsiteY8" fmla="*/ 3542898 h 4089243"/>
                <a:gd name="connsiteX9" fmla="*/ 53306 w 2760201"/>
                <a:gd name="connsiteY9" fmla="*/ 3553172 h 4089243"/>
                <a:gd name="connsiteX10" fmla="*/ 5761 w 2760201"/>
                <a:gd name="connsiteY10" fmla="*/ 3991190 h 4089243"/>
                <a:gd name="connsiteX11" fmla="*/ 184074 w 2760201"/>
                <a:gd name="connsiteY11" fmla="*/ 4034912 h 4089243"/>
                <a:gd name="connsiteX0" fmla="*/ 2641281 w 2761627"/>
                <a:gd name="connsiteY0" fmla="*/ 4259538 h 4259539"/>
                <a:gd name="connsiteX1" fmla="*/ 2759672 w 2761627"/>
                <a:gd name="connsiteY1" fmla="*/ 316429 h 4259539"/>
                <a:gd name="connsiteX2" fmla="*/ 2714313 w 2761627"/>
                <a:gd name="connsiteY2" fmla="*/ 258789 h 4259539"/>
                <a:gd name="connsiteX3" fmla="*/ 2704039 w 2761627"/>
                <a:gd name="connsiteY3" fmla="*/ 423175 h 4259539"/>
                <a:gd name="connsiteX4" fmla="*/ 2498556 w 2761627"/>
                <a:gd name="connsiteY4" fmla="*/ 1717719 h 4259539"/>
                <a:gd name="connsiteX5" fmla="*/ 2138960 w 2761627"/>
                <a:gd name="connsiteY5" fmla="*/ 2560200 h 4259539"/>
                <a:gd name="connsiteX6" fmla="*/ 1717720 w 2761627"/>
                <a:gd name="connsiteY6" fmla="*/ 3104730 h 4259539"/>
                <a:gd name="connsiteX7" fmla="*/ 988255 w 2761627"/>
                <a:gd name="connsiteY7" fmla="*/ 3546519 h 4259539"/>
                <a:gd name="connsiteX8" fmla="*/ 217693 w 2761627"/>
                <a:gd name="connsiteY8" fmla="*/ 3752002 h 4259539"/>
                <a:gd name="connsiteX9" fmla="*/ 53306 w 2761627"/>
                <a:gd name="connsiteY9" fmla="*/ 3762276 h 4259539"/>
                <a:gd name="connsiteX10" fmla="*/ 5761 w 2761627"/>
                <a:gd name="connsiteY10" fmla="*/ 4200294 h 4259539"/>
                <a:gd name="connsiteX11" fmla="*/ 184074 w 2761627"/>
                <a:gd name="connsiteY11" fmla="*/ 4244016 h 4259539"/>
                <a:gd name="connsiteX0" fmla="*/ 2699647 w 2759783"/>
                <a:gd name="connsiteY0" fmla="*/ 4269957 h 4269957"/>
                <a:gd name="connsiteX1" fmla="*/ 2759672 w 2759783"/>
                <a:gd name="connsiteY1" fmla="*/ 317145 h 4269957"/>
                <a:gd name="connsiteX2" fmla="*/ 2714313 w 2759783"/>
                <a:gd name="connsiteY2" fmla="*/ 259505 h 4269957"/>
                <a:gd name="connsiteX3" fmla="*/ 2704039 w 2759783"/>
                <a:gd name="connsiteY3" fmla="*/ 423891 h 4269957"/>
                <a:gd name="connsiteX4" fmla="*/ 2498556 w 2759783"/>
                <a:gd name="connsiteY4" fmla="*/ 1718435 h 4269957"/>
                <a:gd name="connsiteX5" fmla="*/ 2138960 w 2759783"/>
                <a:gd name="connsiteY5" fmla="*/ 2560916 h 4269957"/>
                <a:gd name="connsiteX6" fmla="*/ 1717720 w 2759783"/>
                <a:gd name="connsiteY6" fmla="*/ 3105446 h 4269957"/>
                <a:gd name="connsiteX7" fmla="*/ 988255 w 2759783"/>
                <a:gd name="connsiteY7" fmla="*/ 3547235 h 4269957"/>
                <a:gd name="connsiteX8" fmla="*/ 217693 w 2759783"/>
                <a:gd name="connsiteY8" fmla="*/ 3752718 h 4269957"/>
                <a:gd name="connsiteX9" fmla="*/ 53306 w 2759783"/>
                <a:gd name="connsiteY9" fmla="*/ 3762992 h 4269957"/>
                <a:gd name="connsiteX10" fmla="*/ 5761 w 2759783"/>
                <a:gd name="connsiteY10" fmla="*/ 4201010 h 4269957"/>
                <a:gd name="connsiteX11" fmla="*/ 184074 w 2759783"/>
                <a:gd name="connsiteY11" fmla="*/ 4244732 h 4269957"/>
                <a:gd name="connsiteX0" fmla="*/ 2728830 w 2764156"/>
                <a:gd name="connsiteY0" fmla="*/ 4269957 h 4269957"/>
                <a:gd name="connsiteX1" fmla="*/ 2759672 w 2764156"/>
                <a:gd name="connsiteY1" fmla="*/ 317145 h 4269957"/>
                <a:gd name="connsiteX2" fmla="*/ 2714313 w 2764156"/>
                <a:gd name="connsiteY2" fmla="*/ 259505 h 4269957"/>
                <a:gd name="connsiteX3" fmla="*/ 2704039 w 2764156"/>
                <a:gd name="connsiteY3" fmla="*/ 423891 h 4269957"/>
                <a:gd name="connsiteX4" fmla="*/ 2498556 w 2764156"/>
                <a:gd name="connsiteY4" fmla="*/ 1718435 h 4269957"/>
                <a:gd name="connsiteX5" fmla="*/ 2138960 w 2764156"/>
                <a:gd name="connsiteY5" fmla="*/ 2560916 h 4269957"/>
                <a:gd name="connsiteX6" fmla="*/ 1717720 w 2764156"/>
                <a:gd name="connsiteY6" fmla="*/ 3105446 h 4269957"/>
                <a:gd name="connsiteX7" fmla="*/ 988255 w 2764156"/>
                <a:gd name="connsiteY7" fmla="*/ 3547235 h 4269957"/>
                <a:gd name="connsiteX8" fmla="*/ 217693 w 2764156"/>
                <a:gd name="connsiteY8" fmla="*/ 3752718 h 4269957"/>
                <a:gd name="connsiteX9" fmla="*/ 53306 w 2764156"/>
                <a:gd name="connsiteY9" fmla="*/ 3762992 h 4269957"/>
                <a:gd name="connsiteX10" fmla="*/ 5761 w 2764156"/>
                <a:gd name="connsiteY10" fmla="*/ 4201010 h 4269957"/>
                <a:gd name="connsiteX11" fmla="*/ 184074 w 2764156"/>
                <a:gd name="connsiteY11" fmla="*/ 4244732 h 4269957"/>
                <a:gd name="connsiteX0" fmla="*/ 2728830 w 2764156"/>
                <a:gd name="connsiteY0" fmla="*/ 4066199 h 4066199"/>
                <a:gd name="connsiteX1" fmla="*/ 2759672 w 2764156"/>
                <a:gd name="connsiteY1" fmla="*/ 113387 h 4066199"/>
                <a:gd name="connsiteX2" fmla="*/ 2714313 w 2764156"/>
                <a:gd name="connsiteY2" fmla="*/ 55747 h 4066199"/>
                <a:gd name="connsiteX3" fmla="*/ 2704039 w 2764156"/>
                <a:gd name="connsiteY3" fmla="*/ 220133 h 4066199"/>
                <a:gd name="connsiteX4" fmla="*/ 2498556 w 2764156"/>
                <a:gd name="connsiteY4" fmla="*/ 1514677 h 4066199"/>
                <a:gd name="connsiteX5" fmla="*/ 2138960 w 2764156"/>
                <a:gd name="connsiteY5" fmla="*/ 2357158 h 4066199"/>
                <a:gd name="connsiteX6" fmla="*/ 1717720 w 2764156"/>
                <a:gd name="connsiteY6" fmla="*/ 2901688 h 4066199"/>
                <a:gd name="connsiteX7" fmla="*/ 988255 w 2764156"/>
                <a:gd name="connsiteY7" fmla="*/ 3343477 h 4066199"/>
                <a:gd name="connsiteX8" fmla="*/ 217693 w 2764156"/>
                <a:gd name="connsiteY8" fmla="*/ 3548960 h 4066199"/>
                <a:gd name="connsiteX9" fmla="*/ 53306 w 2764156"/>
                <a:gd name="connsiteY9" fmla="*/ 3559234 h 4066199"/>
                <a:gd name="connsiteX10" fmla="*/ 5761 w 2764156"/>
                <a:gd name="connsiteY10" fmla="*/ 3997252 h 4066199"/>
                <a:gd name="connsiteX11" fmla="*/ 184074 w 2764156"/>
                <a:gd name="connsiteY11" fmla="*/ 4040974 h 4066199"/>
                <a:gd name="connsiteX0" fmla="*/ 2731289 w 2766615"/>
                <a:gd name="connsiteY0" fmla="*/ 4066199 h 4147699"/>
                <a:gd name="connsiteX1" fmla="*/ 2762131 w 2766615"/>
                <a:gd name="connsiteY1" fmla="*/ 113387 h 4147699"/>
                <a:gd name="connsiteX2" fmla="*/ 2716772 w 2766615"/>
                <a:gd name="connsiteY2" fmla="*/ 55747 h 4147699"/>
                <a:gd name="connsiteX3" fmla="*/ 2706498 w 2766615"/>
                <a:gd name="connsiteY3" fmla="*/ 220133 h 4147699"/>
                <a:gd name="connsiteX4" fmla="*/ 2501015 w 2766615"/>
                <a:gd name="connsiteY4" fmla="*/ 1514677 h 4147699"/>
                <a:gd name="connsiteX5" fmla="*/ 2141419 w 2766615"/>
                <a:gd name="connsiteY5" fmla="*/ 2357158 h 4147699"/>
                <a:gd name="connsiteX6" fmla="*/ 1720179 w 2766615"/>
                <a:gd name="connsiteY6" fmla="*/ 2901688 h 4147699"/>
                <a:gd name="connsiteX7" fmla="*/ 990714 w 2766615"/>
                <a:gd name="connsiteY7" fmla="*/ 3343477 h 4147699"/>
                <a:gd name="connsiteX8" fmla="*/ 220152 w 2766615"/>
                <a:gd name="connsiteY8" fmla="*/ 3548960 h 4147699"/>
                <a:gd name="connsiteX9" fmla="*/ 55765 w 2766615"/>
                <a:gd name="connsiteY9" fmla="*/ 3559234 h 4147699"/>
                <a:gd name="connsiteX10" fmla="*/ 8220 w 2766615"/>
                <a:gd name="connsiteY10" fmla="*/ 3997252 h 4147699"/>
                <a:gd name="connsiteX11" fmla="*/ 225444 w 2766615"/>
                <a:gd name="connsiteY11" fmla="*/ 4147699 h 4147699"/>
                <a:gd name="connsiteX0" fmla="*/ 2690243 w 2725569"/>
                <a:gd name="connsiteY0" fmla="*/ 4066199 h 4155411"/>
                <a:gd name="connsiteX1" fmla="*/ 2721085 w 2725569"/>
                <a:gd name="connsiteY1" fmla="*/ 113387 h 4155411"/>
                <a:gd name="connsiteX2" fmla="*/ 2675726 w 2725569"/>
                <a:gd name="connsiteY2" fmla="*/ 55747 h 4155411"/>
                <a:gd name="connsiteX3" fmla="*/ 2665452 w 2725569"/>
                <a:gd name="connsiteY3" fmla="*/ 220133 h 4155411"/>
                <a:gd name="connsiteX4" fmla="*/ 2459969 w 2725569"/>
                <a:gd name="connsiteY4" fmla="*/ 1514677 h 4155411"/>
                <a:gd name="connsiteX5" fmla="*/ 2100373 w 2725569"/>
                <a:gd name="connsiteY5" fmla="*/ 2357158 h 4155411"/>
                <a:gd name="connsiteX6" fmla="*/ 1679133 w 2725569"/>
                <a:gd name="connsiteY6" fmla="*/ 2901688 h 4155411"/>
                <a:gd name="connsiteX7" fmla="*/ 949668 w 2725569"/>
                <a:gd name="connsiteY7" fmla="*/ 3343477 h 4155411"/>
                <a:gd name="connsiteX8" fmla="*/ 179106 w 2725569"/>
                <a:gd name="connsiteY8" fmla="*/ 3548960 h 4155411"/>
                <a:gd name="connsiteX9" fmla="*/ 14719 w 2725569"/>
                <a:gd name="connsiteY9" fmla="*/ 3559234 h 4155411"/>
                <a:gd name="connsiteX10" fmla="*/ 25540 w 2725569"/>
                <a:gd name="connsiteY10" fmla="*/ 4103979 h 4155411"/>
                <a:gd name="connsiteX11" fmla="*/ 184398 w 2725569"/>
                <a:gd name="connsiteY11" fmla="*/ 4147699 h 4155411"/>
                <a:gd name="connsiteX0" fmla="*/ 2690243 w 2725569"/>
                <a:gd name="connsiteY0" fmla="*/ 4066199 h 4176806"/>
                <a:gd name="connsiteX1" fmla="*/ 2721085 w 2725569"/>
                <a:gd name="connsiteY1" fmla="*/ 113387 h 4176806"/>
                <a:gd name="connsiteX2" fmla="*/ 2675726 w 2725569"/>
                <a:gd name="connsiteY2" fmla="*/ 55747 h 4176806"/>
                <a:gd name="connsiteX3" fmla="*/ 2665452 w 2725569"/>
                <a:gd name="connsiteY3" fmla="*/ 220133 h 4176806"/>
                <a:gd name="connsiteX4" fmla="*/ 2459969 w 2725569"/>
                <a:gd name="connsiteY4" fmla="*/ 1514677 h 4176806"/>
                <a:gd name="connsiteX5" fmla="*/ 2100373 w 2725569"/>
                <a:gd name="connsiteY5" fmla="*/ 2357158 h 4176806"/>
                <a:gd name="connsiteX6" fmla="*/ 1679133 w 2725569"/>
                <a:gd name="connsiteY6" fmla="*/ 2901688 h 4176806"/>
                <a:gd name="connsiteX7" fmla="*/ 949668 w 2725569"/>
                <a:gd name="connsiteY7" fmla="*/ 3343477 h 4176806"/>
                <a:gd name="connsiteX8" fmla="*/ 179106 w 2725569"/>
                <a:gd name="connsiteY8" fmla="*/ 3548960 h 4176806"/>
                <a:gd name="connsiteX9" fmla="*/ 14719 w 2725569"/>
                <a:gd name="connsiteY9" fmla="*/ 3559234 h 4176806"/>
                <a:gd name="connsiteX10" fmla="*/ 25540 w 2725569"/>
                <a:gd name="connsiteY10" fmla="*/ 4103979 h 4176806"/>
                <a:gd name="connsiteX11" fmla="*/ 184398 w 2725569"/>
                <a:gd name="connsiteY11" fmla="*/ 4176806 h 4176806"/>
                <a:gd name="connsiteX0" fmla="*/ 2690243 w 2725569"/>
                <a:gd name="connsiteY0" fmla="*/ 4363720 h 4387006"/>
                <a:gd name="connsiteX1" fmla="*/ 2721085 w 2725569"/>
                <a:gd name="connsiteY1" fmla="*/ 323587 h 4387006"/>
                <a:gd name="connsiteX2" fmla="*/ 2675726 w 2725569"/>
                <a:gd name="connsiteY2" fmla="*/ 265947 h 4387006"/>
                <a:gd name="connsiteX3" fmla="*/ 2665452 w 2725569"/>
                <a:gd name="connsiteY3" fmla="*/ 430333 h 4387006"/>
                <a:gd name="connsiteX4" fmla="*/ 2459969 w 2725569"/>
                <a:gd name="connsiteY4" fmla="*/ 1724877 h 4387006"/>
                <a:gd name="connsiteX5" fmla="*/ 2100373 w 2725569"/>
                <a:gd name="connsiteY5" fmla="*/ 2567358 h 4387006"/>
                <a:gd name="connsiteX6" fmla="*/ 1679133 w 2725569"/>
                <a:gd name="connsiteY6" fmla="*/ 3111888 h 4387006"/>
                <a:gd name="connsiteX7" fmla="*/ 949668 w 2725569"/>
                <a:gd name="connsiteY7" fmla="*/ 3553677 h 4387006"/>
                <a:gd name="connsiteX8" fmla="*/ 179106 w 2725569"/>
                <a:gd name="connsiteY8" fmla="*/ 3759160 h 4387006"/>
                <a:gd name="connsiteX9" fmla="*/ 14719 w 2725569"/>
                <a:gd name="connsiteY9" fmla="*/ 3769434 h 4387006"/>
                <a:gd name="connsiteX10" fmla="*/ 25540 w 2725569"/>
                <a:gd name="connsiteY10" fmla="*/ 4314179 h 4387006"/>
                <a:gd name="connsiteX11" fmla="*/ 184398 w 2725569"/>
                <a:gd name="connsiteY11" fmla="*/ 4387006 h 4387006"/>
                <a:gd name="connsiteX0" fmla="*/ 2690243 w 2725569"/>
                <a:gd name="connsiteY0" fmla="*/ 4143463 h 4166749"/>
                <a:gd name="connsiteX1" fmla="*/ 2721085 w 2725569"/>
                <a:gd name="connsiteY1" fmla="*/ 103330 h 4166749"/>
                <a:gd name="connsiteX2" fmla="*/ 2675726 w 2725569"/>
                <a:gd name="connsiteY2" fmla="*/ 45690 h 4166749"/>
                <a:gd name="connsiteX3" fmla="*/ 2665452 w 2725569"/>
                <a:gd name="connsiteY3" fmla="*/ 210076 h 4166749"/>
                <a:gd name="connsiteX4" fmla="*/ 2459969 w 2725569"/>
                <a:gd name="connsiteY4" fmla="*/ 1504620 h 4166749"/>
                <a:gd name="connsiteX5" fmla="*/ 2100373 w 2725569"/>
                <a:gd name="connsiteY5" fmla="*/ 2347101 h 4166749"/>
                <a:gd name="connsiteX6" fmla="*/ 1679133 w 2725569"/>
                <a:gd name="connsiteY6" fmla="*/ 2891631 h 4166749"/>
                <a:gd name="connsiteX7" fmla="*/ 949668 w 2725569"/>
                <a:gd name="connsiteY7" fmla="*/ 3333420 h 4166749"/>
                <a:gd name="connsiteX8" fmla="*/ 179106 w 2725569"/>
                <a:gd name="connsiteY8" fmla="*/ 3538903 h 4166749"/>
                <a:gd name="connsiteX9" fmla="*/ 14719 w 2725569"/>
                <a:gd name="connsiteY9" fmla="*/ 3549177 h 4166749"/>
                <a:gd name="connsiteX10" fmla="*/ 25540 w 2725569"/>
                <a:gd name="connsiteY10" fmla="*/ 4093922 h 4166749"/>
                <a:gd name="connsiteX11" fmla="*/ 184398 w 2725569"/>
                <a:gd name="connsiteY11" fmla="*/ 4166749 h 4166749"/>
                <a:gd name="connsiteX0" fmla="*/ 2690243 w 2725569"/>
                <a:gd name="connsiteY0" fmla="*/ 4143463 h 4215260"/>
                <a:gd name="connsiteX1" fmla="*/ 2721085 w 2725569"/>
                <a:gd name="connsiteY1" fmla="*/ 103330 h 4215260"/>
                <a:gd name="connsiteX2" fmla="*/ 2675726 w 2725569"/>
                <a:gd name="connsiteY2" fmla="*/ 45690 h 4215260"/>
                <a:gd name="connsiteX3" fmla="*/ 2665452 w 2725569"/>
                <a:gd name="connsiteY3" fmla="*/ 210076 h 4215260"/>
                <a:gd name="connsiteX4" fmla="*/ 2459969 w 2725569"/>
                <a:gd name="connsiteY4" fmla="*/ 1504620 h 4215260"/>
                <a:gd name="connsiteX5" fmla="*/ 2100373 w 2725569"/>
                <a:gd name="connsiteY5" fmla="*/ 2347101 h 4215260"/>
                <a:gd name="connsiteX6" fmla="*/ 1679133 w 2725569"/>
                <a:gd name="connsiteY6" fmla="*/ 2891631 h 4215260"/>
                <a:gd name="connsiteX7" fmla="*/ 949668 w 2725569"/>
                <a:gd name="connsiteY7" fmla="*/ 3333420 h 4215260"/>
                <a:gd name="connsiteX8" fmla="*/ 179106 w 2725569"/>
                <a:gd name="connsiteY8" fmla="*/ 3538903 h 4215260"/>
                <a:gd name="connsiteX9" fmla="*/ 14719 w 2725569"/>
                <a:gd name="connsiteY9" fmla="*/ 3549177 h 4215260"/>
                <a:gd name="connsiteX10" fmla="*/ 25540 w 2725569"/>
                <a:gd name="connsiteY10" fmla="*/ 4093922 h 4215260"/>
                <a:gd name="connsiteX11" fmla="*/ 184398 w 2725569"/>
                <a:gd name="connsiteY11" fmla="*/ 4215260 h 4215260"/>
                <a:gd name="connsiteX0" fmla="*/ 2707022 w 2742348"/>
                <a:gd name="connsiteY0" fmla="*/ 4143463 h 4215260"/>
                <a:gd name="connsiteX1" fmla="*/ 2737864 w 2742348"/>
                <a:gd name="connsiteY1" fmla="*/ 103330 h 4215260"/>
                <a:gd name="connsiteX2" fmla="*/ 2692505 w 2742348"/>
                <a:gd name="connsiteY2" fmla="*/ 45690 h 4215260"/>
                <a:gd name="connsiteX3" fmla="*/ 2682231 w 2742348"/>
                <a:gd name="connsiteY3" fmla="*/ 210076 h 4215260"/>
                <a:gd name="connsiteX4" fmla="*/ 2476748 w 2742348"/>
                <a:gd name="connsiteY4" fmla="*/ 1504620 h 4215260"/>
                <a:gd name="connsiteX5" fmla="*/ 2117152 w 2742348"/>
                <a:gd name="connsiteY5" fmla="*/ 2347101 h 4215260"/>
                <a:gd name="connsiteX6" fmla="*/ 1695912 w 2742348"/>
                <a:gd name="connsiteY6" fmla="*/ 2891631 h 4215260"/>
                <a:gd name="connsiteX7" fmla="*/ 966447 w 2742348"/>
                <a:gd name="connsiteY7" fmla="*/ 3333420 h 4215260"/>
                <a:gd name="connsiteX8" fmla="*/ 195885 w 2742348"/>
                <a:gd name="connsiteY8" fmla="*/ 3538903 h 4215260"/>
                <a:gd name="connsiteX9" fmla="*/ 31498 w 2742348"/>
                <a:gd name="connsiteY9" fmla="*/ 3549177 h 4215260"/>
                <a:gd name="connsiteX10" fmla="*/ 13136 w 2742348"/>
                <a:gd name="connsiteY10" fmla="*/ 4142434 h 4215260"/>
                <a:gd name="connsiteX11" fmla="*/ 201177 w 2742348"/>
                <a:gd name="connsiteY11" fmla="*/ 4215260 h 4215260"/>
                <a:gd name="connsiteX0" fmla="*/ 2694056 w 2729382"/>
                <a:gd name="connsiteY0" fmla="*/ 4143463 h 4215260"/>
                <a:gd name="connsiteX1" fmla="*/ 2724898 w 2729382"/>
                <a:gd name="connsiteY1" fmla="*/ 103330 h 4215260"/>
                <a:gd name="connsiteX2" fmla="*/ 2679539 w 2729382"/>
                <a:gd name="connsiteY2" fmla="*/ 45690 h 4215260"/>
                <a:gd name="connsiteX3" fmla="*/ 2669265 w 2729382"/>
                <a:gd name="connsiteY3" fmla="*/ 210076 h 4215260"/>
                <a:gd name="connsiteX4" fmla="*/ 2463782 w 2729382"/>
                <a:gd name="connsiteY4" fmla="*/ 1504620 h 4215260"/>
                <a:gd name="connsiteX5" fmla="*/ 2104186 w 2729382"/>
                <a:gd name="connsiteY5" fmla="*/ 2347101 h 4215260"/>
                <a:gd name="connsiteX6" fmla="*/ 1682946 w 2729382"/>
                <a:gd name="connsiteY6" fmla="*/ 2891631 h 4215260"/>
                <a:gd name="connsiteX7" fmla="*/ 953481 w 2729382"/>
                <a:gd name="connsiteY7" fmla="*/ 3333420 h 4215260"/>
                <a:gd name="connsiteX8" fmla="*/ 182919 w 2729382"/>
                <a:gd name="connsiteY8" fmla="*/ 3538903 h 4215260"/>
                <a:gd name="connsiteX9" fmla="*/ 18532 w 2729382"/>
                <a:gd name="connsiteY9" fmla="*/ 3549177 h 4215260"/>
                <a:gd name="connsiteX10" fmla="*/ 170 w 2729382"/>
                <a:gd name="connsiteY10" fmla="*/ 4142434 h 4215260"/>
                <a:gd name="connsiteX11" fmla="*/ 188211 w 2729382"/>
                <a:gd name="connsiteY11" fmla="*/ 4215260 h 4215260"/>
                <a:gd name="connsiteX0" fmla="*/ 2703784 w 2734458"/>
                <a:gd name="connsiteY0" fmla="*/ 4436648 h 4440528"/>
                <a:gd name="connsiteX1" fmla="*/ 2724898 w 2734458"/>
                <a:gd name="connsiteY1" fmla="*/ 328598 h 4440528"/>
                <a:gd name="connsiteX2" fmla="*/ 2679539 w 2734458"/>
                <a:gd name="connsiteY2" fmla="*/ 270958 h 4440528"/>
                <a:gd name="connsiteX3" fmla="*/ 2669265 w 2734458"/>
                <a:gd name="connsiteY3" fmla="*/ 435344 h 4440528"/>
                <a:gd name="connsiteX4" fmla="*/ 2463782 w 2734458"/>
                <a:gd name="connsiteY4" fmla="*/ 1729888 h 4440528"/>
                <a:gd name="connsiteX5" fmla="*/ 2104186 w 2734458"/>
                <a:gd name="connsiteY5" fmla="*/ 2572369 h 4440528"/>
                <a:gd name="connsiteX6" fmla="*/ 1682946 w 2734458"/>
                <a:gd name="connsiteY6" fmla="*/ 3116899 h 4440528"/>
                <a:gd name="connsiteX7" fmla="*/ 953481 w 2734458"/>
                <a:gd name="connsiteY7" fmla="*/ 3558688 h 4440528"/>
                <a:gd name="connsiteX8" fmla="*/ 182919 w 2734458"/>
                <a:gd name="connsiteY8" fmla="*/ 3764171 h 4440528"/>
                <a:gd name="connsiteX9" fmla="*/ 18532 w 2734458"/>
                <a:gd name="connsiteY9" fmla="*/ 3774445 h 4440528"/>
                <a:gd name="connsiteX10" fmla="*/ 170 w 2734458"/>
                <a:gd name="connsiteY10" fmla="*/ 4367702 h 4440528"/>
                <a:gd name="connsiteX11" fmla="*/ 188211 w 2734458"/>
                <a:gd name="connsiteY11" fmla="*/ 4440528 h 4440528"/>
                <a:gd name="connsiteX0" fmla="*/ 2703784 w 2734458"/>
                <a:gd name="connsiteY0" fmla="*/ 4436648 h 4440528"/>
                <a:gd name="connsiteX1" fmla="*/ 2724898 w 2734458"/>
                <a:gd name="connsiteY1" fmla="*/ 328598 h 4440528"/>
                <a:gd name="connsiteX2" fmla="*/ 2679539 w 2734458"/>
                <a:gd name="connsiteY2" fmla="*/ 270958 h 4440528"/>
                <a:gd name="connsiteX3" fmla="*/ 2669265 w 2734458"/>
                <a:gd name="connsiteY3" fmla="*/ 435344 h 4440528"/>
                <a:gd name="connsiteX4" fmla="*/ 2444327 w 2734458"/>
                <a:gd name="connsiteY4" fmla="*/ 1739591 h 4440528"/>
                <a:gd name="connsiteX5" fmla="*/ 2104186 w 2734458"/>
                <a:gd name="connsiteY5" fmla="*/ 2572369 h 4440528"/>
                <a:gd name="connsiteX6" fmla="*/ 1682946 w 2734458"/>
                <a:gd name="connsiteY6" fmla="*/ 3116899 h 4440528"/>
                <a:gd name="connsiteX7" fmla="*/ 953481 w 2734458"/>
                <a:gd name="connsiteY7" fmla="*/ 3558688 h 4440528"/>
                <a:gd name="connsiteX8" fmla="*/ 182919 w 2734458"/>
                <a:gd name="connsiteY8" fmla="*/ 3764171 h 4440528"/>
                <a:gd name="connsiteX9" fmla="*/ 18532 w 2734458"/>
                <a:gd name="connsiteY9" fmla="*/ 3774445 h 4440528"/>
                <a:gd name="connsiteX10" fmla="*/ 170 w 2734458"/>
                <a:gd name="connsiteY10" fmla="*/ 4367702 h 4440528"/>
                <a:gd name="connsiteX11" fmla="*/ 188211 w 2734458"/>
                <a:gd name="connsiteY11" fmla="*/ 4440528 h 4440528"/>
                <a:gd name="connsiteX0" fmla="*/ 2703784 w 2731114"/>
                <a:gd name="connsiteY0" fmla="*/ 4196549 h 4200429"/>
                <a:gd name="connsiteX1" fmla="*/ 2724898 w 2731114"/>
                <a:gd name="connsiteY1" fmla="*/ 88499 h 4200429"/>
                <a:gd name="connsiteX2" fmla="*/ 2679539 w 2731114"/>
                <a:gd name="connsiteY2" fmla="*/ 30859 h 4200429"/>
                <a:gd name="connsiteX3" fmla="*/ 2669265 w 2731114"/>
                <a:gd name="connsiteY3" fmla="*/ 195245 h 4200429"/>
                <a:gd name="connsiteX4" fmla="*/ 2444327 w 2731114"/>
                <a:gd name="connsiteY4" fmla="*/ 1499492 h 4200429"/>
                <a:gd name="connsiteX5" fmla="*/ 2104186 w 2731114"/>
                <a:gd name="connsiteY5" fmla="*/ 2332270 h 4200429"/>
                <a:gd name="connsiteX6" fmla="*/ 1682946 w 2731114"/>
                <a:gd name="connsiteY6" fmla="*/ 2876800 h 4200429"/>
                <a:gd name="connsiteX7" fmla="*/ 953481 w 2731114"/>
                <a:gd name="connsiteY7" fmla="*/ 3318589 h 4200429"/>
                <a:gd name="connsiteX8" fmla="*/ 182919 w 2731114"/>
                <a:gd name="connsiteY8" fmla="*/ 3524072 h 4200429"/>
                <a:gd name="connsiteX9" fmla="*/ 18532 w 2731114"/>
                <a:gd name="connsiteY9" fmla="*/ 3534346 h 4200429"/>
                <a:gd name="connsiteX10" fmla="*/ 170 w 2731114"/>
                <a:gd name="connsiteY10" fmla="*/ 4127603 h 4200429"/>
                <a:gd name="connsiteX11" fmla="*/ 188211 w 2731114"/>
                <a:gd name="connsiteY11" fmla="*/ 4200429 h 4200429"/>
                <a:gd name="connsiteX0" fmla="*/ 2703784 w 2734458"/>
                <a:gd name="connsiteY0" fmla="*/ 4419456 h 4423336"/>
                <a:gd name="connsiteX1" fmla="*/ 2724898 w 2734458"/>
                <a:gd name="connsiteY1" fmla="*/ 311406 h 4423336"/>
                <a:gd name="connsiteX2" fmla="*/ 2679539 w 2734458"/>
                <a:gd name="connsiteY2" fmla="*/ 302279 h 4423336"/>
                <a:gd name="connsiteX3" fmla="*/ 2669265 w 2734458"/>
                <a:gd name="connsiteY3" fmla="*/ 418152 h 4423336"/>
                <a:gd name="connsiteX4" fmla="*/ 2444327 w 2734458"/>
                <a:gd name="connsiteY4" fmla="*/ 1722399 h 4423336"/>
                <a:gd name="connsiteX5" fmla="*/ 2104186 w 2734458"/>
                <a:gd name="connsiteY5" fmla="*/ 2555177 h 4423336"/>
                <a:gd name="connsiteX6" fmla="*/ 1682946 w 2734458"/>
                <a:gd name="connsiteY6" fmla="*/ 3099707 h 4423336"/>
                <a:gd name="connsiteX7" fmla="*/ 953481 w 2734458"/>
                <a:gd name="connsiteY7" fmla="*/ 3541496 h 4423336"/>
                <a:gd name="connsiteX8" fmla="*/ 182919 w 2734458"/>
                <a:gd name="connsiteY8" fmla="*/ 3746979 h 4423336"/>
                <a:gd name="connsiteX9" fmla="*/ 18532 w 2734458"/>
                <a:gd name="connsiteY9" fmla="*/ 3757253 h 4423336"/>
                <a:gd name="connsiteX10" fmla="*/ 170 w 2734458"/>
                <a:gd name="connsiteY10" fmla="*/ 4350510 h 4423336"/>
                <a:gd name="connsiteX11" fmla="*/ 188211 w 2734458"/>
                <a:gd name="connsiteY11" fmla="*/ 4423336 h 4423336"/>
                <a:gd name="connsiteX0" fmla="*/ 2703784 w 2731114"/>
                <a:gd name="connsiteY0" fmla="*/ 4141540 h 4145420"/>
                <a:gd name="connsiteX1" fmla="*/ 2724898 w 2731114"/>
                <a:gd name="connsiteY1" fmla="*/ 33490 h 4145420"/>
                <a:gd name="connsiteX2" fmla="*/ 2679539 w 2731114"/>
                <a:gd name="connsiteY2" fmla="*/ 24363 h 4145420"/>
                <a:gd name="connsiteX3" fmla="*/ 2669265 w 2731114"/>
                <a:gd name="connsiteY3" fmla="*/ 140236 h 4145420"/>
                <a:gd name="connsiteX4" fmla="*/ 2444327 w 2731114"/>
                <a:gd name="connsiteY4" fmla="*/ 1444483 h 4145420"/>
                <a:gd name="connsiteX5" fmla="*/ 2104186 w 2731114"/>
                <a:gd name="connsiteY5" fmla="*/ 2277261 h 4145420"/>
                <a:gd name="connsiteX6" fmla="*/ 1682946 w 2731114"/>
                <a:gd name="connsiteY6" fmla="*/ 2821791 h 4145420"/>
                <a:gd name="connsiteX7" fmla="*/ 953481 w 2731114"/>
                <a:gd name="connsiteY7" fmla="*/ 3263580 h 4145420"/>
                <a:gd name="connsiteX8" fmla="*/ 182919 w 2731114"/>
                <a:gd name="connsiteY8" fmla="*/ 3469063 h 4145420"/>
                <a:gd name="connsiteX9" fmla="*/ 18532 w 2731114"/>
                <a:gd name="connsiteY9" fmla="*/ 3479337 h 4145420"/>
                <a:gd name="connsiteX10" fmla="*/ 170 w 2731114"/>
                <a:gd name="connsiteY10" fmla="*/ 4072594 h 4145420"/>
                <a:gd name="connsiteX11" fmla="*/ 188211 w 2731114"/>
                <a:gd name="connsiteY11" fmla="*/ 4145420 h 4145420"/>
                <a:gd name="connsiteX0" fmla="*/ 2703784 w 2727667"/>
                <a:gd name="connsiteY0" fmla="*/ 4142115 h 4145995"/>
                <a:gd name="connsiteX1" fmla="*/ 2715170 w 2727667"/>
                <a:gd name="connsiteY1" fmla="*/ 43766 h 4145995"/>
                <a:gd name="connsiteX2" fmla="*/ 2679539 w 2727667"/>
                <a:gd name="connsiteY2" fmla="*/ 24938 h 4145995"/>
                <a:gd name="connsiteX3" fmla="*/ 2669265 w 2727667"/>
                <a:gd name="connsiteY3" fmla="*/ 140811 h 4145995"/>
                <a:gd name="connsiteX4" fmla="*/ 2444327 w 2727667"/>
                <a:gd name="connsiteY4" fmla="*/ 1445058 h 4145995"/>
                <a:gd name="connsiteX5" fmla="*/ 2104186 w 2727667"/>
                <a:gd name="connsiteY5" fmla="*/ 2277836 h 4145995"/>
                <a:gd name="connsiteX6" fmla="*/ 1682946 w 2727667"/>
                <a:gd name="connsiteY6" fmla="*/ 2822366 h 4145995"/>
                <a:gd name="connsiteX7" fmla="*/ 953481 w 2727667"/>
                <a:gd name="connsiteY7" fmla="*/ 3264155 h 4145995"/>
                <a:gd name="connsiteX8" fmla="*/ 182919 w 2727667"/>
                <a:gd name="connsiteY8" fmla="*/ 3469638 h 4145995"/>
                <a:gd name="connsiteX9" fmla="*/ 18532 w 2727667"/>
                <a:gd name="connsiteY9" fmla="*/ 3479912 h 4145995"/>
                <a:gd name="connsiteX10" fmla="*/ 170 w 2727667"/>
                <a:gd name="connsiteY10" fmla="*/ 4073169 h 4145995"/>
                <a:gd name="connsiteX11" fmla="*/ 188211 w 2727667"/>
                <a:gd name="connsiteY11" fmla="*/ 4145995 h 4145995"/>
                <a:gd name="connsiteX0" fmla="*/ 2703784 w 2727667"/>
                <a:gd name="connsiteY0" fmla="*/ 4147407 h 4151287"/>
                <a:gd name="connsiteX1" fmla="*/ 2715170 w 2727667"/>
                <a:gd name="connsiteY1" fmla="*/ 136379 h 4151287"/>
                <a:gd name="connsiteX2" fmla="*/ 2679539 w 2727667"/>
                <a:gd name="connsiteY2" fmla="*/ 30230 h 4151287"/>
                <a:gd name="connsiteX3" fmla="*/ 2669265 w 2727667"/>
                <a:gd name="connsiteY3" fmla="*/ 146103 h 4151287"/>
                <a:gd name="connsiteX4" fmla="*/ 2444327 w 2727667"/>
                <a:gd name="connsiteY4" fmla="*/ 1450350 h 4151287"/>
                <a:gd name="connsiteX5" fmla="*/ 2104186 w 2727667"/>
                <a:gd name="connsiteY5" fmla="*/ 2283128 h 4151287"/>
                <a:gd name="connsiteX6" fmla="*/ 1682946 w 2727667"/>
                <a:gd name="connsiteY6" fmla="*/ 2827658 h 4151287"/>
                <a:gd name="connsiteX7" fmla="*/ 953481 w 2727667"/>
                <a:gd name="connsiteY7" fmla="*/ 3269447 h 4151287"/>
                <a:gd name="connsiteX8" fmla="*/ 182919 w 2727667"/>
                <a:gd name="connsiteY8" fmla="*/ 3474930 h 4151287"/>
                <a:gd name="connsiteX9" fmla="*/ 18532 w 2727667"/>
                <a:gd name="connsiteY9" fmla="*/ 3485204 h 4151287"/>
                <a:gd name="connsiteX10" fmla="*/ 170 w 2727667"/>
                <a:gd name="connsiteY10" fmla="*/ 4078461 h 4151287"/>
                <a:gd name="connsiteX11" fmla="*/ 188211 w 2727667"/>
                <a:gd name="connsiteY11" fmla="*/ 4151287 h 4151287"/>
                <a:gd name="connsiteX0" fmla="*/ 2703784 w 2731114"/>
                <a:gd name="connsiteY0" fmla="*/ 4148006 h 4151886"/>
                <a:gd name="connsiteX1" fmla="*/ 2724898 w 2731114"/>
                <a:gd name="connsiteY1" fmla="*/ 146681 h 4151886"/>
                <a:gd name="connsiteX2" fmla="*/ 2679539 w 2731114"/>
                <a:gd name="connsiteY2" fmla="*/ 30829 h 4151886"/>
                <a:gd name="connsiteX3" fmla="*/ 2669265 w 2731114"/>
                <a:gd name="connsiteY3" fmla="*/ 146702 h 4151886"/>
                <a:gd name="connsiteX4" fmla="*/ 2444327 w 2731114"/>
                <a:gd name="connsiteY4" fmla="*/ 1450949 h 4151886"/>
                <a:gd name="connsiteX5" fmla="*/ 2104186 w 2731114"/>
                <a:gd name="connsiteY5" fmla="*/ 2283727 h 4151886"/>
                <a:gd name="connsiteX6" fmla="*/ 1682946 w 2731114"/>
                <a:gd name="connsiteY6" fmla="*/ 2828257 h 4151886"/>
                <a:gd name="connsiteX7" fmla="*/ 953481 w 2731114"/>
                <a:gd name="connsiteY7" fmla="*/ 3270046 h 4151886"/>
                <a:gd name="connsiteX8" fmla="*/ 182919 w 2731114"/>
                <a:gd name="connsiteY8" fmla="*/ 3475529 h 4151886"/>
                <a:gd name="connsiteX9" fmla="*/ 18532 w 2731114"/>
                <a:gd name="connsiteY9" fmla="*/ 3485803 h 4151886"/>
                <a:gd name="connsiteX10" fmla="*/ 170 w 2731114"/>
                <a:gd name="connsiteY10" fmla="*/ 4079060 h 4151886"/>
                <a:gd name="connsiteX11" fmla="*/ 188211 w 2731114"/>
                <a:gd name="connsiteY11" fmla="*/ 4151886 h 4151886"/>
                <a:gd name="connsiteX0" fmla="*/ 2703784 w 2731114"/>
                <a:gd name="connsiteY0" fmla="*/ 4148006 h 4151886"/>
                <a:gd name="connsiteX1" fmla="*/ 2724898 w 2731114"/>
                <a:gd name="connsiteY1" fmla="*/ 146681 h 4151886"/>
                <a:gd name="connsiteX2" fmla="*/ 2679539 w 2731114"/>
                <a:gd name="connsiteY2" fmla="*/ 30829 h 4151886"/>
                <a:gd name="connsiteX3" fmla="*/ 2669265 w 2731114"/>
                <a:gd name="connsiteY3" fmla="*/ 146702 h 4151886"/>
                <a:gd name="connsiteX4" fmla="*/ 2444327 w 2731114"/>
                <a:gd name="connsiteY4" fmla="*/ 1450949 h 4151886"/>
                <a:gd name="connsiteX5" fmla="*/ 2104186 w 2731114"/>
                <a:gd name="connsiteY5" fmla="*/ 2283727 h 4151886"/>
                <a:gd name="connsiteX6" fmla="*/ 1682946 w 2731114"/>
                <a:gd name="connsiteY6" fmla="*/ 2828257 h 4151886"/>
                <a:gd name="connsiteX7" fmla="*/ 953481 w 2731114"/>
                <a:gd name="connsiteY7" fmla="*/ 3270046 h 4151886"/>
                <a:gd name="connsiteX8" fmla="*/ 182919 w 2731114"/>
                <a:gd name="connsiteY8" fmla="*/ 3475529 h 4151886"/>
                <a:gd name="connsiteX9" fmla="*/ 18532 w 2731114"/>
                <a:gd name="connsiteY9" fmla="*/ 3485803 h 4151886"/>
                <a:gd name="connsiteX10" fmla="*/ 170 w 2731114"/>
                <a:gd name="connsiteY10" fmla="*/ 4079060 h 4151886"/>
                <a:gd name="connsiteX11" fmla="*/ 188211 w 2731114"/>
                <a:gd name="connsiteY11" fmla="*/ 4151886 h 4151886"/>
                <a:gd name="connsiteX0" fmla="*/ 2719959 w 2747289"/>
                <a:gd name="connsiteY0" fmla="*/ 4148006 h 4151886"/>
                <a:gd name="connsiteX1" fmla="*/ 2741073 w 2747289"/>
                <a:gd name="connsiteY1" fmla="*/ 146681 h 4151886"/>
                <a:gd name="connsiteX2" fmla="*/ 2695714 w 2747289"/>
                <a:gd name="connsiteY2" fmla="*/ 30829 h 4151886"/>
                <a:gd name="connsiteX3" fmla="*/ 2685440 w 2747289"/>
                <a:gd name="connsiteY3" fmla="*/ 146702 h 4151886"/>
                <a:gd name="connsiteX4" fmla="*/ 2460502 w 2747289"/>
                <a:gd name="connsiteY4" fmla="*/ 1450949 h 4151886"/>
                <a:gd name="connsiteX5" fmla="*/ 2120361 w 2747289"/>
                <a:gd name="connsiteY5" fmla="*/ 2283727 h 4151886"/>
                <a:gd name="connsiteX6" fmla="*/ 1699121 w 2747289"/>
                <a:gd name="connsiteY6" fmla="*/ 2828257 h 4151886"/>
                <a:gd name="connsiteX7" fmla="*/ 969656 w 2747289"/>
                <a:gd name="connsiteY7" fmla="*/ 3270046 h 4151886"/>
                <a:gd name="connsiteX8" fmla="*/ 199094 w 2747289"/>
                <a:gd name="connsiteY8" fmla="*/ 3475529 h 4151886"/>
                <a:gd name="connsiteX9" fmla="*/ 34707 w 2747289"/>
                <a:gd name="connsiteY9" fmla="*/ 3485803 h 4151886"/>
                <a:gd name="connsiteX10" fmla="*/ 16 w 2747289"/>
                <a:gd name="connsiteY10" fmla="*/ 2830461 h 4151886"/>
                <a:gd name="connsiteX11" fmla="*/ 204386 w 2747289"/>
                <a:gd name="connsiteY11" fmla="*/ 4151886 h 4151886"/>
                <a:gd name="connsiteX0" fmla="*/ 2719944 w 2747274"/>
                <a:gd name="connsiteY0" fmla="*/ 4148006 h 4148006"/>
                <a:gd name="connsiteX1" fmla="*/ 2741058 w 2747274"/>
                <a:gd name="connsiteY1" fmla="*/ 146681 h 4148006"/>
                <a:gd name="connsiteX2" fmla="*/ 2695699 w 2747274"/>
                <a:gd name="connsiteY2" fmla="*/ 30829 h 4148006"/>
                <a:gd name="connsiteX3" fmla="*/ 2685425 w 2747274"/>
                <a:gd name="connsiteY3" fmla="*/ 146702 h 4148006"/>
                <a:gd name="connsiteX4" fmla="*/ 2460487 w 2747274"/>
                <a:gd name="connsiteY4" fmla="*/ 1450949 h 4148006"/>
                <a:gd name="connsiteX5" fmla="*/ 2120346 w 2747274"/>
                <a:gd name="connsiteY5" fmla="*/ 2283727 h 4148006"/>
                <a:gd name="connsiteX6" fmla="*/ 1699106 w 2747274"/>
                <a:gd name="connsiteY6" fmla="*/ 2828257 h 4148006"/>
                <a:gd name="connsiteX7" fmla="*/ 969641 w 2747274"/>
                <a:gd name="connsiteY7" fmla="*/ 3270046 h 4148006"/>
                <a:gd name="connsiteX8" fmla="*/ 199079 w 2747274"/>
                <a:gd name="connsiteY8" fmla="*/ 3475529 h 4148006"/>
                <a:gd name="connsiteX9" fmla="*/ 34692 w 2747274"/>
                <a:gd name="connsiteY9" fmla="*/ 3485803 h 4148006"/>
                <a:gd name="connsiteX10" fmla="*/ 1 w 2747274"/>
                <a:gd name="connsiteY10" fmla="*/ 2830461 h 4148006"/>
                <a:gd name="connsiteX11" fmla="*/ 1086113 w 2747274"/>
                <a:gd name="connsiteY11" fmla="*/ 2398419 h 4148006"/>
                <a:gd name="connsiteX0" fmla="*/ 1625930 w 2811683"/>
                <a:gd name="connsiteY0" fmla="*/ 1704319 h 3554804"/>
                <a:gd name="connsiteX1" fmla="*/ 2741058 w 2811683"/>
                <a:gd name="connsiteY1" fmla="*/ 162191 h 3554804"/>
                <a:gd name="connsiteX2" fmla="*/ 2695699 w 2811683"/>
                <a:gd name="connsiteY2" fmla="*/ 46339 h 3554804"/>
                <a:gd name="connsiteX3" fmla="*/ 2685425 w 2811683"/>
                <a:gd name="connsiteY3" fmla="*/ 162212 h 3554804"/>
                <a:gd name="connsiteX4" fmla="*/ 2460487 w 2811683"/>
                <a:gd name="connsiteY4" fmla="*/ 1466459 h 3554804"/>
                <a:gd name="connsiteX5" fmla="*/ 2120346 w 2811683"/>
                <a:gd name="connsiteY5" fmla="*/ 2299237 h 3554804"/>
                <a:gd name="connsiteX6" fmla="*/ 1699106 w 2811683"/>
                <a:gd name="connsiteY6" fmla="*/ 2843767 h 3554804"/>
                <a:gd name="connsiteX7" fmla="*/ 969641 w 2811683"/>
                <a:gd name="connsiteY7" fmla="*/ 3285556 h 3554804"/>
                <a:gd name="connsiteX8" fmla="*/ 199079 w 2811683"/>
                <a:gd name="connsiteY8" fmla="*/ 3491039 h 3554804"/>
                <a:gd name="connsiteX9" fmla="*/ 34692 w 2811683"/>
                <a:gd name="connsiteY9" fmla="*/ 3501313 h 3554804"/>
                <a:gd name="connsiteX10" fmla="*/ 1 w 2811683"/>
                <a:gd name="connsiteY10" fmla="*/ 2845971 h 3554804"/>
                <a:gd name="connsiteX11" fmla="*/ 1086113 w 2811683"/>
                <a:gd name="connsiteY11" fmla="*/ 2413929 h 3554804"/>
                <a:gd name="connsiteX0" fmla="*/ 2328059 w 2761176"/>
                <a:gd name="connsiteY0" fmla="*/ 711646 h 3539295"/>
                <a:gd name="connsiteX1" fmla="*/ 2741058 w 2761176"/>
                <a:gd name="connsiteY1" fmla="*/ 146682 h 3539295"/>
                <a:gd name="connsiteX2" fmla="*/ 2695699 w 2761176"/>
                <a:gd name="connsiteY2" fmla="*/ 30830 h 3539295"/>
                <a:gd name="connsiteX3" fmla="*/ 2685425 w 2761176"/>
                <a:gd name="connsiteY3" fmla="*/ 146703 h 3539295"/>
                <a:gd name="connsiteX4" fmla="*/ 2460487 w 2761176"/>
                <a:gd name="connsiteY4" fmla="*/ 1450950 h 3539295"/>
                <a:gd name="connsiteX5" fmla="*/ 2120346 w 2761176"/>
                <a:gd name="connsiteY5" fmla="*/ 2283728 h 3539295"/>
                <a:gd name="connsiteX6" fmla="*/ 1699106 w 2761176"/>
                <a:gd name="connsiteY6" fmla="*/ 2828258 h 3539295"/>
                <a:gd name="connsiteX7" fmla="*/ 969641 w 2761176"/>
                <a:gd name="connsiteY7" fmla="*/ 3270047 h 3539295"/>
                <a:gd name="connsiteX8" fmla="*/ 199079 w 2761176"/>
                <a:gd name="connsiteY8" fmla="*/ 3475530 h 3539295"/>
                <a:gd name="connsiteX9" fmla="*/ 34692 w 2761176"/>
                <a:gd name="connsiteY9" fmla="*/ 3485804 h 3539295"/>
                <a:gd name="connsiteX10" fmla="*/ 1 w 2761176"/>
                <a:gd name="connsiteY10" fmla="*/ 2830462 h 3539295"/>
                <a:gd name="connsiteX11" fmla="*/ 1086113 w 2761176"/>
                <a:gd name="connsiteY11" fmla="*/ 2398420 h 3539295"/>
                <a:gd name="connsiteX0" fmla="*/ 2328059 w 2716216"/>
                <a:gd name="connsiteY0" fmla="*/ 883071 h 3710720"/>
                <a:gd name="connsiteX1" fmla="*/ 2512458 w 2716216"/>
                <a:gd name="connsiteY1" fmla="*/ 30386 h 3710720"/>
                <a:gd name="connsiteX2" fmla="*/ 2695699 w 2716216"/>
                <a:gd name="connsiteY2" fmla="*/ 202255 h 3710720"/>
                <a:gd name="connsiteX3" fmla="*/ 2685425 w 2716216"/>
                <a:gd name="connsiteY3" fmla="*/ 318128 h 3710720"/>
                <a:gd name="connsiteX4" fmla="*/ 2460487 w 2716216"/>
                <a:gd name="connsiteY4" fmla="*/ 1622375 h 3710720"/>
                <a:gd name="connsiteX5" fmla="*/ 2120346 w 2716216"/>
                <a:gd name="connsiteY5" fmla="*/ 2455153 h 3710720"/>
                <a:gd name="connsiteX6" fmla="*/ 1699106 w 2716216"/>
                <a:gd name="connsiteY6" fmla="*/ 2999683 h 3710720"/>
                <a:gd name="connsiteX7" fmla="*/ 969641 w 2716216"/>
                <a:gd name="connsiteY7" fmla="*/ 3441472 h 3710720"/>
                <a:gd name="connsiteX8" fmla="*/ 199079 w 2716216"/>
                <a:gd name="connsiteY8" fmla="*/ 3646955 h 3710720"/>
                <a:gd name="connsiteX9" fmla="*/ 34692 w 2716216"/>
                <a:gd name="connsiteY9" fmla="*/ 3657229 h 3710720"/>
                <a:gd name="connsiteX10" fmla="*/ 1 w 2716216"/>
                <a:gd name="connsiteY10" fmla="*/ 3001887 h 3710720"/>
                <a:gd name="connsiteX11" fmla="*/ 1086113 w 2716216"/>
                <a:gd name="connsiteY11" fmla="*/ 2569845 h 3710720"/>
                <a:gd name="connsiteX0" fmla="*/ 2328059 w 2775718"/>
                <a:gd name="connsiteY0" fmla="*/ 1068223 h 3895872"/>
                <a:gd name="connsiteX1" fmla="*/ 2757387 w 2775718"/>
                <a:gd name="connsiteY1" fmla="*/ 20105 h 3895872"/>
                <a:gd name="connsiteX2" fmla="*/ 2695699 w 2775718"/>
                <a:gd name="connsiteY2" fmla="*/ 387407 h 3895872"/>
                <a:gd name="connsiteX3" fmla="*/ 2685425 w 2775718"/>
                <a:gd name="connsiteY3" fmla="*/ 503280 h 3895872"/>
                <a:gd name="connsiteX4" fmla="*/ 2460487 w 2775718"/>
                <a:gd name="connsiteY4" fmla="*/ 1807527 h 3895872"/>
                <a:gd name="connsiteX5" fmla="*/ 2120346 w 2775718"/>
                <a:gd name="connsiteY5" fmla="*/ 2640305 h 3895872"/>
                <a:gd name="connsiteX6" fmla="*/ 1699106 w 2775718"/>
                <a:gd name="connsiteY6" fmla="*/ 3184835 h 3895872"/>
                <a:gd name="connsiteX7" fmla="*/ 969641 w 2775718"/>
                <a:gd name="connsiteY7" fmla="*/ 3626624 h 3895872"/>
                <a:gd name="connsiteX8" fmla="*/ 199079 w 2775718"/>
                <a:gd name="connsiteY8" fmla="*/ 3832107 h 3895872"/>
                <a:gd name="connsiteX9" fmla="*/ 34692 w 2775718"/>
                <a:gd name="connsiteY9" fmla="*/ 3842381 h 3895872"/>
                <a:gd name="connsiteX10" fmla="*/ 1 w 2775718"/>
                <a:gd name="connsiteY10" fmla="*/ 3187039 h 3895872"/>
                <a:gd name="connsiteX11" fmla="*/ 1086113 w 2775718"/>
                <a:gd name="connsiteY11" fmla="*/ 2754997 h 3895872"/>
                <a:gd name="connsiteX0" fmla="*/ 2328059 w 2716482"/>
                <a:gd name="connsiteY0" fmla="*/ 1099721 h 3927370"/>
                <a:gd name="connsiteX1" fmla="*/ 2686630 w 2716482"/>
                <a:gd name="connsiteY1" fmla="*/ 19031 h 3927370"/>
                <a:gd name="connsiteX2" fmla="*/ 2695699 w 2716482"/>
                <a:gd name="connsiteY2" fmla="*/ 418905 h 3927370"/>
                <a:gd name="connsiteX3" fmla="*/ 2685425 w 2716482"/>
                <a:gd name="connsiteY3" fmla="*/ 534778 h 3927370"/>
                <a:gd name="connsiteX4" fmla="*/ 2460487 w 2716482"/>
                <a:gd name="connsiteY4" fmla="*/ 1839025 h 3927370"/>
                <a:gd name="connsiteX5" fmla="*/ 2120346 w 2716482"/>
                <a:gd name="connsiteY5" fmla="*/ 2671803 h 3927370"/>
                <a:gd name="connsiteX6" fmla="*/ 1699106 w 2716482"/>
                <a:gd name="connsiteY6" fmla="*/ 3216333 h 3927370"/>
                <a:gd name="connsiteX7" fmla="*/ 969641 w 2716482"/>
                <a:gd name="connsiteY7" fmla="*/ 3658122 h 3927370"/>
                <a:gd name="connsiteX8" fmla="*/ 199079 w 2716482"/>
                <a:gd name="connsiteY8" fmla="*/ 3863605 h 3927370"/>
                <a:gd name="connsiteX9" fmla="*/ 34692 w 2716482"/>
                <a:gd name="connsiteY9" fmla="*/ 3873879 h 3927370"/>
                <a:gd name="connsiteX10" fmla="*/ 1 w 2716482"/>
                <a:gd name="connsiteY10" fmla="*/ 3218537 h 3927370"/>
                <a:gd name="connsiteX11" fmla="*/ 1086113 w 2716482"/>
                <a:gd name="connsiteY11" fmla="*/ 2786495 h 3927370"/>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066284 w 2720483"/>
                <a:gd name="connsiteY12" fmla="*/ 2819221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679841 w 2720483"/>
                <a:gd name="connsiteY12" fmla="*/ 3009225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768412 w 2720483"/>
                <a:gd name="connsiteY12" fmla="*/ 1695481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2073212 w 2720483"/>
                <a:gd name="connsiteY12" fmla="*/ 1543478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773855 w 2720483"/>
                <a:gd name="connsiteY12" fmla="*/ 1923486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703098 w 2720483"/>
                <a:gd name="connsiteY12" fmla="*/ 2162349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703098 w 2720483"/>
                <a:gd name="connsiteY12" fmla="*/ 2162349 h 3917987"/>
                <a:gd name="connsiteX0" fmla="*/ 2273630 w 2724566"/>
                <a:gd name="connsiteY0" fmla="*/ 1049797 h 4105451"/>
                <a:gd name="connsiteX1" fmla="*/ 2692073 w 2724566"/>
                <a:gd name="connsiteY1" fmla="*/ 7108 h 4105451"/>
                <a:gd name="connsiteX2" fmla="*/ 2695699 w 2724566"/>
                <a:gd name="connsiteY2" fmla="*/ 596986 h 4105451"/>
                <a:gd name="connsiteX3" fmla="*/ 2685425 w 2724566"/>
                <a:gd name="connsiteY3" fmla="*/ 712859 h 4105451"/>
                <a:gd name="connsiteX4" fmla="*/ 2460487 w 2724566"/>
                <a:gd name="connsiteY4" fmla="*/ 2017106 h 4105451"/>
                <a:gd name="connsiteX5" fmla="*/ 2120346 w 2724566"/>
                <a:gd name="connsiteY5" fmla="*/ 2849884 h 4105451"/>
                <a:gd name="connsiteX6" fmla="*/ 1699106 w 2724566"/>
                <a:gd name="connsiteY6" fmla="*/ 3394414 h 4105451"/>
                <a:gd name="connsiteX7" fmla="*/ 969641 w 2724566"/>
                <a:gd name="connsiteY7" fmla="*/ 3836203 h 4105451"/>
                <a:gd name="connsiteX8" fmla="*/ 199079 w 2724566"/>
                <a:gd name="connsiteY8" fmla="*/ 4041686 h 4105451"/>
                <a:gd name="connsiteX9" fmla="*/ 34692 w 2724566"/>
                <a:gd name="connsiteY9" fmla="*/ 4051960 h 4105451"/>
                <a:gd name="connsiteX10" fmla="*/ 1 w 2724566"/>
                <a:gd name="connsiteY10" fmla="*/ 3396618 h 4105451"/>
                <a:gd name="connsiteX11" fmla="*/ 1086113 w 2724566"/>
                <a:gd name="connsiteY11" fmla="*/ 2964576 h 4105451"/>
                <a:gd name="connsiteX12" fmla="*/ 1703098 w 2724566"/>
                <a:gd name="connsiteY12" fmla="*/ 2349813 h 4105451"/>
                <a:gd name="connsiteX0" fmla="*/ 2273630 w 2726557"/>
                <a:gd name="connsiteY0" fmla="*/ 1078252 h 4133906"/>
                <a:gd name="connsiteX1" fmla="*/ 2692073 w 2726557"/>
                <a:gd name="connsiteY1" fmla="*/ 35563 h 4133906"/>
                <a:gd name="connsiteX2" fmla="*/ 2701141 w 2726557"/>
                <a:gd name="connsiteY2" fmla="*/ 288863 h 4133906"/>
                <a:gd name="connsiteX3" fmla="*/ 2685425 w 2726557"/>
                <a:gd name="connsiteY3" fmla="*/ 741314 h 4133906"/>
                <a:gd name="connsiteX4" fmla="*/ 2460487 w 2726557"/>
                <a:gd name="connsiteY4" fmla="*/ 2045561 h 4133906"/>
                <a:gd name="connsiteX5" fmla="*/ 2120346 w 2726557"/>
                <a:gd name="connsiteY5" fmla="*/ 2878339 h 4133906"/>
                <a:gd name="connsiteX6" fmla="*/ 1699106 w 2726557"/>
                <a:gd name="connsiteY6" fmla="*/ 3422869 h 4133906"/>
                <a:gd name="connsiteX7" fmla="*/ 969641 w 2726557"/>
                <a:gd name="connsiteY7" fmla="*/ 3864658 h 4133906"/>
                <a:gd name="connsiteX8" fmla="*/ 199079 w 2726557"/>
                <a:gd name="connsiteY8" fmla="*/ 4070141 h 4133906"/>
                <a:gd name="connsiteX9" fmla="*/ 34692 w 2726557"/>
                <a:gd name="connsiteY9" fmla="*/ 4080415 h 4133906"/>
                <a:gd name="connsiteX10" fmla="*/ 1 w 2726557"/>
                <a:gd name="connsiteY10" fmla="*/ 3425073 h 4133906"/>
                <a:gd name="connsiteX11" fmla="*/ 1086113 w 2726557"/>
                <a:gd name="connsiteY11" fmla="*/ 2993031 h 4133906"/>
                <a:gd name="connsiteX12" fmla="*/ 1703098 w 2726557"/>
                <a:gd name="connsiteY12" fmla="*/ 2378268 h 4133906"/>
                <a:gd name="connsiteX0" fmla="*/ 2273630 w 2725492"/>
                <a:gd name="connsiteY0" fmla="*/ 789915 h 3845569"/>
                <a:gd name="connsiteX1" fmla="*/ 2430816 w 2725492"/>
                <a:gd name="connsiteY1" fmla="*/ 371526 h 3845569"/>
                <a:gd name="connsiteX2" fmla="*/ 2701141 w 2725492"/>
                <a:gd name="connsiteY2" fmla="*/ 526 h 3845569"/>
                <a:gd name="connsiteX3" fmla="*/ 2685425 w 2725492"/>
                <a:gd name="connsiteY3" fmla="*/ 452977 h 3845569"/>
                <a:gd name="connsiteX4" fmla="*/ 2460487 w 2725492"/>
                <a:gd name="connsiteY4" fmla="*/ 1757224 h 3845569"/>
                <a:gd name="connsiteX5" fmla="*/ 2120346 w 2725492"/>
                <a:gd name="connsiteY5" fmla="*/ 2590002 h 3845569"/>
                <a:gd name="connsiteX6" fmla="*/ 1699106 w 2725492"/>
                <a:gd name="connsiteY6" fmla="*/ 3134532 h 3845569"/>
                <a:gd name="connsiteX7" fmla="*/ 969641 w 2725492"/>
                <a:gd name="connsiteY7" fmla="*/ 3576321 h 3845569"/>
                <a:gd name="connsiteX8" fmla="*/ 199079 w 2725492"/>
                <a:gd name="connsiteY8" fmla="*/ 3781804 h 3845569"/>
                <a:gd name="connsiteX9" fmla="*/ 34692 w 2725492"/>
                <a:gd name="connsiteY9" fmla="*/ 3792078 h 3845569"/>
                <a:gd name="connsiteX10" fmla="*/ 1 w 2725492"/>
                <a:gd name="connsiteY10" fmla="*/ 3136736 h 3845569"/>
                <a:gd name="connsiteX11" fmla="*/ 1086113 w 2725492"/>
                <a:gd name="connsiteY11" fmla="*/ 2704694 h 3845569"/>
                <a:gd name="connsiteX12" fmla="*/ 1703098 w 2725492"/>
                <a:gd name="connsiteY12" fmla="*/ 2089931 h 3845569"/>
                <a:gd name="connsiteX0" fmla="*/ 1854530 w 2725492"/>
                <a:gd name="connsiteY0" fmla="*/ 1898443 h 3846644"/>
                <a:gd name="connsiteX1" fmla="*/ 2430816 w 2725492"/>
                <a:gd name="connsiteY1" fmla="*/ 372601 h 3846644"/>
                <a:gd name="connsiteX2" fmla="*/ 2701141 w 2725492"/>
                <a:gd name="connsiteY2" fmla="*/ 1601 h 3846644"/>
                <a:gd name="connsiteX3" fmla="*/ 2685425 w 2725492"/>
                <a:gd name="connsiteY3" fmla="*/ 454052 h 3846644"/>
                <a:gd name="connsiteX4" fmla="*/ 2460487 w 2725492"/>
                <a:gd name="connsiteY4" fmla="*/ 1758299 h 3846644"/>
                <a:gd name="connsiteX5" fmla="*/ 2120346 w 2725492"/>
                <a:gd name="connsiteY5" fmla="*/ 2591077 h 3846644"/>
                <a:gd name="connsiteX6" fmla="*/ 1699106 w 2725492"/>
                <a:gd name="connsiteY6" fmla="*/ 3135607 h 3846644"/>
                <a:gd name="connsiteX7" fmla="*/ 969641 w 2725492"/>
                <a:gd name="connsiteY7" fmla="*/ 3577396 h 3846644"/>
                <a:gd name="connsiteX8" fmla="*/ 199079 w 2725492"/>
                <a:gd name="connsiteY8" fmla="*/ 3782879 h 3846644"/>
                <a:gd name="connsiteX9" fmla="*/ 34692 w 2725492"/>
                <a:gd name="connsiteY9" fmla="*/ 3793153 h 3846644"/>
                <a:gd name="connsiteX10" fmla="*/ 1 w 2725492"/>
                <a:gd name="connsiteY10" fmla="*/ 3137811 h 3846644"/>
                <a:gd name="connsiteX11" fmla="*/ 1086113 w 2725492"/>
                <a:gd name="connsiteY11" fmla="*/ 2705769 h 3846644"/>
                <a:gd name="connsiteX12" fmla="*/ 1703098 w 2725492"/>
                <a:gd name="connsiteY12" fmla="*/ 2091006 h 3846644"/>
                <a:gd name="connsiteX0" fmla="*/ 1854530 w 2737540"/>
                <a:gd name="connsiteY0" fmla="*/ 2114518 h 4062719"/>
                <a:gd name="connsiteX1" fmla="*/ 2430816 w 2737540"/>
                <a:gd name="connsiteY1" fmla="*/ 588676 h 4062719"/>
                <a:gd name="connsiteX2" fmla="*/ 2717470 w 2737540"/>
                <a:gd name="connsiteY2" fmla="*/ 528 h 4062719"/>
                <a:gd name="connsiteX3" fmla="*/ 2685425 w 2737540"/>
                <a:gd name="connsiteY3" fmla="*/ 670127 h 4062719"/>
                <a:gd name="connsiteX4" fmla="*/ 2460487 w 2737540"/>
                <a:gd name="connsiteY4" fmla="*/ 1974374 h 4062719"/>
                <a:gd name="connsiteX5" fmla="*/ 2120346 w 2737540"/>
                <a:gd name="connsiteY5" fmla="*/ 2807152 h 4062719"/>
                <a:gd name="connsiteX6" fmla="*/ 1699106 w 2737540"/>
                <a:gd name="connsiteY6" fmla="*/ 3351682 h 4062719"/>
                <a:gd name="connsiteX7" fmla="*/ 969641 w 2737540"/>
                <a:gd name="connsiteY7" fmla="*/ 3793471 h 4062719"/>
                <a:gd name="connsiteX8" fmla="*/ 199079 w 2737540"/>
                <a:gd name="connsiteY8" fmla="*/ 3998954 h 4062719"/>
                <a:gd name="connsiteX9" fmla="*/ 34692 w 2737540"/>
                <a:gd name="connsiteY9" fmla="*/ 4009228 h 4062719"/>
                <a:gd name="connsiteX10" fmla="*/ 1 w 2737540"/>
                <a:gd name="connsiteY10" fmla="*/ 3353886 h 4062719"/>
                <a:gd name="connsiteX11" fmla="*/ 1086113 w 2737540"/>
                <a:gd name="connsiteY11" fmla="*/ 2921844 h 4062719"/>
                <a:gd name="connsiteX12" fmla="*/ 1703098 w 2737540"/>
                <a:gd name="connsiteY12" fmla="*/ 2307081 h 4062719"/>
                <a:gd name="connsiteX0" fmla="*/ 1854530 w 2718777"/>
                <a:gd name="connsiteY0" fmla="*/ 2114189 h 4062390"/>
                <a:gd name="connsiteX1" fmla="*/ 2430816 w 2718777"/>
                <a:gd name="connsiteY1" fmla="*/ 588347 h 4062390"/>
                <a:gd name="connsiteX2" fmla="*/ 2717470 w 2718777"/>
                <a:gd name="connsiteY2" fmla="*/ 199 h 4062390"/>
                <a:gd name="connsiteX3" fmla="*/ 2685425 w 2718777"/>
                <a:gd name="connsiteY3" fmla="*/ 669798 h 4062390"/>
                <a:gd name="connsiteX4" fmla="*/ 2460487 w 2718777"/>
                <a:gd name="connsiteY4" fmla="*/ 1974045 h 4062390"/>
                <a:gd name="connsiteX5" fmla="*/ 2120346 w 2718777"/>
                <a:gd name="connsiteY5" fmla="*/ 2806823 h 4062390"/>
                <a:gd name="connsiteX6" fmla="*/ 1699106 w 2718777"/>
                <a:gd name="connsiteY6" fmla="*/ 3351353 h 4062390"/>
                <a:gd name="connsiteX7" fmla="*/ 969641 w 2718777"/>
                <a:gd name="connsiteY7" fmla="*/ 3793142 h 4062390"/>
                <a:gd name="connsiteX8" fmla="*/ 199079 w 2718777"/>
                <a:gd name="connsiteY8" fmla="*/ 3998625 h 4062390"/>
                <a:gd name="connsiteX9" fmla="*/ 34692 w 2718777"/>
                <a:gd name="connsiteY9" fmla="*/ 4008899 h 4062390"/>
                <a:gd name="connsiteX10" fmla="*/ 1 w 2718777"/>
                <a:gd name="connsiteY10" fmla="*/ 3353557 h 4062390"/>
                <a:gd name="connsiteX11" fmla="*/ 1086113 w 2718777"/>
                <a:gd name="connsiteY11" fmla="*/ 2921515 h 4062390"/>
                <a:gd name="connsiteX12" fmla="*/ 1703098 w 2718777"/>
                <a:gd name="connsiteY12" fmla="*/ 2306752 h 4062390"/>
                <a:gd name="connsiteX0" fmla="*/ 1854530 w 2744796"/>
                <a:gd name="connsiteY0" fmla="*/ 2116990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703098 w 2744796"/>
                <a:gd name="connsiteY12" fmla="*/ 230955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703098 w 2744796"/>
                <a:gd name="connsiteY12" fmla="*/ 230955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703098 w 2744796"/>
                <a:gd name="connsiteY12" fmla="*/ 230955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621456 w 2744796"/>
                <a:gd name="connsiteY12" fmla="*/ 239098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632341 w 2744796"/>
                <a:gd name="connsiteY12" fmla="*/ 243441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447284 w 2744796"/>
                <a:gd name="connsiteY12" fmla="*/ 2613560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447284 w 2744796"/>
                <a:gd name="connsiteY12" fmla="*/ 2613560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598716 w 2744796"/>
                <a:gd name="connsiteY0" fmla="*/ 243728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598716 w 2744796"/>
                <a:gd name="connsiteY0" fmla="*/ 243728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598716 w 2744796"/>
                <a:gd name="connsiteY0" fmla="*/ 243728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598716 w 2744796"/>
                <a:gd name="connsiteY0" fmla="*/ 243728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601658 w 2747738"/>
                <a:gd name="connsiteY0" fmla="*/ 2437285 h 4061232"/>
                <a:gd name="connsiteX1" fmla="*/ 2335787 w 2747738"/>
                <a:gd name="connsiteY1" fmla="*/ 916870 h 4061232"/>
                <a:gd name="connsiteX2" fmla="*/ 2720412 w 2747738"/>
                <a:gd name="connsiteY2" fmla="*/ 3000 h 4061232"/>
                <a:gd name="connsiteX3" fmla="*/ 2688367 w 2747738"/>
                <a:gd name="connsiteY3" fmla="*/ 672599 h 4061232"/>
                <a:gd name="connsiteX4" fmla="*/ 2463429 w 2747738"/>
                <a:gd name="connsiteY4" fmla="*/ 1976846 h 4061232"/>
                <a:gd name="connsiteX5" fmla="*/ 2123288 w 2747738"/>
                <a:gd name="connsiteY5" fmla="*/ 2809624 h 4061232"/>
                <a:gd name="connsiteX6" fmla="*/ 1702048 w 2747738"/>
                <a:gd name="connsiteY6" fmla="*/ 3354154 h 4061232"/>
                <a:gd name="connsiteX7" fmla="*/ 972583 w 2747738"/>
                <a:gd name="connsiteY7" fmla="*/ 3795943 h 4061232"/>
                <a:gd name="connsiteX8" fmla="*/ 202021 w 2747738"/>
                <a:gd name="connsiteY8" fmla="*/ 4001426 h 4061232"/>
                <a:gd name="connsiteX9" fmla="*/ 21306 w 2747738"/>
                <a:gd name="connsiteY9" fmla="*/ 4006272 h 4061232"/>
                <a:gd name="connsiteX10" fmla="*/ 2943 w 2747738"/>
                <a:gd name="connsiteY10" fmla="*/ 3356358 h 4061232"/>
                <a:gd name="connsiteX11" fmla="*/ 1089055 w 2747738"/>
                <a:gd name="connsiteY11" fmla="*/ 2924316 h 4061232"/>
                <a:gd name="connsiteX12" fmla="*/ 1602626 w 2747738"/>
                <a:gd name="connsiteY12" fmla="*/ 2434413 h 4061232"/>
                <a:gd name="connsiteX0" fmla="*/ 1598716 w 2744796"/>
                <a:gd name="connsiteY0" fmla="*/ 2437285 h 4037748"/>
                <a:gd name="connsiteX1" fmla="*/ 2332845 w 2744796"/>
                <a:gd name="connsiteY1" fmla="*/ 916870 h 4037748"/>
                <a:gd name="connsiteX2" fmla="*/ 2717470 w 2744796"/>
                <a:gd name="connsiteY2" fmla="*/ 3000 h 4037748"/>
                <a:gd name="connsiteX3" fmla="*/ 2685425 w 2744796"/>
                <a:gd name="connsiteY3" fmla="*/ 672599 h 4037748"/>
                <a:gd name="connsiteX4" fmla="*/ 2460487 w 2744796"/>
                <a:gd name="connsiteY4" fmla="*/ 1976846 h 4037748"/>
                <a:gd name="connsiteX5" fmla="*/ 2120346 w 2744796"/>
                <a:gd name="connsiteY5" fmla="*/ 2809624 h 4037748"/>
                <a:gd name="connsiteX6" fmla="*/ 1699106 w 2744796"/>
                <a:gd name="connsiteY6" fmla="*/ 3354154 h 4037748"/>
                <a:gd name="connsiteX7" fmla="*/ 969641 w 2744796"/>
                <a:gd name="connsiteY7" fmla="*/ 3795943 h 4037748"/>
                <a:gd name="connsiteX8" fmla="*/ 199079 w 2744796"/>
                <a:gd name="connsiteY8" fmla="*/ 4001426 h 4037748"/>
                <a:gd name="connsiteX9" fmla="*/ 18364 w 2744796"/>
                <a:gd name="connsiteY9" fmla="*/ 4006272 h 4037748"/>
                <a:gd name="connsiteX10" fmla="*/ 1 w 2744796"/>
                <a:gd name="connsiteY10" fmla="*/ 3356358 h 4037748"/>
                <a:gd name="connsiteX11" fmla="*/ 1086113 w 2744796"/>
                <a:gd name="connsiteY11" fmla="*/ 2924316 h 4037748"/>
                <a:gd name="connsiteX12" fmla="*/ 1599684 w 2744796"/>
                <a:gd name="connsiteY12" fmla="*/ 2434413 h 4037748"/>
                <a:gd name="connsiteX0" fmla="*/ 1599713 w 2745793"/>
                <a:gd name="connsiteY0" fmla="*/ 2437285 h 4037748"/>
                <a:gd name="connsiteX1" fmla="*/ 2333842 w 2745793"/>
                <a:gd name="connsiteY1" fmla="*/ 916870 h 4037748"/>
                <a:gd name="connsiteX2" fmla="*/ 2718467 w 2745793"/>
                <a:gd name="connsiteY2" fmla="*/ 3000 h 4037748"/>
                <a:gd name="connsiteX3" fmla="*/ 2686422 w 2745793"/>
                <a:gd name="connsiteY3" fmla="*/ 672599 h 4037748"/>
                <a:gd name="connsiteX4" fmla="*/ 2461484 w 2745793"/>
                <a:gd name="connsiteY4" fmla="*/ 1976846 h 4037748"/>
                <a:gd name="connsiteX5" fmla="*/ 2121343 w 2745793"/>
                <a:gd name="connsiteY5" fmla="*/ 2809624 h 4037748"/>
                <a:gd name="connsiteX6" fmla="*/ 1700103 w 2745793"/>
                <a:gd name="connsiteY6" fmla="*/ 3354154 h 4037748"/>
                <a:gd name="connsiteX7" fmla="*/ 970638 w 2745793"/>
                <a:gd name="connsiteY7" fmla="*/ 3795943 h 4037748"/>
                <a:gd name="connsiteX8" fmla="*/ 200076 w 2745793"/>
                <a:gd name="connsiteY8" fmla="*/ 4001426 h 4037748"/>
                <a:gd name="connsiteX9" fmla="*/ 3033 w 2745793"/>
                <a:gd name="connsiteY9" fmla="*/ 4006272 h 4037748"/>
                <a:gd name="connsiteX10" fmla="*/ 998 w 2745793"/>
                <a:gd name="connsiteY10" fmla="*/ 3356358 h 4037748"/>
                <a:gd name="connsiteX11" fmla="*/ 1087110 w 2745793"/>
                <a:gd name="connsiteY11" fmla="*/ 2924316 h 4037748"/>
                <a:gd name="connsiteX12" fmla="*/ 1600681 w 2745793"/>
                <a:gd name="connsiteY12" fmla="*/ 2434413 h 4037748"/>
                <a:gd name="connsiteX0" fmla="*/ 1599713 w 2703335"/>
                <a:gd name="connsiteY0" fmla="*/ 2604820 h 4205283"/>
                <a:gd name="connsiteX1" fmla="*/ 2333842 w 2703335"/>
                <a:gd name="connsiteY1" fmla="*/ 1084405 h 4205283"/>
                <a:gd name="connsiteX2" fmla="*/ 2647710 w 2703335"/>
                <a:gd name="connsiteY2" fmla="*/ 2246 h 4205283"/>
                <a:gd name="connsiteX3" fmla="*/ 2686422 w 2703335"/>
                <a:gd name="connsiteY3" fmla="*/ 840134 h 4205283"/>
                <a:gd name="connsiteX4" fmla="*/ 2461484 w 2703335"/>
                <a:gd name="connsiteY4" fmla="*/ 2144381 h 4205283"/>
                <a:gd name="connsiteX5" fmla="*/ 2121343 w 2703335"/>
                <a:gd name="connsiteY5" fmla="*/ 2977159 h 4205283"/>
                <a:gd name="connsiteX6" fmla="*/ 1700103 w 2703335"/>
                <a:gd name="connsiteY6" fmla="*/ 3521689 h 4205283"/>
                <a:gd name="connsiteX7" fmla="*/ 970638 w 2703335"/>
                <a:gd name="connsiteY7" fmla="*/ 3963478 h 4205283"/>
                <a:gd name="connsiteX8" fmla="*/ 200076 w 2703335"/>
                <a:gd name="connsiteY8" fmla="*/ 4168961 h 4205283"/>
                <a:gd name="connsiteX9" fmla="*/ 3033 w 2703335"/>
                <a:gd name="connsiteY9" fmla="*/ 4173807 h 4205283"/>
                <a:gd name="connsiteX10" fmla="*/ 998 w 2703335"/>
                <a:gd name="connsiteY10" fmla="*/ 3523893 h 4205283"/>
                <a:gd name="connsiteX11" fmla="*/ 1087110 w 2703335"/>
                <a:gd name="connsiteY11" fmla="*/ 3091851 h 4205283"/>
                <a:gd name="connsiteX12" fmla="*/ 1600681 w 2703335"/>
                <a:gd name="connsiteY12" fmla="*/ 2601948 h 4205283"/>
                <a:gd name="connsiteX0" fmla="*/ 1599713 w 2694292"/>
                <a:gd name="connsiteY0" fmla="*/ 2602675 h 4203138"/>
                <a:gd name="connsiteX1" fmla="*/ 2333842 w 2694292"/>
                <a:gd name="connsiteY1" fmla="*/ 1082260 h 4203138"/>
                <a:gd name="connsiteX2" fmla="*/ 2647710 w 2694292"/>
                <a:gd name="connsiteY2" fmla="*/ 101 h 4203138"/>
                <a:gd name="connsiteX3" fmla="*/ 2686422 w 2694292"/>
                <a:gd name="connsiteY3" fmla="*/ 837989 h 4203138"/>
                <a:gd name="connsiteX4" fmla="*/ 2461484 w 2694292"/>
                <a:gd name="connsiteY4" fmla="*/ 2142236 h 4203138"/>
                <a:gd name="connsiteX5" fmla="*/ 2121343 w 2694292"/>
                <a:gd name="connsiteY5" fmla="*/ 2975014 h 4203138"/>
                <a:gd name="connsiteX6" fmla="*/ 1700103 w 2694292"/>
                <a:gd name="connsiteY6" fmla="*/ 3519544 h 4203138"/>
                <a:gd name="connsiteX7" fmla="*/ 970638 w 2694292"/>
                <a:gd name="connsiteY7" fmla="*/ 3961333 h 4203138"/>
                <a:gd name="connsiteX8" fmla="*/ 200076 w 2694292"/>
                <a:gd name="connsiteY8" fmla="*/ 4166816 h 4203138"/>
                <a:gd name="connsiteX9" fmla="*/ 3033 w 2694292"/>
                <a:gd name="connsiteY9" fmla="*/ 4171662 h 4203138"/>
                <a:gd name="connsiteX10" fmla="*/ 998 w 2694292"/>
                <a:gd name="connsiteY10" fmla="*/ 3521748 h 4203138"/>
                <a:gd name="connsiteX11" fmla="*/ 1087110 w 2694292"/>
                <a:gd name="connsiteY11" fmla="*/ 3089706 h 4203138"/>
                <a:gd name="connsiteX12" fmla="*/ 1600681 w 2694292"/>
                <a:gd name="connsiteY12" fmla="*/ 2599803 h 4203138"/>
                <a:gd name="connsiteX0" fmla="*/ 1599713 w 2699538"/>
                <a:gd name="connsiteY0" fmla="*/ 2608102 h 4208565"/>
                <a:gd name="connsiteX1" fmla="*/ 2333842 w 2699538"/>
                <a:gd name="connsiteY1" fmla="*/ 1087687 h 4208565"/>
                <a:gd name="connsiteX2" fmla="*/ 2674924 w 2699538"/>
                <a:gd name="connsiteY2" fmla="*/ 99 h 4208565"/>
                <a:gd name="connsiteX3" fmla="*/ 2686422 w 2699538"/>
                <a:gd name="connsiteY3" fmla="*/ 843416 h 4208565"/>
                <a:gd name="connsiteX4" fmla="*/ 2461484 w 2699538"/>
                <a:gd name="connsiteY4" fmla="*/ 2147663 h 4208565"/>
                <a:gd name="connsiteX5" fmla="*/ 2121343 w 2699538"/>
                <a:gd name="connsiteY5" fmla="*/ 2980441 h 4208565"/>
                <a:gd name="connsiteX6" fmla="*/ 1700103 w 2699538"/>
                <a:gd name="connsiteY6" fmla="*/ 3524971 h 4208565"/>
                <a:gd name="connsiteX7" fmla="*/ 970638 w 2699538"/>
                <a:gd name="connsiteY7" fmla="*/ 3966760 h 4208565"/>
                <a:gd name="connsiteX8" fmla="*/ 200076 w 2699538"/>
                <a:gd name="connsiteY8" fmla="*/ 4172243 h 4208565"/>
                <a:gd name="connsiteX9" fmla="*/ 3033 w 2699538"/>
                <a:gd name="connsiteY9" fmla="*/ 4177089 h 4208565"/>
                <a:gd name="connsiteX10" fmla="*/ 998 w 2699538"/>
                <a:gd name="connsiteY10" fmla="*/ 3527175 h 4208565"/>
                <a:gd name="connsiteX11" fmla="*/ 1087110 w 2699538"/>
                <a:gd name="connsiteY11" fmla="*/ 3095133 h 4208565"/>
                <a:gd name="connsiteX12" fmla="*/ 1600681 w 2699538"/>
                <a:gd name="connsiteY12" fmla="*/ 2605230 h 42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9538" h="4208565">
                  <a:moveTo>
                    <a:pt x="1599713" y="2608102"/>
                  </a:moveTo>
                  <a:cubicBezTo>
                    <a:pt x="1888755" y="2199815"/>
                    <a:pt x="2154640" y="1522354"/>
                    <a:pt x="2333842" y="1087687"/>
                  </a:cubicBezTo>
                  <a:cubicBezTo>
                    <a:pt x="2513044" y="653020"/>
                    <a:pt x="2676032" y="8239"/>
                    <a:pt x="2674924" y="99"/>
                  </a:cubicBezTo>
                  <a:cubicBezTo>
                    <a:pt x="2673816" y="-8041"/>
                    <a:pt x="2721995" y="485489"/>
                    <a:pt x="2686422" y="843416"/>
                  </a:cubicBezTo>
                  <a:cubicBezTo>
                    <a:pt x="2650849" y="1201343"/>
                    <a:pt x="2555664" y="1791492"/>
                    <a:pt x="2461484" y="2147663"/>
                  </a:cubicBezTo>
                  <a:cubicBezTo>
                    <a:pt x="2367304" y="2503834"/>
                    <a:pt x="2248240" y="2750890"/>
                    <a:pt x="2121343" y="2980441"/>
                  </a:cubicBezTo>
                  <a:cubicBezTo>
                    <a:pt x="1994446" y="3209992"/>
                    <a:pt x="1891887" y="3360585"/>
                    <a:pt x="1700103" y="3524971"/>
                  </a:cubicBezTo>
                  <a:cubicBezTo>
                    <a:pt x="1508319" y="3689357"/>
                    <a:pt x="1220642" y="3858881"/>
                    <a:pt x="970638" y="3966760"/>
                  </a:cubicBezTo>
                  <a:cubicBezTo>
                    <a:pt x="720634" y="4074639"/>
                    <a:pt x="361343" y="4137188"/>
                    <a:pt x="200076" y="4172243"/>
                  </a:cubicBezTo>
                  <a:cubicBezTo>
                    <a:pt x="38809" y="4207298"/>
                    <a:pt x="8999" y="4230313"/>
                    <a:pt x="3033" y="4177089"/>
                  </a:cubicBezTo>
                  <a:cubicBezTo>
                    <a:pt x="-2933" y="4123865"/>
                    <a:pt x="1901" y="3454969"/>
                    <a:pt x="998" y="3527175"/>
                  </a:cubicBezTo>
                  <a:cubicBezTo>
                    <a:pt x="95" y="3599381"/>
                    <a:pt x="818960" y="3279272"/>
                    <a:pt x="1087110" y="3095133"/>
                  </a:cubicBezTo>
                  <a:cubicBezTo>
                    <a:pt x="1341024" y="2932428"/>
                    <a:pt x="1604812" y="2596457"/>
                    <a:pt x="1600681" y="2605230"/>
                  </a:cubicBezTo>
                </a:path>
              </a:pathLst>
            </a:custGeom>
            <a:solidFill>
              <a:srgbClr val="F9A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311"/>
            <p:cNvSpPr/>
            <p:nvPr/>
          </p:nvSpPr>
          <p:spPr>
            <a:xfrm>
              <a:off x="1632970" y="1403275"/>
              <a:ext cx="2678128" cy="3549635"/>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114488 w 2679728"/>
                <a:gd name="connsiteY0" fmla="*/ 856 h 3527792"/>
                <a:gd name="connsiteX1" fmla="*/ 2606429 w 2679728"/>
                <a:gd name="connsiteY1" fmla="*/ 6603 h 3527792"/>
                <a:gd name="connsiteX2" fmla="*/ 2668074 w 2679728"/>
                <a:gd name="connsiteY2" fmla="*/ 16878 h 3527792"/>
                <a:gd name="connsiteX3" fmla="*/ 2657800 w 2679728"/>
                <a:gd name="connsiteY3" fmla="*/ 181264 h 3527792"/>
                <a:gd name="connsiteX4" fmla="*/ 2452317 w 2679728"/>
                <a:gd name="connsiteY4" fmla="*/ 1475808 h 3527792"/>
                <a:gd name="connsiteX5" fmla="*/ 2092721 w 2679728"/>
                <a:gd name="connsiteY5" fmla="*/ 2318289 h 3527792"/>
                <a:gd name="connsiteX6" fmla="*/ 1671481 w 2679728"/>
                <a:gd name="connsiteY6" fmla="*/ 2862819 h 3527792"/>
                <a:gd name="connsiteX7" fmla="*/ 942016 w 2679728"/>
                <a:gd name="connsiteY7" fmla="*/ 3304608 h 3527792"/>
                <a:gd name="connsiteX8" fmla="*/ 171454 w 2679728"/>
                <a:gd name="connsiteY8" fmla="*/ 3510091 h 3527792"/>
                <a:gd name="connsiteX9" fmla="*/ 7067 w 2679728"/>
                <a:gd name="connsiteY9" fmla="*/ 3520365 h 3527792"/>
                <a:gd name="connsiteX10" fmla="*/ 27616 w 2679728"/>
                <a:gd name="connsiteY10" fmla="*/ 67740 h 3527792"/>
                <a:gd name="connsiteX11" fmla="*/ 205928 w 2679728"/>
                <a:gd name="connsiteY11" fmla="*/ 92058 h 3527792"/>
                <a:gd name="connsiteX0" fmla="*/ 892701 w 2753736"/>
                <a:gd name="connsiteY0" fmla="*/ 81506 h 3530824"/>
                <a:gd name="connsiteX1" fmla="*/ 2606429 w 2753736"/>
                <a:gd name="connsiteY1" fmla="*/ 9635 h 3530824"/>
                <a:gd name="connsiteX2" fmla="*/ 2668074 w 2753736"/>
                <a:gd name="connsiteY2" fmla="*/ 19910 h 3530824"/>
                <a:gd name="connsiteX3" fmla="*/ 2657800 w 2753736"/>
                <a:gd name="connsiteY3" fmla="*/ 184296 h 3530824"/>
                <a:gd name="connsiteX4" fmla="*/ 2452317 w 2753736"/>
                <a:gd name="connsiteY4" fmla="*/ 1478840 h 3530824"/>
                <a:gd name="connsiteX5" fmla="*/ 2092721 w 2753736"/>
                <a:gd name="connsiteY5" fmla="*/ 2321321 h 3530824"/>
                <a:gd name="connsiteX6" fmla="*/ 1671481 w 2753736"/>
                <a:gd name="connsiteY6" fmla="*/ 2865851 h 3530824"/>
                <a:gd name="connsiteX7" fmla="*/ 942016 w 2753736"/>
                <a:gd name="connsiteY7" fmla="*/ 3307640 h 3530824"/>
                <a:gd name="connsiteX8" fmla="*/ 171454 w 2753736"/>
                <a:gd name="connsiteY8" fmla="*/ 3513123 h 3530824"/>
                <a:gd name="connsiteX9" fmla="*/ 7067 w 2753736"/>
                <a:gd name="connsiteY9" fmla="*/ 3523397 h 3530824"/>
                <a:gd name="connsiteX10" fmla="*/ 27616 w 2753736"/>
                <a:gd name="connsiteY10" fmla="*/ 70772 h 3530824"/>
                <a:gd name="connsiteX11" fmla="*/ 205928 w 2753736"/>
                <a:gd name="connsiteY11" fmla="*/ 95090 h 3530824"/>
                <a:gd name="connsiteX0" fmla="*/ 885805 w 2746840"/>
                <a:gd name="connsiteY0" fmla="*/ 81506 h 3562980"/>
                <a:gd name="connsiteX1" fmla="*/ 2599533 w 2746840"/>
                <a:gd name="connsiteY1" fmla="*/ 9635 h 3562980"/>
                <a:gd name="connsiteX2" fmla="*/ 2661178 w 2746840"/>
                <a:gd name="connsiteY2" fmla="*/ 19910 h 3562980"/>
                <a:gd name="connsiteX3" fmla="*/ 2650904 w 2746840"/>
                <a:gd name="connsiteY3" fmla="*/ 184296 h 3562980"/>
                <a:gd name="connsiteX4" fmla="*/ 2445421 w 2746840"/>
                <a:gd name="connsiteY4" fmla="*/ 1478840 h 3562980"/>
                <a:gd name="connsiteX5" fmla="*/ 2085825 w 2746840"/>
                <a:gd name="connsiteY5" fmla="*/ 2321321 h 3562980"/>
                <a:gd name="connsiteX6" fmla="*/ 1664585 w 2746840"/>
                <a:gd name="connsiteY6" fmla="*/ 2865851 h 3562980"/>
                <a:gd name="connsiteX7" fmla="*/ 935120 w 2746840"/>
                <a:gd name="connsiteY7" fmla="*/ 3307640 h 3562980"/>
                <a:gd name="connsiteX8" fmla="*/ 164558 w 2746840"/>
                <a:gd name="connsiteY8" fmla="*/ 3513123 h 3562980"/>
                <a:gd name="connsiteX9" fmla="*/ 171 w 2746840"/>
                <a:gd name="connsiteY9" fmla="*/ 3523397 h 3562980"/>
                <a:gd name="connsiteX10" fmla="*/ 2491546 w 2746840"/>
                <a:gd name="connsiteY10" fmla="*/ 3524809 h 3562980"/>
                <a:gd name="connsiteX11" fmla="*/ 199032 w 2746840"/>
                <a:gd name="connsiteY11" fmla="*/ 95090 h 3562980"/>
                <a:gd name="connsiteX0" fmla="*/ 885842 w 2776899"/>
                <a:gd name="connsiteY0" fmla="*/ 81506 h 3738569"/>
                <a:gd name="connsiteX1" fmla="*/ 2599570 w 2776899"/>
                <a:gd name="connsiteY1" fmla="*/ 9635 h 3738569"/>
                <a:gd name="connsiteX2" fmla="*/ 2661215 w 2776899"/>
                <a:gd name="connsiteY2" fmla="*/ 19910 h 3738569"/>
                <a:gd name="connsiteX3" fmla="*/ 2650941 w 2776899"/>
                <a:gd name="connsiteY3" fmla="*/ 184296 h 3738569"/>
                <a:gd name="connsiteX4" fmla="*/ 2445458 w 2776899"/>
                <a:gd name="connsiteY4" fmla="*/ 1478840 h 3738569"/>
                <a:gd name="connsiteX5" fmla="*/ 2085862 w 2776899"/>
                <a:gd name="connsiteY5" fmla="*/ 2321321 h 3738569"/>
                <a:gd name="connsiteX6" fmla="*/ 1664622 w 2776899"/>
                <a:gd name="connsiteY6" fmla="*/ 2865851 h 3738569"/>
                <a:gd name="connsiteX7" fmla="*/ 935157 w 2776899"/>
                <a:gd name="connsiteY7" fmla="*/ 3307640 h 3738569"/>
                <a:gd name="connsiteX8" fmla="*/ 164595 w 2776899"/>
                <a:gd name="connsiteY8" fmla="*/ 3513123 h 3738569"/>
                <a:gd name="connsiteX9" fmla="*/ 208 w 2776899"/>
                <a:gd name="connsiteY9" fmla="*/ 3523397 h 3738569"/>
                <a:gd name="connsiteX10" fmla="*/ 2491583 w 2776899"/>
                <a:gd name="connsiteY10" fmla="*/ 3524809 h 3738569"/>
                <a:gd name="connsiteX11" fmla="*/ 2776899 w 2776899"/>
                <a:gd name="connsiteY11" fmla="*/ 648124 h 3738569"/>
                <a:gd name="connsiteX0" fmla="*/ 2811919 w 2818717"/>
                <a:gd name="connsiteY0" fmla="*/ 382783 h 3758478"/>
                <a:gd name="connsiteX1" fmla="*/ 2599570 w 2818717"/>
                <a:gd name="connsiteY1" fmla="*/ 29544 h 3758478"/>
                <a:gd name="connsiteX2" fmla="*/ 2661215 w 2818717"/>
                <a:gd name="connsiteY2" fmla="*/ 39819 h 3758478"/>
                <a:gd name="connsiteX3" fmla="*/ 2650941 w 2818717"/>
                <a:gd name="connsiteY3" fmla="*/ 204205 h 3758478"/>
                <a:gd name="connsiteX4" fmla="*/ 2445458 w 2818717"/>
                <a:gd name="connsiteY4" fmla="*/ 1498749 h 3758478"/>
                <a:gd name="connsiteX5" fmla="*/ 2085862 w 2818717"/>
                <a:gd name="connsiteY5" fmla="*/ 2341230 h 3758478"/>
                <a:gd name="connsiteX6" fmla="*/ 1664622 w 2818717"/>
                <a:gd name="connsiteY6" fmla="*/ 2885760 h 3758478"/>
                <a:gd name="connsiteX7" fmla="*/ 935157 w 2818717"/>
                <a:gd name="connsiteY7" fmla="*/ 3327549 h 3758478"/>
                <a:gd name="connsiteX8" fmla="*/ 164595 w 2818717"/>
                <a:gd name="connsiteY8" fmla="*/ 3533032 h 3758478"/>
                <a:gd name="connsiteX9" fmla="*/ 208 w 2818717"/>
                <a:gd name="connsiteY9" fmla="*/ 3543306 h 3758478"/>
                <a:gd name="connsiteX10" fmla="*/ 2491583 w 2818717"/>
                <a:gd name="connsiteY10" fmla="*/ 3544718 h 3758478"/>
                <a:gd name="connsiteX11" fmla="*/ 2776899 w 2818717"/>
                <a:gd name="connsiteY11" fmla="*/ 668033 h 3758478"/>
                <a:gd name="connsiteX0" fmla="*/ 2811919 w 2826470"/>
                <a:gd name="connsiteY0" fmla="*/ 348150 h 3723845"/>
                <a:gd name="connsiteX1" fmla="*/ 2745485 w 2826470"/>
                <a:gd name="connsiteY1" fmla="*/ 72529 h 3723845"/>
                <a:gd name="connsiteX2" fmla="*/ 2661215 w 2826470"/>
                <a:gd name="connsiteY2" fmla="*/ 5186 h 3723845"/>
                <a:gd name="connsiteX3" fmla="*/ 2650941 w 2826470"/>
                <a:gd name="connsiteY3" fmla="*/ 169572 h 3723845"/>
                <a:gd name="connsiteX4" fmla="*/ 2445458 w 2826470"/>
                <a:gd name="connsiteY4" fmla="*/ 1464116 h 3723845"/>
                <a:gd name="connsiteX5" fmla="*/ 2085862 w 2826470"/>
                <a:gd name="connsiteY5" fmla="*/ 2306597 h 3723845"/>
                <a:gd name="connsiteX6" fmla="*/ 1664622 w 2826470"/>
                <a:gd name="connsiteY6" fmla="*/ 2851127 h 3723845"/>
                <a:gd name="connsiteX7" fmla="*/ 935157 w 2826470"/>
                <a:gd name="connsiteY7" fmla="*/ 3292916 h 3723845"/>
                <a:gd name="connsiteX8" fmla="*/ 164595 w 2826470"/>
                <a:gd name="connsiteY8" fmla="*/ 3498399 h 3723845"/>
                <a:gd name="connsiteX9" fmla="*/ 208 w 2826470"/>
                <a:gd name="connsiteY9" fmla="*/ 3508673 h 3723845"/>
                <a:gd name="connsiteX10" fmla="*/ 2491583 w 2826470"/>
                <a:gd name="connsiteY10" fmla="*/ 3510085 h 3723845"/>
                <a:gd name="connsiteX11" fmla="*/ 2776899 w 2826470"/>
                <a:gd name="connsiteY11" fmla="*/ 633400 h 3723845"/>
                <a:gd name="connsiteX0" fmla="*/ 2811958 w 2826509"/>
                <a:gd name="connsiteY0" fmla="*/ 348150 h 3775381"/>
                <a:gd name="connsiteX1" fmla="*/ 2745524 w 2826509"/>
                <a:gd name="connsiteY1" fmla="*/ 72529 h 3775381"/>
                <a:gd name="connsiteX2" fmla="*/ 2661254 w 2826509"/>
                <a:gd name="connsiteY2" fmla="*/ 5186 h 3775381"/>
                <a:gd name="connsiteX3" fmla="*/ 2650980 w 2826509"/>
                <a:gd name="connsiteY3" fmla="*/ 169572 h 3775381"/>
                <a:gd name="connsiteX4" fmla="*/ 2445497 w 2826509"/>
                <a:gd name="connsiteY4" fmla="*/ 1464116 h 3775381"/>
                <a:gd name="connsiteX5" fmla="*/ 2085901 w 2826509"/>
                <a:gd name="connsiteY5" fmla="*/ 2306597 h 3775381"/>
                <a:gd name="connsiteX6" fmla="*/ 1664661 w 2826509"/>
                <a:gd name="connsiteY6" fmla="*/ 2851127 h 3775381"/>
                <a:gd name="connsiteX7" fmla="*/ 935196 w 2826509"/>
                <a:gd name="connsiteY7" fmla="*/ 3292916 h 3775381"/>
                <a:gd name="connsiteX8" fmla="*/ 164634 w 2826509"/>
                <a:gd name="connsiteY8" fmla="*/ 3498399 h 3775381"/>
                <a:gd name="connsiteX9" fmla="*/ 247 w 2826509"/>
                <a:gd name="connsiteY9" fmla="*/ 3508673 h 3775381"/>
                <a:gd name="connsiteX10" fmla="*/ 2160881 w 2826509"/>
                <a:gd name="connsiteY10" fmla="*/ 3578002 h 3775381"/>
                <a:gd name="connsiteX11" fmla="*/ 2776938 w 2826509"/>
                <a:gd name="connsiteY11" fmla="*/ 633400 h 3775381"/>
                <a:gd name="connsiteX0" fmla="*/ 3058204 w 3072755"/>
                <a:gd name="connsiteY0" fmla="*/ 348150 h 4085820"/>
                <a:gd name="connsiteX1" fmla="*/ 2991770 w 3072755"/>
                <a:gd name="connsiteY1" fmla="*/ 72529 h 4085820"/>
                <a:gd name="connsiteX2" fmla="*/ 2907500 w 3072755"/>
                <a:gd name="connsiteY2" fmla="*/ 5186 h 4085820"/>
                <a:gd name="connsiteX3" fmla="*/ 2897226 w 3072755"/>
                <a:gd name="connsiteY3" fmla="*/ 169572 h 4085820"/>
                <a:gd name="connsiteX4" fmla="*/ 2691743 w 3072755"/>
                <a:gd name="connsiteY4" fmla="*/ 1464116 h 4085820"/>
                <a:gd name="connsiteX5" fmla="*/ 2332147 w 3072755"/>
                <a:gd name="connsiteY5" fmla="*/ 2306597 h 4085820"/>
                <a:gd name="connsiteX6" fmla="*/ 1910907 w 3072755"/>
                <a:gd name="connsiteY6" fmla="*/ 2851127 h 4085820"/>
                <a:gd name="connsiteX7" fmla="*/ 1181442 w 3072755"/>
                <a:gd name="connsiteY7" fmla="*/ 3292916 h 4085820"/>
                <a:gd name="connsiteX8" fmla="*/ 410880 w 3072755"/>
                <a:gd name="connsiteY8" fmla="*/ 3498399 h 4085820"/>
                <a:gd name="connsiteX9" fmla="*/ 246493 w 3072755"/>
                <a:gd name="connsiteY9" fmla="*/ 3508673 h 4085820"/>
                <a:gd name="connsiteX10" fmla="*/ 198948 w 3072755"/>
                <a:gd name="connsiteY10" fmla="*/ 3946691 h 4085820"/>
                <a:gd name="connsiteX11" fmla="*/ 3023184 w 3072755"/>
                <a:gd name="connsiteY11" fmla="*/ 633400 h 4085820"/>
                <a:gd name="connsiteX0" fmla="*/ 2859310 w 2873861"/>
                <a:gd name="connsiteY0" fmla="*/ 348150 h 3950831"/>
                <a:gd name="connsiteX1" fmla="*/ 2792876 w 2873861"/>
                <a:gd name="connsiteY1" fmla="*/ 72529 h 3950831"/>
                <a:gd name="connsiteX2" fmla="*/ 2708606 w 2873861"/>
                <a:gd name="connsiteY2" fmla="*/ 5186 h 3950831"/>
                <a:gd name="connsiteX3" fmla="*/ 2698332 w 2873861"/>
                <a:gd name="connsiteY3" fmla="*/ 169572 h 3950831"/>
                <a:gd name="connsiteX4" fmla="*/ 2492849 w 2873861"/>
                <a:gd name="connsiteY4" fmla="*/ 1464116 h 3950831"/>
                <a:gd name="connsiteX5" fmla="*/ 2133253 w 2873861"/>
                <a:gd name="connsiteY5" fmla="*/ 2306597 h 3950831"/>
                <a:gd name="connsiteX6" fmla="*/ 1712013 w 2873861"/>
                <a:gd name="connsiteY6" fmla="*/ 2851127 h 3950831"/>
                <a:gd name="connsiteX7" fmla="*/ 982548 w 2873861"/>
                <a:gd name="connsiteY7" fmla="*/ 3292916 h 3950831"/>
                <a:gd name="connsiteX8" fmla="*/ 211986 w 2873861"/>
                <a:gd name="connsiteY8" fmla="*/ 3498399 h 3950831"/>
                <a:gd name="connsiteX9" fmla="*/ 47599 w 2873861"/>
                <a:gd name="connsiteY9" fmla="*/ 3508673 h 3950831"/>
                <a:gd name="connsiteX10" fmla="*/ 54 w 2873861"/>
                <a:gd name="connsiteY10" fmla="*/ 3946691 h 3950831"/>
                <a:gd name="connsiteX11" fmla="*/ 2824290 w 2873861"/>
                <a:gd name="connsiteY11" fmla="*/ 633400 h 3950831"/>
                <a:gd name="connsiteX0" fmla="*/ 2864904 w 2879455"/>
                <a:gd name="connsiteY0" fmla="*/ 348150 h 3980710"/>
                <a:gd name="connsiteX1" fmla="*/ 2798470 w 2879455"/>
                <a:gd name="connsiteY1" fmla="*/ 72529 h 3980710"/>
                <a:gd name="connsiteX2" fmla="*/ 2714200 w 2879455"/>
                <a:gd name="connsiteY2" fmla="*/ 5186 h 3980710"/>
                <a:gd name="connsiteX3" fmla="*/ 2703926 w 2879455"/>
                <a:gd name="connsiteY3" fmla="*/ 169572 h 3980710"/>
                <a:gd name="connsiteX4" fmla="*/ 2498443 w 2879455"/>
                <a:gd name="connsiteY4" fmla="*/ 1464116 h 3980710"/>
                <a:gd name="connsiteX5" fmla="*/ 2138847 w 2879455"/>
                <a:gd name="connsiteY5" fmla="*/ 2306597 h 3980710"/>
                <a:gd name="connsiteX6" fmla="*/ 1717607 w 2879455"/>
                <a:gd name="connsiteY6" fmla="*/ 2851127 h 3980710"/>
                <a:gd name="connsiteX7" fmla="*/ 988142 w 2879455"/>
                <a:gd name="connsiteY7" fmla="*/ 3292916 h 3980710"/>
                <a:gd name="connsiteX8" fmla="*/ 217580 w 2879455"/>
                <a:gd name="connsiteY8" fmla="*/ 3498399 h 3980710"/>
                <a:gd name="connsiteX9" fmla="*/ 53193 w 2879455"/>
                <a:gd name="connsiteY9" fmla="*/ 3508673 h 3980710"/>
                <a:gd name="connsiteX10" fmla="*/ 5648 w 2879455"/>
                <a:gd name="connsiteY10" fmla="*/ 3946691 h 3980710"/>
                <a:gd name="connsiteX11" fmla="*/ 96412 w 2879455"/>
                <a:gd name="connsiteY11" fmla="*/ 3980710 h 3980710"/>
                <a:gd name="connsiteX0" fmla="*/ 2865017 w 2879568"/>
                <a:gd name="connsiteY0" fmla="*/ 348150 h 3990413"/>
                <a:gd name="connsiteX1" fmla="*/ 2798583 w 2879568"/>
                <a:gd name="connsiteY1" fmla="*/ 72529 h 3990413"/>
                <a:gd name="connsiteX2" fmla="*/ 2714313 w 2879568"/>
                <a:gd name="connsiteY2" fmla="*/ 5186 h 3990413"/>
                <a:gd name="connsiteX3" fmla="*/ 2704039 w 2879568"/>
                <a:gd name="connsiteY3" fmla="*/ 169572 h 3990413"/>
                <a:gd name="connsiteX4" fmla="*/ 2498556 w 2879568"/>
                <a:gd name="connsiteY4" fmla="*/ 1464116 h 3990413"/>
                <a:gd name="connsiteX5" fmla="*/ 2138960 w 2879568"/>
                <a:gd name="connsiteY5" fmla="*/ 2306597 h 3990413"/>
                <a:gd name="connsiteX6" fmla="*/ 1717720 w 2879568"/>
                <a:gd name="connsiteY6" fmla="*/ 2851127 h 3990413"/>
                <a:gd name="connsiteX7" fmla="*/ 988255 w 2879568"/>
                <a:gd name="connsiteY7" fmla="*/ 3292916 h 3990413"/>
                <a:gd name="connsiteX8" fmla="*/ 217693 w 2879568"/>
                <a:gd name="connsiteY8" fmla="*/ 3498399 h 3990413"/>
                <a:gd name="connsiteX9" fmla="*/ 53306 w 2879568"/>
                <a:gd name="connsiteY9" fmla="*/ 3508673 h 3990413"/>
                <a:gd name="connsiteX10" fmla="*/ 5761 w 2879568"/>
                <a:gd name="connsiteY10" fmla="*/ 3946691 h 3990413"/>
                <a:gd name="connsiteX11" fmla="*/ 184074 w 2879568"/>
                <a:gd name="connsiteY11" fmla="*/ 3990413 h 3990413"/>
                <a:gd name="connsiteX0" fmla="*/ 2865017 w 2879568"/>
                <a:gd name="connsiteY0" fmla="*/ 348150 h 3990672"/>
                <a:gd name="connsiteX1" fmla="*/ 2798583 w 2879568"/>
                <a:gd name="connsiteY1" fmla="*/ 72529 h 3990672"/>
                <a:gd name="connsiteX2" fmla="*/ 2714313 w 2879568"/>
                <a:gd name="connsiteY2" fmla="*/ 5186 h 3990672"/>
                <a:gd name="connsiteX3" fmla="*/ 2704039 w 2879568"/>
                <a:gd name="connsiteY3" fmla="*/ 169572 h 3990672"/>
                <a:gd name="connsiteX4" fmla="*/ 2498556 w 2879568"/>
                <a:gd name="connsiteY4" fmla="*/ 1464116 h 3990672"/>
                <a:gd name="connsiteX5" fmla="*/ 2138960 w 2879568"/>
                <a:gd name="connsiteY5" fmla="*/ 2306597 h 3990672"/>
                <a:gd name="connsiteX6" fmla="*/ 1717720 w 2879568"/>
                <a:gd name="connsiteY6" fmla="*/ 2851127 h 3990672"/>
                <a:gd name="connsiteX7" fmla="*/ 988255 w 2879568"/>
                <a:gd name="connsiteY7" fmla="*/ 3292916 h 3990672"/>
                <a:gd name="connsiteX8" fmla="*/ 217693 w 2879568"/>
                <a:gd name="connsiteY8" fmla="*/ 3498399 h 3990672"/>
                <a:gd name="connsiteX9" fmla="*/ 53306 w 2879568"/>
                <a:gd name="connsiteY9" fmla="*/ 3508673 h 3990672"/>
                <a:gd name="connsiteX10" fmla="*/ 5761 w 2879568"/>
                <a:gd name="connsiteY10" fmla="*/ 3946691 h 3990672"/>
                <a:gd name="connsiteX11" fmla="*/ 184074 w 2879568"/>
                <a:gd name="connsiteY11" fmla="*/ 3990413 h 3990672"/>
                <a:gd name="connsiteX0" fmla="*/ 2514821 w 2805215"/>
                <a:gd name="connsiteY0" fmla="*/ 4304389 h 4304389"/>
                <a:gd name="connsiteX1" fmla="*/ 2798583 w 2805215"/>
                <a:gd name="connsiteY1" fmla="*/ 322471 h 4304389"/>
                <a:gd name="connsiteX2" fmla="*/ 2714313 w 2805215"/>
                <a:gd name="connsiteY2" fmla="*/ 255128 h 4304389"/>
                <a:gd name="connsiteX3" fmla="*/ 2704039 w 2805215"/>
                <a:gd name="connsiteY3" fmla="*/ 419514 h 4304389"/>
                <a:gd name="connsiteX4" fmla="*/ 2498556 w 2805215"/>
                <a:gd name="connsiteY4" fmla="*/ 1714058 h 4304389"/>
                <a:gd name="connsiteX5" fmla="*/ 2138960 w 2805215"/>
                <a:gd name="connsiteY5" fmla="*/ 2556539 h 4304389"/>
                <a:gd name="connsiteX6" fmla="*/ 1717720 w 2805215"/>
                <a:gd name="connsiteY6" fmla="*/ 3101069 h 4304389"/>
                <a:gd name="connsiteX7" fmla="*/ 988255 w 2805215"/>
                <a:gd name="connsiteY7" fmla="*/ 3542858 h 4304389"/>
                <a:gd name="connsiteX8" fmla="*/ 217693 w 2805215"/>
                <a:gd name="connsiteY8" fmla="*/ 3748341 h 4304389"/>
                <a:gd name="connsiteX9" fmla="*/ 53306 w 2805215"/>
                <a:gd name="connsiteY9" fmla="*/ 3758615 h 4304389"/>
                <a:gd name="connsiteX10" fmla="*/ 5761 w 2805215"/>
                <a:gd name="connsiteY10" fmla="*/ 4196633 h 4304389"/>
                <a:gd name="connsiteX11" fmla="*/ 184074 w 2805215"/>
                <a:gd name="connsiteY11" fmla="*/ 4240355 h 4304389"/>
                <a:gd name="connsiteX0" fmla="*/ 2563459 w 2802844"/>
                <a:gd name="connsiteY0" fmla="*/ 4293972 h 4293972"/>
                <a:gd name="connsiteX1" fmla="*/ 2798583 w 2802844"/>
                <a:gd name="connsiteY1" fmla="*/ 321757 h 4293972"/>
                <a:gd name="connsiteX2" fmla="*/ 2714313 w 2802844"/>
                <a:gd name="connsiteY2" fmla="*/ 254414 h 4293972"/>
                <a:gd name="connsiteX3" fmla="*/ 2704039 w 2802844"/>
                <a:gd name="connsiteY3" fmla="*/ 418800 h 4293972"/>
                <a:gd name="connsiteX4" fmla="*/ 2498556 w 2802844"/>
                <a:gd name="connsiteY4" fmla="*/ 1713344 h 4293972"/>
                <a:gd name="connsiteX5" fmla="*/ 2138960 w 2802844"/>
                <a:gd name="connsiteY5" fmla="*/ 2555825 h 4293972"/>
                <a:gd name="connsiteX6" fmla="*/ 1717720 w 2802844"/>
                <a:gd name="connsiteY6" fmla="*/ 3100355 h 4293972"/>
                <a:gd name="connsiteX7" fmla="*/ 988255 w 2802844"/>
                <a:gd name="connsiteY7" fmla="*/ 3542144 h 4293972"/>
                <a:gd name="connsiteX8" fmla="*/ 217693 w 2802844"/>
                <a:gd name="connsiteY8" fmla="*/ 3747627 h 4293972"/>
                <a:gd name="connsiteX9" fmla="*/ 53306 w 2802844"/>
                <a:gd name="connsiteY9" fmla="*/ 3757901 h 4293972"/>
                <a:gd name="connsiteX10" fmla="*/ 5761 w 2802844"/>
                <a:gd name="connsiteY10" fmla="*/ 4195919 h 4293972"/>
                <a:gd name="connsiteX11" fmla="*/ 184074 w 2802844"/>
                <a:gd name="connsiteY11" fmla="*/ 4239641 h 4293972"/>
                <a:gd name="connsiteX0" fmla="*/ 2563459 w 2798893"/>
                <a:gd name="connsiteY0" fmla="*/ 4083111 h 4083111"/>
                <a:gd name="connsiteX1" fmla="*/ 2798583 w 2798893"/>
                <a:gd name="connsiteY1" fmla="*/ 110896 h 4083111"/>
                <a:gd name="connsiteX2" fmla="*/ 2714313 w 2798893"/>
                <a:gd name="connsiteY2" fmla="*/ 43553 h 4083111"/>
                <a:gd name="connsiteX3" fmla="*/ 2704039 w 2798893"/>
                <a:gd name="connsiteY3" fmla="*/ 207939 h 4083111"/>
                <a:gd name="connsiteX4" fmla="*/ 2498556 w 2798893"/>
                <a:gd name="connsiteY4" fmla="*/ 1502483 h 4083111"/>
                <a:gd name="connsiteX5" fmla="*/ 2138960 w 2798893"/>
                <a:gd name="connsiteY5" fmla="*/ 2344964 h 4083111"/>
                <a:gd name="connsiteX6" fmla="*/ 1717720 w 2798893"/>
                <a:gd name="connsiteY6" fmla="*/ 2889494 h 4083111"/>
                <a:gd name="connsiteX7" fmla="*/ 988255 w 2798893"/>
                <a:gd name="connsiteY7" fmla="*/ 3331283 h 4083111"/>
                <a:gd name="connsiteX8" fmla="*/ 217693 w 2798893"/>
                <a:gd name="connsiteY8" fmla="*/ 3536766 h 4083111"/>
                <a:gd name="connsiteX9" fmla="*/ 53306 w 2798893"/>
                <a:gd name="connsiteY9" fmla="*/ 3547040 h 4083111"/>
                <a:gd name="connsiteX10" fmla="*/ 5761 w 2798893"/>
                <a:gd name="connsiteY10" fmla="*/ 3985058 h 4083111"/>
                <a:gd name="connsiteX11" fmla="*/ 184074 w 2798893"/>
                <a:gd name="connsiteY11" fmla="*/ 4028780 h 4083111"/>
                <a:gd name="connsiteX0" fmla="*/ 2563459 w 2760201"/>
                <a:gd name="connsiteY0" fmla="*/ 4089243 h 4089243"/>
                <a:gd name="connsiteX1" fmla="*/ 2759672 w 2760201"/>
                <a:gd name="connsiteY1" fmla="*/ 107325 h 4089243"/>
                <a:gd name="connsiteX2" fmla="*/ 2714313 w 2760201"/>
                <a:gd name="connsiteY2" fmla="*/ 49685 h 4089243"/>
                <a:gd name="connsiteX3" fmla="*/ 2704039 w 2760201"/>
                <a:gd name="connsiteY3" fmla="*/ 214071 h 4089243"/>
                <a:gd name="connsiteX4" fmla="*/ 2498556 w 2760201"/>
                <a:gd name="connsiteY4" fmla="*/ 1508615 h 4089243"/>
                <a:gd name="connsiteX5" fmla="*/ 2138960 w 2760201"/>
                <a:gd name="connsiteY5" fmla="*/ 2351096 h 4089243"/>
                <a:gd name="connsiteX6" fmla="*/ 1717720 w 2760201"/>
                <a:gd name="connsiteY6" fmla="*/ 2895626 h 4089243"/>
                <a:gd name="connsiteX7" fmla="*/ 988255 w 2760201"/>
                <a:gd name="connsiteY7" fmla="*/ 3337415 h 4089243"/>
                <a:gd name="connsiteX8" fmla="*/ 217693 w 2760201"/>
                <a:gd name="connsiteY8" fmla="*/ 3542898 h 4089243"/>
                <a:gd name="connsiteX9" fmla="*/ 53306 w 2760201"/>
                <a:gd name="connsiteY9" fmla="*/ 3553172 h 4089243"/>
                <a:gd name="connsiteX10" fmla="*/ 5761 w 2760201"/>
                <a:gd name="connsiteY10" fmla="*/ 3991190 h 4089243"/>
                <a:gd name="connsiteX11" fmla="*/ 184074 w 2760201"/>
                <a:gd name="connsiteY11" fmla="*/ 4034912 h 4089243"/>
                <a:gd name="connsiteX0" fmla="*/ 2641281 w 2761627"/>
                <a:gd name="connsiteY0" fmla="*/ 4259538 h 4259539"/>
                <a:gd name="connsiteX1" fmla="*/ 2759672 w 2761627"/>
                <a:gd name="connsiteY1" fmla="*/ 316429 h 4259539"/>
                <a:gd name="connsiteX2" fmla="*/ 2714313 w 2761627"/>
                <a:gd name="connsiteY2" fmla="*/ 258789 h 4259539"/>
                <a:gd name="connsiteX3" fmla="*/ 2704039 w 2761627"/>
                <a:gd name="connsiteY3" fmla="*/ 423175 h 4259539"/>
                <a:gd name="connsiteX4" fmla="*/ 2498556 w 2761627"/>
                <a:gd name="connsiteY4" fmla="*/ 1717719 h 4259539"/>
                <a:gd name="connsiteX5" fmla="*/ 2138960 w 2761627"/>
                <a:gd name="connsiteY5" fmla="*/ 2560200 h 4259539"/>
                <a:gd name="connsiteX6" fmla="*/ 1717720 w 2761627"/>
                <a:gd name="connsiteY6" fmla="*/ 3104730 h 4259539"/>
                <a:gd name="connsiteX7" fmla="*/ 988255 w 2761627"/>
                <a:gd name="connsiteY7" fmla="*/ 3546519 h 4259539"/>
                <a:gd name="connsiteX8" fmla="*/ 217693 w 2761627"/>
                <a:gd name="connsiteY8" fmla="*/ 3752002 h 4259539"/>
                <a:gd name="connsiteX9" fmla="*/ 53306 w 2761627"/>
                <a:gd name="connsiteY9" fmla="*/ 3762276 h 4259539"/>
                <a:gd name="connsiteX10" fmla="*/ 5761 w 2761627"/>
                <a:gd name="connsiteY10" fmla="*/ 4200294 h 4259539"/>
                <a:gd name="connsiteX11" fmla="*/ 184074 w 2761627"/>
                <a:gd name="connsiteY11" fmla="*/ 4244016 h 4259539"/>
                <a:gd name="connsiteX0" fmla="*/ 2699647 w 2759783"/>
                <a:gd name="connsiteY0" fmla="*/ 4269957 h 4269957"/>
                <a:gd name="connsiteX1" fmla="*/ 2759672 w 2759783"/>
                <a:gd name="connsiteY1" fmla="*/ 317145 h 4269957"/>
                <a:gd name="connsiteX2" fmla="*/ 2714313 w 2759783"/>
                <a:gd name="connsiteY2" fmla="*/ 259505 h 4269957"/>
                <a:gd name="connsiteX3" fmla="*/ 2704039 w 2759783"/>
                <a:gd name="connsiteY3" fmla="*/ 423891 h 4269957"/>
                <a:gd name="connsiteX4" fmla="*/ 2498556 w 2759783"/>
                <a:gd name="connsiteY4" fmla="*/ 1718435 h 4269957"/>
                <a:gd name="connsiteX5" fmla="*/ 2138960 w 2759783"/>
                <a:gd name="connsiteY5" fmla="*/ 2560916 h 4269957"/>
                <a:gd name="connsiteX6" fmla="*/ 1717720 w 2759783"/>
                <a:gd name="connsiteY6" fmla="*/ 3105446 h 4269957"/>
                <a:gd name="connsiteX7" fmla="*/ 988255 w 2759783"/>
                <a:gd name="connsiteY7" fmla="*/ 3547235 h 4269957"/>
                <a:gd name="connsiteX8" fmla="*/ 217693 w 2759783"/>
                <a:gd name="connsiteY8" fmla="*/ 3752718 h 4269957"/>
                <a:gd name="connsiteX9" fmla="*/ 53306 w 2759783"/>
                <a:gd name="connsiteY9" fmla="*/ 3762992 h 4269957"/>
                <a:gd name="connsiteX10" fmla="*/ 5761 w 2759783"/>
                <a:gd name="connsiteY10" fmla="*/ 4201010 h 4269957"/>
                <a:gd name="connsiteX11" fmla="*/ 184074 w 2759783"/>
                <a:gd name="connsiteY11" fmla="*/ 4244732 h 4269957"/>
                <a:gd name="connsiteX0" fmla="*/ 2728830 w 2764156"/>
                <a:gd name="connsiteY0" fmla="*/ 4269957 h 4269957"/>
                <a:gd name="connsiteX1" fmla="*/ 2759672 w 2764156"/>
                <a:gd name="connsiteY1" fmla="*/ 317145 h 4269957"/>
                <a:gd name="connsiteX2" fmla="*/ 2714313 w 2764156"/>
                <a:gd name="connsiteY2" fmla="*/ 259505 h 4269957"/>
                <a:gd name="connsiteX3" fmla="*/ 2704039 w 2764156"/>
                <a:gd name="connsiteY3" fmla="*/ 423891 h 4269957"/>
                <a:gd name="connsiteX4" fmla="*/ 2498556 w 2764156"/>
                <a:gd name="connsiteY4" fmla="*/ 1718435 h 4269957"/>
                <a:gd name="connsiteX5" fmla="*/ 2138960 w 2764156"/>
                <a:gd name="connsiteY5" fmla="*/ 2560916 h 4269957"/>
                <a:gd name="connsiteX6" fmla="*/ 1717720 w 2764156"/>
                <a:gd name="connsiteY6" fmla="*/ 3105446 h 4269957"/>
                <a:gd name="connsiteX7" fmla="*/ 988255 w 2764156"/>
                <a:gd name="connsiteY7" fmla="*/ 3547235 h 4269957"/>
                <a:gd name="connsiteX8" fmla="*/ 217693 w 2764156"/>
                <a:gd name="connsiteY8" fmla="*/ 3752718 h 4269957"/>
                <a:gd name="connsiteX9" fmla="*/ 53306 w 2764156"/>
                <a:gd name="connsiteY9" fmla="*/ 3762992 h 4269957"/>
                <a:gd name="connsiteX10" fmla="*/ 5761 w 2764156"/>
                <a:gd name="connsiteY10" fmla="*/ 4201010 h 4269957"/>
                <a:gd name="connsiteX11" fmla="*/ 184074 w 2764156"/>
                <a:gd name="connsiteY11" fmla="*/ 4244732 h 4269957"/>
                <a:gd name="connsiteX0" fmla="*/ 2728830 w 2764156"/>
                <a:gd name="connsiteY0" fmla="*/ 4066199 h 4066199"/>
                <a:gd name="connsiteX1" fmla="*/ 2759672 w 2764156"/>
                <a:gd name="connsiteY1" fmla="*/ 113387 h 4066199"/>
                <a:gd name="connsiteX2" fmla="*/ 2714313 w 2764156"/>
                <a:gd name="connsiteY2" fmla="*/ 55747 h 4066199"/>
                <a:gd name="connsiteX3" fmla="*/ 2704039 w 2764156"/>
                <a:gd name="connsiteY3" fmla="*/ 220133 h 4066199"/>
                <a:gd name="connsiteX4" fmla="*/ 2498556 w 2764156"/>
                <a:gd name="connsiteY4" fmla="*/ 1514677 h 4066199"/>
                <a:gd name="connsiteX5" fmla="*/ 2138960 w 2764156"/>
                <a:gd name="connsiteY5" fmla="*/ 2357158 h 4066199"/>
                <a:gd name="connsiteX6" fmla="*/ 1717720 w 2764156"/>
                <a:gd name="connsiteY6" fmla="*/ 2901688 h 4066199"/>
                <a:gd name="connsiteX7" fmla="*/ 988255 w 2764156"/>
                <a:gd name="connsiteY7" fmla="*/ 3343477 h 4066199"/>
                <a:gd name="connsiteX8" fmla="*/ 217693 w 2764156"/>
                <a:gd name="connsiteY8" fmla="*/ 3548960 h 4066199"/>
                <a:gd name="connsiteX9" fmla="*/ 53306 w 2764156"/>
                <a:gd name="connsiteY9" fmla="*/ 3559234 h 4066199"/>
                <a:gd name="connsiteX10" fmla="*/ 5761 w 2764156"/>
                <a:gd name="connsiteY10" fmla="*/ 3997252 h 4066199"/>
                <a:gd name="connsiteX11" fmla="*/ 184074 w 2764156"/>
                <a:gd name="connsiteY11" fmla="*/ 4040974 h 4066199"/>
                <a:gd name="connsiteX0" fmla="*/ 2731289 w 2766615"/>
                <a:gd name="connsiteY0" fmla="*/ 4066199 h 4147699"/>
                <a:gd name="connsiteX1" fmla="*/ 2762131 w 2766615"/>
                <a:gd name="connsiteY1" fmla="*/ 113387 h 4147699"/>
                <a:gd name="connsiteX2" fmla="*/ 2716772 w 2766615"/>
                <a:gd name="connsiteY2" fmla="*/ 55747 h 4147699"/>
                <a:gd name="connsiteX3" fmla="*/ 2706498 w 2766615"/>
                <a:gd name="connsiteY3" fmla="*/ 220133 h 4147699"/>
                <a:gd name="connsiteX4" fmla="*/ 2501015 w 2766615"/>
                <a:gd name="connsiteY4" fmla="*/ 1514677 h 4147699"/>
                <a:gd name="connsiteX5" fmla="*/ 2141419 w 2766615"/>
                <a:gd name="connsiteY5" fmla="*/ 2357158 h 4147699"/>
                <a:gd name="connsiteX6" fmla="*/ 1720179 w 2766615"/>
                <a:gd name="connsiteY6" fmla="*/ 2901688 h 4147699"/>
                <a:gd name="connsiteX7" fmla="*/ 990714 w 2766615"/>
                <a:gd name="connsiteY7" fmla="*/ 3343477 h 4147699"/>
                <a:gd name="connsiteX8" fmla="*/ 220152 w 2766615"/>
                <a:gd name="connsiteY8" fmla="*/ 3548960 h 4147699"/>
                <a:gd name="connsiteX9" fmla="*/ 55765 w 2766615"/>
                <a:gd name="connsiteY9" fmla="*/ 3559234 h 4147699"/>
                <a:gd name="connsiteX10" fmla="*/ 8220 w 2766615"/>
                <a:gd name="connsiteY10" fmla="*/ 3997252 h 4147699"/>
                <a:gd name="connsiteX11" fmla="*/ 225444 w 2766615"/>
                <a:gd name="connsiteY11" fmla="*/ 4147699 h 4147699"/>
                <a:gd name="connsiteX0" fmla="*/ 2690243 w 2725569"/>
                <a:gd name="connsiteY0" fmla="*/ 4066199 h 4155411"/>
                <a:gd name="connsiteX1" fmla="*/ 2721085 w 2725569"/>
                <a:gd name="connsiteY1" fmla="*/ 113387 h 4155411"/>
                <a:gd name="connsiteX2" fmla="*/ 2675726 w 2725569"/>
                <a:gd name="connsiteY2" fmla="*/ 55747 h 4155411"/>
                <a:gd name="connsiteX3" fmla="*/ 2665452 w 2725569"/>
                <a:gd name="connsiteY3" fmla="*/ 220133 h 4155411"/>
                <a:gd name="connsiteX4" fmla="*/ 2459969 w 2725569"/>
                <a:gd name="connsiteY4" fmla="*/ 1514677 h 4155411"/>
                <a:gd name="connsiteX5" fmla="*/ 2100373 w 2725569"/>
                <a:gd name="connsiteY5" fmla="*/ 2357158 h 4155411"/>
                <a:gd name="connsiteX6" fmla="*/ 1679133 w 2725569"/>
                <a:gd name="connsiteY6" fmla="*/ 2901688 h 4155411"/>
                <a:gd name="connsiteX7" fmla="*/ 949668 w 2725569"/>
                <a:gd name="connsiteY7" fmla="*/ 3343477 h 4155411"/>
                <a:gd name="connsiteX8" fmla="*/ 179106 w 2725569"/>
                <a:gd name="connsiteY8" fmla="*/ 3548960 h 4155411"/>
                <a:gd name="connsiteX9" fmla="*/ 14719 w 2725569"/>
                <a:gd name="connsiteY9" fmla="*/ 3559234 h 4155411"/>
                <a:gd name="connsiteX10" fmla="*/ 25540 w 2725569"/>
                <a:gd name="connsiteY10" fmla="*/ 4103979 h 4155411"/>
                <a:gd name="connsiteX11" fmla="*/ 184398 w 2725569"/>
                <a:gd name="connsiteY11" fmla="*/ 4147699 h 4155411"/>
                <a:gd name="connsiteX0" fmla="*/ 2690243 w 2725569"/>
                <a:gd name="connsiteY0" fmla="*/ 4066199 h 4176806"/>
                <a:gd name="connsiteX1" fmla="*/ 2721085 w 2725569"/>
                <a:gd name="connsiteY1" fmla="*/ 113387 h 4176806"/>
                <a:gd name="connsiteX2" fmla="*/ 2675726 w 2725569"/>
                <a:gd name="connsiteY2" fmla="*/ 55747 h 4176806"/>
                <a:gd name="connsiteX3" fmla="*/ 2665452 w 2725569"/>
                <a:gd name="connsiteY3" fmla="*/ 220133 h 4176806"/>
                <a:gd name="connsiteX4" fmla="*/ 2459969 w 2725569"/>
                <a:gd name="connsiteY4" fmla="*/ 1514677 h 4176806"/>
                <a:gd name="connsiteX5" fmla="*/ 2100373 w 2725569"/>
                <a:gd name="connsiteY5" fmla="*/ 2357158 h 4176806"/>
                <a:gd name="connsiteX6" fmla="*/ 1679133 w 2725569"/>
                <a:gd name="connsiteY6" fmla="*/ 2901688 h 4176806"/>
                <a:gd name="connsiteX7" fmla="*/ 949668 w 2725569"/>
                <a:gd name="connsiteY7" fmla="*/ 3343477 h 4176806"/>
                <a:gd name="connsiteX8" fmla="*/ 179106 w 2725569"/>
                <a:gd name="connsiteY8" fmla="*/ 3548960 h 4176806"/>
                <a:gd name="connsiteX9" fmla="*/ 14719 w 2725569"/>
                <a:gd name="connsiteY9" fmla="*/ 3559234 h 4176806"/>
                <a:gd name="connsiteX10" fmla="*/ 25540 w 2725569"/>
                <a:gd name="connsiteY10" fmla="*/ 4103979 h 4176806"/>
                <a:gd name="connsiteX11" fmla="*/ 184398 w 2725569"/>
                <a:gd name="connsiteY11" fmla="*/ 4176806 h 4176806"/>
                <a:gd name="connsiteX0" fmla="*/ 2690243 w 2725569"/>
                <a:gd name="connsiteY0" fmla="*/ 4363720 h 4387006"/>
                <a:gd name="connsiteX1" fmla="*/ 2721085 w 2725569"/>
                <a:gd name="connsiteY1" fmla="*/ 323587 h 4387006"/>
                <a:gd name="connsiteX2" fmla="*/ 2675726 w 2725569"/>
                <a:gd name="connsiteY2" fmla="*/ 265947 h 4387006"/>
                <a:gd name="connsiteX3" fmla="*/ 2665452 w 2725569"/>
                <a:gd name="connsiteY3" fmla="*/ 430333 h 4387006"/>
                <a:gd name="connsiteX4" fmla="*/ 2459969 w 2725569"/>
                <a:gd name="connsiteY4" fmla="*/ 1724877 h 4387006"/>
                <a:gd name="connsiteX5" fmla="*/ 2100373 w 2725569"/>
                <a:gd name="connsiteY5" fmla="*/ 2567358 h 4387006"/>
                <a:gd name="connsiteX6" fmla="*/ 1679133 w 2725569"/>
                <a:gd name="connsiteY6" fmla="*/ 3111888 h 4387006"/>
                <a:gd name="connsiteX7" fmla="*/ 949668 w 2725569"/>
                <a:gd name="connsiteY7" fmla="*/ 3553677 h 4387006"/>
                <a:gd name="connsiteX8" fmla="*/ 179106 w 2725569"/>
                <a:gd name="connsiteY8" fmla="*/ 3759160 h 4387006"/>
                <a:gd name="connsiteX9" fmla="*/ 14719 w 2725569"/>
                <a:gd name="connsiteY9" fmla="*/ 3769434 h 4387006"/>
                <a:gd name="connsiteX10" fmla="*/ 25540 w 2725569"/>
                <a:gd name="connsiteY10" fmla="*/ 4314179 h 4387006"/>
                <a:gd name="connsiteX11" fmla="*/ 184398 w 2725569"/>
                <a:gd name="connsiteY11" fmla="*/ 4387006 h 4387006"/>
                <a:gd name="connsiteX0" fmla="*/ 2690243 w 2725569"/>
                <a:gd name="connsiteY0" fmla="*/ 4143463 h 4166749"/>
                <a:gd name="connsiteX1" fmla="*/ 2721085 w 2725569"/>
                <a:gd name="connsiteY1" fmla="*/ 103330 h 4166749"/>
                <a:gd name="connsiteX2" fmla="*/ 2675726 w 2725569"/>
                <a:gd name="connsiteY2" fmla="*/ 45690 h 4166749"/>
                <a:gd name="connsiteX3" fmla="*/ 2665452 w 2725569"/>
                <a:gd name="connsiteY3" fmla="*/ 210076 h 4166749"/>
                <a:gd name="connsiteX4" fmla="*/ 2459969 w 2725569"/>
                <a:gd name="connsiteY4" fmla="*/ 1504620 h 4166749"/>
                <a:gd name="connsiteX5" fmla="*/ 2100373 w 2725569"/>
                <a:gd name="connsiteY5" fmla="*/ 2347101 h 4166749"/>
                <a:gd name="connsiteX6" fmla="*/ 1679133 w 2725569"/>
                <a:gd name="connsiteY6" fmla="*/ 2891631 h 4166749"/>
                <a:gd name="connsiteX7" fmla="*/ 949668 w 2725569"/>
                <a:gd name="connsiteY7" fmla="*/ 3333420 h 4166749"/>
                <a:gd name="connsiteX8" fmla="*/ 179106 w 2725569"/>
                <a:gd name="connsiteY8" fmla="*/ 3538903 h 4166749"/>
                <a:gd name="connsiteX9" fmla="*/ 14719 w 2725569"/>
                <a:gd name="connsiteY9" fmla="*/ 3549177 h 4166749"/>
                <a:gd name="connsiteX10" fmla="*/ 25540 w 2725569"/>
                <a:gd name="connsiteY10" fmla="*/ 4093922 h 4166749"/>
                <a:gd name="connsiteX11" fmla="*/ 184398 w 2725569"/>
                <a:gd name="connsiteY11" fmla="*/ 4166749 h 4166749"/>
                <a:gd name="connsiteX0" fmla="*/ 2690243 w 2725569"/>
                <a:gd name="connsiteY0" fmla="*/ 4143463 h 4215260"/>
                <a:gd name="connsiteX1" fmla="*/ 2721085 w 2725569"/>
                <a:gd name="connsiteY1" fmla="*/ 103330 h 4215260"/>
                <a:gd name="connsiteX2" fmla="*/ 2675726 w 2725569"/>
                <a:gd name="connsiteY2" fmla="*/ 45690 h 4215260"/>
                <a:gd name="connsiteX3" fmla="*/ 2665452 w 2725569"/>
                <a:gd name="connsiteY3" fmla="*/ 210076 h 4215260"/>
                <a:gd name="connsiteX4" fmla="*/ 2459969 w 2725569"/>
                <a:gd name="connsiteY4" fmla="*/ 1504620 h 4215260"/>
                <a:gd name="connsiteX5" fmla="*/ 2100373 w 2725569"/>
                <a:gd name="connsiteY5" fmla="*/ 2347101 h 4215260"/>
                <a:gd name="connsiteX6" fmla="*/ 1679133 w 2725569"/>
                <a:gd name="connsiteY6" fmla="*/ 2891631 h 4215260"/>
                <a:gd name="connsiteX7" fmla="*/ 949668 w 2725569"/>
                <a:gd name="connsiteY7" fmla="*/ 3333420 h 4215260"/>
                <a:gd name="connsiteX8" fmla="*/ 179106 w 2725569"/>
                <a:gd name="connsiteY8" fmla="*/ 3538903 h 4215260"/>
                <a:gd name="connsiteX9" fmla="*/ 14719 w 2725569"/>
                <a:gd name="connsiteY9" fmla="*/ 3549177 h 4215260"/>
                <a:gd name="connsiteX10" fmla="*/ 25540 w 2725569"/>
                <a:gd name="connsiteY10" fmla="*/ 4093922 h 4215260"/>
                <a:gd name="connsiteX11" fmla="*/ 184398 w 2725569"/>
                <a:gd name="connsiteY11" fmla="*/ 4215260 h 4215260"/>
                <a:gd name="connsiteX0" fmla="*/ 2707022 w 2742348"/>
                <a:gd name="connsiteY0" fmla="*/ 4143463 h 4215260"/>
                <a:gd name="connsiteX1" fmla="*/ 2737864 w 2742348"/>
                <a:gd name="connsiteY1" fmla="*/ 103330 h 4215260"/>
                <a:gd name="connsiteX2" fmla="*/ 2692505 w 2742348"/>
                <a:gd name="connsiteY2" fmla="*/ 45690 h 4215260"/>
                <a:gd name="connsiteX3" fmla="*/ 2682231 w 2742348"/>
                <a:gd name="connsiteY3" fmla="*/ 210076 h 4215260"/>
                <a:gd name="connsiteX4" fmla="*/ 2476748 w 2742348"/>
                <a:gd name="connsiteY4" fmla="*/ 1504620 h 4215260"/>
                <a:gd name="connsiteX5" fmla="*/ 2117152 w 2742348"/>
                <a:gd name="connsiteY5" fmla="*/ 2347101 h 4215260"/>
                <a:gd name="connsiteX6" fmla="*/ 1695912 w 2742348"/>
                <a:gd name="connsiteY6" fmla="*/ 2891631 h 4215260"/>
                <a:gd name="connsiteX7" fmla="*/ 966447 w 2742348"/>
                <a:gd name="connsiteY7" fmla="*/ 3333420 h 4215260"/>
                <a:gd name="connsiteX8" fmla="*/ 195885 w 2742348"/>
                <a:gd name="connsiteY8" fmla="*/ 3538903 h 4215260"/>
                <a:gd name="connsiteX9" fmla="*/ 31498 w 2742348"/>
                <a:gd name="connsiteY9" fmla="*/ 3549177 h 4215260"/>
                <a:gd name="connsiteX10" fmla="*/ 13136 w 2742348"/>
                <a:gd name="connsiteY10" fmla="*/ 4142434 h 4215260"/>
                <a:gd name="connsiteX11" fmla="*/ 201177 w 2742348"/>
                <a:gd name="connsiteY11" fmla="*/ 4215260 h 4215260"/>
                <a:gd name="connsiteX0" fmla="*/ 2694056 w 2729382"/>
                <a:gd name="connsiteY0" fmla="*/ 4143463 h 4215260"/>
                <a:gd name="connsiteX1" fmla="*/ 2724898 w 2729382"/>
                <a:gd name="connsiteY1" fmla="*/ 103330 h 4215260"/>
                <a:gd name="connsiteX2" fmla="*/ 2679539 w 2729382"/>
                <a:gd name="connsiteY2" fmla="*/ 45690 h 4215260"/>
                <a:gd name="connsiteX3" fmla="*/ 2669265 w 2729382"/>
                <a:gd name="connsiteY3" fmla="*/ 210076 h 4215260"/>
                <a:gd name="connsiteX4" fmla="*/ 2463782 w 2729382"/>
                <a:gd name="connsiteY4" fmla="*/ 1504620 h 4215260"/>
                <a:gd name="connsiteX5" fmla="*/ 2104186 w 2729382"/>
                <a:gd name="connsiteY5" fmla="*/ 2347101 h 4215260"/>
                <a:gd name="connsiteX6" fmla="*/ 1682946 w 2729382"/>
                <a:gd name="connsiteY6" fmla="*/ 2891631 h 4215260"/>
                <a:gd name="connsiteX7" fmla="*/ 953481 w 2729382"/>
                <a:gd name="connsiteY7" fmla="*/ 3333420 h 4215260"/>
                <a:gd name="connsiteX8" fmla="*/ 182919 w 2729382"/>
                <a:gd name="connsiteY8" fmla="*/ 3538903 h 4215260"/>
                <a:gd name="connsiteX9" fmla="*/ 18532 w 2729382"/>
                <a:gd name="connsiteY9" fmla="*/ 3549177 h 4215260"/>
                <a:gd name="connsiteX10" fmla="*/ 170 w 2729382"/>
                <a:gd name="connsiteY10" fmla="*/ 4142434 h 4215260"/>
                <a:gd name="connsiteX11" fmla="*/ 188211 w 2729382"/>
                <a:gd name="connsiteY11" fmla="*/ 4215260 h 4215260"/>
                <a:gd name="connsiteX0" fmla="*/ 2703784 w 2734458"/>
                <a:gd name="connsiteY0" fmla="*/ 4436648 h 4440528"/>
                <a:gd name="connsiteX1" fmla="*/ 2724898 w 2734458"/>
                <a:gd name="connsiteY1" fmla="*/ 328598 h 4440528"/>
                <a:gd name="connsiteX2" fmla="*/ 2679539 w 2734458"/>
                <a:gd name="connsiteY2" fmla="*/ 270958 h 4440528"/>
                <a:gd name="connsiteX3" fmla="*/ 2669265 w 2734458"/>
                <a:gd name="connsiteY3" fmla="*/ 435344 h 4440528"/>
                <a:gd name="connsiteX4" fmla="*/ 2463782 w 2734458"/>
                <a:gd name="connsiteY4" fmla="*/ 1729888 h 4440528"/>
                <a:gd name="connsiteX5" fmla="*/ 2104186 w 2734458"/>
                <a:gd name="connsiteY5" fmla="*/ 2572369 h 4440528"/>
                <a:gd name="connsiteX6" fmla="*/ 1682946 w 2734458"/>
                <a:gd name="connsiteY6" fmla="*/ 3116899 h 4440528"/>
                <a:gd name="connsiteX7" fmla="*/ 953481 w 2734458"/>
                <a:gd name="connsiteY7" fmla="*/ 3558688 h 4440528"/>
                <a:gd name="connsiteX8" fmla="*/ 182919 w 2734458"/>
                <a:gd name="connsiteY8" fmla="*/ 3764171 h 4440528"/>
                <a:gd name="connsiteX9" fmla="*/ 18532 w 2734458"/>
                <a:gd name="connsiteY9" fmla="*/ 3774445 h 4440528"/>
                <a:gd name="connsiteX10" fmla="*/ 170 w 2734458"/>
                <a:gd name="connsiteY10" fmla="*/ 4367702 h 4440528"/>
                <a:gd name="connsiteX11" fmla="*/ 188211 w 2734458"/>
                <a:gd name="connsiteY11" fmla="*/ 4440528 h 4440528"/>
                <a:gd name="connsiteX0" fmla="*/ 2703784 w 2734458"/>
                <a:gd name="connsiteY0" fmla="*/ 4436648 h 4440528"/>
                <a:gd name="connsiteX1" fmla="*/ 2724898 w 2734458"/>
                <a:gd name="connsiteY1" fmla="*/ 328598 h 4440528"/>
                <a:gd name="connsiteX2" fmla="*/ 2679539 w 2734458"/>
                <a:gd name="connsiteY2" fmla="*/ 270958 h 4440528"/>
                <a:gd name="connsiteX3" fmla="*/ 2669265 w 2734458"/>
                <a:gd name="connsiteY3" fmla="*/ 435344 h 4440528"/>
                <a:gd name="connsiteX4" fmla="*/ 2444327 w 2734458"/>
                <a:gd name="connsiteY4" fmla="*/ 1739591 h 4440528"/>
                <a:gd name="connsiteX5" fmla="*/ 2104186 w 2734458"/>
                <a:gd name="connsiteY5" fmla="*/ 2572369 h 4440528"/>
                <a:gd name="connsiteX6" fmla="*/ 1682946 w 2734458"/>
                <a:gd name="connsiteY6" fmla="*/ 3116899 h 4440528"/>
                <a:gd name="connsiteX7" fmla="*/ 953481 w 2734458"/>
                <a:gd name="connsiteY7" fmla="*/ 3558688 h 4440528"/>
                <a:gd name="connsiteX8" fmla="*/ 182919 w 2734458"/>
                <a:gd name="connsiteY8" fmla="*/ 3764171 h 4440528"/>
                <a:gd name="connsiteX9" fmla="*/ 18532 w 2734458"/>
                <a:gd name="connsiteY9" fmla="*/ 3774445 h 4440528"/>
                <a:gd name="connsiteX10" fmla="*/ 170 w 2734458"/>
                <a:gd name="connsiteY10" fmla="*/ 4367702 h 4440528"/>
                <a:gd name="connsiteX11" fmla="*/ 188211 w 2734458"/>
                <a:gd name="connsiteY11" fmla="*/ 4440528 h 4440528"/>
                <a:gd name="connsiteX0" fmla="*/ 2703784 w 2731114"/>
                <a:gd name="connsiteY0" fmla="*/ 4196549 h 4200429"/>
                <a:gd name="connsiteX1" fmla="*/ 2724898 w 2731114"/>
                <a:gd name="connsiteY1" fmla="*/ 88499 h 4200429"/>
                <a:gd name="connsiteX2" fmla="*/ 2679539 w 2731114"/>
                <a:gd name="connsiteY2" fmla="*/ 30859 h 4200429"/>
                <a:gd name="connsiteX3" fmla="*/ 2669265 w 2731114"/>
                <a:gd name="connsiteY3" fmla="*/ 195245 h 4200429"/>
                <a:gd name="connsiteX4" fmla="*/ 2444327 w 2731114"/>
                <a:gd name="connsiteY4" fmla="*/ 1499492 h 4200429"/>
                <a:gd name="connsiteX5" fmla="*/ 2104186 w 2731114"/>
                <a:gd name="connsiteY5" fmla="*/ 2332270 h 4200429"/>
                <a:gd name="connsiteX6" fmla="*/ 1682946 w 2731114"/>
                <a:gd name="connsiteY6" fmla="*/ 2876800 h 4200429"/>
                <a:gd name="connsiteX7" fmla="*/ 953481 w 2731114"/>
                <a:gd name="connsiteY7" fmla="*/ 3318589 h 4200429"/>
                <a:gd name="connsiteX8" fmla="*/ 182919 w 2731114"/>
                <a:gd name="connsiteY8" fmla="*/ 3524072 h 4200429"/>
                <a:gd name="connsiteX9" fmla="*/ 18532 w 2731114"/>
                <a:gd name="connsiteY9" fmla="*/ 3534346 h 4200429"/>
                <a:gd name="connsiteX10" fmla="*/ 170 w 2731114"/>
                <a:gd name="connsiteY10" fmla="*/ 4127603 h 4200429"/>
                <a:gd name="connsiteX11" fmla="*/ 188211 w 2731114"/>
                <a:gd name="connsiteY11" fmla="*/ 4200429 h 4200429"/>
                <a:gd name="connsiteX0" fmla="*/ 2703784 w 2734458"/>
                <a:gd name="connsiteY0" fmla="*/ 4419456 h 4423336"/>
                <a:gd name="connsiteX1" fmla="*/ 2724898 w 2734458"/>
                <a:gd name="connsiteY1" fmla="*/ 311406 h 4423336"/>
                <a:gd name="connsiteX2" fmla="*/ 2679539 w 2734458"/>
                <a:gd name="connsiteY2" fmla="*/ 302279 h 4423336"/>
                <a:gd name="connsiteX3" fmla="*/ 2669265 w 2734458"/>
                <a:gd name="connsiteY3" fmla="*/ 418152 h 4423336"/>
                <a:gd name="connsiteX4" fmla="*/ 2444327 w 2734458"/>
                <a:gd name="connsiteY4" fmla="*/ 1722399 h 4423336"/>
                <a:gd name="connsiteX5" fmla="*/ 2104186 w 2734458"/>
                <a:gd name="connsiteY5" fmla="*/ 2555177 h 4423336"/>
                <a:gd name="connsiteX6" fmla="*/ 1682946 w 2734458"/>
                <a:gd name="connsiteY6" fmla="*/ 3099707 h 4423336"/>
                <a:gd name="connsiteX7" fmla="*/ 953481 w 2734458"/>
                <a:gd name="connsiteY7" fmla="*/ 3541496 h 4423336"/>
                <a:gd name="connsiteX8" fmla="*/ 182919 w 2734458"/>
                <a:gd name="connsiteY8" fmla="*/ 3746979 h 4423336"/>
                <a:gd name="connsiteX9" fmla="*/ 18532 w 2734458"/>
                <a:gd name="connsiteY9" fmla="*/ 3757253 h 4423336"/>
                <a:gd name="connsiteX10" fmla="*/ 170 w 2734458"/>
                <a:gd name="connsiteY10" fmla="*/ 4350510 h 4423336"/>
                <a:gd name="connsiteX11" fmla="*/ 188211 w 2734458"/>
                <a:gd name="connsiteY11" fmla="*/ 4423336 h 4423336"/>
                <a:gd name="connsiteX0" fmla="*/ 2703784 w 2731114"/>
                <a:gd name="connsiteY0" fmla="*/ 4141540 h 4145420"/>
                <a:gd name="connsiteX1" fmla="*/ 2724898 w 2731114"/>
                <a:gd name="connsiteY1" fmla="*/ 33490 h 4145420"/>
                <a:gd name="connsiteX2" fmla="*/ 2679539 w 2731114"/>
                <a:gd name="connsiteY2" fmla="*/ 24363 h 4145420"/>
                <a:gd name="connsiteX3" fmla="*/ 2669265 w 2731114"/>
                <a:gd name="connsiteY3" fmla="*/ 140236 h 4145420"/>
                <a:gd name="connsiteX4" fmla="*/ 2444327 w 2731114"/>
                <a:gd name="connsiteY4" fmla="*/ 1444483 h 4145420"/>
                <a:gd name="connsiteX5" fmla="*/ 2104186 w 2731114"/>
                <a:gd name="connsiteY5" fmla="*/ 2277261 h 4145420"/>
                <a:gd name="connsiteX6" fmla="*/ 1682946 w 2731114"/>
                <a:gd name="connsiteY6" fmla="*/ 2821791 h 4145420"/>
                <a:gd name="connsiteX7" fmla="*/ 953481 w 2731114"/>
                <a:gd name="connsiteY7" fmla="*/ 3263580 h 4145420"/>
                <a:gd name="connsiteX8" fmla="*/ 182919 w 2731114"/>
                <a:gd name="connsiteY8" fmla="*/ 3469063 h 4145420"/>
                <a:gd name="connsiteX9" fmla="*/ 18532 w 2731114"/>
                <a:gd name="connsiteY9" fmla="*/ 3479337 h 4145420"/>
                <a:gd name="connsiteX10" fmla="*/ 170 w 2731114"/>
                <a:gd name="connsiteY10" fmla="*/ 4072594 h 4145420"/>
                <a:gd name="connsiteX11" fmla="*/ 188211 w 2731114"/>
                <a:gd name="connsiteY11" fmla="*/ 4145420 h 4145420"/>
                <a:gd name="connsiteX0" fmla="*/ 2703784 w 2727667"/>
                <a:gd name="connsiteY0" fmla="*/ 4142115 h 4145995"/>
                <a:gd name="connsiteX1" fmla="*/ 2715170 w 2727667"/>
                <a:gd name="connsiteY1" fmla="*/ 43766 h 4145995"/>
                <a:gd name="connsiteX2" fmla="*/ 2679539 w 2727667"/>
                <a:gd name="connsiteY2" fmla="*/ 24938 h 4145995"/>
                <a:gd name="connsiteX3" fmla="*/ 2669265 w 2727667"/>
                <a:gd name="connsiteY3" fmla="*/ 140811 h 4145995"/>
                <a:gd name="connsiteX4" fmla="*/ 2444327 w 2727667"/>
                <a:gd name="connsiteY4" fmla="*/ 1445058 h 4145995"/>
                <a:gd name="connsiteX5" fmla="*/ 2104186 w 2727667"/>
                <a:gd name="connsiteY5" fmla="*/ 2277836 h 4145995"/>
                <a:gd name="connsiteX6" fmla="*/ 1682946 w 2727667"/>
                <a:gd name="connsiteY6" fmla="*/ 2822366 h 4145995"/>
                <a:gd name="connsiteX7" fmla="*/ 953481 w 2727667"/>
                <a:gd name="connsiteY7" fmla="*/ 3264155 h 4145995"/>
                <a:gd name="connsiteX8" fmla="*/ 182919 w 2727667"/>
                <a:gd name="connsiteY8" fmla="*/ 3469638 h 4145995"/>
                <a:gd name="connsiteX9" fmla="*/ 18532 w 2727667"/>
                <a:gd name="connsiteY9" fmla="*/ 3479912 h 4145995"/>
                <a:gd name="connsiteX10" fmla="*/ 170 w 2727667"/>
                <a:gd name="connsiteY10" fmla="*/ 4073169 h 4145995"/>
                <a:gd name="connsiteX11" fmla="*/ 188211 w 2727667"/>
                <a:gd name="connsiteY11" fmla="*/ 4145995 h 4145995"/>
                <a:gd name="connsiteX0" fmla="*/ 2703784 w 2727667"/>
                <a:gd name="connsiteY0" fmla="*/ 4147407 h 4151287"/>
                <a:gd name="connsiteX1" fmla="*/ 2715170 w 2727667"/>
                <a:gd name="connsiteY1" fmla="*/ 136379 h 4151287"/>
                <a:gd name="connsiteX2" fmla="*/ 2679539 w 2727667"/>
                <a:gd name="connsiteY2" fmla="*/ 30230 h 4151287"/>
                <a:gd name="connsiteX3" fmla="*/ 2669265 w 2727667"/>
                <a:gd name="connsiteY3" fmla="*/ 146103 h 4151287"/>
                <a:gd name="connsiteX4" fmla="*/ 2444327 w 2727667"/>
                <a:gd name="connsiteY4" fmla="*/ 1450350 h 4151287"/>
                <a:gd name="connsiteX5" fmla="*/ 2104186 w 2727667"/>
                <a:gd name="connsiteY5" fmla="*/ 2283128 h 4151287"/>
                <a:gd name="connsiteX6" fmla="*/ 1682946 w 2727667"/>
                <a:gd name="connsiteY6" fmla="*/ 2827658 h 4151287"/>
                <a:gd name="connsiteX7" fmla="*/ 953481 w 2727667"/>
                <a:gd name="connsiteY7" fmla="*/ 3269447 h 4151287"/>
                <a:gd name="connsiteX8" fmla="*/ 182919 w 2727667"/>
                <a:gd name="connsiteY8" fmla="*/ 3474930 h 4151287"/>
                <a:gd name="connsiteX9" fmla="*/ 18532 w 2727667"/>
                <a:gd name="connsiteY9" fmla="*/ 3485204 h 4151287"/>
                <a:gd name="connsiteX10" fmla="*/ 170 w 2727667"/>
                <a:gd name="connsiteY10" fmla="*/ 4078461 h 4151287"/>
                <a:gd name="connsiteX11" fmla="*/ 188211 w 2727667"/>
                <a:gd name="connsiteY11" fmla="*/ 4151287 h 4151287"/>
                <a:gd name="connsiteX0" fmla="*/ 2703784 w 2731114"/>
                <a:gd name="connsiteY0" fmla="*/ 4148006 h 4151886"/>
                <a:gd name="connsiteX1" fmla="*/ 2724898 w 2731114"/>
                <a:gd name="connsiteY1" fmla="*/ 146681 h 4151886"/>
                <a:gd name="connsiteX2" fmla="*/ 2679539 w 2731114"/>
                <a:gd name="connsiteY2" fmla="*/ 30829 h 4151886"/>
                <a:gd name="connsiteX3" fmla="*/ 2669265 w 2731114"/>
                <a:gd name="connsiteY3" fmla="*/ 146702 h 4151886"/>
                <a:gd name="connsiteX4" fmla="*/ 2444327 w 2731114"/>
                <a:gd name="connsiteY4" fmla="*/ 1450949 h 4151886"/>
                <a:gd name="connsiteX5" fmla="*/ 2104186 w 2731114"/>
                <a:gd name="connsiteY5" fmla="*/ 2283727 h 4151886"/>
                <a:gd name="connsiteX6" fmla="*/ 1682946 w 2731114"/>
                <a:gd name="connsiteY6" fmla="*/ 2828257 h 4151886"/>
                <a:gd name="connsiteX7" fmla="*/ 953481 w 2731114"/>
                <a:gd name="connsiteY7" fmla="*/ 3270046 h 4151886"/>
                <a:gd name="connsiteX8" fmla="*/ 182919 w 2731114"/>
                <a:gd name="connsiteY8" fmla="*/ 3475529 h 4151886"/>
                <a:gd name="connsiteX9" fmla="*/ 18532 w 2731114"/>
                <a:gd name="connsiteY9" fmla="*/ 3485803 h 4151886"/>
                <a:gd name="connsiteX10" fmla="*/ 170 w 2731114"/>
                <a:gd name="connsiteY10" fmla="*/ 4079060 h 4151886"/>
                <a:gd name="connsiteX11" fmla="*/ 188211 w 2731114"/>
                <a:gd name="connsiteY11" fmla="*/ 4151886 h 4151886"/>
                <a:gd name="connsiteX0" fmla="*/ 2703784 w 2731114"/>
                <a:gd name="connsiteY0" fmla="*/ 4148006 h 4151886"/>
                <a:gd name="connsiteX1" fmla="*/ 2724898 w 2731114"/>
                <a:gd name="connsiteY1" fmla="*/ 146681 h 4151886"/>
                <a:gd name="connsiteX2" fmla="*/ 2679539 w 2731114"/>
                <a:gd name="connsiteY2" fmla="*/ 30829 h 4151886"/>
                <a:gd name="connsiteX3" fmla="*/ 2669265 w 2731114"/>
                <a:gd name="connsiteY3" fmla="*/ 146702 h 4151886"/>
                <a:gd name="connsiteX4" fmla="*/ 2444327 w 2731114"/>
                <a:gd name="connsiteY4" fmla="*/ 1450949 h 4151886"/>
                <a:gd name="connsiteX5" fmla="*/ 2104186 w 2731114"/>
                <a:gd name="connsiteY5" fmla="*/ 2283727 h 4151886"/>
                <a:gd name="connsiteX6" fmla="*/ 1682946 w 2731114"/>
                <a:gd name="connsiteY6" fmla="*/ 2828257 h 4151886"/>
                <a:gd name="connsiteX7" fmla="*/ 953481 w 2731114"/>
                <a:gd name="connsiteY7" fmla="*/ 3270046 h 4151886"/>
                <a:gd name="connsiteX8" fmla="*/ 182919 w 2731114"/>
                <a:gd name="connsiteY8" fmla="*/ 3475529 h 4151886"/>
                <a:gd name="connsiteX9" fmla="*/ 18532 w 2731114"/>
                <a:gd name="connsiteY9" fmla="*/ 3485803 h 4151886"/>
                <a:gd name="connsiteX10" fmla="*/ 170 w 2731114"/>
                <a:gd name="connsiteY10" fmla="*/ 4079060 h 4151886"/>
                <a:gd name="connsiteX11" fmla="*/ 188211 w 2731114"/>
                <a:gd name="connsiteY11" fmla="*/ 4151886 h 4151886"/>
                <a:gd name="connsiteX0" fmla="*/ 2719959 w 2747289"/>
                <a:gd name="connsiteY0" fmla="*/ 4148006 h 4151886"/>
                <a:gd name="connsiteX1" fmla="*/ 2741073 w 2747289"/>
                <a:gd name="connsiteY1" fmla="*/ 146681 h 4151886"/>
                <a:gd name="connsiteX2" fmla="*/ 2695714 w 2747289"/>
                <a:gd name="connsiteY2" fmla="*/ 30829 h 4151886"/>
                <a:gd name="connsiteX3" fmla="*/ 2685440 w 2747289"/>
                <a:gd name="connsiteY3" fmla="*/ 146702 h 4151886"/>
                <a:gd name="connsiteX4" fmla="*/ 2460502 w 2747289"/>
                <a:gd name="connsiteY4" fmla="*/ 1450949 h 4151886"/>
                <a:gd name="connsiteX5" fmla="*/ 2120361 w 2747289"/>
                <a:gd name="connsiteY5" fmla="*/ 2283727 h 4151886"/>
                <a:gd name="connsiteX6" fmla="*/ 1699121 w 2747289"/>
                <a:gd name="connsiteY6" fmla="*/ 2828257 h 4151886"/>
                <a:gd name="connsiteX7" fmla="*/ 969656 w 2747289"/>
                <a:gd name="connsiteY7" fmla="*/ 3270046 h 4151886"/>
                <a:gd name="connsiteX8" fmla="*/ 199094 w 2747289"/>
                <a:gd name="connsiteY8" fmla="*/ 3475529 h 4151886"/>
                <a:gd name="connsiteX9" fmla="*/ 34707 w 2747289"/>
                <a:gd name="connsiteY9" fmla="*/ 3485803 h 4151886"/>
                <a:gd name="connsiteX10" fmla="*/ 16 w 2747289"/>
                <a:gd name="connsiteY10" fmla="*/ 2830461 h 4151886"/>
                <a:gd name="connsiteX11" fmla="*/ 204386 w 2747289"/>
                <a:gd name="connsiteY11" fmla="*/ 4151886 h 4151886"/>
                <a:gd name="connsiteX0" fmla="*/ 2719944 w 2747274"/>
                <a:gd name="connsiteY0" fmla="*/ 4148006 h 4148006"/>
                <a:gd name="connsiteX1" fmla="*/ 2741058 w 2747274"/>
                <a:gd name="connsiteY1" fmla="*/ 146681 h 4148006"/>
                <a:gd name="connsiteX2" fmla="*/ 2695699 w 2747274"/>
                <a:gd name="connsiteY2" fmla="*/ 30829 h 4148006"/>
                <a:gd name="connsiteX3" fmla="*/ 2685425 w 2747274"/>
                <a:gd name="connsiteY3" fmla="*/ 146702 h 4148006"/>
                <a:gd name="connsiteX4" fmla="*/ 2460487 w 2747274"/>
                <a:gd name="connsiteY4" fmla="*/ 1450949 h 4148006"/>
                <a:gd name="connsiteX5" fmla="*/ 2120346 w 2747274"/>
                <a:gd name="connsiteY5" fmla="*/ 2283727 h 4148006"/>
                <a:gd name="connsiteX6" fmla="*/ 1699106 w 2747274"/>
                <a:gd name="connsiteY6" fmla="*/ 2828257 h 4148006"/>
                <a:gd name="connsiteX7" fmla="*/ 969641 w 2747274"/>
                <a:gd name="connsiteY7" fmla="*/ 3270046 h 4148006"/>
                <a:gd name="connsiteX8" fmla="*/ 199079 w 2747274"/>
                <a:gd name="connsiteY8" fmla="*/ 3475529 h 4148006"/>
                <a:gd name="connsiteX9" fmla="*/ 34692 w 2747274"/>
                <a:gd name="connsiteY9" fmla="*/ 3485803 h 4148006"/>
                <a:gd name="connsiteX10" fmla="*/ 1 w 2747274"/>
                <a:gd name="connsiteY10" fmla="*/ 2830461 h 4148006"/>
                <a:gd name="connsiteX11" fmla="*/ 1086113 w 2747274"/>
                <a:gd name="connsiteY11" fmla="*/ 2398419 h 4148006"/>
                <a:gd name="connsiteX0" fmla="*/ 1625930 w 2811683"/>
                <a:gd name="connsiteY0" fmla="*/ 1704319 h 3554804"/>
                <a:gd name="connsiteX1" fmla="*/ 2741058 w 2811683"/>
                <a:gd name="connsiteY1" fmla="*/ 162191 h 3554804"/>
                <a:gd name="connsiteX2" fmla="*/ 2695699 w 2811683"/>
                <a:gd name="connsiteY2" fmla="*/ 46339 h 3554804"/>
                <a:gd name="connsiteX3" fmla="*/ 2685425 w 2811683"/>
                <a:gd name="connsiteY3" fmla="*/ 162212 h 3554804"/>
                <a:gd name="connsiteX4" fmla="*/ 2460487 w 2811683"/>
                <a:gd name="connsiteY4" fmla="*/ 1466459 h 3554804"/>
                <a:gd name="connsiteX5" fmla="*/ 2120346 w 2811683"/>
                <a:gd name="connsiteY5" fmla="*/ 2299237 h 3554804"/>
                <a:gd name="connsiteX6" fmla="*/ 1699106 w 2811683"/>
                <a:gd name="connsiteY6" fmla="*/ 2843767 h 3554804"/>
                <a:gd name="connsiteX7" fmla="*/ 969641 w 2811683"/>
                <a:gd name="connsiteY7" fmla="*/ 3285556 h 3554804"/>
                <a:gd name="connsiteX8" fmla="*/ 199079 w 2811683"/>
                <a:gd name="connsiteY8" fmla="*/ 3491039 h 3554804"/>
                <a:gd name="connsiteX9" fmla="*/ 34692 w 2811683"/>
                <a:gd name="connsiteY9" fmla="*/ 3501313 h 3554804"/>
                <a:gd name="connsiteX10" fmla="*/ 1 w 2811683"/>
                <a:gd name="connsiteY10" fmla="*/ 2845971 h 3554804"/>
                <a:gd name="connsiteX11" fmla="*/ 1086113 w 2811683"/>
                <a:gd name="connsiteY11" fmla="*/ 2413929 h 3554804"/>
                <a:gd name="connsiteX0" fmla="*/ 2328059 w 2761176"/>
                <a:gd name="connsiteY0" fmla="*/ 711646 h 3539295"/>
                <a:gd name="connsiteX1" fmla="*/ 2741058 w 2761176"/>
                <a:gd name="connsiteY1" fmla="*/ 146682 h 3539295"/>
                <a:gd name="connsiteX2" fmla="*/ 2695699 w 2761176"/>
                <a:gd name="connsiteY2" fmla="*/ 30830 h 3539295"/>
                <a:gd name="connsiteX3" fmla="*/ 2685425 w 2761176"/>
                <a:gd name="connsiteY3" fmla="*/ 146703 h 3539295"/>
                <a:gd name="connsiteX4" fmla="*/ 2460487 w 2761176"/>
                <a:gd name="connsiteY4" fmla="*/ 1450950 h 3539295"/>
                <a:gd name="connsiteX5" fmla="*/ 2120346 w 2761176"/>
                <a:gd name="connsiteY5" fmla="*/ 2283728 h 3539295"/>
                <a:gd name="connsiteX6" fmla="*/ 1699106 w 2761176"/>
                <a:gd name="connsiteY6" fmla="*/ 2828258 h 3539295"/>
                <a:gd name="connsiteX7" fmla="*/ 969641 w 2761176"/>
                <a:gd name="connsiteY7" fmla="*/ 3270047 h 3539295"/>
                <a:gd name="connsiteX8" fmla="*/ 199079 w 2761176"/>
                <a:gd name="connsiteY8" fmla="*/ 3475530 h 3539295"/>
                <a:gd name="connsiteX9" fmla="*/ 34692 w 2761176"/>
                <a:gd name="connsiteY9" fmla="*/ 3485804 h 3539295"/>
                <a:gd name="connsiteX10" fmla="*/ 1 w 2761176"/>
                <a:gd name="connsiteY10" fmla="*/ 2830462 h 3539295"/>
                <a:gd name="connsiteX11" fmla="*/ 1086113 w 2761176"/>
                <a:gd name="connsiteY11" fmla="*/ 2398420 h 3539295"/>
                <a:gd name="connsiteX0" fmla="*/ 2328059 w 2716216"/>
                <a:gd name="connsiteY0" fmla="*/ 883071 h 3710720"/>
                <a:gd name="connsiteX1" fmla="*/ 2512458 w 2716216"/>
                <a:gd name="connsiteY1" fmla="*/ 30386 h 3710720"/>
                <a:gd name="connsiteX2" fmla="*/ 2695699 w 2716216"/>
                <a:gd name="connsiteY2" fmla="*/ 202255 h 3710720"/>
                <a:gd name="connsiteX3" fmla="*/ 2685425 w 2716216"/>
                <a:gd name="connsiteY3" fmla="*/ 318128 h 3710720"/>
                <a:gd name="connsiteX4" fmla="*/ 2460487 w 2716216"/>
                <a:gd name="connsiteY4" fmla="*/ 1622375 h 3710720"/>
                <a:gd name="connsiteX5" fmla="*/ 2120346 w 2716216"/>
                <a:gd name="connsiteY5" fmla="*/ 2455153 h 3710720"/>
                <a:gd name="connsiteX6" fmla="*/ 1699106 w 2716216"/>
                <a:gd name="connsiteY6" fmla="*/ 2999683 h 3710720"/>
                <a:gd name="connsiteX7" fmla="*/ 969641 w 2716216"/>
                <a:gd name="connsiteY7" fmla="*/ 3441472 h 3710720"/>
                <a:gd name="connsiteX8" fmla="*/ 199079 w 2716216"/>
                <a:gd name="connsiteY8" fmla="*/ 3646955 h 3710720"/>
                <a:gd name="connsiteX9" fmla="*/ 34692 w 2716216"/>
                <a:gd name="connsiteY9" fmla="*/ 3657229 h 3710720"/>
                <a:gd name="connsiteX10" fmla="*/ 1 w 2716216"/>
                <a:gd name="connsiteY10" fmla="*/ 3001887 h 3710720"/>
                <a:gd name="connsiteX11" fmla="*/ 1086113 w 2716216"/>
                <a:gd name="connsiteY11" fmla="*/ 2569845 h 3710720"/>
                <a:gd name="connsiteX0" fmla="*/ 2328059 w 2775718"/>
                <a:gd name="connsiteY0" fmla="*/ 1068223 h 3895872"/>
                <a:gd name="connsiteX1" fmla="*/ 2757387 w 2775718"/>
                <a:gd name="connsiteY1" fmla="*/ 20105 h 3895872"/>
                <a:gd name="connsiteX2" fmla="*/ 2695699 w 2775718"/>
                <a:gd name="connsiteY2" fmla="*/ 387407 h 3895872"/>
                <a:gd name="connsiteX3" fmla="*/ 2685425 w 2775718"/>
                <a:gd name="connsiteY3" fmla="*/ 503280 h 3895872"/>
                <a:gd name="connsiteX4" fmla="*/ 2460487 w 2775718"/>
                <a:gd name="connsiteY4" fmla="*/ 1807527 h 3895872"/>
                <a:gd name="connsiteX5" fmla="*/ 2120346 w 2775718"/>
                <a:gd name="connsiteY5" fmla="*/ 2640305 h 3895872"/>
                <a:gd name="connsiteX6" fmla="*/ 1699106 w 2775718"/>
                <a:gd name="connsiteY6" fmla="*/ 3184835 h 3895872"/>
                <a:gd name="connsiteX7" fmla="*/ 969641 w 2775718"/>
                <a:gd name="connsiteY7" fmla="*/ 3626624 h 3895872"/>
                <a:gd name="connsiteX8" fmla="*/ 199079 w 2775718"/>
                <a:gd name="connsiteY8" fmla="*/ 3832107 h 3895872"/>
                <a:gd name="connsiteX9" fmla="*/ 34692 w 2775718"/>
                <a:gd name="connsiteY9" fmla="*/ 3842381 h 3895872"/>
                <a:gd name="connsiteX10" fmla="*/ 1 w 2775718"/>
                <a:gd name="connsiteY10" fmla="*/ 3187039 h 3895872"/>
                <a:gd name="connsiteX11" fmla="*/ 1086113 w 2775718"/>
                <a:gd name="connsiteY11" fmla="*/ 2754997 h 3895872"/>
                <a:gd name="connsiteX0" fmla="*/ 2328059 w 2716482"/>
                <a:gd name="connsiteY0" fmla="*/ 1099721 h 3927370"/>
                <a:gd name="connsiteX1" fmla="*/ 2686630 w 2716482"/>
                <a:gd name="connsiteY1" fmla="*/ 19031 h 3927370"/>
                <a:gd name="connsiteX2" fmla="*/ 2695699 w 2716482"/>
                <a:gd name="connsiteY2" fmla="*/ 418905 h 3927370"/>
                <a:gd name="connsiteX3" fmla="*/ 2685425 w 2716482"/>
                <a:gd name="connsiteY3" fmla="*/ 534778 h 3927370"/>
                <a:gd name="connsiteX4" fmla="*/ 2460487 w 2716482"/>
                <a:gd name="connsiteY4" fmla="*/ 1839025 h 3927370"/>
                <a:gd name="connsiteX5" fmla="*/ 2120346 w 2716482"/>
                <a:gd name="connsiteY5" fmla="*/ 2671803 h 3927370"/>
                <a:gd name="connsiteX6" fmla="*/ 1699106 w 2716482"/>
                <a:gd name="connsiteY6" fmla="*/ 3216333 h 3927370"/>
                <a:gd name="connsiteX7" fmla="*/ 969641 w 2716482"/>
                <a:gd name="connsiteY7" fmla="*/ 3658122 h 3927370"/>
                <a:gd name="connsiteX8" fmla="*/ 199079 w 2716482"/>
                <a:gd name="connsiteY8" fmla="*/ 3863605 h 3927370"/>
                <a:gd name="connsiteX9" fmla="*/ 34692 w 2716482"/>
                <a:gd name="connsiteY9" fmla="*/ 3873879 h 3927370"/>
                <a:gd name="connsiteX10" fmla="*/ 1 w 2716482"/>
                <a:gd name="connsiteY10" fmla="*/ 3218537 h 3927370"/>
                <a:gd name="connsiteX11" fmla="*/ 1086113 w 2716482"/>
                <a:gd name="connsiteY11" fmla="*/ 2786495 h 3927370"/>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066284 w 2720483"/>
                <a:gd name="connsiteY12" fmla="*/ 2819221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679841 w 2720483"/>
                <a:gd name="connsiteY12" fmla="*/ 3009225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768412 w 2720483"/>
                <a:gd name="connsiteY12" fmla="*/ 1695481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2073212 w 2720483"/>
                <a:gd name="connsiteY12" fmla="*/ 1543478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773855 w 2720483"/>
                <a:gd name="connsiteY12" fmla="*/ 1923486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703098 w 2720483"/>
                <a:gd name="connsiteY12" fmla="*/ 2162349 h 3917987"/>
                <a:gd name="connsiteX0" fmla="*/ 2273630 w 2720483"/>
                <a:gd name="connsiteY0" fmla="*/ 862333 h 3917987"/>
                <a:gd name="connsiteX1" fmla="*/ 2686630 w 2720483"/>
                <a:gd name="connsiteY1" fmla="*/ 9648 h 3917987"/>
                <a:gd name="connsiteX2" fmla="*/ 2695699 w 2720483"/>
                <a:gd name="connsiteY2" fmla="*/ 409522 h 3917987"/>
                <a:gd name="connsiteX3" fmla="*/ 2685425 w 2720483"/>
                <a:gd name="connsiteY3" fmla="*/ 525395 h 3917987"/>
                <a:gd name="connsiteX4" fmla="*/ 2460487 w 2720483"/>
                <a:gd name="connsiteY4" fmla="*/ 1829642 h 3917987"/>
                <a:gd name="connsiteX5" fmla="*/ 2120346 w 2720483"/>
                <a:gd name="connsiteY5" fmla="*/ 2662420 h 3917987"/>
                <a:gd name="connsiteX6" fmla="*/ 1699106 w 2720483"/>
                <a:gd name="connsiteY6" fmla="*/ 3206950 h 3917987"/>
                <a:gd name="connsiteX7" fmla="*/ 969641 w 2720483"/>
                <a:gd name="connsiteY7" fmla="*/ 3648739 h 3917987"/>
                <a:gd name="connsiteX8" fmla="*/ 199079 w 2720483"/>
                <a:gd name="connsiteY8" fmla="*/ 3854222 h 3917987"/>
                <a:gd name="connsiteX9" fmla="*/ 34692 w 2720483"/>
                <a:gd name="connsiteY9" fmla="*/ 3864496 h 3917987"/>
                <a:gd name="connsiteX10" fmla="*/ 1 w 2720483"/>
                <a:gd name="connsiteY10" fmla="*/ 3209154 h 3917987"/>
                <a:gd name="connsiteX11" fmla="*/ 1086113 w 2720483"/>
                <a:gd name="connsiteY11" fmla="*/ 2777112 h 3917987"/>
                <a:gd name="connsiteX12" fmla="*/ 1703098 w 2720483"/>
                <a:gd name="connsiteY12" fmla="*/ 2162349 h 3917987"/>
                <a:gd name="connsiteX0" fmla="*/ 2273630 w 2724566"/>
                <a:gd name="connsiteY0" fmla="*/ 1049797 h 4105451"/>
                <a:gd name="connsiteX1" fmla="*/ 2692073 w 2724566"/>
                <a:gd name="connsiteY1" fmla="*/ 7108 h 4105451"/>
                <a:gd name="connsiteX2" fmla="*/ 2695699 w 2724566"/>
                <a:gd name="connsiteY2" fmla="*/ 596986 h 4105451"/>
                <a:gd name="connsiteX3" fmla="*/ 2685425 w 2724566"/>
                <a:gd name="connsiteY3" fmla="*/ 712859 h 4105451"/>
                <a:gd name="connsiteX4" fmla="*/ 2460487 w 2724566"/>
                <a:gd name="connsiteY4" fmla="*/ 2017106 h 4105451"/>
                <a:gd name="connsiteX5" fmla="*/ 2120346 w 2724566"/>
                <a:gd name="connsiteY5" fmla="*/ 2849884 h 4105451"/>
                <a:gd name="connsiteX6" fmla="*/ 1699106 w 2724566"/>
                <a:gd name="connsiteY6" fmla="*/ 3394414 h 4105451"/>
                <a:gd name="connsiteX7" fmla="*/ 969641 w 2724566"/>
                <a:gd name="connsiteY7" fmla="*/ 3836203 h 4105451"/>
                <a:gd name="connsiteX8" fmla="*/ 199079 w 2724566"/>
                <a:gd name="connsiteY8" fmla="*/ 4041686 h 4105451"/>
                <a:gd name="connsiteX9" fmla="*/ 34692 w 2724566"/>
                <a:gd name="connsiteY9" fmla="*/ 4051960 h 4105451"/>
                <a:gd name="connsiteX10" fmla="*/ 1 w 2724566"/>
                <a:gd name="connsiteY10" fmla="*/ 3396618 h 4105451"/>
                <a:gd name="connsiteX11" fmla="*/ 1086113 w 2724566"/>
                <a:gd name="connsiteY11" fmla="*/ 2964576 h 4105451"/>
                <a:gd name="connsiteX12" fmla="*/ 1703098 w 2724566"/>
                <a:gd name="connsiteY12" fmla="*/ 2349813 h 4105451"/>
                <a:gd name="connsiteX0" fmla="*/ 2273630 w 2726557"/>
                <a:gd name="connsiteY0" fmla="*/ 1078252 h 4133906"/>
                <a:gd name="connsiteX1" fmla="*/ 2692073 w 2726557"/>
                <a:gd name="connsiteY1" fmla="*/ 35563 h 4133906"/>
                <a:gd name="connsiteX2" fmla="*/ 2701141 w 2726557"/>
                <a:gd name="connsiteY2" fmla="*/ 288863 h 4133906"/>
                <a:gd name="connsiteX3" fmla="*/ 2685425 w 2726557"/>
                <a:gd name="connsiteY3" fmla="*/ 741314 h 4133906"/>
                <a:gd name="connsiteX4" fmla="*/ 2460487 w 2726557"/>
                <a:gd name="connsiteY4" fmla="*/ 2045561 h 4133906"/>
                <a:gd name="connsiteX5" fmla="*/ 2120346 w 2726557"/>
                <a:gd name="connsiteY5" fmla="*/ 2878339 h 4133906"/>
                <a:gd name="connsiteX6" fmla="*/ 1699106 w 2726557"/>
                <a:gd name="connsiteY6" fmla="*/ 3422869 h 4133906"/>
                <a:gd name="connsiteX7" fmla="*/ 969641 w 2726557"/>
                <a:gd name="connsiteY7" fmla="*/ 3864658 h 4133906"/>
                <a:gd name="connsiteX8" fmla="*/ 199079 w 2726557"/>
                <a:gd name="connsiteY8" fmla="*/ 4070141 h 4133906"/>
                <a:gd name="connsiteX9" fmla="*/ 34692 w 2726557"/>
                <a:gd name="connsiteY9" fmla="*/ 4080415 h 4133906"/>
                <a:gd name="connsiteX10" fmla="*/ 1 w 2726557"/>
                <a:gd name="connsiteY10" fmla="*/ 3425073 h 4133906"/>
                <a:gd name="connsiteX11" fmla="*/ 1086113 w 2726557"/>
                <a:gd name="connsiteY11" fmla="*/ 2993031 h 4133906"/>
                <a:gd name="connsiteX12" fmla="*/ 1703098 w 2726557"/>
                <a:gd name="connsiteY12" fmla="*/ 2378268 h 4133906"/>
                <a:gd name="connsiteX0" fmla="*/ 2273630 w 2725492"/>
                <a:gd name="connsiteY0" fmla="*/ 789915 h 3845569"/>
                <a:gd name="connsiteX1" fmla="*/ 2430816 w 2725492"/>
                <a:gd name="connsiteY1" fmla="*/ 371526 h 3845569"/>
                <a:gd name="connsiteX2" fmla="*/ 2701141 w 2725492"/>
                <a:gd name="connsiteY2" fmla="*/ 526 h 3845569"/>
                <a:gd name="connsiteX3" fmla="*/ 2685425 w 2725492"/>
                <a:gd name="connsiteY3" fmla="*/ 452977 h 3845569"/>
                <a:gd name="connsiteX4" fmla="*/ 2460487 w 2725492"/>
                <a:gd name="connsiteY4" fmla="*/ 1757224 h 3845569"/>
                <a:gd name="connsiteX5" fmla="*/ 2120346 w 2725492"/>
                <a:gd name="connsiteY5" fmla="*/ 2590002 h 3845569"/>
                <a:gd name="connsiteX6" fmla="*/ 1699106 w 2725492"/>
                <a:gd name="connsiteY6" fmla="*/ 3134532 h 3845569"/>
                <a:gd name="connsiteX7" fmla="*/ 969641 w 2725492"/>
                <a:gd name="connsiteY7" fmla="*/ 3576321 h 3845569"/>
                <a:gd name="connsiteX8" fmla="*/ 199079 w 2725492"/>
                <a:gd name="connsiteY8" fmla="*/ 3781804 h 3845569"/>
                <a:gd name="connsiteX9" fmla="*/ 34692 w 2725492"/>
                <a:gd name="connsiteY9" fmla="*/ 3792078 h 3845569"/>
                <a:gd name="connsiteX10" fmla="*/ 1 w 2725492"/>
                <a:gd name="connsiteY10" fmla="*/ 3136736 h 3845569"/>
                <a:gd name="connsiteX11" fmla="*/ 1086113 w 2725492"/>
                <a:gd name="connsiteY11" fmla="*/ 2704694 h 3845569"/>
                <a:gd name="connsiteX12" fmla="*/ 1703098 w 2725492"/>
                <a:gd name="connsiteY12" fmla="*/ 2089931 h 3845569"/>
                <a:gd name="connsiteX0" fmla="*/ 1854530 w 2725492"/>
                <a:gd name="connsiteY0" fmla="*/ 1898443 h 3846644"/>
                <a:gd name="connsiteX1" fmla="*/ 2430816 w 2725492"/>
                <a:gd name="connsiteY1" fmla="*/ 372601 h 3846644"/>
                <a:gd name="connsiteX2" fmla="*/ 2701141 w 2725492"/>
                <a:gd name="connsiteY2" fmla="*/ 1601 h 3846644"/>
                <a:gd name="connsiteX3" fmla="*/ 2685425 w 2725492"/>
                <a:gd name="connsiteY3" fmla="*/ 454052 h 3846644"/>
                <a:gd name="connsiteX4" fmla="*/ 2460487 w 2725492"/>
                <a:gd name="connsiteY4" fmla="*/ 1758299 h 3846644"/>
                <a:gd name="connsiteX5" fmla="*/ 2120346 w 2725492"/>
                <a:gd name="connsiteY5" fmla="*/ 2591077 h 3846644"/>
                <a:gd name="connsiteX6" fmla="*/ 1699106 w 2725492"/>
                <a:gd name="connsiteY6" fmla="*/ 3135607 h 3846644"/>
                <a:gd name="connsiteX7" fmla="*/ 969641 w 2725492"/>
                <a:gd name="connsiteY7" fmla="*/ 3577396 h 3846644"/>
                <a:gd name="connsiteX8" fmla="*/ 199079 w 2725492"/>
                <a:gd name="connsiteY8" fmla="*/ 3782879 h 3846644"/>
                <a:gd name="connsiteX9" fmla="*/ 34692 w 2725492"/>
                <a:gd name="connsiteY9" fmla="*/ 3793153 h 3846644"/>
                <a:gd name="connsiteX10" fmla="*/ 1 w 2725492"/>
                <a:gd name="connsiteY10" fmla="*/ 3137811 h 3846644"/>
                <a:gd name="connsiteX11" fmla="*/ 1086113 w 2725492"/>
                <a:gd name="connsiteY11" fmla="*/ 2705769 h 3846644"/>
                <a:gd name="connsiteX12" fmla="*/ 1703098 w 2725492"/>
                <a:gd name="connsiteY12" fmla="*/ 2091006 h 3846644"/>
                <a:gd name="connsiteX0" fmla="*/ 1854530 w 2737540"/>
                <a:gd name="connsiteY0" fmla="*/ 2114518 h 4062719"/>
                <a:gd name="connsiteX1" fmla="*/ 2430816 w 2737540"/>
                <a:gd name="connsiteY1" fmla="*/ 588676 h 4062719"/>
                <a:gd name="connsiteX2" fmla="*/ 2717470 w 2737540"/>
                <a:gd name="connsiteY2" fmla="*/ 528 h 4062719"/>
                <a:gd name="connsiteX3" fmla="*/ 2685425 w 2737540"/>
                <a:gd name="connsiteY3" fmla="*/ 670127 h 4062719"/>
                <a:gd name="connsiteX4" fmla="*/ 2460487 w 2737540"/>
                <a:gd name="connsiteY4" fmla="*/ 1974374 h 4062719"/>
                <a:gd name="connsiteX5" fmla="*/ 2120346 w 2737540"/>
                <a:gd name="connsiteY5" fmla="*/ 2807152 h 4062719"/>
                <a:gd name="connsiteX6" fmla="*/ 1699106 w 2737540"/>
                <a:gd name="connsiteY6" fmla="*/ 3351682 h 4062719"/>
                <a:gd name="connsiteX7" fmla="*/ 969641 w 2737540"/>
                <a:gd name="connsiteY7" fmla="*/ 3793471 h 4062719"/>
                <a:gd name="connsiteX8" fmla="*/ 199079 w 2737540"/>
                <a:gd name="connsiteY8" fmla="*/ 3998954 h 4062719"/>
                <a:gd name="connsiteX9" fmla="*/ 34692 w 2737540"/>
                <a:gd name="connsiteY9" fmla="*/ 4009228 h 4062719"/>
                <a:gd name="connsiteX10" fmla="*/ 1 w 2737540"/>
                <a:gd name="connsiteY10" fmla="*/ 3353886 h 4062719"/>
                <a:gd name="connsiteX11" fmla="*/ 1086113 w 2737540"/>
                <a:gd name="connsiteY11" fmla="*/ 2921844 h 4062719"/>
                <a:gd name="connsiteX12" fmla="*/ 1703098 w 2737540"/>
                <a:gd name="connsiteY12" fmla="*/ 2307081 h 4062719"/>
                <a:gd name="connsiteX0" fmla="*/ 1854530 w 2718777"/>
                <a:gd name="connsiteY0" fmla="*/ 2114189 h 4062390"/>
                <a:gd name="connsiteX1" fmla="*/ 2430816 w 2718777"/>
                <a:gd name="connsiteY1" fmla="*/ 588347 h 4062390"/>
                <a:gd name="connsiteX2" fmla="*/ 2717470 w 2718777"/>
                <a:gd name="connsiteY2" fmla="*/ 199 h 4062390"/>
                <a:gd name="connsiteX3" fmla="*/ 2685425 w 2718777"/>
                <a:gd name="connsiteY3" fmla="*/ 669798 h 4062390"/>
                <a:gd name="connsiteX4" fmla="*/ 2460487 w 2718777"/>
                <a:gd name="connsiteY4" fmla="*/ 1974045 h 4062390"/>
                <a:gd name="connsiteX5" fmla="*/ 2120346 w 2718777"/>
                <a:gd name="connsiteY5" fmla="*/ 2806823 h 4062390"/>
                <a:gd name="connsiteX6" fmla="*/ 1699106 w 2718777"/>
                <a:gd name="connsiteY6" fmla="*/ 3351353 h 4062390"/>
                <a:gd name="connsiteX7" fmla="*/ 969641 w 2718777"/>
                <a:gd name="connsiteY7" fmla="*/ 3793142 h 4062390"/>
                <a:gd name="connsiteX8" fmla="*/ 199079 w 2718777"/>
                <a:gd name="connsiteY8" fmla="*/ 3998625 h 4062390"/>
                <a:gd name="connsiteX9" fmla="*/ 34692 w 2718777"/>
                <a:gd name="connsiteY9" fmla="*/ 4008899 h 4062390"/>
                <a:gd name="connsiteX10" fmla="*/ 1 w 2718777"/>
                <a:gd name="connsiteY10" fmla="*/ 3353557 h 4062390"/>
                <a:gd name="connsiteX11" fmla="*/ 1086113 w 2718777"/>
                <a:gd name="connsiteY11" fmla="*/ 2921515 h 4062390"/>
                <a:gd name="connsiteX12" fmla="*/ 1703098 w 2718777"/>
                <a:gd name="connsiteY12" fmla="*/ 2306752 h 4062390"/>
                <a:gd name="connsiteX0" fmla="*/ 1854530 w 2744796"/>
                <a:gd name="connsiteY0" fmla="*/ 2116990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703098 w 2744796"/>
                <a:gd name="connsiteY12" fmla="*/ 230955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703098 w 2744796"/>
                <a:gd name="connsiteY12" fmla="*/ 230955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703098 w 2744796"/>
                <a:gd name="connsiteY12" fmla="*/ 230955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621456 w 2744796"/>
                <a:gd name="connsiteY12" fmla="*/ 239098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632341 w 2744796"/>
                <a:gd name="connsiteY12" fmla="*/ 2434413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447284 w 2744796"/>
                <a:gd name="connsiteY12" fmla="*/ 2613560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447284 w 2744796"/>
                <a:gd name="connsiteY12" fmla="*/ 2613560 h 4065191"/>
                <a:gd name="connsiteX0" fmla="*/ 1718459 w 2744796"/>
                <a:gd name="connsiteY0" fmla="*/ 230699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598716 w 2744796"/>
                <a:gd name="connsiteY0" fmla="*/ 243728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598716 w 2744796"/>
                <a:gd name="connsiteY0" fmla="*/ 243728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598716 w 2744796"/>
                <a:gd name="connsiteY0" fmla="*/ 243728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598716 w 2744796"/>
                <a:gd name="connsiteY0" fmla="*/ 2437285 h 4065191"/>
                <a:gd name="connsiteX1" fmla="*/ 2332845 w 2744796"/>
                <a:gd name="connsiteY1" fmla="*/ 916870 h 4065191"/>
                <a:gd name="connsiteX2" fmla="*/ 2717470 w 2744796"/>
                <a:gd name="connsiteY2" fmla="*/ 3000 h 4065191"/>
                <a:gd name="connsiteX3" fmla="*/ 2685425 w 2744796"/>
                <a:gd name="connsiteY3" fmla="*/ 672599 h 4065191"/>
                <a:gd name="connsiteX4" fmla="*/ 2460487 w 2744796"/>
                <a:gd name="connsiteY4" fmla="*/ 1976846 h 4065191"/>
                <a:gd name="connsiteX5" fmla="*/ 2120346 w 2744796"/>
                <a:gd name="connsiteY5" fmla="*/ 2809624 h 4065191"/>
                <a:gd name="connsiteX6" fmla="*/ 1699106 w 2744796"/>
                <a:gd name="connsiteY6" fmla="*/ 3354154 h 4065191"/>
                <a:gd name="connsiteX7" fmla="*/ 969641 w 2744796"/>
                <a:gd name="connsiteY7" fmla="*/ 3795943 h 4065191"/>
                <a:gd name="connsiteX8" fmla="*/ 199079 w 2744796"/>
                <a:gd name="connsiteY8" fmla="*/ 4001426 h 4065191"/>
                <a:gd name="connsiteX9" fmla="*/ 34692 w 2744796"/>
                <a:gd name="connsiteY9" fmla="*/ 4011700 h 4065191"/>
                <a:gd name="connsiteX10" fmla="*/ 1 w 2744796"/>
                <a:gd name="connsiteY10" fmla="*/ 3356358 h 4065191"/>
                <a:gd name="connsiteX11" fmla="*/ 1086113 w 2744796"/>
                <a:gd name="connsiteY11" fmla="*/ 2924316 h 4065191"/>
                <a:gd name="connsiteX12" fmla="*/ 1599684 w 2744796"/>
                <a:gd name="connsiteY12" fmla="*/ 2434413 h 4065191"/>
                <a:gd name="connsiteX0" fmla="*/ 1601658 w 2747738"/>
                <a:gd name="connsiteY0" fmla="*/ 2437285 h 4061232"/>
                <a:gd name="connsiteX1" fmla="*/ 2335787 w 2747738"/>
                <a:gd name="connsiteY1" fmla="*/ 916870 h 4061232"/>
                <a:gd name="connsiteX2" fmla="*/ 2720412 w 2747738"/>
                <a:gd name="connsiteY2" fmla="*/ 3000 h 4061232"/>
                <a:gd name="connsiteX3" fmla="*/ 2688367 w 2747738"/>
                <a:gd name="connsiteY3" fmla="*/ 672599 h 4061232"/>
                <a:gd name="connsiteX4" fmla="*/ 2463429 w 2747738"/>
                <a:gd name="connsiteY4" fmla="*/ 1976846 h 4061232"/>
                <a:gd name="connsiteX5" fmla="*/ 2123288 w 2747738"/>
                <a:gd name="connsiteY5" fmla="*/ 2809624 h 4061232"/>
                <a:gd name="connsiteX6" fmla="*/ 1702048 w 2747738"/>
                <a:gd name="connsiteY6" fmla="*/ 3354154 h 4061232"/>
                <a:gd name="connsiteX7" fmla="*/ 972583 w 2747738"/>
                <a:gd name="connsiteY7" fmla="*/ 3795943 h 4061232"/>
                <a:gd name="connsiteX8" fmla="*/ 202021 w 2747738"/>
                <a:gd name="connsiteY8" fmla="*/ 4001426 h 4061232"/>
                <a:gd name="connsiteX9" fmla="*/ 21306 w 2747738"/>
                <a:gd name="connsiteY9" fmla="*/ 4006272 h 4061232"/>
                <a:gd name="connsiteX10" fmla="*/ 2943 w 2747738"/>
                <a:gd name="connsiteY10" fmla="*/ 3356358 h 4061232"/>
                <a:gd name="connsiteX11" fmla="*/ 1089055 w 2747738"/>
                <a:gd name="connsiteY11" fmla="*/ 2924316 h 4061232"/>
                <a:gd name="connsiteX12" fmla="*/ 1602626 w 2747738"/>
                <a:gd name="connsiteY12" fmla="*/ 2434413 h 4061232"/>
                <a:gd name="connsiteX0" fmla="*/ 1598716 w 2744796"/>
                <a:gd name="connsiteY0" fmla="*/ 2437285 h 4037748"/>
                <a:gd name="connsiteX1" fmla="*/ 2332845 w 2744796"/>
                <a:gd name="connsiteY1" fmla="*/ 916870 h 4037748"/>
                <a:gd name="connsiteX2" fmla="*/ 2717470 w 2744796"/>
                <a:gd name="connsiteY2" fmla="*/ 3000 h 4037748"/>
                <a:gd name="connsiteX3" fmla="*/ 2685425 w 2744796"/>
                <a:gd name="connsiteY3" fmla="*/ 672599 h 4037748"/>
                <a:gd name="connsiteX4" fmla="*/ 2460487 w 2744796"/>
                <a:gd name="connsiteY4" fmla="*/ 1976846 h 4037748"/>
                <a:gd name="connsiteX5" fmla="*/ 2120346 w 2744796"/>
                <a:gd name="connsiteY5" fmla="*/ 2809624 h 4037748"/>
                <a:gd name="connsiteX6" fmla="*/ 1699106 w 2744796"/>
                <a:gd name="connsiteY6" fmla="*/ 3354154 h 4037748"/>
                <a:gd name="connsiteX7" fmla="*/ 969641 w 2744796"/>
                <a:gd name="connsiteY7" fmla="*/ 3795943 h 4037748"/>
                <a:gd name="connsiteX8" fmla="*/ 199079 w 2744796"/>
                <a:gd name="connsiteY8" fmla="*/ 4001426 h 4037748"/>
                <a:gd name="connsiteX9" fmla="*/ 18364 w 2744796"/>
                <a:gd name="connsiteY9" fmla="*/ 4006272 h 4037748"/>
                <a:gd name="connsiteX10" fmla="*/ 1 w 2744796"/>
                <a:gd name="connsiteY10" fmla="*/ 3356358 h 4037748"/>
                <a:gd name="connsiteX11" fmla="*/ 1086113 w 2744796"/>
                <a:gd name="connsiteY11" fmla="*/ 2924316 h 4037748"/>
                <a:gd name="connsiteX12" fmla="*/ 1599684 w 2744796"/>
                <a:gd name="connsiteY12" fmla="*/ 2434413 h 4037748"/>
                <a:gd name="connsiteX0" fmla="*/ 1599713 w 2745793"/>
                <a:gd name="connsiteY0" fmla="*/ 2437285 h 4037748"/>
                <a:gd name="connsiteX1" fmla="*/ 2333842 w 2745793"/>
                <a:gd name="connsiteY1" fmla="*/ 916870 h 4037748"/>
                <a:gd name="connsiteX2" fmla="*/ 2718467 w 2745793"/>
                <a:gd name="connsiteY2" fmla="*/ 3000 h 4037748"/>
                <a:gd name="connsiteX3" fmla="*/ 2686422 w 2745793"/>
                <a:gd name="connsiteY3" fmla="*/ 672599 h 4037748"/>
                <a:gd name="connsiteX4" fmla="*/ 2461484 w 2745793"/>
                <a:gd name="connsiteY4" fmla="*/ 1976846 h 4037748"/>
                <a:gd name="connsiteX5" fmla="*/ 2121343 w 2745793"/>
                <a:gd name="connsiteY5" fmla="*/ 2809624 h 4037748"/>
                <a:gd name="connsiteX6" fmla="*/ 1700103 w 2745793"/>
                <a:gd name="connsiteY6" fmla="*/ 3354154 h 4037748"/>
                <a:gd name="connsiteX7" fmla="*/ 970638 w 2745793"/>
                <a:gd name="connsiteY7" fmla="*/ 3795943 h 4037748"/>
                <a:gd name="connsiteX8" fmla="*/ 200076 w 2745793"/>
                <a:gd name="connsiteY8" fmla="*/ 4001426 h 4037748"/>
                <a:gd name="connsiteX9" fmla="*/ 3033 w 2745793"/>
                <a:gd name="connsiteY9" fmla="*/ 4006272 h 4037748"/>
                <a:gd name="connsiteX10" fmla="*/ 998 w 2745793"/>
                <a:gd name="connsiteY10" fmla="*/ 3356358 h 4037748"/>
                <a:gd name="connsiteX11" fmla="*/ 1087110 w 2745793"/>
                <a:gd name="connsiteY11" fmla="*/ 2924316 h 4037748"/>
                <a:gd name="connsiteX12" fmla="*/ 1600681 w 2745793"/>
                <a:gd name="connsiteY12" fmla="*/ 2434413 h 4037748"/>
                <a:gd name="connsiteX0" fmla="*/ 1599713 w 2703335"/>
                <a:gd name="connsiteY0" fmla="*/ 2604820 h 4205283"/>
                <a:gd name="connsiteX1" fmla="*/ 2333842 w 2703335"/>
                <a:gd name="connsiteY1" fmla="*/ 1084405 h 4205283"/>
                <a:gd name="connsiteX2" fmla="*/ 2647710 w 2703335"/>
                <a:gd name="connsiteY2" fmla="*/ 2246 h 4205283"/>
                <a:gd name="connsiteX3" fmla="*/ 2686422 w 2703335"/>
                <a:gd name="connsiteY3" fmla="*/ 840134 h 4205283"/>
                <a:gd name="connsiteX4" fmla="*/ 2461484 w 2703335"/>
                <a:gd name="connsiteY4" fmla="*/ 2144381 h 4205283"/>
                <a:gd name="connsiteX5" fmla="*/ 2121343 w 2703335"/>
                <a:gd name="connsiteY5" fmla="*/ 2977159 h 4205283"/>
                <a:gd name="connsiteX6" fmla="*/ 1700103 w 2703335"/>
                <a:gd name="connsiteY6" fmla="*/ 3521689 h 4205283"/>
                <a:gd name="connsiteX7" fmla="*/ 970638 w 2703335"/>
                <a:gd name="connsiteY7" fmla="*/ 3963478 h 4205283"/>
                <a:gd name="connsiteX8" fmla="*/ 200076 w 2703335"/>
                <a:gd name="connsiteY8" fmla="*/ 4168961 h 4205283"/>
                <a:gd name="connsiteX9" fmla="*/ 3033 w 2703335"/>
                <a:gd name="connsiteY9" fmla="*/ 4173807 h 4205283"/>
                <a:gd name="connsiteX10" fmla="*/ 998 w 2703335"/>
                <a:gd name="connsiteY10" fmla="*/ 3523893 h 4205283"/>
                <a:gd name="connsiteX11" fmla="*/ 1087110 w 2703335"/>
                <a:gd name="connsiteY11" fmla="*/ 3091851 h 4205283"/>
                <a:gd name="connsiteX12" fmla="*/ 1600681 w 2703335"/>
                <a:gd name="connsiteY12" fmla="*/ 2601948 h 4205283"/>
                <a:gd name="connsiteX0" fmla="*/ 1599713 w 2694292"/>
                <a:gd name="connsiteY0" fmla="*/ 2602675 h 4203138"/>
                <a:gd name="connsiteX1" fmla="*/ 2333842 w 2694292"/>
                <a:gd name="connsiteY1" fmla="*/ 1082260 h 4203138"/>
                <a:gd name="connsiteX2" fmla="*/ 2647710 w 2694292"/>
                <a:gd name="connsiteY2" fmla="*/ 101 h 4203138"/>
                <a:gd name="connsiteX3" fmla="*/ 2686422 w 2694292"/>
                <a:gd name="connsiteY3" fmla="*/ 837989 h 4203138"/>
                <a:gd name="connsiteX4" fmla="*/ 2461484 w 2694292"/>
                <a:gd name="connsiteY4" fmla="*/ 2142236 h 4203138"/>
                <a:gd name="connsiteX5" fmla="*/ 2121343 w 2694292"/>
                <a:gd name="connsiteY5" fmla="*/ 2975014 h 4203138"/>
                <a:gd name="connsiteX6" fmla="*/ 1700103 w 2694292"/>
                <a:gd name="connsiteY6" fmla="*/ 3519544 h 4203138"/>
                <a:gd name="connsiteX7" fmla="*/ 970638 w 2694292"/>
                <a:gd name="connsiteY7" fmla="*/ 3961333 h 4203138"/>
                <a:gd name="connsiteX8" fmla="*/ 200076 w 2694292"/>
                <a:gd name="connsiteY8" fmla="*/ 4166816 h 4203138"/>
                <a:gd name="connsiteX9" fmla="*/ 3033 w 2694292"/>
                <a:gd name="connsiteY9" fmla="*/ 4171662 h 4203138"/>
                <a:gd name="connsiteX10" fmla="*/ 998 w 2694292"/>
                <a:gd name="connsiteY10" fmla="*/ 3521748 h 4203138"/>
                <a:gd name="connsiteX11" fmla="*/ 1087110 w 2694292"/>
                <a:gd name="connsiteY11" fmla="*/ 3089706 h 4203138"/>
                <a:gd name="connsiteX12" fmla="*/ 1600681 w 2694292"/>
                <a:gd name="connsiteY12" fmla="*/ 2599803 h 4203138"/>
                <a:gd name="connsiteX0" fmla="*/ 1599713 w 2699538"/>
                <a:gd name="connsiteY0" fmla="*/ 2608102 h 4208565"/>
                <a:gd name="connsiteX1" fmla="*/ 2333842 w 2699538"/>
                <a:gd name="connsiteY1" fmla="*/ 1087687 h 4208565"/>
                <a:gd name="connsiteX2" fmla="*/ 2674924 w 2699538"/>
                <a:gd name="connsiteY2" fmla="*/ 99 h 4208565"/>
                <a:gd name="connsiteX3" fmla="*/ 2686422 w 2699538"/>
                <a:gd name="connsiteY3" fmla="*/ 843416 h 4208565"/>
                <a:gd name="connsiteX4" fmla="*/ 2461484 w 2699538"/>
                <a:gd name="connsiteY4" fmla="*/ 2147663 h 4208565"/>
                <a:gd name="connsiteX5" fmla="*/ 2121343 w 2699538"/>
                <a:gd name="connsiteY5" fmla="*/ 2980441 h 4208565"/>
                <a:gd name="connsiteX6" fmla="*/ 1700103 w 2699538"/>
                <a:gd name="connsiteY6" fmla="*/ 3524971 h 4208565"/>
                <a:gd name="connsiteX7" fmla="*/ 970638 w 2699538"/>
                <a:gd name="connsiteY7" fmla="*/ 3966760 h 4208565"/>
                <a:gd name="connsiteX8" fmla="*/ 200076 w 2699538"/>
                <a:gd name="connsiteY8" fmla="*/ 4172243 h 4208565"/>
                <a:gd name="connsiteX9" fmla="*/ 3033 w 2699538"/>
                <a:gd name="connsiteY9" fmla="*/ 4177089 h 4208565"/>
                <a:gd name="connsiteX10" fmla="*/ 998 w 2699538"/>
                <a:gd name="connsiteY10" fmla="*/ 3527175 h 4208565"/>
                <a:gd name="connsiteX11" fmla="*/ 1087110 w 2699538"/>
                <a:gd name="connsiteY11" fmla="*/ 3095133 h 4208565"/>
                <a:gd name="connsiteX12" fmla="*/ 1600681 w 2699538"/>
                <a:gd name="connsiteY12" fmla="*/ 2605230 h 4208565"/>
                <a:gd name="connsiteX0" fmla="*/ 1603995 w 2703820"/>
                <a:gd name="connsiteY0" fmla="*/ 2608102 h 4211459"/>
                <a:gd name="connsiteX1" fmla="*/ 2338124 w 2703820"/>
                <a:gd name="connsiteY1" fmla="*/ 1087687 h 4211459"/>
                <a:gd name="connsiteX2" fmla="*/ 2679206 w 2703820"/>
                <a:gd name="connsiteY2" fmla="*/ 99 h 4211459"/>
                <a:gd name="connsiteX3" fmla="*/ 2690704 w 2703820"/>
                <a:gd name="connsiteY3" fmla="*/ 843416 h 4211459"/>
                <a:gd name="connsiteX4" fmla="*/ 2465766 w 2703820"/>
                <a:gd name="connsiteY4" fmla="*/ 2147663 h 4211459"/>
                <a:gd name="connsiteX5" fmla="*/ 2125625 w 2703820"/>
                <a:gd name="connsiteY5" fmla="*/ 2980441 h 4211459"/>
                <a:gd name="connsiteX6" fmla="*/ 1704385 w 2703820"/>
                <a:gd name="connsiteY6" fmla="*/ 3524971 h 4211459"/>
                <a:gd name="connsiteX7" fmla="*/ 974920 w 2703820"/>
                <a:gd name="connsiteY7" fmla="*/ 3966760 h 4211459"/>
                <a:gd name="connsiteX8" fmla="*/ 204358 w 2703820"/>
                <a:gd name="connsiteY8" fmla="*/ 4172243 h 4211459"/>
                <a:gd name="connsiteX9" fmla="*/ 1872 w 2703820"/>
                <a:gd name="connsiteY9" fmla="*/ 3183638 h 4211459"/>
                <a:gd name="connsiteX10" fmla="*/ 5280 w 2703820"/>
                <a:gd name="connsiteY10" fmla="*/ 3527175 h 4211459"/>
                <a:gd name="connsiteX11" fmla="*/ 1091392 w 2703820"/>
                <a:gd name="connsiteY11" fmla="*/ 3095133 h 4211459"/>
                <a:gd name="connsiteX12" fmla="*/ 1604963 w 2703820"/>
                <a:gd name="connsiteY12" fmla="*/ 2605230 h 4211459"/>
                <a:gd name="connsiteX0" fmla="*/ 1623090 w 2722915"/>
                <a:gd name="connsiteY0" fmla="*/ 2608102 h 3980357"/>
                <a:gd name="connsiteX1" fmla="*/ 2357219 w 2722915"/>
                <a:gd name="connsiteY1" fmla="*/ 1087687 h 3980357"/>
                <a:gd name="connsiteX2" fmla="*/ 2698301 w 2722915"/>
                <a:gd name="connsiteY2" fmla="*/ 99 h 3980357"/>
                <a:gd name="connsiteX3" fmla="*/ 2709799 w 2722915"/>
                <a:gd name="connsiteY3" fmla="*/ 843416 h 3980357"/>
                <a:gd name="connsiteX4" fmla="*/ 2484861 w 2722915"/>
                <a:gd name="connsiteY4" fmla="*/ 2147663 h 3980357"/>
                <a:gd name="connsiteX5" fmla="*/ 2144720 w 2722915"/>
                <a:gd name="connsiteY5" fmla="*/ 2980441 h 3980357"/>
                <a:gd name="connsiteX6" fmla="*/ 1723480 w 2722915"/>
                <a:gd name="connsiteY6" fmla="*/ 3524971 h 3980357"/>
                <a:gd name="connsiteX7" fmla="*/ 994015 w 2722915"/>
                <a:gd name="connsiteY7" fmla="*/ 3966760 h 3980357"/>
                <a:gd name="connsiteX8" fmla="*/ 321424 w 2722915"/>
                <a:gd name="connsiteY8" fmla="*/ 2994217 h 3980357"/>
                <a:gd name="connsiteX9" fmla="*/ 20967 w 2722915"/>
                <a:gd name="connsiteY9" fmla="*/ 3183638 h 3980357"/>
                <a:gd name="connsiteX10" fmla="*/ 24375 w 2722915"/>
                <a:gd name="connsiteY10" fmla="*/ 3527175 h 3980357"/>
                <a:gd name="connsiteX11" fmla="*/ 1110487 w 2722915"/>
                <a:gd name="connsiteY11" fmla="*/ 3095133 h 3980357"/>
                <a:gd name="connsiteX12" fmla="*/ 1624058 w 2722915"/>
                <a:gd name="connsiteY12" fmla="*/ 2605230 h 3980357"/>
                <a:gd name="connsiteX0" fmla="*/ 1623090 w 2722915"/>
                <a:gd name="connsiteY0" fmla="*/ 2608102 h 3537597"/>
                <a:gd name="connsiteX1" fmla="*/ 2357219 w 2722915"/>
                <a:gd name="connsiteY1" fmla="*/ 1087687 h 3537597"/>
                <a:gd name="connsiteX2" fmla="*/ 2698301 w 2722915"/>
                <a:gd name="connsiteY2" fmla="*/ 99 h 3537597"/>
                <a:gd name="connsiteX3" fmla="*/ 2709799 w 2722915"/>
                <a:gd name="connsiteY3" fmla="*/ 843416 h 3537597"/>
                <a:gd name="connsiteX4" fmla="*/ 2484861 w 2722915"/>
                <a:gd name="connsiteY4" fmla="*/ 2147663 h 3537597"/>
                <a:gd name="connsiteX5" fmla="*/ 2144720 w 2722915"/>
                <a:gd name="connsiteY5" fmla="*/ 2980441 h 3537597"/>
                <a:gd name="connsiteX6" fmla="*/ 1723480 w 2722915"/>
                <a:gd name="connsiteY6" fmla="*/ 3524971 h 3537597"/>
                <a:gd name="connsiteX7" fmla="*/ 885158 w 2722915"/>
                <a:gd name="connsiteY7" fmla="*/ 2799592 h 3537597"/>
                <a:gd name="connsiteX8" fmla="*/ 321424 w 2722915"/>
                <a:gd name="connsiteY8" fmla="*/ 2994217 h 3537597"/>
                <a:gd name="connsiteX9" fmla="*/ 20967 w 2722915"/>
                <a:gd name="connsiteY9" fmla="*/ 3183638 h 3537597"/>
                <a:gd name="connsiteX10" fmla="*/ 24375 w 2722915"/>
                <a:gd name="connsiteY10" fmla="*/ 3527175 h 3537597"/>
                <a:gd name="connsiteX11" fmla="*/ 1110487 w 2722915"/>
                <a:gd name="connsiteY11" fmla="*/ 3095133 h 3537597"/>
                <a:gd name="connsiteX12" fmla="*/ 1624058 w 2722915"/>
                <a:gd name="connsiteY12" fmla="*/ 2605230 h 3537597"/>
                <a:gd name="connsiteX0" fmla="*/ 1623090 w 2722915"/>
                <a:gd name="connsiteY0" fmla="*/ 2608102 h 3537597"/>
                <a:gd name="connsiteX1" fmla="*/ 2357219 w 2722915"/>
                <a:gd name="connsiteY1" fmla="*/ 1087687 h 3537597"/>
                <a:gd name="connsiteX2" fmla="*/ 2698301 w 2722915"/>
                <a:gd name="connsiteY2" fmla="*/ 99 h 3537597"/>
                <a:gd name="connsiteX3" fmla="*/ 2709799 w 2722915"/>
                <a:gd name="connsiteY3" fmla="*/ 843416 h 3537597"/>
                <a:gd name="connsiteX4" fmla="*/ 2484861 w 2722915"/>
                <a:gd name="connsiteY4" fmla="*/ 2147663 h 3537597"/>
                <a:gd name="connsiteX5" fmla="*/ 2144720 w 2722915"/>
                <a:gd name="connsiteY5" fmla="*/ 2980441 h 3537597"/>
                <a:gd name="connsiteX6" fmla="*/ 1244508 w 2722915"/>
                <a:gd name="connsiteY6" fmla="*/ 2531520 h 3537597"/>
                <a:gd name="connsiteX7" fmla="*/ 885158 w 2722915"/>
                <a:gd name="connsiteY7" fmla="*/ 2799592 h 3537597"/>
                <a:gd name="connsiteX8" fmla="*/ 321424 w 2722915"/>
                <a:gd name="connsiteY8" fmla="*/ 2994217 h 3537597"/>
                <a:gd name="connsiteX9" fmla="*/ 20967 w 2722915"/>
                <a:gd name="connsiteY9" fmla="*/ 3183638 h 3537597"/>
                <a:gd name="connsiteX10" fmla="*/ 24375 w 2722915"/>
                <a:gd name="connsiteY10" fmla="*/ 3527175 h 3537597"/>
                <a:gd name="connsiteX11" fmla="*/ 1110487 w 2722915"/>
                <a:gd name="connsiteY11" fmla="*/ 3095133 h 3537597"/>
                <a:gd name="connsiteX12" fmla="*/ 1624058 w 2722915"/>
                <a:gd name="connsiteY12" fmla="*/ 2605230 h 3537597"/>
                <a:gd name="connsiteX0" fmla="*/ 1623090 w 2722915"/>
                <a:gd name="connsiteY0" fmla="*/ 2608102 h 3537597"/>
                <a:gd name="connsiteX1" fmla="*/ 2357219 w 2722915"/>
                <a:gd name="connsiteY1" fmla="*/ 1087687 h 3537597"/>
                <a:gd name="connsiteX2" fmla="*/ 2698301 w 2722915"/>
                <a:gd name="connsiteY2" fmla="*/ 99 h 3537597"/>
                <a:gd name="connsiteX3" fmla="*/ 2709799 w 2722915"/>
                <a:gd name="connsiteY3" fmla="*/ 843416 h 3537597"/>
                <a:gd name="connsiteX4" fmla="*/ 2484861 w 2722915"/>
                <a:gd name="connsiteY4" fmla="*/ 2147663 h 3537597"/>
                <a:gd name="connsiteX5" fmla="*/ 1469806 w 2722915"/>
                <a:gd name="connsiteY5" fmla="*/ 2274711 h 3537597"/>
                <a:gd name="connsiteX6" fmla="*/ 1244508 w 2722915"/>
                <a:gd name="connsiteY6" fmla="*/ 2531520 h 3537597"/>
                <a:gd name="connsiteX7" fmla="*/ 885158 w 2722915"/>
                <a:gd name="connsiteY7" fmla="*/ 2799592 h 3537597"/>
                <a:gd name="connsiteX8" fmla="*/ 321424 w 2722915"/>
                <a:gd name="connsiteY8" fmla="*/ 2994217 h 3537597"/>
                <a:gd name="connsiteX9" fmla="*/ 20967 w 2722915"/>
                <a:gd name="connsiteY9" fmla="*/ 3183638 h 3537597"/>
                <a:gd name="connsiteX10" fmla="*/ 24375 w 2722915"/>
                <a:gd name="connsiteY10" fmla="*/ 3527175 h 3537597"/>
                <a:gd name="connsiteX11" fmla="*/ 1110487 w 2722915"/>
                <a:gd name="connsiteY11" fmla="*/ 3095133 h 3537597"/>
                <a:gd name="connsiteX12" fmla="*/ 1624058 w 2722915"/>
                <a:gd name="connsiteY12" fmla="*/ 2605230 h 3537597"/>
                <a:gd name="connsiteX0" fmla="*/ 1623090 w 2772119"/>
                <a:gd name="connsiteY0" fmla="*/ 2608090 h 3537585"/>
                <a:gd name="connsiteX1" fmla="*/ 2357219 w 2772119"/>
                <a:gd name="connsiteY1" fmla="*/ 1087675 h 3537585"/>
                <a:gd name="connsiteX2" fmla="*/ 2698301 w 2772119"/>
                <a:gd name="connsiteY2" fmla="*/ 87 h 3537585"/>
                <a:gd name="connsiteX3" fmla="*/ 2709799 w 2772119"/>
                <a:gd name="connsiteY3" fmla="*/ 843404 h 3537585"/>
                <a:gd name="connsiteX4" fmla="*/ 1815390 w 2772119"/>
                <a:gd name="connsiteY4" fmla="*/ 1680783 h 3537585"/>
                <a:gd name="connsiteX5" fmla="*/ 1469806 w 2772119"/>
                <a:gd name="connsiteY5" fmla="*/ 2274699 h 3537585"/>
                <a:gd name="connsiteX6" fmla="*/ 1244508 w 2772119"/>
                <a:gd name="connsiteY6" fmla="*/ 2531508 h 3537585"/>
                <a:gd name="connsiteX7" fmla="*/ 885158 w 2772119"/>
                <a:gd name="connsiteY7" fmla="*/ 2799580 h 3537585"/>
                <a:gd name="connsiteX8" fmla="*/ 321424 w 2772119"/>
                <a:gd name="connsiteY8" fmla="*/ 2994205 h 3537585"/>
                <a:gd name="connsiteX9" fmla="*/ 20967 w 2772119"/>
                <a:gd name="connsiteY9" fmla="*/ 3183626 h 3537585"/>
                <a:gd name="connsiteX10" fmla="*/ 24375 w 2772119"/>
                <a:gd name="connsiteY10" fmla="*/ 3527163 h 3537585"/>
                <a:gd name="connsiteX11" fmla="*/ 1110487 w 2772119"/>
                <a:gd name="connsiteY11" fmla="*/ 3095121 h 3537585"/>
                <a:gd name="connsiteX12" fmla="*/ 1624058 w 2772119"/>
                <a:gd name="connsiteY12" fmla="*/ 2605218 h 3537585"/>
                <a:gd name="connsiteX0" fmla="*/ 1623090 w 2698806"/>
                <a:gd name="connsiteY0" fmla="*/ 2611253 h 3540748"/>
                <a:gd name="connsiteX1" fmla="*/ 2357219 w 2698806"/>
                <a:gd name="connsiteY1" fmla="*/ 1090838 h 3540748"/>
                <a:gd name="connsiteX2" fmla="*/ 2698301 w 2698806"/>
                <a:gd name="connsiteY2" fmla="*/ 3250 h 3540748"/>
                <a:gd name="connsiteX3" fmla="*/ 2290699 w 2698806"/>
                <a:gd name="connsiteY3" fmla="*/ 786852 h 3540748"/>
                <a:gd name="connsiteX4" fmla="*/ 1815390 w 2698806"/>
                <a:gd name="connsiteY4" fmla="*/ 1683946 h 3540748"/>
                <a:gd name="connsiteX5" fmla="*/ 1469806 w 2698806"/>
                <a:gd name="connsiteY5" fmla="*/ 2277862 h 3540748"/>
                <a:gd name="connsiteX6" fmla="*/ 1244508 w 2698806"/>
                <a:gd name="connsiteY6" fmla="*/ 2534671 h 3540748"/>
                <a:gd name="connsiteX7" fmla="*/ 885158 w 2698806"/>
                <a:gd name="connsiteY7" fmla="*/ 2802743 h 3540748"/>
                <a:gd name="connsiteX8" fmla="*/ 321424 w 2698806"/>
                <a:gd name="connsiteY8" fmla="*/ 2997368 h 3540748"/>
                <a:gd name="connsiteX9" fmla="*/ 20967 w 2698806"/>
                <a:gd name="connsiteY9" fmla="*/ 3186789 h 3540748"/>
                <a:gd name="connsiteX10" fmla="*/ 24375 w 2698806"/>
                <a:gd name="connsiteY10" fmla="*/ 3530326 h 3540748"/>
                <a:gd name="connsiteX11" fmla="*/ 1110487 w 2698806"/>
                <a:gd name="connsiteY11" fmla="*/ 3098284 h 3540748"/>
                <a:gd name="connsiteX12" fmla="*/ 1624058 w 2698806"/>
                <a:gd name="connsiteY12" fmla="*/ 2608381 h 3540748"/>
                <a:gd name="connsiteX0" fmla="*/ 1629933 w 2705649"/>
                <a:gd name="connsiteY0" fmla="*/ 2611253 h 3540748"/>
                <a:gd name="connsiteX1" fmla="*/ 2364062 w 2705649"/>
                <a:gd name="connsiteY1" fmla="*/ 1090838 h 3540748"/>
                <a:gd name="connsiteX2" fmla="*/ 2705144 w 2705649"/>
                <a:gd name="connsiteY2" fmla="*/ 3250 h 3540748"/>
                <a:gd name="connsiteX3" fmla="*/ 2297542 w 2705649"/>
                <a:gd name="connsiteY3" fmla="*/ 786852 h 3540748"/>
                <a:gd name="connsiteX4" fmla="*/ 1822233 w 2705649"/>
                <a:gd name="connsiteY4" fmla="*/ 1683946 h 3540748"/>
                <a:gd name="connsiteX5" fmla="*/ 1476649 w 2705649"/>
                <a:gd name="connsiteY5" fmla="*/ 2277862 h 3540748"/>
                <a:gd name="connsiteX6" fmla="*/ 1251351 w 2705649"/>
                <a:gd name="connsiteY6" fmla="*/ 2534671 h 3540748"/>
                <a:gd name="connsiteX7" fmla="*/ 892001 w 2705649"/>
                <a:gd name="connsiteY7" fmla="*/ 2802743 h 3540748"/>
                <a:gd name="connsiteX8" fmla="*/ 420795 w 2705649"/>
                <a:gd name="connsiteY8" fmla="*/ 3160228 h 3540748"/>
                <a:gd name="connsiteX9" fmla="*/ 27810 w 2705649"/>
                <a:gd name="connsiteY9" fmla="*/ 3186789 h 3540748"/>
                <a:gd name="connsiteX10" fmla="*/ 31218 w 2705649"/>
                <a:gd name="connsiteY10" fmla="*/ 3530326 h 3540748"/>
                <a:gd name="connsiteX11" fmla="*/ 1117330 w 2705649"/>
                <a:gd name="connsiteY11" fmla="*/ 3098284 h 3540748"/>
                <a:gd name="connsiteX12" fmla="*/ 1630901 w 2705649"/>
                <a:gd name="connsiteY12" fmla="*/ 2608381 h 3540748"/>
                <a:gd name="connsiteX0" fmla="*/ 1629933 w 2705162"/>
                <a:gd name="connsiteY0" fmla="*/ 2610860 h 3540355"/>
                <a:gd name="connsiteX1" fmla="*/ 2364062 w 2705162"/>
                <a:gd name="connsiteY1" fmla="*/ 1090445 h 3540355"/>
                <a:gd name="connsiteX2" fmla="*/ 2705144 w 2705162"/>
                <a:gd name="connsiteY2" fmla="*/ 2857 h 3540355"/>
                <a:gd name="connsiteX3" fmla="*/ 2351971 w 2705162"/>
                <a:gd name="connsiteY3" fmla="*/ 802745 h 3540355"/>
                <a:gd name="connsiteX4" fmla="*/ 1822233 w 2705162"/>
                <a:gd name="connsiteY4" fmla="*/ 1683553 h 3540355"/>
                <a:gd name="connsiteX5" fmla="*/ 1476649 w 2705162"/>
                <a:gd name="connsiteY5" fmla="*/ 2277469 h 3540355"/>
                <a:gd name="connsiteX6" fmla="*/ 1251351 w 2705162"/>
                <a:gd name="connsiteY6" fmla="*/ 2534278 h 3540355"/>
                <a:gd name="connsiteX7" fmla="*/ 892001 w 2705162"/>
                <a:gd name="connsiteY7" fmla="*/ 2802350 h 3540355"/>
                <a:gd name="connsiteX8" fmla="*/ 420795 w 2705162"/>
                <a:gd name="connsiteY8" fmla="*/ 3159835 h 3540355"/>
                <a:gd name="connsiteX9" fmla="*/ 27810 w 2705162"/>
                <a:gd name="connsiteY9" fmla="*/ 3186396 h 3540355"/>
                <a:gd name="connsiteX10" fmla="*/ 31218 w 2705162"/>
                <a:gd name="connsiteY10" fmla="*/ 3529933 h 3540355"/>
                <a:gd name="connsiteX11" fmla="*/ 1117330 w 2705162"/>
                <a:gd name="connsiteY11" fmla="*/ 3097891 h 3540355"/>
                <a:gd name="connsiteX12" fmla="*/ 1630901 w 2705162"/>
                <a:gd name="connsiteY12" fmla="*/ 2607988 h 3540355"/>
                <a:gd name="connsiteX0" fmla="*/ 1629933 w 2705162"/>
                <a:gd name="connsiteY0" fmla="*/ 2610902 h 3540397"/>
                <a:gd name="connsiteX1" fmla="*/ 2364062 w 2705162"/>
                <a:gd name="connsiteY1" fmla="*/ 1090487 h 3540397"/>
                <a:gd name="connsiteX2" fmla="*/ 2705144 w 2705162"/>
                <a:gd name="connsiteY2" fmla="*/ 2899 h 3540397"/>
                <a:gd name="connsiteX3" fmla="*/ 2351971 w 2705162"/>
                <a:gd name="connsiteY3" fmla="*/ 802787 h 3540397"/>
                <a:gd name="connsiteX4" fmla="*/ 1882104 w 2705162"/>
                <a:gd name="connsiteY4" fmla="*/ 1737882 h 3540397"/>
                <a:gd name="connsiteX5" fmla="*/ 1476649 w 2705162"/>
                <a:gd name="connsiteY5" fmla="*/ 2277511 h 3540397"/>
                <a:gd name="connsiteX6" fmla="*/ 1251351 w 2705162"/>
                <a:gd name="connsiteY6" fmla="*/ 2534320 h 3540397"/>
                <a:gd name="connsiteX7" fmla="*/ 892001 w 2705162"/>
                <a:gd name="connsiteY7" fmla="*/ 2802392 h 3540397"/>
                <a:gd name="connsiteX8" fmla="*/ 420795 w 2705162"/>
                <a:gd name="connsiteY8" fmla="*/ 3159877 h 3540397"/>
                <a:gd name="connsiteX9" fmla="*/ 27810 w 2705162"/>
                <a:gd name="connsiteY9" fmla="*/ 3186438 h 3540397"/>
                <a:gd name="connsiteX10" fmla="*/ 31218 w 2705162"/>
                <a:gd name="connsiteY10" fmla="*/ 3529975 h 3540397"/>
                <a:gd name="connsiteX11" fmla="*/ 1117330 w 2705162"/>
                <a:gd name="connsiteY11" fmla="*/ 3097933 h 3540397"/>
                <a:gd name="connsiteX12" fmla="*/ 1630901 w 2705162"/>
                <a:gd name="connsiteY12" fmla="*/ 2608030 h 3540397"/>
                <a:gd name="connsiteX0" fmla="*/ 1629933 w 2705162"/>
                <a:gd name="connsiteY0" fmla="*/ 2610902 h 3540397"/>
                <a:gd name="connsiteX1" fmla="*/ 2364062 w 2705162"/>
                <a:gd name="connsiteY1" fmla="*/ 1090487 h 3540397"/>
                <a:gd name="connsiteX2" fmla="*/ 2705144 w 2705162"/>
                <a:gd name="connsiteY2" fmla="*/ 2899 h 3540397"/>
                <a:gd name="connsiteX3" fmla="*/ 2351971 w 2705162"/>
                <a:gd name="connsiteY3" fmla="*/ 802787 h 3540397"/>
                <a:gd name="connsiteX4" fmla="*/ 1882104 w 2705162"/>
                <a:gd name="connsiteY4" fmla="*/ 1737882 h 3540397"/>
                <a:gd name="connsiteX5" fmla="*/ 1574621 w 2705162"/>
                <a:gd name="connsiteY5" fmla="*/ 2244939 h 3540397"/>
                <a:gd name="connsiteX6" fmla="*/ 1251351 w 2705162"/>
                <a:gd name="connsiteY6" fmla="*/ 2534320 h 3540397"/>
                <a:gd name="connsiteX7" fmla="*/ 892001 w 2705162"/>
                <a:gd name="connsiteY7" fmla="*/ 2802392 h 3540397"/>
                <a:gd name="connsiteX8" fmla="*/ 420795 w 2705162"/>
                <a:gd name="connsiteY8" fmla="*/ 3159877 h 3540397"/>
                <a:gd name="connsiteX9" fmla="*/ 27810 w 2705162"/>
                <a:gd name="connsiteY9" fmla="*/ 3186438 h 3540397"/>
                <a:gd name="connsiteX10" fmla="*/ 31218 w 2705162"/>
                <a:gd name="connsiteY10" fmla="*/ 3529975 h 3540397"/>
                <a:gd name="connsiteX11" fmla="*/ 1117330 w 2705162"/>
                <a:gd name="connsiteY11" fmla="*/ 3097933 h 3540397"/>
                <a:gd name="connsiteX12" fmla="*/ 1630901 w 2705162"/>
                <a:gd name="connsiteY12" fmla="*/ 2608030 h 3540397"/>
                <a:gd name="connsiteX0" fmla="*/ 1629933 w 2705162"/>
                <a:gd name="connsiteY0" fmla="*/ 2610902 h 3540397"/>
                <a:gd name="connsiteX1" fmla="*/ 2364062 w 2705162"/>
                <a:gd name="connsiteY1" fmla="*/ 1090487 h 3540397"/>
                <a:gd name="connsiteX2" fmla="*/ 2705144 w 2705162"/>
                <a:gd name="connsiteY2" fmla="*/ 2899 h 3540397"/>
                <a:gd name="connsiteX3" fmla="*/ 2351971 w 2705162"/>
                <a:gd name="connsiteY3" fmla="*/ 802787 h 3540397"/>
                <a:gd name="connsiteX4" fmla="*/ 1882104 w 2705162"/>
                <a:gd name="connsiteY4" fmla="*/ 1737882 h 3540397"/>
                <a:gd name="connsiteX5" fmla="*/ 1574621 w 2705162"/>
                <a:gd name="connsiteY5" fmla="*/ 2244939 h 3540397"/>
                <a:gd name="connsiteX6" fmla="*/ 1245908 w 2705162"/>
                <a:gd name="connsiteY6" fmla="*/ 2610322 h 3540397"/>
                <a:gd name="connsiteX7" fmla="*/ 892001 w 2705162"/>
                <a:gd name="connsiteY7" fmla="*/ 2802392 h 3540397"/>
                <a:gd name="connsiteX8" fmla="*/ 420795 w 2705162"/>
                <a:gd name="connsiteY8" fmla="*/ 3159877 h 3540397"/>
                <a:gd name="connsiteX9" fmla="*/ 27810 w 2705162"/>
                <a:gd name="connsiteY9" fmla="*/ 3186438 h 3540397"/>
                <a:gd name="connsiteX10" fmla="*/ 31218 w 2705162"/>
                <a:gd name="connsiteY10" fmla="*/ 3529975 h 3540397"/>
                <a:gd name="connsiteX11" fmla="*/ 1117330 w 2705162"/>
                <a:gd name="connsiteY11" fmla="*/ 3097933 h 3540397"/>
                <a:gd name="connsiteX12" fmla="*/ 1630901 w 2705162"/>
                <a:gd name="connsiteY12" fmla="*/ 2608030 h 3540397"/>
                <a:gd name="connsiteX0" fmla="*/ 1629933 w 2705162"/>
                <a:gd name="connsiteY0" fmla="*/ 2610902 h 3540397"/>
                <a:gd name="connsiteX1" fmla="*/ 2364062 w 2705162"/>
                <a:gd name="connsiteY1" fmla="*/ 1090487 h 3540397"/>
                <a:gd name="connsiteX2" fmla="*/ 2705144 w 2705162"/>
                <a:gd name="connsiteY2" fmla="*/ 2899 h 3540397"/>
                <a:gd name="connsiteX3" fmla="*/ 2351971 w 2705162"/>
                <a:gd name="connsiteY3" fmla="*/ 802787 h 3540397"/>
                <a:gd name="connsiteX4" fmla="*/ 1882104 w 2705162"/>
                <a:gd name="connsiteY4" fmla="*/ 1737882 h 3540397"/>
                <a:gd name="connsiteX5" fmla="*/ 1574621 w 2705162"/>
                <a:gd name="connsiteY5" fmla="*/ 2244939 h 3540397"/>
                <a:gd name="connsiteX6" fmla="*/ 1245908 w 2705162"/>
                <a:gd name="connsiteY6" fmla="*/ 2610322 h 3540397"/>
                <a:gd name="connsiteX7" fmla="*/ 853901 w 2705162"/>
                <a:gd name="connsiteY7" fmla="*/ 2921822 h 3540397"/>
                <a:gd name="connsiteX8" fmla="*/ 420795 w 2705162"/>
                <a:gd name="connsiteY8" fmla="*/ 3159877 h 3540397"/>
                <a:gd name="connsiteX9" fmla="*/ 27810 w 2705162"/>
                <a:gd name="connsiteY9" fmla="*/ 3186438 h 3540397"/>
                <a:gd name="connsiteX10" fmla="*/ 31218 w 2705162"/>
                <a:gd name="connsiteY10" fmla="*/ 3529975 h 3540397"/>
                <a:gd name="connsiteX11" fmla="*/ 1117330 w 2705162"/>
                <a:gd name="connsiteY11" fmla="*/ 3097933 h 3540397"/>
                <a:gd name="connsiteX12" fmla="*/ 1630901 w 2705162"/>
                <a:gd name="connsiteY12" fmla="*/ 2608030 h 3540397"/>
                <a:gd name="connsiteX0" fmla="*/ 1629128 w 2704357"/>
                <a:gd name="connsiteY0" fmla="*/ 2610902 h 3540397"/>
                <a:gd name="connsiteX1" fmla="*/ 2363257 w 2704357"/>
                <a:gd name="connsiteY1" fmla="*/ 1090487 h 3540397"/>
                <a:gd name="connsiteX2" fmla="*/ 2704339 w 2704357"/>
                <a:gd name="connsiteY2" fmla="*/ 2899 h 3540397"/>
                <a:gd name="connsiteX3" fmla="*/ 2351166 w 2704357"/>
                <a:gd name="connsiteY3" fmla="*/ 802787 h 3540397"/>
                <a:gd name="connsiteX4" fmla="*/ 1881299 w 2704357"/>
                <a:gd name="connsiteY4" fmla="*/ 1737882 h 3540397"/>
                <a:gd name="connsiteX5" fmla="*/ 1573816 w 2704357"/>
                <a:gd name="connsiteY5" fmla="*/ 2244939 h 3540397"/>
                <a:gd name="connsiteX6" fmla="*/ 1245103 w 2704357"/>
                <a:gd name="connsiteY6" fmla="*/ 2610322 h 3540397"/>
                <a:gd name="connsiteX7" fmla="*/ 853096 w 2704357"/>
                <a:gd name="connsiteY7" fmla="*/ 2921822 h 3540397"/>
                <a:gd name="connsiteX8" fmla="*/ 409104 w 2704357"/>
                <a:gd name="connsiteY8" fmla="*/ 3138163 h 3540397"/>
                <a:gd name="connsiteX9" fmla="*/ 27005 w 2704357"/>
                <a:gd name="connsiteY9" fmla="*/ 3186438 h 3540397"/>
                <a:gd name="connsiteX10" fmla="*/ 30413 w 2704357"/>
                <a:gd name="connsiteY10" fmla="*/ 3529975 h 3540397"/>
                <a:gd name="connsiteX11" fmla="*/ 1116525 w 2704357"/>
                <a:gd name="connsiteY11" fmla="*/ 3097933 h 3540397"/>
                <a:gd name="connsiteX12" fmla="*/ 1630096 w 2704357"/>
                <a:gd name="connsiteY12" fmla="*/ 2608030 h 3540397"/>
                <a:gd name="connsiteX0" fmla="*/ 1599252 w 2674481"/>
                <a:gd name="connsiteY0" fmla="*/ 2610902 h 3540397"/>
                <a:gd name="connsiteX1" fmla="*/ 2333381 w 2674481"/>
                <a:gd name="connsiteY1" fmla="*/ 1090487 h 3540397"/>
                <a:gd name="connsiteX2" fmla="*/ 2674463 w 2674481"/>
                <a:gd name="connsiteY2" fmla="*/ 2899 h 3540397"/>
                <a:gd name="connsiteX3" fmla="*/ 2321290 w 2674481"/>
                <a:gd name="connsiteY3" fmla="*/ 802787 h 3540397"/>
                <a:gd name="connsiteX4" fmla="*/ 1851423 w 2674481"/>
                <a:gd name="connsiteY4" fmla="*/ 1737882 h 3540397"/>
                <a:gd name="connsiteX5" fmla="*/ 1543940 w 2674481"/>
                <a:gd name="connsiteY5" fmla="*/ 2244939 h 3540397"/>
                <a:gd name="connsiteX6" fmla="*/ 1215227 w 2674481"/>
                <a:gd name="connsiteY6" fmla="*/ 2610322 h 3540397"/>
                <a:gd name="connsiteX7" fmla="*/ 823220 w 2674481"/>
                <a:gd name="connsiteY7" fmla="*/ 2921822 h 3540397"/>
                <a:gd name="connsiteX8" fmla="*/ 379228 w 2674481"/>
                <a:gd name="connsiteY8" fmla="*/ 3138163 h 3540397"/>
                <a:gd name="connsiteX9" fmla="*/ 51558 w 2674481"/>
                <a:gd name="connsiteY9" fmla="*/ 3197296 h 3540397"/>
                <a:gd name="connsiteX10" fmla="*/ 537 w 2674481"/>
                <a:gd name="connsiteY10" fmla="*/ 3529975 h 3540397"/>
                <a:gd name="connsiteX11" fmla="*/ 1086649 w 2674481"/>
                <a:gd name="connsiteY11" fmla="*/ 3097933 h 3540397"/>
                <a:gd name="connsiteX12" fmla="*/ 1600220 w 2674481"/>
                <a:gd name="connsiteY12" fmla="*/ 2608030 h 3540397"/>
                <a:gd name="connsiteX0" fmla="*/ 1610512 w 2685741"/>
                <a:gd name="connsiteY0" fmla="*/ 2610902 h 3540397"/>
                <a:gd name="connsiteX1" fmla="*/ 2344641 w 2685741"/>
                <a:gd name="connsiteY1" fmla="*/ 1090487 h 3540397"/>
                <a:gd name="connsiteX2" fmla="*/ 2685723 w 2685741"/>
                <a:gd name="connsiteY2" fmla="*/ 2899 h 3540397"/>
                <a:gd name="connsiteX3" fmla="*/ 2332550 w 2685741"/>
                <a:gd name="connsiteY3" fmla="*/ 802787 h 3540397"/>
                <a:gd name="connsiteX4" fmla="*/ 1862683 w 2685741"/>
                <a:gd name="connsiteY4" fmla="*/ 1737882 h 3540397"/>
                <a:gd name="connsiteX5" fmla="*/ 1555200 w 2685741"/>
                <a:gd name="connsiteY5" fmla="*/ 2244939 h 3540397"/>
                <a:gd name="connsiteX6" fmla="*/ 1226487 w 2685741"/>
                <a:gd name="connsiteY6" fmla="*/ 2610322 h 3540397"/>
                <a:gd name="connsiteX7" fmla="*/ 834480 w 2685741"/>
                <a:gd name="connsiteY7" fmla="*/ 2921822 h 3540397"/>
                <a:gd name="connsiteX8" fmla="*/ 390488 w 2685741"/>
                <a:gd name="connsiteY8" fmla="*/ 3138163 h 3540397"/>
                <a:gd name="connsiteX9" fmla="*/ 35604 w 2685741"/>
                <a:gd name="connsiteY9" fmla="*/ 3197296 h 3540397"/>
                <a:gd name="connsiteX10" fmla="*/ 11797 w 2685741"/>
                <a:gd name="connsiteY10" fmla="*/ 3529975 h 3540397"/>
                <a:gd name="connsiteX11" fmla="*/ 1097909 w 2685741"/>
                <a:gd name="connsiteY11" fmla="*/ 3097933 h 3540397"/>
                <a:gd name="connsiteX12" fmla="*/ 1611480 w 2685741"/>
                <a:gd name="connsiteY12" fmla="*/ 2608030 h 3540397"/>
                <a:gd name="connsiteX0" fmla="*/ 1602047 w 2677276"/>
                <a:gd name="connsiteY0" fmla="*/ 2610902 h 3540397"/>
                <a:gd name="connsiteX1" fmla="*/ 2336176 w 2677276"/>
                <a:gd name="connsiteY1" fmla="*/ 1090487 h 3540397"/>
                <a:gd name="connsiteX2" fmla="*/ 2677258 w 2677276"/>
                <a:gd name="connsiteY2" fmla="*/ 2899 h 3540397"/>
                <a:gd name="connsiteX3" fmla="*/ 2324085 w 2677276"/>
                <a:gd name="connsiteY3" fmla="*/ 802787 h 3540397"/>
                <a:gd name="connsiteX4" fmla="*/ 1854218 w 2677276"/>
                <a:gd name="connsiteY4" fmla="*/ 1737882 h 3540397"/>
                <a:gd name="connsiteX5" fmla="*/ 1546735 w 2677276"/>
                <a:gd name="connsiteY5" fmla="*/ 2244939 h 3540397"/>
                <a:gd name="connsiteX6" fmla="*/ 1218022 w 2677276"/>
                <a:gd name="connsiteY6" fmla="*/ 2610322 h 3540397"/>
                <a:gd name="connsiteX7" fmla="*/ 826015 w 2677276"/>
                <a:gd name="connsiteY7" fmla="*/ 2921822 h 3540397"/>
                <a:gd name="connsiteX8" fmla="*/ 251394 w 2677276"/>
                <a:gd name="connsiteY8" fmla="*/ 3165308 h 3540397"/>
                <a:gd name="connsiteX9" fmla="*/ 27139 w 2677276"/>
                <a:gd name="connsiteY9" fmla="*/ 3197296 h 3540397"/>
                <a:gd name="connsiteX10" fmla="*/ 3332 w 2677276"/>
                <a:gd name="connsiteY10" fmla="*/ 3529975 h 3540397"/>
                <a:gd name="connsiteX11" fmla="*/ 1089444 w 2677276"/>
                <a:gd name="connsiteY11" fmla="*/ 3097933 h 3540397"/>
                <a:gd name="connsiteX12" fmla="*/ 1603015 w 2677276"/>
                <a:gd name="connsiteY12" fmla="*/ 2608030 h 3540397"/>
                <a:gd name="connsiteX0" fmla="*/ 1598716 w 2673945"/>
                <a:gd name="connsiteY0" fmla="*/ 2610902 h 3540397"/>
                <a:gd name="connsiteX1" fmla="*/ 2332845 w 2673945"/>
                <a:gd name="connsiteY1" fmla="*/ 1090487 h 3540397"/>
                <a:gd name="connsiteX2" fmla="*/ 2673927 w 2673945"/>
                <a:gd name="connsiteY2" fmla="*/ 2899 h 3540397"/>
                <a:gd name="connsiteX3" fmla="*/ 2320754 w 2673945"/>
                <a:gd name="connsiteY3" fmla="*/ 802787 h 3540397"/>
                <a:gd name="connsiteX4" fmla="*/ 1850887 w 2673945"/>
                <a:gd name="connsiteY4" fmla="*/ 1737882 h 3540397"/>
                <a:gd name="connsiteX5" fmla="*/ 1543404 w 2673945"/>
                <a:gd name="connsiteY5" fmla="*/ 2244939 h 3540397"/>
                <a:gd name="connsiteX6" fmla="*/ 1214691 w 2673945"/>
                <a:gd name="connsiteY6" fmla="*/ 2610322 h 3540397"/>
                <a:gd name="connsiteX7" fmla="*/ 822684 w 2673945"/>
                <a:gd name="connsiteY7" fmla="*/ 2921822 h 3540397"/>
                <a:gd name="connsiteX8" fmla="*/ 248063 w 2673945"/>
                <a:gd name="connsiteY8" fmla="*/ 3165308 h 3540397"/>
                <a:gd name="connsiteX9" fmla="*/ 23808 w 2673945"/>
                <a:gd name="connsiteY9" fmla="*/ 3197296 h 3540397"/>
                <a:gd name="connsiteX10" fmla="*/ 1 w 2673945"/>
                <a:gd name="connsiteY10" fmla="*/ 3529975 h 3540397"/>
                <a:gd name="connsiteX11" fmla="*/ 1086113 w 2673945"/>
                <a:gd name="connsiteY11" fmla="*/ 3097933 h 3540397"/>
                <a:gd name="connsiteX12" fmla="*/ 1599684 w 2673945"/>
                <a:gd name="connsiteY12" fmla="*/ 2608030 h 3540397"/>
                <a:gd name="connsiteX0" fmla="*/ 1608136 w 2683365"/>
                <a:gd name="connsiteY0" fmla="*/ 2610902 h 3540397"/>
                <a:gd name="connsiteX1" fmla="*/ 2342265 w 2683365"/>
                <a:gd name="connsiteY1" fmla="*/ 1090487 h 3540397"/>
                <a:gd name="connsiteX2" fmla="*/ 2683347 w 2683365"/>
                <a:gd name="connsiteY2" fmla="*/ 2899 h 3540397"/>
                <a:gd name="connsiteX3" fmla="*/ 2330174 w 2683365"/>
                <a:gd name="connsiteY3" fmla="*/ 802787 h 3540397"/>
                <a:gd name="connsiteX4" fmla="*/ 1860307 w 2683365"/>
                <a:gd name="connsiteY4" fmla="*/ 1737882 h 3540397"/>
                <a:gd name="connsiteX5" fmla="*/ 1552824 w 2683365"/>
                <a:gd name="connsiteY5" fmla="*/ 2244939 h 3540397"/>
                <a:gd name="connsiteX6" fmla="*/ 1224111 w 2683365"/>
                <a:gd name="connsiteY6" fmla="*/ 2610322 h 3540397"/>
                <a:gd name="connsiteX7" fmla="*/ 832104 w 2683365"/>
                <a:gd name="connsiteY7" fmla="*/ 2921822 h 3540397"/>
                <a:gd name="connsiteX8" fmla="*/ 257483 w 2683365"/>
                <a:gd name="connsiteY8" fmla="*/ 3165308 h 3540397"/>
                <a:gd name="connsiteX9" fmla="*/ 11456 w 2683365"/>
                <a:gd name="connsiteY9" fmla="*/ 3343871 h 3540397"/>
                <a:gd name="connsiteX10" fmla="*/ 9421 w 2683365"/>
                <a:gd name="connsiteY10" fmla="*/ 3529975 h 3540397"/>
                <a:gd name="connsiteX11" fmla="*/ 1095533 w 2683365"/>
                <a:gd name="connsiteY11" fmla="*/ 3097933 h 3540397"/>
                <a:gd name="connsiteX12" fmla="*/ 1609104 w 2683365"/>
                <a:gd name="connsiteY12" fmla="*/ 2608030 h 3540397"/>
                <a:gd name="connsiteX0" fmla="*/ 1604420 w 2679649"/>
                <a:gd name="connsiteY0" fmla="*/ 2610902 h 3540397"/>
                <a:gd name="connsiteX1" fmla="*/ 2338549 w 2679649"/>
                <a:gd name="connsiteY1" fmla="*/ 1090487 h 3540397"/>
                <a:gd name="connsiteX2" fmla="*/ 2679631 w 2679649"/>
                <a:gd name="connsiteY2" fmla="*/ 2899 h 3540397"/>
                <a:gd name="connsiteX3" fmla="*/ 2326458 w 2679649"/>
                <a:gd name="connsiteY3" fmla="*/ 802787 h 3540397"/>
                <a:gd name="connsiteX4" fmla="*/ 1856591 w 2679649"/>
                <a:gd name="connsiteY4" fmla="*/ 1737882 h 3540397"/>
                <a:gd name="connsiteX5" fmla="*/ 1549108 w 2679649"/>
                <a:gd name="connsiteY5" fmla="*/ 2244939 h 3540397"/>
                <a:gd name="connsiteX6" fmla="*/ 1220395 w 2679649"/>
                <a:gd name="connsiteY6" fmla="*/ 2610322 h 3540397"/>
                <a:gd name="connsiteX7" fmla="*/ 828388 w 2679649"/>
                <a:gd name="connsiteY7" fmla="*/ 2921822 h 3540397"/>
                <a:gd name="connsiteX8" fmla="*/ 253767 w 2679649"/>
                <a:gd name="connsiteY8" fmla="*/ 3165308 h 3540397"/>
                <a:gd name="connsiteX9" fmla="*/ 13183 w 2679649"/>
                <a:gd name="connsiteY9" fmla="*/ 3327584 h 3540397"/>
                <a:gd name="connsiteX10" fmla="*/ 5705 w 2679649"/>
                <a:gd name="connsiteY10" fmla="*/ 3529975 h 3540397"/>
                <a:gd name="connsiteX11" fmla="*/ 1091817 w 2679649"/>
                <a:gd name="connsiteY11" fmla="*/ 3097933 h 3540397"/>
                <a:gd name="connsiteX12" fmla="*/ 1605388 w 2679649"/>
                <a:gd name="connsiteY12" fmla="*/ 2608030 h 3540397"/>
                <a:gd name="connsiteX0" fmla="*/ 1599117 w 2674346"/>
                <a:gd name="connsiteY0" fmla="*/ 2610902 h 3540397"/>
                <a:gd name="connsiteX1" fmla="*/ 2333246 w 2674346"/>
                <a:gd name="connsiteY1" fmla="*/ 1090487 h 3540397"/>
                <a:gd name="connsiteX2" fmla="*/ 2674328 w 2674346"/>
                <a:gd name="connsiteY2" fmla="*/ 2899 h 3540397"/>
                <a:gd name="connsiteX3" fmla="*/ 2321155 w 2674346"/>
                <a:gd name="connsiteY3" fmla="*/ 802787 h 3540397"/>
                <a:gd name="connsiteX4" fmla="*/ 1851288 w 2674346"/>
                <a:gd name="connsiteY4" fmla="*/ 1737882 h 3540397"/>
                <a:gd name="connsiteX5" fmla="*/ 1543805 w 2674346"/>
                <a:gd name="connsiteY5" fmla="*/ 2244939 h 3540397"/>
                <a:gd name="connsiteX6" fmla="*/ 1215092 w 2674346"/>
                <a:gd name="connsiteY6" fmla="*/ 2610322 h 3540397"/>
                <a:gd name="connsiteX7" fmla="*/ 823085 w 2674346"/>
                <a:gd name="connsiteY7" fmla="*/ 2921822 h 3540397"/>
                <a:gd name="connsiteX8" fmla="*/ 248464 w 2674346"/>
                <a:gd name="connsiteY8" fmla="*/ 3165308 h 3540397"/>
                <a:gd name="connsiteX9" fmla="*/ 18765 w 2674346"/>
                <a:gd name="connsiteY9" fmla="*/ 3181010 h 3540397"/>
                <a:gd name="connsiteX10" fmla="*/ 402 w 2674346"/>
                <a:gd name="connsiteY10" fmla="*/ 3529975 h 3540397"/>
                <a:gd name="connsiteX11" fmla="*/ 1086514 w 2674346"/>
                <a:gd name="connsiteY11" fmla="*/ 3097933 h 3540397"/>
                <a:gd name="connsiteX12" fmla="*/ 1600085 w 2674346"/>
                <a:gd name="connsiteY12" fmla="*/ 2608030 h 3540397"/>
                <a:gd name="connsiteX0" fmla="*/ 1598716 w 2673945"/>
                <a:gd name="connsiteY0" fmla="*/ 2610902 h 3540397"/>
                <a:gd name="connsiteX1" fmla="*/ 2332845 w 2673945"/>
                <a:gd name="connsiteY1" fmla="*/ 1090487 h 3540397"/>
                <a:gd name="connsiteX2" fmla="*/ 2673927 w 2673945"/>
                <a:gd name="connsiteY2" fmla="*/ 2899 h 3540397"/>
                <a:gd name="connsiteX3" fmla="*/ 2320754 w 2673945"/>
                <a:gd name="connsiteY3" fmla="*/ 802787 h 3540397"/>
                <a:gd name="connsiteX4" fmla="*/ 1850887 w 2673945"/>
                <a:gd name="connsiteY4" fmla="*/ 1737882 h 3540397"/>
                <a:gd name="connsiteX5" fmla="*/ 1543404 w 2673945"/>
                <a:gd name="connsiteY5" fmla="*/ 2244939 h 3540397"/>
                <a:gd name="connsiteX6" fmla="*/ 1214691 w 2673945"/>
                <a:gd name="connsiteY6" fmla="*/ 2610322 h 3540397"/>
                <a:gd name="connsiteX7" fmla="*/ 822684 w 2673945"/>
                <a:gd name="connsiteY7" fmla="*/ 2921822 h 3540397"/>
                <a:gd name="connsiteX8" fmla="*/ 248063 w 2673945"/>
                <a:gd name="connsiteY8" fmla="*/ 3165308 h 3540397"/>
                <a:gd name="connsiteX9" fmla="*/ 18364 w 2673945"/>
                <a:gd name="connsiteY9" fmla="*/ 3181010 h 3540397"/>
                <a:gd name="connsiteX10" fmla="*/ 1 w 2673945"/>
                <a:gd name="connsiteY10" fmla="*/ 3529975 h 3540397"/>
                <a:gd name="connsiteX11" fmla="*/ 1086113 w 2673945"/>
                <a:gd name="connsiteY11" fmla="*/ 3097933 h 3540397"/>
                <a:gd name="connsiteX12" fmla="*/ 1599684 w 2673945"/>
                <a:gd name="connsiteY12" fmla="*/ 2608030 h 3540397"/>
                <a:gd name="connsiteX0" fmla="*/ 1598716 w 2673945"/>
                <a:gd name="connsiteY0" fmla="*/ 2610902 h 3540397"/>
                <a:gd name="connsiteX1" fmla="*/ 2332845 w 2673945"/>
                <a:gd name="connsiteY1" fmla="*/ 1090487 h 3540397"/>
                <a:gd name="connsiteX2" fmla="*/ 2673927 w 2673945"/>
                <a:gd name="connsiteY2" fmla="*/ 2899 h 3540397"/>
                <a:gd name="connsiteX3" fmla="*/ 2320754 w 2673945"/>
                <a:gd name="connsiteY3" fmla="*/ 802787 h 3540397"/>
                <a:gd name="connsiteX4" fmla="*/ 1850887 w 2673945"/>
                <a:gd name="connsiteY4" fmla="*/ 1737882 h 3540397"/>
                <a:gd name="connsiteX5" fmla="*/ 1543404 w 2673945"/>
                <a:gd name="connsiteY5" fmla="*/ 2244939 h 3540397"/>
                <a:gd name="connsiteX6" fmla="*/ 1214691 w 2673945"/>
                <a:gd name="connsiteY6" fmla="*/ 2610322 h 3540397"/>
                <a:gd name="connsiteX7" fmla="*/ 822684 w 2673945"/>
                <a:gd name="connsiteY7" fmla="*/ 2921822 h 3540397"/>
                <a:gd name="connsiteX8" fmla="*/ 248063 w 2673945"/>
                <a:gd name="connsiteY8" fmla="*/ 3165308 h 3540397"/>
                <a:gd name="connsiteX9" fmla="*/ 2036 w 2673945"/>
                <a:gd name="connsiteY9" fmla="*/ 3316727 h 3540397"/>
                <a:gd name="connsiteX10" fmla="*/ 1 w 2673945"/>
                <a:gd name="connsiteY10" fmla="*/ 3529975 h 3540397"/>
                <a:gd name="connsiteX11" fmla="*/ 1086113 w 2673945"/>
                <a:gd name="connsiteY11" fmla="*/ 3097933 h 3540397"/>
                <a:gd name="connsiteX12" fmla="*/ 1599684 w 2673945"/>
                <a:gd name="connsiteY12" fmla="*/ 2608030 h 3540397"/>
                <a:gd name="connsiteX0" fmla="*/ 1640069 w 2715298"/>
                <a:gd name="connsiteY0" fmla="*/ 2610902 h 3540397"/>
                <a:gd name="connsiteX1" fmla="*/ 2374198 w 2715298"/>
                <a:gd name="connsiteY1" fmla="*/ 1090487 h 3540397"/>
                <a:gd name="connsiteX2" fmla="*/ 2715280 w 2715298"/>
                <a:gd name="connsiteY2" fmla="*/ 2899 h 3540397"/>
                <a:gd name="connsiteX3" fmla="*/ 2362107 w 2715298"/>
                <a:gd name="connsiteY3" fmla="*/ 802787 h 3540397"/>
                <a:gd name="connsiteX4" fmla="*/ 1892240 w 2715298"/>
                <a:gd name="connsiteY4" fmla="*/ 1737882 h 3540397"/>
                <a:gd name="connsiteX5" fmla="*/ 1584757 w 2715298"/>
                <a:gd name="connsiteY5" fmla="*/ 2244939 h 3540397"/>
                <a:gd name="connsiteX6" fmla="*/ 1256044 w 2715298"/>
                <a:gd name="connsiteY6" fmla="*/ 2610322 h 3540397"/>
                <a:gd name="connsiteX7" fmla="*/ 864037 w 2715298"/>
                <a:gd name="connsiteY7" fmla="*/ 2921822 h 3540397"/>
                <a:gd name="connsiteX8" fmla="*/ 66259 w 2715298"/>
                <a:gd name="connsiteY8" fmla="*/ 3181594 h 3540397"/>
                <a:gd name="connsiteX9" fmla="*/ 43389 w 2715298"/>
                <a:gd name="connsiteY9" fmla="*/ 3316727 h 3540397"/>
                <a:gd name="connsiteX10" fmla="*/ 41354 w 2715298"/>
                <a:gd name="connsiteY10" fmla="*/ 3529975 h 3540397"/>
                <a:gd name="connsiteX11" fmla="*/ 1127466 w 2715298"/>
                <a:gd name="connsiteY11" fmla="*/ 3097933 h 3540397"/>
                <a:gd name="connsiteX12" fmla="*/ 1641037 w 2715298"/>
                <a:gd name="connsiteY12" fmla="*/ 2608030 h 3540397"/>
                <a:gd name="connsiteX0" fmla="*/ 1652339 w 2727568"/>
                <a:gd name="connsiteY0" fmla="*/ 2610902 h 3540397"/>
                <a:gd name="connsiteX1" fmla="*/ 2386468 w 2727568"/>
                <a:gd name="connsiteY1" fmla="*/ 1090487 h 3540397"/>
                <a:gd name="connsiteX2" fmla="*/ 2727550 w 2727568"/>
                <a:gd name="connsiteY2" fmla="*/ 2899 h 3540397"/>
                <a:gd name="connsiteX3" fmla="*/ 2374377 w 2727568"/>
                <a:gd name="connsiteY3" fmla="*/ 802787 h 3540397"/>
                <a:gd name="connsiteX4" fmla="*/ 1904510 w 2727568"/>
                <a:gd name="connsiteY4" fmla="*/ 1737882 h 3540397"/>
                <a:gd name="connsiteX5" fmla="*/ 1597027 w 2727568"/>
                <a:gd name="connsiteY5" fmla="*/ 2244939 h 3540397"/>
                <a:gd name="connsiteX6" fmla="*/ 1268314 w 2727568"/>
                <a:gd name="connsiteY6" fmla="*/ 2610322 h 3540397"/>
                <a:gd name="connsiteX7" fmla="*/ 876307 w 2727568"/>
                <a:gd name="connsiteY7" fmla="*/ 2921822 h 3540397"/>
                <a:gd name="connsiteX8" fmla="*/ 62200 w 2727568"/>
                <a:gd name="connsiteY8" fmla="*/ 3181594 h 3540397"/>
                <a:gd name="connsiteX9" fmla="*/ 55659 w 2727568"/>
                <a:gd name="connsiteY9" fmla="*/ 3316727 h 3540397"/>
                <a:gd name="connsiteX10" fmla="*/ 53624 w 2727568"/>
                <a:gd name="connsiteY10" fmla="*/ 3529975 h 3540397"/>
                <a:gd name="connsiteX11" fmla="*/ 1139736 w 2727568"/>
                <a:gd name="connsiteY11" fmla="*/ 3097933 h 3540397"/>
                <a:gd name="connsiteX12" fmla="*/ 1653307 w 2727568"/>
                <a:gd name="connsiteY12" fmla="*/ 2608030 h 3540397"/>
                <a:gd name="connsiteX0" fmla="*/ 1650492 w 2725721"/>
                <a:gd name="connsiteY0" fmla="*/ 2610902 h 3540397"/>
                <a:gd name="connsiteX1" fmla="*/ 2384621 w 2725721"/>
                <a:gd name="connsiteY1" fmla="*/ 1090487 h 3540397"/>
                <a:gd name="connsiteX2" fmla="*/ 2725703 w 2725721"/>
                <a:gd name="connsiteY2" fmla="*/ 2899 h 3540397"/>
                <a:gd name="connsiteX3" fmla="*/ 2372530 w 2725721"/>
                <a:gd name="connsiteY3" fmla="*/ 802787 h 3540397"/>
                <a:gd name="connsiteX4" fmla="*/ 1902663 w 2725721"/>
                <a:gd name="connsiteY4" fmla="*/ 1737882 h 3540397"/>
                <a:gd name="connsiteX5" fmla="*/ 1595180 w 2725721"/>
                <a:gd name="connsiteY5" fmla="*/ 2244939 h 3540397"/>
                <a:gd name="connsiteX6" fmla="*/ 1266467 w 2725721"/>
                <a:gd name="connsiteY6" fmla="*/ 2610322 h 3540397"/>
                <a:gd name="connsiteX7" fmla="*/ 874460 w 2725721"/>
                <a:gd name="connsiteY7" fmla="*/ 2921822 h 3540397"/>
                <a:gd name="connsiteX8" fmla="*/ 60353 w 2725721"/>
                <a:gd name="connsiteY8" fmla="*/ 3181594 h 3540397"/>
                <a:gd name="connsiteX9" fmla="*/ 59255 w 2725721"/>
                <a:gd name="connsiteY9" fmla="*/ 3371015 h 3540397"/>
                <a:gd name="connsiteX10" fmla="*/ 51777 w 2725721"/>
                <a:gd name="connsiteY10" fmla="*/ 3529975 h 3540397"/>
                <a:gd name="connsiteX11" fmla="*/ 1137889 w 2725721"/>
                <a:gd name="connsiteY11" fmla="*/ 3097933 h 3540397"/>
                <a:gd name="connsiteX12" fmla="*/ 1651460 w 2725721"/>
                <a:gd name="connsiteY12" fmla="*/ 2608030 h 3540397"/>
                <a:gd name="connsiteX0" fmla="*/ 1616625 w 2691854"/>
                <a:gd name="connsiteY0" fmla="*/ 2610902 h 3540397"/>
                <a:gd name="connsiteX1" fmla="*/ 2350754 w 2691854"/>
                <a:gd name="connsiteY1" fmla="*/ 1090487 h 3540397"/>
                <a:gd name="connsiteX2" fmla="*/ 2691836 w 2691854"/>
                <a:gd name="connsiteY2" fmla="*/ 2899 h 3540397"/>
                <a:gd name="connsiteX3" fmla="*/ 2338663 w 2691854"/>
                <a:gd name="connsiteY3" fmla="*/ 802787 h 3540397"/>
                <a:gd name="connsiteX4" fmla="*/ 1868796 w 2691854"/>
                <a:gd name="connsiteY4" fmla="*/ 1737882 h 3540397"/>
                <a:gd name="connsiteX5" fmla="*/ 1561313 w 2691854"/>
                <a:gd name="connsiteY5" fmla="*/ 2244939 h 3540397"/>
                <a:gd name="connsiteX6" fmla="*/ 1232600 w 2691854"/>
                <a:gd name="connsiteY6" fmla="*/ 2610322 h 3540397"/>
                <a:gd name="connsiteX7" fmla="*/ 840593 w 2691854"/>
                <a:gd name="connsiteY7" fmla="*/ 2921822 h 3540397"/>
                <a:gd name="connsiteX8" fmla="*/ 26486 w 2691854"/>
                <a:gd name="connsiteY8" fmla="*/ 3181594 h 3540397"/>
                <a:gd name="connsiteX9" fmla="*/ 25388 w 2691854"/>
                <a:gd name="connsiteY9" fmla="*/ 3371015 h 3540397"/>
                <a:gd name="connsiteX10" fmla="*/ 17910 w 2691854"/>
                <a:gd name="connsiteY10" fmla="*/ 3529975 h 3540397"/>
                <a:gd name="connsiteX11" fmla="*/ 1104022 w 2691854"/>
                <a:gd name="connsiteY11" fmla="*/ 3097933 h 3540397"/>
                <a:gd name="connsiteX12" fmla="*/ 1617593 w 2691854"/>
                <a:gd name="connsiteY12" fmla="*/ 2608030 h 3540397"/>
                <a:gd name="connsiteX0" fmla="*/ 1634364 w 2709593"/>
                <a:gd name="connsiteY0" fmla="*/ 2610902 h 3540397"/>
                <a:gd name="connsiteX1" fmla="*/ 2368493 w 2709593"/>
                <a:gd name="connsiteY1" fmla="*/ 1090487 h 3540397"/>
                <a:gd name="connsiteX2" fmla="*/ 2709575 w 2709593"/>
                <a:gd name="connsiteY2" fmla="*/ 2899 h 3540397"/>
                <a:gd name="connsiteX3" fmla="*/ 2356402 w 2709593"/>
                <a:gd name="connsiteY3" fmla="*/ 802787 h 3540397"/>
                <a:gd name="connsiteX4" fmla="*/ 1886535 w 2709593"/>
                <a:gd name="connsiteY4" fmla="*/ 1737882 h 3540397"/>
                <a:gd name="connsiteX5" fmla="*/ 1579052 w 2709593"/>
                <a:gd name="connsiteY5" fmla="*/ 2244939 h 3540397"/>
                <a:gd name="connsiteX6" fmla="*/ 1250339 w 2709593"/>
                <a:gd name="connsiteY6" fmla="*/ 2610322 h 3540397"/>
                <a:gd name="connsiteX7" fmla="*/ 640618 w 2709593"/>
                <a:gd name="connsiteY7" fmla="*/ 3008681 h 3540397"/>
                <a:gd name="connsiteX8" fmla="*/ 44225 w 2709593"/>
                <a:gd name="connsiteY8" fmla="*/ 3181594 h 3540397"/>
                <a:gd name="connsiteX9" fmla="*/ 43127 w 2709593"/>
                <a:gd name="connsiteY9" fmla="*/ 3371015 h 3540397"/>
                <a:gd name="connsiteX10" fmla="*/ 35649 w 2709593"/>
                <a:gd name="connsiteY10" fmla="*/ 3529975 h 3540397"/>
                <a:gd name="connsiteX11" fmla="*/ 1121761 w 2709593"/>
                <a:gd name="connsiteY11" fmla="*/ 3097933 h 3540397"/>
                <a:gd name="connsiteX12" fmla="*/ 1635332 w 2709593"/>
                <a:gd name="connsiteY12" fmla="*/ 2608030 h 3540397"/>
                <a:gd name="connsiteX0" fmla="*/ 1634364 w 2709593"/>
                <a:gd name="connsiteY0" fmla="*/ 2610902 h 3540397"/>
                <a:gd name="connsiteX1" fmla="*/ 2368493 w 2709593"/>
                <a:gd name="connsiteY1" fmla="*/ 1090487 h 3540397"/>
                <a:gd name="connsiteX2" fmla="*/ 2709575 w 2709593"/>
                <a:gd name="connsiteY2" fmla="*/ 2899 h 3540397"/>
                <a:gd name="connsiteX3" fmla="*/ 2356402 w 2709593"/>
                <a:gd name="connsiteY3" fmla="*/ 802787 h 3540397"/>
                <a:gd name="connsiteX4" fmla="*/ 1886535 w 2709593"/>
                <a:gd name="connsiteY4" fmla="*/ 1737882 h 3540397"/>
                <a:gd name="connsiteX5" fmla="*/ 1579052 w 2709593"/>
                <a:gd name="connsiteY5" fmla="*/ 2244939 h 3540397"/>
                <a:gd name="connsiteX6" fmla="*/ 1250339 w 2709593"/>
                <a:gd name="connsiteY6" fmla="*/ 2610322 h 3540397"/>
                <a:gd name="connsiteX7" fmla="*/ 640618 w 2709593"/>
                <a:gd name="connsiteY7" fmla="*/ 3008681 h 3540397"/>
                <a:gd name="connsiteX8" fmla="*/ 44225 w 2709593"/>
                <a:gd name="connsiteY8" fmla="*/ 3181594 h 3540397"/>
                <a:gd name="connsiteX9" fmla="*/ 43127 w 2709593"/>
                <a:gd name="connsiteY9" fmla="*/ 3371015 h 3540397"/>
                <a:gd name="connsiteX10" fmla="*/ 35649 w 2709593"/>
                <a:gd name="connsiteY10" fmla="*/ 3529975 h 3540397"/>
                <a:gd name="connsiteX11" fmla="*/ 1121761 w 2709593"/>
                <a:gd name="connsiteY11" fmla="*/ 3097933 h 3540397"/>
                <a:gd name="connsiteX12" fmla="*/ 1635332 w 2709593"/>
                <a:gd name="connsiteY12" fmla="*/ 2608030 h 3540397"/>
                <a:gd name="connsiteX0" fmla="*/ 1611295 w 2686524"/>
                <a:gd name="connsiteY0" fmla="*/ 2610902 h 3540397"/>
                <a:gd name="connsiteX1" fmla="*/ 2345424 w 2686524"/>
                <a:gd name="connsiteY1" fmla="*/ 1090487 h 3540397"/>
                <a:gd name="connsiteX2" fmla="*/ 2686506 w 2686524"/>
                <a:gd name="connsiteY2" fmla="*/ 2899 h 3540397"/>
                <a:gd name="connsiteX3" fmla="*/ 2333333 w 2686524"/>
                <a:gd name="connsiteY3" fmla="*/ 802787 h 3540397"/>
                <a:gd name="connsiteX4" fmla="*/ 1863466 w 2686524"/>
                <a:gd name="connsiteY4" fmla="*/ 1737882 h 3540397"/>
                <a:gd name="connsiteX5" fmla="*/ 1555983 w 2686524"/>
                <a:gd name="connsiteY5" fmla="*/ 2244939 h 3540397"/>
                <a:gd name="connsiteX6" fmla="*/ 1227270 w 2686524"/>
                <a:gd name="connsiteY6" fmla="*/ 2610322 h 3540397"/>
                <a:gd name="connsiteX7" fmla="*/ 617549 w 2686524"/>
                <a:gd name="connsiteY7" fmla="*/ 3008681 h 3540397"/>
                <a:gd name="connsiteX8" fmla="*/ 21156 w 2686524"/>
                <a:gd name="connsiteY8" fmla="*/ 3181594 h 3540397"/>
                <a:gd name="connsiteX9" fmla="*/ 20058 w 2686524"/>
                <a:gd name="connsiteY9" fmla="*/ 3371015 h 3540397"/>
                <a:gd name="connsiteX10" fmla="*/ 12580 w 2686524"/>
                <a:gd name="connsiteY10" fmla="*/ 3529975 h 3540397"/>
                <a:gd name="connsiteX11" fmla="*/ 1098692 w 2686524"/>
                <a:gd name="connsiteY11" fmla="*/ 3097933 h 3540397"/>
                <a:gd name="connsiteX12" fmla="*/ 1612263 w 2686524"/>
                <a:gd name="connsiteY12" fmla="*/ 2608030 h 3540397"/>
                <a:gd name="connsiteX0" fmla="*/ 1601534 w 2676763"/>
                <a:gd name="connsiteY0" fmla="*/ 2610902 h 3540397"/>
                <a:gd name="connsiteX1" fmla="*/ 2335663 w 2676763"/>
                <a:gd name="connsiteY1" fmla="*/ 1090487 h 3540397"/>
                <a:gd name="connsiteX2" fmla="*/ 2676745 w 2676763"/>
                <a:gd name="connsiteY2" fmla="*/ 2899 h 3540397"/>
                <a:gd name="connsiteX3" fmla="*/ 2323572 w 2676763"/>
                <a:gd name="connsiteY3" fmla="*/ 802787 h 3540397"/>
                <a:gd name="connsiteX4" fmla="*/ 1853705 w 2676763"/>
                <a:gd name="connsiteY4" fmla="*/ 1737882 h 3540397"/>
                <a:gd name="connsiteX5" fmla="*/ 1546222 w 2676763"/>
                <a:gd name="connsiteY5" fmla="*/ 2244939 h 3540397"/>
                <a:gd name="connsiteX6" fmla="*/ 1217509 w 2676763"/>
                <a:gd name="connsiteY6" fmla="*/ 2610322 h 3540397"/>
                <a:gd name="connsiteX7" fmla="*/ 607788 w 2676763"/>
                <a:gd name="connsiteY7" fmla="*/ 3008681 h 3540397"/>
                <a:gd name="connsiteX8" fmla="*/ 11395 w 2676763"/>
                <a:gd name="connsiteY8" fmla="*/ 3181594 h 3540397"/>
                <a:gd name="connsiteX9" fmla="*/ 10297 w 2676763"/>
                <a:gd name="connsiteY9" fmla="*/ 3371015 h 3540397"/>
                <a:gd name="connsiteX10" fmla="*/ 2819 w 2676763"/>
                <a:gd name="connsiteY10" fmla="*/ 3529975 h 3540397"/>
                <a:gd name="connsiteX11" fmla="*/ 1088931 w 2676763"/>
                <a:gd name="connsiteY11" fmla="*/ 3097933 h 3540397"/>
                <a:gd name="connsiteX12" fmla="*/ 1602502 w 2676763"/>
                <a:gd name="connsiteY12" fmla="*/ 2608030 h 3540397"/>
                <a:gd name="connsiteX0" fmla="*/ 1636416 w 2711645"/>
                <a:gd name="connsiteY0" fmla="*/ 2610902 h 3540397"/>
                <a:gd name="connsiteX1" fmla="*/ 2370545 w 2711645"/>
                <a:gd name="connsiteY1" fmla="*/ 1090487 h 3540397"/>
                <a:gd name="connsiteX2" fmla="*/ 2711627 w 2711645"/>
                <a:gd name="connsiteY2" fmla="*/ 2899 h 3540397"/>
                <a:gd name="connsiteX3" fmla="*/ 2358454 w 2711645"/>
                <a:gd name="connsiteY3" fmla="*/ 802787 h 3540397"/>
                <a:gd name="connsiteX4" fmla="*/ 1888587 w 2711645"/>
                <a:gd name="connsiteY4" fmla="*/ 1737882 h 3540397"/>
                <a:gd name="connsiteX5" fmla="*/ 1581104 w 2711645"/>
                <a:gd name="connsiteY5" fmla="*/ 2244939 h 3540397"/>
                <a:gd name="connsiteX6" fmla="*/ 1252391 w 2711645"/>
                <a:gd name="connsiteY6" fmla="*/ 2610322 h 3540397"/>
                <a:gd name="connsiteX7" fmla="*/ 642670 w 2711645"/>
                <a:gd name="connsiteY7" fmla="*/ 3008681 h 3540397"/>
                <a:gd name="connsiteX8" fmla="*/ 46277 w 2711645"/>
                <a:gd name="connsiteY8" fmla="*/ 3181594 h 3540397"/>
                <a:gd name="connsiteX9" fmla="*/ 39189 w 2711645"/>
                <a:gd name="connsiteY9" fmla="*/ 3371015 h 3540397"/>
                <a:gd name="connsiteX10" fmla="*/ 37701 w 2711645"/>
                <a:gd name="connsiteY10" fmla="*/ 3529975 h 3540397"/>
                <a:gd name="connsiteX11" fmla="*/ 1123813 w 2711645"/>
                <a:gd name="connsiteY11" fmla="*/ 3097933 h 3540397"/>
                <a:gd name="connsiteX12" fmla="*/ 1637384 w 2711645"/>
                <a:gd name="connsiteY12" fmla="*/ 2608030 h 3540397"/>
                <a:gd name="connsiteX0" fmla="*/ 1636416 w 2711645"/>
                <a:gd name="connsiteY0" fmla="*/ 2610902 h 3540397"/>
                <a:gd name="connsiteX1" fmla="*/ 2370545 w 2711645"/>
                <a:gd name="connsiteY1" fmla="*/ 1090487 h 3540397"/>
                <a:gd name="connsiteX2" fmla="*/ 2711627 w 2711645"/>
                <a:gd name="connsiteY2" fmla="*/ 2899 h 3540397"/>
                <a:gd name="connsiteX3" fmla="*/ 2358454 w 2711645"/>
                <a:gd name="connsiteY3" fmla="*/ 802787 h 3540397"/>
                <a:gd name="connsiteX4" fmla="*/ 1888587 w 2711645"/>
                <a:gd name="connsiteY4" fmla="*/ 1737882 h 3540397"/>
                <a:gd name="connsiteX5" fmla="*/ 1581104 w 2711645"/>
                <a:gd name="connsiteY5" fmla="*/ 2244939 h 3540397"/>
                <a:gd name="connsiteX6" fmla="*/ 1252391 w 2711645"/>
                <a:gd name="connsiteY6" fmla="*/ 2610322 h 3540397"/>
                <a:gd name="connsiteX7" fmla="*/ 642670 w 2711645"/>
                <a:gd name="connsiteY7" fmla="*/ 3008681 h 3540397"/>
                <a:gd name="connsiteX8" fmla="*/ 46277 w 2711645"/>
                <a:gd name="connsiteY8" fmla="*/ 3181594 h 3540397"/>
                <a:gd name="connsiteX9" fmla="*/ 39189 w 2711645"/>
                <a:gd name="connsiteY9" fmla="*/ 3371015 h 3540397"/>
                <a:gd name="connsiteX10" fmla="*/ 37701 w 2711645"/>
                <a:gd name="connsiteY10" fmla="*/ 3529975 h 3540397"/>
                <a:gd name="connsiteX11" fmla="*/ 1123813 w 2711645"/>
                <a:gd name="connsiteY11" fmla="*/ 3097933 h 3540397"/>
                <a:gd name="connsiteX12" fmla="*/ 1637384 w 2711645"/>
                <a:gd name="connsiteY12" fmla="*/ 2608030 h 3540397"/>
                <a:gd name="connsiteX0" fmla="*/ 1602899 w 2678128"/>
                <a:gd name="connsiteY0" fmla="*/ 2610902 h 3540397"/>
                <a:gd name="connsiteX1" fmla="*/ 2337028 w 2678128"/>
                <a:gd name="connsiteY1" fmla="*/ 1090487 h 3540397"/>
                <a:gd name="connsiteX2" fmla="*/ 2678110 w 2678128"/>
                <a:gd name="connsiteY2" fmla="*/ 2899 h 3540397"/>
                <a:gd name="connsiteX3" fmla="*/ 2324937 w 2678128"/>
                <a:gd name="connsiteY3" fmla="*/ 802787 h 3540397"/>
                <a:gd name="connsiteX4" fmla="*/ 1855070 w 2678128"/>
                <a:gd name="connsiteY4" fmla="*/ 1737882 h 3540397"/>
                <a:gd name="connsiteX5" fmla="*/ 1547587 w 2678128"/>
                <a:gd name="connsiteY5" fmla="*/ 2244939 h 3540397"/>
                <a:gd name="connsiteX6" fmla="*/ 1218874 w 2678128"/>
                <a:gd name="connsiteY6" fmla="*/ 2610322 h 3540397"/>
                <a:gd name="connsiteX7" fmla="*/ 609153 w 2678128"/>
                <a:gd name="connsiteY7" fmla="*/ 3008681 h 3540397"/>
                <a:gd name="connsiteX8" fmla="*/ 12760 w 2678128"/>
                <a:gd name="connsiteY8" fmla="*/ 3181594 h 3540397"/>
                <a:gd name="connsiteX9" fmla="*/ 5672 w 2678128"/>
                <a:gd name="connsiteY9" fmla="*/ 3371015 h 3540397"/>
                <a:gd name="connsiteX10" fmla="*/ 4184 w 2678128"/>
                <a:gd name="connsiteY10" fmla="*/ 3529975 h 3540397"/>
                <a:gd name="connsiteX11" fmla="*/ 1090296 w 2678128"/>
                <a:gd name="connsiteY11" fmla="*/ 3097933 h 3540397"/>
                <a:gd name="connsiteX12" fmla="*/ 1603867 w 2678128"/>
                <a:gd name="connsiteY12" fmla="*/ 2608030 h 354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8128" h="3540397">
                  <a:moveTo>
                    <a:pt x="1602899" y="2610902"/>
                  </a:moveTo>
                  <a:cubicBezTo>
                    <a:pt x="1891941" y="2202615"/>
                    <a:pt x="2157826" y="1525154"/>
                    <a:pt x="2337028" y="1090487"/>
                  </a:cubicBezTo>
                  <a:cubicBezTo>
                    <a:pt x="2516230" y="655820"/>
                    <a:pt x="2680125" y="50849"/>
                    <a:pt x="2678110" y="2899"/>
                  </a:cubicBezTo>
                  <a:cubicBezTo>
                    <a:pt x="2676095" y="-45051"/>
                    <a:pt x="2462110" y="513623"/>
                    <a:pt x="2324937" y="802787"/>
                  </a:cubicBezTo>
                  <a:cubicBezTo>
                    <a:pt x="2187764" y="1091951"/>
                    <a:pt x="1984628" y="1497523"/>
                    <a:pt x="1855070" y="1737882"/>
                  </a:cubicBezTo>
                  <a:cubicBezTo>
                    <a:pt x="1725512" y="1978241"/>
                    <a:pt x="1653620" y="2099532"/>
                    <a:pt x="1547587" y="2244939"/>
                  </a:cubicBezTo>
                  <a:cubicBezTo>
                    <a:pt x="1441554" y="2390346"/>
                    <a:pt x="1375280" y="2483032"/>
                    <a:pt x="1218874" y="2610322"/>
                  </a:cubicBezTo>
                  <a:cubicBezTo>
                    <a:pt x="1062468" y="2737612"/>
                    <a:pt x="848272" y="2913469"/>
                    <a:pt x="609153" y="3008681"/>
                  </a:cubicBezTo>
                  <a:cubicBezTo>
                    <a:pt x="370034" y="3103893"/>
                    <a:pt x="37473" y="3170988"/>
                    <a:pt x="12760" y="3181594"/>
                  </a:cubicBezTo>
                  <a:cubicBezTo>
                    <a:pt x="-11953" y="3192200"/>
                    <a:pt x="7101" y="3324900"/>
                    <a:pt x="5672" y="3371015"/>
                  </a:cubicBezTo>
                  <a:cubicBezTo>
                    <a:pt x="4243" y="3417130"/>
                    <a:pt x="5087" y="3457769"/>
                    <a:pt x="4184" y="3529975"/>
                  </a:cubicBezTo>
                  <a:cubicBezTo>
                    <a:pt x="3281" y="3602181"/>
                    <a:pt x="822146" y="3282072"/>
                    <a:pt x="1090296" y="3097933"/>
                  </a:cubicBezTo>
                  <a:cubicBezTo>
                    <a:pt x="1344210" y="2935228"/>
                    <a:pt x="1607998" y="2599257"/>
                    <a:pt x="1603867" y="2608030"/>
                  </a:cubicBezTo>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3" name="TextBox 312"/>
          <p:cNvSpPr txBox="1"/>
          <p:nvPr/>
        </p:nvSpPr>
        <p:spPr>
          <a:xfrm rot="19757895">
            <a:off x="5554004" y="4196719"/>
            <a:ext cx="945573" cy="369332"/>
          </a:xfrm>
          <a:prstGeom prst="rect">
            <a:avLst/>
          </a:prstGeom>
          <a:noFill/>
        </p:spPr>
        <p:txBody>
          <a:bodyPr wrap="square" rtlCol="0">
            <a:spAutoFit/>
          </a:bodyPr>
          <a:lstStyle/>
          <a:p>
            <a:r>
              <a:rPr lang="en-US" dirty="0" smtClean="0"/>
              <a:t>Friction</a:t>
            </a:r>
            <a:endParaRPr lang="en-US" dirty="0"/>
          </a:p>
        </p:txBody>
      </p:sp>
      <p:sp>
        <p:nvSpPr>
          <p:cNvPr id="314" name="TextBox 313"/>
          <p:cNvSpPr txBox="1"/>
          <p:nvPr/>
        </p:nvSpPr>
        <p:spPr>
          <a:xfrm rot="19031906">
            <a:off x="5628816" y="4110678"/>
            <a:ext cx="2444382" cy="646331"/>
          </a:xfrm>
          <a:prstGeom prst="rect">
            <a:avLst/>
          </a:prstGeom>
          <a:noFill/>
        </p:spPr>
        <p:txBody>
          <a:bodyPr wrap="square" rtlCol="0">
            <a:spAutoFit/>
          </a:bodyPr>
          <a:lstStyle/>
          <a:p>
            <a:pPr algn="ctr"/>
            <a:r>
              <a:rPr lang="en-US" dirty="0" smtClean="0"/>
              <a:t>Overcoming Membrane Permeability</a:t>
            </a:r>
            <a:endParaRPr lang="en-US" dirty="0"/>
          </a:p>
        </p:txBody>
      </p:sp>
      <p:sp>
        <p:nvSpPr>
          <p:cNvPr id="315" name="Freeform 314"/>
          <p:cNvSpPr/>
          <p:nvPr/>
        </p:nvSpPr>
        <p:spPr>
          <a:xfrm>
            <a:off x="5480694" y="1893807"/>
            <a:ext cx="2731114" cy="4162719"/>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114488 w 2679728"/>
              <a:gd name="connsiteY0" fmla="*/ 856 h 3527792"/>
              <a:gd name="connsiteX1" fmla="*/ 2606429 w 2679728"/>
              <a:gd name="connsiteY1" fmla="*/ 6603 h 3527792"/>
              <a:gd name="connsiteX2" fmla="*/ 2668074 w 2679728"/>
              <a:gd name="connsiteY2" fmla="*/ 16878 h 3527792"/>
              <a:gd name="connsiteX3" fmla="*/ 2657800 w 2679728"/>
              <a:gd name="connsiteY3" fmla="*/ 181264 h 3527792"/>
              <a:gd name="connsiteX4" fmla="*/ 2452317 w 2679728"/>
              <a:gd name="connsiteY4" fmla="*/ 1475808 h 3527792"/>
              <a:gd name="connsiteX5" fmla="*/ 2092721 w 2679728"/>
              <a:gd name="connsiteY5" fmla="*/ 2318289 h 3527792"/>
              <a:gd name="connsiteX6" fmla="*/ 1671481 w 2679728"/>
              <a:gd name="connsiteY6" fmla="*/ 2862819 h 3527792"/>
              <a:gd name="connsiteX7" fmla="*/ 942016 w 2679728"/>
              <a:gd name="connsiteY7" fmla="*/ 3304608 h 3527792"/>
              <a:gd name="connsiteX8" fmla="*/ 171454 w 2679728"/>
              <a:gd name="connsiteY8" fmla="*/ 3510091 h 3527792"/>
              <a:gd name="connsiteX9" fmla="*/ 7067 w 2679728"/>
              <a:gd name="connsiteY9" fmla="*/ 3520365 h 3527792"/>
              <a:gd name="connsiteX10" fmla="*/ 27616 w 2679728"/>
              <a:gd name="connsiteY10" fmla="*/ 67740 h 3527792"/>
              <a:gd name="connsiteX11" fmla="*/ 205928 w 2679728"/>
              <a:gd name="connsiteY11" fmla="*/ 92058 h 3527792"/>
              <a:gd name="connsiteX0" fmla="*/ 892701 w 2753736"/>
              <a:gd name="connsiteY0" fmla="*/ 81506 h 3530824"/>
              <a:gd name="connsiteX1" fmla="*/ 2606429 w 2753736"/>
              <a:gd name="connsiteY1" fmla="*/ 9635 h 3530824"/>
              <a:gd name="connsiteX2" fmla="*/ 2668074 w 2753736"/>
              <a:gd name="connsiteY2" fmla="*/ 19910 h 3530824"/>
              <a:gd name="connsiteX3" fmla="*/ 2657800 w 2753736"/>
              <a:gd name="connsiteY3" fmla="*/ 184296 h 3530824"/>
              <a:gd name="connsiteX4" fmla="*/ 2452317 w 2753736"/>
              <a:gd name="connsiteY4" fmla="*/ 1478840 h 3530824"/>
              <a:gd name="connsiteX5" fmla="*/ 2092721 w 2753736"/>
              <a:gd name="connsiteY5" fmla="*/ 2321321 h 3530824"/>
              <a:gd name="connsiteX6" fmla="*/ 1671481 w 2753736"/>
              <a:gd name="connsiteY6" fmla="*/ 2865851 h 3530824"/>
              <a:gd name="connsiteX7" fmla="*/ 942016 w 2753736"/>
              <a:gd name="connsiteY7" fmla="*/ 3307640 h 3530824"/>
              <a:gd name="connsiteX8" fmla="*/ 171454 w 2753736"/>
              <a:gd name="connsiteY8" fmla="*/ 3513123 h 3530824"/>
              <a:gd name="connsiteX9" fmla="*/ 7067 w 2753736"/>
              <a:gd name="connsiteY9" fmla="*/ 3523397 h 3530824"/>
              <a:gd name="connsiteX10" fmla="*/ 27616 w 2753736"/>
              <a:gd name="connsiteY10" fmla="*/ 70772 h 3530824"/>
              <a:gd name="connsiteX11" fmla="*/ 205928 w 2753736"/>
              <a:gd name="connsiteY11" fmla="*/ 95090 h 3530824"/>
              <a:gd name="connsiteX0" fmla="*/ 885805 w 2746840"/>
              <a:gd name="connsiteY0" fmla="*/ 81506 h 3562980"/>
              <a:gd name="connsiteX1" fmla="*/ 2599533 w 2746840"/>
              <a:gd name="connsiteY1" fmla="*/ 9635 h 3562980"/>
              <a:gd name="connsiteX2" fmla="*/ 2661178 w 2746840"/>
              <a:gd name="connsiteY2" fmla="*/ 19910 h 3562980"/>
              <a:gd name="connsiteX3" fmla="*/ 2650904 w 2746840"/>
              <a:gd name="connsiteY3" fmla="*/ 184296 h 3562980"/>
              <a:gd name="connsiteX4" fmla="*/ 2445421 w 2746840"/>
              <a:gd name="connsiteY4" fmla="*/ 1478840 h 3562980"/>
              <a:gd name="connsiteX5" fmla="*/ 2085825 w 2746840"/>
              <a:gd name="connsiteY5" fmla="*/ 2321321 h 3562980"/>
              <a:gd name="connsiteX6" fmla="*/ 1664585 w 2746840"/>
              <a:gd name="connsiteY6" fmla="*/ 2865851 h 3562980"/>
              <a:gd name="connsiteX7" fmla="*/ 935120 w 2746840"/>
              <a:gd name="connsiteY7" fmla="*/ 3307640 h 3562980"/>
              <a:gd name="connsiteX8" fmla="*/ 164558 w 2746840"/>
              <a:gd name="connsiteY8" fmla="*/ 3513123 h 3562980"/>
              <a:gd name="connsiteX9" fmla="*/ 171 w 2746840"/>
              <a:gd name="connsiteY9" fmla="*/ 3523397 h 3562980"/>
              <a:gd name="connsiteX10" fmla="*/ 2491546 w 2746840"/>
              <a:gd name="connsiteY10" fmla="*/ 3524809 h 3562980"/>
              <a:gd name="connsiteX11" fmla="*/ 199032 w 2746840"/>
              <a:gd name="connsiteY11" fmla="*/ 95090 h 3562980"/>
              <a:gd name="connsiteX0" fmla="*/ 885842 w 2776899"/>
              <a:gd name="connsiteY0" fmla="*/ 81506 h 3738569"/>
              <a:gd name="connsiteX1" fmla="*/ 2599570 w 2776899"/>
              <a:gd name="connsiteY1" fmla="*/ 9635 h 3738569"/>
              <a:gd name="connsiteX2" fmla="*/ 2661215 w 2776899"/>
              <a:gd name="connsiteY2" fmla="*/ 19910 h 3738569"/>
              <a:gd name="connsiteX3" fmla="*/ 2650941 w 2776899"/>
              <a:gd name="connsiteY3" fmla="*/ 184296 h 3738569"/>
              <a:gd name="connsiteX4" fmla="*/ 2445458 w 2776899"/>
              <a:gd name="connsiteY4" fmla="*/ 1478840 h 3738569"/>
              <a:gd name="connsiteX5" fmla="*/ 2085862 w 2776899"/>
              <a:gd name="connsiteY5" fmla="*/ 2321321 h 3738569"/>
              <a:gd name="connsiteX6" fmla="*/ 1664622 w 2776899"/>
              <a:gd name="connsiteY6" fmla="*/ 2865851 h 3738569"/>
              <a:gd name="connsiteX7" fmla="*/ 935157 w 2776899"/>
              <a:gd name="connsiteY7" fmla="*/ 3307640 h 3738569"/>
              <a:gd name="connsiteX8" fmla="*/ 164595 w 2776899"/>
              <a:gd name="connsiteY8" fmla="*/ 3513123 h 3738569"/>
              <a:gd name="connsiteX9" fmla="*/ 208 w 2776899"/>
              <a:gd name="connsiteY9" fmla="*/ 3523397 h 3738569"/>
              <a:gd name="connsiteX10" fmla="*/ 2491583 w 2776899"/>
              <a:gd name="connsiteY10" fmla="*/ 3524809 h 3738569"/>
              <a:gd name="connsiteX11" fmla="*/ 2776899 w 2776899"/>
              <a:gd name="connsiteY11" fmla="*/ 648124 h 3738569"/>
              <a:gd name="connsiteX0" fmla="*/ 2811919 w 2818717"/>
              <a:gd name="connsiteY0" fmla="*/ 382783 h 3758478"/>
              <a:gd name="connsiteX1" fmla="*/ 2599570 w 2818717"/>
              <a:gd name="connsiteY1" fmla="*/ 29544 h 3758478"/>
              <a:gd name="connsiteX2" fmla="*/ 2661215 w 2818717"/>
              <a:gd name="connsiteY2" fmla="*/ 39819 h 3758478"/>
              <a:gd name="connsiteX3" fmla="*/ 2650941 w 2818717"/>
              <a:gd name="connsiteY3" fmla="*/ 204205 h 3758478"/>
              <a:gd name="connsiteX4" fmla="*/ 2445458 w 2818717"/>
              <a:gd name="connsiteY4" fmla="*/ 1498749 h 3758478"/>
              <a:gd name="connsiteX5" fmla="*/ 2085862 w 2818717"/>
              <a:gd name="connsiteY5" fmla="*/ 2341230 h 3758478"/>
              <a:gd name="connsiteX6" fmla="*/ 1664622 w 2818717"/>
              <a:gd name="connsiteY6" fmla="*/ 2885760 h 3758478"/>
              <a:gd name="connsiteX7" fmla="*/ 935157 w 2818717"/>
              <a:gd name="connsiteY7" fmla="*/ 3327549 h 3758478"/>
              <a:gd name="connsiteX8" fmla="*/ 164595 w 2818717"/>
              <a:gd name="connsiteY8" fmla="*/ 3533032 h 3758478"/>
              <a:gd name="connsiteX9" fmla="*/ 208 w 2818717"/>
              <a:gd name="connsiteY9" fmla="*/ 3543306 h 3758478"/>
              <a:gd name="connsiteX10" fmla="*/ 2491583 w 2818717"/>
              <a:gd name="connsiteY10" fmla="*/ 3544718 h 3758478"/>
              <a:gd name="connsiteX11" fmla="*/ 2776899 w 2818717"/>
              <a:gd name="connsiteY11" fmla="*/ 668033 h 3758478"/>
              <a:gd name="connsiteX0" fmla="*/ 2811919 w 2826470"/>
              <a:gd name="connsiteY0" fmla="*/ 348150 h 3723845"/>
              <a:gd name="connsiteX1" fmla="*/ 2745485 w 2826470"/>
              <a:gd name="connsiteY1" fmla="*/ 72529 h 3723845"/>
              <a:gd name="connsiteX2" fmla="*/ 2661215 w 2826470"/>
              <a:gd name="connsiteY2" fmla="*/ 5186 h 3723845"/>
              <a:gd name="connsiteX3" fmla="*/ 2650941 w 2826470"/>
              <a:gd name="connsiteY3" fmla="*/ 169572 h 3723845"/>
              <a:gd name="connsiteX4" fmla="*/ 2445458 w 2826470"/>
              <a:gd name="connsiteY4" fmla="*/ 1464116 h 3723845"/>
              <a:gd name="connsiteX5" fmla="*/ 2085862 w 2826470"/>
              <a:gd name="connsiteY5" fmla="*/ 2306597 h 3723845"/>
              <a:gd name="connsiteX6" fmla="*/ 1664622 w 2826470"/>
              <a:gd name="connsiteY6" fmla="*/ 2851127 h 3723845"/>
              <a:gd name="connsiteX7" fmla="*/ 935157 w 2826470"/>
              <a:gd name="connsiteY7" fmla="*/ 3292916 h 3723845"/>
              <a:gd name="connsiteX8" fmla="*/ 164595 w 2826470"/>
              <a:gd name="connsiteY8" fmla="*/ 3498399 h 3723845"/>
              <a:gd name="connsiteX9" fmla="*/ 208 w 2826470"/>
              <a:gd name="connsiteY9" fmla="*/ 3508673 h 3723845"/>
              <a:gd name="connsiteX10" fmla="*/ 2491583 w 2826470"/>
              <a:gd name="connsiteY10" fmla="*/ 3510085 h 3723845"/>
              <a:gd name="connsiteX11" fmla="*/ 2776899 w 2826470"/>
              <a:gd name="connsiteY11" fmla="*/ 633400 h 3723845"/>
              <a:gd name="connsiteX0" fmla="*/ 2811958 w 2826509"/>
              <a:gd name="connsiteY0" fmla="*/ 348150 h 3775381"/>
              <a:gd name="connsiteX1" fmla="*/ 2745524 w 2826509"/>
              <a:gd name="connsiteY1" fmla="*/ 72529 h 3775381"/>
              <a:gd name="connsiteX2" fmla="*/ 2661254 w 2826509"/>
              <a:gd name="connsiteY2" fmla="*/ 5186 h 3775381"/>
              <a:gd name="connsiteX3" fmla="*/ 2650980 w 2826509"/>
              <a:gd name="connsiteY3" fmla="*/ 169572 h 3775381"/>
              <a:gd name="connsiteX4" fmla="*/ 2445497 w 2826509"/>
              <a:gd name="connsiteY4" fmla="*/ 1464116 h 3775381"/>
              <a:gd name="connsiteX5" fmla="*/ 2085901 w 2826509"/>
              <a:gd name="connsiteY5" fmla="*/ 2306597 h 3775381"/>
              <a:gd name="connsiteX6" fmla="*/ 1664661 w 2826509"/>
              <a:gd name="connsiteY6" fmla="*/ 2851127 h 3775381"/>
              <a:gd name="connsiteX7" fmla="*/ 935196 w 2826509"/>
              <a:gd name="connsiteY7" fmla="*/ 3292916 h 3775381"/>
              <a:gd name="connsiteX8" fmla="*/ 164634 w 2826509"/>
              <a:gd name="connsiteY8" fmla="*/ 3498399 h 3775381"/>
              <a:gd name="connsiteX9" fmla="*/ 247 w 2826509"/>
              <a:gd name="connsiteY9" fmla="*/ 3508673 h 3775381"/>
              <a:gd name="connsiteX10" fmla="*/ 2160881 w 2826509"/>
              <a:gd name="connsiteY10" fmla="*/ 3578002 h 3775381"/>
              <a:gd name="connsiteX11" fmla="*/ 2776938 w 2826509"/>
              <a:gd name="connsiteY11" fmla="*/ 633400 h 3775381"/>
              <a:gd name="connsiteX0" fmla="*/ 3058204 w 3072755"/>
              <a:gd name="connsiteY0" fmla="*/ 348150 h 4085820"/>
              <a:gd name="connsiteX1" fmla="*/ 2991770 w 3072755"/>
              <a:gd name="connsiteY1" fmla="*/ 72529 h 4085820"/>
              <a:gd name="connsiteX2" fmla="*/ 2907500 w 3072755"/>
              <a:gd name="connsiteY2" fmla="*/ 5186 h 4085820"/>
              <a:gd name="connsiteX3" fmla="*/ 2897226 w 3072755"/>
              <a:gd name="connsiteY3" fmla="*/ 169572 h 4085820"/>
              <a:gd name="connsiteX4" fmla="*/ 2691743 w 3072755"/>
              <a:gd name="connsiteY4" fmla="*/ 1464116 h 4085820"/>
              <a:gd name="connsiteX5" fmla="*/ 2332147 w 3072755"/>
              <a:gd name="connsiteY5" fmla="*/ 2306597 h 4085820"/>
              <a:gd name="connsiteX6" fmla="*/ 1910907 w 3072755"/>
              <a:gd name="connsiteY6" fmla="*/ 2851127 h 4085820"/>
              <a:gd name="connsiteX7" fmla="*/ 1181442 w 3072755"/>
              <a:gd name="connsiteY7" fmla="*/ 3292916 h 4085820"/>
              <a:gd name="connsiteX8" fmla="*/ 410880 w 3072755"/>
              <a:gd name="connsiteY8" fmla="*/ 3498399 h 4085820"/>
              <a:gd name="connsiteX9" fmla="*/ 246493 w 3072755"/>
              <a:gd name="connsiteY9" fmla="*/ 3508673 h 4085820"/>
              <a:gd name="connsiteX10" fmla="*/ 198948 w 3072755"/>
              <a:gd name="connsiteY10" fmla="*/ 3946691 h 4085820"/>
              <a:gd name="connsiteX11" fmla="*/ 3023184 w 3072755"/>
              <a:gd name="connsiteY11" fmla="*/ 633400 h 4085820"/>
              <a:gd name="connsiteX0" fmla="*/ 2859310 w 2873861"/>
              <a:gd name="connsiteY0" fmla="*/ 348150 h 3950831"/>
              <a:gd name="connsiteX1" fmla="*/ 2792876 w 2873861"/>
              <a:gd name="connsiteY1" fmla="*/ 72529 h 3950831"/>
              <a:gd name="connsiteX2" fmla="*/ 2708606 w 2873861"/>
              <a:gd name="connsiteY2" fmla="*/ 5186 h 3950831"/>
              <a:gd name="connsiteX3" fmla="*/ 2698332 w 2873861"/>
              <a:gd name="connsiteY3" fmla="*/ 169572 h 3950831"/>
              <a:gd name="connsiteX4" fmla="*/ 2492849 w 2873861"/>
              <a:gd name="connsiteY4" fmla="*/ 1464116 h 3950831"/>
              <a:gd name="connsiteX5" fmla="*/ 2133253 w 2873861"/>
              <a:gd name="connsiteY5" fmla="*/ 2306597 h 3950831"/>
              <a:gd name="connsiteX6" fmla="*/ 1712013 w 2873861"/>
              <a:gd name="connsiteY6" fmla="*/ 2851127 h 3950831"/>
              <a:gd name="connsiteX7" fmla="*/ 982548 w 2873861"/>
              <a:gd name="connsiteY7" fmla="*/ 3292916 h 3950831"/>
              <a:gd name="connsiteX8" fmla="*/ 211986 w 2873861"/>
              <a:gd name="connsiteY8" fmla="*/ 3498399 h 3950831"/>
              <a:gd name="connsiteX9" fmla="*/ 47599 w 2873861"/>
              <a:gd name="connsiteY9" fmla="*/ 3508673 h 3950831"/>
              <a:gd name="connsiteX10" fmla="*/ 54 w 2873861"/>
              <a:gd name="connsiteY10" fmla="*/ 3946691 h 3950831"/>
              <a:gd name="connsiteX11" fmla="*/ 2824290 w 2873861"/>
              <a:gd name="connsiteY11" fmla="*/ 633400 h 3950831"/>
              <a:gd name="connsiteX0" fmla="*/ 2864904 w 2879455"/>
              <a:gd name="connsiteY0" fmla="*/ 348150 h 3980710"/>
              <a:gd name="connsiteX1" fmla="*/ 2798470 w 2879455"/>
              <a:gd name="connsiteY1" fmla="*/ 72529 h 3980710"/>
              <a:gd name="connsiteX2" fmla="*/ 2714200 w 2879455"/>
              <a:gd name="connsiteY2" fmla="*/ 5186 h 3980710"/>
              <a:gd name="connsiteX3" fmla="*/ 2703926 w 2879455"/>
              <a:gd name="connsiteY3" fmla="*/ 169572 h 3980710"/>
              <a:gd name="connsiteX4" fmla="*/ 2498443 w 2879455"/>
              <a:gd name="connsiteY4" fmla="*/ 1464116 h 3980710"/>
              <a:gd name="connsiteX5" fmla="*/ 2138847 w 2879455"/>
              <a:gd name="connsiteY5" fmla="*/ 2306597 h 3980710"/>
              <a:gd name="connsiteX6" fmla="*/ 1717607 w 2879455"/>
              <a:gd name="connsiteY6" fmla="*/ 2851127 h 3980710"/>
              <a:gd name="connsiteX7" fmla="*/ 988142 w 2879455"/>
              <a:gd name="connsiteY7" fmla="*/ 3292916 h 3980710"/>
              <a:gd name="connsiteX8" fmla="*/ 217580 w 2879455"/>
              <a:gd name="connsiteY8" fmla="*/ 3498399 h 3980710"/>
              <a:gd name="connsiteX9" fmla="*/ 53193 w 2879455"/>
              <a:gd name="connsiteY9" fmla="*/ 3508673 h 3980710"/>
              <a:gd name="connsiteX10" fmla="*/ 5648 w 2879455"/>
              <a:gd name="connsiteY10" fmla="*/ 3946691 h 3980710"/>
              <a:gd name="connsiteX11" fmla="*/ 96412 w 2879455"/>
              <a:gd name="connsiteY11" fmla="*/ 3980710 h 3980710"/>
              <a:gd name="connsiteX0" fmla="*/ 2865017 w 2879568"/>
              <a:gd name="connsiteY0" fmla="*/ 348150 h 3990413"/>
              <a:gd name="connsiteX1" fmla="*/ 2798583 w 2879568"/>
              <a:gd name="connsiteY1" fmla="*/ 72529 h 3990413"/>
              <a:gd name="connsiteX2" fmla="*/ 2714313 w 2879568"/>
              <a:gd name="connsiteY2" fmla="*/ 5186 h 3990413"/>
              <a:gd name="connsiteX3" fmla="*/ 2704039 w 2879568"/>
              <a:gd name="connsiteY3" fmla="*/ 169572 h 3990413"/>
              <a:gd name="connsiteX4" fmla="*/ 2498556 w 2879568"/>
              <a:gd name="connsiteY4" fmla="*/ 1464116 h 3990413"/>
              <a:gd name="connsiteX5" fmla="*/ 2138960 w 2879568"/>
              <a:gd name="connsiteY5" fmla="*/ 2306597 h 3990413"/>
              <a:gd name="connsiteX6" fmla="*/ 1717720 w 2879568"/>
              <a:gd name="connsiteY6" fmla="*/ 2851127 h 3990413"/>
              <a:gd name="connsiteX7" fmla="*/ 988255 w 2879568"/>
              <a:gd name="connsiteY7" fmla="*/ 3292916 h 3990413"/>
              <a:gd name="connsiteX8" fmla="*/ 217693 w 2879568"/>
              <a:gd name="connsiteY8" fmla="*/ 3498399 h 3990413"/>
              <a:gd name="connsiteX9" fmla="*/ 53306 w 2879568"/>
              <a:gd name="connsiteY9" fmla="*/ 3508673 h 3990413"/>
              <a:gd name="connsiteX10" fmla="*/ 5761 w 2879568"/>
              <a:gd name="connsiteY10" fmla="*/ 3946691 h 3990413"/>
              <a:gd name="connsiteX11" fmla="*/ 184074 w 2879568"/>
              <a:gd name="connsiteY11" fmla="*/ 3990413 h 3990413"/>
              <a:gd name="connsiteX0" fmla="*/ 2865017 w 2879568"/>
              <a:gd name="connsiteY0" fmla="*/ 348150 h 3990672"/>
              <a:gd name="connsiteX1" fmla="*/ 2798583 w 2879568"/>
              <a:gd name="connsiteY1" fmla="*/ 72529 h 3990672"/>
              <a:gd name="connsiteX2" fmla="*/ 2714313 w 2879568"/>
              <a:gd name="connsiteY2" fmla="*/ 5186 h 3990672"/>
              <a:gd name="connsiteX3" fmla="*/ 2704039 w 2879568"/>
              <a:gd name="connsiteY3" fmla="*/ 169572 h 3990672"/>
              <a:gd name="connsiteX4" fmla="*/ 2498556 w 2879568"/>
              <a:gd name="connsiteY4" fmla="*/ 1464116 h 3990672"/>
              <a:gd name="connsiteX5" fmla="*/ 2138960 w 2879568"/>
              <a:gd name="connsiteY5" fmla="*/ 2306597 h 3990672"/>
              <a:gd name="connsiteX6" fmla="*/ 1717720 w 2879568"/>
              <a:gd name="connsiteY6" fmla="*/ 2851127 h 3990672"/>
              <a:gd name="connsiteX7" fmla="*/ 988255 w 2879568"/>
              <a:gd name="connsiteY7" fmla="*/ 3292916 h 3990672"/>
              <a:gd name="connsiteX8" fmla="*/ 217693 w 2879568"/>
              <a:gd name="connsiteY8" fmla="*/ 3498399 h 3990672"/>
              <a:gd name="connsiteX9" fmla="*/ 53306 w 2879568"/>
              <a:gd name="connsiteY9" fmla="*/ 3508673 h 3990672"/>
              <a:gd name="connsiteX10" fmla="*/ 5761 w 2879568"/>
              <a:gd name="connsiteY10" fmla="*/ 3946691 h 3990672"/>
              <a:gd name="connsiteX11" fmla="*/ 184074 w 2879568"/>
              <a:gd name="connsiteY11" fmla="*/ 3990413 h 3990672"/>
              <a:gd name="connsiteX0" fmla="*/ 2514821 w 2805215"/>
              <a:gd name="connsiteY0" fmla="*/ 4304389 h 4304389"/>
              <a:gd name="connsiteX1" fmla="*/ 2798583 w 2805215"/>
              <a:gd name="connsiteY1" fmla="*/ 322471 h 4304389"/>
              <a:gd name="connsiteX2" fmla="*/ 2714313 w 2805215"/>
              <a:gd name="connsiteY2" fmla="*/ 255128 h 4304389"/>
              <a:gd name="connsiteX3" fmla="*/ 2704039 w 2805215"/>
              <a:gd name="connsiteY3" fmla="*/ 419514 h 4304389"/>
              <a:gd name="connsiteX4" fmla="*/ 2498556 w 2805215"/>
              <a:gd name="connsiteY4" fmla="*/ 1714058 h 4304389"/>
              <a:gd name="connsiteX5" fmla="*/ 2138960 w 2805215"/>
              <a:gd name="connsiteY5" fmla="*/ 2556539 h 4304389"/>
              <a:gd name="connsiteX6" fmla="*/ 1717720 w 2805215"/>
              <a:gd name="connsiteY6" fmla="*/ 3101069 h 4304389"/>
              <a:gd name="connsiteX7" fmla="*/ 988255 w 2805215"/>
              <a:gd name="connsiteY7" fmla="*/ 3542858 h 4304389"/>
              <a:gd name="connsiteX8" fmla="*/ 217693 w 2805215"/>
              <a:gd name="connsiteY8" fmla="*/ 3748341 h 4304389"/>
              <a:gd name="connsiteX9" fmla="*/ 53306 w 2805215"/>
              <a:gd name="connsiteY9" fmla="*/ 3758615 h 4304389"/>
              <a:gd name="connsiteX10" fmla="*/ 5761 w 2805215"/>
              <a:gd name="connsiteY10" fmla="*/ 4196633 h 4304389"/>
              <a:gd name="connsiteX11" fmla="*/ 184074 w 2805215"/>
              <a:gd name="connsiteY11" fmla="*/ 4240355 h 4304389"/>
              <a:gd name="connsiteX0" fmla="*/ 2563459 w 2802844"/>
              <a:gd name="connsiteY0" fmla="*/ 4293972 h 4293972"/>
              <a:gd name="connsiteX1" fmla="*/ 2798583 w 2802844"/>
              <a:gd name="connsiteY1" fmla="*/ 321757 h 4293972"/>
              <a:gd name="connsiteX2" fmla="*/ 2714313 w 2802844"/>
              <a:gd name="connsiteY2" fmla="*/ 254414 h 4293972"/>
              <a:gd name="connsiteX3" fmla="*/ 2704039 w 2802844"/>
              <a:gd name="connsiteY3" fmla="*/ 418800 h 4293972"/>
              <a:gd name="connsiteX4" fmla="*/ 2498556 w 2802844"/>
              <a:gd name="connsiteY4" fmla="*/ 1713344 h 4293972"/>
              <a:gd name="connsiteX5" fmla="*/ 2138960 w 2802844"/>
              <a:gd name="connsiteY5" fmla="*/ 2555825 h 4293972"/>
              <a:gd name="connsiteX6" fmla="*/ 1717720 w 2802844"/>
              <a:gd name="connsiteY6" fmla="*/ 3100355 h 4293972"/>
              <a:gd name="connsiteX7" fmla="*/ 988255 w 2802844"/>
              <a:gd name="connsiteY7" fmla="*/ 3542144 h 4293972"/>
              <a:gd name="connsiteX8" fmla="*/ 217693 w 2802844"/>
              <a:gd name="connsiteY8" fmla="*/ 3747627 h 4293972"/>
              <a:gd name="connsiteX9" fmla="*/ 53306 w 2802844"/>
              <a:gd name="connsiteY9" fmla="*/ 3757901 h 4293972"/>
              <a:gd name="connsiteX10" fmla="*/ 5761 w 2802844"/>
              <a:gd name="connsiteY10" fmla="*/ 4195919 h 4293972"/>
              <a:gd name="connsiteX11" fmla="*/ 184074 w 2802844"/>
              <a:gd name="connsiteY11" fmla="*/ 4239641 h 4293972"/>
              <a:gd name="connsiteX0" fmla="*/ 2563459 w 2798893"/>
              <a:gd name="connsiteY0" fmla="*/ 4083111 h 4083111"/>
              <a:gd name="connsiteX1" fmla="*/ 2798583 w 2798893"/>
              <a:gd name="connsiteY1" fmla="*/ 110896 h 4083111"/>
              <a:gd name="connsiteX2" fmla="*/ 2714313 w 2798893"/>
              <a:gd name="connsiteY2" fmla="*/ 43553 h 4083111"/>
              <a:gd name="connsiteX3" fmla="*/ 2704039 w 2798893"/>
              <a:gd name="connsiteY3" fmla="*/ 207939 h 4083111"/>
              <a:gd name="connsiteX4" fmla="*/ 2498556 w 2798893"/>
              <a:gd name="connsiteY4" fmla="*/ 1502483 h 4083111"/>
              <a:gd name="connsiteX5" fmla="*/ 2138960 w 2798893"/>
              <a:gd name="connsiteY5" fmla="*/ 2344964 h 4083111"/>
              <a:gd name="connsiteX6" fmla="*/ 1717720 w 2798893"/>
              <a:gd name="connsiteY6" fmla="*/ 2889494 h 4083111"/>
              <a:gd name="connsiteX7" fmla="*/ 988255 w 2798893"/>
              <a:gd name="connsiteY7" fmla="*/ 3331283 h 4083111"/>
              <a:gd name="connsiteX8" fmla="*/ 217693 w 2798893"/>
              <a:gd name="connsiteY8" fmla="*/ 3536766 h 4083111"/>
              <a:gd name="connsiteX9" fmla="*/ 53306 w 2798893"/>
              <a:gd name="connsiteY9" fmla="*/ 3547040 h 4083111"/>
              <a:gd name="connsiteX10" fmla="*/ 5761 w 2798893"/>
              <a:gd name="connsiteY10" fmla="*/ 3985058 h 4083111"/>
              <a:gd name="connsiteX11" fmla="*/ 184074 w 2798893"/>
              <a:gd name="connsiteY11" fmla="*/ 4028780 h 4083111"/>
              <a:gd name="connsiteX0" fmla="*/ 2563459 w 2760201"/>
              <a:gd name="connsiteY0" fmla="*/ 4089243 h 4089243"/>
              <a:gd name="connsiteX1" fmla="*/ 2759672 w 2760201"/>
              <a:gd name="connsiteY1" fmla="*/ 107325 h 4089243"/>
              <a:gd name="connsiteX2" fmla="*/ 2714313 w 2760201"/>
              <a:gd name="connsiteY2" fmla="*/ 49685 h 4089243"/>
              <a:gd name="connsiteX3" fmla="*/ 2704039 w 2760201"/>
              <a:gd name="connsiteY3" fmla="*/ 214071 h 4089243"/>
              <a:gd name="connsiteX4" fmla="*/ 2498556 w 2760201"/>
              <a:gd name="connsiteY4" fmla="*/ 1508615 h 4089243"/>
              <a:gd name="connsiteX5" fmla="*/ 2138960 w 2760201"/>
              <a:gd name="connsiteY5" fmla="*/ 2351096 h 4089243"/>
              <a:gd name="connsiteX6" fmla="*/ 1717720 w 2760201"/>
              <a:gd name="connsiteY6" fmla="*/ 2895626 h 4089243"/>
              <a:gd name="connsiteX7" fmla="*/ 988255 w 2760201"/>
              <a:gd name="connsiteY7" fmla="*/ 3337415 h 4089243"/>
              <a:gd name="connsiteX8" fmla="*/ 217693 w 2760201"/>
              <a:gd name="connsiteY8" fmla="*/ 3542898 h 4089243"/>
              <a:gd name="connsiteX9" fmla="*/ 53306 w 2760201"/>
              <a:gd name="connsiteY9" fmla="*/ 3553172 h 4089243"/>
              <a:gd name="connsiteX10" fmla="*/ 5761 w 2760201"/>
              <a:gd name="connsiteY10" fmla="*/ 3991190 h 4089243"/>
              <a:gd name="connsiteX11" fmla="*/ 184074 w 2760201"/>
              <a:gd name="connsiteY11" fmla="*/ 4034912 h 4089243"/>
              <a:gd name="connsiteX0" fmla="*/ 2641281 w 2761627"/>
              <a:gd name="connsiteY0" fmla="*/ 4259538 h 4259539"/>
              <a:gd name="connsiteX1" fmla="*/ 2759672 w 2761627"/>
              <a:gd name="connsiteY1" fmla="*/ 316429 h 4259539"/>
              <a:gd name="connsiteX2" fmla="*/ 2714313 w 2761627"/>
              <a:gd name="connsiteY2" fmla="*/ 258789 h 4259539"/>
              <a:gd name="connsiteX3" fmla="*/ 2704039 w 2761627"/>
              <a:gd name="connsiteY3" fmla="*/ 423175 h 4259539"/>
              <a:gd name="connsiteX4" fmla="*/ 2498556 w 2761627"/>
              <a:gd name="connsiteY4" fmla="*/ 1717719 h 4259539"/>
              <a:gd name="connsiteX5" fmla="*/ 2138960 w 2761627"/>
              <a:gd name="connsiteY5" fmla="*/ 2560200 h 4259539"/>
              <a:gd name="connsiteX6" fmla="*/ 1717720 w 2761627"/>
              <a:gd name="connsiteY6" fmla="*/ 3104730 h 4259539"/>
              <a:gd name="connsiteX7" fmla="*/ 988255 w 2761627"/>
              <a:gd name="connsiteY7" fmla="*/ 3546519 h 4259539"/>
              <a:gd name="connsiteX8" fmla="*/ 217693 w 2761627"/>
              <a:gd name="connsiteY8" fmla="*/ 3752002 h 4259539"/>
              <a:gd name="connsiteX9" fmla="*/ 53306 w 2761627"/>
              <a:gd name="connsiteY9" fmla="*/ 3762276 h 4259539"/>
              <a:gd name="connsiteX10" fmla="*/ 5761 w 2761627"/>
              <a:gd name="connsiteY10" fmla="*/ 4200294 h 4259539"/>
              <a:gd name="connsiteX11" fmla="*/ 184074 w 2761627"/>
              <a:gd name="connsiteY11" fmla="*/ 4244016 h 4259539"/>
              <a:gd name="connsiteX0" fmla="*/ 2699647 w 2759783"/>
              <a:gd name="connsiteY0" fmla="*/ 4269957 h 4269957"/>
              <a:gd name="connsiteX1" fmla="*/ 2759672 w 2759783"/>
              <a:gd name="connsiteY1" fmla="*/ 317145 h 4269957"/>
              <a:gd name="connsiteX2" fmla="*/ 2714313 w 2759783"/>
              <a:gd name="connsiteY2" fmla="*/ 259505 h 4269957"/>
              <a:gd name="connsiteX3" fmla="*/ 2704039 w 2759783"/>
              <a:gd name="connsiteY3" fmla="*/ 423891 h 4269957"/>
              <a:gd name="connsiteX4" fmla="*/ 2498556 w 2759783"/>
              <a:gd name="connsiteY4" fmla="*/ 1718435 h 4269957"/>
              <a:gd name="connsiteX5" fmla="*/ 2138960 w 2759783"/>
              <a:gd name="connsiteY5" fmla="*/ 2560916 h 4269957"/>
              <a:gd name="connsiteX6" fmla="*/ 1717720 w 2759783"/>
              <a:gd name="connsiteY6" fmla="*/ 3105446 h 4269957"/>
              <a:gd name="connsiteX7" fmla="*/ 988255 w 2759783"/>
              <a:gd name="connsiteY7" fmla="*/ 3547235 h 4269957"/>
              <a:gd name="connsiteX8" fmla="*/ 217693 w 2759783"/>
              <a:gd name="connsiteY8" fmla="*/ 3752718 h 4269957"/>
              <a:gd name="connsiteX9" fmla="*/ 53306 w 2759783"/>
              <a:gd name="connsiteY9" fmla="*/ 3762992 h 4269957"/>
              <a:gd name="connsiteX10" fmla="*/ 5761 w 2759783"/>
              <a:gd name="connsiteY10" fmla="*/ 4201010 h 4269957"/>
              <a:gd name="connsiteX11" fmla="*/ 184074 w 2759783"/>
              <a:gd name="connsiteY11" fmla="*/ 4244732 h 4269957"/>
              <a:gd name="connsiteX0" fmla="*/ 2728830 w 2764156"/>
              <a:gd name="connsiteY0" fmla="*/ 4269957 h 4269957"/>
              <a:gd name="connsiteX1" fmla="*/ 2759672 w 2764156"/>
              <a:gd name="connsiteY1" fmla="*/ 317145 h 4269957"/>
              <a:gd name="connsiteX2" fmla="*/ 2714313 w 2764156"/>
              <a:gd name="connsiteY2" fmla="*/ 259505 h 4269957"/>
              <a:gd name="connsiteX3" fmla="*/ 2704039 w 2764156"/>
              <a:gd name="connsiteY3" fmla="*/ 423891 h 4269957"/>
              <a:gd name="connsiteX4" fmla="*/ 2498556 w 2764156"/>
              <a:gd name="connsiteY4" fmla="*/ 1718435 h 4269957"/>
              <a:gd name="connsiteX5" fmla="*/ 2138960 w 2764156"/>
              <a:gd name="connsiteY5" fmla="*/ 2560916 h 4269957"/>
              <a:gd name="connsiteX6" fmla="*/ 1717720 w 2764156"/>
              <a:gd name="connsiteY6" fmla="*/ 3105446 h 4269957"/>
              <a:gd name="connsiteX7" fmla="*/ 988255 w 2764156"/>
              <a:gd name="connsiteY7" fmla="*/ 3547235 h 4269957"/>
              <a:gd name="connsiteX8" fmla="*/ 217693 w 2764156"/>
              <a:gd name="connsiteY8" fmla="*/ 3752718 h 4269957"/>
              <a:gd name="connsiteX9" fmla="*/ 53306 w 2764156"/>
              <a:gd name="connsiteY9" fmla="*/ 3762992 h 4269957"/>
              <a:gd name="connsiteX10" fmla="*/ 5761 w 2764156"/>
              <a:gd name="connsiteY10" fmla="*/ 4201010 h 4269957"/>
              <a:gd name="connsiteX11" fmla="*/ 184074 w 2764156"/>
              <a:gd name="connsiteY11" fmla="*/ 4244732 h 4269957"/>
              <a:gd name="connsiteX0" fmla="*/ 2728830 w 2764156"/>
              <a:gd name="connsiteY0" fmla="*/ 4066199 h 4066199"/>
              <a:gd name="connsiteX1" fmla="*/ 2759672 w 2764156"/>
              <a:gd name="connsiteY1" fmla="*/ 113387 h 4066199"/>
              <a:gd name="connsiteX2" fmla="*/ 2714313 w 2764156"/>
              <a:gd name="connsiteY2" fmla="*/ 55747 h 4066199"/>
              <a:gd name="connsiteX3" fmla="*/ 2704039 w 2764156"/>
              <a:gd name="connsiteY3" fmla="*/ 220133 h 4066199"/>
              <a:gd name="connsiteX4" fmla="*/ 2498556 w 2764156"/>
              <a:gd name="connsiteY4" fmla="*/ 1514677 h 4066199"/>
              <a:gd name="connsiteX5" fmla="*/ 2138960 w 2764156"/>
              <a:gd name="connsiteY5" fmla="*/ 2357158 h 4066199"/>
              <a:gd name="connsiteX6" fmla="*/ 1717720 w 2764156"/>
              <a:gd name="connsiteY6" fmla="*/ 2901688 h 4066199"/>
              <a:gd name="connsiteX7" fmla="*/ 988255 w 2764156"/>
              <a:gd name="connsiteY7" fmla="*/ 3343477 h 4066199"/>
              <a:gd name="connsiteX8" fmla="*/ 217693 w 2764156"/>
              <a:gd name="connsiteY8" fmla="*/ 3548960 h 4066199"/>
              <a:gd name="connsiteX9" fmla="*/ 53306 w 2764156"/>
              <a:gd name="connsiteY9" fmla="*/ 3559234 h 4066199"/>
              <a:gd name="connsiteX10" fmla="*/ 5761 w 2764156"/>
              <a:gd name="connsiteY10" fmla="*/ 3997252 h 4066199"/>
              <a:gd name="connsiteX11" fmla="*/ 184074 w 2764156"/>
              <a:gd name="connsiteY11" fmla="*/ 4040974 h 4066199"/>
              <a:gd name="connsiteX0" fmla="*/ 2731289 w 2766615"/>
              <a:gd name="connsiteY0" fmla="*/ 4066199 h 4147699"/>
              <a:gd name="connsiteX1" fmla="*/ 2762131 w 2766615"/>
              <a:gd name="connsiteY1" fmla="*/ 113387 h 4147699"/>
              <a:gd name="connsiteX2" fmla="*/ 2716772 w 2766615"/>
              <a:gd name="connsiteY2" fmla="*/ 55747 h 4147699"/>
              <a:gd name="connsiteX3" fmla="*/ 2706498 w 2766615"/>
              <a:gd name="connsiteY3" fmla="*/ 220133 h 4147699"/>
              <a:gd name="connsiteX4" fmla="*/ 2501015 w 2766615"/>
              <a:gd name="connsiteY4" fmla="*/ 1514677 h 4147699"/>
              <a:gd name="connsiteX5" fmla="*/ 2141419 w 2766615"/>
              <a:gd name="connsiteY5" fmla="*/ 2357158 h 4147699"/>
              <a:gd name="connsiteX6" fmla="*/ 1720179 w 2766615"/>
              <a:gd name="connsiteY6" fmla="*/ 2901688 h 4147699"/>
              <a:gd name="connsiteX7" fmla="*/ 990714 w 2766615"/>
              <a:gd name="connsiteY7" fmla="*/ 3343477 h 4147699"/>
              <a:gd name="connsiteX8" fmla="*/ 220152 w 2766615"/>
              <a:gd name="connsiteY8" fmla="*/ 3548960 h 4147699"/>
              <a:gd name="connsiteX9" fmla="*/ 55765 w 2766615"/>
              <a:gd name="connsiteY9" fmla="*/ 3559234 h 4147699"/>
              <a:gd name="connsiteX10" fmla="*/ 8220 w 2766615"/>
              <a:gd name="connsiteY10" fmla="*/ 3997252 h 4147699"/>
              <a:gd name="connsiteX11" fmla="*/ 225444 w 2766615"/>
              <a:gd name="connsiteY11" fmla="*/ 4147699 h 4147699"/>
              <a:gd name="connsiteX0" fmla="*/ 2690243 w 2725569"/>
              <a:gd name="connsiteY0" fmla="*/ 4066199 h 4155411"/>
              <a:gd name="connsiteX1" fmla="*/ 2721085 w 2725569"/>
              <a:gd name="connsiteY1" fmla="*/ 113387 h 4155411"/>
              <a:gd name="connsiteX2" fmla="*/ 2675726 w 2725569"/>
              <a:gd name="connsiteY2" fmla="*/ 55747 h 4155411"/>
              <a:gd name="connsiteX3" fmla="*/ 2665452 w 2725569"/>
              <a:gd name="connsiteY3" fmla="*/ 220133 h 4155411"/>
              <a:gd name="connsiteX4" fmla="*/ 2459969 w 2725569"/>
              <a:gd name="connsiteY4" fmla="*/ 1514677 h 4155411"/>
              <a:gd name="connsiteX5" fmla="*/ 2100373 w 2725569"/>
              <a:gd name="connsiteY5" fmla="*/ 2357158 h 4155411"/>
              <a:gd name="connsiteX6" fmla="*/ 1679133 w 2725569"/>
              <a:gd name="connsiteY6" fmla="*/ 2901688 h 4155411"/>
              <a:gd name="connsiteX7" fmla="*/ 949668 w 2725569"/>
              <a:gd name="connsiteY7" fmla="*/ 3343477 h 4155411"/>
              <a:gd name="connsiteX8" fmla="*/ 179106 w 2725569"/>
              <a:gd name="connsiteY8" fmla="*/ 3548960 h 4155411"/>
              <a:gd name="connsiteX9" fmla="*/ 14719 w 2725569"/>
              <a:gd name="connsiteY9" fmla="*/ 3559234 h 4155411"/>
              <a:gd name="connsiteX10" fmla="*/ 25540 w 2725569"/>
              <a:gd name="connsiteY10" fmla="*/ 4103979 h 4155411"/>
              <a:gd name="connsiteX11" fmla="*/ 184398 w 2725569"/>
              <a:gd name="connsiteY11" fmla="*/ 4147699 h 4155411"/>
              <a:gd name="connsiteX0" fmla="*/ 2690243 w 2725569"/>
              <a:gd name="connsiteY0" fmla="*/ 4066199 h 4176806"/>
              <a:gd name="connsiteX1" fmla="*/ 2721085 w 2725569"/>
              <a:gd name="connsiteY1" fmla="*/ 113387 h 4176806"/>
              <a:gd name="connsiteX2" fmla="*/ 2675726 w 2725569"/>
              <a:gd name="connsiteY2" fmla="*/ 55747 h 4176806"/>
              <a:gd name="connsiteX3" fmla="*/ 2665452 w 2725569"/>
              <a:gd name="connsiteY3" fmla="*/ 220133 h 4176806"/>
              <a:gd name="connsiteX4" fmla="*/ 2459969 w 2725569"/>
              <a:gd name="connsiteY4" fmla="*/ 1514677 h 4176806"/>
              <a:gd name="connsiteX5" fmla="*/ 2100373 w 2725569"/>
              <a:gd name="connsiteY5" fmla="*/ 2357158 h 4176806"/>
              <a:gd name="connsiteX6" fmla="*/ 1679133 w 2725569"/>
              <a:gd name="connsiteY6" fmla="*/ 2901688 h 4176806"/>
              <a:gd name="connsiteX7" fmla="*/ 949668 w 2725569"/>
              <a:gd name="connsiteY7" fmla="*/ 3343477 h 4176806"/>
              <a:gd name="connsiteX8" fmla="*/ 179106 w 2725569"/>
              <a:gd name="connsiteY8" fmla="*/ 3548960 h 4176806"/>
              <a:gd name="connsiteX9" fmla="*/ 14719 w 2725569"/>
              <a:gd name="connsiteY9" fmla="*/ 3559234 h 4176806"/>
              <a:gd name="connsiteX10" fmla="*/ 25540 w 2725569"/>
              <a:gd name="connsiteY10" fmla="*/ 4103979 h 4176806"/>
              <a:gd name="connsiteX11" fmla="*/ 184398 w 2725569"/>
              <a:gd name="connsiteY11" fmla="*/ 4176806 h 4176806"/>
              <a:gd name="connsiteX0" fmla="*/ 2690243 w 2725569"/>
              <a:gd name="connsiteY0" fmla="*/ 4363720 h 4387006"/>
              <a:gd name="connsiteX1" fmla="*/ 2721085 w 2725569"/>
              <a:gd name="connsiteY1" fmla="*/ 323587 h 4387006"/>
              <a:gd name="connsiteX2" fmla="*/ 2675726 w 2725569"/>
              <a:gd name="connsiteY2" fmla="*/ 265947 h 4387006"/>
              <a:gd name="connsiteX3" fmla="*/ 2665452 w 2725569"/>
              <a:gd name="connsiteY3" fmla="*/ 430333 h 4387006"/>
              <a:gd name="connsiteX4" fmla="*/ 2459969 w 2725569"/>
              <a:gd name="connsiteY4" fmla="*/ 1724877 h 4387006"/>
              <a:gd name="connsiteX5" fmla="*/ 2100373 w 2725569"/>
              <a:gd name="connsiteY5" fmla="*/ 2567358 h 4387006"/>
              <a:gd name="connsiteX6" fmla="*/ 1679133 w 2725569"/>
              <a:gd name="connsiteY6" fmla="*/ 3111888 h 4387006"/>
              <a:gd name="connsiteX7" fmla="*/ 949668 w 2725569"/>
              <a:gd name="connsiteY7" fmla="*/ 3553677 h 4387006"/>
              <a:gd name="connsiteX8" fmla="*/ 179106 w 2725569"/>
              <a:gd name="connsiteY8" fmla="*/ 3759160 h 4387006"/>
              <a:gd name="connsiteX9" fmla="*/ 14719 w 2725569"/>
              <a:gd name="connsiteY9" fmla="*/ 3769434 h 4387006"/>
              <a:gd name="connsiteX10" fmla="*/ 25540 w 2725569"/>
              <a:gd name="connsiteY10" fmla="*/ 4314179 h 4387006"/>
              <a:gd name="connsiteX11" fmla="*/ 184398 w 2725569"/>
              <a:gd name="connsiteY11" fmla="*/ 4387006 h 4387006"/>
              <a:gd name="connsiteX0" fmla="*/ 2690243 w 2725569"/>
              <a:gd name="connsiteY0" fmla="*/ 4143463 h 4166749"/>
              <a:gd name="connsiteX1" fmla="*/ 2721085 w 2725569"/>
              <a:gd name="connsiteY1" fmla="*/ 103330 h 4166749"/>
              <a:gd name="connsiteX2" fmla="*/ 2675726 w 2725569"/>
              <a:gd name="connsiteY2" fmla="*/ 45690 h 4166749"/>
              <a:gd name="connsiteX3" fmla="*/ 2665452 w 2725569"/>
              <a:gd name="connsiteY3" fmla="*/ 210076 h 4166749"/>
              <a:gd name="connsiteX4" fmla="*/ 2459969 w 2725569"/>
              <a:gd name="connsiteY4" fmla="*/ 1504620 h 4166749"/>
              <a:gd name="connsiteX5" fmla="*/ 2100373 w 2725569"/>
              <a:gd name="connsiteY5" fmla="*/ 2347101 h 4166749"/>
              <a:gd name="connsiteX6" fmla="*/ 1679133 w 2725569"/>
              <a:gd name="connsiteY6" fmla="*/ 2891631 h 4166749"/>
              <a:gd name="connsiteX7" fmla="*/ 949668 w 2725569"/>
              <a:gd name="connsiteY7" fmla="*/ 3333420 h 4166749"/>
              <a:gd name="connsiteX8" fmla="*/ 179106 w 2725569"/>
              <a:gd name="connsiteY8" fmla="*/ 3538903 h 4166749"/>
              <a:gd name="connsiteX9" fmla="*/ 14719 w 2725569"/>
              <a:gd name="connsiteY9" fmla="*/ 3549177 h 4166749"/>
              <a:gd name="connsiteX10" fmla="*/ 25540 w 2725569"/>
              <a:gd name="connsiteY10" fmla="*/ 4093922 h 4166749"/>
              <a:gd name="connsiteX11" fmla="*/ 184398 w 2725569"/>
              <a:gd name="connsiteY11" fmla="*/ 4166749 h 4166749"/>
              <a:gd name="connsiteX0" fmla="*/ 2690243 w 2725569"/>
              <a:gd name="connsiteY0" fmla="*/ 4143463 h 4215260"/>
              <a:gd name="connsiteX1" fmla="*/ 2721085 w 2725569"/>
              <a:gd name="connsiteY1" fmla="*/ 103330 h 4215260"/>
              <a:gd name="connsiteX2" fmla="*/ 2675726 w 2725569"/>
              <a:gd name="connsiteY2" fmla="*/ 45690 h 4215260"/>
              <a:gd name="connsiteX3" fmla="*/ 2665452 w 2725569"/>
              <a:gd name="connsiteY3" fmla="*/ 210076 h 4215260"/>
              <a:gd name="connsiteX4" fmla="*/ 2459969 w 2725569"/>
              <a:gd name="connsiteY4" fmla="*/ 1504620 h 4215260"/>
              <a:gd name="connsiteX5" fmla="*/ 2100373 w 2725569"/>
              <a:gd name="connsiteY5" fmla="*/ 2347101 h 4215260"/>
              <a:gd name="connsiteX6" fmla="*/ 1679133 w 2725569"/>
              <a:gd name="connsiteY6" fmla="*/ 2891631 h 4215260"/>
              <a:gd name="connsiteX7" fmla="*/ 949668 w 2725569"/>
              <a:gd name="connsiteY7" fmla="*/ 3333420 h 4215260"/>
              <a:gd name="connsiteX8" fmla="*/ 179106 w 2725569"/>
              <a:gd name="connsiteY8" fmla="*/ 3538903 h 4215260"/>
              <a:gd name="connsiteX9" fmla="*/ 14719 w 2725569"/>
              <a:gd name="connsiteY9" fmla="*/ 3549177 h 4215260"/>
              <a:gd name="connsiteX10" fmla="*/ 25540 w 2725569"/>
              <a:gd name="connsiteY10" fmla="*/ 4093922 h 4215260"/>
              <a:gd name="connsiteX11" fmla="*/ 184398 w 2725569"/>
              <a:gd name="connsiteY11" fmla="*/ 4215260 h 4215260"/>
              <a:gd name="connsiteX0" fmla="*/ 2707022 w 2742348"/>
              <a:gd name="connsiteY0" fmla="*/ 4143463 h 4215260"/>
              <a:gd name="connsiteX1" fmla="*/ 2737864 w 2742348"/>
              <a:gd name="connsiteY1" fmla="*/ 103330 h 4215260"/>
              <a:gd name="connsiteX2" fmla="*/ 2692505 w 2742348"/>
              <a:gd name="connsiteY2" fmla="*/ 45690 h 4215260"/>
              <a:gd name="connsiteX3" fmla="*/ 2682231 w 2742348"/>
              <a:gd name="connsiteY3" fmla="*/ 210076 h 4215260"/>
              <a:gd name="connsiteX4" fmla="*/ 2476748 w 2742348"/>
              <a:gd name="connsiteY4" fmla="*/ 1504620 h 4215260"/>
              <a:gd name="connsiteX5" fmla="*/ 2117152 w 2742348"/>
              <a:gd name="connsiteY5" fmla="*/ 2347101 h 4215260"/>
              <a:gd name="connsiteX6" fmla="*/ 1695912 w 2742348"/>
              <a:gd name="connsiteY6" fmla="*/ 2891631 h 4215260"/>
              <a:gd name="connsiteX7" fmla="*/ 966447 w 2742348"/>
              <a:gd name="connsiteY7" fmla="*/ 3333420 h 4215260"/>
              <a:gd name="connsiteX8" fmla="*/ 195885 w 2742348"/>
              <a:gd name="connsiteY8" fmla="*/ 3538903 h 4215260"/>
              <a:gd name="connsiteX9" fmla="*/ 31498 w 2742348"/>
              <a:gd name="connsiteY9" fmla="*/ 3549177 h 4215260"/>
              <a:gd name="connsiteX10" fmla="*/ 13136 w 2742348"/>
              <a:gd name="connsiteY10" fmla="*/ 4142434 h 4215260"/>
              <a:gd name="connsiteX11" fmla="*/ 201177 w 2742348"/>
              <a:gd name="connsiteY11" fmla="*/ 4215260 h 4215260"/>
              <a:gd name="connsiteX0" fmla="*/ 2694056 w 2729382"/>
              <a:gd name="connsiteY0" fmla="*/ 4143463 h 4215260"/>
              <a:gd name="connsiteX1" fmla="*/ 2724898 w 2729382"/>
              <a:gd name="connsiteY1" fmla="*/ 103330 h 4215260"/>
              <a:gd name="connsiteX2" fmla="*/ 2679539 w 2729382"/>
              <a:gd name="connsiteY2" fmla="*/ 45690 h 4215260"/>
              <a:gd name="connsiteX3" fmla="*/ 2669265 w 2729382"/>
              <a:gd name="connsiteY3" fmla="*/ 210076 h 4215260"/>
              <a:gd name="connsiteX4" fmla="*/ 2463782 w 2729382"/>
              <a:gd name="connsiteY4" fmla="*/ 1504620 h 4215260"/>
              <a:gd name="connsiteX5" fmla="*/ 2104186 w 2729382"/>
              <a:gd name="connsiteY5" fmla="*/ 2347101 h 4215260"/>
              <a:gd name="connsiteX6" fmla="*/ 1682946 w 2729382"/>
              <a:gd name="connsiteY6" fmla="*/ 2891631 h 4215260"/>
              <a:gd name="connsiteX7" fmla="*/ 953481 w 2729382"/>
              <a:gd name="connsiteY7" fmla="*/ 3333420 h 4215260"/>
              <a:gd name="connsiteX8" fmla="*/ 182919 w 2729382"/>
              <a:gd name="connsiteY8" fmla="*/ 3538903 h 4215260"/>
              <a:gd name="connsiteX9" fmla="*/ 18532 w 2729382"/>
              <a:gd name="connsiteY9" fmla="*/ 3549177 h 4215260"/>
              <a:gd name="connsiteX10" fmla="*/ 170 w 2729382"/>
              <a:gd name="connsiteY10" fmla="*/ 4142434 h 4215260"/>
              <a:gd name="connsiteX11" fmla="*/ 188211 w 2729382"/>
              <a:gd name="connsiteY11" fmla="*/ 4215260 h 4215260"/>
              <a:gd name="connsiteX0" fmla="*/ 2703784 w 2734458"/>
              <a:gd name="connsiteY0" fmla="*/ 4436648 h 4440528"/>
              <a:gd name="connsiteX1" fmla="*/ 2724898 w 2734458"/>
              <a:gd name="connsiteY1" fmla="*/ 328598 h 4440528"/>
              <a:gd name="connsiteX2" fmla="*/ 2679539 w 2734458"/>
              <a:gd name="connsiteY2" fmla="*/ 270958 h 4440528"/>
              <a:gd name="connsiteX3" fmla="*/ 2669265 w 2734458"/>
              <a:gd name="connsiteY3" fmla="*/ 435344 h 4440528"/>
              <a:gd name="connsiteX4" fmla="*/ 2463782 w 2734458"/>
              <a:gd name="connsiteY4" fmla="*/ 1729888 h 4440528"/>
              <a:gd name="connsiteX5" fmla="*/ 2104186 w 2734458"/>
              <a:gd name="connsiteY5" fmla="*/ 2572369 h 4440528"/>
              <a:gd name="connsiteX6" fmla="*/ 1682946 w 2734458"/>
              <a:gd name="connsiteY6" fmla="*/ 3116899 h 4440528"/>
              <a:gd name="connsiteX7" fmla="*/ 953481 w 2734458"/>
              <a:gd name="connsiteY7" fmla="*/ 3558688 h 4440528"/>
              <a:gd name="connsiteX8" fmla="*/ 182919 w 2734458"/>
              <a:gd name="connsiteY8" fmla="*/ 3764171 h 4440528"/>
              <a:gd name="connsiteX9" fmla="*/ 18532 w 2734458"/>
              <a:gd name="connsiteY9" fmla="*/ 3774445 h 4440528"/>
              <a:gd name="connsiteX10" fmla="*/ 170 w 2734458"/>
              <a:gd name="connsiteY10" fmla="*/ 4367702 h 4440528"/>
              <a:gd name="connsiteX11" fmla="*/ 188211 w 2734458"/>
              <a:gd name="connsiteY11" fmla="*/ 4440528 h 4440528"/>
              <a:gd name="connsiteX0" fmla="*/ 2703784 w 2734458"/>
              <a:gd name="connsiteY0" fmla="*/ 4436648 h 4440528"/>
              <a:gd name="connsiteX1" fmla="*/ 2724898 w 2734458"/>
              <a:gd name="connsiteY1" fmla="*/ 328598 h 4440528"/>
              <a:gd name="connsiteX2" fmla="*/ 2679539 w 2734458"/>
              <a:gd name="connsiteY2" fmla="*/ 270958 h 4440528"/>
              <a:gd name="connsiteX3" fmla="*/ 2669265 w 2734458"/>
              <a:gd name="connsiteY3" fmla="*/ 435344 h 4440528"/>
              <a:gd name="connsiteX4" fmla="*/ 2444327 w 2734458"/>
              <a:gd name="connsiteY4" fmla="*/ 1739591 h 4440528"/>
              <a:gd name="connsiteX5" fmla="*/ 2104186 w 2734458"/>
              <a:gd name="connsiteY5" fmla="*/ 2572369 h 4440528"/>
              <a:gd name="connsiteX6" fmla="*/ 1682946 w 2734458"/>
              <a:gd name="connsiteY6" fmla="*/ 3116899 h 4440528"/>
              <a:gd name="connsiteX7" fmla="*/ 953481 w 2734458"/>
              <a:gd name="connsiteY7" fmla="*/ 3558688 h 4440528"/>
              <a:gd name="connsiteX8" fmla="*/ 182919 w 2734458"/>
              <a:gd name="connsiteY8" fmla="*/ 3764171 h 4440528"/>
              <a:gd name="connsiteX9" fmla="*/ 18532 w 2734458"/>
              <a:gd name="connsiteY9" fmla="*/ 3774445 h 4440528"/>
              <a:gd name="connsiteX10" fmla="*/ 170 w 2734458"/>
              <a:gd name="connsiteY10" fmla="*/ 4367702 h 4440528"/>
              <a:gd name="connsiteX11" fmla="*/ 188211 w 2734458"/>
              <a:gd name="connsiteY11" fmla="*/ 4440528 h 4440528"/>
              <a:gd name="connsiteX0" fmla="*/ 2703784 w 2731114"/>
              <a:gd name="connsiteY0" fmla="*/ 4196549 h 4200429"/>
              <a:gd name="connsiteX1" fmla="*/ 2724898 w 2731114"/>
              <a:gd name="connsiteY1" fmla="*/ 88499 h 4200429"/>
              <a:gd name="connsiteX2" fmla="*/ 2679539 w 2731114"/>
              <a:gd name="connsiteY2" fmla="*/ 30859 h 4200429"/>
              <a:gd name="connsiteX3" fmla="*/ 2669265 w 2731114"/>
              <a:gd name="connsiteY3" fmla="*/ 195245 h 4200429"/>
              <a:gd name="connsiteX4" fmla="*/ 2444327 w 2731114"/>
              <a:gd name="connsiteY4" fmla="*/ 1499492 h 4200429"/>
              <a:gd name="connsiteX5" fmla="*/ 2104186 w 2731114"/>
              <a:gd name="connsiteY5" fmla="*/ 2332270 h 4200429"/>
              <a:gd name="connsiteX6" fmla="*/ 1682946 w 2731114"/>
              <a:gd name="connsiteY6" fmla="*/ 2876800 h 4200429"/>
              <a:gd name="connsiteX7" fmla="*/ 953481 w 2731114"/>
              <a:gd name="connsiteY7" fmla="*/ 3318589 h 4200429"/>
              <a:gd name="connsiteX8" fmla="*/ 182919 w 2731114"/>
              <a:gd name="connsiteY8" fmla="*/ 3524072 h 4200429"/>
              <a:gd name="connsiteX9" fmla="*/ 18532 w 2731114"/>
              <a:gd name="connsiteY9" fmla="*/ 3534346 h 4200429"/>
              <a:gd name="connsiteX10" fmla="*/ 170 w 2731114"/>
              <a:gd name="connsiteY10" fmla="*/ 4127603 h 4200429"/>
              <a:gd name="connsiteX11" fmla="*/ 188211 w 2731114"/>
              <a:gd name="connsiteY11" fmla="*/ 4200429 h 4200429"/>
              <a:gd name="connsiteX0" fmla="*/ 2703784 w 2734458"/>
              <a:gd name="connsiteY0" fmla="*/ 4419456 h 4423336"/>
              <a:gd name="connsiteX1" fmla="*/ 2724898 w 2734458"/>
              <a:gd name="connsiteY1" fmla="*/ 311406 h 4423336"/>
              <a:gd name="connsiteX2" fmla="*/ 2679539 w 2734458"/>
              <a:gd name="connsiteY2" fmla="*/ 302279 h 4423336"/>
              <a:gd name="connsiteX3" fmla="*/ 2669265 w 2734458"/>
              <a:gd name="connsiteY3" fmla="*/ 418152 h 4423336"/>
              <a:gd name="connsiteX4" fmla="*/ 2444327 w 2734458"/>
              <a:gd name="connsiteY4" fmla="*/ 1722399 h 4423336"/>
              <a:gd name="connsiteX5" fmla="*/ 2104186 w 2734458"/>
              <a:gd name="connsiteY5" fmla="*/ 2555177 h 4423336"/>
              <a:gd name="connsiteX6" fmla="*/ 1682946 w 2734458"/>
              <a:gd name="connsiteY6" fmla="*/ 3099707 h 4423336"/>
              <a:gd name="connsiteX7" fmla="*/ 953481 w 2734458"/>
              <a:gd name="connsiteY7" fmla="*/ 3541496 h 4423336"/>
              <a:gd name="connsiteX8" fmla="*/ 182919 w 2734458"/>
              <a:gd name="connsiteY8" fmla="*/ 3746979 h 4423336"/>
              <a:gd name="connsiteX9" fmla="*/ 18532 w 2734458"/>
              <a:gd name="connsiteY9" fmla="*/ 3757253 h 4423336"/>
              <a:gd name="connsiteX10" fmla="*/ 170 w 2734458"/>
              <a:gd name="connsiteY10" fmla="*/ 4350510 h 4423336"/>
              <a:gd name="connsiteX11" fmla="*/ 188211 w 2734458"/>
              <a:gd name="connsiteY11" fmla="*/ 4423336 h 4423336"/>
              <a:gd name="connsiteX0" fmla="*/ 2703784 w 2731114"/>
              <a:gd name="connsiteY0" fmla="*/ 4141540 h 4145420"/>
              <a:gd name="connsiteX1" fmla="*/ 2724898 w 2731114"/>
              <a:gd name="connsiteY1" fmla="*/ 33490 h 4145420"/>
              <a:gd name="connsiteX2" fmla="*/ 2679539 w 2731114"/>
              <a:gd name="connsiteY2" fmla="*/ 24363 h 4145420"/>
              <a:gd name="connsiteX3" fmla="*/ 2669265 w 2731114"/>
              <a:gd name="connsiteY3" fmla="*/ 140236 h 4145420"/>
              <a:gd name="connsiteX4" fmla="*/ 2444327 w 2731114"/>
              <a:gd name="connsiteY4" fmla="*/ 1444483 h 4145420"/>
              <a:gd name="connsiteX5" fmla="*/ 2104186 w 2731114"/>
              <a:gd name="connsiteY5" fmla="*/ 2277261 h 4145420"/>
              <a:gd name="connsiteX6" fmla="*/ 1682946 w 2731114"/>
              <a:gd name="connsiteY6" fmla="*/ 2821791 h 4145420"/>
              <a:gd name="connsiteX7" fmla="*/ 953481 w 2731114"/>
              <a:gd name="connsiteY7" fmla="*/ 3263580 h 4145420"/>
              <a:gd name="connsiteX8" fmla="*/ 182919 w 2731114"/>
              <a:gd name="connsiteY8" fmla="*/ 3469063 h 4145420"/>
              <a:gd name="connsiteX9" fmla="*/ 18532 w 2731114"/>
              <a:gd name="connsiteY9" fmla="*/ 3479337 h 4145420"/>
              <a:gd name="connsiteX10" fmla="*/ 170 w 2731114"/>
              <a:gd name="connsiteY10" fmla="*/ 4072594 h 4145420"/>
              <a:gd name="connsiteX11" fmla="*/ 188211 w 2731114"/>
              <a:gd name="connsiteY11" fmla="*/ 4145420 h 4145420"/>
              <a:gd name="connsiteX0" fmla="*/ 2703784 w 2727667"/>
              <a:gd name="connsiteY0" fmla="*/ 4142115 h 4145995"/>
              <a:gd name="connsiteX1" fmla="*/ 2715170 w 2727667"/>
              <a:gd name="connsiteY1" fmla="*/ 43766 h 4145995"/>
              <a:gd name="connsiteX2" fmla="*/ 2679539 w 2727667"/>
              <a:gd name="connsiteY2" fmla="*/ 24938 h 4145995"/>
              <a:gd name="connsiteX3" fmla="*/ 2669265 w 2727667"/>
              <a:gd name="connsiteY3" fmla="*/ 140811 h 4145995"/>
              <a:gd name="connsiteX4" fmla="*/ 2444327 w 2727667"/>
              <a:gd name="connsiteY4" fmla="*/ 1445058 h 4145995"/>
              <a:gd name="connsiteX5" fmla="*/ 2104186 w 2727667"/>
              <a:gd name="connsiteY5" fmla="*/ 2277836 h 4145995"/>
              <a:gd name="connsiteX6" fmla="*/ 1682946 w 2727667"/>
              <a:gd name="connsiteY6" fmla="*/ 2822366 h 4145995"/>
              <a:gd name="connsiteX7" fmla="*/ 953481 w 2727667"/>
              <a:gd name="connsiteY7" fmla="*/ 3264155 h 4145995"/>
              <a:gd name="connsiteX8" fmla="*/ 182919 w 2727667"/>
              <a:gd name="connsiteY8" fmla="*/ 3469638 h 4145995"/>
              <a:gd name="connsiteX9" fmla="*/ 18532 w 2727667"/>
              <a:gd name="connsiteY9" fmla="*/ 3479912 h 4145995"/>
              <a:gd name="connsiteX10" fmla="*/ 170 w 2727667"/>
              <a:gd name="connsiteY10" fmla="*/ 4073169 h 4145995"/>
              <a:gd name="connsiteX11" fmla="*/ 188211 w 2727667"/>
              <a:gd name="connsiteY11" fmla="*/ 4145995 h 4145995"/>
              <a:gd name="connsiteX0" fmla="*/ 2703784 w 2727667"/>
              <a:gd name="connsiteY0" fmla="*/ 4147407 h 4151287"/>
              <a:gd name="connsiteX1" fmla="*/ 2715170 w 2727667"/>
              <a:gd name="connsiteY1" fmla="*/ 136379 h 4151287"/>
              <a:gd name="connsiteX2" fmla="*/ 2679539 w 2727667"/>
              <a:gd name="connsiteY2" fmla="*/ 30230 h 4151287"/>
              <a:gd name="connsiteX3" fmla="*/ 2669265 w 2727667"/>
              <a:gd name="connsiteY3" fmla="*/ 146103 h 4151287"/>
              <a:gd name="connsiteX4" fmla="*/ 2444327 w 2727667"/>
              <a:gd name="connsiteY4" fmla="*/ 1450350 h 4151287"/>
              <a:gd name="connsiteX5" fmla="*/ 2104186 w 2727667"/>
              <a:gd name="connsiteY5" fmla="*/ 2283128 h 4151287"/>
              <a:gd name="connsiteX6" fmla="*/ 1682946 w 2727667"/>
              <a:gd name="connsiteY6" fmla="*/ 2827658 h 4151287"/>
              <a:gd name="connsiteX7" fmla="*/ 953481 w 2727667"/>
              <a:gd name="connsiteY7" fmla="*/ 3269447 h 4151287"/>
              <a:gd name="connsiteX8" fmla="*/ 182919 w 2727667"/>
              <a:gd name="connsiteY8" fmla="*/ 3474930 h 4151287"/>
              <a:gd name="connsiteX9" fmla="*/ 18532 w 2727667"/>
              <a:gd name="connsiteY9" fmla="*/ 3485204 h 4151287"/>
              <a:gd name="connsiteX10" fmla="*/ 170 w 2727667"/>
              <a:gd name="connsiteY10" fmla="*/ 4078461 h 4151287"/>
              <a:gd name="connsiteX11" fmla="*/ 188211 w 2727667"/>
              <a:gd name="connsiteY11" fmla="*/ 4151287 h 4151287"/>
              <a:gd name="connsiteX0" fmla="*/ 2703784 w 2731114"/>
              <a:gd name="connsiteY0" fmla="*/ 4148006 h 4151886"/>
              <a:gd name="connsiteX1" fmla="*/ 2724898 w 2731114"/>
              <a:gd name="connsiteY1" fmla="*/ 146681 h 4151886"/>
              <a:gd name="connsiteX2" fmla="*/ 2679539 w 2731114"/>
              <a:gd name="connsiteY2" fmla="*/ 30829 h 4151886"/>
              <a:gd name="connsiteX3" fmla="*/ 2669265 w 2731114"/>
              <a:gd name="connsiteY3" fmla="*/ 146702 h 4151886"/>
              <a:gd name="connsiteX4" fmla="*/ 2444327 w 2731114"/>
              <a:gd name="connsiteY4" fmla="*/ 1450949 h 4151886"/>
              <a:gd name="connsiteX5" fmla="*/ 2104186 w 2731114"/>
              <a:gd name="connsiteY5" fmla="*/ 2283727 h 4151886"/>
              <a:gd name="connsiteX6" fmla="*/ 1682946 w 2731114"/>
              <a:gd name="connsiteY6" fmla="*/ 2828257 h 4151886"/>
              <a:gd name="connsiteX7" fmla="*/ 953481 w 2731114"/>
              <a:gd name="connsiteY7" fmla="*/ 3270046 h 4151886"/>
              <a:gd name="connsiteX8" fmla="*/ 182919 w 2731114"/>
              <a:gd name="connsiteY8" fmla="*/ 3475529 h 4151886"/>
              <a:gd name="connsiteX9" fmla="*/ 18532 w 2731114"/>
              <a:gd name="connsiteY9" fmla="*/ 3485803 h 4151886"/>
              <a:gd name="connsiteX10" fmla="*/ 170 w 2731114"/>
              <a:gd name="connsiteY10" fmla="*/ 4079060 h 4151886"/>
              <a:gd name="connsiteX11" fmla="*/ 188211 w 2731114"/>
              <a:gd name="connsiteY11" fmla="*/ 4151886 h 4151886"/>
              <a:gd name="connsiteX0" fmla="*/ 2703784 w 2731114"/>
              <a:gd name="connsiteY0" fmla="*/ 4148006 h 4151886"/>
              <a:gd name="connsiteX1" fmla="*/ 2724898 w 2731114"/>
              <a:gd name="connsiteY1" fmla="*/ 146681 h 4151886"/>
              <a:gd name="connsiteX2" fmla="*/ 2679539 w 2731114"/>
              <a:gd name="connsiteY2" fmla="*/ 30829 h 4151886"/>
              <a:gd name="connsiteX3" fmla="*/ 2669265 w 2731114"/>
              <a:gd name="connsiteY3" fmla="*/ 146702 h 4151886"/>
              <a:gd name="connsiteX4" fmla="*/ 2444327 w 2731114"/>
              <a:gd name="connsiteY4" fmla="*/ 1450949 h 4151886"/>
              <a:gd name="connsiteX5" fmla="*/ 2104186 w 2731114"/>
              <a:gd name="connsiteY5" fmla="*/ 2283727 h 4151886"/>
              <a:gd name="connsiteX6" fmla="*/ 1682946 w 2731114"/>
              <a:gd name="connsiteY6" fmla="*/ 2828257 h 4151886"/>
              <a:gd name="connsiteX7" fmla="*/ 953481 w 2731114"/>
              <a:gd name="connsiteY7" fmla="*/ 3270046 h 4151886"/>
              <a:gd name="connsiteX8" fmla="*/ 182919 w 2731114"/>
              <a:gd name="connsiteY8" fmla="*/ 3475529 h 4151886"/>
              <a:gd name="connsiteX9" fmla="*/ 18532 w 2731114"/>
              <a:gd name="connsiteY9" fmla="*/ 3485803 h 4151886"/>
              <a:gd name="connsiteX10" fmla="*/ 170 w 2731114"/>
              <a:gd name="connsiteY10" fmla="*/ 4079060 h 4151886"/>
              <a:gd name="connsiteX11" fmla="*/ 188211 w 2731114"/>
              <a:gd name="connsiteY11" fmla="*/ 4151886 h 415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1114" h="4151886">
                <a:moveTo>
                  <a:pt x="2703784" y="4148006"/>
                </a:moveTo>
                <a:cubicBezTo>
                  <a:pt x="2753340" y="4146871"/>
                  <a:pt x="2719211" y="202225"/>
                  <a:pt x="2724898" y="146681"/>
                </a:cubicBezTo>
                <a:cubicBezTo>
                  <a:pt x="2730585" y="91137"/>
                  <a:pt x="2688811" y="30826"/>
                  <a:pt x="2679539" y="30829"/>
                </a:cubicBezTo>
                <a:cubicBezTo>
                  <a:pt x="2670267" y="30832"/>
                  <a:pt x="2708467" y="-89985"/>
                  <a:pt x="2669265" y="146702"/>
                </a:cubicBezTo>
                <a:cubicBezTo>
                  <a:pt x="2630063" y="383389"/>
                  <a:pt x="2538507" y="1094778"/>
                  <a:pt x="2444327" y="1450949"/>
                </a:cubicBezTo>
                <a:cubicBezTo>
                  <a:pt x="2350147" y="1807120"/>
                  <a:pt x="2231083" y="2054176"/>
                  <a:pt x="2104186" y="2283727"/>
                </a:cubicBezTo>
                <a:cubicBezTo>
                  <a:pt x="1977289" y="2513278"/>
                  <a:pt x="1874730" y="2663871"/>
                  <a:pt x="1682946" y="2828257"/>
                </a:cubicBezTo>
                <a:cubicBezTo>
                  <a:pt x="1491162" y="2992643"/>
                  <a:pt x="1203485" y="3162167"/>
                  <a:pt x="953481" y="3270046"/>
                </a:cubicBezTo>
                <a:cubicBezTo>
                  <a:pt x="703477" y="3377925"/>
                  <a:pt x="338744" y="3439570"/>
                  <a:pt x="182919" y="3475529"/>
                </a:cubicBezTo>
                <a:cubicBezTo>
                  <a:pt x="27094" y="3511488"/>
                  <a:pt x="42505" y="3480666"/>
                  <a:pt x="18532" y="3485803"/>
                </a:cubicBezTo>
                <a:cubicBezTo>
                  <a:pt x="-5441" y="3490940"/>
                  <a:pt x="1073" y="4006854"/>
                  <a:pt x="170" y="4079060"/>
                </a:cubicBezTo>
                <a:cubicBezTo>
                  <a:pt x="-733" y="4151266"/>
                  <a:pt x="18032" y="4129735"/>
                  <a:pt x="188211" y="4151886"/>
                </a:cubicBezTo>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extBox 315"/>
          <p:cNvSpPr txBox="1"/>
          <p:nvPr/>
        </p:nvSpPr>
        <p:spPr>
          <a:xfrm>
            <a:off x="6457913" y="5407830"/>
            <a:ext cx="2285080" cy="354543"/>
          </a:xfrm>
          <a:prstGeom prst="rect">
            <a:avLst/>
          </a:prstGeom>
          <a:noFill/>
        </p:spPr>
        <p:txBody>
          <a:bodyPr wrap="square" rtlCol="0">
            <a:spAutoFit/>
          </a:bodyPr>
          <a:lstStyle/>
          <a:p>
            <a:r>
              <a:rPr lang="en-US" dirty="0" smtClean="0"/>
              <a:t>Least Work</a:t>
            </a:r>
            <a:endParaRPr lang="en-US" dirty="0"/>
          </a:p>
        </p:txBody>
      </p:sp>
      <p:sp>
        <p:nvSpPr>
          <p:cNvPr id="317" name="TextBox 316"/>
          <p:cNvSpPr txBox="1"/>
          <p:nvPr/>
        </p:nvSpPr>
        <p:spPr>
          <a:xfrm rot="18479558">
            <a:off x="6415653" y="4255916"/>
            <a:ext cx="2285080" cy="369332"/>
          </a:xfrm>
          <a:prstGeom prst="rect">
            <a:avLst/>
          </a:prstGeom>
          <a:noFill/>
        </p:spPr>
        <p:txBody>
          <a:bodyPr wrap="square" rtlCol="0">
            <a:spAutoFit/>
          </a:bodyPr>
          <a:lstStyle/>
          <a:p>
            <a:r>
              <a:rPr lang="en-US" dirty="0" smtClean="0"/>
              <a:t>Osmotic pressure</a:t>
            </a:r>
            <a:endParaRPr lang="en-US" dirty="0"/>
          </a:p>
        </p:txBody>
      </p:sp>
      <p:sp>
        <p:nvSpPr>
          <p:cNvPr id="325" name="Freeform 324"/>
          <p:cNvSpPr/>
          <p:nvPr/>
        </p:nvSpPr>
        <p:spPr>
          <a:xfrm>
            <a:off x="5471124" y="1904576"/>
            <a:ext cx="2668806" cy="3502344"/>
          </a:xfrm>
          <a:custGeom>
            <a:avLst/>
            <a:gdLst>
              <a:gd name="connsiteX0" fmla="*/ 185492 w 3008175"/>
              <a:gd name="connsiteY0" fmla="*/ 259913 h 4065547"/>
              <a:gd name="connsiteX1" fmla="*/ 2795128 w 3008175"/>
              <a:gd name="connsiteY1" fmla="*/ 270187 h 4065547"/>
              <a:gd name="connsiteX2" fmla="*/ 2856773 w 3008175"/>
              <a:gd name="connsiteY2" fmla="*/ 280462 h 4065547"/>
              <a:gd name="connsiteX3" fmla="*/ 2846499 w 3008175"/>
              <a:gd name="connsiteY3" fmla="*/ 444848 h 4065547"/>
              <a:gd name="connsiteX4" fmla="*/ 2641016 w 3008175"/>
              <a:gd name="connsiteY4" fmla="*/ 1739392 h 4065547"/>
              <a:gd name="connsiteX5" fmla="*/ 2281420 w 3008175"/>
              <a:gd name="connsiteY5" fmla="*/ 2581873 h 4065547"/>
              <a:gd name="connsiteX6" fmla="*/ 1860180 w 3008175"/>
              <a:gd name="connsiteY6" fmla="*/ 3126403 h 4065547"/>
              <a:gd name="connsiteX7" fmla="*/ 1130715 w 3008175"/>
              <a:gd name="connsiteY7" fmla="*/ 3568192 h 4065547"/>
              <a:gd name="connsiteX8" fmla="*/ 360153 w 3008175"/>
              <a:gd name="connsiteY8" fmla="*/ 3773675 h 4065547"/>
              <a:gd name="connsiteX9" fmla="*/ 257411 w 3008175"/>
              <a:gd name="connsiteY9" fmla="*/ 3794223 h 4065547"/>
              <a:gd name="connsiteX10" fmla="*/ 216315 w 3008175"/>
              <a:gd name="connsiteY10" fmla="*/ 3804498 h 4065547"/>
              <a:gd name="connsiteX11" fmla="*/ 185492 w 3008175"/>
              <a:gd name="connsiteY11" fmla="*/ 259913 h 4065547"/>
              <a:gd name="connsiteX0" fmla="*/ 377189 w 3199872"/>
              <a:gd name="connsiteY0" fmla="*/ 12 h 3805646"/>
              <a:gd name="connsiteX1" fmla="*/ 2986825 w 3199872"/>
              <a:gd name="connsiteY1" fmla="*/ 10286 h 3805646"/>
              <a:gd name="connsiteX2" fmla="*/ 3048470 w 3199872"/>
              <a:gd name="connsiteY2" fmla="*/ 20561 h 3805646"/>
              <a:gd name="connsiteX3" fmla="*/ 3038196 w 3199872"/>
              <a:gd name="connsiteY3" fmla="*/ 184947 h 3805646"/>
              <a:gd name="connsiteX4" fmla="*/ 2832713 w 3199872"/>
              <a:gd name="connsiteY4" fmla="*/ 1479491 h 3805646"/>
              <a:gd name="connsiteX5" fmla="*/ 2473117 w 3199872"/>
              <a:gd name="connsiteY5" fmla="*/ 2321972 h 3805646"/>
              <a:gd name="connsiteX6" fmla="*/ 2051877 w 3199872"/>
              <a:gd name="connsiteY6" fmla="*/ 2866502 h 3805646"/>
              <a:gd name="connsiteX7" fmla="*/ 1322412 w 3199872"/>
              <a:gd name="connsiteY7" fmla="*/ 3308291 h 3805646"/>
              <a:gd name="connsiteX8" fmla="*/ 551850 w 3199872"/>
              <a:gd name="connsiteY8" fmla="*/ 3513774 h 3805646"/>
              <a:gd name="connsiteX9" fmla="*/ 449108 w 3199872"/>
              <a:gd name="connsiteY9" fmla="*/ 3534322 h 3805646"/>
              <a:gd name="connsiteX10" fmla="*/ 408012 w 3199872"/>
              <a:gd name="connsiteY10" fmla="*/ 3544597 h 3805646"/>
              <a:gd name="connsiteX11" fmla="*/ 377189 w 3199872"/>
              <a:gd name="connsiteY11" fmla="*/ 12 h 3805646"/>
              <a:gd name="connsiteX0" fmla="*/ 185493 w 3008176"/>
              <a:gd name="connsiteY0" fmla="*/ 155727 h 3691971"/>
              <a:gd name="connsiteX1" fmla="*/ 2795129 w 3008176"/>
              <a:gd name="connsiteY1" fmla="*/ 166001 h 3691971"/>
              <a:gd name="connsiteX2" fmla="*/ 2856774 w 3008176"/>
              <a:gd name="connsiteY2" fmla="*/ 176276 h 3691971"/>
              <a:gd name="connsiteX3" fmla="*/ 2846500 w 3008176"/>
              <a:gd name="connsiteY3" fmla="*/ 340662 h 3691971"/>
              <a:gd name="connsiteX4" fmla="*/ 2641017 w 3008176"/>
              <a:gd name="connsiteY4" fmla="*/ 1635206 h 3691971"/>
              <a:gd name="connsiteX5" fmla="*/ 2281421 w 3008176"/>
              <a:gd name="connsiteY5" fmla="*/ 2477687 h 3691971"/>
              <a:gd name="connsiteX6" fmla="*/ 1860181 w 3008176"/>
              <a:gd name="connsiteY6" fmla="*/ 3022217 h 3691971"/>
              <a:gd name="connsiteX7" fmla="*/ 1130716 w 3008176"/>
              <a:gd name="connsiteY7" fmla="*/ 3464006 h 3691971"/>
              <a:gd name="connsiteX8" fmla="*/ 360154 w 3008176"/>
              <a:gd name="connsiteY8" fmla="*/ 3669489 h 3691971"/>
              <a:gd name="connsiteX9" fmla="*/ 257412 w 3008176"/>
              <a:gd name="connsiteY9" fmla="*/ 3690037 h 3691971"/>
              <a:gd name="connsiteX10" fmla="*/ 216316 w 3008176"/>
              <a:gd name="connsiteY10" fmla="*/ 299566 h 3691971"/>
              <a:gd name="connsiteX11" fmla="*/ 185493 w 3008176"/>
              <a:gd name="connsiteY11" fmla="*/ 155727 h 3691971"/>
              <a:gd name="connsiteX0" fmla="*/ 181239 w 3003922"/>
              <a:gd name="connsiteY0" fmla="*/ 8314 h 3544558"/>
              <a:gd name="connsiteX1" fmla="*/ 2790875 w 3003922"/>
              <a:gd name="connsiteY1" fmla="*/ 18588 h 3544558"/>
              <a:gd name="connsiteX2" fmla="*/ 2852520 w 3003922"/>
              <a:gd name="connsiteY2" fmla="*/ 28863 h 3544558"/>
              <a:gd name="connsiteX3" fmla="*/ 2842246 w 3003922"/>
              <a:gd name="connsiteY3" fmla="*/ 193249 h 3544558"/>
              <a:gd name="connsiteX4" fmla="*/ 2636763 w 3003922"/>
              <a:gd name="connsiteY4" fmla="*/ 1487793 h 3544558"/>
              <a:gd name="connsiteX5" fmla="*/ 2277167 w 3003922"/>
              <a:gd name="connsiteY5" fmla="*/ 2330274 h 3544558"/>
              <a:gd name="connsiteX6" fmla="*/ 1855927 w 3003922"/>
              <a:gd name="connsiteY6" fmla="*/ 2874804 h 3544558"/>
              <a:gd name="connsiteX7" fmla="*/ 1126462 w 3003922"/>
              <a:gd name="connsiteY7" fmla="*/ 3316593 h 3544558"/>
              <a:gd name="connsiteX8" fmla="*/ 355900 w 3003922"/>
              <a:gd name="connsiteY8" fmla="*/ 3522076 h 3544558"/>
              <a:gd name="connsiteX9" fmla="*/ 253158 w 3003922"/>
              <a:gd name="connsiteY9" fmla="*/ 3542624 h 3544558"/>
              <a:gd name="connsiteX10" fmla="*/ 212062 w 3003922"/>
              <a:gd name="connsiteY10" fmla="*/ 152153 h 3544558"/>
              <a:gd name="connsiteX11" fmla="*/ 181239 w 3003922"/>
              <a:gd name="connsiteY11" fmla="*/ 8314 h 3544558"/>
              <a:gd name="connsiteX0" fmla="*/ 183701 w 3006384"/>
              <a:gd name="connsiteY0" fmla="*/ 154236 h 3685699"/>
              <a:gd name="connsiteX1" fmla="*/ 2793337 w 3006384"/>
              <a:gd name="connsiteY1" fmla="*/ 164510 h 3685699"/>
              <a:gd name="connsiteX2" fmla="*/ 2854982 w 3006384"/>
              <a:gd name="connsiteY2" fmla="*/ 174785 h 3685699"/>
              <a:gd name="connsiteX3" fmla="*/ 2844708 w 3006384"/>
              <a:gd name="connsiteY3" fmla="*/ 339171 h 3685699"/>
              <a:gd name="connsiteX4" fmla="*/ 2639225 w 3006384"/>
              <a:gd name="connsiteY4" fmla="*/ 1633715 h 3685699"/>
              <a:gd name="connsiteX5" fmla="*/ 2279629 w 3006384"/>
              <a:gd name="connsiteY5" fmla="*/ 2476196 h 3685699"/>
              <a:gd name="connsiteX6" fmla="*/ 1858389 w 3006384"/>
              <a:gd name="connsiteY6" fmla="*/ 3020726 h 3685699"/>
              <a:gd name="connsiteX7" fmla="*/ 1128924 w 3006384"/>
              <a:gd name="connsiteY7" fmla="*/ 3462515 h 3685699"/>
              <a:gd name="connsiteX8" fmla="*/ 358362 w 3006384"/>
              <a:gd name="connsiteY8" fmla="*/ 3667998 h 3685699"/>
              <a:gd name="connsiteX9" fmla="*/ 193975 w 3006384"/>
              <a:gd name="connsiteY9" fmla="*/ 3678272 h 3685699"/>
              <a:gd name="connsiteX10" fmla="*/ 214524 w 3006384"/>
              <a:gd name="connsiteY10" fmla="*/ 298075 h 3685699"/>
              <a:gd name="connsiteX11" fmla="*/ 183701 w 3006384"/>
              <a:gd name="connsiteY11" fmla="*/ 154236 h 3685699"/>
              <a:gd name="connsiteX0" fmla="*/ 16361 w 2839044"/>
              <a:gd name="connsiteY0" fmla="*/ 163241 h 3694704"/>
              <a:gd name="connsiteX1" fmla="*/ 2625997 w 2839044"/>
              <a:gd name="connsiteY1" fmla="*/ 173515 h 3694704"/>
              <a:gd name="connsiteX2" fmla="*/ 2687642 w 2839044"/>
              <a:gd name="connsiteY2" fmla="*/ 183790 h 3694704"/>
              <a:gd name="connsiteX3" fmla="*/ 2677368 w 2839044"/>
              <a:gd name="connsiteY3" fmla="*/ 348176 h 3694704"/>
              <a:gd name="connsiteX4" fmla="*/ 2471885 w 2839044"/>
              <a:gd name="connsiteY4" fmla="*/ 1642720 h 3694704"/>
              <a:gd name="connsiteX5" fmla="*/ 2112289 w 2839044"/>
              <a:gd name="connsiteY5" fmla="*/ 2485201 h 3694704"/>
              <a:gd name="connsiteX6" fmla="*/ 1691049 w 2839044"/>
              <a:gd name="connsiteY6" fmla="*/ 3029731 h 3694704"/>
              <a:gd name="connsiteX7" fmla="*/ 961584 w 2839044"/>
              <a:gd name="connsiteY7" fmla="*/ 3471520 h 3694704"/>
              <a:gd name="connsiteX8" fmla="*/ 191022 w 2839044"/>
              <a:gd name="connsiteY8" fmla="*/ 3677003 h 3694704"/>
              <a:gd name="connsiteX9" fmla="*/ 26635 w 2839044"/>
              <a:gd name="connsiteY9" fmla="*/ 3687277 h 3694704"/>
              <a:gd name="connsiteX10" fmla="*/ 47184 w 2839044"/>
              <a:gd name="connsiteY10" fmla="*/ 307080 h 3694704"/>
              <a:gd name="connsiteX11" fmla="*/ 16361 w 2839044"/>
              <a:gd name="connsiteY11" fmla="*/ 163241 h 3694704"/>
              <a:gd name="connsiteX0" fmla="*/ 183701 w 3006384"/>
              <a:gd name="connsiteY0" fmla="*/ 206975 h 3738438"/>
              <a:gd name="connsiteX1" fmla="*/ 2793337 w 3006384"/>
              <a:gd name="connsiteY1" fmla="*/ 217249 h 3738438"/>
              <a:gd name="connsiteX2" fmla="*/ 2854982 w 3006384"/>
              <a:gd name="connsiteY2" fmla="*/ 227524 h 3738438"/>
              <a:gd name="connsiteX3" fmla="*/ 2844708 w 3006384"/>
              <a:gd name="connsiteY3" fmla="*/ 391910 h 3738438"/>
              <a:gd name="connsiteX4" fmla="*/ 2639225 w 3006384"/>
              <a:gd name="connsiteY4" fmla="*/ 1686454 h 3738438"/>
              <a:gd name="connsiteX5" fmla="*/ 2279629 w 3006384"/>
              <a:gd name="connsiteY5" fmla="*/ 2528935 h 3738438"/>
              <a:gd name="connsiteX6" fmla="*/ 1858389 w 3006384"/>
              <a:gd name="connsiteY6" fmla="*/ 3073465 h 3738438"/>
              <a:gd name="connsiteX7" fmla="*/ 1128924 w 3006384"/>
              <a:gd name="connsiteY7" fmla="*/ 3515254 h 3738438"/>
              <a:gd name="connsiteX8" fmla="*/ 358362 w 3006384"/>
              <a:gd name="connsiteY8" fmla="*/ 3720737 h 3738438"/>
              <a:gd name="connsiteX9" fmla="*/ 193975 w 3006384"/>
              <a:gd name="connsiteY9" fmla="*/ 3731011 h 3738438"/>
              <a:gd name="connsiteX10" fmla="*/ 214524 w 3006384"/>
              <a:gd name="connsiteY10" fmla="*/ 278386 h 3738438"/>
              <a:gd name="connsiteX11" fmla="*/ 183701 w 3006384"/>
              <a:gd name="connsiteY11" fmla="*/ 206975 h 3738438"/>
              <a:gd name="connsiteX0" fmla="*/ 16361 w 2839044"/>
              <a:gd name="connsiteY0" fmla="*/ 209236 h 3740699"/>
              <a:gd name="connsiteX1" fmla="*/ 2625997 w 2839044"/>
              <a:gd name="connsiteY1" fmla="*/ 219510 h 3740699"/>
              <a:gd name="connsiteX2" fmla="*/ 2687642 w 2839044"/>
              <a:gd name="connsiteY2" fmla="*/ 229785 h 3740699"/>
              <a:gd name="connsiteX3" fmla="*/ 2677368 w 2839044"/>
              <a:gd name="connsiteY3" fmla="*/ 394171 h 3740699"/>
              <a:gd name="connsiteX4" fmla="*/ 2471885 w 2839044"/>
              <a:gd name="connsiteY4" fmla="*/ 1688715 h 3740699"/>
              <a:gd name="connsiteX5" fmla="*/ 2112289 w 2839044"/>
              <a:gd name="connsiteY5" fmla="*/ 2531196 h 3740699"/>
              <a:gd name="connsiteX6" fmla="*/ 1691049 w 2839044"/>
              <a:gd name="connsiteY6" fmla="*/ 3075726 h 3740699"/>
              <a:gd name="connsiteX7" fmla="*/ 961584 w 2839044"/>
              <a:gd name="connsiteY7" fmla="*/ 3517515 h 3740699"/>
              <a:gd name="connsiteX8" fmla="*/ 191022 w 2839044"/>
              <a:gd name="connsiteY8" fmla="*/ 3722998 h 3740699"/>
              <a:gd name="connsiteX9" fmla="*/ 26635 w 2839044"/>
              <a:gd name="connsiteY9" fmla="*/ 3733272 h 3740699"/>
              <a:gd name="connsiteX10" fmla="*/ 47184 w 2839044"/>
              <a:gd name="connsiteY10" fmla="*/ 280647 h 3740699"/>
              <a:gd name="connsiteX11" fmla="*/ 16361 w 2839044"/>
              <a:gd name="connsiteY11" fmla="*/ 209236 h 3740699"/>
              <a:gd name="connsiteX0" fmla="*/ 51999 w 2816362"/>
              <a:gd name="connsiteY0" fmla="*/ 209236 h 3740699"/>
              <a:gd name="connsiteX1" fmla="*/ 2607314 w 2816362"/>
              <a:gd name="connsiteY1" fmla="*/ 219510 h 3740699"/>
              <a:gd name="connsiteX2" fmla="*/ 2668959 w 2816362"/>
              <a:gd name="connsiteY2" fmla="*/ 229785 h 3740699"/>
              <a:gd name="connsiteX3" fmla="*/ 2658685 w 2816362"/>
              <a:gd name="connsiteY3" fmla="*/ 394171 h 3740699"/>
              <a:gd name="connsiteX4" fmla="*/ 2453202 w 2816362"/>
              <a:gd name="connsiteY4" fmla="*/ 1688715 h 3740699"/>
              <a:gd name="connsiteX5" fmla="*/ 2093606 w 2816362"/>
              <a:gd name="connsiteY5" fmla="*/ 2531196 h 3740699"/>
              <a:gd name="connsiteX6" fmla="*/ 1672366 w 2816362"/>
              <a:gd name="connsiteY6" fmla="*/ 3075726 h 3740699"/>
              <a:gd name="connsiteX7" fmla="*/ 942901 w 2816362"/>
              <a:gd name="connsiteY7" fmla="*/ 3517515 h 3740699"/>
              <a:gd name="connsiteX8" fmla="*/ 172339 w 2816362"/>
              <a:gd name="connsiteY8" fmla="*/ 3722998 h 3740699"/>
              <a:gd name="connsiteX9" fmla="*/ 7952 w 2816362"/>
              <a:gd name="connsiteY9" fmla="*/ 3733272 h 3740699"/>
              <a:gd name="connsiteX10" fmla="*/ 28501 w 2816362"/>
              <a:gd name="connsiteY10" fmla="*/ 280647 h 3740699"/>
              <a:gd name="connsiteX11" fmla="*/ 51999 w 2816362"/>
              <a:gd name="connsiteY11" fmla="*/ 209236 h 3740699"/>
              <a:gd name="connsiteX0" fmla="*/ 116962 w 2813287"/>
              <a:gd name="connsiteY0" fmla="*/ 212084 h 3739020"/>
              <a:gd name="connsiteX1" fmla="*/ 2608903 w 2813287"/>
              <a:gd name="connsiteY1" fmla="*/ 217831 h 3739020"/>
              <a:gd name="connsiteX2" fmla="*/ 2670548 w 2813287"/>
              <a:gd name="connsiteY2" fmla="*/ 228106 h 3739020"/>
              <a:gd name="connsiteX3" fmla="*/ 2660274 w 2813287"/>
              <a:gd name="connsiteY3" fmla="*/ 392492 h 3739020"/>
              <a:gd name="connsiteX4" fmla="*/ 2454791 w 2813287"/>
              <a:gd name="connsiteY4" fmla="*/ 1687036 h 3739020"/>
              <a:gd name="connsiteX5" fmla="*/ 2095195 w 2813287"/>
              <a:gd name="connsiteY5" fmla="*/ 2529517 h 3739020"/>
              <a:gd name="connsiteX6" fmla="*/ 1673955 w 2813287"/>
              <a:gd name="connsiteY6" fmla="*/ 3074047 h 3739020"/>
              <a:gd name="connsiteX7" fmla="*/ 944490 w 2813287"/>
              <a:gd name="connsiteY7" fmla="*/ 3515836 h 3739020"/>
              <a:gd name="connsiteX8" fmla="*/ 173928 w 2813287"/>
              <a:gd name="connsiteY8" fmla="*/ 3721319 h 3739020"/>
              <a:gd name="connsiteX9" fmla="*/ 9541 w 2813287"/>
              <a:gd name="connsiteY9" fmla="*/ 3731593 h 3739020"/>
              <a:gd name="connsiteX10" fmla="*/ 30090 w 2813287"/>
              <a:gd name="connsiteY10" fmla="*/ 278968 h 3739020"/>
              <a:gd name="connsiteX11" fmla="*/ 116962 w 2813287"/>
              <a:gd name="connsiteY11" fmla="*/ 212084 h 3739020"/>
              <a:gd name="connsiteX0" fmla="*/ 114997 w 2811322"/>
              <a:gd name="connsiteY0" fmla="*/ 14660 h 3541596"/>
              <a:gd name="connsiteX1" fmla="*/ 2606938 w 2811322"/>
              <a:gd name="connsiteY1" fmla="*/ 20407 h 3541596"/>
              <a:gd name="connsiteX2" fmla="*/ 2668583 w 2811322"/>
              <a:gd name="connsiteY2" fmla="*/ 30682 h 3541596"/>
              <a:gd name="connsiteX3" fmla="*/ 2658309 w 2811322"/>
              <a:gd name="connsiteY3" fmla="*/ 195068 h 3541596"/>
              <a:gd name="connsiteX4" fmla="*/ 2452826 w 2811322"/>
              <a:gd name="connsiteY4" fmla="*/ 1489612 h 3541596"/>
              <a:gd name="connsiteX5" fmla="*/ 2093230 w 2811322"/>
              <a:gd name="connsiteY5" fmla="*/ 2332093 h 3541596"/>
              <a:gd name="connsiteX6" fmla="*/ 1671990 w 2811322"/>
              <a:gd name="connsiteY6" fmla="*/ 2876623 h 3541596"/>
              <a:gd name="connsiteX7" fmla="*/ 942525 w 2811322"/>
              <a:gd name="connsiteY7" fmla="*/ 3318412 h 3541596"/>
              <a:gd name="connsiteX8" fmla="*/ 171963 w 2811322"/>
              <a:gd name="connsiteY8" fmla="*/ 3523895 h 3541596"/>
              <a:gd name="connsiteX9" fmla="*/ 7576 w 2811322"/>
              <a:gd name="connsiteY9" fmla="*/ 3534169 h 3541596"/>
              <a:gd name="connsiteX10" fmla="*/ 28125 w 2811322"/>
              <a:gd name="connsiteY10" fmla="*/ 81544 h 3541596"/>
              <a:gd name="connsiteX11" fmla="*/ 114997 w 2811322"/>
              <a:gd name="connsiteY11" fmla="*/ 14660 h 3541596"/>
              <a:gd name="connsiteX0" fmla="*/ 114488 w 2810813"/>
              <a:gd name="connsiteY0" fmla="*/ 959 h 3527895"/>
              <a:gd name="connsiteX1" fmla="*/ 2606429 w 2810813"/>
              <a:gd name="connsiteY1" fmla="*/ 6706 h 3527895"/>
              <a:gd name="connsiteX2" fmla="*/ 2668074 w 2810813"/>
              <a:gd name="connsiteY2" fmla="*/ 16981 h 3527895"/>
              <a:gd name="connsiteX3" fmla="*/ 2657800 w 2810813"/>
              <a:gd name="connsiteY3" fmla="*/ 181367 h 3527895"/>
              <a:gd name="connsiteX4" fmla="*/ 2452317 w 2810813"/>
              <a:gd name="connsiteY4" fmla="*/ 1475911 h 3527895"/>
              <a:gd name="connsiteX5" fmla="*/ 2092721 w 2810813"/>
              <a:gd name="connsiteY5" fmla="*/ 2318392 h 3527895"/>
              <a:gd name="connsiteX6" fmla="*/ 1671481 w 2810813"/>
              <a:gd name="connsiteY6" fmla="*/ 2862922 h 3527895"/>
              <a:gd name="connsiteX7" fmla="*/ 942016 w 2810813"/>
              <a:gd name="connsiteY7" fmla="*/ 3304711 h 3527895"/>
              <a:gd name="connsiteX8" fmla="*/ 171454 w 2810813"/>
              <a:gd name="connsiteY8" fmla="*/ 3510194 h 3527895"/>
              <a:gd name="connsiteX9" fmla="*/ 7067 w 2810813"/>
              <a:gd name="connsiteY9" fmla="*/ 3520468 h 3527895"/>
              <a:gd name="connsiteX10" fmla="*/ 27616 w 2810813"/>
              <a:gd name="connsiteY10" fmla="*/ 67843 h 3527895"/>
              <a:gd name="connsiteX11" fmla="*/ 114488 w 2810813"/>
              <a:gd name="connsiteY11" fmla="*/ 959 h 3527895"/>
              <a:gd name="connsiteX0" fmla="*/ 114488 w 2679728"/>
              <a:gd name="connsiteY0" fmla="*/ 959 h 3527895"/>
              <a:gd name="connsiteX1" fmla="*/ 2606429 w 2679728"/>
              <a:gd name="connsiteY1" fmla="*/ 6706 h 3527895"/>
              <a:gd name="connsiteX2" fmla="*/ 2668074 w 2679728"/>
              <a:gd name="connsiteY2" fmla="*/ 16981 h 3527895"/>
              <a:gd name="connsiteX3" fmla="*/ 2657800 w 2679728"/>
              <a:gd name="connsiteY3" fmla="*/ 181367 h 3527895"/>
              <a:gd name="connsiteX4" fmla="*/ 2452317 w 2679728"/>
              <a:gd name="connsiteY4" fmla="*/ 1475911 h 3527895"/>
              <a:gd name="connsiteX5" fmla="*/ 2092721 w 2679728"/>
              <a:gd name="connsiteY5" fmla="*/ 2318392 h 3527895"/>
              <a:gd name="connsiteX6" fmla="*/ 1671481 w 2679728"/>
              <a:gd name="connsiteY6" fmla="*/ 2862922 h 3527895"/>
              <a:gd name="connsiteX7" fmla="*/ 942016 w 2679728"/>
              <a:gd name="connsiteY7" fmla="*/ 3304711 h 3527895"/>
              <a:gd name="connsiteX8" fmla="*/ 171454 w 2679728"/>
              <a:gd name="connsiteY8" fmla="*/ 3510194 h 3527895"/>
              <a:gd name="connsiteX9" fmla="*/ 7067 w 2679728"/>
              <a:gd name="connsiteY9" fmla="*/ 3520468 h 3527895"/>
              <a:gd name="connsiteX10" fmla="*/ 27616 w 2679728"/>
              <a:gd name="connsiteY10" fmla="*/ 67843 h 3527895"/>
              <a:gd name="connsiteX11" fmla="*/ 114488 w 2679728"/>
              <a:gd name="connsiteY11" fmla="*/ 959 h 3527895"/>
              <a:gd name="connsiteX0" fmla="*/ 114488 w 2679728"/>
              <a:gd name="connsiteY0" fmla="*/ 856 h 3527792"/>
              <a:gd name="connsiteX1" fmla="*/ 2606429 w 2679728"/>
              <a:gd name="connsiteY1" fmla="*/ 6603 h 3527792"/>
              <a:gd name="connsiteX2" fmla="*/ 2668074 w 2679728"/>
              <a:gd name="connsiteY2" fmla="*/ 16878 h 3527792"/>
              <a:gd name="connsiteX3" fmla="*/ 2657800 w 2679728"/>
              <a:gd name="connsiteY3" fmla="*/ 181264 h 3527792"/>
              <a:gd name="connsiteX4" fmla="*/ 2452317 w 2679728"/>
              <a:gd name="connsiteY4" fmla="*/ 1475808 h 3527792"/>
              <a:gd name="connsiteX5" fmla="*/ 2092721 w 2679728"/>
              <a:gd name="connsiteY5" fmla="*/ 2318289 h 3527792"/>
              <a:gd name="connsiteX6" fmla="*/ 1671481 w 2679728"/>
              <a:gd name="connsiteY6" fmla="*/ 2862819 h 3527792"/>
              <a:gd name="connsiteX7" fmla="*/ 942016 w 2679728"/>
              <a:gd name="connsiteY7" fmla="*/ 3304608 h 3527792"/>
              <a:gd name="connsiteX8" fmla="*/ 171454 w 2679728"/>
              <a:gd name="connsiteY8" fmla="*/ 3510091 h 3527792"/>
              <a:gd name="connsiteX9" fmla="*/ 7067 w 2679728"/>
              <a:gd name="connsiteY9" fmla="*/ 3520365 h 3527792"/>
              <a:gd name="connsiteX10" fmla="*/ 27616 w 2679728"/>
              <a:gd name="connsiteY10" fmla="*/ 67740 h 3527792"/>
              <a:gd name="connsiteX11" fmla="*/ 205928 w 2679728"/>
              <a:gd name="connsiteY11" fmla="*/ 92058 h 3527792"/>
              <a:gd name="connsiteX0" fmla="*/ 892701 w 2753736"/>
              <a:gd name="connsiteY0" fmla="*/ 81506 h 3530824"/>
              <a:gd name="connsiteX1" fmla="*/ 2606429 w 2753736"/>
              <a:gd name="connsiteY1" fmla="*/ 9635 h 3530824"/>
              <a:gd name="connsiteX2" fmla="*/ 2668074 w 2753736"/>
              <a:gd name="connsiteY2" fmla="*/ 19910 h 3530824"/>
              <a:gd name="connsiteX3" fmla="*/ 2657800 w 2753736"/>
              <a:gd name="connsiteY3" fmla="*/ 184296 h 3530824"/>
              <a:gd name="connsiteX4" fmla="*/ 2452317 w 2753736"/>
              <a:gd name="connsiteY4" fmla="*/ 1478840 h 3530824"/>
              <a:gd name="connsiteX5" fmla="*/ 2092721 w 2753736"/>
              <a:gd name="connsiteY5" fmla="*/ 2321321 h 3530824"/>
              <a:gd name="connsiteX6" fmla="*/ 1671481 w 2753736"/>
              <a:gd name="connsiteY6" fmla="*/ 2865851 h 3530824"/>
              <a:gd name="connsiteX7" fmla="*/ 942016 w 2753736"/>
              <a:gd name="connsiteY7" fmla="*/ 3307640 h 3530824"/>
              <a:gd name="connsiteX8" fmla="*/ 171454 w 2753736"/>
              <a:gd name="connsiteY8" fmla="*/ 3513123 h 3530824"/>
              <a:gd name="connsiteX9" fmla="*/ 7067 w 2753736"/>
              <a:gd name="connsiteY9" fmla="*/ 3523397 h 3530824"/>
              <a:gd name="connsiteX10" fmla="*/ 27616 w 2753736"/>
              <a:gd name="connsiteY10" fmla="*/ 70772 h 3530824"/>
              <a:gd name="connsiteX11" fmla="*/ 205928 w 2753736"/>
              <a:gd name="connsiteY11" fmla="*/ 95090 h 3530824"/>
              <a:gd name="connsiteX0" fmla="*/ 885805 w 2746840"/>
              <a:gd name="connsiteY0" fmla="*/ 81506 h 3562980"/>
              <a:gd name="connsiteX1" fmla="*/ 2599533 w 2746840"/>
              <a:gd name="connsiteY1" fmla="*/ 9635 h 3562980"/>
              <a:gd name="connsiteX2" fmla="*/ 2661178 w 2746840"/>
              <a:gd name="connsiteY2" fmla="*/ 19910 h 3562980"/>
              <a:gd name="connsiteX3" fmla="*/ 2650904 w 2746840"/>
              <a:gd name="connsiteY3" fmla="*/ 184296 h 3562980"/>
              <a:gd name="connsiteX4" fmla="*/ 2445421 w 2746840"/>
              <a:gd name="connsiteY4" fmla="*/ 1478840 h 3562980"/>
              <a:gd name="connsiteX5" fmla="*/ 2085825 w 2746840"/>
              <a:gd name="connsiteY5" fmla="*/ 2321321 h 3562980"/>
              <a:gd name="connsiteX6" fmla="*/ 1664585 w 2746840"/>
              <a:gd name="connsiteY6" fmla="*/ 2865851 h 3562980"/>
              <a:gd name="connsiteX7" fmla="*/ 935120 w 2746840"/>
              <a:gd name="connsiteY7" fmla="*/ 3307640 h 3562980"/>
              <a:gd name="connsiteX8" fmla="*/ 164558 w 2746840"/>
              <a:gd name="connsiteY8" fmla="*/ 3513123 h 3562980"/>
              <a:gd name="connsiteX9" fmla="*/ 171 w 2746840"/>
              <a:gd name="connsiteY9" fmla="*/ 3523397 h 3562980"/>
              <a:gd name="connsiteX10" fmla="*/ 2491546 w 2746840"/>
              <a:gd name="connsiteY10" fmla="*/ 3524809 h 3562980"/>
              <a:gd name="connsiteX11" fmla="*/ 199032 w 2746840"/>
              <a:gd name="connsiteY11" fmla="*/ 95090 h 3562980"/>
              <a:gd name="connsiteX0" fmla="*/ 885842 w 2776899"/>
              <a:gd name="connsiteY0" fmla="*/ 81506 h 3738569"/>
              <a:gd name="connsiteX1" fmla="*/ 2599570 w 2776899"/>
              <a:gd name="connsiteY1" fmla="*/ 9635 h 3738569"/>
              <a:gd name="connsiteX2" fmla="*/ 2661215 w 2776899"/>
              <a:gd name="connsiteY2" fmla="*/ 19910 h 3738569"/>
              <a:gd name="connsiteX3" fmla="*/ 2650941 w 2776899"/>
              <a:gd name="connsiteY3" fmla="*/ 184296 h 3738569"/>
              <a:gd name="connsiteX4" fmla="*/ 2445458 w 2776899"/>
              <a:gd name="connsiteY4" fmla="*/ 1478840 h 3738569"/>
              <a:gd name="connsiteX5" fmla="*/ 2085862 w 2776899"/>
              <a:gd name="connsiteY5" fmla="*/ 2321321 h 3738569"/>
              <a:gd name="connsiteX6" fmla="*/ 1664622 w 2776899"/>
              <a:gd name="connsiteY6" fmla="*/ 2865851 h 3738569"/>
              <a:gd name="connsiteX7" fmla="*/ 935157 w 2776899"/>
              <a:gd name="connsiteY7" fmla="*/ 3307640 h 3738569"/>
              <a:gd name="connsiteX8" fmla="*/ 164595 w 2776899"/>
              <a:gd name="connsiteY8" fmla="*/ 3513123 h 3738569"/>
              <a:gd name="connsiteX9" fmla="*/ 208 w 2776899"/>
              <a:gd name="connsiteY9" fmla="*/ 3523397 h 3738569"/>
              <a:gd name="connsiteX10" fmla="*/ 2491583 w 2776899"/>
              <a:gd name="connsiteY10" fmla="*/ 3524809 h 3738569"/>
              <a:gd name="connsiteX11" fmla="*/ 2776899 w 2776899"/>
              <a:gd name="connsiteY11" fmla="*/ 648124 h 3738569"/>
              <a:gd name="connsiteX0" fmla="*/ 2811919 w 2818717"/>
              <a:gd name="connsiteY0" fmla="*/ 382783 h 3758478"/>
              <a:gd name="connsiteX1" fmla="*/ 2599570 w 2818717"/>
              <a:gd name="connsiteY1" fmla="*/ 29544 h 3758478"/>
              <a:gd name="connsiteX2" fmla="*/ 2661215 w 2818717"/>
              <a:gd name="connsiteY2" fmla="*/ 39819 h 3758478"/>
              <a:gd name="connsiteX3" fmla="*/ 2650941 w 2818717"/>
              <a:gd name="connsiteY3" fmla="*/ 204205 h 3758478"/>
              <a:gd name="connsiteX4" fmla="*/ 2445458 w 2818717"/>
              <a:gd name="connsiteY4" fmla="*/ 1498749 h 3758478"/>
              <a:gd name="connsiteX5" fmla="*/ 2085862 w 2818717"/>
              <a:gd name="connsiteY5" fmla="*/ 2341230 h 3758478"/>
              <a:gd name="connsiteX6" fmla="*/ 1664622 w 2818717"/>
              <a:gd name="connsiteY6" fmla="*/ 2885760 h 3758478"/>
              <a:gd name="connsiteX7" fmla="*/ 935157 w 2818717"/>
              <a:gd name="connsiteY7" fmla="*/ 3327549 h 3758478"/>
              <a:gd name="connsiteX8" fmla="*/ 164595 w 2818717"/>
              <a:gd name="connsiteY8" fmla="*/ 3533032 h 3758478"/>
              <a:gd name="connsiteX9" fmla="*/ 208 w 2818717"/>
              <a:gd name="connsiteY9" fmla="*/ 3543306 h 3758478"/>
              <a:gd name="connsiteX10" fmla="*/ 2491583 w 2818717"/>
              <a:gd name="connsiteY10" fmla="*/ 3544718 h 3758478"/>
              <a:gd name="connsiteX11" fmla="*/ 2776899 w 2818717"/>
              <a:gd name="connsiteY11" fmla="*/ 668033 h 3758478"/>
              <a:gd name="connsiteX0" fmla="*/ 2811919 w 2826470"/>
              <a:gd name="connsiteY0" fmla="*/ 348150 h 3723845"/>
              <a:gd name="connsiteX1" fmla="*/ 2745485 w 2826470"/>
              <a:gd name="connsiteY1" fmla="*/ 72529 h 3723845"/>
              <a:gd name="connsiteX2" fmla="*/ 2661215 w 2826470"/>
              <a:gd name="connsiteY2" fmla="*/ 5186 h 3723845"/>
              <a:gd name="connsiteX3" fmla="*/ 2650941 w 2826470"/>
              <a:gd name="connsiteY3" fmla="*/ 169572 h 3723845"/>
              <a:gd name="connsiteX4" fmla="*/ 2445458 w 2826470"/>
              <a:gd name="connsiteY4" fmla="*/ 1464116 h 3723845"/>
              <a:gd name="connsiteX5" fmla="*/ 2085862 w 2826470"/>
              <a:gd name="connsiteY5" fmla="*/ 2306597 h 3723845"/>
              <a:gd name="connsiteX6" fmla="*/ 1664622 w 2826470"/>
              <a:gd name="connsiteY6" fmla="*/ 2851127 h 3723845"/>
              <a:gd name="connsiteX7" fmla="*/ 935157 w 2826470"/>
              <a:gd name="connsiteY7" fmla="*/ 3292916 h 3723845"/>
              <a:gd name="connsiteX8" fmla="*/ 164595 w 2826470"/>
              <a:gd name="connsiteY8" fmla="*/ 3498399 h 3723845"/>
              <a:gd name="connsiteX9" fmla="*/ 208 w 2826470"/>
              <a:gd name="connsiteY9" fmla="*/ 3508673 h 3723845"/>
              <a:gd name="connsiteX10" fmla="*/ 2491583 w 2826470"/>
              <a:gd name="connsiteY10" fmla="*/ 3510085 h 3723845"/>
              <a:gd name="connsiteX11" fmla="*/ 2776899 w 2826470"/>
              <a:gd name="connsiteY11" fmla="*/ 633400 h 3723845"/>
              <a:gd name="connsiteX0" fmla="*/ 2811958 w 2826509"/>
              <a:gd name="connsiteY0" fmla="*/ 348150 h 3775381"/>
              <a:gd name="connsiteX1" fmla="*/ 2745524 w 2826509"/>
              <a:gd name="connsiteY1" fmla="*/ 72529 h 3775381"/>
              <a:gd name="connsiteX2" fmla="*/ 2661254 w 2826509"/>
              <a:gd name="connsiteY2" fmla="*/ 5186 h 3775381"/>
              <a:gd name="connsiteX3" fmla="*/ 2650980 w 2826509"/>
              <a:gd name="connsiteY3" fmla="*/ 169572 h 3775381"/>
              <a:gd name="connsiteX4" fmla="*/ 2445497 w 2826509"/>
              <a:gd name="connsiteY4" fmla="*/ 1464116 h 3775381"/>
              <a:gd name="connsiteX5" fmla="*/ 2085901 w 2826509"/>
              <a:gd name="connsiteY5" fmla="*/ 2306597 h 3775381"/>
              <a:gd name="connsiteX6" fmla="*/ 1664661 w 2826509"/>
              <a:gd name="connsiteY6" fmla="*/ 2851127 h 3775381"/>
              <a:gd name="connsiteX7" fmla="*/ 935196 w 2826509"/>
              <a:gd name="connsiteY7" fmla="*/ 3292916 h 3775381"/>
              <a:gd name="connsiteX8" fmla="*/ 164634 w 2826509"/>
              <a:gd name="connsiteY8" fmla="*/ 3498399 h 3775381"/>
              <a:gd name="connsiteX9" fmla="*/ 247 w 2826509"/>
              <a:gd name="connsiteY9" fmla="*/ 3508673 h 3775381"/>
              <a:gd name="connsiteX10" fmla="*/ 2160881 w 2826509"/>
              <a:gd name="connsiteY10" fmla="*/ 3578002 h 3775381"/>
              <a:gd name="connsiteX11" fmla="*/ 2776938 w 2826509"/>
              <a:gd name="connsiteY11" fmla="*/ 633400 h 3775381"/>
              <a:gd name="connsiteX0" fmla="*/ 3058204 w 3072755"/>
              <a:gd name="connsiteY0" fmla="*/ 348150 h 4085820"/>
              <a:gd name="connsiteX1" fmla="*/ 2991770 w 3072755"/>
              <a:gd name="connsiteY1" fmla="*/ 72529 h 4085820"/>
              <a:gd name="connsiteX2" fmla="*/ 2907500 w 3072755"/>
              <a:gd name="connsiteY2" fmla="*/ 5186 h 4085820"/>
              <a:gd name="connsiteX3" fmla="*/ 2897226 w 3072755"/>
              <a:gd name="connsiteY3" fmla="*/ 169572 h 4085820"/>
              <a:gd name="connsiteX4" fmla="*/ 2691743 w 3072755"/>
              <a:gd name="connsiteY4" fmla="*/ 1464116 h 4085820"/>
              <a:gd name="connsiteX5" fmla="*/ 2332147 w 3072755"/>
              <a:gd name="connsiteY5" fmla="*/ 2306597 h 4085820"/>
              <a:gd name="connsiteX6" fmla="*/ 1910907 w 3072755"/>
              <a:gd name="connsiteY6" fmla="*/ 2851127 h 4085820"/>
              <a:gd name="connsiteX7" fmla="*/ 1181442 w 3072755"/>
              <a:gd name="connsiteY7" fmla="*/ 3292916 h 4085820"/>
              <a:gd name="connsiteX8" fmla="*/ 410880 w 3072755"/>
              <a:gd name="connsiteY8" fmla="*/ 3498399 h 4085820"/>
              <a:gd name="connsiteX9" fmla="*/ 246493 w 3072755"/>
              <a:gd name="connsiteY9" fmla="*/ 3508673 h 4085820"/>
              <a:gd name="connsiteX10" fmla="*/ 198948 w 3072755"/>
              <a:gd name="connsiteY10" fmla="*/ 3946691 h 4085820"/>
              <a:gd name="connsiteX11" fmla="*/ 3023184 w 3072755"/>
              <a:gd name="connsiteY11" fmla="*/ 633400 h 4085820"/>
              <a:gd name="connsiteX0" fmla="*/ 2859310 w 2873861"/>
              <a:gd name="connsiteY0" fmla="*/ 348150 h 3950831"/>
              <a:gd name="connsiteX1" fmla="*/ 2792876 w 2873861"/>
              <a:gd name="connsiteY1" fmla="*/ 72529 h 3950831"/>
              <a:gd name="connsiteX2" fmla="*/ 2708606 w 2873861"/>
              <a:gd name="connsiteY2" fmla="*/ 5186 h 3950831"/>
              <a:gd name="connsiteX3" fmla="*/ 2698332 w 2873861"/>
              <a:gd name="connsiteY3" fmla="*/ 169572 h 3950831"/>
              <a:gd name="connsiteX4" fmla="*/ 2492849 w 2873861"/>
              <a:gd name="connsiteY4" fmla="*/ 1464116 h 3950831"/>
              <a:gd name="connsiteX5" fmla="*/ 2133253 w 2873861"/>
              <a:gd name="connsiteY5" fmla="*/ 2306597 h 3950831"/>
              <a:gd name="connsiteX6" fmla="*/ 1712013 w 2873861"/>
              <a:gd name="connsiteY6" fmla="*/ 2851127 h 3950831"/>
              <a:gd name="connsiteX7" fmla="*/ 982548 w 2873861"/>
              <a:gd name="connsiteY7" fmla="*/ 3292916 h 3950831"/>
              <a:gd name="connsiteX8" fmla="*/ 211986 w 2873861"/>
              <a:gd name="connsiteY8" fmla="*/ 3498399 h 3950831"/>
              <a:gd name="connsiteX9" fmla="*/ 47599 w 2873861"/>
              <a:gd name="connsiteY9" fmla="*/ 3508673 h 3950831"/>
              <a:gd name="connsiteX10" fmla="*/ 54 w 2873861"/>
              <a:gd name="connsiteY10" fmla="*/ 3946691 h 3950831"/>
              <a:gd name="connsiteX11" fmla="*/ 2824290 w 2873861"/>
              <a:gd name="connsiteY11" fmla="*/ 633400 h 3950831"/>
              <a:gd name="connsiteX0" fmla="*/ 2864904 w 2879455"/>
              <a:gd name="connsiteY0" fmla="*/ 348150 h 3980710"/>
              <a:gd name="connsiteX1" fmla="*/ 2798470 w 2879455"/>
              <a:gd name="connsiteY1" fmla="*/ 72529 h 3980710"/>
              <a:gd name="connsiteX2" fmla="*/ 2714200 w 2879455"/>
              <a:gd name="connsiteY2" fmla="*/ 5186 h 3980710"/>
              <a:gd name="connsiteX3" fmla="*/ 2703926 w 2879455"/>
              <a:gd name="connsiteY3" fmla="*/ 169572 h 3980710"/>
              <a:gd name="connsiteX4" fmla="*/ 2498443 w 2879455"/>
              <a:gd name="connsiteY4" fmla="*/ 1464116 h 3980710"/>
              <a:gd name="connsiteX5" fmla="*/ 2138847 w 2879455"/>
              <a:gd name="connsiteY5" fmla="*/ 2306597 h 3980710"/>
              <a:gd name="connsiteX6" fmla="*/ 1717607 w 2879455"/>
              <a:gd name="connsiteY6" fmla="*/ 2851127 h 3980710"/>
              <a:gd name="connsiteX7" fmla="*/ 988142 w 2879455"/>
              <a:gd name="connsiteY7" fmla="*/ 3292916 h 3980710"/>
              <a:gd name="connsiteX8" fmla="*/ 217580 w 2879455"/>
              <a:gd name="connsiteY8" fmla="*/ 3498399 h 3980710"/>
              <a:gd name="connsiteX9" fmla="*/ 53193 w 2879455"/>
              <a:gd name="connsiteY9" fmla="*/ 3508673 h 3980710"/>
              <a:gd name="connsiteX10" fmla="*/ 5648 w 2879455"/>
              <a:gd name="connsiteY10" fmla="*/ 3946691 h 3980710"/>
              <a:gd name="connsiteX11" fmla="*/ 96412 w 2879455"/>
              <a:gd name="connsiteY11" fmla="*/ 3980710 h 3980710"/>
              <a:gd name="connsiteX0" fmla="*/ 2865017 w 2879568"/>
              <a:gd name="connsiteY0" fmla="*/ 348150 h 3990413"/>
              <a:gd name="connsiteX1" fmla="*/ 2798583 w 2879568"/>
              <a:gd name="connsiteY1" fmla="*/ 72529 h 3990413"/>
              <a:gd name="connsiteX2" fmla="*/ 2714313 w 2879568"/>
              <a:gd name="connsiteY2" fmla="*/ 5186 h 3990413"/>
              <a:gd name="connsiteX3" fmla="*/ 2704039 w 2879568"/>
              <a:gd name="connsiteY3" fmla="*/ 169572 h 3990413"/>
              <a:gd name="connsiteX4" fmla="*/ 2498556 w 2879568"/>
              <a:gd name="connsiteY4" fmla="*/ 1464116 h 3990413"/>
              <a:gd name="connsiteX5" fmla="*/ 2138960 w 2879568"/>
              <a:gd name="connsiteY5" fmla="*/ 2306597 h 3990413"/>
              <a:gd name="connsiteX6" fmla="*/ 1717720 w 2879568"/>
              <a:gd name="connsiteY6" fmla="*/ 2851127 h 3990413"/>
              <a:gd name="connsiteX7" fmla="*/ 988255 w 2879568"/>
              <a:gd name="connsiteY7" fmla="*/ 3292916 h 3990413"/>
              <a:gd name="connsiteX8" fmla="*/ 217693 w 2879568"/>
              <a:gd name="connsiteY8" fmla="*/ 3498399 h 3990413"/>
              <a:gd name="connsiteX9" fmla="*/ 53306 w 2879568"/>
              <a:gd name="connsiteY9" fmla="*/ 3508673 h 3990413"/>
              <a:gd name="connsiteX10" fmla="*/ 5761 w 2879568"/>
              <a:gd name="connsiteY10" fmla="*/ 3946691 h 3990413"/>
              <a:gd name="connsiteX11" fmla="*/ 184074 w 2879568"/>
              <a:gd name="connsiteY11" fmla="*/ 3990413 h 3990413"/>
              <a:gd name="connsiteX0" fmla="*/ 2865017 w 2879568"/>
              <a:gd name="connsiteY0" fmla="*/ 348150 h 3990672"/>
              <a:gd name="connsiteX1" fmla="*/ 2798583 w 2879568"/>
              <a:gd name="connsiteY1" fmla="*/ 72529 h 3990672"/>
              <a:gd name="connsiteX2" fmla="*/ 2714313 w 2879568"/>
              <a:gd name="connsiteY2" fmla="*/ 5186 h 3990672"/>
              <a:gd name="connsiteX3" fmla="*/ 2704039 w 2879568"/>
              <a:gd name="connsiteY3" fmla="*/ 169572 h 3990672"/>
              <a:gd name="connsiteX4" fmla="*/ 2498556 w 2879568"/>
              <a:gd name="connsiteY4" fmla="*/ 1464116 h 3990672"/>
              <a:gd name="connsiteX5" fmla="*/ 2138960 w 2879568"/>
              <a:gd name="connsiteY5" fmla="*/ 2306597 h 3990672"/>
              <a:gd name="connsiteX6" fmla="*/ 1717720 w 2879568"/>
              <a:gd name="connsiteY6" fmla="*/ 2851127 h 3990672"/>
              <a:gd name="connsiteX7" fmla="*/ 988255 w 2879568"/>
              <a:gd name="connsiteY7" fmla="*/ 3292916 h 3990672"/>
              <a:gd name="connsiteX8" fmla="*/ 217693 w 2879568"/>
              <a:gd name="connsiteY8" fmla="*/ 3498399 h 3990672"/>
              <a:gd name="connsiteX9" fmla="*/ 53306 w 2879568"/>
              <a:gd name="connsiteY9" fmla="*/ 3508673 h 3990672"/>
              <a:gd name="connsiteX10" fmla="*/ 5761 w 2879568"/>
              <a:gd name="connsiteY10" fmla="*/ 3946691 h 3990672"/>
              <a:gd name="connsiteX11" fmla="*/ 184074 w 2879568"/>
              <a:gd name="connsiteY11" fmla="*/ 3990413 h 3990672"/>
              <a:gd name="connsiteX0" fmla="*/ 2514821 w 2805215"/>
              <a:gd name="connsiteY0" fmla="*/ 4304389 h 4304389"/>
              <a:gd name="connsiteX1" fmla="*/ 2798583 w 2805215"/>
              <a:gd name="connsiteY1" fmla="*/ 322471 h 4304389"/>
              <a:gd name="connsiteX2" fmla="*/ 2714313 w 2805215"/>
              <a:gd name="connsiteY2" fmla="*/ 255128 h 4304389"/>
              <a:gd name="connsiteX3" fmla="*/ 2704039 w 2805215"/>
              <a:gd name="connsiteY3" fmla="*/ 419514 h 4304389"/>
              <a:gd name="connsiteX4" fmla="*/ 2498556 w 2805215"/>
              <a:gd name="connsiteY4" fmla="*/ 1714058 h 4304389"/>
              <a:gd name="connsiteX5" fmla="*/ 2138960 w 2805215"/>
              <a:gd name="connsiteY5" fmla="*/ 2556539 h 4304389"/>
              <a:gd name="connsiteX6" fmla="*/ 1717720 w 2805215"/>
              <a:gd name="connsiteY6" fmla="*/ 3101069 h 4304389"/>
              <a:gd name="connsiteX7" fmla="*/ 988255 w 2805215"/>
              <a:gd name="connsiteY7" fmla="*/ 3542858 h 4304389"/>
              <a:gd name="connsiteX8" fmla="*/ 217693 w 2805215"/>
              <a:gd name="connsiteY8" fmla="*/ 3748341 h 4304389"/>
              <a:gd name="connsiteX9" fmla="*/ 53306 w 2805215"/>
              <a:gd name="connsiteY9" fmla="*/ 3758615 h 4304389"/>
              <a:gd name="connsiteX10" fmla="*/ 5761 w 2805215"/>
              <a:gd name="connsiteY10" fmla="*/ 4196633 h 4304389"/>
              <a:gd name="connsiteX11" fmla="*/ 184074 w 2805215"/>
              <a:gd name="connsiteY11" fmla="*/ 4240355 h 4304389"/>
              <a:gd name="connsiteX0" fmla="*/ 2563459 w 2802844"/>
              <a:gd name="connsiteY0" fmla="*/ 4293972 h 4293972"/>
              <a:gd name="connsiteX1" fmla="*/ 2798583 w 2802844"/>
              <a:gd name="connsiteY1" fmla="*/ 321757 h 4293972"/>
              <a:gd name="connsiteX2" fmla="*/ 2714313 w 2802844"/>
              <a:gd name="connsiteY2" fmla="*/ 254414 h 4293972"/>
              <a:gd name="connsiteX3" fmla="*/ 2704039 w 2802844"/>
              <a:gd name="connsiteY3" fmla="*/ 418800 h 4293972"/>
              <a:gd name="connsiteX4" fmla="*/ 2498556 w 2802844"/>
              <a:gd name="connsiteY4" fmla="*/ 1713344 h 4293972"/>
              <a:gd name="connsiteX5" fmla="*/ 2138960 w 2802844"/>
              <a:gd name="connsiteY5" fmla="*/ 2555825 h 4293972"/>
              <a:gd name="connsiteX6" fmla="*/ 1717720 w 2802844"/>
              <a:gd name="connsiteY6" fmla="*/ 3100355 h 4293972"/>
              <a:gd name="connsiteX7" fmla="*/ 988255 w 2802844"/>
              <a:gd name="connsiteY7" fmla="*/ 3542144 h 4293972"/>
              <a:gd name="connsiteX8" fmla="*/ 217693 w 2802844"/>
              <a:gd name="connsiteY8" fmla="*/ 3747627 h 4293972"/>
              <a:gd name="connsiteX9" fmla="*/ 53306 w 2802844"/>
              <a:gd name="connsiteY9" fmla="*/ 3757901 h 4293972"/>
              <a:gd name="connsiteX10" fmla="*/ 5761 w 2802844"/>
              <a:gd name="connsiteY10" fmla="*/ 4195919 h 4293972"/>
              <a:gd name="connsiteX11" fmla="*/ 184074 w 2802844"/>
              <a:gd name="connsiteY11" fmla="*/ 4239641 h 4293972"/>
              <a:gd name="connsiteX0" fmla="*/ 2563459 w 2798893"/>
              <a:gd name="connsiteY0" fmla="*/ 4083111 h 4083111"/>
              <a:gd name="connsiteX1" fmla="*/ 2798583 w 2798893"/>
              <a:gd name="connsiteY1" fmla="*/ 110896 h 4083111"/>
              <a:gd name="connsiteX2" fmla="*/ 2714313 w 2798893"/>
              <a:gd name="connsiteY2" fmla="*/ 43553 h 4083111"/>
              <a:gd name="connsiteX3" fmla="*/ 2704039 w 2798893"/>
              <a:gd name="connsiteY3" fmla="*/ 207939 h 4083111"/>
              <a:gd name="connsiteX4" fmla="*/ 2498556 w 2798893"/>
              <a:gd name="connsiteY4" fmla="*/ 1502483 h 4083111"/>
              <a:gd name="connsiteX5" fmla="*/ 2138960 w 2798893"/>
              <a:gd name="connsiteY5" fmla="*/ 2344964 h 4083111"/>
              <a:gd name="connsiteX6" fmla="*/ 1717720 w 2798893"/>
              <a:gd name="connsiteY6" fmla="*/ 2889494 h 4083111"/>
              <a:gd name="connsiteX7" fmla="*/ 988255 w 2798893"/>
              <a:gd name="connsiteY7" fmla="*/ 3331283 h 4083111"/>
              <a:gd name="connsiteX8" fmla="*/ 217693 w 2798893"/>
              <a:gd name="connsiteY8" fmla="*/ 3536766 h 4083111"/>
              <a:gd name="connsiteX9" fmla="*/ 53306 w 2798893"/>
              <a:gd name="connsiteY9" fmla="*/ 3547040 h 4083111"/>
              <a:gd name="connsiteX10" fmla="*/ 5761 w 2798893"/>
              <a:gd name="connsiteY10" fmla="*/ 3985058 h 4083111"/>
              <a:gd name="connsiteX11" fmla="*/ 184074 w 2798893"/>
              <a:gd name="connsiteY11" fmla="*/ 4028780 h 4083111"/>
              <a:gd name="connsiteX0" fmla="*/ 2563459 w 2760201"/>
              <a:gd name="connsiteY0" fmla="*/ 4089243 h 4089243"/>
              <a:gd name="connsiteX1" fmla="*/ 2759672 w 2760201"/>
              <a:gd name="connsiteY1" fmla="*/ 107325 h 4089243"/>
              <a:gd name="connsiteX2" fmla="*/ 2714313 w 2760201"/>
              <a:gd name="connsiteY2" fmla="*/ 49685 h 4089243"/>
              <a:gd name="connsiteX3" fmla="*/ 2704039 w 2760201"/>
              <a:gd name="connsiteY3" fmla="*/ 214071 h 4089243"/>
              <a:gd name="connsiteX4" fmla="*/ 2498556 w 2760201"/>
              <a:gd name="connsiteY4" fmla="*/ 1508615 h 4089243"/>
              <a:gd name="connsiteX5" fmla="*/ 2138960 w 2760201"/>
              <a:gd name="connsiteY5" fmla="*/ 2351096 h 4089243"/>
              <a:gd name="connsiteX6" fmla="*/ 1717720 w 2760201"/>
              <a:gd name="connsiteY6" fmla="*/ 2895626 h 4089243"/>
              <a:gd name="connsiteX7" fmla="*/ 988255 w 2760201"/>
              <a:gd name="connsiteY7" fmla="*/ 3337415 h 4089243"/>
              <a:gd name="connsiteX8" fmla="*/ 217693 w 2760201"/>
              <a:gd name="connsiteY8" fmla="*/ 3542898 h 4089243"/>
              <a:gd name="connsiteX9" fmla="*/ 53306 w 2760201"/>
              <a:gd name="connsiteY9" fmla="*/ 3553172 h 4089243"/>
              <a:gd name="connsiteX10" fmla="*/ 5761 w 2760201"/>
              <a:gd name="connsiteY10" fmla="*/ 3991190 h 4089243"/>
              <a:gd name="connsiteX11" fmla="*/ 184074 w 2760201"/>
              <a:gd name="connsiteY11" fmla="*/ 4034912 h 4089243"/>
              <a:gd name="connsiteX0" fmla="*/ 2641281 w 2761627"/>
              <a:gd name="connsiteY0" fmla="*/ 4259538 h 4259539"/>
              <a:gd name="connsiteX1" fmla="*/ 2759672 w 2761627"/>
              <a:gd name="connsiteY1" fmla="*/ 316429 h 4259539"/>
              <a:gd name="connsiteX2" fmla="*/ 2714313 w 2761627"/>
              <a:gd name="connsiteY2" fmla="*/ 258789 h 4259539"/>
              <a:gd name="connsiteX3" fmla="*/ 2704039 w 2761627"/>
              <a:gd name="connsiteY3" fmla="*/ 423175 h 4259539"/>
              <a:gd name="connsiteX4" fmla="*/ 2498556 w 2761627"/>
              <a:gd name="connsiteY4" fmla="*/ 1717719 h 4259539"/>
              <a:gd name="connsiteX5" fmla="*/ 2138960 w 2761627"/>
              <a:gd name="connsiteY5" fmla="*/ 2560200 h 4259539"/>
              <a:gd name="connsiteX6" fmla="*/ 1717720 w 2761627"/>
              <a:gd name="connsiteY6" fmla="*/ 3104730 h 4259539"/>
              <a:gd name="connsiteX7" fmla="*/ 988255 w 2761627"/>
              <a:gd name="connsiteY7" fmla="*/ 3546519 h 4259539"/>
              <a:gd name="connsiteX8" fmla="*/ 217693 w 2761627"/>
              <a:gd name="connsiteY8" fmla="*/ 3752002 h 4259539"/>
              <a:gd name="connsiteX9" fmla="*/ 53306 w 2761627"/>
              <a:gd name="connsiteY9" fmla="*/ 3762276 h 4259539"/>
              <a:gd name="connsiteX10" fmla="*/ 5761 w 2761627"/>
              <a:gd name="connsiteY10" fmla="*/ 4200294 h 4259539"/>
              <a:gd name="connsiteX11" fmla="*/ 184074 w 2761627"/>
              <a:gd name="connsiteY11" fmla="*/ 4244016 h 4259539"/>
              <a:gd name="connsiteX0" fmla="*/ 2699647 w 2759783"/>
              <a:gd name="connsiteY0" fmla="*/ 4269957 h 4269957"/>
              <a:gd name="connsiteX1" fmla="*/ 2759672 w 2759783"/>
              <a:gd name="connsiteY1" fmla="*/ 317145 h 4269957"/>
              <a:gd name="connsiteX2" fmla="*/ 2714313 w 2759783"/>
              <a:gd name="connsiteY2" fmla="*/ 259505 h 4269957"/>
              <a:gd name="connsiteX3" fmla="*/ 2704039 w 2759783"/>
              <a:gd name="connsiteY3" fmla="*/ 423891 h 4269957"/>
              <a:gd name="connsiteX4" fmla="*/ 2498556 w 2759783"/>
              <a:gd name="connsiteY4" fmla="*/ 1718435 h 4269957"/>
              <a:gd name="connsiteX5" fmla="*/ 2138960 w 2759783"/>
              <a:gd name="connsiteY5" fmla="*/ 2560916 h 4269957"/>
              <a:gd name="connsiteX6" fmla="*/ 1717720 w 2759783"/>
              <a:gd name="connsiteY6" fmla="*/ 3105446 h 4269957"/>
              <a:gd name="connsiteX7" fmla="*/ 988255 w 2759783"/>
              <a:gd name="connsiteY7" fmla="*/ 3547235 h 4269957"/>
              <a:gd name="connsiteX8" fmla="*/ 217693 w 2759783"/>
              <a:gd name="connsiteY8" fmla="*/ 3752718 h 4269957"/>
              <a:gd name="connsiteX9" fmla="*/ 53306 w 2759783"/>
              <a:gd name="connsiteY9" fmla="*/ 3762992 h 4269957"/>
              <a:gd name="connsiteX10" fmla="*/ 5761 w 2759783"/>
              <a:gd name="connsiteY10" fmla="*/ 4201010 h 4269957"/>
              <a:gd name="connsiteX11" fmla="*/ 184074 w 2759783"/>
              <a:gd name="connsiteY11" fmla="*/ 4244732 h 4269957"/>
              <a:gd name="connsiteX0" fmla="*/ 2728830 w 2764156"/>
              <a:gd name="connsiteY0" fmla="*/ 4269957 h 4269957"/>
              <a:gd name="connsiteX1" fmla="*/ 2759672 w 2764156"/>
              <a:gd name="connsiteY1" fmla="*/ 317145 h 4269957"/>
              <a:gd name="connsiteX2" fmla="*/ 2714313 w 2764156"/>
              <a:gd name="connsiteY2" fmla="*/ 259505 h 4269957"/>
              <a:gd name="connsiteX3" fmla="*/ 2704039 w 2764156"/>
              <a:gd name="connsiteY3" fmla="*/ 423891 h 4269957"/>
              <a:gd name="connsiteX4" fmla="*/ 2498556 w 2764156"/>
              <a:gd name="connsiteY4" fmla="*/ 1718435 h 4269957"/>
              <a:gd name="connsiteX5" fmla="*/ 2138960 w 2764156"/>
              <a:gd name="connsiteY5" fmla="*/ 2560916 h 4269957"/>
              <a:gd name="connsiteX6" fmla="*/ 1717720 w 2764156"/>
              <a:gd name="connsiteY6" fmla="*/ 3105446 h 4269957"/>
              <a:gd name="connsiteX7" fmla="*/ 988255 w 2764156"/>
              <a:gd name="connsiteY7" fmla="*/ 3547235 h 4269957"/>
              <a:gd name="connsiteX8" fmla="*/ 217693 w 2764156"/>
              <a:gd name="connsiteY8" fmla="*/ 3752718 h 4269957"/>
              <a:gd name="connsiteX9" fmla="*/ 53306 w 2764156"/>
              <a:gd name="connsiteY9" fmla="*/ 3762992 h 4269957"/>
              <a:gd name="connsiteX10" fmla="*/ 5761 w 2764156"/>
              <a:gd name="connsiteY10" fmla="*/ 4201010 h 4269957"/>
              <a:gd name="connsiteX11" fmla="*/ 184074 w 2764156"/>
              <a:gd name="connsiteY11" fmla="*/ 4244732 h 4269957"/>
              <a:gd name="connsiteX0" fmla="*/ 2728830 w 2764156"/>
              <a:gd name="connsiteY0" fmla="*/ 4066199 h 4066199"/>
              <a:gd name="connsiteX1" fmla="*/ 2759672 w 2764156"/>
              <a:gd name="connsiteY1" fmla="*/ 113387 h 4066199"/>
              <a:gd name="connsiteX2" fmla="*/ 2714313 w 2764156"/>
              <a:gd name="connsiteY2" fmla="*/ 55747 h 4066199"/>
              <a:gd name="connsiteX3" fmla="*/ 2704039 w 2764156"/>
              <a:gd name="connsiteY3" fmla="*/ 220133 h 4066199"/>
              <a:gd name="connsiteX4" fmla="*/ 2498556 w 2764156"/>
              <a:gd name="connsiteY4" fmla="*/ 1514677 h 4066199"/>
              <a:gd name="connsiteX5" fmla="*/ 2138960 w 2764156"/>
              <a:gd name="connsiteY5" fmla="*/ 2357158 h 4066199"/>
              <a:gd name="connsiteX6" fmla="*/ 1717720 w 2764156"/>
              <a:gd name="connsiteY6" fmla="*/ 2901688 h 4066199"/>
              <a:gd name="connsiteX7" fmla="*/ 988255 w 2764156"/>
              <a:gd name="connsiteY7" fmla="*/ 3343477 h 4066199"/>
              <a:gd name="connsiteX8" fmla="*/ 217693 w 2764156"/>
              <a:gd name="connsiteY8" fmla="*/ 3548960 h 4066199"/>
              <a:gd name="connsiteX9" fmla="*/ 53306 w 2764156"/>
              <a:gd name="connsiteY9" fmla="*/ 3559234 h 4066199"/>
              <a:gd name="connsiteX10" fmla="*/ 5761 w 2764156"/>
              <a:gd name="connsiteY10" fmla="*/ 3997252 h 4066199"/>
              <a:gd name="connsiteX11" fmla="*/ 184074 w 2764156"/>
              <a:gd name="connsiteY11" fmla="*/ 4040974 h 4066199"/>
              <a:gd name="connsiteX0" fmla="*/ 2731289 w 2766615"/>
              <a:gd name="connsiteY0" fmla="*/ 4066199 h 4147699"/>
              <a:gd name="connsiteX1" fmla="*/ 2762131 w 2766615"/>
              <a:gd name="connsiteY1" fmla="*/ 113387 h 4147699"/>
              <a:gd name="connsiteX2" fmla="*/ 2716772 w 2766615"/>
              <a:gd name="connsiteY2" fmla="*/ 55747 h 4147699"/>
              <a:gd name="connsiteX3" fmla="*/ 2706498 w 2766615"/>
              <a:gd name="connsiteY3" fmla="*/ 220133 h 4147699"/>
              <a:gd name="connsiteX4" fmla="*/ 2501015 w 2766615"/>
              <a:gd name="connsiteY4" fmla="*/ 1514677 h 4147699"/>
              <a:gd name="connsiteX5" fmla="*/ 2141419 w 2766615"/>
              <a:gd name="connsiteY5" fmla="*/ 2357158 h 4147699"/>
              <a:gd name="connsiteX6" fmla="*/ 1720179 w 2766615"/>
              <a:gd name="connsiteY6" fmla="*/ 2901688 h 4147699"/>
              <a:gd name="connsiteX7" fmla="*/ 990714 w 2766615"/>
              <a:gd name="connsiteY7" fmla="*/ 3343477 h 4147699"/>
              <a:gd name="connsiteX8" fmla="*/ 220152 w 2766615"/>
              <a:gd name="connsiteY8" fmla="*/ 3548960 h 4147699"/>
              <a:gd name="connsiteX9" fmla="*/ 55765 w 2766615"/>
              <a:gd name="connsiteY9" fmla="*/ 3559234 h 4147699"/>
              <a:gd name="connsiteX10" fmla="*/ 8220 w 2766615"/>
              <a:gd name="connsiteY10" fmla="*/ 3997252 h 4147699"/>
              <a:gd name="connsiteX11" fmla="*/ 225444 w 2766615"/>
              <a:gd name="connsiteY11" fmla="*/ 4147699 h 4147699"/>
              <a:gd name="connsiteX0" fmla="*/ 2690243 w 2725569"/>
              <a:gd name="connsiteY0" fmla="*/ 4066199 h 4155411"/>
              <a:gd name="connsiteX1" fmla="*/ 2721085 w 2725569"/>
              <a:gd name="connsiteY1" fmla="*/ 113387 h 4155411"/>
              <a:gd name="connsiteX2" fmla="*/ 2675726 w 2725569"/>
              <a:gd name="connsiteY2" fmla="*/ 55747 h 4155411"/>
              <a:gd name="connsiteX3" fmla="*/ 2665452 w 2725569"/>
              <a:gd name="connsiteY3" fmla="*/ 220133 h 4155411"/>
              <a:gd name="connsiteX4" fmla="*/ 2459969 w 2725569"/>
              <a:gd name="connsiteY4" fmla="*/ 1514677 h 4155411"/>
              <a:gd name="connsiteX5" fmla="*/ 2100373 w 2725569"/>
              <a:gd name="connsiteY5" fmla="*/ 2357158 h 4155411"/>
              <a:gd name="connsiteX6" fmla="*/ 1679133 w 2725569"/>
              <a:gd name="connsiteY6" fmla="*/ 2901688 h 4155411"/>
              <a:gd name="connsiteX7" fmla="*/ 949668 w 2725569"/>
              <a:gd name="connsiteY7" fmla="*/ 3343477 h 4155411"/>
              <a:gd name="connsiteX8" fmla="*/ 179106 w 2725569"/>
              <a:gd name="connsiteY8" fmla="*/ 3548960 h 4155411"/>
              <a:gd name="connsiteX9" fmla="*/ 14719 w 2725569"/>
              <a:gd name="connsiteY9" fmla="*/ 3559234 h 4155411"/>
              <a:gd name="connsiteX10" fmla="*/ 25540 w 2725569"/>
              <a:gd name="connsiteY10" fmla="*/ 4103979 h 4155411"/>
              <a:gd name="connsiteX11" fmla="*/ 184398 w 2725569"/>
              <a:gd name="connsiteY11" fmla="*/ 4147699 h 4155411"/>
              <a:gd name="connsiteX0" fmla="*/ 2690243 w 2725569"/>
              <a:gd name="connsiteY0" fmla="*/ 4066199 h 4176806"/>
              <a:gd name="connsiteX1" fmla="*/ 2721085 w 2725569"/>
              <a:gd name="connsiteY1" fmla="*/ 113387 h 4176806"/>
              <a:gd name="connsiteX2" fmla="*/ 2675726 w 2725569"/>
              <a:gd name="connsiteY2" fmla="*/ 55747 h 4176806"/>
              <a:gd name="connsiteX3" fmla="*/ 2665452 w 2725569"/>
              <a:gd name="connsiteY3" fmla="*/ 220133 h 4176806"/>
              <a:gd name="connsiteX4" fmla="*/ 2459969 w 2725569"/>
              <a:gd name="connsiteY4" fmla="*/ 1514677 h 4176806"/>
              <a:gd name="connsiteX5" fmla="*/ 2100373 w 2725569"/>
              <a:gd name="connsiteY5" fmla="*/ 2357158 h 4176806"/>
              <a:gd name="connsiteX6" fmla="*/ 1679133 w 2725569"/>
              <a:gd name="connsiteY6" fmla="*/ 2901688 h 4176806"/>
              <a:gd name="connsiteX7" fmla="*/ 949668 w 2725569"/>
              <a:gd name="connsiteY7" fmla="*/ 3343477 h 4176806"/>
              <a:gd name="connsiteX8" fmla="*/ 179106 w 2725569"/>
              <a:gd name="connsiteY8" fmla="*/ 3548960 h 4176806"/>
              <a:gd name="connsiteX9" fmla="*/ 14719 w 2725569"/>
              <a:gd name="connsiteY9" fmla="*/ 3559234 h 4176806"/>
              <a:gd name="connsiteX10" fmla="*/ 25540 w 2725569"/>
              <a:gd name="connsiteY10" fmla="*/ 4103979 h 4176806"/>
              <a:gd name="connsiteX11" fmla="*/ 184398 w 2725569"/>
              <a:gd name="connsiteY11" fmla="*/ 4176806 h 4176806"/>
              <a:gd name="connsiteX0" fmla="*/ 2690243 w 2725569"/>
              <a:gd name="connsiteY0" fmla="*/ 4363720 h 4387006"/>
              <a:gd name="connsiteX1" fmla="*/ 2721085 w 2725569"/>
              <a:gd name="connsiteY1" fmla="*/ 323587 h 4387006"/>
              <a:gd name="connsiteX2" fmla="*/ 2675726 w 2725569"/>
              <a:gd name="connsiteY2" fmla="*/ 265947 h 4387006"/>
              <a:gd name="connsiteX3" fmla="*/ 2665452 w 2725569"/>
              <a:gd name="connsiteY3" fmla="*/ 430333 h 4387006"/>
              <a:gd name="connsiteX4" fmla="*/ 2459969 w 2725569"/>
              <a:gd name="connsiteY4" fmla="*/ 1724877 h 4387006"/>
              <a:gd name="connsiteX5" fmla="*/ 2100373 w 2725569"/>
              <a:gd name="connsiteY5" fmla="*/ 2567358 h 4387006"/>
              <a:gd name="connsiteX6" fmla="*/ 1679133 w 2725569"/>
              <a:gd name="connsiteY6" fmla="*/ 3111888 h 4387006"/>
              <a:gd name="connsiteX7" fmla="*/ 949668 w 2725569"/>
              <a:gd name="connsiteY7" fmla="*/ 3553677 h 4387006"/>
              <a:gd name="connsiteX8" fmla="*/ 179106 w 2725569"/>
              <a:gd name="connsiteY8" fmla="*/ 3759160 h 4387006"/>
              <a:gd name="connsiteX9" fmla="*/ 14719 w 2725569"/>
              <a:gd name="connsiteY9" fmla="*/ 3769434 h 4387006"/>
              <a:gd name="connsiteX10" fmla="*/ 25540 w 2725569"/>
              <a:gd name="connsiteY10" fmla="*/ 4314179 h 4387006"/>
              <a:gd name="connsiteX11" fmla="*/ 184398 w 2725569"/>
              <a:gd name="connsiteY11" fmla="*/ 4387006 h 4387006"/>
              <a:gd name="connsiteX0" fmla="*/ 2690243 w 2725569"/>
              <a:gd name="connsiteY0" fmla="*/ 4143463 h 4166749"/>
              <a:gd name="connsiteX1" fmla="*/ 2721085 w 2725569"/>
              <a:gd name="connsiteY1" fmla="*/ 103330 h 4166749"/>
              <a:gd name="connsiteX2" fmla="*/ 2675726 w 2725569"/>
              <a:gd name="connsiteY2" fmla="*/ 45690 h 4166749"/>
              <a:gd name="connsiteX3" fmla="*/ 2665452 w 2725569"/>
              <a:gd name="connsiteY3" fmla="*/ 210076 h 4166749"/>
              <a:gd name="connsiteX4" fmla="*/ 2459969 w 2725569"/>
              <a:gd name="connsiteY4" fmla="*/ 1504620 h 4166749"/>
              <a:gd name="connsiteX5" fmla="*/ 2100373 w 2725569"/>
              <a:gd name="connsiteY5" fmla="*/ 2347101 h 4166749"/>
              <a:gd name="connsiteX6" fmla="*/ 1679133 w 2725569"/>
              <a:gd name="connsiteY6" fmla="*/ 2891631 h 4166749"/>
              <a:gd name="connsiteX7" fmla="*/ 949668 w 2725569"/>
              <a:gd name="connsiteY7" fmla="*/ 3333420 h 4166749"/>
              <a:gd name="connsiteX8" fmla="*/ 179106 w 2725569"/>
              <a:gd name="connsiteY8" fmla="*/ 3538903 h 4166749"/>
              <a:gd name="connsiteX9" fmla="*/ 14719 w 2725569"/>
              <a:gd name="connsiteY9" fmla="*/ 3549177 h 4166749"/>
              <a:gd name="connsiteX10" fmla="*/ 25540 w 2725569"/>
              <a:gd name="connsiteY10" fmla="*/ 4093922 h 4166749"/>
              <a:gd name="connsiteX11" fmla="*/ 184398 w 2725569"/>
              <a:gd name="connsiteY11" fmla="*/ 4166749 h 4166749"/>
              <a:gd name="connsiteX0" fmla="*/ 2690243 w 2725569"/>
              <a:gd name="connsiteY0" fmla="*/ 4143463 h 4215260"/>
              <a:gd name="connsiteX1" fmla="*/ 2721085 w 2725569"/>
              <a:gd name="connsiteY1" fmla="*/ 103330 h 4215260"/>
              <a:gd name="connsiteX2" fmla="*/ 2675726 w 2725569"/>
              <a:gd name="connsiteY2" fmla="*/ 45690 h 4215260"/>
              <a:gd name="connsiteX3" fmla="*/ 2665452 w 2725569"/>
              <a:gd name="connsiteY3" fmla="*/ 210076 h 4215260"/>
              <a:gd name="connsiteX4" fmla="*/ 2459969 w 2725569"/>
              <a:gd name="connsiteY4" fmla="*/ 1504620 h 4215260"/>
              <a:gd name="connsiteX5" fmla="*/ 2100373 w 2725569"/>
              <a:gd name="connsiteY5" fmla="*/ 2347101 h 4215260"/>
              <a:gd name="connsiteX6" fmla="*/ 1679133 w 2725569"/>
              <a:gd name="connsiteY6" fmla="*/ 2891631 h 4215260"/>
              <a:gd name="connsiteX7" fmla="*/ 949668 w 2725569"/>
              <a:gd name="connsiteY7" fmla="*/ 3333420 h 4215260"/>
              <a:gd name="connsiteX8" fmla="*/ 179106 w 2725569"/>
              <a:gd name="connsiteY8" fmla="*/ 3538903 h 4215260"/>
              <a:gd name="connsiteX9" fmla="*/ 14719 w 2725569"/>
              <a:gd name="connsiteY9" fmla="*/ 3549177 h 4215260"/>
              <a:gd name="connsiteX10" fmla="*/ 25540 w 2725569"/>
              <a:gd name="connsiteY10" fmla="*/ 4093922 h 4215260"/>
              <a:gd name="connsiteX11" fmla="*/ 184398 w 2725569"/>
              <a:gd name="connsiteY11" fmla="*/ 4215260 h 4215260"/>
              <a:gd name="connsiteX0" fmla="*/ 2707022 w 2742348"/>
              <a:gd name="connsiteY0" fmla="*/ 4143463 h 4215260"/>
              <a:gd name="connsiteX1" fmla="*/ 2737864 w 2742348"/>
              <a:gd name="connsiteY1" fmla="*/ 103330 h 4215260"/>
              <a:gd name="connsiteX2" fmla="*/ 2692505 w 2742348"/>
              <a:gd name="connsiteY2" fmla="*/ 45690 h 4215260"/>
              <a:gd name="connsiteX3" fmla="*/ 2682231 w 2742348"/>
              <a:gd name="connsiteY3" fmla="*/ 210076 h 4215260"/>
              <a:gd name="connsiteX4" fmla="*/ 2476748 w 2742348"/>
              <a:gd name="connsiteY4" fmla="*/ 1504620 h 4215260"/>
              <a:gd name="connsiteX5" fmla="*/ 2117152 w 2742348"/>
              <a:gd name="connsiteY5" fmla="*/ 2347101 h 4215260"/>
              <a:gd name="connsiteX6" fmla="*/ 1695912 w 2742348"/>
              <a:gd name="connsiteY6" fmla="*/ 2891631 h 4215260"/>
              <a:gd name="connsiteX7" fmla="*/ 966447 w 2742348"/>
              <a:gd name="connsiteY7" fmla="*/ 3333420 h 4215260"/>
              <a:gd name="connsiteX8" fmla="*/ 195885 w 2742348"/>
              <a:gd name="connsiteY8" fmla="*/ 3538903 h 4215260"/>
              <a:gd name="connsiteX9" fmla="*/ 31498 w 2742348"/>
              <a:gd name="connsiteY9" fmla="*/ 3549177 h 4215260"/>
              <a:gd name="connsiteX10" fmla="*/ 13136 w 2742348"/>
              <a:gd name="connsiteY10" fmla="*/ 4142434 h 4215260"/>
              <a:gd name="connsiteX11" fmla="*/ 201177 w 2742348"/>
              <a:gd name="connsiteY11" fmla="*/ 4215260 h 4215260"/>
              <a:gd name="connsiteX0" fmla="*/ 2694056 w 2729382"/>
              <a:gd name="connsiteY0" fmla="*/ 4143463 h 4215260"/>
              <a:gd name="connsiteX1" fmla="*/ 2724898 w 2729382"/>
              <a:gd name="connsiteY1" fmla="*/ 103330 h 4215260"/>
              <a:gd name="connsiteX2" fmla="*/ 2679539 w 2729382"/>
              <a:gd name="connsiteY2" fmla="*/ 45690 h 4215260"/>
              <a:gd name="connsiteX3" fmla="*/ 2669265 w 2729382"/>
              <a:gd name="connsiteY3" fmla="*/ 210076 h 4215260"/>
              <a:gd name="connsiteX4" fmla="*/ 2463782 w 2729382"/>
              <a:gd name="connsiteY4" fmla="*/ 1504620 h 4215260"/>
              <a:gd name="connsiteX5" fmla="*/ 2104186 w 2729382"/>
              <a:gd name="connsiteY5" fmla="*/ 2347101 h 4215260"/>
              <a:gd name="connsiteX6" fmla="*/ 1682946 w 2729382"/>
              <a:gd name="connsiteY6" fmla="*/ 2891631 h 4215260"/>
              <a:gd name="connsiteX7" fmla="*/ 953481 w 2729382"/>
              <a:gd name="connsiteY7" fmla="*/ 3333420 h 4215260"/>
              <a:gd name="connsiteX8" fmla="*/ 182919 w 2729382"/>
              <a:gd name="connsiteY8" fmla="*/ 3538903 h 4215260"/>
              <a:gd name="connsiteX9" fmla="*/ 18532 w 2729382"/>
              <a:gd name="connsiteY9" fmla="*/ 3549177 h 4215260"/>
              <a:gd name="connsiteX10" fmla="*/ 170 w 2729382"/>
              <a:gd name="connsiteY10" fmla="*/ 4142434 h 4215260"/>
              <a:gd name="connsiteX11" fmla="*/ 188211 w 2729382"/>
              <a:gd name="connsiteY11" fmla="*/ 4215260 h 4215260"/>
              <a:gd name="connsiteX0" fmla="*/ 2703784 w 2734458"/>
              <a:gd name="connsiteY0" fmla="*/ 4436648 h 4440528"/>
              <a:gd name="connsiteX1" fmla="*/ 2724898 w 2734458"/>
              <a:gd name="connsiteY1" fmla="*/ 328598 h 4440528"/>
              <a:gd name="connsiteX2" fmla="*/ 2679539 w 2734458"/>
              <a:gd name="connsiteY2" fmla="*/ 270958 h 4440528"/>
              <a:gd name="connsiteX3" fmla="*/ 2669265 w 2734458"/>
              <a:gd name="connsiteY3" fmla="*/ 435344 h 4440528"/>
              <a:gd name="connsiteX4" fmla="*/ 2463782 w 2734458"/>
              <a:gd name="connsiteY4" fmla="*/ 1729888 h 4440528"/>
              <a:gd name="connsiteX5" fmla="*/ 2104186 w 2734458"/>
              <a:gd name="connsiteY5" fmla="*/ 2572369 h 4440528"/>
              <a:gd name="connsiteX6" fmla="*/ 1682946 w 2734458"/>
              <a:gd name="connsiteY6" fmla="*/ 3116899 h 4440528"/>
              <a:gd name="connsiteX7" fmla="*/ 953481 w 2734458"/>
              <a:gd name="connsiteY7" fmla="*/ 3558688 h 4440528"/>
              <a:gd name="connsiteX8" fmla="*/ 182919 w 2734458"/>
              <a:gd name="connsiteY8" fmla="*/ 3764171 h 4440528"/>
              <a:gd name="connsiteX9" fmla="*/ 18532 w 2734458"/>
              <a:gd name="connsiteY9" fmla="*/ 3774445 h 4440528"/>
              <a:gd name="connsiteX10" fmla="*/ 170 w 2734458"/>
              <a:gd name="connsiteY10" fmla="*/ 4367702 h 4440528"/>
              <a:gd name="connsiteX11" fmla="*/ 188211 w 2734458"/>
              <a:gd name="connsiteY11" fmla="*/ 4440528 h 4440528"/>
              <a:gd name="connsiteX0" fmla="*/ 2703784 w 2734458"/>
              <a:gd name="connsiteY0" fmla="*/ 4436648 h 4440528"/>
              <a:gd name="connsiteX1" fmla="*/ 2724898 w 2734458"/>
              <a:gd name="connsiteY1" fmla="*/ 328598 h 4440528"/>
              <a:gd name="connsiteX2" fmla="*/ 2679539 w 2734458"/>
              <a:gd name="connsiteY2" fmla="*/ 270958 h 4440528"/>
              <a:gd name="connsiteX3" fmla="*/ 2669265 w 2734458"/>
              <a:gd name="connsiteY3" fmla="*/ 435344 h 4440528"/>
              <a:gd name="connsiteX4" fmla="*/ 2444327 w 2734458"/>
              <a:gd name="connsiteY4" fmla="*/ 1739591 h 4440528"/>
              <a:gd name="connsiteX5" fmla="*/ 2104186 w 2734458"/>
              <a:gd name="connsiteY5" fmla="*/ 2572369 h 4440528"/>
              <a:gd name="connsiteX6" fmla="*/ 1682946 w 2734458"/>
              <a:gd name="connsiteY6" fmla="*/ 3116899 h 4440528"/>
              <a:gd name="connsiteX7" fmla="*/ 953481 w 2734458"/>
              <a:gd name="connsiteY7" fmla="*/ 3558688 h 4440528"/>
              <a:gd name="connsiteX8" fmla="*/ 182919 w 2734458"/>
              <a:gd name="connsiteY8" fmla="*/ 3764171 h 4440528"/>
              <a:gd name="connsiteX9" fmla="*/ 18532 w 2734458"/>
              <a:gd name="connsiteY9" fmla="*/ 3774445 h 4440528"/>
              <a:gd name="connsiteX10" fmla="*/ 170 w 2734458"/>
              <a:gd name="connsiteY10" fmla="*/ 4367702 h 4440528"/>
              <a:gd name="connsiteX11" fmla="*/ 188211 w 2734458"/>
              <a:gd name="connsiteY11" fmla="*/ 4440528 h 4440528"/>
              <a:gd name="connsiteX0" fmla="*/ 2703784 w 2731114"/>
              <a:gd name="connsiteY0" fmla="*/ 4196549 h 4200429"/>
              <a:gd name="connsiteX1" fmla="*/ 2724898 w 2731114"/>
              <a:gd name="connsiteY1" fmla="*/ 88499 h 4200429"/>
              <a:gd name="connsiteX2" fmla="*/ 2679539 w 2731114"/>
              <a:gd name="connsiteY2" fmla="*/ 30859 h 4200429"/>
              <a:gd name="connsiteX3" fmla="*/ 2669265 w 2731114"/>
              <a:gd name="connsiteY3" fmla="*/ 195245 h 4200429"/>
              <a:gd name="connsiteX4" fmla="*/ 2444327 w 2731114"/>
              <a:gd name="connsiteY4" fmla="*/ 1499492 h 4200429"/>
              <a:gd name="connsiteX5" fmla="*/ 2104186 w 2731114"/>
              <a:gd name="connsiteY5" fmla="*/ 2332270 h 4200429"/>
              <a:gd name="connsiteX6" fmla="*/ 1682946 w 2731114"/>
              <a:gd name="connsiteY6" fmla="*/ 2876800 h 4200429"/>
              <a:gd name="connsiteX7" fmla="*/ 953481 w 2731114"/>
              <a:gd name="connsiteY7" fmla="*/ 3318589 h 4200429"/>
              <a:gd name="connsiteX8" fmla="*/ 182919 w 2731114"/>
              <a:gd name="connsiteY8" fmla="*/ 3524072 h 4200429"/>
              <a:gd name="connsiteX9" fmla="*/ 18532 w 2731114"/>
              <a:gd name="connsiteY9" fmla="*/ 3534346 h 4200429"/>
              <a:gd name="connsiteX10" fmla="*/ 170 w 2731114"/>
              <a:gd name="connsiteY10" fmla="*/ 4127603 h 4200429"/>
              <a:gd name="connsiteX11" fmla="*/ 188211 w 2731114"/>
              <a:gd name="connsiteY11" fmla="*/ 4200429 h 4200429"/>
              <a:gd name="connsiteX0" fmla="*/ 2703784 w 2734458"/>
              <a:gd name="connsiteY0" fmla="*/ 4419456 h 4423336"/>
              <a:gd name="connsiteX1" fmla="*/ 2724898 w 2734458"/>
              <a:gd name="connsiteY1" fmla="*/ 311406 h 4423336"/>
              <a:gd name="connsiteX2" fmla="*/ 2679539 w 2734458"/>
              <a:gd name="connsiteY2" fmla="*/ 302279 h 4423336"/>
              <a:gd name="connsiteX3" fmla="*/ 2669265 w 2734458"/>
              <a:gd name="connsiteY3" fmla="*/ 418152 h 4423336"/>
              <a:gd name="connsiteX4" fmla="*/ 2444327 w 2734458"/>
              <a:gd name="connsiteY4" fmla="*/ 1722399 h 4423336"/>
              <a:gd name="connsiteX5" fmla="*/ 2104186 w 2734458"/>
              <a:gd name="connsiteY5" fmla="*/ 2555177 h 4423336"/>
              <a:gd name="connsiteX6" fmla="*/ 1682946 w 2734458"/>
              <a:gd name="connsiteY6" fmla="*/ 3099707 h 4423336"/>
              <a:gd name="connsiteX7" fmla="*/ 953481 w 2734458"/>
              <a:gd name="connsiteY7" fmla="*/ 3541496 h 4423336"/>
              <a:gd name="connsiteX8" fmla="*/ 182919 w 2734458"/>
              <a:gd name="connsiteY8" fmla="*/ 3746979 h 4423336"/>
              <a:gd name="connsiteX9" fmla="*/ 18532 w 2734458"/>
              <a:gd name="connsiteY9" fmla="*/ 3757253 h 4423336"/>
              <a:gd name="connsiteX10" fmla="*/ 170 w 2734458"/>
              <a:gd name="connsiteY10" fmla="*/ 4350510 h 4423336"/>
              <a:gd name="connsiteX11" fmla="*/ 188211 w 2734458"/>
              <a:gd name="connsiteY11" fmla="*/ 4423336 h 4423336"/>
              <a:gd name="connsiteX0" fmla="*/ 2703784 w 2731114"/>
              <a:gd name="connsiteY0" fmla="*/ 4141540 h 4145420"/>
              <a:gd name="connsiteX1" fmla="*/ 2724898 w 2731114"/>
              <a:gd name="connsiteY1" fmla="*/ 33490 h 4145420"/>
              <a:gd name="connsiteX2" fmla="*/ 2679539 w 2731114"/>
              <a:gd name="connsiteY2" fmla="*/ 24363 h 4145420"/>
              <a:gd name="connsiteX3" fmla="*/ 2669265 w 2731114"/>
              <a:gd name="connsiteY3" fmla="*/ 140236 h 4145420"/>
              <a:gd name="connsiteX4" fmla="*/ 2444327 w 2731114"/>
              <a:gd name="connsiteY4" fmla="*/ 1444483 h 4145420"/>
              <a:gd name="connsiteX5" fmla="*/ 2104186 w 2731114"/>
              <a:gd name="connsiteY5" fmla="*/ 2277261 h 4145420"/>
              <a:gd name="connsiteX6" fmla="*/ 1682946 w 2731114"/>
              <a:gd name="connsiteY6" fmla="*/ 2821791 h 4145420"/>
              <a:gd name="connsiteX7" fmla="*/ 953481 w 2731114"/>
              <a:gd name="connsiteY7" fmla="*/ 3263580 h 4145420"/>
              <a:gd name="connsiteX8" fmla="*/ 182919 w 2731114"/>
              <a:gd name="connsiteY8" fmla="*/ 3469063 h 4145420"/>
              <a:gd name="connsiteX9" fmla="*/ 18532 w 2731114"/>
              <a:gd name="connsiteY9" fmla="*/ 3479337 h 4145420"/>
              <a:gd name="connsiteX10" fmla="*/ 170 w 2731114"/>
              <a:gd name="connsiteY10" fmla="*/ 4072594 h 4145420"/>
              <a:gd name="connsiteX11" fmla="*/ 188211 w 2731114"/>
              <a:gd name="connsiteY11" fmla="*/ 4145420 h 4145420"/>
              <a:gd name="connsiteX0" fmla="*/ 2703784 w 2727667"/>
              <a:gd name="connsiteY0" fmla="*/ 4142115 h 4145995"/>
              <a:gd name="connsiteX1" fmla="*/ 2715170 w 2727667"/>
              <a:gd name="connsiteY1" fmla="*/ 43766 h 4145995"/>
              <a:gd name="connsiteX2" fmla="*/ 2679539 w 2727667"/>
              <a:gd name="connsiteY2" fmla="*/ 24938 h 4145995"/>
              <a:gd name="connsiteX3" fmla="*/ 2669265 w 2727667"/>
              <a:gd name="connsiteY3" fmla="*/ 140811 h 4145995"/>
              <a:gd name="connsiteX4" fmla="*/ 2444327 w 2727667"/>
              <a:gd name="connsiteY4" fmla="*/ 1445058 h 4145995"/>
              <a:gd name="connsiteX5" fmla="*/ 2104186 w 2727667"/>
              <a:gd name="connsiteY5" fmla="*/ 2277836 h 4145995"/>
              <a:gd name="connsiteX6" fmla="*/ 1682946 w 2727667"/>
              <a:gd name="connsiteY6" fmla="*/ 2822366 h 4145995"/>
              <a:gd name="connsiteX7" fmla="*/ 953481 w 2727667"/>
              <a:gd name="connsiteY7" fmla="*/ 3264155 h 4145995"/>
              <a:gd name="connsiteX8" fmla="*/ 182919 w 2727667"/>
              <a:gd name="connsiteY8" fmla="*/ 3469638 h 4145995"/>
              <a:gd name="connsiteX9" fmla="*/ 18532 w 2727667"/>
              <a:gd name="connsiteY9" fmla="*/ 3479912 h 4145995"/>
              <a:gd name="connsiteX10" fmla="*/ 170 w 2727667"/>
              <a:gd name="connsiteY10" fmla="*/ 4073169 h 4145995"/>
              <a:gd name="connsiteX11" fmla="*/ 188211 w 2727667"/>
              <a:gd name="connsiteY11" fmla="*/ 4145995 h 4145995"/>
              <a:gd name="connsiteX0" fmla="*/ 2703784 w 2727667"/>
              <a:gd name="connsiteY0" fmla="*/ 4147407 h 4151287"/>
              <a:gd name="connsiteX1" fmla="*/ 2715170 w 2727667"/>
              <a:gd name="connsiteY1" fmla="*/ 136379 h 4151287"/>
              <a:gd name="connsiteX2" fmla="*/ 2679539 w 2727667"/>
              <a:gd name="connsiteY2" fmla="*/ 30230 h 4151287"/>
              <a:gd name="connsiteX3" fmla="*/ 2669265 w 2727667"/>
              <a:gd name="connsiteY3" fmla="*/ 146103 h 4151287"/>
              <a:gd name="connsiteX4" fmla="*/ 2444327 w 2727667"/>
              <a:gd name="connsiteY4" fmla="*/ 1450350 h 4151287"/>
              <a:gd name="connsiteX5" fmla="*/ 2104186 w 2727667"/>
              <a:gd name="connsiteY5" fmla="*/ 2283128 h 4151287"/>
              <a:gd name="connsiteX6" fmla="*/ 1682946 w 2727667"/>
              <a:gd name="connsiteY6" fmla="*/ 2827658 h 4151287"/>
              <a:gd name="connsiteX7" fmla="*/ 953481 w 2727667"/>
              <a:gd name="connsiteY7" fmla="*/ 3269447 h 4151287"/>
              <a:gd name="connsiteX8" fmla="*/ 182919 w 2727667"/>
              <a:gd name="connsiteY8" fmla="*/ 3474930 h 4151287"/>
              <a:gd name="connsiteX9" fmla="*/ 18532 w 2727667"/>
              <a:gd name="connsiteY9" fmla="*/ 3485204 h 4151287"/>
              <a:gd name="connsiteX10" fmla="*/ 170 w 2727667"/>
              <a:gd name="connsiteY10" fmla="*/ 4078461 h 4151287"/>
              <a:gd name="connsiteX11" fmla="*/ 188211 w 2727667"/>
              <a:gd name="connsiteY11" fmla="*/ 4151287 h 4151287"/>
              <a:gd name="connsiteX0" fmla="*/ 2703784 w 2731114"/>
              <a:gd name="connsiteY0" fmla="*/ 4148006 h 4151886"/>
              <a:gd name="connsiteX1" fmla="*/ 2724898 w 2731114"/>
              <a:gd name="connsiteY1" fmla="*/ 146681 h 4151886"/>
              <a:gd name="connsiteX2" fmla="*/ 2679539 w 2731114"/>
              <a:gd name="connsiteY2" fmla="*/ 30829 h 4151886"/>
              <a:gd name="connsiteX3" fmla="*/ 2669265 w 2731114"/>
              <a:gd name="connsiteY3" fmla="*/ 146702 h 4151886"/>
              <a:gd name="connsiteX4" fmla="*/ 2444327 w 2731114"/>
              <a:gd name="connsiteY4" fmla="*/ 1450949 h 4151886"/>
              <a:gd name="connsiteX5" fmla="*/ 2104186 w 2731114"/>
              <a:gd name="connsiteY5" fmla="*/ 2283727 h 4151886"/>
              <a:gd name="connsiteX6" fmla="*/ 1682946 w 2731114"/>
              <a:gd name="connsiteY6" fmla="*/ 2828257 h 4151886"/>
              <a:gd name="connsiteX7" fmla="*/ 953481 w 2731114"/>
              <a:gd name="connsiteY7" fmla="*/ 3270046 h 4151886"/>
              <a:gd name="connsiteX8" fmla="*/ 182919 w 2731114"/>
              <a:gd name="connsiteY8" fmla="*/ 3475529 h 4151886"/>
              <a:gd name="connsiteX9" fmla="*/ 18532 w 2731114"/>
              <a:gd name="connsiteY9" fmla="*/ 3485803 h 4151886"/>
              <a:gd name="connsiteX10" fmla="*/ 170 w 2731114"/>
              <a:gd name="connsiteY10" fmla="*/ 4079060 h 4151886"/>
              <a:gd name="connsiteX11" fmla="*/ 188211 w 2731114"/>
              <a:gd name="connsiteY11" fmla="*/ 4151886 h 4151886"/>
              <a:gd name="connsiteX0" fmla="*/ 2703784 w 2731114"/>
              <a:gd name="connsiteY0" fmla="*/ 4148006 h 4151886"/>
              <a:gd name="connsiteX1" fmla="*/ 2724898 w 2731114"/>
              <a:gd name="connsiteY1" fmla="*/ 146681 h 4151886"/>
              <a:gd name="connsiteX2" fmla="*/ 2679539 w 2731114"/>
              <a:gd name="connsiteY2" fmla="*/ 30829 h 4151886"/>
              <a:gd name="connsiteX3" fmla="*/ 2669265 w 2731114"/>
              <a:gd name="connsiteY3" fmla="*/ 146702 h 4151886"/>
              <a:gd name="connsiteX4" fmla="*/ 2444327 w 2731114"/>
              <a:gd name="connsiteY4" fmla="*/ 1450949 h 4151886"/>
              <a:gd name="connsiteX5" fmla="*/ 2104186 w 2731114"/>
              <a:gd name="connsiteY5" fmla="*/ 2283727 h 4151886"/>
              <a:gd name="connsiteX6" fmla="*/ 1682946 w 2731114"/>
              <a:gd name="connsiteY6" fmla="*/ 2828257 h 4151886"/>
              <a:gd name="connsiteX7" fmla="*/ 953481 w 2731114"/>
              <a:gd name="connsiteY7" fmla="*/ 3270046 h 4151886"/>
              <a:gd name="connsiteX8" fmla="*/ 182919 w 2731114"/>
              <a:gd name="connsiteY8" fmla="*/ 3475529 h 4151886"/>
              <a:gd name="connsiteX9" fmla="*/ 18532 w 2731114"/>
              <a:gd name="connsiteY9" fmla="*/ 3485803 h 4151886"/>
              <a:gd name="connsiteX10" fmla="*/ 170 w 2731114"/>
              <a:gd name="connsiteY10" fmla="*/ 4079060 h 4151886"/>
              <a:gd name="connsiteX11" fmla="*/ 188211 w 2731114"/>
              <a:gd name="connsiteY11" fmla="*/ 4151886 h 4151886"/>
              <a:gd name="connsiteX0" fmla="*/ 2703784 w 2731114"/>
              <a:gd name="connsiteY0" fmla="*/ 4148006 h 4148006"/>
              <a:gd name="connsiteX1" fmla="*/ 2724898 w 2731114"/>
              <a:gd name="connsiteY1" fmla="*/ 146681 h 4148006"/>
              <a:gd name="connsiteX2" fmla="*/ 2679539 w 2731114"/>
              <a:gd name="connsiteY2" fmla="*/ 30829 h 4148006"/>
              <a:gd name="connsiteX3" fmla="*/ 2669265 w 2731114"/>
              <a:gd name="connsiteY3" fmla="*/ 146702 h 4148006"/>
              <a:gd name="connsiteX4" fmla="*/ 2444327 w 2731114"/>
              <a:gd name="connsiteY4" fmla="*/ 1450949 h 4148006"/>
              <a:gd name="connsiteX5" fmla="*/ 2104186 w 2731114"/>
              <a:gd name="connsiteY5" fmla="*/ 2283727 h 4148006"/>
              <a:gd name="connsiteX6" fmla="*/ 1682946 w 2731114"/>
              <a:gd name="connsiteY6" fmla="*/ 2828257 h 4148006"/>
              <a:gd name="connsiteX7" fmla="*/ 953481 w 2731114"/>
              <a:gd name="connsiteY7" fmla="*/ 3270046 h 4148006"/>
              <a:gd name="connsiteX8" fmla="*/ 182919 w 2731114"/>
              <a:gd name="connsiteY8" fmla="*/ 3475529 h 4148006"/>
              <a:gd name="connsiteX9" fmla="*/ 18532 w 2731114"/>
              <a:gd name="connsiteY9" fmla="*/ 3485803 h 4148006"/>
              <a:gd name="connsiteX10" fmla="*/ 170 w 2731114"/>
              <a:gd name="connsiteY10" fmla="*/ 4079060 h 4148006"/>
              <a:gd name="connsiteX0" fmla="*/ 2724898 w 2725427"/>
              <a:gd name="connsiteY0" fmla="*/ 146681 h 4079060"/>
              <a:gd name="connsiteX1" fmla="*/ 2679539 w 2725427"/>
              <a:gd name="connsiteY1" fmla="*/ 30829 h 4079060"/>
              <a:gd name="connsiteX2" fmla="*/ 2669265 w 2725427"/>
              <a:gd name="connsiteY2" fmla="*/ 146702 h 4079060"/>
              <a:gd name="connsiteX3" fmla="*/ 2444327 w 2725427"/>
              <a:gd name="connsiteY3" fmla="*/ 1450949 h 4079060"/>
              <a:gd name="connsiteX4" fmla="*/ 2104186 w 2725427"/>
              <a:gd name="connsiteY4" fmla="*/ 2283727 h 4079060"/>
              <a:gd name="connsiteX5" fmla="*/ 1682946 w 2725427"/>
              <a:gd name="connsiteY5" fmla="*/ 2828257 h 4079060"/>
              <a:gd name="connsiteX6" fmla="*/ 953481 w 2725427"/>
              <a:gd name="connsiteY6" fmla="*/ 3270046 h 4079060"/>
              <a:gd name="connsiteX7" fmla="*/ 182919 w 2725427"/>
              <a:gd name="connsiteY7" fmla="*/ 3475529 h 4079060"/>
              <a:gd name="connsiteX8" fmla="*/ 18532 w 2725427"/>
              <a:gd name="connsiteY8" fmla="*/ 3485803 h 4079060"/>
              <a:gd name="connsiteX9" fmla="*/ 170 w 2725427"/>
              <a:gd name="connsiteY9" fmla="*/ 4079060 h 4079060"/>
              <a:gd name="connsiteX0" fmla="*/ 2706366 w 2706895"/>
              <a:gd name="connsiteY0" fmla="*/ 146681 h 3493230"/>
              <a:gd name="connsiteX1" fmla="*/ 2661007 w 2706895"/>
              <a:gd name="connsiteY1" fmla="*/ 30829 h 3493230"/>
              <a:gd name="connsiteX2" fmla="*/ 2650733 w 2706895"/>
              <a:gd name="connsiteY2" fmla="*/ 146702 h 3493230"/>
              <a:gd name="connsiteX3" fmla="*/ 2425795 w 2706895"/>
              <a:gd name="connsiteY3" fmla="*/ 1450949 h 3493230"/>
              <a:gd name="connsiteX4" fmla="*/ 2085654 w 2706895"/>
              <a:gd name="connsiteY4" fmla="*/ 2283727 h 3493230"/>
              <a:gd name="connsiteX5" fmla="*/ 1664414 w 2706895"/>
              <a:gd name="connsiteY5" fmla="*/ 2828257 h 3493230"/>
              <a:gd name="connsiteX6" fmla="*/ 934949 w 2706895"/>
              <a:gd name="connsiteY6" fmla="*/ 3270046 h 3493230"/>
              <a:gd name="connsiteX7" fmla="*/ 164387 w 2706895"/>
              <a:gd name="connsiteY7" fmla="*/ 3475529 h 3493230"/>
              <a:gd name="connsiteX8" fmla="*/ 0 w 2706895"/>
              <a:gd name="connsiteY8" fmla="*/ 3485803 h 3493230"/>
              <a:gd name="connsiteX0" fmla="*/ 2661007 w 2668806"/>
              <a:gd name="connsiteY0" fmla="*/ 30829 h 3493230"/>
              <a:gd name="connsiteX1" fmla="*/ 2650733 w 2668806"/>
              <a:gd name="connsiteY1" fmla="*/ 146702 h 3493230"/>
              <a:gd name="connsiteX2" fmla="*/ 2425795 w 2668806"/>
              <a:gd name="connsiteY2" fmla="*/ 1450949 h 3493230"/>
              <a:gd name="connsiteX3" fmla="*/ 2085654 w 2668806"/>
              <a:gd name="connsiteY3" fmla="*/ 2283727 h 3493230"/>
              <a:gd name="connsiteX4" fmla="*/ 1664414 w 2668806"/>
              <a:gd name="connsiteY4" fmla="*/ 2828257 h 3493230"/>
              <a:gd name="connsiteX5" fmla="*/ 934949 w 2668806"/>
              <a:gd name="connsiteY5" fmla="*/ 3270046 h 3493230"/>
              <a:gd name="connsiteX6" fmla="*/ 164387 w 2668806"/>
              <a:gd name="connsiteY6" fmla="*/ 3475529 h 3493230"/>
              <a:gd name="connsiteX7" fmla="*/ 0 w 2668806"/>
              <a:gd name="connsiteY7" fmla="*/ 3485803 h 34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8806" h="3493230">
                <a:moveTo>
                  <a:pt x="2661007" y="30829"/>
                </a:moveTo>
                <a:cubicBezTo>
                  <a:pt x="2651735" y="30832"/>
                  <a:pt x="2689935" y="-89985"/>
                  <a:pt x="2650733" y="146702"/>
                </a:cubicBezTo>
                <a:cubicBezTo>
                  <a:pt x="2611531" y="383389"/>
                  <a:pt x="2519975" y="1094778"/>
                  <a:pt x="2425795" y="1450949"/>
                </a:cubicBezTo>
                <a:cubicBezTo>
                  <a:pt x="2331615" y="1807120"/>
                  <a:pt x="2212551" y="2054176"/>
                  <a:pt x="2085654" y="2283727"/>
                </a:cubicBezTo>
                <a:cubicBezTo>
                  <a:pt x="1958757" y="2513278"/>
                  <a:pt x="1856198" y="2663871"/>
                  <a:pt x="1664414" y="2828257"/>
                </a:cubicBezTo>
                <a:cubicBezTo>
                  <a:pt x="1472630" y="2992643"/>
                  <a:pt x="1184953" y="3162167"/>
                  <a:pt x="934949" y="3270046"/>
                </a:cubicBezTo>
                <a:cubicBezTo>
                  <a:pt x="684945" y="3377925"/>
                  <a:pt x="320212" y="3439570"/>
                  <a:pt x="164387" y="3475529"/>
                </a:cubicBezTo>
                <a:cubicBezTo>
                  <a:pt x="8562" y="3511488"/>
                  <a:pt x="23973" y="3480666"/>
                  <a:pt x="0" y="348580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6" name="Straight Connector 325"/>
          <p:cNvCxnSpPr/>
          <p:nvPr/>
        </p:nvCxnSpPr>
        <p:spPr>
          <a:xfrm>
            <a:off x="5482514" y="771828"/>
            <a:ext cx="0" cy="5303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Title 1"/>
          <p:cNvSpPr txBox="1">
            <a:spLocks/>
          </p:cNvSpPr>
          <p:nvPr/>
        </p:nvSpPr>
        <p:spPr>
          <a:xfrm>
            <a:off x="2077646" y="169268"/>
            <a:ext cx="59150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Batch </a:t>
            </a:r>
            <a:r>
              <a:rPr lang="en-US" sz="3300" dirty="0" smtClean="0">
                <a:solidFill>
                  <a:prstClr val="black"/>
                </a:solidFill>
                <a:latin typeface="Calibri Light" panose="020F0302020204030204"/>
              </a:rPr>
              <a:t>Reverse Osmosis</a:t>
            </a:r>
            <a:endParaRPr lang="en-US" sz="3300" dirty="0">
              <a:solidFill>
                <a:prstClr val="black"/>
              </a:solidFill>
              <a:latin typeface="Calibri Light" panose="020F0302020204030204"/>
            </a:endParaRPr>
          </a:p>
        </p:txBody>
      </p:sp>
      <p:sp>
        <p:nvSpPr>
          <p:cNvPr id="44" name="TextBox 43"/>
          <p:cNvSpPr txBox="1"/>
          <p:nvPr/>
        </p:nvSpPr>
        <p:spPr>
          <a:xfrm>
            <a:off x="3956980" y="1784324"/>
            <a:ext cx="1363618" cy="317459"/>
          </a:xfrm>
          <a:prstGeom prst="rect">
            <a:avLst/>
          </a:prstGeom>
          <a:noFill/>
        </p:spPr>
        <p:txBody>
          <a:bodyPr wrap="square" rtlCol="0">
            <a:spAutoFit/>
          </a:bodyPr>
          <a:lstStyle/>
          <a:p>
            <a:pPr defTabSz="685800"/>
            <a:r>
              <a:rPr lang="en-US" sz="1463" dirty="0">
                <a:solidFill>
                  <a:prstClr val="black"/>
                </a:solidFill>
                <a:latin typeface="Calibri" panose="020F0502020204030204"/>
              </a:rPr>
              <a:t>Pure Water</a:t>
            </a:r>
          </a:p>
        </p:txBody>
      </p:sp>
      <p:sp>
        <p:nvSpPr>
          <p:cNvPr id="318" name="Rectangle 317"/>
          <p:cNvSpPr/>
          <p:nvPr/>
        </p:nvSpPr>
        <p:spPr>
          <a:xfrm>
            <a:off x="8139869" y="762749"/>
            <a:ext cx="177034" cy="5292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7038985" y="438307"/>
            <a:ext cx="551946" cy="461665"/>
          </a:xfrm>
          <a:prstGeom prst="rect">
            <a:avLst/>
          </a:prstGeom>
        </p:spPr>
        <p:txBody>
          <a:bodyPr wrap="none">
            <a:spAutoFit/>
          </a:bodyPr>
          <a:lstStyle/>
          <a:p>
            <a:pPr defTabSz="685800"/>
            <a:r>
              <a:rPr lang="en-US" sz="2400" dirty="0" smtClean="0">
                <a:solidFill>
                  <a:prstClr val="black"/>
                </a:solidFill>
                <a:latin typeface="Calibri"/>
              </a:rPr>
              <a:t>RO</a:t>
            </a:r>
            <a:endParaRPr lang="en-US" sz="2400" dirty="0">
              <a:solidFill>
                <a:prstClr val="black"/>
              </a:solidFill>
              <a:latin typeface="Calibri"/>
            </a:endParaRPr>
          </a:p>
        </p:txBody>
      </p:sp>
      <p:sp>
        <p:nvSpPr>
          <p:cNvPr id="250" name="Rectangle 249"/>
          <p:cNvSpPr/>
          <p:nvPr/>
        </p:nvSpPr>
        <p:spPr>
          <a:xfrm>
            <a:off x="6997764" y="444825"/>
            <a:ext cx="886525" cy="461665"/>
          </a:xfrm>
          <a:prstGeom prst="rect">
            <a:avLst/>
          </a:prstGeom>
        </p:spPr>
        <p:txBody>
          <a:bodyPr wrap="none">
            <a:spAutoFit/>
          </a:bodyPr>
          <a:lstStyle/>
          <a:p>
            <a:pPr defTabSz="685800"/>
            <a:r>
              <a:rPr lang="en-US" sz="2400" dirty="0" smtClean="0">
                <a:solidFill>
                  <a:prstClr val="black"/>
                </a:solidFill>
                <a:latin typeface="Calibri"/>
              </a:rPr>
              <a:t>Batch</a:t>
            </a:r>
            <a:endParaRPr lang="en-US" sz="2400" dirty="0">
              <a:solidFill>
                <a:prstClr val="black"/>
              </a:solidFill>
              <a:latin typeface="Calibri"/>
            </a:endParaRPr>
          </a:p>
        </p:txBody>
      </p:sp>
      <p:pic>
        <p:nvPicPr>
          <p:cNvPr id="246" name="Picture 245"/>
          <p:cNvPicPr>
            <a:picLocks noChangeAspect="1"/>
          </p:cNvPicPr>
          <p:nvPr/>
        </p:nvPicPr>
        <p:blipFill>
          <a:blip r:embed="rId4"/>
          <a:stretch>
            <a:fillRect/>
          </a:stretch>
        </p:blipFill>
        <p:spPr>
          <a:xfrm>
            <a:off x="563233" y="2939223"/>
            <a:ext cx="3124200" cy="1008929"/>
          </a:xfrm>
          <a:prstGeom prst="rect">
            <a:avLst/>
          </a:prstGeom>
        </p:spPr>
      </p:pic>
      <p:sp>
        <p:nvSpPr>
          <p:cNvPr id="251" name="TextBox 250"/>
          <p:cNvSpPr txBox="1"/>
          <p:nvPr/>
        </p:nvSpPr>
        <p:spPr>
          <a:xfrm>
            <a:off x="839747" y="2384844"/>
            <a:ext cx="945573" cy="523220"/>
          </a:xfrm>
          <a:prstGeom prst="rect">
            <a:avLst/>
          </a:prstGeom>
          <a:noFill/>
        </p:spPr>
        <p:txBody>
          <a:bodyPr wrap="square" rtlCol="0">
            <a:spAutoFit/>
          </a:bodyPr>
          <a:lstStyle/>
          <a:p>
            <a:r>
              <a:rPr lang="en-US" sz="1400" dirty="0" smtClean="0"/>
              <a:t>Osmotic pressure</a:t>
            </a:r>
            <a:endParaRPr lang="en-US" sz="1400" dirty="0"/>
          </a:p>
        </p:txBody>
      </p:sp>
      <p:sp>
        <p:nvSpPr>
          <p:cNvPr id="252" name="TextBox 251"/>
          <p:cNvSpPr txBox="1"/>
          <p:nvPr/>
        </p:nvSpPr>
        <p:spPr>
          <a:xfrm>
            <a:off x="1976863" y="2330071"/>
            <a:ext cx="1173047" cy="523220"/>
          </a:xfrm>
          <a:prstGeom prst="rect">
            <a:avLst/>
          </a:prstGeom>
          <a:noFill/>
        </p:spPr>
        <p:txBody>
          <a:bodyPr wrap="square" rtlCol="0">
            <a:spAutoFit/>
          </a:bodyPr>
          <a:lstStyle/>
          <a:p>
            <a:pPr algn="ctr"/>
            <a:r>
              <a:rPr lang="en-US" sz="1400" dirty="0" smtClean="0"/>
              <a:t>Terminal Overpressure</a:t>
            </a:r>
            <a:endParaRPr lang="en-US" sz="1400" dirty="0"/>
          </a:p>
        </p:txBody>
      </p:sp>
      <p:sp>
        <p:nvSpPr>
          <p:cNvPr id="253" name="TextBox 252"/>
          <p:cNvSpPr txBox="1"/>
          <p:nvPr/>
        </p:nvSpPr>
        <p:spPr>
          <a:xfrm>
            <a:off x="3149910" y="2205293"/>
            <a:ext cx="1173047" cy="738664"/>
          </a:xfrm>
          <a:prstGeom prst="rect">
            <a:avLst/>
          </a:prstGeom>
          <a:noFill/>
        </p:spPr>
        <p:txBody>
          <a:bodyPr wrap="square" rtlCol="0">
            <a:spAutoFit/>
          </a:bodyPr>
          <a:lstStyle/>
          <a:p>
            <a:pPr algn="ctr"/>
            <a:r>
              <a:rPr lang="en-US" sz="1400" dirty="0" smtClean="0"/>
              <a:t>Viscous losses each pass</a:t>
            </a:r>
            <a:endParaRPr lang="en-US" sz="1400" dirty="0"/>
          </a:p>
        </p:txBody>
      </p:sp>
      <p:sp>
        <p:nvSpPr>
          <p:cNvPr id="254" name="TextBox 253"/>
          <p:cNvSpPr txBox="1"/>
          <p:nvPr/>
        </p:nvSpPr>
        <p:spPr>
          <a:xfrm>
            <a:off x="1198796" y="3880185"/>
            <a:ext cx="1173047" cy="523220"/>
          </a:xfrm>
          <a:prstGeom prst="rect">
            <a:avLst/>
          </a:prstGeom>
          <a:noFill/>
        </p:spPr>
        <p:txBody>
          <a:bodyPr wrap="square" rtlCol="0">
            <a:spAutoFit/>
          </a:bodyPr>
          <a:lstStyle/>
          <a:p>
            <a:pPr algn="ctr"/>
            <a:r>
              <a:rPr lang="en-US" sz="1400" dirty="0" smtClean="0"/>
              <a:t>Pump efficiency</a:t>
            </a:r>
            <a:endParaRPr lang="en-US" sz="1400" dirty="0"/>
          </a:p>
        </p:txBody>
      </p:sp>
      <p:sp>
        <p:nvSpPr>
          <p:cNvPr id="255" name="TextBox 254"/>
          <p:cNvSpPr txBox="1"/>
          <p:nvPr/>
        </p:nvSpPr>
        <p:spPr>
          <a:xfrm>
            <a:off x="2714385" y="3866219"/>
            <a:ext cx="1173047" cy="523220"/>
          </a:xfrm>
          <a:prstGeom prst="rect">
            <a:avLst/>
          </a:prstGeom>
          <a:noFill/>
        </p:spPr>
        <p:txBody>
          <a:bodyPr wrap="square" rtlCol="0">
            <a:spAutoFit/>
          </a:bodyPr>
          <a:lstStyle/>
          <a:p>
            <a:pPr algn="ctr"/>
            <a:r>
              <a:rPr lang="en-US" sz="1400" dirty="0" smtClean="0"/>
              <a:t>Recovery Ratio</a:t>
            </a:r>
            <a:endParaRPr lang="en-US" sz="1400" dirty="0"/>
          </a:p>
        </p:txBody>
      </p:sp>
      <p:cxnSp>
        <p:nvCxnSpPr>
          <p:cNvPr id="256" name="Straight Connector 255"/>
          <p:cNvCxnSpPr/>
          <p:nvPr/>
        </p:nvCxnSpPr>
        <p:spPr>
          <a:xfrm>
            <a:off x="1312534" y="2876373"/>
            <a:ext cx="213013" cy="2624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2457209" y="2838552"/>
            <a:ext cx="64973" cy="232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a:off x="3306434" y="2734683"/>
            <a:ext cx="152399" cy="326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2049959" y="3735104"/>
            <a:ext cx="152400" cy="1771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2868689" y="3736199"/>
            <a:ext cx="74409" cy="1634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1" name="Picture 260"/>
          <p:cNvPicPr>
            <a:picLocks noChangeAspect="1"/>
          </p:cNvPicPr>
          <p:nvPr/>
        </p:nvPicPr>
        <p:blipFill rotWithShape="1">
          <a:blip r:embed="rId4"/>
          <a:srcRect l="29901" t="20855" r="59615" b="54684"/>
          <a:stretch/>
        </p:blipFill>
        <p:spPr>
          <a:xfrm>
            <a:off x="8814901" y="1804257"/>
            <a:ext cx="327544" cy="246796"/>
          </a:xfrm>
          <a:prstGeom prst="rect">
            <a:avLst/>
          </a:prstGeom>
        </p:spPr>
      </p:pic>
      <p:pic>
        <p:nvPicPr>
          <p:cNvPr id="262" name="Picture 261"/>
          <p:cNvPicPr>
            <a:picLocks noChangeAspect="1"/>
          </p:cNvPicPr>
          <p:nvPr/>
        </p:nvPicPr>
        <p:blipFill rotWithShape="1">
          <a:blip r:embed="rId4"/>
          <a:srcRect l="50141" t="7514" r="32786" b="54723"/>
          <a:stretch/>
        </p:blipFill>
        <p:spPr>
          <a:xfrm>
            <a:off x="8460665" y="1295400"/>
            <a:ext cx="533400" cy="381000"/>
          </a:xfrm>
          <a:prstGeom prst="rect">
            <a:avLst/>
          </a:prstGeom>
        </p:spPr>
      </p:pic>
      <p:sp>
        <p:nvSpPr>
          <p:cNvPr id="263" name="Right Brace 262"/>
          <p:cNvSpPr/>
          <p:nvPr/>
        </p:nvSpPr>
        <p:spPr>
          <a:xfrm>
            <a:off x="8201780" y="1173485"/>
            <a:ext cx="214746" cy="70697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4" name="Right Brace 263"/>
          <p:cNvSpPr/>
          <p:nvPr/>
        </p:nvSpPr>
        <p:spPr>
          <a:xfrm>
            <a:off x="8209530" y="764169"/>
            <a:ext cx="214746" cy="33830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5" name="Picture 264"/>
          <p:cNvPicPr>
            <a:picLocks noChangeAspect="1"/>
          </p:cNvPicPr>
          <p:nvPr/>
        </p:nvPicPr>
        <p:blipFill rotWithShape="1">
          <a:blip r:embed="rId4"/>
          <a:srcRect l="73171" t="2" r="2632" b="55905"/>
          <a:stretch/>
        </p:blipFill>
        <p:spPr>
          <a:xfrm>
            <a:off x="8422546" y="685800"/>
            <a:ext cx="755980" cy="444878"/>
          </a:xfrm>
          <a:prstGeom prst="rect">
            <a:avLst/>
          </a:prstGeom>
        </p:spPr>
      </p:pic>
      <p:cxnSp>
        <p:nvCxnSpPr>
          <p:cNvPr id="266" name="Straight Connector 265"/>
          <p:cNvCxnSpPr/>
          <p:nvPr/>
        </p:nvCxnSpPr>
        <p:spPr>
          <a:xfrm>
            <a:off x="8128215" y="1897482"/>
            <a:ext cx="6302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Picture 59"/>
          <p:cNvPicPr/>
          <p:nvPr/>
        </p:nvPicPr>
        <p:blipFill rotWithShape="1">
          <a:blip r:embed="rId3" cstate="print">
            <a:extLst>
              <a:ext uri="{28A0092B-C50C-407E-A947-70E740481C1C}">
                <a14:useLocalDpi xmlns:a14="http://schemas.microsoft.com/office/drawing/2010/main" val="0"/>
              </a:ext>
            </a:extLst>
          </a:blip>
          <a:srcRect l="57778" t="88868" b="7219"/>
          <a:stretch/>
        </p:blipFill>
        <p:spPr bwMode="auto">
          <a:xfrm>
            <a:off x="5420457" y="6096000"/>
            <a:ext cx="3378195" cy="228600"/>
          </a:xfrm>
          <a:prstGeom prst="rect">
            <a:avLst/>
          </a:prstGeom>
          <a:noFill/>
        </p:spPr>
      </p:pic>
      <p:cxnSp>
        <p:nvCxnSpPr>
          <p:cNvPr id="4" name="Straight Connector 3"/>
          <p:cNvCxnSpPr/>
          <p:nvPr/>
        </p:nvCxnSpPr>
        <p:spPr>
          <a:xfrm flipH="1" flipV="1">
            <a:off x="5464629" y="6068787"/>
            <a:ext cx="31272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36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293"/>
                                        </p:tgtEl>
                                        <p:attrNameLst>
                                          <p:attrName>ppt_x</p:attrName>
                                        </p:attrNameLst>
                                      </p:cBhvr>
                                      <p:tavLst>
                                        <p:tav tm="0">
                                          <p:val>
                                            <p:strVal val="ppt_x"/>
                                          </p:val>
                                        </p:tav>
                                        <p:tav tm="100000">
                                          <p:val>
                                            <p:strVal val="ppt_x"/>
                                          </p:val>
                                        </p:tav>
                                      </p:tavLst>
                                    </p:anim>
                                    <p:anim calcmode="lin" valueType="num">
                                      <p:cBhvr additive="base">
                                        <p:cTn id="7" dur="1000"/>
                                        <p:tgtEl>
                                          <p:spTgt spid="293"/>
                                        </p:tgtEl>
                                        <p:attrNameLst>
                                          <p:attrName>ppt_y</p:attrName>
                                        </p:attrNameLst>
                                      </p:cBhvr>
                                      <p:tavLst>
                                        <p:tav tm="0">
                                          <p:val>
                                            <p:strVal val="ppt_y"/>
                                          </p:val>
                                        </p:tav>
                                        <p:tav tm="100000">
                                          <p:val>
                                            <p:strVal val="1+ppt_h/2"/>
                                          </p:val>
                                        </p:tav>
                                      </p:tavLst>
                                    </p:anim>
                                    <p:set>
                                      <p:cBhvr>
                                        <p:cTn id="8" dur="1" fill="hold">
                                          <p:stCondLst>
                                            <p:cond delay="999"/>
                                          </p:stCondLst>
                                        </p:cTn>
                                        <p:tgtEl>
                                          <p:spTgt spid="29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1000"/>
                                        <p:tgtEl>
                                          <p:spTgt spid="300"/>
                                        </p:tgtEl>
                                        <p:attrNameLst>
                                          <p:attrName>ppt_x</p:attrName>
                                        </p:attrNameLst>
                                      </p:cBhvr>
                                      <p:tavLst>
                                        <p:tav tm="0">
                                          <p:val>
                                            <p:strVal val="ppt_x"/>
                                          </p:val>
                                        </p:tav>
                                        <p:tav tm="100000">
                                          <p:val>
                                            <p:strVal val="ppt_x"/>
                                          </p:val>
                                        </p:tav>
                                      </p:tavLst>
                                    </p:anim>
                                    <p:anim calcmode="lin" valueType="num">
                                      <p:cBhvr additive="base">
                                        <p:cTn id="11" dur="1000"/>
                                        <p:tgtEl>
                                          <p:spTgt spid="300"/>
                                        </p:tgtEl>
                                        <p:attrNameLst>
                                          <p:attrName>ppt_y</p:attrName>
                                        </p:attrNameLst>
                                      </p:cBhvr>
                                      <p:tavLst>
                                        <p:tav tm="0">
                                          <p:val>
                                            <p:strVal val="ppt_y"/>
                                          </p:val>
                                        </p:tav>
                                        <p:tav tm="100000">
                                          <p:val>
                                            <p:strVal val="1+ppt_h/2"/>
                                          </p:val>
                                        </p:tav>
                                      </p:tavLst>
                                    </p:anim>
                                    <p:set>
                                      <p:cBhvr>
                                        <p:cTn id="12" dur="1" fill="hold">
                                          <p:stCondLst>
                                            <p:cond delay="999"/>
                                          </p:stCondLst>
                                        </p:cTn>
                                        <p:tgtEl>
                                          <p:spTgt spid="300"/>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1000"/>
                                        <p:tgtEl>
                                          <p:spTgt spid="305"/>
                                        </p:tgtEl>
                                        <p:attrNameLst>
                                          <p:attrName>ppt_x</p:attrName>
                                        </p:attrNameLst>
                                      </p:cBhvr>
                                      <p:tavLst>
                                        <p:tav tm="0">
                                          <p:val>
                                            <p:strVal val="ppt_x"/>
                                          </p:val>
                                        </p:tav>
                                        <p:tav tm="100000">
                                          <p:val>
                                            <p:strVal val="ppt_x"/>
                                          </p:val>
                                        </p:tav>
                                      </p:tavLst>
                                    </p:anim>
                                    <p:anim calcmode="lin" valueType="num">
                                      <p:cBhvr additive="base">
                                        <p:cTn id="15" dur="1000"/>
                                        <p:tgtEl>
                                          <p:spTgt spid="305"/>
                                        </p:tgtEl>
                                        <p:attrNameLst>
                                          <p:attrName>ppt_y</p:attrName>
                                        </p:attrNameLst>
                                      </p:cBhvr>
                                      <p:tavLst>
                                        <p:tav tm="0">
                                          <p:val>
                                            <p:strVal val="ppt_y"/>
                                          </p:val>
                                        </p:tav>
                                        <p:tav tm="100000">
                                          <p:val>
                                            <p:strVal val="1+ppt_h/2"/>
                                          </p:val>
                                        </p:tav>
                                      </p:tavLst>
                                    </p:anim>
                                    <p:set>
                                      <p:cBhvr>
                                        <p:cTn id="16" dur="1" fill="hold">
                                          <p:stCondLst>
                                            <p:cond delay="999"/>
                                          </p:stCondLst>
                                        </p:cTn>
                                        <p:tgtEl>
                                          <p:spTgt spid="305"/>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1000"/>
                                        <p:tgtEl>
                                          <p:spTgt spid="304"/>
                                        </p:tgtEl>
                                        <p:attrNameLst>
                                          <p:attrName>ppt_x</p:attrName>
                                        </p:attrNameLst>
                                      </p:cBhvr>
                                      <p:tavLst>
                                        <p:tav tm="0">
                                          <p:val>
                                            <p:strVal val="ppt_x"/>
                                          </p:val>
                                        </p:tav>
                                        <p:tav tm="100000">
                                          <p:val>
                                            <p:strVal val="ppt_x"/>
                                          </p:val>
                                        </p:tav>
                                      </p:tavLst>
                                    </p:anim>
                                    <p:anim calcmode="lin" valueType="num">
                                      <p:cBhvr additive="base">
                                        <p:cTn id="19" dur="1000"/>
                                        <p:tgtEl>
                                          <p:spTgt spid="304"/>
                                        </p:tgtEl>
                                        <p:attrNameLst>
                                          <p:attrName>ppt_y</p:attrName>
                                        </p:attrNameLst>
                                      </p:cBhvr>
                                      <p:tavLst>
                                        <p:tav tm="0">
                                          <p:val>
                                            <p:strVal val="ppt_y"/>
                                          </p:val>
                                        </p:tav>
                                        <p:tav tm="100000">
                                          <p:val>
                                            <p:strVal val="1+ppt_h/2"/>
                                          </p:val>
                                        </p:tav>
                                      </p:tavLst>
                                    </p:anim>
                                    <p:set>
                                      <p:cBhvr>
                                        <p:cTn id="20" dur="1" fill="hold">
                                          <p:stCondLst>
                                            <p:cond delay="999"/>
                                          </p:stCondLst>
                                        </p:cTn>
                                        <p:tgtEl>
                                          <p:spTgt spid="304"/>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1000"/>
                                        <p:tgtEl>
                                          <p:spTgt spid="299"/>
                                        </p:tgtEl>
                                        <p:attrNameLst>
                                          <p:attrName>ppt_x</p:attrName>
                                        </p:attrNameLst>
                                      </p:cBhvr>
                                      <p:tavLst>
                                        <p:tav tm="0">
                                          <p:val>
                                            <p:strVal val="ppt_x"/>
                                          </p:val>
                                        </p:tav>
                                        <p:tav tm="100000">
                                          <p:val>
                                            <p:strVal val="ppt_x"/>
                                          </p:val>
                                        </p:tav>
                                      </p:tavLst>
                                    </p:anim>
                                    <p:anim calcmode="lin" valueType="num">
                                      <p:cBhvr additive="base">
                                        <p:cTn id="23" dur="1000"/>
                                        <p:tgtEl>
                                          <p:spTgt spid="299"/>
                                        </p:tgtEl>
                                        <p:attrNameLst>
                                          <p:attrName>ppt_y</p:attrName>
                                        </p:attrNameLst>
                                      </p:cBhvr>
                                      <p:tavLst>
                                        <p:tav tm="0">
                                          <p:val>
                                            <p:strVal val="ppt_y"/>
                                          </p:val>
                                        </p:tav>
                                        <p:tav tm="100000">
                                          <p:val>
                                            <p:strVal val="1+ppt_h/2"/>
                                          </p:val>
                                        </p:tav>
                                      </p:tavLst>
                                    </p:anim>
                                    <p:set>
                                      <p:cBhvr>
                                        <p:cTn id="24" dur="1" fill="hold">
                                          <p:stCondLst>
                                            <p:cond delay="999"/>
                                          </p:stCondLst>
                                        </p:cTn>
                                        <p:tgtEl>
                                          <p:spTgt spid="29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10"/>
                                        </p:tgtEl>
                                        <p:attrNameLst>
                                          <p:attrName>style.visibility</p:attrName>
                                        </p:attrNameLst>
                                      </p:cBhvr>
                                      <p:to>
                                        <p:strVal val="visible"/>
                                      </p:to>
                                    </p:set>
                                    <p:animEffect transition="in" filter="fade">
                                      <p:cBhvr>
                                        <p:cTn id="27" dur="250"/>
                                        <p:tgtEl>
                                          <p:spTgt spid="3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3"/>
                                        </p:tgtEl>
                                        <p:attrNameLst>
                                          <p:attrName>style.visibility</p:attrName>
                                        </p:attrNameLst>
                                      </p:cBhvr>
                                      <p:to>
                                        <p:strVal val="visible"/>
                                      </p:to>
                                    </p:set>
                                    <p:animEffect transition="in" filter="fade">
                                      <p:cBhvr>
                                        <p:cTn id="30" dur="250"/>
                                        <p:tgtEl>
                                          <p:spTgt spid="3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4"/>
                                        </p:tgtEl>
                                        <p:attrNameLst>
                                          <p:attrName>style.visibility</p:attrName>
                                        </p:attrNameLst>
                                      </p:cBhvr>
                                      <p:to>
                                        <p:strVal val="visible"/>
                                      </p:to>
                                    </p:set>
                                    <p:animEffect transition="in" filter="fade">
                                      <p:cBhvr>
                                        <p:cTn id="33" dur="250"/>
                                        <p:tgtEl>
                                          <p:spTgt spid="314"/>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91"/>
                                        </p:tgtEl>
                                        <p:attrNameLst>
                                          <p:attrName>style.visibility</p:attrName>
                                        </p:attrNameLst>
                                      </p:cBhvr>
                                      <p:to>
                                        <p:strVal val="visible"/>
                                      </p:to>
                                    </p:set>
                                  </p:childTnLst>
                                </p:cTn>
                              </p:par>
                              <p:par>
                                <p:cTn id="36" presetID="42" presetClass="path" presetSubtype="0" accel="50000" decel="50000" fill="hold" grpId="0" nodeType="withEffect">
                                  <p:stCondLst>
                                    <p:cond delay="0"/>
                                  </p:stCondLst>
                                  <p:childTnLst>
                                    <p:animMotion origin="layout" path="M 0 -3.7037E-6 L 0.0842 0.00162 " pathEditMode="relative" rAng="0" ptsTypes="AA">
                                      <p:cBhvr>
                                        <p:cTn id="37" dur="250" fill="hold"/>
                                        <p:tgtEl>
                                          <p:spTgt spid="249"/>
                                        </p:tgtEl>
                                        <p:attrNameLst>
                                          <p:attrName>ppt_x</p:attrName>
                                          <p:attrName>ppt_y</p:attrName>
                                        </p:attrNameLst>
                                      </p:cBhvr>
                                      <p:rCtr x="4201" y="69"/>
                                    </p:animMotion>
                                  </p:childTnLst>
                                </p:cTn>
                              </p:par>
                              <p:par>
                                <p:cTn id="38" presetID="2" presetClass="entr" presetSubtype="1" fill="hold" grpId="0" nodeType="withEffect">
                                  <p:stCondLst>
                                    <p:cond delay="0"/>
                                  </p:stCondLst>
                                  <p:childTnLst>
                                    <p:set>
                                      <p:cBhvr>
                                        <p:cTn id="39" dur="1" fill="hold">
                                          <p:stCondLst>
                                            <p:cond delay="0"/>
                                          </p:stCondLst>
                                        </p:cTn>
                                        <p:tgtEl>
                                          <p:spTgt spid="250"/>
                                        </p:tgtEl>
                                        <p:attrNameLst>
                                          <p:attrName>style.visibility</p:attrName>
                                        </p:attrNameLst>
                                      </p:cBhvr>
                                      <p:to>
                                        <p:strVal val="visible"/>
                                      </p:to>
                                    </p:set>
                                    <p:anim calcmode="lin" valueType="num">
                                      <p:cBhvr additive="base">
                                        <p:cTn id="40" dur="250" fill="hold"/>
                                        <p:tgtEl>
                                          <p:spTgt spid="250"/>
                                        </p:tgtEl>
                                        <p:attrNameLst>
                                          <p:attrName>ppt_x</p:attrName>
                                        </p:attrNameLst>
                                      </p:cBhvr>
                                      <p:tavLst>
                                        <p:tav tm="0">
                                          <p:val>
                                            <p:strVal val="#ppt_x"/>
                                          </p:val>
                                        </p:tav>
                                        <p:tav tm="100000">
                                          <p:val>
                                            <p:strVal val="#ppt_x"/>
                                          </p:val>
                                        </p:tav>
                                      </p:tavLst>
                                    </p:anim>
                                    <p:anim calcmode="lin" valueType="num">
                                      <p:cBhvr additive="base">
                                        <p:cTn id="41" dur="250" fill="hold"/>
                                        <p:tgtEl>
                                          <p:spTgt spid="2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animBg="1"/>
      <p:bldP spid="293" grpId="0" animBg="1"/>
      <p:bldP spid="299" grpId="0" animBg="1"/>
      <p:bldP spid="300" grpId="0" animBg="1"/>
      <p:bldP spid="304" grpId="0"/>
      <p:bldP spid="305" grpId="0"/>
      <p:bldP spid="313" grpId="0"/>
      <p:bldP spid="314" grpId="0"/>
      <p:bldP spid="249" grpId="0"/>
      <p:bldP spid="2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p:cNvSpPr/>
          <p:nvPr/>
        </p:nvSpPr>
        <p:spPr>
          <a:xfrm rot="16200000">
            <a:off x="5205356" y="3600955"/>
            <a:ext cx="1463040" cy="97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p:nvSpPr>
        <p:spPr>
          <a:xfrm rot="10800000">
            <a:off x="5835840" y="3205952"/>
            <a:ext cx="202153" cy="8598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p:nvSpPr>
        <p:spPr>
          <a:xfrm rot="5400000">
            <a:off x="6012453" y="2759984"/>
            <a:ext cx="245931" cy="132194"/>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p:cNvSpPr/>
          <p:nvPr/>
        </p:nvSpPr>
        <p:spPr>
          <a:xfrm rot="5400000">
            <a:off x="3415793" y="2785190"/>
            <a:ext cx="290232"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175127" y="2792403"/>
            <a:ext cx="1701673" cy="124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Picture 156"/>
          <p:cNvPicPr>
            <a:picLocks noChangeAspect="1"/>
          </p:cNvPicPr>
          <p:nvPr/>
        </p:nvPicPr>
        <p:blipFill>
          <a:blip r:embed="rId3"/>
          <a:stretch>
            <a:fillRect/>
          </a:stretch>
        </p:blipFill>
        <p:spPr>
          <a:xfrm>
            <a:off x="4813925" y="2321053"/>
            <a:ext cx="1587013" cy="1004827"/>
          </a:xfrm>
          <a:prstGeom prst="rect">
            <a:avLst/>
          </a:prstGeom>
        </p:spPr>
      </p:pic>
      <p:sp>
        <p:nvSpPr>
          <p:cNvPr id="12" name="TextBox 11"/>
          <p:cNvSpPr txBox="1"/>
          <p:nvPr/>
        </p:nvSpPr>
        <p:spPr>
          <a:xfrm>
            <a:off x="403883" y="2795269"/>
            <a:ext cx="1363618" cy="542584"/>
          </a:xfrm>
          <a:prstGeom prst="rect">
            <a:avLst/>
          </a:prstGeom>
          <a:noFill/>
        </p:spPr>
        <p:txBody>
          <a:bodyPr wrap="square" rtlCol="0">
            <a:spAutoFit/>
          </a:bodyPr>
          <a:lstStyle/>
          <a:p>
            <a:pPr defTabSz="685800"/>
            <a:r>
              <a:rPr lang="en-US" sz="1463" dirty="0" smtClean="0">
                <a:solidFill>
                  <a:prstClr val="black"/>
                </a:solidFill>
                <a:latin typeface="Calibri" panose="020F0502020204030204"/>
              </a:rPr>
              <a:t>Feed</a:t>
            </a:r>
            <a:endParaRPr lang="en-US" sz="1463" dirty="0">
              <a:solidFill>
                <a:prstClr val="black"/>
              </a:solidFill>
              <a:latin typeface="Calibri" panose="020F0502020204030204"/>
            </a:endParaRPr>
          </a:p>
          <a:p>
            <a:pPr defTabSz="685800"/>
            <a:endParaRPr lang="en-US" sz="1463" dirty="0">
              <a:solidFill>
                <a:prstClr val="black"/>
              </a:solidFill>
              <a:latin typeface="Calibri" panose="020F0502020204030204"/>
            </a:endParaRPr>
          </a:p>
        </p:txBody>
      </p:sp>
      <p:sp>
        <p:nvSpPr>
          <p:cNvPr id="42" name="TextBox 41"/>
          <p:cNvSpPr txBox="1"/>
          <p:nvPr/>
        </p:nvSpPr>
        <p:spPr>
          <a:xfrm>
            <a:off x="2913016" y="2311611"/>
            <a:ext cx="1351625" cy="317459"/>
          </a:xfrm>
          <a:prstGeom prst="rect">
            <a:avLst/>
          </a:prstGeom>
          <a:noFill/>
        </p:spPr>
        <p:txBody>
          <a:bodyPr wrap="square" rtlCol="0">
            <a:spAutoFit/>
          </a:bodyPr>
          <a:lstStyle/>
          <a:p>
            <a:pPr defTabSz="685800"/>
            <a:r>
              <a:rPr lang="en-US" sz="1463" dirty="0" smtClean="0">
                <a:solidFill>
                  <a:prstClr val="black"/>
                </a:solidFill>
                <a:latin typeface="Calibri" panose="020F0502020204030204"/>
              </a:rPr>
              <a:t>Pump</a:t>
            </a:r>
            <a:endParaRPr lang="en-US" sz="1463" dirty="0">
              <a:solidFill>
                <a:prstClr val="black"/>
              </a:solidFill>
              <a:latin typeface="Calibri" panose="020F0502020204030204"/>
            </a:endParaRPr>
          </a:p>
        </p:txBody>
      </p:sp>
      <p:sp>
        <p:nvSpPr>
          <p:cNvPr id="44" name="TextBox 43"/>
          <p:cNvSpPr txBox="1"/>
          <p:nvPr/>
        </p:nvSpPr>
        <p:spPr>
          <a:xfrm>
            <a:off x="6938191" y="2644927"/>
            <a:ext cx="1363618" cy="317459"/>
          </a:xfrm>
          <a:prstGeom prst="rect">
            <a:avLst/>
          </a:prstGeom>
          <a:noFill/>
        </p:spPr>
        <p:txBody>
          <a:bodyPr wrap="square" rtlCol="0">
            <a:spAutoFit/>
          </a:bodyPr>
          <a:lstStyle/>
          <a:p>
            <a:pPr defTabSz="685800"/>
            <a:r>
              <a:rPr lang="en-US" sz="1463" dirty="0">
                <a:solidFill>
                  <a:prstClr val="black"/>
                </a:solidFill>
                <a:latin typeface="Calibri" panose="020F0502020204030204"/>
              </a:rPr>
              <a:t>Pure Water</a:t>
            </a:r>
          </a:p>
        </p:txBody>
      </p:sp>
      <p:sp>
        <p:nvSpPr>
          <p:cNvPr id="48" name="TextBox 47"/>
          <p:cNvSpPr txBox="1"/>
          <p:nvPr/>
        </p:nvSpPr>
        <p:spPr>
          <a:xfrm>
            <a:off x="5134490" y="2074488"/>
            <a:ext cx="1041329" cy="317459"/>
          </a:xfrm>
          <a:prstGeom prst="rect">
            <a:avLst/>
          </a:prstGeom>
          <a:noFill/>
        </p:spPr>
        <p:txBody>
          <a:bodyPr wrap="square" rtlCol="0">
            <a:spAutoFit/>
          </a:bodyPr>
          <a:lstStyle/>
          <a:p>
            <a:pPr defTabSz="685800"/>
            <a:r>
              <a:rPr lang="en-US" sz="1463" dirty="0">
                <a:solidFill>
                  <a:prstClr val="black"/>
                </a:solidFill>
                <a:latin typeface="Calibri" panose="020F0502020204030204"/>
              </a:rPr>
              <a:t>RO </a:t>
            </a:r>
            <a:r>
              <a:rPr lang="en-US" sz="1463" dirty="0" smtClean="0">
                <a:solidFill>
                  <a:prstClr val="black"/>
                </a:solidFill>
                <a:latin typeface="Calibri" panose="020F0502020204030204"/>
              </a:rPr>
              <a:t>module</a:t>
            </a:r>
            <a:endParaRPr lang="en-US" sz="1463" dirty="0">
              <a:solidFill>
                <a:prstClr val="black"/>
              </a:solidFill>
              <a:latin typeface="Calibri" panose="020F0502020204030204"/>
            </a:endParaRPr>
          </a:p>
        </p:txBody>
      </p:sp>
      <p:sp>
        <p:nvSpPr>
          <p:cNvPr id="158" name="Rectangle 157"/>
          <p:cNvSpPr/>
          <p:nvPr/>
        </p:nvSpPr>
        <p:spPr>
          <a:xfrm>
            <a:off x="4974794" y="2502278"/>
            <a:ext cx="34289" cy="704095"/>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0" name="Title 1"/>
          <p:cNvSpPr txBox="1">
            <a:spLocks/>
          </p:cNvSpPr>
          <p:nvPr/>
        </p:nvSpPr>
        <p:spPr>
          <a:xfrm>
            <a:off x="1622533" y="474689"/>
            <a:ext cx="59150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smtClean="0">
                <a:solidFill>
                  <a:prstClr val="black"/>
                </a:solidFill>
                <a:latin typeface="Calibri Light" panose="020F0302020204030204"/>
              </a:rPr>
              <a:t>Continuous Reverse Osmosis</a:t>
            </a:r>
            <a:endParaRPr lang="en-US" sz="3300" dirty="0">
              <a:solidFill>
                <a:prstClr val="black"/>
              </a:solidFill>
              <a:latin typeface="Calibri Light" panose="020F0302020204030204"/>
            </a:endParaRPr>
          </a:p>
        </p:txBody>
      </p:sp>
      <p:sp>
        <p:nvSpPr>
          <p:cNvPr id="2" name="Slide Number Placeholder 1"/>
          <p:cNvSpPr>
            <a:spLocks noGrp="1"/>
          </p:cNvSpPr>
          <p:nvPr>
            <p:ph type="sldNum" sz="quarter" idx="12"/>
          </p:nvPr>
        </p:nvSpPr>
        <p:spPr/>
        <p:txBody>
          <a:bodyPr/>
          <a:lstStyle/>
          <a:p>
            <a:pPr defTabSz="685800"/>
            <a:fld id="{068A97A3-32D9-4E1A-8A1C-A39550CFFEF3}" type="slidenum">
              <a:rPr lang="en-US" smtClean="0">
                <a:solidFill>
                  <a:prstClr val="black">
                    <a:tint val="75000"/>
                  </a:prstClr>
                </a:solidFill>
              </a:rPr>
              <a:pPr defTabSz="685800"/>
              <a:t>8</a:t>
            </a:fld>
            <a:endParaRPr lang="en-US">
              <a:solidFill>
                <a:prstClr val="black">
                  <a:tint val="75000"/>
                </a:prstClr>
              </a:solidFill>
            </a:endParaRPr>
          </a:p>
        </p:txBody>
      </p:sp>
      <p:sp>
        <p:nvSpPr>
          <p:cNvPr id="108" name="Rectangle 107"/>
          <p:cNvSpPr/>
          <p:nvPr/>
        </p:nvSpPr>
        <p:spPr>
          <a:xfrm>
            <a:off x="4085941" y="6117030"/>
            <a:ext cx="1040880" cy="817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225091" y="2701563"/>
            <a:ext cx="713100" cy="248336"/>
            <a:chOff x="6751319" y="2219916"/>
            <a:chExt cx="933004" cy="290232"/>
          </a:xfrm>
        </p:grpSpPr>
        <p:sp>
          <p:nvSpPr>
            <p:cNvPr id="109" name="Rectangle 108"/>
            <p:cNvSpPr/>
            <p:nvPr/>
          </p:nvSpPr>
          <p:spPr>
            <a:xfrm>
              <a:off x="6751319" y="2313167"/>
              <a:ext cx="848649" cy="1118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p:nvSpPr>
          <p:spPr>
            <a:xfrm rot="5400000">
              <a:off x="7463007" y="2288832"/>
              <a:ext cx="290232" cy="152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Isosceles Triangle 119"/>
          <p:cNvSpPr/>
          <p:nvPr/>
        </p:nvSpPr>
        <p:spPr>
          <a:xfrm rot="5400000">
            <a:off x="4731684" y="2781090"/>
            <a:ext cx="290232"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352198" y="2948701"/>
            <a:ext cx="1261146" cy="113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p:cNvSpPr/>
          <p:nvPr/>
        </p:nvSpPr>
        <p:spPr>
          <a:xfrm rot="5400000">
            <a:off x="2468661" y="2922298"/>
            <a:ext cx="290232"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117153" y="5626367"/>
            <a:ext cx="1557227" cy="1003033"/>
          </a:xfrm>
          <a:custGeom>
            <a:avLst/>
            <a:gdLst>
              <a:gd name="connsiteX0" fmla="*/ 1300652 w 1557227"/>
              <a:gd name="connsiteY0" fmla="*/ 83502 h 1003033"/>
              <a:gd name="connsiteX1" fmla="*/ 1172498 w 1557227"/>
              <a:gd name="connsiteY1" fmla="*/ 180484 h 1003033"/>
              <a:gd name="connsiteX2" fmla="*/ 846916 w 1557227"/>
              <a:gd name="connsiteY2" fmla="*/ 232438 h 1003033"/>
              <a:gd name="connsiteX3" fmla="*/ 545580 w 1557227"/>
              <a:gd name="connsiteY3" fmla="*/ 208193 h 1003033"/>
              <a:gd name="connsiteX4" fmla="*/ 320443 w 1557227"/>
              <a:gd name="connsiteY4" fmla="*/ 163166 h 1003033"/>
              <a:gd name="connsiteX5" fmla="*/ 240780 w 1557227"/>
              <a:gd name="connsiteY5" fmla="*/ 107748 h 1003033"/>
              <a:gd name="connsiteX6" fmla="*/ 136871 w 1557227"/>
              <a:gd name="connsiteY6" fmla="*/ 52329 h 1003033"/>
              <a:gd name="connsiteX7" fmla="*/ 12180 w 1557227"/>
              <a:gd name="connsiteY7" fmla="*/ 360593 h 1003033"/>
              <a:gd name="connsiteX8" fmla="*/ 32962 w 1557227"/>
              <a:gd name="connsiteY8" fmla="*/ 918238 h 1003033"/>
              <a:gd name="connsiteX9" fmla="*/ 261562 w 1557227"/>
              <a:gd name="connsiteY9" fmla="*/ 997902 h 1003033"/>
              <a:gd name="connsiteX10" fmla="*/ 1307580 w 1557227"/>
              <a:gd name="connsiteY10" fmla="*/ 977120 h 1003033"/>
              <a:gd name="connsiteX11" fmla="*/ 1553498 w 1557227"/>
              <a:gd name="connsiteY11" fmla="*/ 831648 h 1003033"/>
              <a:gd name="connsiteX12" fmla="*/ 1446125 w 1557227"/>
              <a:gd name="connsiteY12" fmla="*/ 52329 h 1003033"/>
              <a:gd name="connsiteX13" fmla="*/ 1300652 w 1557227"/>
              <a:gd name="connsiteY13" fmla="*/ 83502 h 100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227" h="1003033">
                <a:moveTo>
                  <a:pt x="1300652" y="83502"/>
                </a:moveTo>
                <a:cubicBezTo>
                  <a:pt x="1255048" y="104861"/>
                  <a:pt x="1248121" y="155661"/>
                  <a:pt x="1172498" y="180484"/>
                </a:cubicBezTo>
                <a:cubicBezTo>
                  <a:pt x="1096875" y="205307"/>
                  <a:pt x="951402" y="227820"/>
                  <a:pt x="846916" y="232438"/>
                </a:cubicBezTo>
                <a:cubicBezTo>
                  <a:pt x="742430" y="237056"/>
                  <a:pt x="633325" y="219738"/>
                  <a:pt x="545580" y="208193"/>
                </a:cubicBezTo>
                <a:cubicBezTo>
                  <a:pt x="457835" y="196648"/>
                  <a:pt x="371243" y="179907"/>
                  <a:pt x="320443" y="163166"/>
                </a:cubicBezTo>
                <a:cubicBezTo>
                  <a:pt x="269643" y="146425"/>
                  <a:pt x="271375" y="126221"/>
                  <a:pt x="240780" y="107748"/>
                </a:cubicBezTo>
                <a:cubicBezTo>
                  <a:pt x="210185" y="89275"/>
                  <a:pt x="174971" y="10188"/>
                  <a:pt x="136871" y="52329"/>
                </a:cubicBezTo>
                <a:cubicBezTo>
                  <a:pt x="98771" y="94470"/>
                  <a:pt x="29498" y="216275"/>
                  <a:pt x="12180" y="360593"/>
                </a:cubicBezTo>
                <a:cubicBezTo>
                  <a:pt x="-5138" y="504911"/>
                  <a:pt x="-8602" y="812020"/>
                  <a:pt x="32962" y="918238"/>
                </a:cubicBezTo>
                <a:cubicBezTo>
                  <a:pt x="74526" y="1024456"/>
                  <a:pt x="49126" y="988088"/>
                  <a:pt x="261562" y="997902"/>
                </a:cubicBezTo>
                <a:cubicBezTo>
                  <a:pt x="473998" y="1007716"/>
                  <a:pt x="1092258" y="1004829"/>
                  <a:pt x="1307580" y="977120"/>
                </a:cubicBezTo>
                <a:cubicBezTo>
                  <a:pt x="1522902" y="949411"/>
                  <a:pt x="1530407" y="985780"/>
                  <a:pt x="1553498" y="831648"/>
                </a:cubicBezTo>
                <a:cubicBezTo>
                  <a:pt x="1576589" y="677516"/>
                  <a:pt x="1486534" y="177020"/>
                  <a:pt x="1446125" y="52329"/>
                </a:cubicBezTo>
                <a:cubicBezTo>
                  <a:pt x="1405716" y="-72362"/>
                  <a:pt x="1346256" y="62143"/>
                  <a:pt x="1300652" y="8350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73718" y="4382514"/>
            <a:ext cx="186192" cy="116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Rectangle 704"/>
          <p:cNvSpPr/>
          <p:nvPr/>
        </p:nvSpPr>
        <p:spPr>
          <a:xfrm>
            <a:off x="3154762" y="2666654"/>
            <a:ext cx="483089" cy="124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Rectangle 705"/>
          <p:cNvSpPr/>
          <p:nvPr/>
        </p:nvSpPr>
        <p:spPr>
          <a:xfrm>
            <a:off x="3286428" y="2918395"/>
            <a:ext cx="366581" cy="124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a:off x="2827563" y="2636259"/>
            <a:ext cx="861977" cy="666955"/>
            <a:chOff x="7813172" y="765131"/>
            <a:chExt cx="2205653" cy="1488976"/>
          </a:xfrm>
          <a:solidFill>
            <a:schemeClr val="accent6">
              <a:lumMod val="75000"/>
            </a:schemeClr>
          </a:solidFill>
        </p:grpSpPr>
        <p:grpSp>
          <p:nvGrpSpPr>
            <p:cNvPr id="165" name="Group 164"/>
            <p:cNvGrpSpPr/>
            <p:nvPr/>
          </p:nvGrpSpPr>
          <p:grpSpPr>
            <a:xfrm>
              <a:off x="9199285" y="1660724"/>
              <a:ext cx="532076" cy="254275"/>
              <a:chOff x="9435595" y="1843442"/>
              <a:chExt cx="532076" cy="254275"/>
            </a:xfrm>
            <a:grpFill/>
          </p:grpSpPr>
          <p:sp>
            <p:nvSpPr>
              <p:cNvPr id="215" name="Parallelogram 214"/>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6" name="Parallelogram 215"/>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7" name="Parallelogram 216"/>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66" name="Group 165"/>
            <p:cNvGrpSpPr/>
            <p:nvPr/>
          </p:nvGrpSpPr>
          <p:grpSpPr>
            <a:xfrm>
              <a:off x="8475677" y="1858993"/>
              <a:ext cx="532076" cy="254275"/>
              <a:chOff x="9435595" y="1843442"/>
              <a:chExt cx="532076" cy="254275"/>
            </a:xfrm>
            <a:grpFill/>
          </p:grpSpPr>
          <p:sp>
            <p:nvSpPr>
              <p:cNvPr id="212" name="Parallelogram 211"/>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3" name="Parallelogram 212"/>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4" name="Parallelogram 213"/>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67" name="Group 166"/>
            <p:cNvGrpSpPr/>
            <p:nvPr/>
          </p:nvGrpSpPr>
          <p:grpSpPr>
            <a:xfrm>
              <a:off x="8734459" y="1999832"/>
              <a:ext cx="532076" cy="254275"/>
              <a:chOff x="9435595" y="1843442"/>
              <a:chExt cx="532076" cy="254275"/>
            </a:xfrm>
            <a:grpFill/>
          </p:grpSpPr>
          <p:sp>
            <p:nvSpPr>
              <p:cNvPr id="209" name="Parallelogram 208"/>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0" name="Parallelogram 209"/>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1" name="Parallelogram 210"/>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68" name="Group 167"/>
            <p:cNvGrpSpPr/>
            <p:nvPr/>
          </p:nvGrpSpPr>
          <p:grpSpPr>
            <a:xfrm>
              <a:off x="9475945" y="1815228"/>
              <a:ext cx="532076" cy="254275"/>
              <a:chOff x="9435595" y="1843442"/>
              <a:chExt cx="532076" cy="254275"/>
            </a:xfrm>
            <a:grpFill/>
          </p:grpSpPr>
          <p:sp>
            <p:nvSpPr>
              <p:cNvPr id="206" name="Parallelogram 205"/>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07" name="Parallelogram 206"/>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08" name="Parallelogram 207"/>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69" name="Oval 168"/>
            <p:cNvSpPr/>
            <p:nvPr/>
          </p:nvSpPr>
          <p:spPr>
            <a:xfrm rot="20796693">
              <a:off x="9089856" y="765557"/>
              <a:ext cx="928969"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0" name="Oval 169"/>
            <p:cNvSpPr/>
            <p:nvPr/>
          </p:nvSpPr>
          <p:spPr>
            <a:xfrm rot="20796693">
              <a:off x="9159834" y="765131"/>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1" name="Rectangle 170"/>
            <p:cNvSpPr/>
            <p:nvPr/>
          </p:nvSpPr>
          <p:spPr>
            <a:xfrm rot="20882009">
              <a:off x="8843456" y="906234"/>
              <a:ext cx="631535" cy="1044283"/>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2" name="Rectangle 171"/>
            <p:cNvSpPr/>
            <p:nvPr/>
          </p:nvSpPr>
          <p:spPr>
            <a:xfrm rot="20882009">
              <a:off x="8894058" y="974376"/>
              <a:ext cx="631535" cy="90970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3" name="Rectangle 172"/>
            <p:cNvSpPr/>
            <p:nvPr/>
          </p:nvSpPr>
          <p:spPr>
            <a:xfrm rot="20882009">
              <a:off x="8987520" y="1016671"/>
              <a:ext cx="631535" cy="742309"/>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4" name="Rectangle 173"/>
            <p:cNvSpPr/>
            <p:nvPr/>
          </p:nvSpPr>
          <p:spPr>
            <a:xfrm rot="20882009">
              <a:off x="9070239" y="1089574"/>
              <a:ext cx="631535" cy="577504"/>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5" name="Rectangle 174"/>
            <p:cNvSpPr/>
            <p:nvPr/>
          </p:nvSpPr>
          <p:spPr>
            <a:xfrm rot="20882009">
              <a:off x="9101881" y="1196254"/>
              <a:ext cx="631535" cy="30034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6" name="Rectangle 175"/>
            <p:cNvSpPr/>
            <p:nvPr/>
          </p:nvSpPr>
          <p:spPr>
            <a:xfrm rot="20882009">
              <a:off x="9133933" y="1294142"/>
              <a:ext cx="631535" cy="7711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nvGrpSpPr>
            <p:cNvPr id="177" name="Group 176"/>
            <p:cNvGrpSpPr/>
            <p:nvPr/>
          </p:nvGrpSpPr>
          <p:grpSpPr>
            <a:xfrm>
              <a:off x="8400949" y="884967"/>
              <a:ext cx="813891" cy="1254061"/>
              <a:chOff x="8224854" y="960302"/>
              <a:chExt cx="813891" cy="1254061"/>
            </a:xfrm>
            <a:grpFill/>
          </p:grpSpPr>
          <p:sp>
            <p:nvSpPr>
              <p:cNvPr id="204" name="Oval 203"/>
              <p:cNvSpPr/>
              <p:nvPr/>
            </p:nvSpPr>
            <p:spPr>
              <a:xfrm rot="20796693">
                <a:off x="8370315" y="960302"/>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05" name="Oval 204"/>
              <p:cNvSpPr/>
              <p:nvPr/>
            </p:nvSpPr>
            <p:spPr>
              <a:xfrm rot="20796693">
                <a:off x="8224854" y="1007642"/>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78" name="Oval 177"/>
            <p:cNvSpPr/>
            <p:nvPr/>
          </p:nvSpPr>
          <p:spPr>
            <a:xfrm rot="20796693">
              <a:off x="8550382" y="1201192"/>
              <a:ext cx="339515" cy="707973"/>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nvGrpSpPr>
            <p:cNvPr id="179" name="Group 178"/>
            <p:cNvGrpSpPr/>
            <p:nvPr/>
          </p:nvGrpSpPr>
          <p:grpSpPr>
            <a:xfrm>
              <a:off x="8228289" y="1213964"/>
              <a:ext cx="557308" cy="754796"/>
              <a:chOff x="8605344" y="1784235"/>
              <a:chExt cx="240303" cy="950112"/>
            </a:xfrm>
            <a:grpFill/>
          </p:grpSpPr>
          <p:sp>
            <p:nvSpPr>
              <p:cNvPr id="201" name="Rectangle 200"/>
              <p:cNvSpPr/>
              <p:nvPr/>
            </p:nvSpPr>
            <p:spPr>
              <a:xfrm rot="20859533">
                <a:off x="8636543" y="1826946"/>
                <a:ext cx="174630" cy="907401"/>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202" name="Straight Connector 201"/>
              <p:cNvCxnSpPr/>
              <p:nvPr/>
            </p:nvCxnSpPr>
            <p:spPr>
              <a:xfrm flipH="1">
                <a:off x="8605344" y="1784235"/>
                <a:ext cx="170855" cy="111007"/>
              </a:xfrm>
              <a:prstGeom prst="line">
                <a:avLst/>
              </a:prstGeom>
              <a:grpFill/>
              <a:ln w="12700" cap="flat" cmpd="sng" algn="ctr">
                <a:solidFill>
                  <a:schemeClr val="tx1"/>
                </a:solidFill>
                <a:prstDash val="solid"/>
                <a:tailEnd type="none"/>
              </a:ln>
              <a:effectLst/>
            </p:spPr>
          </p:cxnSp>
          <p:cxnSp>
            <p:nvCxnSpPr>
              <p:cNvPr id="203" name="Straight Connector 202"/>
              <p:cNvCxnSpPr>
                <a:endCxn id="196" idx="5"/>
              </p:cNvCxnSpPr>
              <p:nvPr/>
            </p:nvCxnSpPr>
            <p:spPr>
              <a:xfrm flipH="1">
                <a:off x="8718033" y="2654336"/>
                <a:ext cx="127614" cy="77177"/>
              </a:xfrm>
              <a:prstGeom prst="line">
                <a:avLst/>
              </a:prstGeom>
              <a:grpFill/>
              <a:ln w="12700" cap="flat" cmpd="sng" algn="ctr">
                <a:solidFill>
                  <a:schemeClr val="tx1"/>
                </a:solidFill>
                <a:prstDash val="solid"/>
                <a:tailEnd type="none"/>
              </a:ln>
              <a:effectLst/>
            </p:spPr>
          </p:cxnSp>
        </p:grpSp>
        <p:grpSp>
          <p:nvGrpSpPr>
            <p:cNvPr id="180" name="Group 179"/>
            <p:cNvGrpSpPr/>
            <p:nvPr/>
          </p:nvGrpSpPr>
          <p:grpSpPr>
            <a:xfrm>
              <a:off x="7813172" y="1234887"/>
              <a:ext cx="678004" cy="950222"/>
              <a:chOff x="7797068" y="1208783"/>
              <a:chExt cx="678004" cy="950222"/>
            </a:xfrm>
            <a:grpFill/>
          </p:grpSpPr>
          <p:grpSp>
            <p:nvGrpSpPr>
              <p:cNvPr id="194" name="Group 193"/>
              <p:cNvGrpSpPr/>
              <p:nvPr/>
            </p:nvGrpSpPr>
            <p:grpSpPr>
              <a:xfrm>
                <a:off x="7797068" y="1208783"/>
                <a:ext cx="678004" cy="950222"/>
                <a:chOff x="5752245" y="609007"/>
                <a:chExt cx="678004" cy="950222"/>
              </a:xfrm>
              <a:grpFill/>
            </p:grpSpPr>
            <p:sp>
              <p:nvSpPr>
                <p:cNvPr id="196" name="Oval 195"/>
                <p:cNvSpPr/>
                <p:nvPr/>
              </p:nvSpPr>
              <p:spPr>
                <a:xfrm rot="20796693">
                  <a:off x="5940696" y="609007"/>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97" name="Rectangle 196"/>
                <p:cNvSpPr/>
                <p:nvPr/>
              </p:nvSpPr>
              <p:spPr>
                <a:xfrm rot="20777836">
                  <a:off x="6011751" y="639547"/>
                  <a:ext cx="174630" cy="907400"/>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98" name="Oval 197"/>
                <p:cNvSpPr/>
                <p:nvPr/>
              </p:nvSpPr>
              <p:spPr>
                <a:xfrm rot="20796693">
                  <a:off x="5752245" y="644833"/>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199" name="Straight Connector 198"/>
                <p:cNvCxnSpPr>
                  <a:stCxn id="196" idx="0"/>
                  <a:endCxn id="198" idx="0"/>
                </p:cNvCxnSpPr>
                <p:nvPr/>
              </p:nvCxnSpPr>
              <p:spPr>
                <a:xfrm flipH="1">
                  <a:off x="5891157" y="621432"/>
                  <a:ext cx="188451" cy="35826"/>
                </a:xfrm>
                <a:prstGeom prst="line">
                  <a:avLst/>
                </a:prstGeom>
                <a:grpFill/>
                <a:ln w="12700" cap="flat" cmpd="sng" algn="ctr">
                  <a:solidFill>
                    <a:schemeClr val="tx1"/>
                  </a:solidFill>
                  <a:prstDash val="solid"/>
                  <a:tailEnd type="none"/>
                </a:ln>
                <a:effectLst/>
              </p:spPr>
            </p:cxnSp>
            <p:cxnSp>
              <p:nvCxnSpPr>
                <p:cNvPr id="200" name="Straight Connector 199"/>
                <p:cNvCxnSpPr/>
                <p:nvPr/>
              </p:nvCxnSpPr>
              <p:spPr>
                <a:xfrm flipH="1">
                  <a:off x="6096926" y="1511459"/>
                  <a:ext cx="188451" cy="35826"/>
                </a:xfrm>
                <a:prstGeom prst="line">
                  <a:avLst/>
                </a:prstGeom>
                <a:grpFill/>
                <a:ln w="12700" cap="flat" cmpd="sng" algn="ctr">
                  <a:solidFill>
                    <a:schemeClr val="tx1"/>
                  </a:solidFill>
                  <a:prstDash val="solid"/>
                  <a:tailEnd type="none"/>
                </a:ln>
                <a:effectLst/>
              </p:spPr>
            </p:cxnSp>
          </p:grpSp>
          <p:sp>
            <p:nvSpPr>
              <p:cNvPr id="195" name="Oval 194"/>
              <p:cNvSpPr/>
              <p:nvPr/>
            </p:nvSpPr>
            <p:spPr>
              <a:xfrm rot="20796693">
                <a:off x="7952401" y="1564474"/>
                <a:ext cx="162681" cy="260329"/>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81" name="Group 180"/>
            <p:cNvGrpSpPr/>
            <p:nvPr/>
          </p:nvGrpSpPr>
          <p:grpSpPr>
            <a:xfrm rot="19585486">
              <a:off x="8045514" y="1169049"/>
              <a:ext cx="212266" cy="254211"/>
              <a:chOff x="9153570" y="2596392"/>
              <a:chExt cx="237947" cy="426477"/>
            </a:xfrm>
            <a:grpFill/>
          </p:grpSpPr>
          <p:sp>
            <p:nvSpPr>
              <p:cNvPr id="191" name="Rectangle 190"/>
              <p:cNvSpPr/>
              <p:nvPr/>
            </p:nvSpPr>
            <p:spPr>
              <a:xfrm rot="5271360">
                <a:off x="9112905" y="2738160"/>
                <a:ext cx="398631" cy="150047"/>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192" name="Straight Connector 191"/>
              <p:cNvCxnSpPr/>
              <p:nvPr/>
            </p:nvCxnSpPr>
            <p:spPr>
              <a:xfrm rot="21214514" flipV="1">
                <a:off x="9387339" y="2616950"/>
                <a:ext cx="4178" cy="405919"/>
              </a:xfrm>
              <a:prstGeom prst="line">
                <a:avLst/>
              </a:prstGeom>
              <a:grpFill/>
              <a:ln w="12700" cap="flat" cmpd="sng" algn="ctr">
                <a:solidFill>
                  <a:schemeClr val="tx1"/>
                </a:solidFill>
                <a:prstDash val="solid"/>
                <a:tailEnd type="none"/>
              </a:ln>
              <a:effectLst/>
            </p:spPr>
          </p:cxnSp>
          <p:cxnSp>
            <p:nvCxnSpPr>
              <p:cNvPr id="193" name="Straight Connector 192"/>
              <p:cNvCxnSpPr/>
              <p:nvPr/>
            </p:nvCxnSpPr>
            <p:spPr>
              <a:xfrm rot="2014514" flipH="1" flipV="1">
                <a:off x="9153570" y="2596392"/>
                <a:ext cx="145025" cy="342750"/>
              </a:xfrm>
              <a:prstGeom prst="line">
                <a:avLst/>
              </a:prstGeom>
              <a:grpFill/>
              <a:ln w="12700" cap="flat" cmpd="sng" algn="ctr">
                <a:solidFill>
                  <a:schemeClr val="tx1"/>
                </a:solidFill>
                <a:prstDash val="solid"/>
                <a:tailEnd type="none"/>
              </a:ln>
              <a:effectLst/>
            </p:spPr>
          </p:cxnSp>
        </p:grpSp>
        <p:grpSp>
          <p:nvGrpSpPr>
            <p:cNvPr id="182" name="Group 181"/>
            <p:cNvGrpSpPr/>
            <p:nvPr/>
          </p:nvGrpSpPr>
          <p:grpSpPr>
            <a:xfrm rot="6149153">
              <a:off x="7981002" y="827748"/>
              <a:ext cx="230903" cy="558805"/>
              <a:chOff x="7797068" y="1208783"/>
              <a:chExt cx="678004" cy="950222"/>
            </a:xfrm>
            <a:grpFill/>
          </p:grpSpPr>
          <p:grpSp>
            <p:nvGrpSpPr>
              <p:cNvPr id="184" name="Group 183"/>
              <p:cNvGrpSpPr/>
              <p:nvPr/>
            </p:nvGrpSpPr>
            <p:grpSpPr>
              <a:xfrm>
                <a:off x="7797068" y="1208783"/>
                <a:ext cx="678004" cy="950222"/>
                <a:chOff x="5752245" y="609007"/>
                <a:chExt cx="678004" cy="950222"/>
              </a:xfrm>
              <a:grpFill/>
            </p:grpSpPr>
            <p:sp>
              <p:nvSpPr>
                <p:cNvPr id="186" name="Oval 185"/>
                <p:cNvSpPr/>
                <p:nvPr/>
              </p:nvSpPr>
              <p:spPr>
                <a:xfrm rot="20796693">
                  <a:off x="5940696" y="609007"/>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87" name="Rectangle 186"/>
                <p:cNvSpPr/>
                <p:nvPr/>
              </p:nvSpPr>
              <p:spPr>
                <a:xfrm rot="20777836">
                  <a:off x="6008726" y="614367"/>
                  <a:ext cx="174630" cy="932943"/>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88" name="Oval 187"/>
                <p:cNvSpPr/>
                <p:nvPr/>
              </p:nvSpPr>
              <p:spPr>
                <a:xfrm rot="20796693">
                  <a:off x="5752245" y="644833"/>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189" name="Straight Connector 188"/>
                <p:cNvCxnSpPr>
                  <a:stCxn id="186" idx="0"/>
                  <a:endCxn id="188" idx="0"/>
                </p:cNvCxnSpPr>
                <p:nvPr/>
              </p:nvCxnSpPr>
              <p:spPr>
                <a:xfrm flipH="1">
                  <a:off x="5891157" y="621432"/>
                  <a:ext cx="188451" cy="35826"/>
                </a:xfrm>
                <a:prstGeom prst="line">
                  <a:avLst/>
                </a:prstGeom>
                <a:grpFill/>
                <a:ln w="12700" cap="flat" cmpd="sng" algn="ctr">
                  <a:solidFill>
                    <a:schemeClr val="tx1"/>
                  </a:solidFill>
                  <a:prstDash val="solid"/>
                  <a:tailEnd type="none"/>
                </a:ln>
                <a:effectLst/>
              </p:spPr>
            </p:cxnSp>
            <p:cxnSp>
              <p:nvCxnSpPr>
                <p:cNvPr id="190" name="Straight Connector 189"/>
                <p:cNvCxnSpPr/>
                <p:nvPr/>
              </p:nvCxnSpPr>
              <p:spPr>
                <a:xfrm flipH="1">
                  <a:off x="6183489" y="1505505"/>
                  <a:ext cx="188450" cy="35825"/>
                </a:xfrm>
                <a:prstGeom prst="line">
                  <a:avLst/>
                </a:prstGeom>
                <a:grpFill/>
                <a:ln w="12700" cap="flat" cmpd="sng" algn="ctr">
                  <a:solidFill>
                    <a:schemeClr val="tx1"/>
                  </a:solidFill>
                  <a:prstDash val="solid"/>
                  <a:tailEnd type="none"/>
                </a:ln>
                <a:effectLst/>
              </p:spPr>
            </p:cxnSp>
          </p:grpSp>
          <p:sp>
            <p:nvSpPr>
              <p:cNvPr id="185" name="Oval 184"/>
              <p:cNvSpPr/>
              <p:nvPr/>
            </p:nvSpPr>
            <p:spPr>
              <a:xfrm rot="20796693">
                <a:off x="7951713" y="1530341"/>
                <a:ext cx="163412" cy="33824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83" name="Freeform 182"/>
            <p:cNvSpPr/>
            <p:nvPr/>
          </p:nvSpPr>
          <p:spPr>
            <a:xfrm>
              <a:off x="8157461" y="1332160"/>
              <a:ext cx="164591" cy="67420"/>
            </a:xfrm>
            <a:custGeom>
              <a:avLst/>
              <a:gdLst>
                <a:gd name="connsiteX0" fmla="*/ 0 w 297402"/>
                <a:gd name="connsiteY0" fmla="*/ 155743 h 192643"/>
                <a:gd name="connsiteX1" fmla="*/ 77871 w 297402"/>
                <a:gd name="connsiteY1" fmla="*/ 189959 h 192643"/>
                <a:gd name="connsiteX2" fmla="*/ 168721 w 297402"/>
                <a:gd name="connsiteY2" fmla="*/ 186419 h 192643"/>
                <a:gd name="connsiteX3" fmla="*/ 234794 w 297402"/>
                <a:gd name="connsiteY3" fmla="*/ 154563 h 192643"/>
                <a:gd name="connsiteX4" fmla="*/ 284348 w 297402"/>
                <a:gd name="connsiteY4" fmla="*/ 92030 h 192643"/>
                <a:gd name="connsiteX5" fmla="*/ 297327 w 297402"/>
                <a:gd name="connsiteY5" fmla="*/ 17698 h 192643"/>
                <a:gd name="connsiteX6" fmla="*/ 289068 w 297402"/>
                <a:gd name="connsiteY6" fmla="*/ 0 h 19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02" h="192643">
                  <a:moveTo>
                    <a:pt x="0" y="155743"/>
                  </a:moveTo>
                  <a:cubicBezTo>
                    <a:pt x="24875" y="170294"/>
                    <a:pt x="49751" y="184846"/>
                    <a:pt x="77871" y="189959"/>
                  </a:cubicBezTo>
                  <a:cubicBezTo>
                    <a:pt x="105991" y="195072"/>
                    <a:pt x="142567" y="192318"/>
                    <a:pt x="168721" y="186419"/>
                  </a:cubicBezTo>
                  <a:cubicBezTo>
                    <a:pt x="194875" y="180520"/>
                    <a:pt x="215523" y="170294"/>
                    <a:pt x="234794" y="154563"/>
                  </a:cubicBezTo>
                  <a:cubicBezTo>
                    <a:pt x="254065" y="138832"/>
                    <a:pt x="273926" y="114841"/>
                    <a:pt x="284348" y="92030"/>
                  </a:cubicBezTo>
                  <a:cubicBezTo>
                    <a:pt x="294770" y="69219"/>
                    <a:pt x="296540" y="33036"/>
                    <a:pt x="297327" y="17698"/>
                  </a:cubicBezTo>
                  <a:cubicBezTo>
                    <a:pt x="298114" y="2360"/>
                    <a:pt x="292608" y="14158"/>
                    <a:pt x="289068" y="0"/>
                  </a:cubicBezTo>
                </a:path>
              </a:pathLst>
            </a:custGeom>
            <a:no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8" name="Rectangle 7"/>
          <p:cNvSpPr/>
          <p:nvPr/>
        </p:nvSpPr>
        <p:spPr>
          <a:xfrm>
            <a:off x="185806" y="6048298"/>
            <a:ext cx="8467037" cy="830997"/>
          </a:xfrm>
          <a:prstGeom prst="rect">
            <a:avLst/>
          </a:prstGeom>
        </p:spPr>
        <p:txBody>
          <a:bodyPr wrap="square">
            <a:spAutoFit/>
          </a:bodyPr>
          <a:lstStyle/>
          <a:p>
            <a:r>
              <a:rPr lang="en-US" sz="1200" b="1" dirty="0">
                <a:solidFill>
                  <a:schemeClr val="bg1">
                    <a:lumMod val="50000"/>
                  </a:schemeClr>
                </a:solidFill>
              </a:rPr>
              <a:t>D. M. Warsinger</a:t>
            </a:r>
            <a:r>
              <a:rPr lang="en-US" sz="1200" b="1" baseline="30000" dirty="0">
                <a:solidFill>
                  <a:schemeClr val="bg1">
                    <a:lumMod val="50000"/>
                  </a:schemeClr>
                </a:solidFill>
              </a:rPr>
              <a:t>1</a:t>
            </a:r>
            <a:r>
              <a:rPr lang="en-US" sz="1200" dirty="0">
                <a:solidFill>
                  <a:schemeClr val="bg1">
                    <a:lumMod val="50000"/>
                  </a:schemeClr>
                </a:solidFill>
              </a:rPr>
              <a:t>, E. W. Tow</a:t>
            </a:r>
            <a:r>
              <a:rPr lang="en-US" sz="1200" baseline="30000" dirty="0">
                <a:solidFill>
                  <a:schemeClr val="bg1">
                    <a:lumMod val="50000"/>
                  </a:schemeClr>
                </a:solidFill>
              </a:rPr>
              <a:t>1</a:t>
            </a:r>
            <a:r>
              <a:rPr lang="en-US" sz="1200" dirty="0">
                <a:solidFill>
                  <a:schemeClr val="bg1">
                    <a:lumMod val="50000"/>
                  </a:schemeClr>
                </a:solidFill>
              </a:rPr>
              <a:t>, K. Nayar, and J. H. Lienhard V, “Energy efficiency of batch and semi-batch (CCRO) reverse osmosis desalination,” </a:t>
            </a:r>
            <a:r>
              <a:rPr lang="en-US" sz="1200" i="1" dirty="0">
                <a:solidFill>
                  <a:schemeClr val="bg1">
                    <a:lumMod val="50000"/>
                  </a:schemeClr>
                </a:solidFill>
              </a:rPr>
              <a:t>Water Research, </a:t>
            </a:r>
            <a:r>
              <a:rPr lang="en-US" sz="1200" dirty="0">
                <a:solidFill>
                  <a:schemeClr val="bg1">
                    <a:lumMod val="50000"/>
                  </a:schemeClr>
                </a:solidFill>
              </a:rPr>
              <a:t>vol. 106, pp. 272-282, 2016. </a:t>
            </a:r>
            <a:endParaRPr lang="en-US" sz="1200" dirty="0" smtClean="0">
              <a:solidFill>
                <a:schemeClr val="bg1">
                  <a:lumMod val="50000"/>
                </a:schemeClr>
              </a:solidFill>
            </a:endParaRPr>
          </a:p>
          <a:p>
            <a:r>
              <a:rPr lang="en-US" sz="1200" b="1" dirty="0">
                <a:solidFill>
                  <a:schemeClr val="bg1">
                    <a:lumMod val="50000"/>
                  </a:schemeClr>
                </a:solidFill>
              </a:rPr>
              <a:t>D. M. Warsinger</a:t>
            </a:r>
            <a:r>
              <a:rPr lang="en-US" sz="1200" dirty="0">
                <a:solidFill>
                  <a:schemeClr val="bg1">
                    <a:lumMod val="50000"/>
                  </a:schemeClr>
                </a:solidFill>
              </a:rPr>
              <a:t>, E. W. Tow, R. McGovern, G. Thiel, and J. H. Lienhard V. Batch Pressure-Driven Membrane Separation with Closed-Flow Loop and Reservoir. </a:t>
            </a:r>
            <a:r>
              <a:rPr lang="en-US" sz="1200" i="1" dirty="0">
                <a:solidFill>
                  <a:schemeClr val="bg1">
                    <a:lumMod val="50000"/>
                  </a:schemeClr>
                </a:solidFill>
              </a:rPr>
              <a:t>Full Patent Application, US non-provisional application No. 15/350,064 November </a:t>
            </a:r>
            <a:r>
              <a:rPr lang="en-US" sz="1200" i="1" dirty="0" smtClean="0">
                <a:solidFill>
                  <a:schemeClr val="bg1">
                    <a:lumMod val="50000"/>
                  </a:schemeClr>
                </a:solidFill>
              </a:rPr>
              <a:t>2016</a:t>
            </a:r>
            <a:endParaRPr lang="en-US" sz="1200" dirty="0">
              <a:solidFill>
                <a:schemeClr val="bg1">
                  <a:lumMod val="50000"/>
                </a:schemeClr>
              </a:solidFill>
            </a:endParaRPr>
          </a:p>
        </p:txBody>
      </p:sp>
      <p:sp>
        <p:nvSpPr>
          <p:cNvPr id="246" name="TextBox 245"/>
          <p:cNvSpPr txBox="1"/>
          <p:nvPr/>
        </p:nvSpPr>
        <p:spPr>
          <a:xfrm>
            <a:off x="6135418" y="4298872"/>
            <a:ext cx="1363618" cy="317459"/>
          </a:xfrm>
          <a:prstGeom prst="rect">
            <a:avLst/>
          </a:prstGeom>
          <a:noFill/>
        </p:spPr>
        <p:txBody>
          <a:bodyPr wrap="square" rtlCol="0">
            <a:spAutoFit/>
          </a:bodyPr>
          <a:lstStyle/>
          <a:p>
            <a:pPr defTabSz="685800"/>
            <a:r>
              <a:rPr lang="en-US" sz="1463" dirty="0" smtClean="0">
                <a:solidFill>
                  <a:prstClr val="black"/>
                </a:solidFill>
                <a:latin typeface="Calibri" panose="020F0502020204030204"/>
              </a:rPr>
              <a:t>Brine</a:t>
            </a:r>
            <a:endParaRPr lang="en-US" sz="1463" dirty="0">
              <a:solidFill>
                <a:prstClr val="black"/>
              </a:solidFill>
              <a:latin typeface="Calibri" panose="020F0502020204030204"/>
            </a:endParaRPr>
          </a:p>
        </p:txBody>
      </p:sp>
      <p:sp>
        <p:nvSpPr>
          <p:cNvPr id="247" name="Isosceles Triangle 246"/>
          <p:cNvSpPr/>
          <p:nvPr/>
        </p:nvSpPr>
        <p:spPr>
          <a:xfrm rot="10800000">
            <a:off x="5791800" y="4305201"/>
            <a:ext cx="290232"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704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an 106"/>
          <p:cNvSpPr/>
          <p:nvPr/>
        </p:nvSpPr>
        <p:spPr>
          <a:xfrm>
            <a:off x="4420079" y="4110149"/>
            <a:ext cx="953725" cy="1666645"/>
          </a:xfrm>
          <a:prstGeom prst="can">
            <a:avLst>
              <a:gd name="adj" fmla="val 22838"/>
            </a:avLst>
          </a:prstGeom>
          <a:solidFill>
            <a:srgbClr val="00B0F0"/>
          </a:solidFill>
          <a:ln w="317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47" name="Isosceles Triangle 146"/>
          <p:cNvSpPr/>
          <p:nvPr/>
        </p:nvSpPr>
        <p:spPr>
          <a:xfrm rot="10800000">
            <a:off x="5835840" y="3205952"/>
            <a:ext cx="202153" cy="8598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p:nvSpPr>
        <p:spPr>
          <a:xfrm rot="5400000">
            <a:off x="6012453" y="2759984"/>
            <a:ext cx="245931" cy="132194"/>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p:cNvSpPr/>
          <p:nvPr/>
        </p:nvSpPr>
        <p:spPr>
          <a:xfrm rot="5400000">
            <a:off x="3415793" y="2785190"/>
            <a:ext cx="290232"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p:nvSpPr>
        <p:spPr>
          <a:xfrm rot="16200000">
            <a:off x="4353465" y="5384330"/>
            <a:ext cx="290232"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rot="10800000">
            <a:off x="5477254" y="5399222"/>
            <a:ext cx="506866" cy="86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rot="10800000">
            <a:off x="3154209" y="5391666"/>
            <a:ext cx="1257253" cy="124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3175127" y="2792403"/>
            <a:ext cx="1701673" cy="124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an 101"/>
          <p:cNvSpPr/>
          <p:nvPr/>
        </p:nvSpPr>
        <p:spPr>
          <a:xfrm>
            <a:off x="4424105" y="4921515"/>
            <a:ext cx="953725" cy="864604"/>
          </a:xfrm>
          <a:prstGeom prst="can">
            <a:avLst>
              <a:gd name="adj" fmla="val 40264"/>
            </a:avLst>
          </a:prstGeom>
          <a:solidFill>
            <a:srgbClr val="2F5597"/>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nvGrpSpPr>
          <p:cNvPr id="128" name="Group 127"/>
          <p:cNvGrpSpPr/>
          <p:nvPr/>
        </p:nvGrpSpPr>
        <p:grpSpPr>
          <a:xfrm>
            <a:off x="4414555" y="4902562"/>
            <a:ext cx="962424" cy="450748"/>
            <a:chOff x="1136970" y="3912124"/>
            <a:chExt cx="962424" cy="338060"/>
          </a:xfrm>
        </p:grpSpPr>
        <p:sp>
          <p:nvSpPr>
            <p:cNvPr id="130" name="Oval 129"/>
            <p:cNvSpPr/>
            <p:nvPr/>
          </p:nvSpPr>
          <p:spPr>
            <a:xfrm>
              <a:off x="1136970" y="3912124"/>
              <a:ext cx="962424" cy="255123"/>
            </a:xfrm>
            <a:prstGeom prst="ellipse">
              <a:avLst/>
            </a:prstGeom>
            <a:solidFill>
              <a:srgbClr val="00B0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a:off x="1150628" y="4039685"/>
              <a:ext cx="943807" cy="210499"/>
            </a:xfrm>
            <a:custGeom>
              <a:avLst/>
              <a:gdLst>
                <a:gd name="connsiteX0" fmla="*/ 10822 w 943807"/>
                <a:gd name="connsiteY0" fmla="*/ 110754 h 210112"/>
                <a:gd name="connsiteX1" fmla="*/ 81767 w 943807"/>
                <a:gd name="connsiteY1" fmla="*/ 154897 h 210112"/>
                <a:gd name="connsiteX2" fmla="*/ 111721 w 943807"/>
                <a:gd name="connsiteY2" fmla="*/ 154897 h 210112"/>
                <a:gd name="connsiteX3" fmla="*/ 245728 w 943807"/>
                <a:gd name="connsiteY3" fmla="*/ 202194 h 210112"/>
                <a:gd name="connsiteX4" fmla="*/ 351357 w 943807"/>
                <a:gd name="connsiteY4" fmla="*/ 203770 h 210112"/>
                <a:gd name="connsiteX5" fmla="*/ 504283 w 943807"/>
                <a:gd name="connsiteY5" fmla="*/ 210077 h 210112"/>
                <a:gd name="connsiteX6" fmla="*/ 650902 w 943807"/>
                <a:gd name="connsiteY6" fmla="*/ 200617 h 210112"/>
                <a:gd name="connsiteX7" fmla="*/ 808557 w 943807"/>
                <a:gd name="connsiteY7" fmla="*/ 175393 h 210112"/>
                <a:gd name="connsiteX8" fmla="*/ 931528 w 943807"/>
                <a:gd name="connsiteY8" fmla="*/ 118637 h 210112"/>
                <a:gd name="connsiteX9" fmla="*/ 939411 w 943807"/>
                <a:gd name="connsiteY9" fmla="*/ 102871 h 210112"/>
                <a:gd name="connsiteX10" fmla="*/ 942564 w 943807"/>
                <a:gd name="connsiteY10" fmla="*/ 8278 h 210112"/>
                <a:gd name="connsiteX11" fmla="*/ 923645 w 943807"/>
                <a:gd name="connsiteY11" fmla="*/ 36656 h 210112"/>
                <a:gd name="connsiteX12" fmla="*/ 756531 w 943807"/>
                <a:gd name="connsiteY12" fmla="*/ 98141 h 210112"/>
                <a:gd name="connsiteX13" fmla="*/ 512165 w 943807"/>
                <a:gd name="connsiteY13" fmla="*/ 115484 h 210112"/>
                <a:gd name="connsiteX14" fmla="*/ 313520 w 943807"/>
                <a:gd name="connsiteY14" fmla="*/ 109177 h 210112"/>
                <a:gd name="connsiteX15" fmla="*/ 143252 w 943807"/>
                <a:gd name="connsiteY15" fmla="*/ 87106 h 210112"/>
                <a:gd name="connsiteX16" fmla="*/ 23434 w 943807"/>
                <a:gd name="connsiteY16" fmla="*/ 38233 h 210112"/>
                <a:gd name="connsiteX17" fmla="*/ 2939 w 943807"/>
                <a:gd name="connsiteY17" fmla="*/ 1972 h 210112"/>
                <a:gd name="connsiteX18" fmla="*/ 10822 w 943807"/>
                <a:gd name="connsiteY18" fmla="*/ 110754 h 210112"/>
                <a:gd name="connsiteX0" fmla="*/ 10822 w 943807"/>
                <a:gd name="connsiteY0" fmla="*/ 110754 h 210112"/>
                <a:gd name="connsiteX1" fmla="*/ 81767 w 943807"/>
                <a:gd name="connsiteY1" fmla="*/ 154897 h 210112"/>
                <a:gd name="connsiteX2" fmla="*/ 156956 w 943807"/>
                <a:gd name="connsiteY2" fmla="*/ 178592 h 210112"/>
                <a:gd name="connsiteX3" fmla="*/ 245728 w 943807"/>
                <a:gd name="connsiteY3" fmla="*/ 202194 h 210112"/>
                <a:gd name="connsiteX4" fmla="*/ 351357 w 943807"/>
                <a:gd name="connsiteY4" fmla="*/ 203770 h 210112"/>
                <a:gd name="connsiteX5" fmla="*/ 504283 w 943807"/>
                <a:gd name="connsiteY5" fmla="*/ 210077 h 210112"/>
                <a:gd name="connsiteX6" fmla="*/ 650902 w 943807"/>
                <a:gd name="connsiteY6" fmla="*/ 200617 h 210112"/>
                <a:gd name="connsiteX7" fmla="*/ 808557 w 943807"/>
                <a:gd name="connsiteY7" fmla="*/ 175393 h 210112"/>
                <a:gd name="connsiteX8" fmla="*/ 931528 w 943807"/>
                <a:gd name="connsiteY8" fmla="*/ 118637 h 210112"/>
                <a:gd name="connsiteX9" fmla="*/ 939411 w 943807"/>
                <a:gd name="connsiteY9" fmla="*/ 102871 h 210112"/>
                <a:gd name="connsiteX10" fmla="*/ 942564 w 943807"/>
                <a:gd name="connsiteY10" fmla="*/ 8278 h 210112"/>
                <a:gd name="connsiteX11" fmla="*/ 923645 w 943807"/>
                <a:gd name="connsiteY11" fmla="*/ 36656 h 210112"/>
                <a:gd name="connsiteX12" fmla="*/ 756531 w 943807"/>
                <a:gd name="connsiteY12" fmla="*/ 98141 h 210112"/>
                <a:gd name="connsiteX13" fmla="*/ 512165 w 943807"/>
                <a:gd name="connsiteY13" fmla="*/ 115484 h 210112"/>
                <a:gd name="connsiteX14" fmla="*/ 313520 w 943807"/>
                <a:gd name="connsiteY14" fmla="*/ 109177 h 210112"/>
                <a:gd name="connsiteX15" fmla="*/ 143252 w 943807"/>
                <a:gd name="connsiteY15" fmla="*/ 87106 h 210112"/>
                <a:gd name="connsiteX16" fmla="*/ 23434 w 943807"/>
                <a:gd name="connsiteY16" fmla="*/ 38233 h 210112"/>
                <a:gd name="connsiteX17" fmla="*/ 2939 w 943807"/>
                <a:gd name="connsiteY17" fmla="*/ 1972 h 210112"/>
                <a:gd name="connsiteX18" fmla="*/ 10822 w 943807"/>
                <a:gd name="connsiteY18" fmla="*/ 110754 h 210112"/>
                <a:gd name="connsiteX0" fmla="*/ 10822 w 943807"/>
                <a:gd name="connsiteY0" fmla="*/ 110754 h 210113"/>
                <a:gd name="connsiteX1" fmla="*/ 81767 w 943807"/>
                <a:gd name="connsiteY1" fmla="*/ 154897 h 210113"/>
                <a:gd name="connsiteX2" fmla="*/ 156956 w 943807"/>
                <a:gd name="connsiteY2" fmla="*/ 178592 h 210113"/>
                <a:gd name="connsiteX3" fmla="*/ 252190 w 943807"/>
                <a:gd name="connsiteY3" fmla="*/ 201117 h 210113"/>
                <a:gd name="connsiteX4" fmla="*/ 351357 w 943807"/>
                <a:gd name="connsiteY4" fmla="*/ 203770 h 210113"/>
                <a:gd name="connsiteX5" fmla="*/ 504283 w 943807"/>
                <a:gd name="connsiteY5" fmla="*/ 210077 h 210113"/>
                <a:gd name="connsiteX6" fmla="*/ 650902 w 943807"/>
                <a:gd name="connsiteY6" fmla="*/ 200617 h 210113"/>
                <a:gd name="connsiteX7" fmla="*/ 808557 w 943807"/>
                <a:gd name="connsiteY7" fmla="*/ 175393 h 210113"/>
                <a:gd name="connsiteX8" fmla="*/ 931528 w 943807"/>
                <a:gd name="connsiteY8" fmla="*/ 118637 h 210113"/>
                <a:gd name="connsiteX9" fmla="*/ 939411 w 943807"/>
                <a:gd name="connsiteY9" fmla="*/ 102871 h 210113"/>
                <a:gd name="connsiteX10" fmla="*/ 942564 w 943807"/>
                <a:gd name="connsiteY10" fmla="*/ 8278 h 210113"/>
                <a:gd name="connsiteX11" fmla="*/ 923645 w 943807"/>
                <a:gd name="connsiteY11" fmla="*/ 36656 h 210113"/>
                <a:gd name="connsiteX12" fmla="*/ 756531 w 943807"/>
                <a:gd name="connsiteY12" fmla="*/ 98141 h 210113"/>
                <a:gd name="connsiteX13" fmla="*/ 512165 w 943807"/>
                <a:gd name="connsiteY13" fmla="*/ 115484 h 210113"/>
                <a:gd name="connsiteX14" fmla="*/ 313520 w 943807"/>
                <a:gd name="connsiteY14" fmla="*/ 109177 h 210113"/>
                <a:gd name="connsiteX15" fmla="*/ 143252 w 943807"/>
                <a:gd name="connsiteY15" fmla="*/ 87106 h 210113"/>
                <a:gd name="connsiteX16" fmla="*/ 23434 w 943807"/>
                <a:gd name="connsiteY16" fmla="*/ 38233 h 210113"/>
                <a:gd name="connsiteX17" fmla="*/ 2939 w 943807"/>
                <a:gd name="connsiteY17" fmla="*/ 1972 h 210113"/>
                <a:gd name="connsiteX18" fmla="*/ 10822 w 943807"/>
                <a:gd name="connsiteY18" fmla="*/ 110754 h 210113"/>
                <a:gd name="connsiteX0" fmla="*/ 10822 w 943807"/>
                <a:gd name="connsiteY0" fmla="*/ 110754 h 210499"/>
                <a:gd name="connsiteX1" fmla="*/ 81767 w 943807"/>
                <a:gd name="connsiteY1" fmla="*/ 154897 h 210499"/>
                <a:gd name="connsiteX2" fmla="*/ 156956 w 943807"/>
                <a:gd name="connsiteY2" fmla="*/ 178592 h 210499"/>
                <a:gd name="connsiteX3" fmla="*/ 252190 w 943807"/>
                <a:gd name="connsiteY3" fmla="*/ 201117 h 210499"/>
                <a:gd name="connsiteX4" fmla="*/ 371821 w 943807"/>
                <a:gd name="connsiteY4" fmla="*/ 208078 h 210499"/>
                <a:gd name="connsiteX5" fmla="*/ 504283 w 943807"/>
                <a:gd name="connsiteY5" fmla="*/ 210077 h 210499"/>
                <a:gd name="connsiteX6" fmla="*/ 650902 w 943807"/>
                <a:gd name="connsiteY6" fmla="*/ 200617 h 210499"/>
                <a:gd name="connsiteX7" fmla="*/ 808557 w 943807"/>
                <a:gd name="connsiteY7" fmla="*/ 175393 h 210499"/>
                <a:gd name="connsiteX8" fmla="*/ 931528 w 943807"/>
                <a:gd name="connsiteY8" fmla="*/ 118637 h 210499"/>
                <a:gd name="connsiteX9" fmla="*/ 939411 w 943807"/>
                <a:gd name="connsiteY9" fmla="*/ 102871 h 210499"/>
                <a:gd name="connsiteX10" fmla="*/ 942564 w 943807"/>
                <a:gd name="connsiteY10" fmla="*/ 8278 h 210499"/>
                <a:gd name="connsiteX11" fmla="*/ 923645 w 943807"/>
                <a:gd name="connsiteY11" fmla="*/ 36656 h 210499"/>
                <a:gd name="connsiteX12" fmla="*/ 756531 w 943807"/>
                <a:gd name="connsiteY12" fmla="*/ 98141 h 210499"/>
                <a:gd name="connsiteX13" fmla="*/ 512165 w 943807"/>
                <a:gd name="connsiteY13" fmla="*/ 115484 h 210499"/>
                <a:gd name="connsiteX14" fmla="*/ 313520 w 943807"/>
                <a:gd name="connsiteY14" fmla="*/ 109177 h 210499"/>
                <a:gd name="connsiteX15" fmla="*/ 143252 w 943807"/>
                <a:gd name="connsiteY15" fmla="*/ 87106 h 210499"/>
                <a:gd name="connsiteX16" fmla="*/ 23434 w 943807"/>
                <a:gd name="connsiteY16" fmla="*/ 38233 h 210499"/>
                <a:gd name="connsiteX17" fmla="*/ 2939 w 943807"/>
                <a:gd name="connsiteY17" fmla="*/ 1972 h 210499"/>
                <a:gd name="connsiteX18" fmla="*/ 10822 w 943807"/>
                <a:gd name="connsiteY18" fmla="*/ 110754 h 21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807" h="210499">
                  <a:moveTo>
                    <a:pt x="10822" y="110754"/>
                  </a:moveTo>
                  <a:cubicBezTo>
                    <a:pt x="23960" y="136242"/>
                    <a:pt x="57411" y="143591"/>
                    <a:pt x="81767" y="154897"/>
                  </a:cubicBezTo>
                  <a:cubicBezTo>
                    <a:pt x="106123" y="166203"/>
                    <a:pt x="128552" y="170889"/>
                    <a:pt x="156956" y="178592"/>
                  </a:cubicBezTo>
                  <a:cubicBezTo>
                    <a:pt x="185360" y="186295"/>
                    <a:pt x="216379" y="196203"/>
                    <a:pt x="252190" y="201117"/>
                  </a:cubicBezTo>
                  <a:cubicBezTo>
                    <a:pt x="288001" y="206031"/>
                    <a:pt x="329806" y="206585"/>
                    <a:pt x="371821" y="208078"/>
                  </a:cubicBezTo>
                  <a:cubicBezTo>
                    <a:pt x="413836" y="209571"/>
                    <a:pt x="457770" y="211320"/>
                    <a:pt x="504283" y="210077"/>
                  </a:cubicBezTo>
                  <a:cubicBezTo>
                    <a:pt x="550796" y="208834"/>
                    <a:pt x="600190" y="206398"/>
                    <a:pt x="650902" y="200617"/>
                  </a:cubicBezTo>
                  <a:cubicBezTo>
                    <a:pt x="701614" y="194836"/>
                    <a:pt x="761786" y="189056"/>
                    <a:pt x="808557" y="175393"/>
                  </a:cubicBezTo>
                  <a:cubicBezTo>
                    <a:pt x="855328" y="161730"/>
                    <a:pt x="909719" y="130724"/>
                    <a:pt x="931528" y="118637"/>
                  </a:cubicBezTo>
                  <a:cubicBezTo>
                    <a:pt x="953337" y="106550"/>
                    <a:pt x="937572" y="121264"/>
                    <a:pt x="939411" y="102871"/>
                  </a:cubicBezTo>
                  <a:cubicBezTo>
                    <a:pt x="941250" y="84478"/>
                    <a:pt x="945192" y="19314"/>
                    <a:pt x="942564" y="8278"/>
                  </a:cubicBezTo>
                  <a:cubicBezTo>
                    <a:pt x="939936" y="-2758"/>
                    <a:pt x="954650" y="21679"/>
                    <a:pt x="923645" y="36656"/>
                  </a:cubicBezTo>
                  <a:cubicBezTo>
                    <a:pt x="892640" y="51633"/>
                    <a:pt x="825111" y="85003"/>
                    <a:pt x="756531" y="98141"/>
                  </a:cubicBezTo>
                  <a:cubicBezTo>
                    <a:pt x="687951" y="111279"/>
                    <a:pt x="586000" y="113645"/>
                    <a:pt x="512165" y="115484"/>
                  </a:cubicBezTo>
                  <a:cubicBezTo>
                    <a:pt x="438330" y="117323"/>
                    <a:pt x="375006" y="113907"/>
                    <a:pt x="313520" y="109177"/>
                  </a:cubicBezTo>
                  <a:cubicBezTo>
                    <a:pt x="252035" y="104447"/>
                    <a:pt x="191600" y="98930"/>
                    <a:pt x="143252" y="87106"/>
                  </a:cubicBezTo>
                  <a:cubicBezTo>
                    <a:pt x="94904" y="75282"/>
                    <a:pt x="46819" y="52422"/>
                    <a:pt x="23434" y="38233"/>
                  </a:cubicBezTo>
                  <a:cubicBezTo>
                    <a:pt x="49" y="24044"/>
                    <a:pt x="7406" y="-8275"/>
                    <a:pt x="2939" y="1972"/>
                  </a:cubicBezTo>
                  <a:cubicBezTo>
                    <a:pt x="-1528" y="12219"/>
                    <a:pt x="-2316" y="85266"/>
                    <a:pt x="10822" y="110754"/>
                  </a:cubicBezTo>
                  <a:close/>
                </a:path>
              </a:pathLst>
            </a:custGeom>
            <a:solidFill>
              <a:schemeClr val="tx1">
                <a:lumMod val="50000"/>
                <a:lumOff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7" name="Picture 156"/>
          <p:cNvPicPr>
            <a:picLocks noChangeAspect="1"/>
          </p:cNvPicPr>
          <p:nvPr/>
        </p:nvPicPr>
        <p:blipFill>
          <a:blip r:embed="rId3"/>
          <a:stretch>
            <a:fillRect/>
          </a:stretch>
        </p:blipFill>
        <p:spPr>
          <a:xfrm>
            <a:off x="4813925" y="2321053"/>
            <a:ext cx="1587013" cy="1004827"/>
          </a:xfrm>
          <a:prstGeom prst="rect">
            <a:avLst/>
          </a:prstGeom>
        </p:spPr>
      </p:pic>
      <p:sp>
        <p:nvSpPr>
          <p:cNvPr id="12" name="TextBox 11"/>
          <p:cNvSpPr txBox="1"/>
          <p:nvPr/>
        </p:nvSpPr>
        <p:spPr>
          <a:xfrm>
            <a:off x="403883" y="2795269"/>
            <a:ext cx="1363618" cy="542584"/>
          </a:xfrm>
          <a:prstGeom prst="rect">
            <a:avLst/>
          </a:prstGeom>
          <a:noFill/>
        </p:spPr>
        <p:txBody>
          <a:bodyPr wrap="square" rtlCol="0">
            <a:spAutoFit/>
          </a:bodyPr>
          <a:lstStyle/>
          <a:p>
            <a:pPr defTabSz="685800"/>
            <a:r>
              <a:rPr lang="en-US" sz="1463" dirty="0">
                <a:solidFill>
                  <a:prstClr val="black"/>
                </a:solidFill>
                <a:latin typeface="Calibri" panose="020F0502020204030204"/>
              </a:rPr>
              <a:t>Feed, single fill</a:t>
            </a:r>
          </a:p>
          <a:p>
            <a:pPr defTabSz="685800"/>
            <a:endParaRPr lang="en-US" sz="1463" dirty="0">
              <a:solidFill>
                <a:prstClr val="black"/>
              </a:solidFill>
              <a:latin typeface="Calibri" panose="020F0502020204030204"/>
            </a:endParaRPr>
          </a:p>
        </p:txBody>
      </p:sp>
      <p:cxnSp>
        <p:nvCxnSpPr>
          <p:cNvPr id="13" name="Straight Arrow Connector 12"/>
          <p:cNvCxnSpPr/>
          <p:nvPr/>
        </p:nvCxnSpPr>
        <p:spPr>
          <a:xfrm>
            <a:off x="1715457" y="2958955"/>
            <a:ext cx="1115090" cy="0"/>
          </a:xfrm>
          <a:prstGeom prst="straightConnector1">
            <a:avLst/>
          </a:prstGeom>
          <a:ln w="57150">
            <a:solidFill>
              <a:schemeClr val="accent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969335" y="4575188"/>
            <a:ext cx="1363618" cy="542584"/>
          </a:xfrm>
          <a:prstGeom prst="rect">
            <a:avLst/>
          </a:prstGeom>
          <a:noFill/>
        </p:spPr>
        <p:txBody>
          <a:bodyPr wrap="square" rtlCol="0">
            <a:spAutoFit/>
          </a:bodyPr>
          <a:lstStyle/>
          <a:p>
            <a:pPr defTabSz="685800"/>
            <a:r>
              <a:rPr lang="en-US" sz="1463" dirty="0">
                <a:solidFill>
                  <a:prstClr val="black"/>
                </a:solidFill>
                <a:latin typeface="Calibri" panose="020F0502020204030204"/>
              </a:rPr>
              <a:t>Brine</a:t>
            </a:r>
          </a:p>
          <a:p>
            <a:pPr defTabSz="685800"/>
            <a:r>
              <a:rPr lang="en-US" sz="1463" dirty="0">
                <a:solidFill>
                  <a:prstClr val="black"/>
                </a:solidFill>
                <a:latin typeface="Calibri" panose="020F0502020204030204"/>
              </a:rPr>
              <a:t>Recirculation</a:t>
            </a:r>
          </a:p>
        </p:txBody>
      </p:sp>
      <p:sp>
        <p:nvSpPr>
          <p:cNvPr id="25" name="TextBox 24"/>
          <p:cNvSpPr txBox="1"/>
          <p:nvPr/>
        </p:nvSpPr>
        <p:spPr>
          <a:xfrm>
            <a:off x="3566706" y="3594044"/>
            <a:ext cx="1025540" cy="1217962"/>
          </a:xfrm>
          <a:prstGeom prst="rect">
            <a:avLst/>
          </a:prstGeom>
          <a:noFill/>
        </p:spPr>
        <p:txBody>
          <a:bodyPr wrap="square" rtlCol="0">
            <a:spAutoFit/>
          </a:bodyPr>
          <a:lstStyle/>
          <a:p>
            <a:pPr defTabSz="685800"/>
            <a:r>
              <a:rPr lang="en-US" sz="1463" dirty="0">
                <a:solidFill>
                  <a:prstClr val="black"/>
                </a:solidFill>
                <a:latin typeface="Calibri" panose="020F0502020204030204"/>
              </a:rPr>
              <a:t>Variable </a:t>
            </a:r>
            <a:r>
              <a:rPr lang="en-US" sz="1463" dirty="0" smtClean="0">
                <a:solidFill>
                  <a:prstClr val="black"/>
                </a:solidFill>
                <a:latin typeface="Calibri" panose="020F0502020204030204"/>
              </a:rPr>
              <a:t>volume high pressure tank</a:t>
            </a:r>
            <a:endParaRPr lang="en-US" sz="1463" dirty="0">
              <a:solidFill>
                <a:prstClr val="black"/>
              </a:solidFill>
              <a:latin typeface="Calibri" panose="020F0502020204030204"/>
            </a:endParaRPr>
          </a:p>
        </p:txBody>
      </p:sp>
      <p:sp>
        <p:nvSpPr>
          <p:cNvPr id="38" name="TextBox 37"/>
          <p:cNvSpPr txBox="1"/>
          <p:nvPr/>
        </p:nvSpPr>
        <p:spPr>
          <a:xfrm>
            <a:off x="7519309" y="5072644"/>
            <a:ext cx="1363618" cy="542584"/>
          </a:xfrm>
          <a:prstGeom prst="rect">
            <a:avLst/>
          </a:prstGeom>
          <a:noFill/>
        </p:spPr>
        <p:txBody>
          <a:bodyPr wrap="square" rtlCol="0">
            <a:spAutoFit/>
          </a:bodyPr>
          <a:lstStyle/>
          <a:p>
            <a:pPr defTabSz="685800"/>
            <a:r>
              <a:rPr lang="en-US" sz="1463" dirty="0">
                <a:solidFill>
                  <a:prstClr val="black"/>
                </a:solidFill>
                <a:latin typeface="Calibri" panose="020F0502020204030204"/>
              </a:rPr>
              <a:t>Brine </a:t>
            </a:r>
            <a:r>
              <a:rPr lang="en-US" sz="1463" dirty="0" smtClean="0">
                <a:solidFill>
                  <a:prstClr val="black"/>
                </a:solidFill>
                <a:latin typeface="Calibri" panose="020F0502020204030204"/>
              </a:rPr>
              <a:t>reject </a:t>
            </a:r>
            <a:r>
              <a:rPr lang="en-US" sz="1463" dirty="0">
                <a:solidFill>
                  <a:prstClr val="black"/>
                </a:solidFill>
                <a:latin typeface="Calibri" panose="020F0502020204030204"/>
              </a:rPr>
              <a:t>after each cycle</a:t>
            </a:r>
          </a:p>
        </p:txBody>
      </p:sp>
      <p:cxnSp>
        <p:nvCxnSpPr>
          <p:cNvPr id="39" name="Straight Arrow Connector 38"/>
          <p:cNvCxnSpPr/>
          <p:nvPr/>
        </p:nvCxnSpPr>
        <p:spPr>
          <a:xfrm>
            <a:off x="6172200" y="5409604"/>
            <a:ext cx="1321934" cy="0"/>
          </a:xfrm>
          <a:prstGeom prst="straightConnector1">
            <a:avLst/>
          </a:prstGeom>
          <a:ln w="57150">
            <a:solidFill>
              <a:schemeClr val="accent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913016" y="2311611"/>
            <a:ext cx="1351625" cy="317459"/>
          </a:xfrm>
          <a:prstGeom prst="rect">
            <a:avLst/>
          </a:prstGeom>
          <a:noFill/>
        </p:spPr>
        <p:txBody>
          <a:bodyPr wrap="square" rtlCol="0">
            <a:spAutoFit/>
          </a:bodyPr>
          <a:lstStyle/>
          <a:p>
            <a:pPr defTabSz="685800"/>
            <a:r>
              <a:rPr lang="en-US" sz="1463" dirty="0" smtClean="0">
                <a:solidFill>
                  <a:prstClr val="black"/>
                </a:solidFill>
                <a:latin typeface="Calibri" panose="020F0502020204030204"/>
              </a:rPr>
              <a:t>Pump</a:t>
            </a:r>
            <a:endParaRPr lang="en-US" sz="1463" dirty="0">
              <a:solidFill>
                <a:prstClr val="black"/>
              </a:solidFill>
              <a:latin typeface="Calibri" panose="020F0502020204030204"/>
            </a:endParaRPr>
          </a:p>
        </p:txBody>
      </p:sp>
      <p:sp>
        <p:nvSpPr>
          <p:cNvPr id="44" name="TextBox 43"/>
          <p:cNvSpPr txBox="1"/>
          <p:nvPr/>
        </p:nvSpPr>
        <p:spPr>
          <a:xfrm>
            <a:off x="6938191" y="2644927"/>
            <a:ext cx="1363618" cy="317459"/>
          </a:xfrm>
          <a:prstGeom prst="rect">
            <a:avLst/>
          </a:prstGeom>
          <a:noFill/>
        </p:spPr>
        <p:txBody>
          <a:bodyPr wrap="square" rtlCol="0">
            <a:spAutoFit/>
          </a:bodyPr>
          <a:lstStyle/>
          <a:p>
            <a:pPr defTabSz="685800"/>
            <a:r>
              <a:rPr lang="en-US" sz="1463" dirty="0">
                <a:solidFill>
                  <a:prstClr val="black"/>
                </a:solidFill>
                <a:latin typeface="Calibri" panose="020F0502020204030204"/>
              </a:rPr>
              <a:t>Pure Water</a:t>
            </a:r>
          </a:p>
        </p:txBody>
      </p:sp>
      <p:sp>
        <p:nvSpPr>
          <p:cNvPr id="48" name="TextBox 47"/>
          <p:cNvSpPr txBox="1"/>
          <p:nvPr/>
        </p:nvSpPr>
        <p:spPr>
          <a:xfrm>
            <a:off x="5134490" y="2074488"/>
            <a:ext cx="1041329" cy="317459"/>
          </a:xfrm>
          <a:prstGeom prst="rect">
            <a:avLst/>
          </a:prstGeom>
          <a:noFill/>
        </p:spPr>
        <p:txBody>
          <a:bodyPr wrap="square" rtlCol="0">
            <a:spAutoFit/>
          </a:bodyPr>
          <a:lstStyle/>
          <a:p>
            <a:pPr defTabSz="685800"/>
            <a:r>
              <a:rPr lang="en-US" sz="1463" dirty="0">
                <a:solidFill>
                  <a:prstClr val="black"/>
                </a:solidFill>
                <a:latin typeface="Calibri" panose="020F0502020204030204"/>
              </a:rPr>
              <a:t>RO </a:t>
            </a:r>
            <a:r>
              <a:rPr lang="en-US" sz="1463" dirty="0" smtClean="0">
                <a:solidFill>
                  <a:prstClr val="black"/>
                </a:solidFill>
                <a:latin typeface="Calibri" panose="020F0502020204030204"/>
              </a:rPr>
              <a:t>module</a:t>
            </a:r>
            <a:endParaRPr lang="en-US" sz="1463" dirty="0">
              <a:solidFill>
                <a:prstClr val="black"/>
              </a:solidFill>
              <a:latin typeface="Calibri" panose="020F0502020204030204"/>
            </a:endParaRPr>
          </a:p>
        </p:txBody>
      </p:sp>
      <p:sp>
        <p:nvSpPr>
          <p:cNvPr id="158" name="Rectangle 157"/>
          <p:cNvSpPr/>
          <p:nvPr/>
        </p:nvSpPr>
        <p:spPr>
          <a:xfrm>
            <a:off x="4974794" y="2502278"/>
            <a:ext cx="34289" cy="704095"/>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0" name="Title 1"/>
          <p:cNvSpPr txBox="1">
            <a:spLocks/>
          </p:cNvSpPr>
          <p:nvPr/>
        </p:nvSpPr>
        <p:spPr>
          <a:xfrm>
            <a:off x="1622533" y="474689"/>
            <a:ext cx="59150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Batch </a:t>
            </a:r>
            <a:r>
              <a:rPr lang="en-US" sz="3300" dirty="0" smtClean="0">
                <a:solidFill>
                  <a:prstClr val="black"/>
                </a:solidFill>
                <a:latin typeface="Calibri Light" panose="020F0302020204030204"/>
              </a:rPr>
              <a:t>RO: High Pressure </a:t>
            </a:r>
            <a:r>
              <a:rPr lang="en-US" sz="3300" dirty="0">
                <a:solidFill>
                  <a:prstClr val="black"/>
                </a:solidFill>
                <a:latin typeface="Calibri Light" panose="020F0302020204030204"/>
              </a:rPr>
              <a:t>Tank </a:t>
            </a:r>
            <a:r>
              <a:rPr lang="en-US" sz="3300" dirty="0" smtClean="0">
                <a:solidFill>
                  <a:prstClr val="black"/>
                </a:solidFill>
                <a:latin typeface="Calibri Light" panose="020F0302020204030204"/>
              </a:rPr>
              <a:t>Concept</a:t>
            </a:r>
            <a:endParaRPr lang="en-US" sz="3300" dirty="0">
              <a:solidFill>
                <a:prstClr val="black"/>
              </a:solidFill>
              <a:latin typeface="Calibri Light" panose="020F0302020204030204"/>
            </a:endParaRPr>
          </a:p>
        </p:txBody>
      </p:sp>
      <p:sp>
        <p:nvSpPr>
          <p:cNvPr id="2" name="Slide Number Placeholder 1"/>
          <p:cNvSpPr>
            <a:spLocks noGrp="1"/>
          </p:cNvSpPr>
          <p:nvPr>
            <p:ph type="sldNum" sz="quarter" idx="12"/>
          </p:nvPr>
        </p:nvSpPr>
        <p:spPr/>
        <p:txBody>
          <a:bodyPr/>
          <a:lstStyle/>
          <a:p>
            <a:pPr defTabSz="685800"/>
            <a:fld id="{068A97A3-32D9-4E1A-8A1C-A39550CFFEF3}" type="slidenum">
              <a:rPr lang="en-US" smtClean="0">
                <a:solidFill>
                  <a:prstClr val="black">
                    <a:tint val="75000"/>
                  </a:prstClr>
                </a:solidFill>
              </a:rPr>
              <a:pPr defTabSz="685800"/>
              <a:t>9</a:t>
            </a:fld>
            <a:endParaRPr lang="en-US">
              <a:solidFill>
                <a:prstClr val="black">
                  <a:tint val="75000"/>
                </a:prstClr>
              </a:solidFill>
            </a:endParaRPr>
          </a:p>
        </p:txBody>
      </p:sp>
      <p:sp>
        <p:nvSpPr>
          <p:cNvPr id="104" name="Can 103"/>
          <p:cNvSpPr/>
          <p:nvPr/>
        </p:nvSpPr>
        <p:spPr>
          <a:xfrm>
            <a:off x="4419325" y="4294013"/>
            <a:ext cx="953725" cy="1147353"/>
          </a:xfrm>
          <a:prstGeom prst="can">
            <a:avLst>
              <a:gd name="adj" fmla="val 29778"/>
            </a:avLst>
          </a:prstGeom>
          <a:solidFill>
            <a:srgbClr val="2F5597"/>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nvGrpSpPr>
          <p:cNvPr id="6" name="Group 5"/>
          <p:cNvGrpSpPr/>
          <p:nvPr/>
        </p:nvGrpSpPr>
        <p:grpSpPr>
          <a:xfrm>
            <a:off x="4415405" y="4195617"/>
            <a:ext cx="962424" cy="450752"/>
            <a:chOff x="1136970" y="3912124"/>
            <a:chExt cx="962424" cy="338064"/>
          </a:xfrm>
        </p:grpSpPr>
        <p:sp>
          <p:nvSpPr>
            <p:cNvPr id="3" name="Oval 2"/>
            <p:cNvSpPr/>
            <p:nvPr/>
          </p:nvSpPr>
          <p:spPr>
            <a:xfrm>
              <a:off x="1136970" y="3912124"/>
              <a:ext cx="962424" cy="255123"/>
            </a:xfrm>
            <a:prstGeom prst="ellipse">
              <a:avLst/>
            </a:prstGeom>
            <a:solidFill>
              <a:srgbClr val="00B0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150628" y="4039688"/>
              <a:ext cx="943807" cy="210500"/>
            </a:xfrm>
            <a:custGeom>
              <a:avLst/>
              <a:gdLst>
                <a:gd name="connsiteX0" fmla="*/ 10822 w 943807"/>
                <a:gd name="connsiteY0" fmla="*/ 110754 h 210112"/>
                <a:gd name="connsiteX1" fmla="*/ 81767 w 943807"/>
                <a:gd name="connsiteY1" fmla="*/ 154897 h 210112"/>
                <a:gd name="connsiteX2" fmla="*/ 111721 w 943807"/>
                <a:gd name="connsiteY2" fmla="*/ 154897 h 210112"/>
                <a:gd name="connsiteX3" fmla="*/ 245728 w 943807"/>
                <a:gd name="connsiteY3" fmla="*/ 202194 h 210112"/>
                <a:gd name="connsiteX4" fmla="*/ 351357 w 943807"/>
                <a:gd name="connsiteY4" fmla="*/ 203770 h 210112"/>
                <a:gd name="connsiteX5" fmla="*/ 504283 w 943807"/>
                <a:gd name="connsiteY5" fmla="*/ 210077 h 210112"/>
                <a:gd name="connsiteX6" fmla="*/ 650902 w 943807"/>
                <a:gd name="connsiteY6" fmla="*/ 200617 h 210112"/>
                <a:gd name="connsiteX7" fmla="*/ 808557 w 943807"/>
                <a:gd name="connsiteY7" fmla="*/ 175393 h 210112"/>
                <a:gd name="connsiteX8" fmla="*/ 931528 w 943807"/>
                <a:gd name="connsiteY8" fmla="*/ 118637 h 210112"/>
                <a:gd name="connsiteX9" fmla="*/ 939411 w 943807"/>
                <a:gd name="connsiteY9" fmla="*/ 102871 h 210112"/>
                <a:gd name="connsiteX10" fmla="*/ 942564 w 943807"/>
                <a:gd name="connsiteY10" fmla="*/ 8278 h 210112"/>
                <a:gd name="connsiteX11" fmla="*/ 923645 w 943807"/>
                <a:gd name="connsiteY11" fmla="*/ 36656 h 210112"/>
                <a:gd name="connsiteX12" fmla="*/ 756531 w 943807"/>
                <a:gd name="connsiteY12" fmla="*/ 98141 h 210112"/>
                <a:gd name="connsiteX13" fmla="*/ 512165 w 943807"/>
                <a:gd name="connsiteY13" fmla="*/ 115484 h 210112"/>
                <a:gd name="connsiteX14" fmla="*/ 313520 w 943807"/>
                <a:gd name="connsiteY14" fmla="*/ 109177 h 210112"/>
                <a:gd name="connsiteX15" fmla="*/ 143252 w 943807"/>
                <a:gd name="connsiteY15" fmla="*/ 87106 h 210112"/>
                <a:gd name="connsiteX16" fmla="*/ 23434 w 943807"/>
                <a:gd name="connsiteY16" fmla="*/ 38233 h 210112"/>
                <a:gd name="connsiteX17" fmla="*/ 2939 w 943807"/>
                <a:gd name="connsiteY17" fmla="*/ 1972 h 210112"/>
                <a:gd name="connsiteX18" fmla="*/ 10822 w 943807"/>
                <a:gd name="connsiteY18" fmla="*/ 110754 h 210112"/>
                <a:gd name="connsiteX0" fmla="*/ 10822 w 943807"/>
                <a:gd name="connsiteY0" fmla="*/ 110754 h 210112"/>
                <a:gd name="connsiteX1" fmla="*/ 81767 w 943807"/>
                <a:gd name="connsiteY1" fmla="*/ 154897 h 210112"/>
                <a:gd name="connsiteX2" fmla="*/ 156956 w 943807"/>
                <a:gd name="connsiteY2" fmla="*/ 178592 h 210112"/>
                <a:gd name="connsiteX3" fmla="*/ 245728 w 943807"/>
                <a:gd name="connsiteY3" fmla="*/ 202194 h 210112"/>
                <a:gd name="connsiteX4" fmla="*/ 351357 w 943807"/>
                <a:gd name="connsiteY4" fmla="*/ 203770 h 210112"/>
                <a:gd name="connsiteX5" fmla="*/ 504283 w 943807"/>
                <a:gd name="connsiteY5" fmla="*/ 210077 h 210112"/>
                <a:gd name="connsiteX6" fmla="*/ 650902 w 943807"/>
                <a:gd name="connsiteY6" fmla="*/ 200617 h 210112"/>
                <a:gd name="connsiteX7" fmla="*/ 808557 w 943807"/>
                <a:gd name="connsiteY7" fmla="*/ 175393 h 210112"/>
                <a:gd name="connsiteX8" fmla="*/ 931528 w 943807"/>
                <a:gd name="connsiteY8" fmla="*/ 118637 h 210112"/>
                <a:gd name="connsiteX9" fmla="*/ 939411 w 943807"/>
                <a:gd name="connsiteY9" fmla="*/ 102871 h 210112"/>
                <a:gd name="connsiteX10" fmla="*/ 942564 w 943807"/>
                <a:gd name="connsiteY10" fmla="*/ 8278 h 210112"/>
                <a:gd name="connsiteX11" fmla="*/ 923645 w 943807"/>
                <a:gd name="connsiteY11" fmla="*/ 36656 h 210112"/>
                <a:gd name="connsiteX12" fmla="*/ 756531 w 943807"/>
                <a:gd name="connsiteY12" fmla="*/ 98141 h 210112"/>
                <a:gd name="connsiteX13" fmla="*/ 512165 w 943807"/>
                <a:gd name="connsiteY13" fmla="*/ 115484 h 210112"/>
                <a:gd name="connsiteX14" fmla="*/ 313520 w 943807"/>
                <a:gd name="connsiteY14" fmla="*/ 109177 h 210112"/>
                <a:gd name="connsiteX15" fmla="*/ 143252 w 943807"/>
                <a:gd name="connsiteY15" fmla="*/ 87106 h 210112"/>
                <a:gd name="connsiteX16" fmla="*/ 23434 w 943807"/>
                <a:gd name="connsiteY16" fmla="*/ 38233 h 210112"/>
                <a:gd name="connsiteX17" fmla="*/ 2939 w 943807"/>
                <a:gd name="connsiteY17" fmla="*/ 1972 h 210112"/>
                <a:gd name="connsiteX18" fmla="*/ 10822 w 943807"/>
                <a:gd name="connsiteY18" fmla="*/ 110754 h 210112"/>
                <a:gd name="connsiteX0" fmla="*/ 10822 w 943807"/>
                <a:gd name="connsiteY0" fmla="*/ 110754 h 210113"/>
                <a:gd name="connsiteX1" fmla="*/ 81767 w 943807"/>
                <a:gd name="connsiteY1" fmla="*/ 154897 h 210113"/>
                <a:gd name="connsiteX2" fmla="*/ 156956 w 943807"/>
                <a:gd name="connsiteY2" fmla="*/ 178592 h 210113"/>
                <a:gd name="connsiteX3" fmla="*/ 252190 w 943807"/>
                <a:gd name="connsiteY3" fmla="*/ 201117 h 210113"/>
                <a:gd name="connsiteX4" fmla="*/ 351357 w 943807"/>
                <a:gd name="connsiteY4" fmla="*/ 203770 h 210113"/>
                <a:gd name="connsiteX5" fmla="*/ 504283 w 943807"/>
                <a:gd name="connsiteY5" fmla="*/ 210077 h 210113"/>
                <a:gd name="connsiteX6" fmla="*/ 650902 w 943807"/>
                <a:gd name="connsiteY6" fmla="*/ 200617 h 210113"/>
                <a:gd name="connsiteX7" fmla="*/ 808557 w 943807"/>
                <a:gd name="connsiteY7" fmla="*/ 175393 h 210113"/>
                <a:gd name="connsiteX8" fmla="*/ 931528 w 943807"/>
                <a:gd name="connsiteY8" fmla="*/ 118637 h 210113"/>
                <a:gd name="connsiteX9" fmla="*/ 939411 w 943807"/>
                <a:gd name="connsiteY9" fmla="*/ 102871 h 210113"/>
                <a:gd name="connsiteX10" fmla="*/ 942564 w 943807"/>
                <a:gd name="connsiteY10" fmla="*/ 8278 h 210113"/>
                <a:gd name="connsiteX11" fmla="*/ 923645 w 943807"/>
                <a:gd name="connsiteY11" fmla="*/ 36656 h 210113"/>
                <a:gd name="connsiteX12" fmla="*/ 756531 w 943807"/>
                <a:gd name="connsiteY12" fmla="*/ 98141 h 210113"/>
                <a:gd name="connsiteX13" fmla="*/ 512165 w 943807"/>
                <a:gd name="connsiteY13" fmla="*/ 115484 h 210113"/>
                <a:gd name="connsiteX14" fmla="*/ 313520 w 943807"/>
                <a:gd name="connsiteY14" fmla="*/ 109177 h 210113"/>
                <a:gd name="connsiteX15" fmla="*/ 143252 w 943807"/>
                <a:gd name="connsiteY15" fmla="*/ 87106 h 210113"/>
                <a:gd name="connsiteX16" fmla="*/ 23434 w 943807"/>
                <a:gd name="connsiteY16" fmla="*/ 38233 h 210113"/>
                <a:gd name="connsiteX17" fmla="*/ 2939 w 943807"/>
                <a:gd name="connsiteY17" fmla="*/ 1972 h 210113"/>
                <a:gd name="connsiteX18" fmla="*/ 10822 w 943807"/>
                <a:gd name="connsiteY18" fmla="*/ 110754 h 210113"/>
                <a:gd name="connsiteX0" fmla="*/ 10822 w 943807"/>
                <a:gd name="connsiteY0" fmla="*/ 110754 h 210499"/>
                <a:gd name="connsiteX1" fmla="*/ 81767 w 943807"/>
                <a:gd name="connsiteY1" fmla="*/ 154897 h 210499"/>
                <a:gd name="connsiteX2" fmla="*/ 156956 w 943807"/>
                <a:gd name="connsiteY2" fmla="*/ 178592 h 210499"/>
                <a:gd name="connsiteX3" fmla="*/ 252190 w 943807"/>
                <a:gd name="connsiteY3" fmla="*/ 201117 h 210499"/>
                <a:gd name="connsiteX4" fmla="*/ 371821 w 943807"/>
                <a:gd name="connsiteY4" fmla="*/ 208078 h 210499"/>
                <a:gd name="connsiteX5" fmla="*/ 504283 w 943807"/>
                <a:gd name="connsiteY5" fmla="*/ 210077 h 210499"/>
                <a:gd name="connsiteX6" fmla="*/ 650902 w 943807"/>
                <a:gd name="connsiteY6" fmla="*/ 200617 h 210499"/>
                <a:gd name="connsiteX7" fmla="*/ 808557 w 943807"/>
                <a:gd name="connsiteY7" fmla="*/ 175393 h 210499"/>
                <a:gd name="connsiteX8" fmla="*/ 931528 w 943807"/>
                <a:gd name="connsiteY8" fmla="*/ 118637 h 210499"/>
                <a:gd name="connsiteX9" fmla="*/ 939411 w 943807"/>
                <a:gd name="connsiteY9" fmla="*/ 102871 h 210499"/>
                <a:gd name="connsiteX10" fmla="*/ 942564 w 943807"/>
                <a:gd name="connsiteY10" fmla="*/ 8278 h 210499"/>
                <a:gd name="connsiteX11" fmla="*/ 923645 w 943807"/>
                <a:gd name="connsiteY11" fmla="*/ 36656 h 210499"/>
                <a:gd name="connsiteX12" fmla="*/ 756531 w 943807"/>
                <a:gd name="connsiteY12" fmla="*/ 98141 h 210499"/>
                <a:gd name="connsiteX13" fmla="*/ 512165 w 943807"/>
                <a:gd name="connsiteY13" fmla="*/ 115484 h 210499"/>
                <a:gd name="connsiteX14" fmla="*/ 313520 w 943807"/>
                <a:gd name="connsiteY14" fmla="*/ 109177 h 210499"/>
                <a:gd name="connsiteX15" fmla="*/ 143252 w 943807"/>
                <a:gd name="connsiteY15" fmla="*/ 87106 h 210499"/>
                <a:gd name="connsiteX16" fmla="*/ 23434 w 943807"/>
                <a:gd name="connsiteY16" fmla="*/ 38233 h 210499"/>
                <a:gd name="connsiteX17" fmla="*/ 2939 w 943807"/>
                <a:gd name="connsiteY17" fmla="*/ 1972 h 210499"/>
                <a:gd name="connsiteX18" fmla="*/ 10822 w 943807"/>
                <a:gd name="connsiteY18" fmla="*/ 110754 h 21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807" h="210499">
                  <a:moveTo>
                    <a:pt x="10822" y="110754"/>
                  </a:moveTo>
                  <a:cubicBezTo>
                    <a:pt x="23960" y="136242"/>
                    <a:pt x="57411" y="143591"/>
                    <a:pt x="81767" y="154897"/>
                  </a:cubicBezTo>
                  <a:cubicBezTo>
                    <a:pt x="106123" y="166203"/>
                    <a:pt x="128552" y="170889"/>
                    <a:pt x="156956" y="178592"/>
                  </a:cubicBezTo>
                  <a:cubicBezTo>
                    <a:pt x="185360" y="186295"/>
                    <a:pt x="216379" y="196203"/>
                    <a:pt x="252190" y="201117"/>
                  </a:cubicBezTo>
                  <a:cubicBezTo>
                    <a:pt x="288001" y="206031"/>
                    <a:pt x="329806" y="206585"/>
                    <a:pt x="371821" y="208078"/>
                  </a:cubicBezTo>
                  <a:cubicBezTo>
                    <a:pt x="413836" y="209571"/>
                    <a:pt x="457770" y="211320"/>
                    <a:pt x="504283" y="210077"/>
                  </a:cubicBezTo>
                  <a:cubicBezTo>
                    <a:pt x="550796" y="208834"/>
                    <a:pt x="600190" y="206398"/>
                    <a:pt x="650902" y="200617"/>
                  </a:cubicBezTo>
                  <a:cubicBezTo>
                    <a:pt x="701614" y="194836"/>
                    <a:pt x="761786" y="189056"/>
                    <a:pt x="808557" y="175393"/>
                  </a:cubicBezTo>
                  <a:cubicBezTo>
                    <a:pt x="855328" y="161730"/>
                    <a:pt x="909719" y="130724"/>
                    <a:pt x="931528" y="118637"/>
                  </a:cubicBezTo>
                  <a:cubicBezTo>
                    <a:pt x="953337" y="106550"/>
                    <a:pt x="937572" y="121264"/>
                    <a:pt x="939411" y="102871"/>
                  </a:cubicBezTo>
                  <a:cubicBezTo>
                    <a:pt x="941250" y="84478"/>
                    <a:pt x="945192" y="19314"/>
                    <a:pt x="942564" y="8278"/>
                  </a:cubicBezTo>
                  <a:cubicBezTo>
                    <a:pt x="939936" y="-2758"/>
                    <a:pt x="954650" y="21679"/>
                    <a:pt x="923645" y="36656"/>
                  </a:cubicBezTo>
                  <a:cubicBezTo>
                    <a:pt x="892640" y="51633"/>
                    <a:pt x="825111" y="85003"/>
                    <a:pt x="756531" y="98141"/>
                  </a:cubicBezTo>
                  <a:cubicBezTo>
                    <a:pt x="687951" y="111279"/>
                    <a:pt x="586000" y="113645"/>
                    <a:pt x="512165" y="115484"/>
                  </a:cubicBezTo>
                  <a:cubicBezTo>
                    <a:pt x="438330" y="117323"/>
                    <a:pt x="375006" y="113907"/>
                    <a:pt x="313520" y="109177"/>
                  </a:cubicBezTo>
                  <a:cubicBezTo>
                    <a:pt x="252035" y="104447"/>
                    <a:pt x="191600" y="98930"/>
                    <a:pt x="143252" y="87106"/>
                  </a:cubicBezTo>
                  <a:cubicBezTo>
                    <a:pt x="94904" y="75282"/>
                    <a:pt x="46819" y="52422"/>
                    <a:pt x="23434" y="38233"/>
                  </a:cubicBezTo>
                  <a:cubicBezTo>
                    <a:pt x="49" y="24044"/>
                    <a:pt x="7406" y="-8275"/>
                    <a:pt x="2939" y="1972"/>
                  </a:cubicBezTo>
                  <a:cubicBezTo>
                    <a:pt x="-1528" y="12219"/>
                    <a:pt x="-2316" y="85266"/>
                    <a:pt x="10822" y="110754"/>
                  </a:cubicBezTo>
                  <a:close/>
                </a:path>
              </a:pathLst>
            </a:custGeom>
            <a:solidFill>
              <a:schemeClr val="tx1">
                <a:lumMod val="50000"/>
                <a:lumOff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Rectangle 107"/>
          <p:cNvSpPr/>
          <p:nvPr/>
        </p:nvSpPr>
        <p:spPr>
          <a:xfrm>
            <a:off x="4085941" y="6117030"/>
            <a:ext cx="1040880" cy="817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225091" y="2701563"/>
            <a:ext cx="713100" cy="248336"/>
            <a:chOff x="6751319" y="2219916"/>
            <a:chExt cx="933004" cy="290232"/>
          </a:xfrm>
        </p:grpSpPr>
        <p:sp>
          <p:nvSpPr>
            <p:cNvPr id="109" name="Rectangle 108"/>
            <p:cNvSpPr/>
            <p:nvPr/>
          </p:nvSpPr>
          <p:spPr>
            <a:xfrm>
              <a:off x="6751319" y="2313167"/>
              <a:ext cx="848649" cy="1118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p:nvSpPr>
          <p:spPr>
            <a:xfrm rot="5400000">
              <a:off x="7463007" y="2288832"/>
              <a:ext cx="290232" cy="152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Isosceles Triangle 119"/>
          <p:cNvSpPr/>
          <p:nvPr/>
        </p:nvSpPr>
        <p:spPr>
          <a:xfrm rot="5400000">
            <a:off x="4731684" y="2781090"/>
            <a:ext cx="290232"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rot="16200000">
            <a:off x="2221270" y="4370431"/>
            <a:ext cx="1996402" cy="124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p:cNvSpPr/>
          <p:nvPr/>
        </p:nvSpPr>
        <p:spPr>
          <a:xfrm>
            <a:off x="3073341" y="3358033"/>
            <a:ext cx="290232" cy="1524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rot="16200000">
            <a:off x="4850165" y="4295389"/>
            <a:ext cx="2173505" cy="97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Isosceles Triangle 126"/>
          <p:cNvSpPr/>
          <p:nvPr/>
        </p:nvSpPr>
        <p:spPr>
          <a:xfrm rot="16200000">
            <a:off x="5329898" y="5399195"/>
            <a:ext cx="223977" cy="8663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117153" y="5626367"/>
            <a:ext cx="1557227" cy="1003033"/>
          </a:xfrm>
          <a:custGeom>
            <a:avLst/>
            <a:gdLst>
              <a:gd name="connsiteX0" fmla="*/ 1300652 w 1557227"/>
              <a:gd name="connsiteY0" fmla="*/ 83502 h 1003033"/>
              <a:gd name="connsiteX1" fmla="*/ 1172498 w 1557227"/>
              <a:gd name="connsiteY1" fmla="*/ 180484 h 1003033"/>
              <a:gd name="connsiteX2" fmla="*/ 846916 w 1557227"/>
              <a:gd name="connsiteY2" fmla="*/ 232438 h 1003033"/>
              <a:gd name="connsiteX3" fmla="*/ 545580 w 1557227"/>
              <a:gd name="connsiteY3" fmla="*/ 208193 h 1003033"/>
              <a:gd name="connsiteX4" fmla="*/ 320443 w 1557227"/>
              <a:gd name="connsiteY4" fmla="*/ 163166 h 1003033"/>
              <a:gd name="connsiteX5" fmla="*/ 240780 w 1557227"/>
              <a:gd name="connsiteY5" fmla="*/ 107748 h 1003033"/>
              <a:gd name="connsiteX6" fmla="*/ 136871 w 1557227"/>
              <a:gd name="connsiteY6" fmla="*/ 52329 h 1003033"/>
              <a:gd name="connsiteX7" fmla="*/ 12180 w 1557227"/>
              <a:gd name="connsiteY7" fmla="*/ 360593 h 1003033"/>
              <a:gd name="connsiteX8" fmla="*/ 32962 w 1557227"/>
              <a:gd name="connsiteY8" fmla="*/ 918238 h 1003033"/>
              <a:gd name="connsiteX9" fmla="*/ 261562 w 1557227"/>
              <a:gd name="connsiteY9" fmla="*/ 997902 h 1003033"/>
              <a:gd name="connsiteX10" fmla="*/ 1307580 w 1557227"/>
              <a:gd name="connsiteY10" fmla="*/ 977120 h 1003033"/>
              <a:gd name="connsiteX11" fmla="*/ 1553498 w 1557227"/>
              <a:gd name="connsiteY11" fmla="*/ 831648 h 1003033"/>
              <a:gd name="connsiteX12" fmla="*/ 1446125 w 1557227"/>
              <a:gd name="connsiteY12" fmla="*/ 52329 h 1003033"/>
              <a:gd name="connsiteX13" fmla="*/ 1300652 w 1557227"/>
              <a:gd name="connsiteY13" fmla="*/ 83502 h 100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227" h="1003033">
                <a:moveTo>
                  <a:pt x="1300652" y="83502"/>
                </a:moveTo>
                <a:cubicBezTo>
                  <a:pt x="1255048" y="104861"/>
                  <a:pt x="1248121" y="155661"/>
                  <a:pt x="1172498" y="180484"/>
                </a:cubicBezTo>
                <a:cubicBezTo>
                  <a:pt x="1096875" y="205307"/>
                  <a:pt x="951402" y="227820"/>
                  <a:pt x="846916" y="232438"/>
                </a:cubicBezTo>
                <a:cubicBezTo>
                  <a:pt x="742430" y="237056"/>
                  <a:pt x="633325" y="219738"/>
                  <a:pt x="545580" y="208193"/>
                </a:cubicBezTo>
                <a:cubicBezTo>
                  <a:pt x="457835" y="196648"/>
                  <a:pt x="371243" y="179907"/>
                  <a:pt x="320443" y="163166"/>
                </a:cubicBezTo>
                <a:cubicBezTo>
                  <a:pt x="269643" y="146425"/>
                  <a:pt x="271375" y="126221"/>
                  <a:pt x="240780" y="107748"/>
                </a:cubicBezTo>
                <a:cubicBezTo>
                  <a:pt x="210185" y="89275"/>
                  <a:pt x="174971" y="10188"/>
                  <a:pt x="136871" y="52329"/>
                </a:cubicBezTo>
                <a:cubicBezTo>
                  <a:pt x="98771" y="94470"/>
                  <a:pt x="29498" y="216275"/>
                  <a:pt x="12180" y="360593"/>
                </a:cubicBezTo>
                <a:cubicBezTo>
                  <a:pt x="-5138" y="504911"/>
                  <a:pt x="-8602" y="812020"/>
                  <a:pt x="32962" y="918238"/>
                </a:cubicBezTo>
                <a:cubicBezTo>
                  <a:pt x="74526" y="1024456"/>
                  <a:pt x="49126" y="988088"/>
                  <a:pt x="261562" y="997902"/>
                </a:cubicBezTo>
                <a:cubicBezTo>
                  <a:pt x="473998" y="1007716"/>
                  <a:pt x="1092258" y="1004829"/>
                  <a:pt x="1307580" y="977120"/>
                </a:cubicBezTo>
                <a:cubicBezTo>
                  <a:pt x="1522902" y="949411"/>
                  <a:pt x="1530407" y="985780"/>
                  <a:pt x="1553498" y="831648"/>
                </a:cubicBezTo>
                <a:cubicBezTo>
                  <a:pt x="1576589" y="677516"/>
                  <a:pt x="1486534" y="177020"/>
                  <a:pt x="1446125" y="52329"/>
                </a:cubicBezTo>
                <a:cubicBezTo>
                  <a:pt x="1405716" y="-72362"/>
                  <a:pt x="1346256" y="62143"/>
                  <a:pt x="1300652" y="8350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4422381" y="4100423"/>
            <a:ext cx="962424" cy="242926"/>
          </a:xfrm>
          <a:prstGeom prst="ellipse">
            <a:avLst/>
          </a:prstGeom>
          <a:solidFill>
            <a:srgbClr val="00B0F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369902" y="4248202"/>
            <a:ext cx="4224" cy="1418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420914" y="4236442"/>
            <a:ext cx="4224" cy="1418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rot="5400000">
            <a:off x="6141567" y="3512209"/>
            <a:ext cx="1565485" cy="957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50"/>
          <p:cNvGrpSpPr/>
          <p:nvPr/>
        </p:nvGrpSpPr>
        <p:grpSpPr>
          <a:xfrm rot="10800000">
            <a:off x="5336527" y="4213968"/>
            <a:ext cx="1635633" cy="248336"/>
            <a:chOff x="5544298" y="2219916"/>
            <a:chExt cx="2140025" cy="290232"/>
          </a:xfrm>
        </p:grpSpPr>
        <p:sp>
          <p:nvSpPr>
            <p:cNvPr id="152" name="Rectangle 151"/>
            <p:cNvSpPr/>
            <p:nvPr/>
          </p:nvSpPr>
          <p:spPr>
            <a:xfrm>
              <a:off x="5544298" y="2313168"/>
              <a:ext cx="2055672" cy="11185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p:nvSpPr>
          <p:spPr>
            <a:xfrm rot="5400000">
              <a:off x="7463007" y="2288832"/>
              <a:ext cx="290232" cy="152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Isosceles Triangle 158"/>
          <p:cNvSpPr/>
          <p:nvPr/>
        </p:nvSpPr>
        <p:spPr>
          <a:xfrm rot="16200000">
            <a:off x="6777729" y="4268563"/>
            <a:ext cx="245931" cy="132194"/>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73718" y="4382514"/>
            <a:ext cx="186192" cy="116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Rectangle 703"/>
          <p:cNvSpPr/>
          <p:nvPr/>
        </p:nvSpPr>
        <p:spPr>
          <a:xfrm rot="16200000">
            <a:off x="2832113" y="3128747"/>
            <a:ext cx="779241" cy="124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Rectangle 704"/>
          <p:cNvSpPr/>
          <p:nvPr/>
        </p:nvSpPr>
        <p:spPr>
          <a:xfrm>
            <a:off x="3154762" y="2666654"/>
            <a:ext cx="483089" cy="124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Rectangle 705"/>
          <p:cNvSpPr/>
          <p:nvPr/>
        </p:nvSpPr>
        <p:spPr>
          <a:xfrm>
            <a:off x="3286428" y="2918395"/>
            <a:ext cx="366581" cy="124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a:off x="2827563" y="2636259"/>
            <a:ext cx="861977" cy="666955"/>
            <a:chOff x="7813172" y="765131"/>
            <a:chExt cx="2205653" cy="1488976"/>
          </a:xfrm>
          <a:solidFill>
            <a:schemeClr val="accent6">
              <a:lumMod val="75000"/>
            </a:schemeClr>
          </a:solidFill>
        </p:grpSpPr>
        <p:grpSp>
          <p:nvGrpSpPr>
            <p:cNvPr id="165" name="Group 164"/>
            <p:cNvGrpSpPr/>
            <p:nvPr/>
          </p:nvGrpSpPr>
          <p:grpSpPr>
            <a:xfrm>
              <a:off x="9199285" y="1660724"/>
              <a:ext cx="532076" cy="254275"/>
              <a:chOff x="9435595" y="1843442"/>
              <a:chExt cx="532076" cy="254275"/>
            </a:xfrm>
            <a:grpFill/>
          </p:grpSpPr>
          <p:sp>
            <p:nvSpPr>
              <p:cNvPr id="215" name="Parallelogram 214"/>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6" name="Parallelogram 215"/>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7" name="Parallelogram 216"/>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66" name="Group 165"/>
            <p:cNvGrpSpPr/>
            <p:nvPr/>
          </p:nvGrpSpPr>
          <p:grpSpPr>
            <a:xfrm>
              <a:off x="8475677" y="1858993"/>
              <a:ext cx="532076" cy="254275"/>
              <a:chOff x="9435595" y="1843442"/>
              <a:chExt cx="532076" cy="254275"/>
            </a:xfrm>
            <a:grpFill/>
          </p:grpSpPr>
          <p:sp>
            <p:nvSpPr>
              <p:cNvPr id="212" name="Parallelogram 211"/>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3" name="Parallelogram 212"/>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4" name="Parallelogram 213"/>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67" name="Group 166"/>
            <p:cNvGrpSpPr/>
            <p:nvPr/>
          </p:nvGrpSpPr>
          <p:grpSpPr>
            <a:xfrm>
              <a:off x="8734459" y="1999832"/>
              <a:ext cx="532076" cy="254275"/>
              <a:chOff x="9435595" y="1843442"/>
              <a:chExt cx="532076" cy="254275"/>
            </a:xfrm>
            <a:grpFill/>
          </p:grpSpPr>
          <p:sp>
            <p:nvSpPr>
              <p:cNvPr id="209" name="Parallelogram 208"/>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0" name="Parallelogram 209"/>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11" name="Parallelogram 210"/>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68" name="Group 167"/>
            <p:cNvGrpSpPr/>
            <p:nvPr/>
          </p:nvGrpSpPr>
          <p:grpSpPr>
            <a:xfrm>
              <a:off x="9475945" y="1815228"/>
              <a:ext cx="532076" cy="254275"/>
              <a:chOff x="9435595" y="1843442"/>
              <a:chExt cx="532076" cy="254275"/>
            </a:xfrm>
            <a:grpFill/>
          </p:grpSpPr>
          <p:sp>
            <p:nvSpPr>
              <p:cNvPr id="206" name="Parallelogram 205"/>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07" name="Parallelogram 206"/>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08" name="Parallelogram 207"/>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69" name="Oval 168"/>
            <p:cNvSpPr/>
            <p:nvPr/>
          </p:nvSpPr>
          <p:spPr>
            <a:xfrm rot="20796693">
              <a:off x="9089856" y="765557"/>
              <a:ext cx="928969"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0" name="Oval 169"/>
            <p:cNvSpPr/>
            <p:nvPr/>
          </p:nvSpPr>
          <p:spPr>
            <a:xfrm rot="20796693">
              <a:off x="9159834" y="765131"/>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1" name="Rectangle 170"/>
            <p:cNvSpPr/>
            <p:nvPr/>
          </p:nvSpPr>
          <p:spPr>
            <a:xfrm rot="20882009">
              <a:off x="8843456" y="906234"/>
              <a:ext cx="631535" cy="1044283"/>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2" name="Rectangle 171"/>
            <p:cNvSpPr/>
            <p:nvPr/>
          </p:nvSpPr>
          <p:spPr>
            <a:xfrm rot="20882009">
              <a:off x="8894058" y="974376"/>
              <a:ext cx="631535" cy="90970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3" name="Rectangle 172"/>
            <p:cNvSpPr/>
            <p:nvPr/>
          </p:nvSpPr>
          <p:spPr>
            <a:xfrm rot="20882009">
              <a:off x="8987520" y="1016671"/>
              <a:ext cx="631535" cy="742309"/>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4" name="Rectangle 173"/>
            <p:cNvSpPr/>
            <p:nvPr/>
          </p:nvSpPr>
          <p:spPr>
            <a:xfrm rot="20882009">
              <a:off x="9070239" y="1089574"/>
              <a:ext cx="631535" cy="577504"/>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5" name="Rectangle 174"/>
            <p:cNvSpPr/>
            <p:nvPr/>
          </p:nvSpPr>
          <p:spPr>
            <a:xfrm rot="20882009">
              <a:off x="9101881" y="1196254"/>
              <a:ext cx="631535" cy="30034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76" name="Rectangle 175"/>
            <p:cNvSpPr/>
            <p:nvPr/>
          </p:nvSpPr>
          <p:spPr>
            <a:xfrm rot="20882009">
              <a:off x="9133933" y="1294142"/>
              <a:ext cx="631535" cy="7711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nvGrpSpPr>
            <p:cNvPr id="177" name="Group 176"/>
            <p:cNvGrpSpPr/>
            <p:nvPr/>
          </p:nvGrpSpPr>
          <p:grpSpPr>
            <a:xfrm>
              <a:off x="8400949" y="884967"/>
              <a:ext cx="813891" cy="1254061"/>
              <a:chOff x="8224854" y="960302"/>
              <a:chExt cx="813891" cy="1254061"/>
            </a:xfrm>
            <a:grpFill/>
          </p:grpSpPr>
          <p:sp>
            <p:nvSpPr>
              <p:cNvPr id="204" name="Oval 203"/>
              <p:cNvSpPr/>
              <p:nvPr/>
            </p:nvSpPr>
            <p:spPr>
              <a:xfrm rot="20796693">
                <a:off x="8370315" y="960302"/>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05" name="Oval 204"/>
              <p:cNvSpPr/>
              <p:nvPr/>
            </p:nvSpPr>
            <p:spPr>
              <a:xfrm rot="20796693">
                <a:off x="8224854" y="1007642"/>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78" name="Oval 177"/>
            <p:cNvSpPr/>
            <p:nvPr/>
          </p:nvSpPr>
          <p:spPr>
            <a:xfrm rot="20796693">
              <a:off x="8550382" y="1201192"/>
              <a:ext cx="339515" cy="707973"/>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nvGrpSpPr>
            <p:cNvPr id="179" name="Group 178"/>
            <p:cNvGrpSpPr/>
            <p:nvPr/>
          </p:nvGrpSpPr>
          <p:grpSpPr>
            <a:xfrm>
              <a:off x="8228289" y="1213964"/>
              <a:ext cx="557308" cy="754796"/>
              <a:chOff x="8605344" y="1784235"/>
              <a:chExt cx="240303" cy="950112"/>
            </a:xfrm>
            <a:grpFill/>
          </p:grpSpPr>
          <p:sp>
            <p:nvSpPr>
              <p:cNvPr id="201" name="Rectangle 200"/>
              <p:cNvSpPr/>
              <p:nvPr/>
            </p:nvSpPr>
            <p:spPr>
              <a:xfrm rot="20859533">
                <a:off x="8636543" y="1826946"/>
                <a:ext cx="174630" cy="907401"/>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202" name="Straight Connector 201"/>
              <p:cNvCxnSpPr/>
              <p:nvPr/>
            </p:nvCxnSpPr>
            <p:spPr>
              <a:xfrm flipH="1">
                <a:off x="8605344" y="1784235"/>
                <a:ext cx="170855" cy="111007"/>
              </a:xfrm>
              <a:prstGeom prst="line">
                <a:avLst/>
              </a:prstGeom>
              <a:grpFill/>
              <a:ln w="12700" cap="flat" cmpd="sng" algn="ctr">
                <a:solidFill>
                  <a:schemeClr val="tx1"/>
                </a:solidFill>
                <a:prstDash val="solid"/>
                <a:tailEnd type="none"/>
              </a:ln>
              <a:effectLst/>
            </p:spPr>
          </p:cxnSp>
          <p:cxnSp>
            <p:nvCxnSpPr>
              <p:cNvPr id="203" name="Straight Connector 202"/>
              <p:cNvCxnSpPr>
                <a:endCxn id="196" idx="5"/>
              </p:cNvCxnSpPr>
              <p:nvPr/>
            </p:nvCxnSpPr>
            <p:spPr>
              <a:xfrm flipH="1">
                <a:off x="8718033" y="2654336"/>
                <a:ext cx="127614" cy="77177"/>
              </a:xfrm>
              <a:prstGeom prst="line">
                <a:avLst/>
              </a:prstGeom>
              <a:grpFill/>
              <a:ln w="12700" cap="flat" cmpd="sng" algn="ctr">
                <a:solidFill>
                  <a:schemeClr val="tx1"/>
                </a:solidFill>
                <a:prstDash val="solid"/>
                <a:tailEnd type="none"/>
              </a:ln>
              <a:effectLst/>
            </p:spPr>
          </p:cxnSp>
        </p:grpSp>
        <p:grpSp>
          <p:nvGrpSpPr>
            <p:cNvPr id="180" name="Group 179"/>
            <p:cNvGrpSpPr/>
            <p:nvPr/>
          </p:nvGrpSpPr>
          <p:grpSpPr>
            <a:xfrm>
              <a:off x="7813172" y="1234887"/>
              <a:ext cx="678004" cy="950222"/>
              <a:chOff x="7797068" y="1208783"/>
              <a:chExt cx="678004" cy="950222"/>
            </a:xfrm>
            <a:grpFill/>
          </p:grpSpPr>
          <p:grpSp>
            <p:nvGrpSpPr>
              <p:cNvPr id="194" name="Group 193"/>
              <p:cNvGrpSpPr/>
              <p:nvPr/>
            </p:nvGrpSpPr>
            <p:grpSpPr>
              <a:xfrm>
                <a:off x="7797068" y="1208783"/>
                <a:ext cx="678004" cy="950222"/>
                <a:chOff x="5752245" y="609007"/>
                <a:chExt cx="678004" cy="950222"/>
              </a:xfrm>
              <a:grpFill/>
            </p:grpSpPr>
            <p:sp>
              <p:nvSpPr>
                <p:cNvPr id="196" name="Oval 195"/>
                <p:cNvSpPr/>
                <p:nvPr/>
              </p:nvSpPr>
              <p:spPr>
                <a:xfrm rot="20796693">
                  <a:off x="5940696" y="609007"/>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97" name="Rectangle 196"/>
                <p:cNvSpPr/>
                <p:nvPr/>
              </p:nvSpPr>
              <p:spPr>
                <a:xfrm rot="20777836">
                  <a:off x="6011751" y="639547"/>
                  <a:ext cx="174630" cy="907400"/>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98" name="Oval 197"/>
                <p:cNvSpPr/>
                <p:nvPr/>
              </p:nvSpPr>
              <p:spPr>
                <a:xfrm rot="20796693">
                  <a:off x="5752245" y="644833"/>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199" name="Straight Connector 198"/>
                <p:cNvCxnSpPr>
                  <a:stCxn id="196" idx="0"/>
                  <a:endCxn id="198" idx="0"/>
                </p:cNvCxnSpPr>
                <p:nvPr/>
              </p:nvCxnSpPr>
              <p:spPr>
                <a:xfrm flipH="1">
                  <a:off x="5891157" y="621432"/>
                  <a:ext cx="188451" cy="35826"/>
                </a:xfrm>
                <a:prstGeom prst="line">
                  <a:avLst/>
                </a:prstGeom>
                <a:grpFill/>
                <a:ln w="12700" cap="flat" cmpd="sng" algn="ctr">
                  <a:solidFill>
                    <a:schemeClr val="tx1"/>
                  </a:solidFill>
                  <a:prstDash val="solid"/>
                  <a:tailEnd type="none"/>
                </a:ln>
                <a:effectLst/>
              </p:spPr>
            </p:cxnSp>
            <p:cxnSp>
              <p:nvCxnSpPr>
                <p:cNvPr id="200" name="Straight Connector 199"/>
                <p:cNvCxnSpPr/>
                <p:nvPr/>
              </p:nvCxnSpPr>
              <p:spPr>
                <a:xfrm flipH="1">
                  <a:off x="6096926" y="1511459"/>
                  <a:ext cx="188451" cy="35826"/>
                </a:xfrm>
                <a:prstGeom prst="line">
                  <a:avLst/>
                </a:prstGeom>
                <a:grpFill/>
                <a:ln w="12700" cap="flat" cmpd="sng" algn="ctr">
                  <a:solidFill>
                    <a:schemeClr val="tx1"/>
                  </a:solidFill>
                  <a:prstDash val="solid"/>
                  <a:tailEnd type="none"/>
                </a:ln>
                <a:effectLst/>
              </p:spPr>
            </p:cxnSp>
          </p:grpSp>
          <p:sp>
            <p:nvSpPr>
              <p:cNvPr id="195" name="Oval 194"/>
              <p:cNvSpPr/>
              <p:nvPr/>
            </p:nvSpPr>
            <p:spPr>
              <a:xfrm rot="20796693">
                <a:off x="7952401" y="1564474"/>
                <a:ext cx="162681" cy="260329"/>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81" name="Group 180"/>
            <p:cNvGrpSpPr/>
            <p:nvPr/>
          </p:nvGrpSpPr>
          <p:grpSpPr>
            <a:xfrm rot="19585486">
              <a:off x="8045514" y="1169049"/>
              <a:ext cx="212266" cy="254211"/>
              <a:chOff x="9153570" y="2596392"/>
              <a:chExt cx="237947" cy="426477"/>
            </a:xfrm>
            <a:grpFill/>
          </p:grpSpPr>
          <p:sp>
            <p:nvSpPr>
              <p:cNvPr id="191" name="Rectangle 190"/>
              <p:cNvSpPr/>
              <p:nvPr/>
            </p:nvSpPr>
            <p:spPr>
              <a:xfrm rot="5271360">
                <a:off x="9112905" y="2738160"/>
                <a:ext cx="398631" cy="150047"/>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192" name="Straight Connector 191"/>
              <p:cNvCxnSpPr/>
              <p:nvPr/>
            </p:nvCxnSpPr>
            <p:spPr>
              <a:xfrm rot="21214514" flipV="1">
                <a:off x="9387339" y="2616950"/>
                <a:ext cx="4178" cy="405919"/>
              </a:xfrm>
              <a:prstGeom prst="line">
                <a:avLst/>
              </a:prstGeom>
              <a:grpFill/>
              <a:ln w="12700" cap="flat" cmpd="sng" algn="ctr">
                <a:solidFill>
                  <a:schemeClr val="tx1"/>
                </a:solidFill>
                <a:prstDash val="solid"/>
                <a:tailEnd type="none"/>
              </a:ln>
              <a:effectLst/>
            </p:spPr>
          </p:cxnSp>
          <p:cxnSp>
            <p:nvCxnSpPr>
              <p:cNvPr id="193" name="Straight Connector 192"/>
              <p:cNvCxnSpPr/>
              <p:nvPr/>
            </p:nvCxnSpPr>
            <p:spPr>
              <a:xfrm rot="2014514" flipH="1" flipV="1">
                <a:off x="9153570" y="2596392"/>
                <a:ext cx="145025" cy="342750"/>
              </a:xfrm>
              <a:prstGeom prst="line">
                <a:avLst/>
              </a:prstGeom>
              <a:grpFill/>
              <a:ln w="12700" cap="flat" cmpd="sng" algn="ctr">
                <a:solidFill>
                  <a:schemeClr val="tx1"/>
                </a:solidFill>
                <a:prstDash val="solid"/>
                <a:tailEnd type="none"/>
              </a:ln>
              <a:effectLst/>
            </p:spPr>
          </p:cxnSp>
        </p:grpSp>
        <p:grpSp>
          <p:nvGrpSpPr>
            <p:cNvPr id="182" name="Group 181"/>
            <p:cNvGrpSpPr/>
            <p:nvPr/>
          </p:nvGrpSpPr>
          <p:grpSpPr>
            <a:xfrm rot="6149153">
              <a:off x="7981002" y="827748"/>
              <a:ext cx="230903" cy="558805"/>
              <a:chOff x="7797068" y="1208783"/>
              <a:chExt cx="678004" cy="950222"/>
            </a:xfrm>
            <a:grpFill/>
          </p:grpSpPr>
          <p:grpSp>
            <p:nvGrpSpPr>
              <p:cNvPr id="184" name="Group 183"/>
              <p:cNvGrpSpPr/>
              <p:nvPr/>
            </p:nvGrpSpPr>
            <p:grpSpPr>
              <a:xfrm>
                <a:off x="7797068" y="1208783"/>
                <a:ext cx="678004" cy="950222"/>
                <a:chOff x="5752245" y="609007"/>
                <a:chExt cx="678004" cy="950222"/>
              </a:xfrm>
              <a:grpFill/>
            </p:grpSpPr>
            <p:sp>
              <p:nvSpPr>
                <p:cNvPr id="186" name="Oval 185"/>
                <p:cNvSpPr/>
                <p:nvPr/>
              </p:nvSpPr>
              <p:spPr>
                <a:xfrm rot="20796693">
                  <a:off x="5940696" y="609007"/>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87" name="Rectangle 186"/>
                <p:cNvSpPr/>
                <p:nvPr/>
              </p:nvSpPr>
              <p:spPr>
                <a:xfrm rot="20777836">
                  <a:off x="6008726" y="614367"/>
                  <a:ext cx="174630" cy="932943"/>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88" name="Oval 187"/>
                <p:cNvSpPr/>
                <p:nvPr/>
              </p:nvSpPr>
              <p:spPr>
                <a:xfrm rot="20796693">
                  <a:off x="5752245" y="644833"/>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189" name="Straight Connector 188"/>
                <p:cNvCxnSpPr>
                  <a:stCxn id="186" idx="0"/>
                  <a:endCxn id="188" idx="0"/>
                </p:cNvCxnSpPr>
                <p:nvPr/>
              </p:nvCxnSpPr>
              <p:spPr>
                <a:xfrm flipH="1">
                  <a:off x="5891157" y="621432"/>
                  <a:ext cx="188451" cy="35826"/>
                </a:xfrm>
                <a:prstGeom prst="line">
                  <a:avLst/>
                </a:prstGeom>
                <a:grpFill/>
                <a:ln w="12700" cap="flat" cmpd="sng" algn="ctr">
                  <a:solidFill>
                    <a:schemeClr val="tx1"/>
                  </a:solidFill>
                  <a:prstDash val="solid"/>
                  <a:tailEnd type="none"/>
                </a:ln>
                <a:effectLst/>
              </p:spPr>
            </p:cxnSp>
            <p:cxnSp>
              <p:nvCxnSpPr>
                <p:cNvPr id="190" name="Straight Connector 189"/>
                <p:cNvCxnSpPr/>
                <p:nvPr/>
              </p:nvCxnSpPr>
              <p:spPr>
                <a:xfrm flipH="1">
                  <a:off x="6183489" y="1505505"/>
                  <a:ext cx="188450" cy="35825"/>
                </a:xfrm>
                <a:prstGeom prst="line">
                  <a:avLst/>
                </a:prstGeom>
                <a:grpFill/>
                <a:ln w="12700" cap="flat" cmpd="sng" algn="ctr">
                  <a:solidFill>
                    <a:schemeClr val="tx1"/>
                  </a:solidFill>
                  <a:prstDash val="solid"/>
                  <a:tailEnd type="none"/>
                </a:ln>
                <a:effectLst/>
              </p:spPr>
            </p:cxnSp>
          </p:grpSp>
          <p:sp>
            <p:nvSpPr>
              <p:cNvPr id="185" name="Oval 184"/>
              <p:cNvSpPr/>
              <p:nvPr/>
            </p:nvSpPr>
            <p:spPr>
              <a:xfrm rot="20796693">
                <a:off x="7951713" y="1530341"/>
                <a:ext cx="163412" cy="33824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83" name="Freeform 182"/>
            <p:cNvSpPr/>
            <p:nvPr/>
          </p:nvSpPr>
          <p:spPr>
            <a:xfrm>
              <a:off x="8157461" y="1332160"/>
              <a:ext cx="164591" cy="67420"/>
            </a:xfrm>
            <a:custGeom>
              <a:avLst/>
              <a:gdLst>
                <a:gd name="connsiteX0" fmla="*/ 0 w 297402"/>
                <a:gd name="connsiteY0" fmla="*/ 155743 h 192643"/>
                <a:gd name="connsiteX1" fmla="*/ 77871 w 297402"/>
                <a:gd name="connsiteY1" fmla="*/ 189959 h 192643"/>
                <a:gd name="connsiteX2" fmla="*/ 168721 w 297402"/>
                <a:gd name="connsiteY2" fmla="*/ 186419 h 192643"/>
                <a:gd name="connsiteX3" fmla="*/ 234794 w 297402"/>
                <a:gd name="connsiteY3" fmla="*/ 154563 h 192643"/>
                <a:gd name="connsiteX4" fmla="*/ 284348 w 297402"/>
                <a:gd name="connsiteY4" fmla="*/ 92030 h 192643"/>
                <a:gd name="connsiteX5" fmla="*/ 297327 w 297402"/>
                <a:gd name="connsiteY5" fmla="*/ 17698 h 192643"/>
                <a:gd name="connsiteX6" fmla="*/ 289068 w 297402"/>
                <a:gd name="connsiteY6" fmla="*/ 0 h 19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02" h="192643">
                  <a:moveTo>
                    <a:pt x="0" y="155743"/>
                  </a:moveTo>
                  <a:cubicBezTo>
                    <a:pt x="24875" y="170294"/>
                    <a:pt x="49751" y="184846"/>
                    <a:pt x="77871" y="189959"/>
                  </a:cubicBezTo>
                  <a:cubicBezTo>
                    <a:pt x="105991" y="195072"/>
                    <a:pt x="142567" y="192318"/>
                    <a:pt x="168721" y="186419"/>
                  </a:cubicBezTo>
                  <a:cubicBezTo>
                    <a:pt x="194875" y="180520"/>
                    <a:pt x="215523" y="170294"/>
                    <a:pt x="234794" y="154563"/>
                  </a:cubicBezTo>
                  <a:cubicBezTo>
                    <a:pt x="254065" y="138832"/>
                    <a:pt x="273926" y="114841"/>
                    <a:pt x="284348" y="92030"/>
                  </a:cubicBezTo>
                  <a:cubicBezTo>
                    <a:pt x="294770" y="69219"/>
                    <a:pt x="296540" y="33036"/>
                    <a:pt x="297327" y="17698"/>
                  </a:cubicBezTo>
                  <a:cubicBezTo>
                    <a:pt x="298114" y="2360"/>
                    <a:pt x="292608" y="14158"/>
                    <a:pt x="289068" y="0"/>
                  </a:cubicBezTo>
                </a:path>
              </a:pathLst>
            </a:custGeom>
            <a:no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7" name="Group 6"/>
          <p:cNvGrpSpPr/>
          <p:nvPr/>
        </p:nvGrpSpPr>
        <p:grpSpPr>
          <a:xfrm>
            <a:off x="2090496" y="5221332"/>
            <a:ext cx="1381295" cy="542584"/>
            <a:chOff x="1976808" y="5222079"/>
            <a:chExt cx="1381295" cy="542584"/>
          </a:xfrm>
        </p:grpSpPr>
        <p:grpSp>
          <p:nvGrpSpPr>
            <p:cNvPr id="111" name="Group 110"/>
            <p:cNvGrpSpPr/>
            <p:nvPr/>
          </p:nvGrpSpPr>
          <p:grpSpPr>
            <a:xfrm>
              <a:off x="3036992" y="5308592"/>
              <a:ext cx="321111" cy="291333"/>
              <a:chOff x="7813172" y="765131"/>
              <a:chExt cx="2205653" cy="1488976"/>
            </a:xfrm>
            <a:solidFill>
              <a:schemeClr val="accent6">
                <a:lumMod val="75000"/>
              </a:schemeClr>
            </a:solidFill>
          </p:grpSpPr>
          <p:grpSp>
            <p:nvGrpSpPr>
              <p:cNvPr id="112" name="Group 111"/>
              <p:cNvGrpSpPr/>
              <p:nvPr/>
            </p:nvGrpSpPr>
            <p:grpSpPr>
              <a:xfrm>
                <a:off x="9199285" y="1660724"/>
                <a:ext cx="532076" cy="254275"/>
                <a:chOff x="9435595" y="1843442"/>
                <a:chExt cx="532076" cy="254275"/>
              </a:xfrm>
              <a:grpFill/>
            </p:grpSpPr>
            <p:sp>
              <p:nvSpPr>
                <p:cNvPr id="242" name="Parallelogram 241"/>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43" name="Parallelogram 242"/>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44" name="Parallelogram 243"/>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13" name="Group 112"/>
              <p:cNvGrpSpPr/>
              <p:nvPr/>
            </p:nvGrpSpPr>
            <p:grpSpPr>
              <a:xfrm>
                <a:off x="8475677" y="1858993"/>
                <a:ext cx="532076" cy="254275"/>
                <a:chOff x="9435595" y="1843442"/>
                <a:chExt cx="532076" cy="254275"/>
              </a:xfrm>
              <a:grpFill/>
            </p:grpSpPr>
            <p:sp>
              <p:nvSpPr>
                <p:cNvPr id="239" name="Parallelogram 238"/>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40" name="Parallelogram 239"/>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41" name="Parallelogram 240"/>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14" name="Group 113"/>
              <p:cNvGrpSpPr/>
              <p:nvPr/>
            </p:nvGrpSpPr>
            <p:grpSpPr>
              <a:xfrm>
                <a:off x="8734459" y="1999832"/>
                <a:ext cx="532076" cy="254275"/>
                <a:chOff x="9435595" y="1843442"/>
                <a:chExt cx="532076" cy="254275"/>
              </a:xfrm>
              <a:grpFill/>
            </p:grpSpPr>
            <p:sp>
              <p:nvSpPr>
                <p:cNvPr id="236" name="Parallelogram 235"/>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37" name="Parallelogram 236"/>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38" name="Parallelogram 237"/>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15" name="Group 114"/>
              <p:cNvGrpSpPr/>
              <p:nvPr/>
            </p:nvGrpSpPr>
            <p:grpSpPr>
              <a:xfrm>
                <a:off x="9475945" y="1815228"/>
                <a:ext cx="532076" cy="254275"/>
                <a:chOff x="9435595" y="1843442"/>
                <a:chExt cx="532076" cy="254275"/>
              </a:xfrm>
              <a:grpFill/>
            </p:grpSpPr>
            <p:sp>
              <p:nvSpPr>
                <p:cNvPr id="233" name="Parallelogram 232"/>
                <p:cNvSpPr/>
                <p:nvPr/>
              </p:nvSpPr>
              <p:spPr>
                <a:xfrm rot="20617323">
                  <a:off x="9566697" y="2000685"/>
                  <a:ext cx="400974" cy="61359"/>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34" name="Parallelogram 233"/>
                <p:cNvSpPr/>
                <p:nvPr/>
              </p:nvSpPr>
              <p:spPr>
                <a:xfrm rot="1540286" flipH="1" flipV="1">
                  <a:off x="9500290" y="1843442"/>
                  <a:ext cx="410819" cy="254275"/>
                </a:xfrm>
                <a:prstGeom prst="parallelogram">
                  <a:avLst>
                    <a:gd name="adj" fmla="val 112340"/>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35" name="Parallelogram 234"/>
                <p:cNvSpPr/>
                <p:nvPr/>
              </p:nvSpPr>
              <p:spPr>
                <a:xfrm rot="12317697" flipV="1">
                  <a:off x="9435595" y="2033617"/>
                  <a:ext cx="164229" cy="53372"/>
                </a:xfrm>
                <a:prstGeom prst="parallelogram">
                  <a:avLst>
                    <a:gd name="adj" fmla="val 38181"/>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16" name="Oval 115"/>
              <p:cNvSpPr/>
              <p:nvPr/>
            </p:nvSpPr>
            <p:spPr>
              <a:xfrm rot="20796693">
                <a:off x="9089856" y="765557"/>
                <a:ext cx="928969"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7" name="Oval 116"/>
              <p:cNvSpPr/>
              <p:nvPr/>
            </p:nvSpPr>
            <p:spPr>
              <a:xfrm rot="20796693">
                <a:off x="9159834" y="765131"/>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1" name="Rectangle 130"/>
              <p:cNvSpPr/>
              <p:nvPr/>
            </p:nvSpPr>
            <p:spPr>
              <a:xfrm rot="20882009">
                <a:off x="8843456" y="906234"/>
                <a:ext cx="631535" cy="1044283"/>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2" name="Rectangle 131"/>
              <p:cNvSpPr/>
              <p:nvPr/>
            </p:nvSpPr>
            <p:spPr>
              <a:xfrm rot="20882009">
                <a:off x="8894058" y="974376"/>
                <a:ext cx="631535" cy="90970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3" name="Rectangle 132"/>
              <p:cNvSpPr/>
              <p:nvPr/>
            </p:nvSpPr>
            <p:spPr>
              <a:xfrm rot="20882009">
                <a:off x="8987520" y="1016671"/>
                <a:ext cx="631535" cy="742309"/>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4" name="Rectangle 133"/>
              <p:cNvSpPr/>
              <p:nvPr/>
            </p:nvSpPr>
            <p:spPr>
              <a:xfrm rot="20882009">
                <a:off x="9070239" y="1089574"/>
                <a:ext cx="631535" cy="577504"/>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5" name="Rectangle 134"/>
              <p:cNvSpPr/>
              <p:nvPr/>
            </p:nvSpPr>
            <p:spPr>
              <a:xfrm rot="20882009">
                <a:off x="9101881" y="1196254"/>
                <a:ext cx="631535" cy="30034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36" name="Rectangle 135"/>
              <p:cNvSpPr/>
              <p:nvPr/>
            </p:nvSpPr>
            <p:spPr>
              <a:xfrm rot="20882009">
                <a:off x="9133933" y="1294142"/>
                <a:ext cx="631535" cy="77116"/>
              </a:xfrm>
              <a:prstGeom prst="rect">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nvGrpSpPr>
              <p:cNvPr id="137" name="Group 136"/>
              <p:cNvGrpSpPr/>
              <p:nvPr/>
            </p:nvGrpSpPr>
            <p:grpSpPr>
              <a:xfrm>
                <a:off x="8400949" y="884967"/>
                <a:ext cx="813891" cy="1254061"/>
                <a:chOff x="8224854" y="960302"/>
                <a:chExt cx="813891" cy="1254061"/>
              </a:xfrm>
              <a:grpFill/>
            </p:grpSpPr>
            <p:sp>
              <p:nvSpPr>
                <p:cNvPr id="231" name="Oval 230"/>
                <p:cNvSpPr/>
                <p:nvPr/>
              </p:nvSpPr>
              <p:spPr>
                <a:xfrm rot="20796693">
                  <a:off x="8370315" y="960302"/>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32" name="Oval 231"/>
                <p:cNvSpPr/>
                <p:nvPr/>
              </p:nvSpPr>
              <p:spPr>
                <a:xfrm rot="20796693">
                  <a:off x="8224854" y="1007642"/>
                  <a:ext cx="668430" cy="1206721"/>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38" name="Oval 137"/>
              <p:cNvSpPr/>
              <p:nvPr/>
            </p:nvSpPr>
            <p:spPr>
              <a:xfrm rot="20796693">
                <a:off x="8550382" y="1201192"/>
                <a:ext cx="339515" cy="707973"/>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nvGrpSpPr>
              <p:cNvPr id="139" name="Group 138"/>
              <p:cNvGrpSpPr/>
              <p:nvPr/>
            </p:nvGrpSpPr>
            <p:grpSpPr>
              <a:xfrm>
                <a:off x="8228289" y="1213964"/>
                <a:ext cx="557308" cy="754796"/>
                <a:chOff x="8605344" y="1784235"/>
                <a:chExt cx="240303" cy="950112"/>
              </a:xfrm>
              <a:grpFill/>
            </p:grpSpPr>
            <p:sp>
              <p:nvSpPr>
                <p:cNvPr id="228" name="Rectangle 227"/>
                <p:cNvSpPr/>
                <p:nvPr/>
              </p:nvSpPr>
              <p:spPr>
                <a:xfrm rot="20859533">
                  <a:off x="8636543" y="1826946"/>
                  <a:ext cx="174630" cy="907401"/>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229" name="Straight Connector 228"/>
                <p:cNvCxnSpPr/>
                <p:nvPr/>
              </p:nvCxnSpPr>
              <p:spPr>
                <a:xfrm flipH="1">
                  <a:off x="8605344" y="1784235"/>
                  <a:ext cx="170855" cy="111007"/>
                </a:xfrm>
                <a:prstGeom prst="line">
                  <a:avLst/>
                </a:prstGeom>
                <a:grpFill/>
                <a:ln w="12700" cap="flat" cmpd="sng" algn="ctr">
                  <a:solidFill>
                    <a:schemeClr val="tx1"/>
                  </a:solidFill>
                  <a:prstDash val="solid"/>
                  <a:tailEnd type="none"/>
                </a:ln>
                <a:effectLst/>
              </p:spPr>
            </p:cxnSp>
            <p:cxnSp>
              <p:nvCxnSpPr>
                <p:cNvPr id="230" name="Straight Connector 229"/>
                <p:cNvCxnSpPr>
                  <a:endCxn id="223" idx="5"/>
                </p:cNvCxnSpPr>
                <p:nvPr/>
              </p:nvCxnSpPr>
              <p:spPr>
                <a:xfrm flipH="1">
                  <a:off x="8718033" y="2654336"/>
                  <a:ext cx="127614" cy="77177"/>
                </a:xfrm>
                <a:prstGeom prst="line">
                  <a:avLst/>
                </a:prstGeom>
                <a:grpFill/>
                <a:ln w="12700" cap="flat" cmpd="sng" algn="ctr">
                  <a:solidFill>
                    <a:schemeClr val="tx1"/>
                  </a:solidFill>
                  <a:prstDash val="solid"/>
                  <a:tailEnd type="none"/>
                </a:ln>
                <a:effectLst/>
              </p:spPr>
            </p:cxnSp>
          </p:grpSp>
          <p:grpSp>
            <p:nvGrpSpPr>
              <p:cNvPr id="140" name="Group 139"/>
              <p:cNvGrpSpPr/>
              <p:nvPr/>
            </p:nvGrpSpPr>
            <p:grpSpPr>
              <a:xfrm>
                <a:off x="7813172" y="1234887"/>
                <a:ext cx="678004" cy="950222"/>
                <a:chOff x="7797068" y="1208783"/>
                <a:chExt cx="678004" cy="950222"/>
              </a:xfrm>
              <a:grpFill/>
            </p:grpSpPr>
            <p:grpSp>
              <p:nvGrpSpPr>
                <p:cNvPr id="221" name="Group 220"/>
                <p:cNvGrpSpPr/>
                <p:nvPr/>
              </p:nvGrpSpPr>
              <p:grpSpPr>
                <a:xfrm>
                  <a:off x="7797068" y="1208783"/>
                  <a:ext cx="678004" cy="950222"/>
                  <a:chOff x="5752245" y="609007"/>
                  <a:chExt cx="678004" cy="950222"/>
                </a:xfrm>
                <a:grpFill/>
              </p:grpSpPr>
              <p:sp>
                <p:nvSpPr>
                  <p:cNvPr id="223" name="Oval 222"/>
                  <p:cNvSpPr/>
                  <p:nvPr/>
                </p:nvSpPr>
                <p:spPr>
                  <a:xfrm rot="20796693">
                    <a:off x="5940696" y="609007"/>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224" name="Rectangle 223"/>
                  <p:cNvSpPr/>
                  <p:nvPr/>
                </p:nvSpPr>
                <p:spPr>
                  <a:xfrm rot="20777836">
                    <a:off x="6011751" y="639547"/>
                    <a:ext cx="174630" cy="907400"/>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225" name="Oval 224"/>
                  <p:cNvSpPr/>
                  <p:nvPr/>
                </p:nvSpPr>
                <p:spPr>
                  <a:xfrm rot="20796693">
                    <a:off x="5752245" y="644833"/>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226" name="Straight Connector 225"/>
                  <p:cNvCxnSpPr>
                    <a:stCxn id="223" idx="0"/>
                    <a:endCxn id="225" idx="0"/>
                  </p:cNvCxnSpPr>
                  <p:nvPr/>
                </p:nvCxnSpPr>
                <p:spPr>
                  <a:xfrm flipH="1">
                    <a:off x="5891157" y="621432"/>
                    <a:ext cx="188451" cy="35826"/>
                  </a:xfrm>
                  <a:prstGeom prst="line">
                    <a:avLst/>
                  </a:prstGeom>
                  <a:grpFill/>
                  <a:ln w="12700" cap="flat" cmpd="sng" algn="ctr">
                    <a:solidFill>
                      <a:schemeClr val="tx1"/>
                    </a:solidFill>
                    <a:prstDash val="solid"/>
                    <a:tailEnd type="none"/>
                  </a:ln>
                  <a:effectLst/>
                </p:spPr>
              </p:cxnSp>
              <p:cxnSp>
                <p:nvCxnSpPr>
                  <p:cNvPr id="227" name="Straight Connector 226"/>
                  <p:cNvCxnSpPr/>
                  <p:nvPr/>
                </p:nvCxnSpPr>
                <p:spPr>
                  <a:xfrm flipH="1">
                    <a:off x="6096926" y="1511459"/>
                    <a:ext cx="188451" cy="35826"/>
                  </a:xfrm>
                  <a:prstGeom prst="line">
                    <a:avLst/>
                  </a:prstGeom>
                  <a:grpFill/>
                  <a:ln w="12700" cap="flat" cmpd="sng" algn="ctr">
                    <a:solidFill>
                      <a:schemeClr val="tx1"/>
                    </a:solidFill>
                    <a:prstDash val="solid"/>
                    <a:tailEnd type="none"/>
                  </a:ln>
                  <a:effectLst/>
                </p:spPr>
              </p:cxnSp>
            </p:grpSp>
            <p:sp>
              <p:nvSpPr>
                <p:cNvPr id="222" name="Oval 221"/>
                <p:cNvSpPr/>
                <p:nvPr/>
              </p:nvSpPr>
              <p:spPr>
                <a:xfrm rot="20796693">
                  <a:off x="7952401" y="1564474"/>
                  <a:ext cx="162681" cy="260329"/>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grpSp>
            <p:nvGrpSpPr>
              <p:cNvPr id="141" name="Group 140"/>
              <p:cNvGrpSpPr/>
              <p:nvPr/>
            </p:nvGrpSpPr>
            <p:grpSpPr>
              <a:xfrm rot="19585486">
                <a:off x="8045514" y="1169049"/>
                <a:ext cx="212266" cy="254211"/>
                <a:chOff x="9153570" y="2596392"/>
                <a:chExt cx="237947" cy="426477"/>
              </a:xfrm>
              <a:grpFill/>
            </p:grpSpPr>
            <p:sp>
              <p:nvSpPr>
                <p:cNvPr id="218" name="Rectangle 217"/>
                <p:cNvSpPr/>
                <p:nvPr/>
              </p:nvSpPr>
              <p:spPr>
                <a:xfrm rot="5271360">
                  <a:off x="9112905" y="2738160"/>
                  <a:ext cx="398631" cy="150047"/>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219" name="Straight Connector 218"/>
                <p:cNvCxnSpPr/>
                <p:nvPr/>
              </p:nvCxnSpPr>
              <p:spPr>
                <a:xfrm rot="21214514" flipV="1">
                  <a:off x="9387339" y="2616950"/>
                  <a:ext cx="4178" cy="405919"/>
                </a:xfrm>
                <a:prstGeom prst="line">
                  <a:avLst/>
                </a:prstGeom>
                <a:grpFill/>
                <a:ln w="12700" cap="flat" cmpd="sng" algn="ctr">
                  <a:solidFill>
                    <a:schemeClr val="tx1"/>
                  </a:solidFill>
                  <a:prstDash val="solid"/>
                  <a:tailEnd type="none"/>
                </a:ln>
                <a:effectLst/>
              </p:spPr>
            </p:cxnSp>
            <p:cxnSp>
              <p:nvCxnSpPr>
                <p:cNvPr id="220" name="Straight Connector 219"/>
                <p:cNvCxnSpPr/>
                <p:nvPr/>
              </p:nvCxnSpPr>
              <p:spPr>
                <a:xfrm rot="2014514" flipH="1" flipV="1">
                  <a:off x="9153570" y="2596392"/>
                  <a:ext cx="145025" cy="342750"/>
                </a:xfrm>
                <a:prstGeom prst="line">
                  <a:avLst/>
                </a:prstGeom>
                <a:grpFill/>
                <a:ln w="12700" cap="flat" cmpd="sng" algn="ctr">
                  <a:solidFill>
                    <a:schemeClr val="tx1"/>
                  </a:solidFill>
                  <a:prstDash val="solid"/>
                  <a:tailEnd type="none"/>
                </a:ln>
                <a:effectLst/>
              </p:spPr>
            </p:cxnSp>
          </p:grpSp>
          <p:grpSp>
            <p:nvGrpSpPr>
              <p:cNvPr id="145" name="Group 144"/>
              <p:cNvGrpSpPr/>
              <p:nvPr/>
            </p:nvGrpSpPr>
            <p:grpSpPr>
              <a:xfrm rot="6149153">
                <a:off x="7981002" y="827748"/>
                <a:ext cx="230903" cy="558805"/>
                <a:chOff x="7797068" y="1208783"/>
                <a:chExt cx="678004" cy="950222"/>
              </a:xfrm>
              <a:grpFill/>
            </p:grpSpPr>
            <p:grpSp>
              <p:nvGrpSpPr>
                <p:cNvPr id="150" name="Group 149"/>
                <p:cNvGrpSpPr/>
                <p:nvPr/>
              </p:nvGrpSpPr>
              <p:grpSpPr>
                <a:xfrm>
                  <a:off x="7797068" y="1208783"/>
                  <a:ext cx="678004" cy="950222"/>
                  <a:chOff x="5752245" y="609007"/>
                  <a:chExt cx="678004" cy="950222"/>
                </a:xfrm>
                <a:grpFill/>
              </p:grpSpPr>
              <p:sp>
                <p:nvSpPr>
                  <p:cNvPr id="155" name="Oval 154"/>
                  <p:cNvSpPr/>
                  <p:nvPr/>
                </p:nvSpPr>
                <p:spPr>
                  <a:xfrm rot="20796693">
                    <a:off x="5940696" y="609007"/>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56" name="Rectangle 155"/>
                  <p:cNvSpPr/>
                  <p:nvPr/>
                </p:nvSpPr>
                <p:spPr>
                  <a:xfrm rot="20777836">
                    <a:off x="6008726" y="614367"/>
                    <a:ext cx="174630" cy="932943"/>
                  </a:xfrm>
                  <a:prstGeom prst="rect">
                    <a:avLst/>
                  </a:prstGeom>
                  <a:grpFill/>
                  <a:ln w="127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161" name="Oval 160"/>
                  <p:cNvSpPr/>
                  <p:nvPr/>
                </p:nvSpPr>
                <p:spPr>
                  <a:xfrm rot="20796693">
                    <a:off x="5752245" y="644833"/>
                    <a:ext cx="489553" cy="91439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cxnSp>
                <p:nvCxnSpPr>
                  <p:cNvPr id="162" name="Straight Connector 161"/>
                  <p:cNvCxnSpPr>
                    <a:stCxn id="155" idx="0"/>
                    <a:endCxn id="161" idx="0"/>
                  </p:cNvCxnSpPr>
                  <p:nvPr/>
                </p:nvCxnSpPr>
                <p:spPr>
                  <a:xfrm flipH="1">
                    <a:off x="5891157" y="621432"/>
                    <a:ext cx="188451" cy="35826"/>
                  </a:xfrm>
                  <a:prstGeom prst="line">
                    <a:avLst/>
                  </a:prstGeom>
                  <a:grpFill/>
                  <a:ln w="12700" cap="flat" cmpd="sng" algn="ctr">
                    <a:solidFill>
                      <a:schemeClr val="tx1"/>
                    </a:solidFill>
                    <a:prstDash val="solid"/>
                    <a:tailEnd type="none"/>
                  </a:ln>
                  <a:effectLst/>
                </p:spPr>
              </p:cxnSp>
              <p:cxnSp>
                <p:nvCxnSpPr>
                  <p:cNvPr id="163" name="Straight Connector 162"/>
                  <p:cNvCxnSpPr/>
                  <p:nvPr/>
                </p:nvCxnSpPr>
                <p:spPr>
                  <a:xfrm flipH="1">
                    <a:off x="6183489" y="1505505"/>
                    <a:ext cx="188450" cy="35825"/>
                  </a:xfrm>
                  <a:prstGeom prst="line">
                    <a:avLst/>
                  </a:prstGeom>
                  <a:grpFill/>
                  <a:ln w="12700" cap="flat" cmpd="sng" algn="ctr">
                    <a:solidFill>
                      <a:schemeClr val="tx1"/>
                    </a:solidFill>
                    <a:prstDash val="solid"/>
                    <a:tailEnd type="none"/>
                  </a:ln>
                  <a:effectLst/>
                </p:spPr>
              </p:cxnSp>
            </p:grpSp>
            <p:sp>
              <p:nvSpPr>
                <p:cNvPr id="154" name="Oval 153"/>
                <p:cNvSpPr/>
                <p:nvPr/>
              </p:nvSpPr>
              <p:spPr>
                <a:xfrm rot="20796693">
                  <a:off x="7951713" y="1530341"/>
                  <a:ext cx="163412" cy="338246"/>
                </a:xfrm>
                <a:prstGeom prst="ellipse">
                  <a:avLst/>
                </a:prstGeom>
                <a:grp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148" name="Freeform 147"/>
              <p:cNvSpPr/>
              <p:nvPr/>
            </p:nvSpPr>
            <p:spPr>
              <a:xfrm>
                <a:off x="8157461" y="1332160"/>
                <a:ext cx="164591" cy="67420"/>
              </a:xfrm>
              <a:custGeom>
                <a:avLst/>
                <a:gdLst>
                  <a:gd name="connsiteX0" fmla="*/ 0 w 297402"/>
                  <a:gd name="connsiteY0" fmla="*/ 155743 h 192643"/>
                  <a:gd name="connsiteX1" fmla="*/ 77871 w 297402"/>
                  <a:gd name="connsiteY1" fmla="*/ 189959 h 192643"/>
                  <a:gd name="connsiteX2" fmla="*/ 168721 w 297402"/>
                  <a:gd name="connsiteY2" fmla="*/ 186419 h 192643"/>
                  <a:gd name="connsiteX3" fmla="*/ 234794 w 297402"/>
                  <a:gd name="connsiteY3" fmla="*/ 154563 h 192643"/>
                  <a:gd name="connsiteX4" fmla="*/ 284348 w 297402"/>
                  <a:gd name="connsiteY4" fmla="*/ 92030 h 192643"/>
                  <a:gd name="connsiteX5" fmla="*/ 297327 w 297402"/>
                  <a:gd name="connsiteY5" fmla="*/ 17698 h 192643"/>
                  <a:gd name="connsiteX6" fmla="*/ 289068 w 297402"/>
                  <a:gd name="connsiteY6" fmla="*/ 0 h 19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02" h="192643">
                    <a:moveTo>
                      <a:pt x="0" y="155743"/>
                    </a:moveTo>
                    <a:cubicBezTo>
                      <a:pt x="24875" y="170294"/>
                      <a:pt x="49751" y="184846"/>
                      <a:pt x="77871" y="189959"/>
                    </a:cubicBezTo>
                    <a:cubicBezTo>
                      <a:pt x="105991" y="195072"/>
                      <a:pt x="142567" y="192318"/>
                      <a:pt x="168721" y="186419"/>
                    </a:cubicBezTo>
                    <a:cubicBezTo>
                      <a:pt x="194875" y="180520"/>
                      <a:pt x="215523" y="170294"/>
                      <a:pt x="234794" y="154563"/>
                    </a:cubicBezTo>
                    <a:cubicBezTo>
                      <a:pt x="254065" y="138832"/>
                      <a:pt x="273926" y="114841"/>
                      <a:pt x="284348" y="92030"/>
                    </a:cubicBezTo>
                    <a:cubicBezTo>
                      <a:pt x="294770" y="69219"/>
                      <a:pt x="296540" y="33036"/>
                      <a:pt x="297327" y="17698"/>
                    </a:cubicBezTo>
                    <a:cubicBezTo>
                      <a:pt x="298114" y="2360"/>
                      <a:pt x="292608" y="14158"/>
                      <a:pt x="289068" y="0"/>
                    </a:cubicBezTo>
                  </a:path>
                </a:pathLst>
              </a:custGeom>
              <a:noFill/>
              <a:ln w="12700" cap="flat" cmpd="sng" algn="ctr">
                <a:solidFill>
                  <a:schemeClr val="tx1"/>
                </a:solidFill>
                <a:prstDash val="solid"/>
              </a:ln>
              <a:effectLst/>
            </p:spPr>
            <p:txBody>
              <a:bodyPr rtlCol="0" anchor="ctr"/>
              <a:lstStyle/>
              <a:p>
                <a:pPr algn="ctr" defTabSz="685800">
                  <a:defRPr/>
                </a:pPr>
                <a:endParaRPr lang="en-US" sz="1350" kern="0">
                  <a:solidFill>
                    <a:prstClr val="white"/>
                  </a:solidFill>
                  <a:latin typeface="Calibri"/>
                </a:endParaRPr>
              </a:p>
            </p:txBody>
          </p:sp>
        </p:grpSp>
        <p:sp>
          <p:nvSpPr>
            <p:cNvPr id="245" name="TextBox 244"/>
            <p:cNvSpPr txBox="1"/>
            <p:nvPr/>
          </p:nvSpPr>
          <p:spPr>
            <a:xfrm>
              <a:off x="1976808" y="5222079"/>
              <a:ext cx="1025540" cy="542584"/>
            </a:xfrm>
            <a:prstGeom prst="rect">
              <a:avLst/>
            </a:prstGeom>
            <a:noFill/>
          </p:spPr>
          <p:txBody>
            <a:bodyPr wrap="square" rtlCol="0">
              <a:spAutoFit/>
            </a:bodyPr>
            <a:lstStyle/>
            <a:p>
              <a:pPr defTabSz="685800"/>
              <a:r>
                <a:rPr lang="en-US" sz="1463" dirty="0" smtClean="0">
                  <a:solidFill>
                    <a:prstClr val="black"/>
                  </a:solidFill>
                  <a:latin typeface="Calibri" panose="020F0502020204030204"/>
                </a:rPr>
                <a:t>Circulation Pump</a:t>
              </a:r>
              <a:endParaRPr lang="en-US" sz="1463" dirty="0">
                <a:solidFill>
                  <a:prstClr val="black"/>
                </a:solidFill>
                <a:latin typeface="Calibri" panose="020F0502020204030204"/>
              </a:endParaRPr>
            </a:p>
          </p:txBody>
        </p:sp>
      </p:grpSp>
      <p:sp>
        <p:nvSpPr>
          <p:cNvPr id="8" name="Rectangle 7"/>
          <p:cNvSpPr/>
          <p:nvPr/>
        </p:nvSpPr>
        <p:spPr>
          <a:xfrm>
            <a:off x="185806" y="6048298"/>
            <a:ext cx="8467037" cy="830997"/>
          </a:xfrm>
          <a:prstGeom prst="rect">
            <a:avLst/>
          </a:prstGeom>
        </p:spPr>
        <p:txBody>
          <a:bodyPr wrap="square">
            <a:spAutoFit/>
          </a:bodyPr>
          <a:lstStyle/>
          <a:p>
            <a:r>
              <a:rPr lang="en-US" sz="1200" b="1" dirty="0">
                <a:solidFill>
                  <a:schemeClr val="bg1">
                    <a:lumMod val="50000"/>
                  </a:schemeClr>
                </a:solidFill>
              </a:rPr>
              <a:t>D. M. Warsinger</a:t>
            </a:r>
            <a:r>
              <a:rPr lang="en-US" sz="1200" b="1" baseline="30000" dirty="0">
                <a:solidFill>
                  <a:schemeClr val="bg1">
                    <a:lumMod val="50000"/>
                  </a:schemeClr>
                </a:solidFill>
              </a:rPr>
              <a:t>1</a:t>
            </a:r>
            <a:r>
              <a:rPr lang="en-US" sz="1200" dirty="0">
                <a:solidFill>
                  <a:schemeClr val="bg1">
                    <a:lumMod val="50000"/>
                  </a:schemeClr>
                </a:solidFill>
              </a:rPr>
              <a:t>, E. W. Tow</a:t>
            </a:r>
            <a:r>
              <a:rPr lang="en-US" sz="1200" baseline="30000" dirty="0">
                <a:solidFill>
                  <a:schemeClr val="bg1">
                    <a:lumMod val="50000"/>
                  </a:schemeClr>
                </a:solidFill>
              </a:rPr>
              <a:t>1</a:t>
            </a:r>
            <a:r>
              <a:rPr lang="en-US" sz="1200" dirty="0">
                <a:solidFill>
                  <a:schemeClr val="bg1">
                    <a:lumMod val="50000"/>
                  </a:schemeClr>
                </a:solidFill>
              </a:rPr>
              <a:t>, K. Nayar, and J. H. Lienhard V, “Energy efficiency of batch and semi-batch (CCRO) reverse osmosis desalination,” </a:t>
            </a:r>
            <a:r>
              <a:rPr lang="en-US" sz="1200" i="1" dirty="0">
                <a:solidFill>
                  <a:schemeClr val="bg1">
                    <a:lumMod val="50000"/>
                  </a:schemeClr>
                </a:solidFill>
              </a:rPr>
              <a:t>Water Research, </a:t>
            </a:r>
            <a:r>
              <a:rPr lang="en-US" sz="1200" dirty="0">
                <a:solidFill>
                  <a:schemeClr val="bg1">
                    <a:lumMod val="50000"/>
                  </a:schemeClr>
                </a:solidFill>
              </a:rPr>
              <a:t>vol. 106, pp. 272-282, 2016. </a:t>
            </a:r>
            <a:endParaRPr lang="en-US" sz="1200" dirty="0" smtClean="0">
              <a:solidFill>
                <a:schemeClr val="bg1">
                  <a:lumMod val="50000"/>
                </a:schemeClr>
              </a:solidFill>
            </a:endParaRPr>
          </a:p>
          <a:p>
            <a:r>
              <a:rPr lang="en-US" sz="1200" b="1" dirty="0">
                <a:solidFill>
                  <a:schemeClr val="bg1">
                    <a:lumMod val="50000"/>
                  </a:schemeClr>
                </a:solidFill>
              </a:rPr>
              <a:t>D. M. Warsinger</a:t>
            </a:r>
            <a:r>
              <a:rPr lang="en-US" sz="1200" dirty="0">
                <a:solidFill>
                  <a:schemeClr val="bg1">
                    <a:lumMod val="50000"/>
                  </a:schemeClr>
                </a:solidFill>
              </a:rPr>
              <a:t>, E. W. Tow, R. McGovern, G. Thiel, and J. H. Lienhard V. Batch Pressure-Driven Membrane Separation with Closed-Flow Loop and Reservoir. </a:t>
            </a:r>
            <a:r>
              <a:rPr lang="en-US" sz="1200" i="1" dirty="0">
                <a:solidFill>
                  <a:schemeClr val="bg1">
                    <a:lumMod val="50000"/>
                  </a:schemeClr>
                </a:solidFill>
              </a:rPr>
              <a:t>Full Patent Application, US non-provisional application No. 15/350,064 November </a:t>
            </a:r>
            <a:r>
              <a:rPr lang="en-US" sz="1200" i="1" dirty="0" smtClean="0">
                <a:solidFill>
                  <a:schemeClr val="bg1">
                    <a:lumMod val="50000"/>
                  </a:schemeClr>
                </a:solidFill>
              </a:rPr>
              <a:t>2016</a:t>
            </a:r>
            <a:endParaRPr lang="en-US" sz="1200" dirty="0">
              <a:solidFill>
                <a:schemeClr val="bg1">
                  <a:lumMod val="50000"/>
                </a:schemeClr>
              </a:solidFill>
            </a:endParaRPr>
          </a:p>
        </p:txBody>
      </p:sp>
    </p:spTree>
    <p:extLst>
      <p:ext uri="{BB962C8B-B14F-4D97-AF65-F5344CB8AC3E}">
        <p14:creationId xmlns:p14="http://schemas.microsoft.com/office/powerpoint/2010/main" val="2588163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608 -1.85185E-6 L 0.39705 0.19908 " pathEditMode="relative" rAng="0" ptsTypes="AA">
                                      <p:cBhvr>
                                        <p:cTn id="6" dur="2000" fill="hold"/>
                                        <p:tgtEl>
                                          <p:spTgt spid="164"/>
                                        </p:tgtEl>
                                        <p:attrNameLst>
                                          <p:attrName>ppt_x</p:attrName>
                                          <p:attrName>ppt_y</p:attrName>
                                        </p:attrNameLst>
                                      </p:cBhvr>
                                      <p:rCtr x="20156" y="9954"/>
                                    </p:animMotion>
                                  </p:childTnLst>
                                </p:cTn>
                              </p:par>
                              <p:par>
                                <p:cTn id="7" presetID="10" presetClass="entr" presetSubtype="0" fill="hold" grpId="0" nodeType="withEffect">
                                  <p:stCondLst>
                                    <p:cond delay="0"/>
                                  </p:stCondLst>
                                  <p:childTnLst>
                                    <p:set>
                                      <p:cBhvr>
                                        <p:cTn id="8" dur="1" fill="hold">
                                          <p:stCondLst>
                                            <p:cond delay="0"/>
                                          </p:stCondLst>
                                        </p:cTn>
                                        <p:tgtEl>
                                          <p:spTgt spid="704"/>
                                        </p:tgtEl>
                                        <p:attrNameLst>
                                          <p:attrName>style.visibility</p:attrName>
                                        </p:attrNameLst>
                                      </p:cBhvr>
                                      <p:to>
                                        <p:strVal val="visible"/>
                                      </p:to>
                                    </p:set>
                                    <p:animEffect transition="in" filter="fade">
                                      <p:cBhvr>
                                        <p:cTn id="9" dur="500"/>
                                        <p:tgtEl>
                                          <p:spTgt spid="704"/>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750"/>
                                  </p:stCondLst>
                                  <p:childTnLst>
                                    <p:animEffect transition="out" filter="fade">
                                      <p:cBhvr>
                                        <p:cTn id="19" dur="1750"/>
                                        <p:tgtEl>
                                          <p:spTgt spid="6"/>
                                        </p:tgtEl>
                                      </p:cBhvr>
                                    </p:animEffect>
                                    <p:anim calcmode="lin" valueType="num">
                                      <p:cBhvr>
                                        <p:cTn id="20" dur="1750"/>
                                        <p:tgtEl>
                                          <p:spTgt spid="6"/>
                                        </p:tgtEl>
                                        <p:attrNameLst>
                                          <p:attrName>ppt_x</p:attrName>
                                        </p:attrNameLst>
                                      </p:cBhvr>
                                      <p:tavLst>
                                        <p:tav tm="0">
                                          <p:val>
                                            <p:strVal val="ppt_x"/>
                                          </p:val>
                                        </p:tav>
                                        <p:tav tm="100000">
                                          <p:val>
                                            <p:strVal val="ppt_x"/>
                                          </p:val>
                                        </p:tav>
                                      </p:tavLst>
                                    </p:anim>
                                    <p:anim calcmode="lin" valueType="num">
                                      <p:cBhvr>
                                        <p:cTn id="21" dur="1750"/>
                                        <p:tgtEl>
                                          <p:spTgt spid="6"/>
                                        </p:tgtEl>
                                        <p:attrNameLst>
                                          <p:attrName>ppt_y</p:attrName>
                                        </p:attrNameLst>
                                      </p:cBhvr>
                                      <p:tavLst>
                                        <p:tav tm="0">
                                          <p:val>
                                            <p:strVal val="ppt_y"/>
                                          </p:val>
                                        </p:tav>
                                        <p:tav tm="100000">
                                          <p:val>
                                            <p:strVal val="ppt_y+.1"/>
                                          </p:val>
                                        </p:tav>
                                      </p:tavLst>
                                    </p:anim>
                                    <p:set>
                                      <p:cBhvr>
                                        <p:cTn id="22" dur="1" fill="hold">
                                          <p:stCondLst>
                                            <p:cond delay="1749"/>
                                          </p:stCondLst>
                                        </p:cTn>
                                        <p:tgtEl>
                                          <p:spTgt spid="6"/>
                                        </p:tgtEl>
                                        <p:attrNameLst>
                                          <p:attrName>style.visibility</p:attrName>
                                        </p:attrNameLst>
                                      </p:cBhvr>
                                      <p:to>
                                        <p:strVal val="hidden"/>
                                      </p:to>
                                    </p:set>
                                  </p:childTnLst>
                                </p:cTn>
                              </p:par>
                              <p:par>
                                <p:cTn id="23" presetID="42" presetClass="path" presetSubtype="0" accel="50000" decel="50000" fill="hold" grpId="0" nodeType="withEffect">
                                  <p:stCondLst>
                                    <p:cond delay="250"/>
                                  </p:stCondLst>
                                  <p:childTnLst>
                                    <p:animMotion origin="layout" path="M -2.77778E-7 3.7037E-6 L -0.13212 -0.00093 " pathEditMode="relative" rAng="0" ptsTypes="AA">
                                      <p:cBhvr>
                                        <p:cTn id="24" dur="1750" fill="hold"/>
                                        <p:tgtEl>
                                          <p:spTgt spid="142"/>
                                        </p:tgtEl>
                                        <p:attrNameLst>
                                          <p:attrName>ppt_x</p:attrName>
                                          <p:attrName>ppt_y</p:attrName>
                                        </p:attrNameLst>
                                      </p:cBhvr>
                                      <p:rCtr x="-6615" y="-46"/>
                                    </p:animMotion>
                                  </p:childTnLst>
                                </p:cTn>
                              </p:par>
                              <p:par>
                                <p:cTn id="25" presetID="42" presetClass="path" presetSubtype="0" accel="50000" decel="50000" fill="hold" grpId="0" nodeType="withEffect">
                                  <p:stCondLst>
                                    <p:cond delay="250"/>
                                  </p:stCondLst>
                                  <p:childTnLst>
                                    <p:animMotion origin="layout" path="M -0.02205 -0.00023 L 0.14358 -0.00046 " pathEditMode="relative" rAng="0" ptsTypes="AA">
                                      <p:cBhvr>
                                        <p:cTn id="26" dur="2250" fill="hold"/>
                                        <p:tgtEl>
                                          <p:spTgt spid="122"/>
                                        </p:tgtEl>
                                        <p:attrNameLst>
                                          <p:attrName>ppt_x</p:attrName>
                                          <p:attrName>ppt_y</p:attrName>
                                        </p:attrNameLst>
                                      </p:cBhvr>
                                      <p:rCtr x="8281" y="-23"/>
                                    </p:animMotion>
                                  </p:childTnLst>
                                </p:cTn>
                              </p:par>
                              <p:par>
                                <p:cTn id="27" presetID="42" presetClass="path" presetSubtype="0" accel="50000" decel="50000" fill="hold" grpId="0" nodeType="withEffect">
                                  <p:stCondLst>
                                    <p:cond delay="500"/>
                                  </p:stCondLst>
                                  <p:childTnLst>
                                    <p:animMotion origin="layout" path="M -0.08107 2.96296E-6 L 0.08455 -0.00023 " pathEditMode="relative" rAng="0" ptsTypes="AA">
                                      <p:cBhvr>
                                        <p:cTn id="28" dur="2000" fill="hold"/>
                                        <p:tgtEl>
                                          <p:spTgt spid="143"/>
                                        </p:tgtEl>
                                        <p:attrNameLst>
                                          <p:attrName>ppt_x</p:attrName>
                                          <p:attrName>ppt_y</p:attrName>
                                        </p:attrNameLst>
                                      </p:cBhvr>
                                      <p:rCtr x="8281" y="-23"/>
                                    </p:animMotion>
                                  </p:childTnLst>
                                </p:cTn>
                              </p:par>
                              <p:par>
                                <p:cTn id="29" presetID="42" presetClass="path" presetSubtype="0" accel="50000" decel="50000" fill="hold" grpId="0" nodeType="withEffect">
                                  <p:stCondLst>
                                    <p:cond delay="500"/>
                                  </p:stCondLst>
                                  <p:childTnLst>
                                    <p:animMotion origin="layout" path="M -1.94444E-6 -1.11111E-6 L 0.00035 0.31343 " pathEditMode="relative" rAng="0" ptsTypes="AA">
                                      <p:cBhvr>
                                        <p:cTn id="30" dur="2250" fill="hold"/>
                                        <p:tgtEl>
                                          <p:spTgt spid="147"/>
                                        </p:tgtEl>
                                        <p:attrNameLst>
                                          <p:attrName>ppt_x</p:attrName>
                                          <p:attrName>ppt_y</p:attrName>
                                        </p:attrNameLst>
                                      </p:cBhvr>
                                      <p:rCtr x="17" y="15671"/>
                                    </p:animMotion>
                                  </p:childTnLst>
                                </p:cTn>
                              </p:par>
                              <p:par>
                                <p:cTn id="31" presetID="42" presetClass="path" presetSubtype="0" accel="50000" decel="50000" fill="hold" grpId="0" nodeType="withEffect">
                                  <p:stCondLst>
                                    <p:cond delay="150"/>
                                  </p:stCondLst>
                                  <p:childTnLst>
                                    <p:animMotion origin="layout" path="M -3.88889E-6 -4.44444E-6 L -0.16562 0.00047 " pathEditMode="relative" rAng="0" ptsTypes="AA">
                                      <p:cBhvr>
                                        <p:cTn id="32" dur="1750" fill="hold"/>
                                        <p:tgtEl>
                                          <p:spTgt spid="159"/>
                                        </p:tgtEl>
                                        <p:attrNameLst>
                                          <p:attrName>ppt_x</p:attrName>
                                          <p:attrName>ppt_y</p:attrName>
                                        </p:attrNameLst>
                                      </p:cBhvr>
                                      <p:rCtr x="-8281" y="23"/>
                                    </p:animMotion>
                                  </p:childTnLst>
                                </p:cTn>
                              </p:par>
                              <p:par>
                                <p:cTn id="33" presetID="42" presetClass="exit" presetSubtype="0" fill="hold" grpId="0" nodeType="withEffect">
                                  <p:stCondLst>
                                    <p:cond delay="750"/>
                                  </p:stCondLst>
                                  <p:childTnLst>
                                    <p:animEffect transition="out" filter="fade">
                                      <p:cBhvr>
                                        <p:cTn id="34" dur="1750"/>
                                        <p:tgtEl>
                                          <p:spTgt spid="104"/>
                                        </p:tgtEl>
                                      </p:cBhvr>
                                    </p:animEffect>
                                    <p:anim calcmode="lin" valueType="num">
                                      <p:cBhvr>
                                        <p:cTn id="35" dur="1750"/>
                                        <p:tgtEl>
                                          <p:spTgt spid="104"/>
                                        </p:tgtEl>
                                        <p:attrNameLst>
                                          <p:attrName>ppt_x</p:attrName>
                                        </p:attrNameLst>
                                      </p:cBhvr>
                                      <p:tavLst>
                                        <p:tav tm="0">
                                          <p:val>
                                            <p:strVal val="ppt_x"/>
                                          </p:val>
                                        </p:tav>
                                        <p:tav tm="100000">
                                          <p:val>
                                            <p:strVal val="ppt_x"/>
                                          </p:val>
                                        </p:tav>
                                      </p:tavLst>
                                    </p:anim>
                                    <p:anim calcmode="lin" valueType="num">
                                      <p:cBhvr>
                                        <p:cTn id="36" dur="1750"/>
                                        <p:tgtEl>
                                          <p:spTgt spid="104"/>
                                        </p:tgtEl>
                                        <p:attrNameLst>
                                          <p:attrName>ppt_y</p:attrName>
                                        </p:attrNameLst>
                                      </p:cBhvr>
                                      <p:tavLst>
                                        <p:tav tm="0">
                                          <p:val>
                                            <p:strVal val="ppt_y"/>
                                          </p:val>
                                        </p:tav>
                                        <p:tav tm="100000">
                                          <p:val>
                                            <p:strVal val="ppt_y+.1"/>
                                          </p:val>
                                        </p:tav>
                                      </p:tavLst>
                                    </p:anim>
                                    <p:set>
                                      <p:cBhvr>
                                        <p:cTn id="37" dur="1" fill="hold">
                                          <p:stCondLst>
                                            <p:cond delay="1749"/>
                                          </p:stCondLst>
                                        </p:cTn>
                                        <p:tgtEl>
                                          <p:spTgt spid="10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3" grpId="0" animBg="1"/>
      <p:bldP spid="122" grpId="0" animBg="1"/>
      <p:bldP spid="142" grpId="0" animBg="1"/>
      <p:bldP spid="12" grpId="0"/>
      <p:bldP spid="38" grpId="0"/>
      <p:bldP spid="42" grpId="0"/>
      <p:bldP spid="104" grpId="0" animBg="1"/>
      <p:bldP spid="159" grpId="0" animBg="1"/>
      <p:bldP spid="70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Palatino"/>
        <a:ea typeface=""/>
        <a:cs typeface=""/>
      </a:majorFont>
      <a:minorFont>
        <a:latin typeface="Palat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Stream 1">
        <a:dk1>
          <a:srgbClr val="5C1F00"/>
        </a:dk1>
        <a:lt1>
          <a:srgbClr val="FFFFFF"/>
        </a:lt1>
        <a:dk2>
          <a:srgbClr val="8C0000"/>
        </a:dk2>
        <a:lt2>
          <a:srgbClr val="DFD293"/>
        </a:lt2>
        <a:accent1>
          <a:srgbClr val="D80000"/>
        </a:accent1>
        <a:accent2>
          <a:srgbClr val="BE7960"/>
        </a:accent2>
        <a:accent3>
          <a:srgbClr val="C5AAAA"/>
        </a:accent3>
        <a:accent4>
          <a:srgbClr val="DADADA"/>
        </a:accent4>
        <a:accent5>
          <a:srgbClr val="E9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eam 2">
        <a:dk1>
          <a:srgbClr val="5E4444"/>
        </a:dk1>
        <a:lt1>
          <a:srgbClr val="F7F3F3"/>
        </a:lt1>
        <a:dk2>
          <a:srgbClr val="8A6362"/>
        </a:dk2>
        <a:lt2>
          <a:srgbClr val="D8C1BA"/>
        </a:lt2>
        <a:accent1>
          <a:srgbClr val="362626"/>
        </a:accent1>
        <a:accent2>
          <a:srgbClr val="C16059"/>
        </a:accent2>
        <a:accent3>
          <a:srgbClr val="C4B7B7"/>
        </a:accent3>
        <a:accent4>
          <a:srgbClr val="D3D0D0"/>
        </a:accent4>
        <a:accent5>
          <a:srgbClr val="AEACAC"/>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3">
        <a:dk1>
          <a:srgbClr val="7F6737"/>
        </a:dk1>
        <a:lt1>
          <a:srgbClr val="FFFFFF"/>
        </a:lt1>
        <a:dk2>
          <a:srgbClr val="BFA673"/>
        </a:dk2>
        <a:lt2>
          <a:srgbClr val="E6E3AA"/>
        </a:lt2>
        <a:accent1>
          <a:srgbClr val="49411F"/>
        </a:accent1>
        <a:accent2>
          <a:srgbClr val="808000"/>
        </a:accent2>
        <a:accent3>
          <a:srgbClr val="DCD0BC"/>
        </a:accent3>
        <a:accent4>
          <a:srgbClr val="DADADA"/>
        </a:accent4>
        <a:accent5>
          <a:srgbClr val="B1B0AB"/>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4">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5">
        <a:dk1>
          <a:srgbClr val="2A5400"/>
        </a:dk1>
        <a:lt1>
          <a:srgbClr val="FFFFFF"/>
        </a:lt1>
        <a:dk2>
          <a:srgbClr val="4A9400"/>
        </a:dk2>
        <a:lt2>
          <a:srgbClr val="BAE8BA"/>
        </a:lt2>
        <a:accent1>
          <a:srgbClr val="003300"/>
        </a:accent1>
        <a:accent2>
          <a:srgbClr val="33CC33"/>
        </a:accent2>
        <a:accent3>
          <a:srgbClr val="B1C8AA"/>
        </a:accent3>
        <a:accent4>
          <a:srgbClr val="DADADA"/>
        </a:accent4>
        <a:accent5>
          <a:srgbClr val="AAADAA"/>
        </a:accent5>
        <a:accent6>
          <a:srgbClr val="2DB92D"/>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7">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8">
        <a:dk1>
          <a:srgbClr val="3E3E5C"/>
        </a:dk1>
        <a:lt1>
          <a:srgbClr val="FFFFFF"/>
        </a:lt1>
        <a:dk2>
          <a:srgbClr val="666699"/>
        </a:dk2>
        <a:lt2>
          <a:srgbClr val="DFDFE9"/>
        </a:lt2>
        <a:accent1>
          <a:srgbClr val="2E2E46"/>
        </a:accent1>
        <a:accent2>
          <a:srgbClr val="679ACD"/>
        </a:accent2>
        <a:accent3>
          <a:srgbClr val="B8B8CA"/>
        </a:accent3>
        <a:accent4>
          <a:srgbClr val="DADADA"/>
        </a:accent4>
        <a:accent5>
          <a:srgbClr val="ADADB0"/>
        </a:accent5>
        <a:accent6>
          <a:srgbClr val="5D8BBA"/>
        </a:accent6>
        <a:hlink>
          <a:srgbClr val="99CCFF"/>
        </a:hlink>
        <a:folHlink>
          <a:srgbClr val="CC99FF"/>
        </a:folHlink>
      </a:clrScheme>
      <a:clrMap bg1="dk2" tx1="lt1" bg2="dk1" tx2="lt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221024</TotalTime>
  <Words>1501</Words>
  <Application>Microsoft Office PowerPoint</Application>
  <PresentationFormat>On-screen Show (4:3)</PresentationFormat>
  <Paragraphs>375</Paragraphs>
  <Slides>23</Slides>
  <Notes>15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23</vt:i4>
      </vt:variant>
    </vt:vector>
  </HeadingPairs>
  <TitlesOfParts>
    <vt:vector size="40" baseType="lpstr">
      <vt:lpstr>MS PGothic</vt:lpstr>
      <vt:lpstr>Arial</vt:lpstr>
      <vt:lpstr>Calibri</vt:lpstr>
      <vt:lpstr>Calibri Light</vt:lpstr>
      <vt:lpstr>Cambria</vt:lpstr>
      <vt:lpstr>Century</vt:lpstr>
      <vt:lpstr>georgia</vt:lpstr>
      <vt:lpstr>Helvetica</vt:lpstr>
      <vt:lpstr>Helvetica Neue Light</vt:lpstr>
      <vt:lpstr>MS Mincho</vt:lpstr>
      <vt:lpstr>MS PMincho</vt:lpstr>
      <vt:lpstr>Palatino</vt:lpstr>
      <vt:lpstr>Times</vt:lpstr>
      <vt:lpstr>Times New Roman</vt:lpstr>
      <vt:lpstr>Wingdings</vt:lpstr>
      <vt:lpstr>Office Theme</vt:lpstr>
      <vt:lpstr>Stream</vt:lpstr>
      <vt:lpstr>The New RO: A Game Changer for Water and Energy</vt:lpstr>
      <vt:lpstr>PowerPoint Presentation</vt:lpstr>
      <vt:lpstr>PowerPoint Presentation</vt:lpstr>
      <vt:lpstr>Salinization Crisis</vt:lpstr>
      <vt:lpstr>Salinity  Sources</vt:lpstr>
      <vt:lpstr>Desalination Energy Efficiency</vt:lpstr>
      <vt:lpstr>PowerPoint Presentation</vt:lpstr>
      <vt:lpstr>PowerPoint Presentation</vt:lpstr>
      <vt:lpstr>PowerPoint Presentation</vt:lpstr>
      <vt:lpstr>2nd Law Efficiency</vt:lpstr>
      <vt:lpstr>PowerPoint Presentation</vt:lpstr>
      <vt:lpstr>Applications</vt:lpstr>
      <vt:lpstr>PowerPoint Presentation</vt:lpstr>
      <vt:lpstr>Acknowledgements</vt:lpstr>
      <vt:lpstr>Questions?</vt:lpstr>
      <vt:lpstr>Water overuse</vt:lpstr>
      <vt:lpstr>Batch RO anti-fouling</vt:lpstr>
      <vt:lpstr>Batch RO Antifouling</vt:lpstr>
      <vt:lpstr>What is Batch?</vt:lpstr>
      <vt:lpstr>PowerPoint Presentation</vt:lpstr>
      <vt:lpstr>Analysis details</vt:lpstr>
      <vt:lpstr>Enhanced Heat Transfer for Thermal Desalination</vt:lpstr>
      <vt:lpstr>Salinity Gradient Energy Storage</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Scale formation in the treatment of waters from unconventional oil and gas processes</dc:title>
  <dc:creator>Gregory Thiel</dc:creator>
  <cp:lastModifiedBy>David Martin Warsinger</cp:lastModifiedBy>
  <cp:revision>1883</cp:revision>
  <cp:lastPrinted>2018-06-11T00:55:27Z</cp:lastPrinted>
  <dcterms:created xsi:type="dcterms:W3CDTF">2011-11-18T17:13:51Z</dcterms:created>
  <dcterms:modified xsi:type="dcterms:W3CDTF">2019-06-29T16:44:07Z</dcterms:modified>
</cp:coreProperties>
</file>