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0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71" r:id="rId11"/>
    <p:sldId id="275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64" r:id="rId21"/>
    <p:sldId id="265" r:id="rId22"/>
    <p:sldId id="270" r:id="rId23"/>
    <p:sldId id="266" r:id="rId24"/>
    <p:sldId id="269" r:id="rId25"/>
    <p:sldId id="26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>
      <p:cViewPr varScale="1">
        <p:scale>
          <a:sx n="63" d="100"/>
          <a:sy n="63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56DF383-B586-4F04-B20D-1A9E4217FD45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027-E7C3-4464-9C4C-2AD1B81F666E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364E-9E3D-497A-AD7E-E3B4A4463B16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E05E2A38-BFE9-40AE-8171-E1E56B79C6C9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EFE-7563-44C4-BF97-A9D0ACEA28DA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8469-98E1-454F-8592-0C7DB83E8712}" type="datetime1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07CD-0408-400E-BF2B-3C8D389D22B6}" type="datetime1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9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BC45-B13C-4EFB-A648-515A2AAD0C3C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CBE0-50BB-4132-BD4F-44D9275D69FF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87CD-44C0-48EA-872F-42887CCCCC44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4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B3FF-B7CF-42E7-B39E-4EF5D5E2A204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FAC-1E63-4DB5-A425-7EFA0704B848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6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8D2B-936A-43C9-B2E7-D0E8660DD307}" type="datetime1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97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C1E1-BFD8-435F-965D-6E0421D22EAD}" type="datetime1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8833-5315-4FDD-A41C-AE6B6F3C6904}" type="datetime1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D0F-2B06-4A30-B58B-6595CD6A6E18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DF06-3E44-4F28-BBD9-F29F0820E13D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C9ED1535-EAA8-4B55-8435-D63E4C449856}" type="datetime1">
              <a:rPr lang="en-US" smtClean="0"/>
              <a:t>7/11/2017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  <p:sldLayoutId id="21474842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coursera.org/learn/dataviz-desig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yansleeper.com/3-ways-make-lovely-line-graphs-tablea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3.wdp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ursera.org/learn/dataviz-design" TargetMode="External"/><Relationship Id="rId3" Type="http://schemas.openxmlformats.org/officeDocument/2006/relationships/hyperlink" Target="http://www.ugr.es/~victorhs/iempresa/docs/effective_dashboards.pdf" TargetMode="External"/><Relationship Id="rId7" Type="http://schemas.openxmlformats.org/officeDocument/2006/relationships/hyperlink" Target="http://bigbookofdashboards.com/" TargetMode="External"/><Relationship Id="rId2" Type="http://schemas.openxmlformats.org/officeDocument/2006/relationships/hyperlink" Target="http://onlinehelp.tableau.com/current/pro/desktop/en-us/help.htm#dashboards_best_practices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ataplusscience.com/files/visual-analysis-guidebook.pdf" TargetMode="External"/><Relationship Id="rId5" Type="http://schemas.openxmlformats.org/officeDocument/2006/relationships/hyperlink" Target="https://www.perceptualedge.com/articles/Whitepapers/Formatting_and_Layout_Matter.pdf" TargetMode="External"/><Relationship Id="rId4" Type="http://schemas.openxmlformats.org/officeDocument/2006/relationships/hyperlink" Target="http://www.cpoc.org/assets/Data/guide_to_dashboard_design1.pdf" TargetMode="External"/><Relationship Id="rId9" Type="http://schemas.openxmlformats.org/officeDocument/2006/relationships/hyperlink" Target="https://www.ryansleeper.com/3-ways-make-lovely-line-graphs-tableau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oc.org/assets/Data/guide_to_dashboard_design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1752600"/>
            <a:ext cx="7439359" cy="2554758"/>
          </a:xfrm>
        </p:spPr>
        <p:txBody>
          <a:bodyPr anchor="t">
            <a:noAutofit/>
          </a:bodyPr>
          <a:lstStyle/>
          <a:p>
            <a:r>
              <a:rPr lang="en-US" sz="5400" b="1" dirty="0" smtClean="0"/>
              <a:t>Best Practices for Effective Dashboards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3416176"/>
            <a:ext cx="5917679" cy="861420"/>
          </a:xfrm>
        </p:spPr>
        <p:txBody>
          <a:bodyPr>
            <a:normAutofit/>
          </a:bodyPr>
          <a:lstStyle/>
          <a:p>
            <a:r>
              <a:rPr lang="en-US" sz="2800" b="1" dirty="0"/>
              <a:t>Dashboard </a:t>
            </a:r>
            <a:r>
              <a:rPr lang="en-US" sz="2800" b="1" dirty="0" smtClean="0"/>
              <a:t>Doctor Session</a:t>
            </a:r>
            <a:endParaRPr lang="en-US" sz="28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5410200"/>
            <a:ext cx="591767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none" dirty="0" smtClean="0">
                <a:solidFill>
                  <a:schemeClr val="bg1"/>
                </a:solidFill>
              </a:rPr>
              <a:t>Katie Poznanski-Ring, Butler University</a:t>
            </a:r>
          </a:p>
          <a:p>
            <a:r>
              <a:rPr lang="en-US" b="1" cap="none" dirty="0" smtClean="0">
                <a:solidFill>
                  <a:schemeClr val="bg1"/>
                </a:solidFill>
              </a:rPr>
              <a:t>Dawit Gelan, Indiana University</a:t>
            </a:r>
            <a:endParaRPr lang="en-US" b="1" cap="none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Cognition &amp; Visual Perception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10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09600" y="990600"/>
            <a:ext cx="8227266" cy="2086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is among our keenest </a:t>
            </a: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senses</a:t>
            </a: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 process visual information faster and more efficiently than </a:t>
            </a: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system has been processing information long before language was ever developed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367" y="3555002"/>
            <a:ext cx="8227266" cy="2853818"/>
            <a:chOff x="609600" y="3555002"/>
            <a:chExt cx="8227266" cy="2853818"/>
          </a:xfrm>
        </p:grpSpPr>
        <p:pic>
          <p:nvPicPr>
            <p:cNvPr id="9" name="picture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035"/>
            <a:stretch/>
          </p:blipFill>
          <p:spPr>
            <a:xfrm>
              <a:off x="609600" y="3563023"/>
              <a:ext cx="3886200" cy="284579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34"/>
            <a:stretch/>
          </p:blipFill>
          <p:spPr>
            <a:xfrm>
              <a:off x="4724400" y="3555002"/>
              <a:ext cx="4112466" cy="284579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Rectangle 3"/>
          <p:cNvSpPr/>
          <p:nvPr/>
        </p:nvSpPr>
        <p:spPr>
          <a:xfrm>
            <a:off x="609599" y="2971800"/>
            <a:ext cx="7785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v Tabular data presentation – which do you prefer?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63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762000" y="92242"/>
            <a:ext cx="7239000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Pre-Attentive Attributes </a:t>
            </a:r>
            <a:r>
              <a:rPr lang="en-US" sz="2400" dirty="0" smtClean="0"/>
              <a:t>/ Enduring </a:t>
            </a:r>
            <a:r>
              <a:rPr lang="en-US" sz="2400" dirty="0"/>
              <a:t>Dispositions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11</a:t>
            </a:fld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61211" y="2057400"/>
            <a:ext cx="19812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endParaRPr lang="en-US" sz="2400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211" y="4835075"/>
            <a:ext cx="187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</a:p>
        </p:txBody>
      </p:sp>
      <p:pic>
        <p:nvPicPr>
          <p:cNvPr id="15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57" y="1381996"/>
            <a:ext cx="2560320" cy="18288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371600"/>
            <a:ext cx="2560320" cy="1828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4878743" y="2120460"/>
            <a:ext cx="103197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endParaRPr lang="en-US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57" y="3791258"/>
            <a:ext cx="5511371" cy="26857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877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762000" y="92242"/>
            <a:ext cx="7239000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Gestalt Theory &amp; Design Principals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12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9600" y="990600"/>
            <a:ext cx="8077200" cy="285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</a:p>
          <a:p>
            <a:pPr marL="742950" lvl="3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 is constantly trying to make sense of the world; when the human mind (perceptual system) forms a percept or "gestalt", the whole has a reality of its own, independent of the parts.</a:t>
            </a: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8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Principals (8):</a:t>
            </a:r>
            <a:r>
              <a:rPr lang="en-US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Corbel" panose="020B0503020204020204" pitchFamily="34" charset="0"/>
            </a:endParaRPr>
          </a:p>
        </p:txBody>
      </p:sp>
      <p:pic>
        <p:nvPicPr>
          <p:cNvPr id="14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400"/>
            <a:ext cx="2203828" cy="105134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7" name="Rectangle 6"/>
          <p:cNvSpPr/>
          <p:nvPr/>
        </p:nvSpPr>
        <p:spPr>
          <a:xfrm>
            <a:off x="609600" y="2728079"/>
            <a:ext cx="4648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Proximity (objects close to each other are perceived as a group)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Similarity (elements tend to be integrated into groups if they are similar to each other)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Corbel" panose="020B0503020204020204" pitchFamily="34" charset="0"/>
                <a:hlinkClick r:id="rId4"/>
              </a:rPr>
              <a:t>Enclosure</a:t>
            </a:r>
            <a:r>
              <a:rPr lang="en-US" dirty="0">
                <a:latin typeface="Corbel" panose="020B0503020204020204" pitchFamily="34" charset="0"/>
              </a:rPr>
              <a:t> (objects with a boundary surrounding them are perceived to belong together) </a:t>
            </a:r>
            <a:endParaRPr lang="en-US" dirty="0"/>
          </a:p>
        </p:txBody>
      </p:sp>
      <p:pic>
        <p:nvPicPr>
          <p:cNvPr id="15" name="pictur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2194560" cy="1051560"/>
          </a:xfrm>
          <a:prstGeom prst="rect">
            <a:avLst/>
          </a:prstGeom>
        </p:spPr>
      </p:pic>
      <p:pic>
        <p:nvPicPr>
          <p:cNvPr id="16" name="pictur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5440"/>
            <a:ext cx="219456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762000" y="92242"/>
            <a:ext cx="7239000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Gestalt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13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1300743"/>
            <a:ext cx="3840480" cy="262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Reification</a:t>
            </a:r>
            <a:endParaRPr lang="en-US" sz="1600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Illusory contours</a:t>
            </a: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" dirty="0" smtClean="0">
              <a:latin typeface="Corbel" panose="020B0503020204020204" pitchFamily="34" charset="0"/>
            </a:endParaRP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Constructive </a:t>
            </a:r>
            <a:r>
              <a:rPr lang="en-US" sz="1600" dirty="0">
                <a:latin typeface="Corbel" panose="020B0503020204020204" pitchFamily="34" charset="0"/>
              </a:rPr>
              <a:t>or generative aspect of perception, by which the experienced percept contains more explicit spatial information than the sensory stimulus on which it is based</a:t>
            </a:r>
            <a:r>
              <a:rPr lang="en-US" sz="1600" dirty="0" smtClean="0">
                <a:latin typeface="Corbel" panose="020B0503020204020204" pitchFamily="34" charset="0"/>
              </a:rPr>
              <a:t>.</a:t>
            </a: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" i="1" dirty="0" smtClean="0">
              <a:latin typeface="Corbel" panose="020B0503020204020204" pitchFamily="34" charset="0"/>
            </a:endParaRPr>
          </a:p>
          <a:p>
            <a:pPr marL="2857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Corbel" panose="020B0503020204020204" pitchFamily="34" charset="0"/>
              </a:rPr>
              <a:t>The </a:t>
            </a:r>
            <a:r>
              <a:rPr lang="en-US" sz="1600" i="1" dirty="0">
                <a:latin typeface="Corbel" panose="020B0503020204020204" pitchFamily="34" charset="0"/>
              </a:rPr>
              <a:t>whole is </a:t>
            </a:r>
            <a:r>
              <a:rPr lang="en-US" sz="1600" i="1" u="sng" dirty="0">
                <a:latin typeface="Corbel" panose="020B0503020204020204" pitchFamily="34" charset="0"/>
              </a:rPr>
              <a:t>other </a:t>
            </a:r>
            <a:r>
              <a:rPr lang="en-US" sz="1600" i="1" dirty="0">
                <a:latin typeface="Corbel" panose="020B0503020204020204" pitchFamily="34" charset="0"/>
              </a:rPr>
              <a:t>than the sum of the </a:t>
            </a:r>
            <a:r>
              <a:rPr lang="en-US" sz="1600" i="1" dirty="0" smtClean="0">
                <a:latin typeface="Corbel" panose="020B0503020204020204" pitchFamily="34" charset="0"/>
              </a:rPr>
              <a:t>parts </a:t>
            </a:r>
            <a:endParaRPr lang="en-US" sz="1600" i="1" dirty="0"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2480" y="1300743"/>
            <a:ext cx="42367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Multistability (Multistable Perception) /</a:t>
            </a:r>
          </a:p>
          <a:p>
            <a:r>
              <a:rPr lang="en-US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Figure-Ground Articulation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Tendency </a:t>
            </a:r>
            <a:r>
              <a:rPr lang="en-US" sz="1600" dirty="0">
                <a:latin typeface="Corbel" panose="020B0503020204020204" pitchFamily="34" charset="0"/>
              </a:rPr>
              <a:t>of ambiguous perceptual experiences to pop back and forth unstably between two or more alternative interpretations</a:t>
            </a:r>
            <a:r>
              <a:rPr lang="en-US" sz="1600" dirty="0" smtClean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 smtClean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E.g. Necker cube and </a:t>
            </a:r>
            <a:endParaRPr lang="en-US" sz="1600" dirty="0" smtClean="0">
              <a:latin typeface="Corbel" panose="020B0503020204020204" pitchFamily="34" charset="0"/>
            </a:endParaRPr>
          </a:p>
          <a:p>
            <a:r>
              <a:rPr lang="en-US" sz="1600" dirty="0" smtClean="0">
                <a:latin typeface="Corbel" panose="020B0503020204020204" pitchFamily="34" charset="0"/>
              </a:rPr>
              <a:t>                Rubin's </a:t>
            </a:r>
            <a:r>
              <a:rPr lang="en-US" sz="1600" dirty="0">
                <a:latin typeface="Corbel" panose="020B0503020204020204" pitchFamily="34" charset="0"/>
              </a:rPr>
              <a:t>Figure/Vase illusion </a:t>
            </a:r>
          </a:p>
        </p:txBody>
      </p:sp>
      <p:pic>
        <p:nvPicPr>
          <p:cNvPr id="17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58615"/>
            <a:ext cx="3108960" cy="22936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4178668"/>
            <a:ext cx="3200400" cy="173736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935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762000" y="92242"/>
            <a:ext cx="7239000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Color Choice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14</a:t>
            </a:fld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00370" y="1351643"/>
            <a:ext cx="793403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to 7 or less colors</a:t>
            </a:r>
            <a:endParaRPr lang="en-US" sz="2400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91184"/>
            <a:ext cx="4114800" cy="3171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91184"/>
            <a:ext cx="4114800" cy="3171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4056015" y="3845546"/>
            <a:ext cx="103197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endParaRPr lang="en-US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762000" y="92242"/>
            <a:ext cx="7239000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Design </a:t>
            </a:r>
            <a:r>
              <a:rPr lang="en-US" dirty="0"/>
              <a:t>for Accessibility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15</a:t>
            </a:fld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00370" y="1351643"/>
            <a:ext cx="7934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</a:t>
            </a:r>
            <a:r>
              <a:rPr lang="en-US" sz="28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Deficiency (color blindness</a:t>
            </a:r>
            <a:r>
              <a:rPr lang="en-US" sz="28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2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affects ~10% population</a:t>
            </a:r>
            <a:endParaRPr lang="en-US" sz="2400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1" y="2616200"/>
            <a:ext cx="5590858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762000" y="92242"/>
            <a:ext cx="7239000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Stay On-Brand / On-Theme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16</a:t>
            </a:fld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00370" y="1219200"/>
            <a:ext cx="7934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online color palette generators</a:t>
            </a:r>
            <a:endParaRPr lang="en-US" sz="2400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47875"/>
            <a:ext cx="5257800" cy="4352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3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762000" y="92242"/>
            <a:ext cx="7239000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Font Choice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17</a:t>
            </a:fld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89810" y="1861210"/>
            <a:ext cx="2358189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scripts:</a:t>
            </a:r>
            <a:endParaRPr lang="en-US" sz="2000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9810" y="4835075"/>
            <a:ext cx="3577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</a:t>
            </a:r>
            <a:r>
              <a:rPr lang="en-US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fonts</a:t>
            </a:r>
            <a:endParaRPr lang="en-US" sz="2400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7800"/>
            <a:ext cx="3352800" cy="1296821"/>
          </a:xfrm>
          <a:prstGeom prst="rect">
            <a:avLst/>
          </a:prstGeom>
        </p:spPr>
      </p:pic>
      <p:pic>
        <p:nvPicPr>
          <p:cNvPr id="16" name="pictur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73024"/>
            <a:ext cx="5029200" cy="28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762000" y="92242"/>
            <a:ext cx="7239000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Choose </a:t>
            </a:r>
            <a:r>
              <a:rPr lang="en-US" dirty="0"/>
              <a:t>the </a:t>
            </a:r>
            <a:r>
              <a:rPr lang="en-US" dirty="0" smtClean="0"/>
              <a:t>Right Chart Type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18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739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over Time: </a:t>
            </a: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Comparison &amp; </a:t>
            </a:r>
            <a:r>
              <a:rPr lang="en-US" sz="2400" dirty="0">
                <a:latin typeface="Corbel" panose="020B0503020204020204" pitchFamily="34" charset="0"/>
              </a:rPr>
              <a:t>Ranking: 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bar </a:t>
            </a:r>
            <a:r>
              <a:rPr lang="en-US" sz="2400" dirty="0">
                <a:latin typeface="Corbel" panose="020B0503020204020204" pitchFamily="34" charset="0"/>
              </a:rPr>
              <a:t>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Correlation</a:t>
            </a:r>
            <a:r>
              <a:rPr lang="en-US" sz="2400" dirty="0">
                <a:latin typeface="Corbel" panose="020B0503020204020204" pitchFamily="34" charset="0"/>
              </a:rPr>
              <a:t>: 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scatterplot</a:t>
            </a:r>
            <a:endParaRPr lang="en-US" sz="24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Distribution</a:t>
            </a:r>
            <a:r>
              <a:rPr lang="en-US" sz="2400" dirty="0">
                <a:latin typeface="Corbel" panose="020B0503020204020204" pitchFamily="34" charset="0"/>
              </a:rPr>
              <a:t>: 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box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Likert </a:t>
            </a:r>
            <a:r>
              <a:rPr lang="en-US" sz="2400" dirty="0">
                <a:latin typeface="Corbel" panose="020B0503020204020204" pitchFamily="34" charset="0"/>
              </a:rPr>
              <a:t>Scale: 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divergent </a:t>
            </a:r>
            <a:r>
              <a:rPr lang="en-US" sz="2400" dirty="0">
                <a:latin typeface="Corbel" panose="020B0503020204020204" pitchFamily="34" charset="0"/>
              </a:rPr>
              <a:t>bar </a:t>
            </a:r>
            <a:r>
              <a:rPr lang="en-US" sz="2400" dirty="0" smtClean="0">
                <a:latin typeface="Corbel" panose="020B0503020204020204" pitchFamily="34" charset="0"/>
              </a:rPr>
              <a:t>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15" name="pictur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86760"/>
            <a:ext cx="2823038" cy="1511383"/>
          </a:xfrm>
          <a:prstGeom prst="rect">
            <a:avLst/>
          </a:prstGeom>
        </p:spPr>
      </p:pic>
      <p:pic>
        <p:nvPicPr>
          <p:cNvPr id="17" name="picture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76" y="1981200"/>
            <a:ext cx="1985645" cy="1790700"/>
          </a:xfrm>
          <a:prstGeom prst="rect">
            <a:avLst/>
          </a:prstGeom>
        </p:spPr>
      </p:pic>
      <p:pic>
        <p:nvPicPr>
          <p:cNvPr id="18" name="pictur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20" y="2743200"/>
            <a:ext cx="2606675" cy="1976755"/>
          </a:xfrm>
          <a:prstGeom prst="rect">
            <a:avLst/>
          </a:prstGeom>
        </p:spPr>
      </p:pic>
      <p:pic>
        <p:nvPicPr>
          <p:cNvPr id="19" name="picture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87" y="3962400"/>
            <a:ext cx="2450379" cy="1773063"/>
          </a:xfrm>
          <a:prstGeom prst="rect">
            <a:avLst/>
          </a:prstGeom>
        </p:spPr>
      </p:pic>
      <p:pic>
        <p:nvPicPr>
          <p:cNvPr id="20" name="picture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09" y="4915734"/>
            <a:ext cx="2376896" cy="17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762000" y="92242"/>
            <a:ext cx="7239000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Avoid Pie Charts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19</a:t>
            </a:fld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0370" y="1219200"/>
            <a:ext cx="7934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harder for humans to differentiate differences in circles or angles than lines</a:t>
            </a:r>
          </a:p>
        </p:txBody>
      </p:sp>
      <p:pic>
        <p:nvPicPr>
          <p:cNvPr id="14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5" y="2727158"/>
            <a:ext cx="3657600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19" y="2650958"/>
            <a:ext cx="3657600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056015" y="3845546"/>
            <a:ext cx="103197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endParaRPr lang="en-US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dashboard?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9100" y="27432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00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dashboard is a visual display of the most important information to achieve one or more objectives; consolidated and arranged on a single screen so the information can be monitored at a glance." </a:t>
            </a:r>
          </a:p>
          <a:p>
            <a:pPr algn="r" fontAlgn="base"/>
            <a:endParaRPr lang="en-US" sz="2800" dirty="0" smtClean="0">
              <a:solidFill>
                <a:srgbClr val="000000"/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fontAlgn="base"/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Stephen Few</a:t>
            </a:r>
            <a:endParaRPr lang="en-US" sz="2800" b="0" i="0" dirty="0">
              <a:solidFill>
                <a:srgbClr val="000000"/>
              </a:solidFill>
              <a:effectLst/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5. Build </a:t>
            </a:r>
            <a:r>
              <a:rPr lang="en-US" dirty="0"/>
              <a:t>in functionality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20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84633" y="990600"/>
            <a:ext cx="7924800" cy="493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interactivity to encourage exploration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Drill-downs</a:t>
            </a:r>
            <a:endParaRPr lang="en-US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users to go from a summary metric/view to deeper detail that provides more context and/or breakout of the information.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filters and parameters</a:t>
            </a:r>
            <a:endParaRPr lang="en-US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 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highlighting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Tooltips</a:t>
            </a:r>
            <a:endParaRPr lang="en-US" sz="20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6. Avoid </a:t>
            </a:r>
            <a:r>
              <a:rPr lang="en-US" dirty="0"/>
              <a:t>chart junk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21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8077200" cy="1952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it serves a purpose, don't include it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3D effects, image overload, chart shading, label overload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 </a:t>
            </a: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data-to-ink ratio</a:t>
            </a:r>
            <a:endParaRPr lang="en-US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 </a:t>
            </a: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temptation to use purely decorative chart types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</a:t>
            </a: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overload</a:t>
            </a:r>
            <a:endParaRPr lang="en-US" sz="20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23" y="3124200"/>
            <a:ext cx="5388554" cy="3392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838200" y="92242"/>
            <a:ext cx="7480841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7. Follow </a:t>
            </a:r>
            <a:r>
              <a:rPr lang="en-US" dirty="0"/>
              <a:t>the 4 C’s of Visualization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22</a:t>
            </a:fld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1596527"/>
            <a:ext cx="8534400" cy="381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Clarity </a:t>
            </a:r>
            <a:endParaRPr lang="en-US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1" indent="-1682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 </a:t>
            </a:r>
            <a:r>
              <a:rPr lang="en-US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audience, clear message, ease of </a:t>
            </a:r>
            <a:r>
              <a:rPr lang="en-US" sz="22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</a:p>
          <a:p>
            <a:pPr lvl="1">
              <a:lnSpc>
                <a:spcPct val="107000"/>
              </a:lnSpc>
            </a:pPr>
            <a:endParaRPr lang="en-US" sz="1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Concise </a:t>
            </a:r>
          </a:p>
          <a:p>
            <a:pPr marL="625475" lvl="1" indent="-1682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 </a:t>
            </a:r>
            <a:r>
              <a:rPr lang="en-US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minimalism with detail, brevity with </a:t>
            </a:r>
            <a:r>
              <a:rPr lang="en-US" sz="22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comprehensiveness</a:t>
            </a:r>
            <a:endParaRPr lang="en-US" sz="22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+mj-lt"/>
              <a:buAutoNum type="arabicPeriod"/>
            </a:pPr>
            <a:endParaRPr lang="en-US" sz="1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Captivating </a:t>
            </a:r>
          </a:p>
          <a:p>
            <a:pPr marL="625475" lvl="1" indent="-1682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Attracts </a:t>
            </a:r>
            <a:r>
              <a:rPr lang="en-US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holds attention, is </a:t>
            </a:r>
            <a:r>
              <a:rPr lang="en-US" sz="22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endParaRPr lang="en-US" sz="22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+mj-lt"/>
              <a:buAutoNum type="arabicPeriod"/>
            </a:pPr>
            <a:endParaRPr lang="en-US" sz="1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Catalyst </a:t>
            </a:r>
          </a:p>
          <a:p>
            <a:pPr marL="625475" lvl="1" indent="-16827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Prompts action</a:t>
            </a:r>
            <a:endParaRPr lang="en-US" sz="22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8. Tableau check list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23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" y="1064428"/>
            <a:ext cx="8534399" cy="562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questions are you trying to answer?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visualization answer all of your questions?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purpose of the visualization clearly explained in its title or surrounding text?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understand the visualization in 30 seconds or less, without additional information?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your visualization include a title? Is that title simple, informative, and eye-catching?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your visualization include subtitles to guide your viewers? </a:t>
            </a:r>
          </a:p>
          <a:p>
            <a:pPr marL="285750" indent="-285750">
              <a:lnSpc>
                <a:spcPct val="107000"/>
              </a:lnSpc>
              <a:buFont typeface="+mj-lt"/>
              <a:buAutoNum type="arabicPeriod"/>
            </a:pPr>
            <a:endParaRPr lang="en-US" sz="800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the right chart type for your analysis?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types of analysis are you performing?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selected the most suitable chart type(s) for your types of analysis?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considered alternative chart types that could work better than the ones you have chosen?</a:t>
            </a:r>
          </a:p>
          <a:p>
            <a:pPr marL="285750" indent="-285750">
              <a:lnSpc>
                <a:spcPct val="107000"/>
              </a:lnSpc>
              <a:buFont typeface="+mj-lt"/>
              <a:buAutoNum type="arabicPeriod"/>
            </a:pPr>
            <a:endParaRPr lang="en-US" sz="800" b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views effective?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your most important data shown on the X- and Y-axes and your less important data encoded in color or shape attributes?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your views oriented intuitively—do they cater to the way your viewers read and perceive data?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limited the number of measures or dimensions in a single view so that your users can see your data?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limited your usage of colors and shapes so that your users can distinguish them and see patterns</a:t>
            </a: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8. Tableau check list (cont.)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24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1" y="893485"/>
            <a:ext cx="8535566" cy="605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lnSpc>
                <a:spcPct val="107000"/>
              </a:lnSpc>
              <a:tabLst>
                <a:tab pos="288925" algn="l"/>
              </a:tabLst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 Is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dashboard holistic?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all your views fit together to tell a single story?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all your views flow well from one to the next? Are they in a good order?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your most important views appear in the top or top-left corner?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secondary elements in your dashboard placed well so they support the views without interrupting them?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your filters in the right locations?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your filters work correctly? Do views become blank or downright confusing if you apply a filter?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your filters apply to the right scope?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your filter titles informative? Can viewers easily understand how to interactive with your filters?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your legends close to the views they apply to?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your legend highlight button set to “on” or “off” according to your preference?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filter, highlight or URL actions? If so, do they work?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your legends and filters grouped and placed intuitively?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scrollbars in your views? If so, are they acceptable ones?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your views scrunched?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your views fit consistently well when you apply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filters?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rabicPeriod"/>
            </a:pPr>
            <a:endParaRPr lang="en-US" sz="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  Did you perfect your work? </a:t>
            </a:r>
            <a:endParaRPr lang="en-US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colors on your dashboard go together without clashing?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less than 7-10 colors on your dashboards?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use fonts consistently in all of your views and no more than three different fonts on one dashboard? </a:t>
            </a:r>
          </a:p>
          <a:p>
            <a:pPr marL="685800" lvl="1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labels clear and concise? Are they placed optimally to help guide your viewers? Make sure subtitles are formatted to be subordinate to the main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title.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tooltips informative? Do they have the right format so that they’re easy for viewers to use?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7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077200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Best Practices for Effective Dashboards (Tableau Manual</a:t>
            </a:r>
            <a:r>
              <a:rPr lang="en-US" u="sng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)</a:t>
            </a:r>
            <a:endParaRPr lang="en-US" u="sng" dirty="0" smtClean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5 Best Practices for Creating Effective Dashboards (Tableau)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u="sng" dirty="0" smtClean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u="sng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 </a:t>
            </a:r>
            <a:r>
              <a:rPr lang="en-US" u="sng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Guide to Creating Dashboards People Love to Use</a:t>
            </a:r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u="sng" dirty="0" smtClean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5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u="sng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Stephen </a:t>
            </a:r>
            <a:r>
              <a:rPr lang="en-US" u="sng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Few: Dashboard Formatting &amp; Layout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u="sng" dirty="0" smtClean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6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u="sng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Visual </a:t>
            </a:r>
            <a:r>
              <a:rPr lang="en-US" u="sng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Analysis Best Practices Simple Techniques for Making Every Data </a:t>
            </a:r>
            <a:r>
              <a:rPr lang="en-US" u="sng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Visualization </a:t>
            </a:r>
            <a:r>
              <a:rPr lang="en-US" u="sng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Useful and Beautiful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u="sng" dirty="0" smtClean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7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u="sng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The </a:t>
            </a:r>
            <a:r>
              <a:rPr lang="en-US" u="sng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Big Book of Dashboards: Visualizing Your Data Using Real-World Business Scenarios</a:t>
            </a:r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800" u="sng" dirty="0" smtClean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8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u="sng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Essential </a:t>
            </a:r>
            <a:r>
              <a:rPr lang="en-US" u="sng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Design Principles for Tableau (</a:t>
            </a:r>
            <a:r>
              <a:rPr lang="en-US" u="sng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Coursera)</a:t>
            </a:r>
            <a:endParaRPr lang="en-US" u="sng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800" dirty="0" smtClean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9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3 Ways To Make Lovely Line Graphs In Tableau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3704" y="2819400"/>
            <a:ext cx="82354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Corbel" panose="020B0503020204020204" pitchFamily="34" charset="0"/>
              </a:rPr>
              <a:t>Katie Poznanski-Ring, Butler </a:t>
            </a:r>
            <a:r>
              <a:rPr lang="en-US" sz="3200" b="1" dirty="0" smtClean="0">
                <a:latin typeface="Corbel" panose="020B0503020204020204" pitchFamily="34" charset="0"/>
              </a:rPr>
              <a:t>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rbel" panose="020B0503020204020204" pitchFamily="34" charset="0"/>
              </a:rPr>
              <a:t>kpoznans@butler.edu</a:t>
            </a:r>
            <a:endParaRPr lang="en-US" sz="3200" b="1" dirty="0" smtClean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b="1" dirty="0" smtClean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Corbel" panose="020B0503020204020204" pitchFamily="34" charset="0"/>
              </a:rPr>
              <a:t>Dawit Gelan, Indiana </a:t>
            </a:r>
            <a:r>
              <a:rPr lang="en-US" sz="3200" b="1" dirty="0" smtClean="0">
                <a:latin typeface="Corbel" panose="020B0503020204020204" pitchFamily="34" charset="0"/>
              </a:rPr>
              <a:t>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rbel" panose="020B0503020204020204" pitchFamily="34" charset="0"/>
              </a:rPr>
              <a:t>dgelan@indiana.edu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00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Image result for good dashboard us monthly s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5" y="1032201"/>
            <a:ext cx="4953000" cy="37722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Good Dashboards</a:t>
            </a:r>
            <a:endParaRPr lang="en-US" dirty="0"/>
          </a:p>
        </p:txBody>
      </p:sp>
      <p:pic>
        <p:nvPicPr>
          <p:cNvPr id="18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15" y="1905000"/>
            <a:ext cx="4937760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523531"/>
            <a:ext cx="4533900" cy="4206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06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Bad Dashboards</a:t>
            </a:r>
            <a:endParaRPr lang="en-US" dirty="0"/>
          </a:p>
        </p:txBody>
      </p:sp>
      <p:pic>
        <p:nvPicPr>
          <p:cNvPr id="8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2201"/>
            <a:ext cx="4969042" cy="3772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905000"/>
            <a:ext cx="4937760" cy="3686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2586467"/>
            <a:ext cx="4572000" cy="40429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Effective </a:t>
            </a:r>
            <a:r>
              <a:rPr lang="en-US" dirty="0"/>
              <a:t>Dashboards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336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your goal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for the real world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metrics that matter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it visual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in functionality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chart junk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the 4 C’s of Visualization</a:t>
            </a:r>
            <a:endParaRPr lang="en-US" sz="2400" i="0" dirty="0" smtClean="0">
              <a:solidFill>
                <a:srgbClr val="000000"/>
              </a:solidFill>
              <a:effectLst/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Finalize with Tableau’s dashboard checklist</a:t>
            </a:r>
            <a:endParaRPr lang="en-US" sz="2400" i="0" dirty="0">
              <a:solidFill>
                <a:srgbClr val="000000"/>
              </a:solidFill>
              <a:effectLst/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 Identify </a:t>
            </a:r>
            <a:r>
              <a:rPr lang="en-US" dirty="0"/>
              <a:t>your goal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6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1143000"/>
            <a:ext cx="81534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5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your purpose and </a:t>
            </a:r>
            <a:r>
              <a:rPr lang="en-US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audience/consumer</a:t>
            </a:r>
          </a:p>
          <a:p>
            <a:pPr marL="342900" marR="0" lvl="0" indent="-342900">
              <a:spcBef>
                <a:spcPts val="0"/>
              </a:spcBef>
              <a:spcAft>
                <a:spcPts val="125"/>
              </a:spcAft>
              <a:buFont typeface="Symbol" panose="05050102010706020507" pitchFamily="18" charset="2"/>
              <a:buChar char=""/>
            </a:pPr>
            <a:endParaRPr lang="en-US" sz="8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5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your dashboard </a:t>
            </a:r>
            <a:r>
              <a:rPr lang="en-US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</a:p>
          <a:p>
            <a:pPr marL="800100" lvl="1" indent="-342900">
              <a:spcAft>
                <a:spcPts val="125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Strategic: executive, high-level</a:t>
            </a:r>
          </a:p>
          <a:p>
            <a:pPr marL="800100" lvl="1" indent="-342900">
              <a:spcAft>
                <a:spcPts val="125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Operational: immediate use, sales information, pulse</a:t>
            </a:r>
          </a:p>
          <a:p>
            <a:pPr marL="800100" lvl="1" indent="-342900">
              <a:spcAft>
                <a:spcPts val="125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Analytic: drill-down, highly interactive </a:t>
            </a:r>
          </a:p>
          <a:p>
            <a:pPr marL="342900" marR="0" lvl="0" indent="-342900">
              <a:spcBef>
                <a:spcPts val="0"/>
              </a:spcBef>
              <a:spcAft>
                <a:spcPts val="125"/>
              </a:spcAft>
              <a:buFont typeface="Symbol" panose="05050102010706020507" pitchFamily="18" charset="2"/>
              <a:buChar char=""/>
            </a:pPr>
            <a:endParaRPr lang="en-US" sz="8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5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value will the dashboard add? </a:t>
            </a:r>
            <a:endParaRPr lang="en-US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25"/>
              </a:spcAft>
            </a:pPr>
            <a:r>
              <a:rPr lang="en-US" u="sng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Does </a:t>
            </a:r>
            <a:r>
              <a:rPr lang="en-US" u="sng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the dashboard...</a:t>
            </a:r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125"/>
              </a:spcAft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...help management define what is important? </a:t>
            </a:r>
          </a:p>
          <a:p>
            <a:pPr marR="0" lvl="1">
              <a:spcBef>
                <a:spcPts val="0"/>
              </a:spcBef>
              <a:spcAft>
                <a:spcPts val="125"/>
              </a:spcAft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...educate people in the organization about the things that matter? </a:t>
            </a:r>
          </a:p>
          <a:p>
            <a:pPr marR="0" lvl="1">
              <a:spcBef>
                <a:spcPts val="0"/>
              </a:spcBef>
              <a:spcAft>
                <a:spcPts val="125"/>
              </a:spcAft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...set goals and expectations for specific individuals or groups?</a:t>
            </a:r>
          </a:p>
          <a:p>
            <a:pPr marR="0" lvl="1">
              <a:spcBef>
                <a:spcPts val="0"/>
              </a:spcBef>
              <a:spcAft>
                <a:spcPts val="125"/>
              </a:spcAft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...help executives sleep at night because they know what’s going on?</a:t>
            </a:r>
          </a:p>
          <a:p>
            <a:pPr marR="0" lvl="1">
              <a:spcBef>
                <a:spcPts val="0"/>
              </a:spcBef>
              <a:spcAft>
                <a:spcPts val="125"/>
              </a:spcAft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...encourage specific actions in a timely manner? </a:t>
            </a:r>
          </a:p>
          <a:p>
            <a:pPr marR="0" lvl="1">
              <a:spcBef>
                <a:spcPts val="0"/>
              </a:spcBef>
              <a:spcAft>
                <a:spcPts val="125"/>
              </a:spcAft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...highlight exceptions and provide alerts when problems occur? </a:t>
            </a:r>
          </a:p>
          <a:p>
            <a:pPr marR="0" lvl="1">
              <a:spcBef>
                <a:spcPts val="0"/>
              </a:spcBef>
              <a:spcAft>
                <a:spcPts val="125"/>
              </a:spcAft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...communicate progress and success? </a:t>
            </a:r>
          </a:p>
          <a:p>
            <a:pPr marR="0" lvl="1">
              <a:spcBef>
                <a:spcPts val="0"/>
              </a:spcBef>
              <a:spcAft>
                <a:spcPts val="125"/>
              </a:spcAft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...provide a common interface for interacting with and analyzing important business data</a:t>
            </a:r>
            <a:r>
              <a:rPr lang="en-US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marR="0" lvl="1" indent="-285750">
              <a:spcBef>
                <a:spcPts val="0"/>
              </a:spcBef>
              <a:spcAft>
                <a:spcPts val="125"/>
              </a:spcAft>
              <a:buFont typeface="Courier New" panose="02070309020205020404" pitchFamily="49" charset="0"/>
              <a:buChar char="o"/>
            </a:pPr>
            <a:endParaRPr lang="en-US" sz="8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5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Leverage the most viewed spot</a:t>
            </a:r>
            <a:endParaRPr lang="en-US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2. Design </a:t>
            </a:r>
            <a:r>
              <a:rPr lang="en-US" dirty="0"/>
              <a:t>for the real world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7</a:t>
            </a:fld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1701581"/>
            <a:ext cx="8077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 at your final display size </a:t>
            </a: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the number of views to three or four </a:t>
            </a: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(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there is an absolute need)  </a:t>
            </a: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iterative improvement process based on user feedback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3. Choose </a:t>
            </a:r>
            <a:r>
              <a:rPr lang="en-US" dirty="0"/>
              <a:t>metrics that matter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8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8077200" cy="441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Metrics must be relevant to the goal. </a:t>
            </a: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questions when deciding which metrics to include in your dashboard</a:t>
            </a: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8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buFont typeface="+mj-lt"/>
              <a:buAutoNum type="romanLcPeriod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each metric contribute to those objectives</a:t>
            </a: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85800" lvl="1" indent="-228600">
              <a:buFont typeface="+mj-lt"/>
              <a:buAutoNum type="romanLcPeriod"/>
            </a:pPr>
            <a:endParaRPr lang="en-US" sz="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buFont typeface="+mj-lt"/>
              <a:buAutoNum type="romanLcPeriod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data, either internal or external, that can shed light on the objectives? </a:t>
            </a:r>
            <a:endParaRPr lang="en-US" sz="20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buFont typeface="+mj-lt"/>
              <a:buAutoNum type="romanLcPeriod"/>
            </a:pPr>
            <a:endParaRPr lang="en-US" sz="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buFont typeface="+mj-lt"/>
              <a:buAutoNum type="romanLcPeriod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design a meaningful metric that measures those contributions? </a:t>
            </a:r>
            <a:endParaRPr lang="en-US" sz="20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buFont typeface="+mj-lt"/>
              <a:buAutoNum type="romanLcPeriod"/>
            </a:pPr>
            <a:endParaRPr lang="en-US" sz="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spcAft>
                <a:spcPts val="800"/>
              </a:spcAft>
              <a:buFont typeface="+mj-lt"/>
              <a:buAutoNum type="romanLcPeriod"/>
            </a:pP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metric truly necessary to contribute to the </a:t>
            </a: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objectives?</a:t>
            </a:r>
          </a:p>
          <a:p>
            <a:pPr lvl="1"/>
            <a:endParaRPr lang="en-US" sz="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spcAft>
                <a:spcPts val="800"/>
              </a:spcAft>
              <a:buFont typeface="+mj-lt"/>
              <a:buAutoNum type="romanLcPeriod"/>
            </a:pPr>
            <a:r>
              <a:rPr lang="en-US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US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build a systematic and on-going means of measurement?</a:t>
            </a:r>
            <a:endParaRPr lang="en-US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4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79666" cy="9399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4400" y="92242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4. Keep </a:t>
            </a:r>
            <a:r>
              <a:rPr lang="en-US" dirty="0"/>
              <a:t>it visual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28" y="0"/>
            <a:ext cx="628813" cy="767687"/>
          </a:xfrm>
        </p:spPr>
        <p:txBody>
          <a:bodyPr anchor="t"/>
          <a:lstStyle/>
          <a:p>
            <a:fld id="{B044824F-EBE0-443F-8A8F-F64816AF04DC}" type="slidenum">
              <a:rPr lang="en-US" sz="2000" smtClean="0"/>
              <a:t>9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9600" y="1219200"/>
            <a:ext cx="8077200" cy="5065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Cognition &amp; Visual Perception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2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Gestalt 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 </a:t>
            </a: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</a:t>
            </a: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Principals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choice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Accessibility: </a:t>
            </a: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red-green and </a:t>
            </a: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'stop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light' palette (red-yellow-green</a:t>
            </a: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on-brand and on-theme (online color palette tools make this easy</a:t>
            </a: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 choice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choice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grouping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data on </a:t>
            </a: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Y </a:t>
            </a: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axes; encode less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data in color or shape </a:t>
            </a:r>
            <a:r>
              <a:rPr lang="en-US" sz="16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  <a:endParaRPr lang="en-US" sz="1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2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Pre-Attentive Attributes 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Enduring Dispositions 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U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easy for your audience to understand your message</a:t>
            </a: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400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4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002060"/>
      </a:hlink>
      <a:folHlink>
        <a:srgbClr val="00206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1526</Words>
  <Application>Microsoft Office PowerPoint</Application>
  <PresentationFormat>On-screen Show (4:3)</PresentationFormat>
  <Paragraphs>269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Corbel</vt:lpstr>
      <vt:lpstr>Courier New</vt:lpstr>
      <vt:lpstr>Symbol</vt:lpstr>
      <vt:lpstr>Tahoma</vt:lpstr>
      <vt:lpstr>Times New Roman</vt:lpstr>
      <vt:lpstr>Wingdings 3</vt:lpstr>
      <vt:lpstr>Ion Boardroom</vt:lpstr>
      <vt:lpstr>Best Practices for Effective Dashboards</vt:lpstr>
      <vt:lpstr>What is a dashboard?</vt:lpstr>
      <vt:lpstr>PowerPoint Presentation</vt:lpstr>
      <vt:lpstr>PowerPoint Presentation</vt:lpstr>
      <vt:lpstr>Best Practices for  Effective Dashboards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2017-07-11T15:51:53Z</dcterms:modified>
</cp:coreProperties>
</file>