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6881813" cy="9296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ＭＳ Ｐゴシック" panose="020B0600070205080204" pitchFamily="34" charset="-128"/>
      <p:regular r:id="rId7"/>
    </p:embeddedFont>
    <p:embeddedFont>
      <p:font typeface="Roboto Condensed Light" panose="020B0604020202020204" charset="0"/>
      <p:regular r:id="rId8"/>
    </p:embeddedFont>
  </p:embeddedFontLst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A19682"/>
    <a:srgbClr val="F2F2F2"/>
    <a:srgbClr val="4D4038"/>
    <a:srgbClr val="FFFFB3"/>
    <a:srgbClr val="C28E1D"/>
    <a:srgbClr val="C8C8C8"/>
    <a:srgbClr val="C28E0E"/>
    <a:srgbClr val="B41E1E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37" autoAdjust="0"/>
    <p:restoredTop sz="94660"/>
  </p:normalViewPr>
  <p:slideViewPr>
    <p:cSldViewPr>
      <p:cViewPr varScale="1">
        <p:scale>
          <a:sx n="21" d="100"/>
          <a:sy n="21" d="100"/>
        </p:scale>
        <p:origin x="492" y="1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18" y="10226279"/>
            <a:ext cx="37308368" cy="7055644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4" y="18653522"/>
            <a:ext cx="30725532" cy="8412956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92635E1-84E5-4F13-B43E-37D2FAED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502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60A6F3F-9C8B-44CE-BED2-1CF41933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6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8022"/>
            <a:ext cx="9876367" cy="2808803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2867" y="1318022"/>
            <a:ext cx="29425900" cy="2808803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36F67EB-EDCF-4E87-986D-D9362CB4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77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D3195DB-34A1-4119-A215-F62A5FE64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39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2644"/>
            <a:ext cx="37308368" cy="6538913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1744"/>
            <a:ext cx="3730836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0D09999-C139-4E94-B477-200ECFEC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93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2867" y="7680722"/>
            <a:ext cx="19651132" cy="21725334"/>
          </a:xfr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7200" y="7680722"/>
            <a:ext cx="19651132" cy="21725334"/>
          </a:xfr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CC60876-B1C0-4410-8573-5412B519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5" y="1318022"/>
            <a:ext cx="39501232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985" y="7368778"/>
            <a:ext cx="19392900" cy="307062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985" y="10439401"/>
            <a:ext cx="19392900" cy="18966656"/>
          </a:xfrm>
        </p:spPr>
        <p:txBody>
          <a:bodyPr/>
          <a:lstStyle>
            <a:defPPr>
              <a:defRPr kern="1200" smtId="4294967295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8" y="7368778"/>
            <a:ext cx="19399252" cy="307062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8" y="10439401"/>
            <a:ext cx="19399252" cy="18966656"/>
          </a:xfrm>
        </p:spPr>
        <p:txBody>
          <a:bodyPr/>
          <a:lstStyle>
            <a:defPPr>
              <a:defRPr kern="1200" smtId="4294967295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C81FEE9-9B80-4F2A-956D-065E37A7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9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015E0EE-8FC2-494C-80EA-87723469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4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DFD8BC5-FEAE-4CD8-9AC4-640BB6EA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28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5" y="1310879"/>
            <a:ext cx="14439900" cy="557807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818" y="1310878"/>
            <a:ext cx="24536400" cy="28095178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985" y="6888956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4B659F8-F290-4B1F-9DE5-08C57403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4" y="23043356"/>
            <a:ext cx="26335568" cy="27193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4" y="2940844"/>
            <a:ext cx="26335568" cy="1975128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4" y="25762744"/>
            <a:ext cx="26335568" cy="386357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BEE6216-8EDC-47E6-B758-9DADFEBD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23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2867" y="1318022"/>
            <a:ext cx="3950546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2867" y="7680722"/>
            <a:ext cx="39505468" cy="217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2867" y="29977556"/>
            <a:ext cx="102446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3292079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4468" y="29977556"/>
            <a:ext cx="1390226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3292079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3668" y="29977556"/>
            <a:ext cx="102446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3292079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fld id="{2E84C739-9377-45E7-B2FE-AF118EBE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pragmaticgraphite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2pPr>
      <a:lvl3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3pPr>
      <a:lvl4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4pPr>
      <a:lvl5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5pPr>
      <a:lvl6pPr marL="3429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6pPr>
      <a:lvl7pPr marL="6858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7pPr>
      <a:lvl8pPr marL="10287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8pPr>
      <a:lvl9pPr marL="13716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 smtId="4294967295"/>
      </a:defPPr>
      <a:lvl1pPr marL="1233488" indent="-1233488" algn="l" defTabSz="3292079" rtl="0" eaLnBrk="0" fontAlgn="base" hangingPunct="0">
        <a:spcBef>
          <a:spcPct val="20000"/>
        </a:spcBef>
        <a:spcAft>
          <a:spcPct val="0"/>
        </a:spcAft>
        <a:buChar char="•"/>
        <a:defRPr sz="11550">
          <a:solidFill>
            <a:schemeClr val="tx1"/>
          </a:solidFill>
          <a:latin typeface="+mn-lt"/>
          <a:ea typeface="+mn-ea"/>
          <a:cs typeface="+mn-cs"/>
        </a:defRPr>
      </a:lvl1pPr>
      <a:lvl2pPr marL="2675335" indent="-1028700" algn="l" defTabSz="3292079" rtl="0" eaLnBrk="0" fontAlgn="base" hangingPunct="0">
        <a:spcBef>
          <a:spcPct val="20000"/>
        </a:spcBef>
        <a:spcAft>
          <a:spcPct val="0"/>
        </a:spcAft>
        <a:buChar char="–"/>
        <a:defRPr sz="10125">
          <a:solidFill>
            <a:schemeClr val="tx1"/>
          </a:solidFill>
          <a:latin typeface="+mn-lt"/>
        </a:defRPr>
      </a:lvl2pPr>
      <a:lvl3pPr marL="4114800" indent="-822722" algn="l" defTabSz="3292079" rtl="0" eaLnBrk="0" fontAlgn="base" hangingPunct="0">
        <a:spcBef>
          <a:spcPct val="20000"/>
        </a:spcBef>
        <a:spcAft>
          <a:spcPct val="0"/>
        </a:spcAft>
        <a:buChar char="•"/>
        <a:defRPr sz="8700">
          <a:solidFill>
            <a:schemeClr val="tx1"/>
          </a:solidFill>
          <a:latin typeface="+mn-lt"/>
        </a:defRPr>
      </a:lvl3pPr>
      <a:lvl4pPr marL="5761435" indent="-822722" algn="l" defTabSz="3292079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6879" indent="-822722" algn="l" defTabSz="3292079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7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6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5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4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A294C8A-7DF9-43D3-AC40-2CCA6F3195DD}"/>
              </a:ext>
            </a:extLst>
          </p:cNvPr>
          <p:cNvSpPr/>
          <p:nvPr/>
        </p:nvSpPr>
        <p:spPr bwMode="auto">
          <a:xfrm>
            <a:off x="21644657" y="14669639"/>
            <a:ext cx="10803362" cy="1042629"/>
          </a:xfrm>
          <a:prstGeom prst="rect">
            <a:avLst/>
          </a:prstGeom>
          <a:solidFill>
            <a:srgbClr val="A196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FF07CE-9483-4765-BFC7-FC25E161CD52}"/>
              </a:ext>
            </a:extLst>
          </p:cNvPr>
          <p:cNvSpPr/>
          <p:nvPr/>
        </p:nvSpPr>
        <p:spPr bwMode="auto">
          <a:xfrm>
            <a:off x="32763129" y="21602313"/>
            <a:ext cx="10061271" cy="9397013"/>
          </a:xfrm>
          <a:prstGeom prst="rect">
            <a:avLst/>
          </a:prstGeom>
          <a:solidFill>
            <a:srgbClr val="CFB991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E78B5B-2DEA-4050-899B-BAB7307D576C}"/>
              </a:ext>
            </a:extLst>
          </p:cNvPr>
          <p:cNvSpPr/>
          <p:nvPr/>
        </p:nvSpPr>
        <p:spPr bwMode="auto">
          <a:xfrm>
            <a:off x="32763129" y="8804262"/>
            <a:ext cx="10061272" cy="11388738"/>
          </a:xfrm>
          <a:prstGeom prst="rect">
            <a:avLst/>
          </a:prstGeom>
          <a:solidFill>
            <a:srgbClr val="CFB991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" name="Picture 55" descr="A close up of a map&#10;&#10;Description automatically generated">
            <a:extLst>
              <a:ext uri="{FF2B5EF4-FFF2-40B4-BE49-F238E27FC236}">
                <a16:creationId xmlns:a16="http://schemas.microsoft.com/office/drawing/2014/main" id="{55CD4D4D-CA7A-4C1C-8077-D466F5486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116" y="22426596"/>
            <a:ext cx="21265083" cy="8655398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72A12B13-CB91-4177-B985-2E383096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2701"/>
            <a:ext cx="43891200" cy="1635699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txBody>
          <a:bodyPr lIns="137160" tIns="68580" rIns="137160" bIns="68580" anchor="ctr"/>
          <a:lstStyle>
            <a:defPPr>
              <a:defRPr kern="1200" smtId="4294967295"/>
            </a:defPPr>
          </a:lstStyle>
          <a:p>
            <a:pPr algn="ctr" defTabSz="4703763"/>
            <a:endParaRPr lang="en-US" sz="5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5D1E15-690B-4C69-A396-F4FB31C10CA2}"/>
              </a:ext>
            </a:extLst>
          </p:cNvPr>
          <p:cNvSpPr/>
          <p:nvPr/>
        </p:nvSpPr>
        <p:spPr bwMode="auto">
          <a:xfrm>
            <a:off x="21630603" y="15712268"/>
            <a:ext cx="10786640" cy="5242732"/>
          </a:xfrm>
          <a:prstGeom prst="rect">
            <a:avLst/>
          </a:prstGeom>
          <a:solidFill>
            <a:srgbClr val="CFB991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72A12B-3E56-4E11-9069-EB32D6C3035D}"/>
              </a:ext>
            </a:extLst>
          </p:cNvPr>
          <p:cNvSpPr/>
          <p:nvPr/>
        </p:nvSpPr>
        <p:spPr bwMode="auto">
          <a:xfrm>
            <a:off x="11196116" y="14658013"/>
            <a:ext cx="10157045" cy="1054255"/>
          </a:xfrm>
          <a:prstGeom prst="rect">
            <a:avLst/>
          </a:prstGeom>
          <a:solidFill>
            <a:srgbClr val="A196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88BC5C-C5B9-D24A-8AF5-DD3A128431A8}"/>
              </a:ext>
            </a:extLst>
          </p:cNvPr>
          <p:cNvSpPr/>
          <p:nvPr/>
        </p:nvSpPr>
        <p:spPr bwMode="auto">
          <a:xfrm>
            <a:off x="21657839" y="7848600"/>
            <a:ext cx="10803361" cy="955663"/>
          </a:xfrm>
          <a:prstGeom prst="rect">
            <a:avLst/>
          </a:prstGeom>
          <a:solidFill>
            <a:srgbClr val="A196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FEB5FE-AD38-4B45-8528-BBB7E391B781}"/>
              </a:ext>
            </a:extLst>
          </p:cNvPr>
          <p:cNvSpPr/>
          <p:nvPr/>
        </p:nvSpPr>
        <p:spPr bwMode="auto">
          <a:xfrm>
            <a:off x="11203849" y="7845992"/>
            <a:ext cx="10152062" cy="955663"/>
          </a:xfrm>
          <a:prstGeom prst="rect">
            <a:avLst/>
          </a:prstGeom>
          <a:solidFill>
            <a:srgbClr val="A196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8E6C787-DB06-864C-953E-D38BFACE73B9}"/>
              </a:ext>
            </a:extLst>
          </p:cNvPr>
          <p:cNvSpPr/>
          <p:nvPr/>
        </p:nvSpPr>
        <p:spPr bwMode="auto">
          <a:xfrm>
            <a:off x="635618" y="7474707"/>
            <a:ext cx="10242870" cy="8906003"/>
          </a:xfrm>
          <a:prstGeom prst="rect">
            <a:avLst/>
          </a:prstGeom>
          <a:solidFill>
            <a:srgbClr val="CFB991">
              <a:alpha val="24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lvl="1" indent="-457200" defTabSz="4389438">
              <a:buFont typeface="Wingdings" panose="05000000000000000000" pitchFamily="2" charset="2"/>
              <a:buChar char="Ø"/>
            </a:pPr>
            <a:endParaRPr kumimoji="0" lang="en-US" sz="4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914400" lvl="1" indent="-457200" defTabSz="4389438">
              <a:buFont typeface="Wingdings" panose="05000000000000000000" pitchFamily="2" charset="2"/>
              <a:buChar char="Ø"/>
            </a:pPr>
            <a:r>
              <a:rPr kumimoji="0" lang="en-US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Write with guidance from a faculty or community member</a:t>
            </a:r>
          </a:p>
          <a:p>
            <a:pPr marL="914400" lvl="1" indent="-457200" defTabSz="4389438">
              <a:buFont typeface="Wingdings" panose="05000000000000000000" pitchFamily="2" charset="2"/>
              <a:buChar char="Ø"/>
            </a:pPr>
            <a:r>
              <a:rPr lang="en-US" sz="4600" dirty="0">
                <a:latin typeface="Arial" pitchFamily="34" charset="0"/>
              </a:rPr>
              <a:t>Learn about the academic publishing process</a:t>
            </a:r>
          </a:p>
          <a:p>
            <a:pPr marL="914400" lvl="1" indent="-457200" defTabSz="4389438">
              <a:buFont typeface="Wingdings" panose="05000000000000000000" pitchFamily="2" charset="2"/>
              <a:buChar char="Ø"/>
            </a:pPr>
            <a:r>
              <a:rPr lang="en-US" sz="4600" dirty="0">
                <a:latin typeface="Arial" pitchFamily="34" charset="0"/>
              </a:rPr>
              <a:t>Publish in a reviewed journal</a:t>
            </a:r>
          </a:p>
          <a:p>
            <a:pPr marL="914400" lvl="1" indent="-457200" defTabSz="4389438">
              <a:buFont typeface="Wingdings" panose="05000000000000000000" pitchFamily="2" charset="2"/>
              <a:buChar char="Ø"/>
            </a:pPr>
            <a:r>
              <a:rPr lang="en-US" sz="4600" dirty="0">
                <a:latin typeface="Arial" pitchFamily="34" charset="0"/>
              </a:rPr>
              <a:t>Showcase your contributions to society and your community</a:t>
            </a:r>
          </a:p>
          <a:p>
            <a:pPr marL="914400" lvl="1" indent="-457200" defTabSz="4389438">
              <a:buFont typeface="Wingdings" panose="05000000000000000000" pitchFamily="2" charset="2"/>
              <a:buChar char="Ø"/>
            </a:pPr>
            <a:r>
              <a:rPr lang="en-US" sz="4600" dirty="0">
                <a:latin typeface="Arial" pitchFamily="34" charset="0"/>
              </a:rPr>
              <a:t>Enhance your applications, resume, and CV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2D3C3B-E5EB-6C47-835B-561629BAD078}"/>
              </a:ext>
            </a:extLst>
          </p:cNvPr>
          <p:cNvSpPr/>
          <p:nvPr/>
        </p:nvSpPr>
        <p:spPr bwMode="auto">
          <a:xfrm>
            <a:off x="11203849" y="8787093"/>
            <a:ext cx="10149313" cy="5870920"/>
          </a:xfrm>
          <a:prstGeom prst="rect">
            <a:avLst/>
          </a:prstGeom>
          <a:solidFill>
            <a:srgbClr val="CFB991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B9A2B8-F0E4-4C46-A740-817DB189289F}"/>
              </a:ext>
            </a:extLst>
          </p:cNvPr>
          <p:cNvSpPr/>
          <p:nvPr/>
        </p:nvSpPr>
        <p:spPr bwMode="auto">
          <a:xfrm>
            <a:off x="21657839" y="8804262"/>
            <a:ext cx="10803361" cy="5870920"/>
          </a:xfrm>
          <a:prstGeom prst="rect">
            <a:avLst/>
          </a:prstGeom>
          <a:solidFill>
            <a:srgbClr val="CFB991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75F2D8-1E6A-DE4A-A76C-947E51B5CBE2}"/>
              </a:ext>
            </a:extLst>
          </p:cNvPr>
          <p:cNvSpPr/>
          <p:nvPr/>
        </p:nvSpPr>
        <p:spPr bwMode="auto">
          <a:xfrm>
            <a:off x="11199888" y="14703880"/>
            <a:ext cx="10140322" cy="6251120"/>
          </a:xfrm>
          <a:prstGeom prst="rect">
            <a:avLst/>
          </a:prstGeom>
          <a:solidFill>
            <a:srgbClr val="CFB991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78D3B24-9243-4566-851C-92308924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43891200" cy="5914702"/>
          </a:xfrm>
          <a:prstGeom prst="rect">
            <a:avLst/>
          </a:prstGeom>
          <a:solidFill>
            <a:schemeClr val="tx1">
              <a:alpha val="95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lIns="137160" tIns="68580" rIns="137160" bIns="68580" anchor="ctr"/>
          <a:lstStyle>
            <a:defPPr>
              <a:defRPr kern="1200" smtId="4294967295"/>
            </a:defPPr>
          </a:lstStyle>
          <a:p>
            <a:pPr algn="ctr" defTabSz="4703763"/>
            <a:endParaRPr lang="en-US" sz="5400" b="1" dirty="0">
              <a:solidFill>
                <a:srgbClr val="C28E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F2F82DA-ED7B-4BDE-9EED-3BB1F8DACB64}"/>
              </a:ext>
            </a:extLst>
          </p:cNvPr>
          <p:cNvSpPr txBox="1"/>
          <p:nvPr/>
        </p:nvSpPr>
        <p:spPr>
          <a:xfrm>
            <a:off x="-2743247" y="769518"/>
            <a:ext cx="48920399" cy="31654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13000" b="1" dirty="0">
                <a:solidFill>
                  <a:srgbClr val="CFB991"/>
                </a:solidFill>
                <a:latin typeface="+mn-lt"/>
                <a:ea typeface="Roboto Condensed Light" panose="020B0604020202020204" charset="0"/>
                <a:cs typeface="Roboto Condensed Light" panose="020B0604020202020204" charset="0"/>
              </a:rPr>
              <a:t>PURDUE JOURNAL OF SERVICE-LEARNING</a:t>
            </a:r>
            <a:r>
              <a:rPr lang="zh-CN" altLang="en-US" sz="13000" b="1" dirty="0">
                <a:solidFill>
                  <a:srgbClr val="CFB991"/>
                </a:solidFill>
                <a:latin typeface="+mn-lt"/>
                <a:ea typeface="Apple Color Emoji" pitchFamily="2" charset="0"/>
                <a:cs typeface="Roboto Condensed Light" panose="020B0604020202020204" charset="0"/>
              </a:rPr>
              <a:t> </a:t>
            </a:r>
            <a:r>
              <a:rPr lang="en-US" sz="13000" b="1" dirty="0">
                <a:solidFill>
                  <a:srgbClr val="CFB991"/>
                </a:solidFill>
                <a:latin typeface="+mn-lt"/>
                <a:ea typeface="Roboto Condensed Light" panose="020B0604020202020204" charset="0"/>
                <a:cs typeface="Roboto Condensed Light" panose="020B0604020202020204" charset="0"/>
              </a:rPr>
              <a:t>&amp; INTERNATIONAL ENGAGEMENT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10415D0-7E26-42B1-B5B0-E2EFA85D580A}"/>
              </a:ext>
            </a:extLst>
          </p:cNvPr>
          <p:cNvSpPr txBox="1"/>
          <p:nvPr/>
        </p:nvSpPr>
        <p:spPr>
          <a:xfrm>
            <a:off x="2196856" y="4963019"/>
            <a:ext cx="3879434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Editor: Dr. Jennifer Bay, Associate Professor of English | </a:t>
            </a:r>
            <a:r>
              <a:rPr lang="en-US" altLang="zh-CN" sz="5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Coordinator:</a:t>
            </a:r>
            <a:r>
              <a:rPr lang="zh-CN" altLang="en-US" sz="5000" b="1" dirty="0">
                <a:solidFill>
                  <a:schemeClr val="bg1"/>
                </a:solidFill>
                <a:latin typeface="Roboto Condensed Light" panose="02000000000000000000" pitchFamily="2" charset="0"/>
                <a:ea typeface="Open Sans" panose="020B0606030504020204" pitchFamily="34" charset="0"/>
                <a:cs typeface="Roboto Condensed Light" panose="02000000000000000000" pitchFamily="2" charset="0"/>
              </a:rPr>
              <a:t> </a:t>
            </a:r>
            <a:r>
              <a:rPr lang="en-US" altLang="zh-CN" sz="5000" b="1" dirty="0" err="1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Korbyn</a:t>
            </a:r>
            <a:r>
              <a:rPr lang="en-US" altLang="zh-CN" sz="5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Torres</a:t>
            </a:r>
            <a:endParaRPr lang="en-US" sz="5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0EE5584-0308-4038-A09C-68D30F85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644" y="8741833"/>
            <a:ext cx="10187309" cy="59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Describes</a:t>
            </a:r>
            <a:r>
              <a:rPr lang="zh-CN" alt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a faculty member’s use of service-learning as a pedagogical approach, their personal and professional engagement activities, as well as the impact on student learning and the community. </a:t>
            </a:r>
          </a:p>
          <a:p>
            <a:endParaRPr lang="en-US" sz="42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Word limit: 1000</a:t>
            </a: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Author: Student(s) only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640B5B6F-8D2C-4ED3-831D-A021B2B2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3516" y="28868610"/>
            <a:ext cx="7000495" cy="12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3600" b="1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Scan QR Code or visit: http://docs.lib.purdue.edu/pjsl/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D95001-5D30-415B-9BF2-D7DCE99B916F}"/>
              </a:ext>
            </a:extLst>
          </p:cNvPr>
          <p:cNvSpPr txBox="1"/>
          <p:nvPr/>
        </p:nvSpPr>
        <p:spPr>
          <a:xfrm>
            <a:off x="1066800" y="6459044"/>
            <a:ext cx="9811686" cy="1015663"/>
          </a:xfrm>
          <a:prstGeom prst="rect">
            <a:avLst/>
          </a:prstGeom>
          <a:solidFill>
            <a:srgbClr val="CFB991"/>
          </a:solidFill>
          <a:ln>
            <a:noFill/>
          </a:ln>
          <a:effectLst>
            <a:outerShdw dist="444500" dir="10800000" algn="tl" rotWithShape="0">
              <a:srgbClr val="4D4038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rtlCol="0">
            <a:spAutoFit/>
          </a:bodyPr>
          <a:lstStyle/>
          <a:p>
            <a:pPr defTabSz="4702588">
              <a:defRPr/>
            </a:pPr>
            <a:r>
              <a:rPr lang="en-US" sz="6000" b="1" dirty="0">
                <a:solidFill>
                  <a:schemeClr val="tx1"/>
                </a:solidFill>
                <a:latin typeface="+mj-lt"/>
                <a:cs typeface="Futura Medium" panose="020B0602020204020303" pitchFamily="34" charset="-79"/>
              </a:rPr>
              <a:t>Why publish in PJSL?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A0D33-8077-5D4F-A27D-4566316DC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25" y="22426596"/>
            <a:ext cx="5744878" cy="5744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D854D33-D27D-FF40-98BD-E404D014285E}"/>
              </a:ext>
            </a:extLst>
          </p:cNvPr>
          <p:cNvSpPr/>
          <p:nvPr/>
        </p:nvSpPr>
        <p:spPr>
          <a:xfrm>
            <a:off x="21828657" y="15651849"/>
            <a:ext cx="9578625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Describes</a:t>
            </a:r>
            <a:r>
              <a:rPr lang="zh-CN" alt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and critically reflects on a student’s service-learning or </a:t>
            </a:r>
            <a:r>
              <a:rPr lang="en-US" altLang="zh-CN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c</a:t>
            </a:r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ommunity engagement experience.</a:t>
            </a:r>
          </a:p>
          <a:p>
            <a:endParaRPr lang="en-US" sz="42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endParaRPr lang="en-US" sz="42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endParaRPr lang="en-US" sz="42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Word limit: 3500</a:t>
            </a: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Author: Student(s) only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E91EB9-B048-BF49-AC5D-2F37682F57F2}"/>
              </a:ext>
            </a:extLst>
          </p:cNvPr>
          <p:cNvSpPr/>
          <p:nvPr/>
        </p:nvSpPr>
        <p:spPr>
          <a:xfrm>
            <a:off x="11506200" y="15692021"/>
            <a:ext cx="95234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Describes</a:t>
            </a:r>
            <a:r>
              <a:rPr lang="zh-CN" alt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and critically reflects on a student’s community engagement experience and demonstrate impact via research. </a:t>
            </a:r>
          </a:p>
          <a:p>
            <a:endParaRPr lang="en-US" sz="42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Word limit: 3500</a:t>
            </a: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Author: Student/Faculty/Community Partner(s)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2BD94A21-05FF-4548-840D-FE50C7D4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4938" y="8821877"/>
            <a:ext cx="10217971" cy="52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Describes</a:t>
            </a:r>
            <a:r>
              <a:rPr lang="en-US" sz="4200" b="1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the mission/vision of a community partner and highlights potential engagement opportunities for Purdue students with the organization and community</a:t>
            </a: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 </a:t>
            </a: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Word limit: 1000</a:t>
            </a:r>
          </a:p>
          <a:p>
            <a:r>
              <a:rPr lang="en-US" sz="4200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Author: Student(s) only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06EEE0-AB95-A94C-8520-16EEFEDACAE6}"/>
              </a:ext>
            </a:extLst>
          </p:cNvPr>
          <p:cNvSpPr txBox="1"/>
          <p:nvPr/>
        </p:nvSpPr>
        <p:spPr>
          <a:xfrm>
            <a:off x="11640489" y="6459044"/>
            <a:ext cx="31183912" cy="1054255"/>
          </a:xfrm>
          <a:prstGeom prst="rect">
            <a:avLst/>
          </a:prstGeom>
          <a:solidFill>
            <a:srgbClr val="CFB991"/>
          </a:solidFill>
          <a:ln>
            <a:noFill/>
          </a:ln>
          <a:effectLst>
            <a:outerShdw dist="444500" dir="10800000" algn="tl" rotWithShape="0">
              <a:srgbClr val="4D4038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rtlCol="0">
            <a:spAutoFit/>
          </a:bodyPr>
          <a:lstStyle/>
          <a:p>
            <a:pPr defTabSz="4702588">
              <a:defRPr/>
            </a:pPr>
            <a:r>
              <a:rPr lang="en-US" sz="6000" b="1" dirty="0">
                <a:solidFill>
                  <a:schemeClr val="tx1"/>
                </a:solidFill>
                <a:latin typeface="+mj-lt"/>
                <a:cs typeface="FreesiaUPC" panose="020B0502040204020203" pitchFamily="34" charset="-34"/>
              </a:rPr>
              <a:t>Five Types of Submissions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9CA4431-D322-F749-A44D-6A1F158FB26E}"/>
              </a:ext>
            </a:extLst>
          </p:cNvPr>
          <p:cNvSpPr txBox="1"/>
          <p:nvPr/>
        </p:nvSpPr>
        <p:spPr>
          <a:xfrm>
            <a:off x="11664551" y="21146536"/>
            <a:ext cx="20820711" cy="1015663"/>
          </a:xfrm>
          <a:prstGeom prst="rect">
            <a:avLst/>
          </a:prstGeom>
          <a:solidFill>
            <a:srgbClr val="CFB991"/>
          </a:solidFill>
          <a:ln>
            <a:noFill/>
          </a:ln>
          <a:effectLst>
            <a:outerShdw dist="444500" dir="10800000" algn="tl" rotWithShape="0">
              <a:srgbClr val="4D4038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rtlCol="0">
            <a:spAutoFit/>
          </a:bodyPr>
          <a:lstStyle/>
          <a:p>
            <a:pPr defTabSz="4702588">
              <a:defRPr/>
            </a:pPr>
            <a:r>
              <a:rPr lang="en-US" sz="6000" b="1" dirty="0">
                <a:solidFill>
                  <a:schemeClr val="tx1"/>
                </a:solidFill>
                <a:latin typeface="+mj-lt"/>
                <a:cs typeface="Futura Medium" panose="020B0602020204020303" pitchFamily="34" charset="-79"/>
              </a:rPr>
              <a:t>Global Readership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068197-5F90-4A2F-8DA3-B4F006B84CA9}"/>
              </a:ext>
            </a:extLst>
          </p:cNvPr>
          <p:cNvSpPr/>
          <p:nvPr/>
        </p:nvSpPr>
        <p:spPr bwMode="auto">
          <a:xfrm>
            <a:off x="32763129" y="7845992"/>
            <a:ext cx="10061272" cy="955663"/>
          </a:xfrm>
          <a:prstGeom prst="rect">
            <a:avLst/>
          </a:prstGeom>
          <a:solidFill>
            <a:srgbClr val="A196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8F04A840-4DDB-418F-8BE1-AA01E727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0944" y="8874926"/>
            <a:ext cx="9390645" cy="97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200" dirty="0"/>
              <a:t>Community inspired cover art is artwork, photograph, digital design, or graphic illustration that captures the spirit of community engagement. </a:t>
            </a:r>
          </a:p>
          <a:p>
            <a:endParaRPr lang="en-US" sz="4200" dirty="0"/>
          </a:p>
          <a:p>
            <a:r>
              <a:rPr lang="en-US" sz="4200" dirty="0"/>
              <a:t>The purpose of community inspired cover art is to show how the learning in community engagement can be conveyed in different media.</a:t>
            </a:r>
          </a:p>
          <a:p>
            <a:endParaRPr lang="en-US" sz="4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submission includes two parts: the work itself and an artist’s statement.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Artist’s statement: 500 word limit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9544D0-8EAD-4397-90E6-7771440D0A2A}"/>
              </a:ext>
            </a:extLst>
          </p:cNvPr>
          <p:cNvSpPr txBox="1"/>
          <p:nvPr/>
        </p:nvSpPr>
        <p:spPr>
          <a:xfrm>
            <a:off x="33223200" y="20318640"/>
            <a:ext cx="9601200" cy="1015663"/>
          </a:xfrm>
          <a:prstGeom prst="rect">
            <a:avLst/>
          </a:prstGeom>
          <a:solidFill>
            <a:srgbClr val="CFB991"/>
          </a:solidFill>
          <a:ln>
            <a:noFill/>
          </a:ln>
          <a:effectLst>
            <a:outerShdw dist="444500" dir="10800000" algn="tl" rotWithShape="0">
              <a:srgbClr val="4D4038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rtlCol="0">
            <a:spAutoFit/>
          </a:bodyPr>
          <a:lstStyle/>
          <a:p>
            <a:pPr defTabSz="4702588">
              <a:defRPr/>
            </a:pPr>
            <a:r>
              <a:rPr lang="en-US" sz="6000" b="1" dirty="0">
                <a:solidFill>
                  <a:schemeClr val="tx1"/>
                </a:solidFill>
                <a:latin typeface="+mj-lt"/>
                <a:cs typeface="Futura Medium" panose="020B0602020204020303" pitchFamily="34" charset="-79"/>
              </a:rPr>
              <a:t>Learn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325F4-98C0-4B77-9F4E-06FBC82A36B1}"/>
              </a:ext>
            </a:extLst>
          </p:cNvPr>
          <p:cNvSpPr txBox="1"/>
          <p:nvPr/>
        </p:nvSpPr>
        <p:spPr>
          <a:xfrm>
            <a:off x="21828657" y="14763068"/>
            <a:ext cx="948114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Reflective Essay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	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9B9DC-0C50-48ED-B14D-E3A570B7C607}"/>
              </a:ext>
            </a:extLst>
          </p:cNvPr>
          <p:cNvSpPr txBox="1"/>
          <p:nvPr/>
        </p:nvSpPr>
        <p:spPr>
          <a:xfrm>
            <a:off x="21914938" y="7960208"/>
            <a:ext cx="960120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Community Partner Snapshot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270C6-CD38-43E9-B7E4-96333D55366A}"/>
              </a:ext>
            </a:extLst>
          </p:cNvPr>
          <p:cNvSpPr txBox="1"/>
          <p:nvPr/>
        </p:nvSpPr>
        <p:spPr>
          <a:xfrm>
            <a:off x="11506200" y="14769436"/>
            <a:ext cx="952343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Research with Reflection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C3AA8-1852-456E-974D-2E898B81501B}"/>
              </a:ext>
            </a:extLst>
          </p:cNvPr>
          <p:cNvSpPr txBox="1"/>
          <p:nvPr/>
        </p:nvSpPr>
        <p:spPr>
          <a:xfrm>
            <a:off x="11529644" y="7924800"/>
            <a:ext cx="95705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Faculty Profile Interview</a:t>
            </a:r>
            <a:r>
              <a:rPr lang="en-US" sz="48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86980-603D-47ED-83AF-78F73DA4F7E0}"/>
              </a:ext>
            </a:extLst>
          </p:cNvPr>
          <p:cNvSpPr txBox="1"/>
          <p:nvPr/>
        </p:nvSpPr>
        <p:spPr>
          <a:xfrm>
            <a:off x="33000945" y="7966136"/>
            <a:ext cx="946551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Community Inspired Cover Art </a:t>
            </a:r>
          </a:p>
          <a:p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8F5FCAB-CC4D-4776-82EB-B4F556E9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8" y="16595208"/>
            <a:ext cx="10214612" cy="144041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ragmaticgraphite|09-2018"/>
</p:tagLst>
</file>

<file path=ppt/theme/theme1.xml><?xml version="1.0" encoding="utf-8"?>
<a:theme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{4478045A-2CA0-E34A-9F14-12C3E242D210}tf16401369</Template>
  <TotalTime>10414</TotalTime>
  <Words>282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ＭＳ Ｐゴシック</vt:lpstr>
      <vt:lpstr>Wingdings</vt:lpstr>
      <vt:lpstr>Roboto Condensed Light</vt:lpstr>
      <vt:lpstr>Open Sans</vt:lpstr>
      <vt:lpstr>Times New Roman</vt:lpstr>
      <vt:lpstr>Apple Color Emoji</vt:lpstr>
      <vt:lpstr>FreesiaUPC</vt:lpstr>
      <vt:lpstr>Futura Medium</vt:lpstr>
      <vt:lpstr>Arial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reviewer</cp:lastModifiedBy>
  <cp:revision>120</cp:revision>
  <cp:lastPrinted>2019-02-21T06:48:09Z</cp:lastPrinted>
  <dcterms:modified xsi:type="dcterms:W3CDTF">2021-02-25T16:40:29Z</dcterms:modified>
  <cp:category>scientific poster template</cp:category>
</cp:coreProperties>
</file>