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459200" cy="10972800"/>
  <p:notesSz cx="6858000" cy="9144000"/>
  <p:embeddedFontLst>
    <p:embeddedFont>
      <p:font typeface="Garet" panose="020B0604020202020204" charset="0"/>
      <p:regular r:id="rId3"/>
    </p:embeddedFont>
    <p:embeddedFont>
      <p:font typeface="Garet Bold" panose="020B0604020202020204" charset="0"/>
      <p:regular r:id="rId4"/>
    </p:embeddedFont>
    <p:embeddedFont>
      <p:font typeface="ITC Franklin Gothic LT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667" autoAdjust="0"/>
    <p:restoredTop sz="94622" autoAdjust="0"/>
  </p:normalViewPr>
  <p:slideViewPr>
    <p:cSldViewPr>
      <p:cViewPr>
        <p:scale>
          <a:sx n="66" d="100"/>
          <a:sy n="66" d="100"/>
        </p:scale>
        <p:origin x="378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64652" y="379235"/>
            <a:ext cx="10929897" cy="306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spc="3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SPONSORED PROGRAM SERVICES INFORMATION &amp; SUPPORT SERVICES</a:t>
            </a:r>
          </a:p>
        </p:txBody>
      </p:sp>
      <p:grpSp>
        <p:nvGrpSpPr>
          <p:cNvPr id="78" name="Group 7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59547" y="1516467"/>
            <a:ext cx="2540059" cy="979298"/>
            <a:chOff x="0" y="0"/>
            <a:chExt cx="629927" cy="242863"/>
          </a:xfrm>
        </p:grpSpPr>
        <p:sp>
          <p:nvSpPr>
            <p:cNvPr id="79" name="Freeform 7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42863"/>
            </a:xfrm>
            <a:custGeom>
              <a:avLst/>
              <a:gdLst/>
              <a:ahLst/>
              <a:cxnLst/>
              <a:rect l="l" t="t" r="r" b="b"/>
              <a:pathLst>
                <a:path w="629927" h="242863">
                  <a:moveTo>
                    <a:pt x="18216" y="0"/>
                  </a:moveTo>
                  <a:lnTo>
                    <a:pt x="611711" y="0"/>
                  </a:lnTo>
                  <a:cubicBezTo>
                    <a:pt x="616542" y="0"/>
                    <a:pt x="621176" y="1919"/>
                    <a:pt x="624592" y="5335"/>
                  </a:cubicBezTo>
                  <a:cubicBezTo>
                    <a:pt x="628008" y="8752"/>
                    <a:pt x="629927" y="13385"/>
                    <a:pt x="629927" y="18216"/>
                  </a:cubicBezTo>
                  <a:lnTo>
                    <a:pt x="629927" y="224647"/>
                  </a:lnTo>
                  <a:cubicBezTo>
                    <a:pt x="629927" y="229478"/>
                    <a:pt x="628008" y="234112"/>
                    <a:pt x="624592" y="237528"/>
                  </a:cubicBezTo>
                  <a:cubicBezTo>
                    <a:pt x="621176" y="240944"/>
                    <a:pt x="616542" y="242863"/>
                    <a:pt x="611711" y="242863"/>
                  </a:cubicBezTo>
                  <a:lnTo>
                    <a:pt x="18216" y="242863"/>
                  </a:lnTo>
                  <a:cubicBezTo>
                    <a:pt x="13385" y="242863"/>
                    <a:pt x="8752" y="240944"/>
                    <a:pt x="5335" y="237528"/>
                  </a:cubicBezTo>
                  <a:cubicBezTo>
                    <a:pt x="1919" y="234112"/>
                    <a:pt x="0" y="229478"/>
                    <a:pt x="0" y="224647"/>
                  </a:cubicBezTo>
                  <a:lnTo>
                    <a:pt x="0" y="18216"/>
                  </a:lnTo>
                  <a:cubicBezTo>
                    <a:pt x="0" y="13385"/>
                    <a:pt x="1919" y="8752"/>
                    <a:pt x="5335" y="5335"/>
                  </a:cubicBezTo>
                  <a:cubicBezTo>
                    <a:pt x="8752" y="1919"/>
                    <a:pt x="13385" y="0"/>
                    <a:pt x="18216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TextBox 80"/>
            <p:cNvSpPr txBox="1"/>
            <p:nvPr/>
          </p:nvSpPr>
          <p:spPr>
            <a:xfrm>
              <a:off x="0" y="-19050"/>
              <a:ext cx="629927" cy="261913"/>
            </a:xfrm>
            <a:prstGeom prst="rect">
              <a:avLst/>
            </a:prstGeom>
          </p:spPr>
          <p:txBody>
            <a:bodyPr lIns="43813" tIns="43813" rIns="43813" bIns="4381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1" name="TextBox 81"/>
          <p:cNvSpPr txBox="1"/>
          <p:nvPr/>
        </p:nvSpPr>
        <p:spPr>
          <a:xfrm>
            <a:off x="6881597" y="1582047"/>
            <a:ext cx="2295960" cy="2833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30"/>
              </a:lnSpc>
            </a:pPr>
            <a:r>
              <a:rPr lang="en-US" sz="1664" b="1" spc="83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Stephanie Willis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6881597" y="1906843"/>
            <a:ext cx="2295960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Director Information &amp; </a:t>
            </a:r>
          </a:p>
          <a:p>
            <a:pPr algn="ctr">
              <a:lnSpc>
                <a:spcPts val="1680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Support Services</a:t>
            </a:r>
          </a:p>
        </p:txBody>
      </p:sp>
      <p:sp>
        <p:nvSpPr>
          <p:cNvPr id="120" name="AutoShape 1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29577" y="2495766"/>
            <a:ext cx="8092" cy="1069022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3" name="AutoShape 9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2028873" y="3189807"/>
            <a:ext cx="7559256" cy="194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1" name="AutoShape 10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8498" y="3171645"/>
            <a:ext cx="2607" cy="393142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8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5540" y="3564787"/>
            <a:ext cx="2451128" cy="727975"/>
            <a:chOff x="0" y="0"/>
            <a:chExt cx="629927" cy="187086"/>
          </a:xfrm>
        </p:grpSpPr>
        <p:sp>
          <p:nvSpPr>
            <p:cNvPr id="19" name="Freeform 1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187086"/>
            </a:xfrm>
            <a:custGeom>
              <a:avLst/>
              <a:gdLst/>
              <a:ahLst/>
              <a:cxnLst/>
              <a:rect l="l" t="t" r="r" b="b"/>
              <a:pathLst>
                <a:path w="629927" h="187086">
                  <a:moveTo>
                    <a:pt x="18877" y="0"/>
                  </a:moveTo>
                  <a:lnTo>
                    <a:pt x="611050" y="0"/>
                  </a:lnTo>
                  <a:cubicBezTo>
                    <a:pt x="616057" y="0"/>
                    <a:pt x="620858" y="1989"/>
                    <a:pt x="624398" y="5529"/>
                  </a:cubicBezTo>
                  <a:cubicBezTo>
                    <a:pt x="627938" y="9069"/>
                    <a:pt x="629927" y="13871"/>
                    <a:pt x="629927" y="18877"/>
                  </a:cubicBezTo>
                  <a:lnTo>
                    <a:pt x="629927" y="168209"/>
                  </a:lnTo>
                  <a:cubicBezTo>
                    <a:pt x="629927" y="178634"/>
                    <a:pt x="621476" y="187086"/>
                    <a:pt x="611050" y="187086"/>
                  </a:cubicBezTo>
                  <a:lnTo>
                    <a:pt x="18877" y="187086"/>
                  </a:lnTo>
                  <a:cubicBezTo>
                    <a:pt x="8452" y="187086"/>
                    <a:pt x="0" y="178634"/>
                    <a:pt x="0" y="168209"/>
                  </a:cubicBezTo>
                  <a:lnTo>
                    <a:pt x="0" y="18877"/>
                  </a:lnTo>
                  <a:cubicBezTo>
                    <a:pt x="0" y="8452"/>
                    <a:pt x="8452" y="0"/>
                    <a:pt x="18877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19050"/>
              <a:ext cx="629927" cy="206136"/>
            </a:xfrm>
            <a:prstGeom prst="rect">
              <a:avLst/>
            </a:prstGeom>
          </p:spPr>
          <p:txBody>
            <a:bodyPr lIns="43813" tIns="43813" rIns="43813" bIns="4381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945275" y="3684284"/>
            <a:ext cx="221557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Kim Gascho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945275" y="3951298"/>
            <a:ext cx="2215575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IT Business Analyst</a:t>
            </a:r>
          </a:p>
        </p:txBody>
      </p:sp>
      <p:sp>
        <p:nvSpPr>
          <p:cNvPr id="102" name="AutoShape 10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8501" y="3983267"/>
            <a:ext cx="417039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6" name="AutoShape 9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8501" y="3956951"/>
            <a:ext cx="0" cy="2637423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3" name="AutoShape 10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697" y="4848574"/>
            <a:ext cx="403844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3" name="Group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5540" y="4435637"/>
            <a:ext cx="2451128" cy="753083"/>
            <a:chOff x="0" y="0"/>
            <a:chExt cx="629927" cy="193538"/>
          </a:xfrm>
        </p:grpSpPr>
        <p:sp>
          <p:nvSpPr>
            <p:cNvPr id="24" name="Freeform 2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193538"/>
            </a:xfrm>
            <a:custGeom>
              <a:avLst/>
              <a:gdLst/>
              <a:ahLst/>
              <a:cxnLst/>
              <a:rect l="l" t="t" r="r" b="b"/>
              <a:pathLst>
                <a:path w="629927" h="193538">
                  <a:moveTo>
                    <a:pt x="31585" y="0"/>
                  </a:moveTo>
                  <a:lnTo>
                    <a:pt x="598342" y="0"/>
                  </a:lnTo>
                  <a:cubicBezTo>
                    <a:pt x="606719" y="0"/>
                    <a:pt x="614753" y="3328"/>
                    <a:pt x="620676" y="9251"/>
                  </a:cubicBezTo>
                  <a:cubicBezTo>
                    <a:pt x="626600" y="15174"/>
                    <a:pt x="629927" y="23208"/>
                    <a:pt x="629927" y="31585"/>
                  </a:cubicBezTo>
                  <a:lnTo>
                    <a:pt x="629927" y="161953"/>
                  </a:lnTo>
                  <a:cubicBezTo>
                    <a:pt x="629927" y="179397"/>
                    <a:pt x="615786" y="193538"/>
                    <a:pt x="598342" y="193538"/>
                  </a:cubicBezTo>
                  <a:lnTo>
                    <a:pt x="31585" y="193538"/>
                  </a:lnTo>
                  <a:cubicBezTo>
                    <a:pt x="23208" y="193538"/>
                    <a:pt x="15174" y="190211"/>
                    <a:pt x="9251" y="184287"/>
                  </a:cubicBezTo>
                  <a:cubicBezTo>
                    <a:pt x="3328" y="178364"/>
                    <a:pt x="0" y="170330"/>
                    <a:pt x="0" y="161953"/>
                  </a:cubicBezTo>
                  <a:lnTo>
                    <a:pt x="0" y="31585"/>
                  </a:lnTo>
                  <a:cubicBezTo>
                    <a:pt x="0" y="23208"/>
                    <a:pt x="3328" y="15174"/>
                    <a:pt x="9251" y="9251"/>
                  </a:cubicBezTo>
                  <a:cubicBezTo>
                    <a:pt x="15174" y="3328"/>
                    <a:pt x="23208" y="0"/>
                    <a:pt x="3158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19050"/>
              <a:ext cx="629927" cy="212588"/>
            </a:xfrm>
            <a:prstGeom prst="rect">
              <a:avLst/>
            </a:prstGeom>
          </p:spPr>
          <p:txBody>
            <a:bodyPr lIns="92418" tIns="92418" rIns="92418" bIns="92418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6" name="TextBox 26"/>
          <p:cNvSpPr txBox="1"/>
          <p:nvPr/>
        </p:nvSpPr>
        <p:spPr>
          <a:xfrm>
            <a:off x="953317" y="4579123"/>
            <a:ext cx="221557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John Fry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890408" y="4805237"/>
            <a:ext cx="2341394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IT Business Analyst</a:t>
            </a:r>
          </a:p>
        </p:txBody>
      </p:sp>
      <p:sp>
        <p:nvSpPr>
          <p:cNvPr id="104" name="AutoShape 1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1697" y="5696066"/>
            <a:ext cx="403844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3" name="Group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5540" y="5331595"/>
            <a:ext cx="2445915" cy="728941"/>
            <a:chOff x="0" y="0"/>
            <a:chExt cx="628588" cy="187334"/>
          </a:xfrm>
        </p:grpSpPr>
        <p:sp>
          <p:nvSpPr>
            <p:cNvPr id="34" name="Freeform 3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8588" cy="187334"/>
            </a:xfrm>
            <a:custGeom>
              <a:avLst/>
              <a:gdLst/>
              <a:ahLst/>
              <a:cxnLst/>
              <a:rect l="l" t="t" r="r" b="b"/>
              <a:pathLst>
                <a:path w="628588" h="187334">
                  <a:moveTo>
                    <a:pt x="31652" y="0"/>
                  </a:moveTo>
                  <a:lnTo>
                    <a:pt x="596935" y="0"/>
                  </a:lnTo>
                  <a:cubicBezTo>
                    <a:pt x="614416" y="0"/>
                    <a:pt x="628588" y="14171"/>
                    <a:pt x="628588" y="31652"/>
                  </a:cubicBezTo>
                  <a:lnTo>
                    <a:pt x="628588" y="155682"/>
                  </a:lnTo>
                  <a:cubicBezTo>
                    <a:pt x="628588" y="173163"/>
                    <a:pt x="614416" y="187334"/>
                    <a:pt x="596935" y="187334"/>
                  </a:cubicBezTo>
                  <a:lnTo>
                    <a:pt x="31652" y="187334"/>
                  </a:lnTo>
                  <a:cubicBezTo>
                    <a:pt x="23258" y="187334"/>
                    <a:pt x="15207" y="183999"/>
                    <a:pt x="9271" y="178063"/>
                  </a:cubicBezTo>
                  <a:cubicBezTo>
                    <a:pt x="3335" y="172127"/>
                    <a:pt x="0" y="164076"/>
                    <a:pt x="0" y="155682"/>
                  </a:cubicBezTo>
                  <a:lnTo>
                    <a:pt x="0" y="31652"/>
                  </a:lnTo>
                  <a:cubicBezTo>
                    <a:pt x="0" y="14171"/>
                    <a:pt x="14171" y="0"/>
                    <a:pt x="31652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0" y="-19050"/>
              <a:ext cx="628588" cy="206384"/>
            </a:xfrm>
            <a:prstGeom prst="rect">
              <a:avLst/>
            </a:prstGeom>
          </p:spPr>
          <p:txBody>
            <a:bodyPr lIns="92418" tIns="92418" rIns="92418" bIns="92418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6" name="TextBox 36"/>
          <p:cNvSpPr txBox="1"/>
          <p:nvPr/>
        </p:nvSpPr>
        <p:spPr>
          <a:xfrm>
            <a:off x="953067" y="5471970"/>
            <a:ext cx="2210863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Adam Jones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953067" y="5698084"/>
            <a:ext cx="2210863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IT Business Analyst</a:t>
            </a:r>
          </a:p>
        </p:txBody>
      </p:sp>
      <p:sp>
        <p:nvSpPr>
          <p:cNvPr id="105" name="AutoShape 10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385151" y="6594345"/>
            <a:ext cx="450389" cy="3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8" name="Group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5540" y="6203411"/>
            <a:ext cx="2451128" cy="781867"/>
            <a:chOff x="0" y="0"/>
            <a:chExt cx="629927" cy="200936"/>
          </a:xfrm>
        </p:grpSpPr>
        <p:sp>
          <p:nvSpPr>
            <p:cNvPr id="29" name="Freeform 2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00936"/>
            </a:xfrm>
            <a:custGeom>
              <a:avLst/>
              <a:gdLst/>
              <a:ahLst/>
              <a:cxnLst/>
              <a:rect l="l" t="t" r="r" b="b"/>
              <a:pathLst>
                <a:path w="629927" h="200936">
                  <a:moveTo>
                    <a:pt x="31585" y="0"/>
                  </a:moveTo>
                  <a:lnTo>
                    <a:pt x="598342" y="0"/>
                  </a:lnTo>
                  <a:cubicBezTo>
                    <a:pt x="606719" y="0"/>
                    <a:pt x="614753" y="3328"/>
                    <a:pt x="620676" y="9251"/>
                  </a:cubicBezTo>
                  <a:cubicBezTo>
                    <a:pt x="626600" y="15174"/>
                    <a:pt x="629927" y="23208"/>
                    <a:pt x="629927" y="31585"/>
                  </a:cubicBezTo>
                  <a:lnTo>
                    <a:pt x="629927" y="169351"/>
                  </a:lnTo>
                  <a:cubicBezTo>
                    <a:pt x="629927" y="186795"/>
                    <a:pt x="615786" y="200936"/>
                    <a:pt x="598342" y="200936"/>
                  </a:cubicBezTo>
                  <a:lnTo>
                    <a:pt x="31585" y="200936"/>
                  </a:lnTo>
                  <a:cubicBezTo>
                    <a:pt x="23208" y="200936"/>
                    <a:pt x="15174" y="197608"/>
                    <a:pt x="9251" y="191685"/>
                  </a:cubicBezTo>
                  <a:cubicBezTo>
                    <a:pt x="3328" y="185761"/>
                    <a:pt x="0" y="177727"/>
                    <a:pt x="0" y="169351"/>
                  </a:cubicBezTo>
                  <a:lnTo>
                    <a:pt x="0" y="31585"/>
                  </a:lnTo>
                  <a:cubicBezTo>
                    <a:pt x="0" y="23208"/>
                    <a:pt x="3328" y="15174"/>
                    <a:pt x="9251" y="9251"/>
                  </a:cubicBezTo>
                  <a:cubicBezTo>
                    <a:pt x="15174" y="3328"/>
                    <a:pt x="23208" y="0"/>
                    <a:pt x="31585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19050"/>
              <a:ext cx="629927" cy="219986"/>
            </a:xfrm>
            <a:prstGeom prst="rect">
              <a:avLst/>
            </a:prstGeom>
          </p:spPr>
          <p:txBody>
            <a:bodyPr lIns="92418" tIns="92418" rIns="92418" bIns="92418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953317" y="6361318"/>
            <a:ext cx="221557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Ashley McQueary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890408" y="6587432"/>
            <a:ext cx="2341394" cy="207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IT Business Analyst</a:t>
            </a:r>
          </a:p>
        </p:txBody>
      </p:sp>
      <p:sp>
        <p:nvSpPr>
          <p:cNvPr id="106" name="AutoShape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47334" y="3190001"/>
            <a:ext cx="0" cy="374786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3" name="Group 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10543" y="3564787"/>
            <a:ext cx="2473582" cy="789403"/>
            <a:chOff x="0" y="0"/>
            <a:chExt cx="635698" cy="202873"/>
          </a:xfrm>
        </p:grpSpPr>
        <p:sp>
          <p:nvSpPr>
            <p:cNvPr id="44" name="Freeform 4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35698" cy="202873"/>
            </a:xfrm>
            <a:custGeom>
              <a:avLst/>
              <a:gdLst/>
              <a:ahLst/>
              <a:cxnLst/>
              <a:rect l="l" t="t" r="r" b="b"/>
              <a:pathLst>
                <a:path w="635698" h="202873">
                  <a:moveTo>
                    <a:pt x="18706" y="0"/>
                  </a:moveTo>
                  <a:lnTo>
                    <a:pt x="616992" y="0"/>
                  </a:lnTo>
                  <a:cubicBezTo>
                    <a:pt x="627323" y="0"/>
                    <a:pt x="635698" y="8375"/>
                    <a:pt x="635698" y="18706"/>
                  </a:cubicBezTo>
                  <a:lnTo>
                    <a:pt x="635698" y="184167"/>
                  </a:lnTo>
                  <a:cubicBezTo>
                    <a:pt x="635698" y="194498"/>
                    <a:pt x="627323" y="202873"/>
                    <a:pt x="616992" y="202873"/>
                  </a:cubicBezTo>
                  <a:lnTo>
                    <a:pt x="18706" y="202873"/>
                  </a:lnTo>
                  <a:cubicBezTo>
                    <a:pt x="8375" y="202873"/>
                    <a:pt x="0" y="194498"/>
                    <a:pt x="0" y="184167"/>
                  </a:cubicBezTo>
                  <a:lnTo>
                    <a:pt x="0" y="18706"/>
                  </a:lnTo>
                  <a:cubicBezTo>
                    <a:pt x="0" y="8375"/>
                    <a:pt x="8375" y="0"/>
                    <a:pt x="18706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0" y="-19050"/>
              <a:ext cx="635698" cy="221923"/>
            </a:xfrm>
            <a:prstGeom prst="rect">
              <a:avLst/>
            </a:prstGeom>
          </p:spPr>
          <p:txBody>
            <a:bodyPr lIns="43813" tIns="43813" rIns="43813" bIns="4381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6" name="TextBox 46"/>
          <p:cNvSpPr txBox="1"/>
          <p:nvPr/>
        </p:nvSpPr>
        <p:spPr>
          <a:xfrm>
            <a:off x="3929399" y="3694964"/>
            <a:ext cx="2235871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Nicholas Urcuioli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3929399" y="3921078"/>
            <a:ext cx="2235871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IT Business Analyst</a:t>
            </a:r>
          </a:p>
        </p:txBody>
      </p:sp>
      <p:sp>
        <p:nvSpPr>
          <p:cNvPr id="97" name="AutoShape 9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47334" y="4354190"/>
            <a:ext cx="0" cy="34290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8" name="Group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810543" y="4697090"/>
            <a:ext cx="2473582" cy="781867"/>
            <a:chOff x="0" y="0"/>
            <a:chExt cx="635698" cy="200936"/>
          </a:xfrm>
        </p:grpSpPr>
        <p:sp>
          <p:nvSpPr>
            <p:cNvPr id="39" name="Freeform 3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35698" cy="200936"/>
            </a:xfrm>
            <a:custGeom>
              <a:avLst/>
              <a:gdLst/>
              <a:ahLst/>
              <a:cxnLst/>
              <a:rect l="l" t="t" r="r" b="b"/>
              <a:pathLst>
                <a:path w="635698" h="200936">
                  <a:moveTo>
                    <a:pt x="18706" y="0"/>
                  </a:moveTo>
                  <a:lnTo>
                    <a:pt x="616992" y="0"/>
                  </a:lnTo>
                  <a:cubicBezTo>
                    <a:pt x="627323" y="0"/>
                    <a:pt x="635698" y="8375"/>
                    <a:pt x="635698" y="18706"/>
                  </a:cubicBezTo>
                  <a:lnTo>
                    <a:pt x="635698" y="182230"/>
                  </a:lnTo>
                  <a:cubicBezTo>
                    <a:pt x="635698" y="192561"/>
                    <a:pt x="627323" y="200936"/>
                    <a:pt x="616992" y="200936"/>
                  </a:cubicBezTo>
                  <a:lnTo>
                    <a:pt x="18706" y="200936"/>
                  </a:lnTo>
                  <a:cubicBezTo>
                    <a:pt x="8375" y="200936"/>
                    <a:pt x="0" y="192561"/>
                    <a:pt x="0" y="182230"/>
                  </a:cubicBezTo>
                  <a:lnTo>
                    <a:pt x="0" y="18706"/>
                  </a:lnTo>
                  <a:cubicBezTo>
                    <a:pt x="0" y="8375"/>
                    <a:pt x="8375" y="0"/>
                    <a:pt x="18706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19050"/>
              <a:ext cx="635698" cy="219986"/>
            </a:xfrm>
            <a:prstGeom prst="rect">
              <a:avLst/>
            </a:prstGeom>
          </p:spPr>
          <p:txBody>
            <a:bodyPr lIns="43813" tIns="43813" rIns="43813" bIns="4381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41" name="TextBox 41"/>
          <p:cNvSpPr txBox="1"/>
          <p:nvPr/>
        </p:nvSpPr>
        <p:spPr>
          <a:xfrm>
            <a:off x="3929399" y="4854998"/>
            <a:ext cx="2235871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Marshall Lines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3865913" y="5081112"/>
            <a:ext cx="2362842" cy="207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IT Business Analyst</a:t>
            </a:r>
          </a:p>
        </p:txBody>
      </p:sp>
      <p:grpSp>
        <p:nvGrpSpPr>
          <p:cNvPr id="13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04510" y="3564787"/>
            <a:ext cx="2466318" cy="799360"/>
            <a:chOff x="0" y="0"/>
            <a:chExt cx="633831" cy="205431"/>
          </a:xfrm>
        </p:grpSpPr>
        <p:sp>
          <p:nvSpPr>
            <p:cNvPr id="14" name="Freeform 1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33831" cy="205431"/>
            </a:xfrm>
            <a:custGeom>
              <a:avLst/>
              <a:gdLst/>
              <a:ahLst/>
              <a:cxnLst/>
              <a:rect l="l" t="t" r="r" b="b"/>
              <a:pathLst>
                <a:path w="633831" h="205431">
                  <a:moveTo>
                    <a:pt x="18761" y="0"/>
                  </a:moveTo>
                  <a:lnTo>
                    <a:pt x="615070" y="0"/>
                  </a:lnTo>
                  <a:cubicBezTo>
                    <a:pt x="625431" y="0"/>
                    <a:pt x="633831" y="8399"/>
                    <a:pt x="633831" y="18761"/>
                  </a:cubicBezTo>
                  <a:lnTo>
                    <a:pt x="633831" y="186671"/>
                  </a:lnTo>
                  <a:cubicBezTo>
                    <a:pt x="633831" y="197032"/>
                    <a:pt x="625431" y="205431"/>
                    <a:pt x="615070" y="205431"/>
                  </a:cubicBezTo>
                  <a:lnTo>
                    <a:pt x="18761" y="205431"/>
                  </a:lnTo>
                  <a:cubicBezTo>
                    <a:pt x="8399" y="205431"/>
                    <a:pt x="0" y="197032"/>
                    <a:pt x="0" y="186671"/>
                  </a:cubicBezTo>
                  <a:lnTo>
                    <a:pt x="0" y="18761"/>
                  </a:lnTo>
                  <a:cubicBezTo>
                    <a:pt x="0" y="8399"/>
                    <a:pt x="8399" y="0"/>
                    <a:pt x="18761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19050"/>
              <a:ext cx="633831" cy="224481"/>
            </a:xfrm>
            <a:prstGeom prst="rect">
              <a:avLst/>
            </a:prstGeom>
          </p:spPr>
          <p:txBody>
            <a:bodyPr lIns="43813" tIns="43813" rIns="43813" bIns="4381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6914924" y="3715435"/>
            <a:ext cx="222930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 dirty="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Kim Vi-Zook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914924" y="4002178"/>
            <a:ext cx="2229305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Principal Data Analyst</a:t>
            </a:r>
          </a:p>
        </p:txBody>
      </p:sp>
      <p:sp>
        <p:nvSpPr>
          <p:cNvPr id="99" name="AutoShape 9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37669" y="4496719"/>
            <a:ext cx="0" cy="4219715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9" name="AutoShape 1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37669" y="4871505"/>
            <a:ext cx="1954433" cy="0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8" name="AutoShape 1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67739" y="5823174"/>
            <a:ext cx="1954433" cy="0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7" name="AutoShape 1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37480" y="6779909"/>
            <a:ext cx="1984729" cy="23590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6" name="AutoShape 1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48558" y="7733870"/>
            <a:ext cx="1971293" cy="24073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7" name="AutoShape 1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37480" y="8716433"/>
            <a:ext cx="1984729" cy="0"/>
          </a:xfrm>
          <a:prstGeom prst="line">
            <a:avLst/>
          </a:prstGeom>
          <a:ln w="57150" cap="flat">
            <a:solidFill>
              <a:srgbClr val="CFB991"/>
            </a:solidFill>
            <a:prstDash val="sysDash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5" name="AutoShape 9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88128" y="3171645"/>
            <a:ext cx="0" cy="550443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0" name="AutoShape 1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58022" y="4871505"/>
            <a:ext cx="461838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022208" y="4429129"/>
            <a:ext cx="2466318" cy="932897"/>
            <a:chOff x="0" y="0"/>
            <a:chExt cx="633831" cy="239750"/>
          </a:xfrm>
        </p:grpSpPr>
        <p:sp>
          <p:nvSpPr>
            <p:cNvPr id="4" name="Freeform 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33831" cy="239750"/>
            </a:xfrm>
            <a:custGeom>
              <a:avLst/>
              <a:gdLst/>
              <a:ahLst/>
              <a:cxnLst/>
              <a:rect l="l" t="t" r="r" b="b"/>
              <a:pathLst>
                <a:path w="633831" h="239750">
                  <a:moveTo>
                    <a:pt x="31391" y="0"/>
                  </a:moveTo>
                  <a:lnTo>
                    <a:pt x="602440" y="0"/>
                  </a:lnTo>
                  <a:cubicBezTo>
                    <a:pt x="610766" y="0"/>
                    <a:pt x="618750" y="3307"/>
                    <a:pt x="624637" y="9194"/>
                  </a:cubicBezTo>
                  <a:cubicBezTo>
                    <a:pt x="630524" y="15081"/>
                    <a:pt x="633831" y="23065"/>
                    <a:pt x="633831" y="31391"/>
                  </a:cubicBezTo>
                  <a:lnTo>
                    <a:pt x="633831" y="208359"/>
                  </a:lnTo>
                  <a:cubicBezTo>
                    <a:pt x="633831" y="216685"/>
                    <a:pt x="630524" y="224669"/>
                    <a:pt x="624637" y="230556"/>
                  </a:cubicBezTo>
                  <a:cubicBezTo>
                    <a:pt x="618750" y="236443"/>
                    <a:pt x="610766" y="239750"/>
                    <a:pt x="602440" y="239750"/>
                  </a:cubicBezTo>
                  <a:lnTo>
                    <a:pt x="31391" y="239750"/>
                  </a:lnTo>
                  <a:cubicBezTo>
                    <a:pt x="23065" y="239750"/>
                    <a:pt x="15081" y="236443"/>
                    <a:pt x="9194" y="230556"/>
                  </a:cubicBezTo>
                  <a:cubicBezTo>
                    <a:pt x="3307" y="224669"/>
                    <a:pt x="0" y="216685"/>
                    <a:pt x="0" y="208359"/>
                  </a:cubicBezTo>
                  <a:lnTo>
                    <a:pt x="0" y="31391"/>
                  </a:lnTo>
                  <a:cubicBezTo>
                    <a:pt x="0" y="23065"/>
                    <a:pt x="3307" y="15081"/>
                    <a:pt x="9194" y="9194"/>
                  </a:cubicBezTo>
                  <a:cubicBezTo>
                    <a:pt x="15081" y="3307"/>
                    <a:pt x="23065" y="0"/>
                    <a:pt x="31391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633831" cy="258800"/>
            </a:xfrm>
            <a:prstGeom prst="rect">
              <a:avLst/>
            </a:prstGeom>
          </p:spPr>
          <p:txBody>
            <a:bodyPr lIns="92418" tIns="92418" rIns="92418" bIns="92418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0132623" y="4579776"/>
            <a:ext cx="222930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Oi Kam Chow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132623" y="4908386"/>
            <a:ext cx="2229305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Data Analyst</a:t>
            </a:r>
          </a:p>
        </p:txBody>
      </p:sp>
      <p:sp>
        <p:nvSpPr>
          <p:cNvPr id="109" name="AutoShape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88128" y="5818887"/>
            <a:ext cx="434080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3" name="Group 8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022208" y="5382607"/>
            <a:ext cx="2466318" cy="932897"/>
            <a:chOff x="0" y="0"/>
            <a:chExt cx="633831" cy="239750"/>
          </a:xfrm>
        </p:grpSpPr>
        <p:sp>
          <p:nvSpPr>
            <p:cNvPr id="84" name="Freeform 8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33831" cy="239750"/>
            </a:xfrm>
            <a:custGeom>
              <a:avLst/>
              <a:gdLst/>
              <a:ahLst/>
              <a:cxnLst/>
              <a:rect l="l" t="t" r="r" b="b"/>
              <a:pathLst>
                <a:path w="633831" h="239750">
                  <a:moveTo>
                    <a:pt x="31391" y="0"/>
                  </a:moveTo>
                  <a:lnTo>
                    <a:pt x="602440" y="0"/>
                  </a:lnTo>
                  <a:cubicBezTo>
                    <a:pt x="610766" y="0"/>
                    <a:pt x="618750" y="3307"/>
                    <a:pt x="624637" y="9194"/>
                  </a:cubicBezTo>
                  <a:cubicBezTo>
                    <a:pt x="630524" y="15081"/>
                    <a:pt x="633831" y="23065"/>
                    <a:pt x="633831" y="31391"/>
                  </a:cubicBezTo>
                  <a:lnTo>
                    <a:pt x="633831" y="208359"/>
                  </a:lnTo>
                  <a:cubicBezTo>
                    <a:pt x="633831" y="216684"/>
                    <a:pt x="630524" y="224669"/>
                    <a:pt x="624637" y="230556"/>
                  </a:cubicBezTo>
                  <a:cubicBezTo>
                    <a:pt x="618750" y="236443"/>
                    <a:pt x="610766" y="239750"/>
                    <a:pt x="602440" y="239750"/>
                  </a:cubicBezTo>
                  <a:lnTo>
                    <a:pt x="31391" y="239750"/>
                  </a:lnTo>
                  <a:cubicBezTo>
                    <a:pt x="23065" y="239750"/>
                    <a:pt x="15081" y="236443"/>
                    <a:pt x="9194" y="230556"/>
                  </a:cubicBezTo>
                  <a:cubicBezTo>
                    <a:pt x="3307" y="224669"/>
                    <a:pt x="0" y="216684"/>
                    <a:pt x="0" y="208359"/>
                  </a:cubicBezTo>
                  <a:lnTo>
                    <a:pt x="0" y="31391"/>
                  </a:lnTo>
                  <a:cubicBezTo>
                    <a:pt x="0" y="23065"/>
                    <a:pt x="3307" y="15081"/>
                    <a:pt x="9194" y="9194"/>
                  </a:cubicBezTo>
                  <a:cubicBezTo>
                    <a:pt x="15081" y="3307"/>
                    <a:pt x="23065" y="0"/>
                    <a:pt x="31391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TextBox 85"/>
            <p:cNvSpPr txBox="1"/>
            <p:nvPr/>
          </p:nvSpPr>
          <p:spPr>
            <a:xfrm>
              <a:off x="0" y="-19050"/>
              <a:ext cx="633831" cy="258800"/>
            </a:xfrm>
            <a:prstGeom prst="rect">
              <a:avLst/>
            </a:prstGeom>
          </p:spPr>
          <p:txBody>
            <a:bodyPr lIns="92418" tIns="92418" rIns="92418" bIns="92418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6" name="TextBox 86"/>
          <p:cNvSpPr txBox="1"/>
          <p:nvPr/>
        </p:nvSpPr>
        <p:spPr>
          <a:xfrm>
            <a:off x="10132623" y="5533254"/>
            <a:ext cx="222930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Meghna Varma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0132623" y="5861863"/>
            <a:ext cx="2229305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Data Analyst</a:t>
            </a:r>
          </a:p>
        </p:txBody>
      </p:sp>
      <p:sp>
        <p:nvSpPr>
          <p:cNvPr id="108" name="AutoShape 10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58022" y="6779909"/>
            <a:ext cx="464187" cy="2359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8" name="Group 8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022208" y="6337051"/>
            <a:ext cx="2466318" cy="932897"/>
            <a:chOff x="0" y="0"/>
            <a:chExt cx="633831" cy="239750"/>
          </a:xfrm>
        </p:grpSpPr>
        <p:sp>
          <p:nvSpPr>
            <p:cNvPr id="89" name="Freeform 8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33831" cy="239750"/>
            </a:xfrm>
            <a:custGeom>
              <a:avLst/>
              <a:gdLst/>
              <a:ahLst/>
              <a:cxnLst/>
              <a:rect l="l" t="t" r="r" b="b"/>
              <a:pathLst>
                <a:path w="633831" h="239750">
                  <a:moveTo>
                    <a:pt x="31391" y="0"/>
                  </a:moveTo>
                  <a:lnTo>
                    <a:pt x="602440" y="0"/>
                  </a:lnTo>
                  <a:cubicBezTo>
                    <a:pt x="610766" y="0"/>
                    <a:pt x="618750" y="3307"/>
                    <a:pt x="624637" y="9194"/>
                  </a:cubicBezTo>
                  <a:cubicBezTo>
                    <a:pt x="630524" y="15081"/>
                    <a:pt x="633831" y="23065"/>
                    <a:pt x="633831" y="31391"/>
                  </a:cubicBezTo>
                  <a:lnTo>
                    <a:pt x="633831" y="208359"/>
                  </a:lnTo>
                  <a:cubicBezTo>
                    <a:pt x="633831" y="216684"/>
                    <a:pt x="630524" y="224669"/>
                    <a:pt x="624637" y="230556"/>
                  </a:cubicBezTo>
                  <a:cubicBezTo>
                    <a:pt x="618750" y="236443"/>
                    <a:pt x="610766" y="239750"/>
                    <a:pt x="602440" y="239750"/>
                  </a:cubicBezTo>
                  <a:lnTo>
                    <a:pt x="31391" y="239750"/>
                  </a:lnTo>
                  <a:cubicBezTo>
                    <a:pt x="23065" y="239750"/>
                    <a:pt x="15081" y="236443"/>
                    <a:pt x="9194" y="230556"/>
                  </a:cubicBezTo>
                  <a:cubicBezTo>
                    <a:pt x="3307" y="224669"/>
                    <a:pt x="0" y="216684"/>
                    <a:pt x="0" y="208359"/>
                  </a:cubicBezTo>
                  <a:lnTo>
                    <a:pt x="0" y="31391"/>
                  </a:lnTo>
                  <a:cubicBezTo>
                    <a:pt x="0" y="23065"/>
                    <a:pt x="3307" y="15081"/>
                    <a:pt x="9194" y="9194"/>
                  </a:cubicBezTo>
                  <a:cubicBezTo>
                    <a:pt x="15081" y="3307"/>
                    <a:pt x="23065" y="0"/>
                    <a:pt x="31391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TextBox 90"/>
            <p:cNvSpPr txBox="1"/>
            <p:nvPr/>
          </p:nvSpPr>
          <p:spPr>
            <a:xfrm>
              <a:off x="0" y="-19050"/>
              <a:ext cx="633831" cy="258800"/>
            </a:xfrm>
            <a:prstGeom prst="rect">
              <a:avLst/>
            </a:prstGeom>
          </p:spPr>
          <p:txBody>
            <a:bodyPr lIns="92418" tIns="92418" rIns="92418" bIns="92418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1" name="TextBox 91"/>
          <p:cNvSpPr txBox="1"/>
          <p:nvPr/>
        </p:nvSpPr>
        <p:spPr>
          <a:xfrm>
            <a:off x="10132623" y="6487698"/>
            <a:ext cx="222930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Bruce Warren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10132623" y="6816307"/>
            <a:ext cx="2229305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Data Analyst</a:t>
            </a:r>
          </a:p>
        </p:txBody>
      </p:sp>
      <p:sp>
        <p:nvSpPr>
          <p:cNvPr id="107" name="AutoShape 10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58022" y="7742073"/>
            <a:ext cx="461829" cy="1587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8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019851" y="7291494"/>
            <a:ext cx="2466318" cy="932897"/>
            <a:chOff x="0" y="0"/>
            <a:chExt cx="633831" cy="239750"/>
          </a:xfrm>
        </p:grpSpPr>
        <p:sp>
          <p:nvSpPr>
            <p:cNvPr id="9" name="Freeform 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33831" cy="239750"/>
            </a:xfrm>
            <a:custGeom>
              <a:avLst/>
              <a:gdLst/>
              <a:ahLst/>
              <a:cxnLst/>
              <a:rect l="l" t="t" r="r" b="b"/>
              <a:pathLst>
                <a:path w="633831" h="239750">
                  <a:moveTo>
                    <a:pt x="31391" y="0"/>
                  </a:moveTo>
                  <a:lnTo>
                    <a:pt x="602440" y="0"/>
                  </a:lnTo>
                  <a:cubicBezTo>
                    <a:pt x="610766" y="0"/>
                    <a:pt x="618750" y="3307"/>
                    <a:pt x="624637" y="9194"/>
                  </a:cubicBezTo>
                  <a:cubicBezTo>
                    <a:pt x="630524" y="15081"/>
                    <a:pt x="633831" y="23065"/>
                    <a:pt x="633831" y="31391"/>
                  </a:cubicBezTo>
                  <a:lnTo>
                    <a:pt x="633831" y="208359"/>
                  </a:lnTo>
                  <a:cubicBezTo>
                    <a:pt x="633831" y="216685"/>
                    <a:pt x="630524" y="224669"/>
                    <a:pt x="624637" y="230556"/>
                  </a:cubicBezTo>
                  <a:cubicBezTo>
                    <a:pt x="618750" y="236443"/>
                    <a:pt x="610766" y="239750"/>
                    <a:pt x="602440" y="239750"/>
                  </a:cubicBezTo>
                  <a:lnTo>
                    <a:pt x="31391" y="239750"/>
                  </a:lnTo>
                  <a:cubicBezTo>
                    <a:pt x="23065" y="239750"/>
                    <a:pt x="15081" y="236443"/>
                    <a:pt x="9194" y="230556"/>
                  </a:cubicBezTo>
                  <a:cubicBezTo>
                    <a:pt x="3307" y="224669"/>
                    <a:pt x="0" y="216685"/>
                    <a:pt x="0" y="208359"/>
                  </a:cubicBezTo>
                  <a:lnTo>
                    <a:pt x="0" y="31391"/>
                  </a:lnTo>
                  <a:cubicBezTo>
                    <a:pt x="0" y="23065"/>
                    <a:pt x="3307" y="15081"/>
                    <a:pt x="9194" y="9194"/>
                  </a:cubicBezTo>
                  <a:cubicBezTo>
                    <a:pt x="15081" y="3307"/>
                    <a:pt x="23065" y="0"/>
                    <a:pt x="31391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19050"/>
              <a:ext cx="633831" cy="258800"/>
            </a:xfrm>
            <a:prstGeom prst="rect">
              <a:avLst/>
            </a:prstGeom>
          </p:spPr>
          <p:txBody>
            <a:bodyPr lIns="92418" tIns="92418" rIns="92418" bIns="92418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0130265" y="7442142"/>
            <a:ext cx="222930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Fiona Guo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130265" y="7770751"/>
            <a:ext cx="2229305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Data Analyst</a:t>
            </a:r>
          </a:p>
        </p:txBody>
      </p:sp>
      <p:sp>
        <p:nvSpPr>
          <p:cNvPr id="128" name="AutoShape 1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84412" y="8676075"/>
            <a:ext cx="434080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22" name="Group 1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022208" y="8249985"/>
            <a:ext cx="2897504" cy="932897"/>
            <a:chOff x="0" y="0"/>
            <a:chExt cx="744644" cy="239750"/>
          </a:xfrm>
        </p:grpSpPr>
        <p:sp>
          <p:nvSpPr>
            <p:cNvPr id="123" name="Freeform 123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44644" cy="239750"/>
            </a:xfrm>
            <a:custGeom>
              <a:avLst/>
              <a:gdLst/>
              <a:ahLst/>
              <a:cxnLst/>
              <a:rect l="l" t="t" r="r" b="b"/>
              <a:pathLst>
                <a:path w="744644" h="239750">
                  <a:moveTo>
                    <a:pt x="26719" y="0"/>
                  </a:moveTo>
                  <a:lnTo>
                    <a:pt x="717924" y="0"/>
                  </a:lnTo>
                  <a:cubicBezTo>
                    <a:pt x="725011" y="0"/>
                    <a:pt x="731807" y="2815"/>
                    <a:pt x="736818" y="7826"/>
                  </a:cubicBezTo>
                  <a:cubicBezTo>
                    <a:pt x="741829" y="12837"/>
                    <a:pt x="744644" y="19633"/>
                    <a:pt x="744644" y="26719"/>
                  </a:cubicBezTo>
                  <a:lnTo>
                    <a:pt x="744644" y="213031"/>
                  </a:lnTo>
                  <a:cubicBezTo>
                    <a:pt x="744644" y="227787"/>
                    <a:pt x="732681" y="239750"/>
                    <a:pt x="717924" y="239750"/>
                  </a:cubicBezTo>
                  <a:lnTo>
                    <a:pt x="26719" y="239750"/>
                  </a:lnTo>
                  <a:cubicBezTo>
                    <a:pt x="11963" y="239750"/>
                    <a:pt x="0" y="227787"/>
                    <a:pt x="0" y="213031"/>
                  </a:cubicBezTo>
                  <a:lnTo>
                    <a:pt x="0" y="26719"/>
                  </a:lnTo>
                  <a:cubicBezTo>
                    <a:pt x="0" y="11963"/>
                    <a:pt x="11963" y="0"/>
                    <a:pt x="2671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TextBox 124"/>
            <p:cNvSpPr txBox="1"/>
            <p:nvPr/>
          </p:nvSpPr>
          <p:spPr>
            <a:xfrm>
              <a:off x="0" y="-19050"/>
              <a:ext cx="744644" cy="258800"/>
            </a:xfrm>
            <a:prstGeom prst="rect">
              <a:avLst/>
            </a:prstGeom>
          </p:spPr>
          <p:txBody>
            <a:bodyPr lIns="92418" tIns="92418" rIns="92418" bIns="92418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5" name="TextBox 125"/>
          <p:cNvSpPr txBox="1"/>
          <p:nvPr/>
        </p:nvSpPr>
        <p:spPr>
          <a:xfrm>
            <a:off x="10151926" y="8400632"/>
            <a:ext cx="2619054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Guanjun “Jessie” Zeng</a:t>
            </a:r>
          </a:p>
        </p:txBody>
      </p:sp>
      <p:sp>
        <p:nvSpPr>
          <p:cNvPr id="126" name="TextBox 126"/>
          <p:cNvSpPr txBox="1"/>
          <p:nvPr/>
        </p:nvSpPr>
        <p:spPr>
          <a:xfrm>
            <a:off x="10151926" y="8729241"/>
            <a:ext cx="2619054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Data Analyst</a:t>
            </a:r>
          </a:p>
        </p:txBody>
      </p:sp>
      <p:sp>
        <p:nvSpPr>
          <p:cNvPr id="94" name="AutoShape 9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299606" y="2006117"/>
            <a:ext cx="3218655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48" name="Group 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518261" y="1493863"/>
            <a:ext cx="2540059" cy="1024507"/>
            <a:chOff x="0" y="0"/>
            <a:chExt cx="747038" cy="301310"/>
          </a:xfrm>
        </p:grpSpPr>
        <p:sp>
          <p:nvSpPr>
            <p:cNvPr id="49" name="Freeform 4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47038" cy="301310"/>
            </a:xfrm>
            <a:custGeom>
              <a:avLst/>
              <a:gdLst/>
              <a:ahLst/>
              <a:cxnLst/>
              <a:rect l="l" t="t" r="r" b="b"/>
              <a:pathLst>
                <a:path w="747038" h="301310">
                  <a:moveTo>
                    <a:pt x="30479" y="0"/>
                  </a:moveTo>
                  <a:lnTo>
                    <a:pt x="716559" y="0"/>
                  </a:lnTo>
                  <a:cubicBezTo>
                    <a:pt x="724643" y="0"/>
                    <a:pt x="732395" y="3211"/>
                    <a:pt x="738111" y="8927"/>
                  </a:cubicBezTo>
                  <a:cubicBezTo>
                    <a:pt x="743827" y="14643"/>
                    <a:pt x="747038" y="22396"/>
                    <a:pt x="747038" y="30479"/>
                  </a:cubicBezTo>
                  <a:lnTo>
                    <a:pt x="747038" y="270831"/>
                  </a:lnTo>
                  <a:cubicBezTo>
                    <a:pt x="747038" y="278915"/>
                    <a:pt x="743827" y="286667"/>
                    <a:pt x="738111" y="292383"/>
                  </a:cubicBezTo>
                  <a:cubicBezTo>
                    <a:pt x="732395" y="298099"/>
                    <a:pt x="724643" y="301310"/>
                    <a:pt x="716559" y="301310"/>
                  </a:cubicBezTo>
                  <a:lnTo>
                    <a:pt x="30479" y="301310"/>
                  </a:lnTo>
                  <a:cubicBezTo>
                    <a:pt x="22396" y="301310"/>
                    <a:pt x="14643" y="298099"/>
                    <a:pt x="8927" y="292383"/>
                  </a:cubicBezTo>
                  <a:cubicBezTo>
                    <a:pt x="3211" y="286667"/>
                    <a:pt x="0" y="278915"/>
                    <a:pt x="0" y="270831"/>
                  </a:cubicBezTo>
                  <a:lnTo>
                    <a:pt x="0" y="30479"/>
                  </a:lnTo>
                  <a:cubicBezTo>
                    <a:pt x="0" y="22396"/>
                    <a:pt x="3211" y="14643"/>
                    <a:pt x="8927" y="8927"/>
                  </a:cubicBezTo>
                  <a:cubicBezTo>
                    <a:pt x="14643" y="3211"/>
                    <a:pt x="22396" y="0"/>
                    <a:pt x="30479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0" y="-19050"/>
              <a:ext cx="747038" cy="320360"/>
            </a:xfrm>
            <a:prstGeom prst="rect">
              <a:avLst/>
            </a:prstGeom>
          </p:spPr>
          <p:txBody>
            <a:bodyPr lIns="80757" tIns="80757" rIns="80757" bIns="80757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1" name="TextBox 51"/>
          <p:cNvSpPr txBox="1"/>
          <p:nvPr/>
        </p:nvSpPr>
        <p:spPr>
          <a:xfrm>
            <a:off x="12631977" y="1623099"/>
            <a:ext cx="2295960" cy="2545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Jennifer Wetli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2631977" y="1886187"/>
            <a:ext cx="2295960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Operations &amp; Research</a:t>
            </a:r>
          </a:p>
          <a:p>
            <a:pPr algn="ctr">
              <a:lnSpc>
                <a:spcPts val="1679"/>
              </a:lnSpc>
            </a:pPr>
            <a:r>
              <a:rPr lang="en-US" sz="1199" spc="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Manager</a:t>
            </a:r>
          </a:p>
        </p:txBody>
      </p:sp>
      <p:sp>
        <p:nvSpPr>
          <p:cNvPr id="100" name="AutoShape 10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5058320" y="2006117"/>
            <a:ext cx="950028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8" name="AutoShape 9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5981958" y="2006117"/>
            <a:ext cx="0" cy="5073588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1" name="AutoShape 1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361920" y="3272421"/>
            <a:ext cx="646428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21861" y="2790440"/>
            <a:ext cx="2540059" cy="963963"/>
            <a:chOff x="0" y="0"/>
            <a:chExt cx="629927" cy="239060"/>
          </a:xfrm>
        </p:grpSpPr>
        <p:sp>
          <p:nvSpPr>
            <p:cNvPr id="54" name="Freeform 5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39060"/>
            </a:xfrm>
            <a:custGeom>
              <a:avLst/>
              <a:gdLst/>
              <a:ahLst/>
              <a:cxnLst/>
              <a:rect l="l" t="t" r="r" b="b"/>
              <a:pathLst>
                <a:path w="629927" h="239060">
                  <a:moveTo>
                    <a:pt x="18216" y="0"/>
                  </a:moveTo>
                  <a:lnTo>
                    <a:pt x="611711" y="0"/>
                  </a:lnTo>
                  <a:cubicBezTo>
                    <a:pt x="616542" y="0"/>
                    <a:pt x="621176" y="1919"/>
                    <a:pt x="624592" y="5335"/>
                  </a:cubicBezTo>
                  <a:cubicBezTo>
                    <a:pt x="628008" y="8752"/>
                    <a:pt x="629927" y="13385"/>
                    <a:pt x="629927" y="18216"/>
                  </a:cubicBezTo>
                  <a:lnTo>
                    <a:pt x="629927" y="220844"/>
                  </a:lnTo>
                  <a:cubicBezTo>
                    <a:pt x="629927" y="225675"/>
                    <a:pt x="628008" y="230308"/>
                    <a:pt x="624592" y="233725"/>
                  </a:cubicBezTo>
                  <a:cubicBezTo>
                    <a:pt x="621176" y="237141"/>
                    <a:pt x="616542" y="239060"/>
                    <a:pt x="611711" y="239060"/>
                  </a:cubicBezTo>
                  <a:lnTo>
                    <a:pt x="18216" y="239060"/>
                  </a:lnTo>
                  <a:cubicBezTo>
                    <a:pt x="13385" y="239060"/>
                    <a:pt x="8752" y="237141"/>
                    <a:pt x="5335" y="233725"/>
                  </a:cubicBezTo>
                  <a:cubicBezTo>
                    <a:pt x="1919" y="230308"/>
                    <a:pt x="0" y="225675"/>
                    <a:pt x="0" y="220844"/>
                  </a:cubicBezTo>
                  <a:lnTo>
                    <a:pt x="0" y="18216"/>
                  </a:lnTo>
                  <a:cubicBezTo>
                    <a:pt x="0" y="13385"/>
                    <a:pt x="1919" y="8752"/>
                    <a:pt x="5335" y="5335"/>
                  </a:cubicBezTo>
                  <a:cubicBezTo>
                    <a:pt x="8752" y="1919"/>
                    <a:pt x="13385" y="0"/>
                    <a:pt x="18216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0" y="-19050"/>
              <a:ext cx="629927" cy="258110"/>
            </a:xfrm>
            <a:prstGeom prst="rect">
              <a:avLst/>
            </a:prstGeom>
          </p:spPr>
          <p:txBody>
            <a:bodyPr lIns="43813" tIns="43813" rIns="43813" bIns="4381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6" name="TextBox 56"/>
          <p:cNvSpPr txBox="1"/>
          <p:nvPr/>
        </p:nvSpPr>
        <p:spPr>
          <a:xfrm>
            <a:off x="12943910" y="2960045"/>
            <a:ext cx="2295960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Rose Bretz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2943910" y="3186159"/>
            <a:ext cx="2295960" cy="4172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Research &amp; Operations</a:t>
            </a:r>
          </a:p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Specialist</a:t>
            </a:r>
          </a:p>
        </p:txBody>
      </p:sp>
      <p:sp>
        <p:nvSpPr>
          <p:cNvPr id="112" name="AutoShape 1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5361920" y="4389846"/>
            <a:ext cx="620038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8" name="Group 6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21861" y="4030628"/>
            <a:ext cx="2540059" cy="718436"/>
            <a:chOff x="0" y="0"/>
            <a:chExt cx="629927" cy="178170"/>
          </a:xfrm>
        </p:grpSpPr>
        <p:sp>
          <p:nvSpPr>
            <p:cNvPr id="69" name="Freeform 6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178170"/>
            </a:xfrm>
            <a:custGeom>
              <a:avLst/>
              <a:gdLst/>
              <a:ahLst/>
              <a:cxnLst/>
              <a:rect l="l" t="t" r="r" b="b"/>
              <a:pathLst>
                <a:path w="629927" h="178170">
                  <a:moveTo>
                    <a:pt x="18216" y="0"/>
                  </a:moveTo>
                  <a:lnTo>
                    <a:pt x="611711" y="0"/>
                  </a:lnTo>
                  <a:cubicBezTo>
                    <a:pt x="616542" y="0"/>
                    <a:pt x="621176" y="1919"/>
                    <a:pt x="624592" y="5335"/>
                  </a:cubicBezTo>
                  <a:cubicBezTo>
                    <a:pt x="628008" y="8752"/>
                    <a:pt x="629927" y="13385"/>
                    <a:pt x="629927" y="18216"/>
                  </a:cubicBezTo>
                  <a:lnTo>
                    <a:pt x="629927" y="159954"/>
                  </a:lnTo>
                  <a:cubicBezTo>
                    <a:pt x="629927" y="170014"/>
                    <a:pt x="621772" y="178170"/>
                    <a:pt x="611711" y="178170"/>
                  </a:cubicBezTo>
                  <a:lnTo>
                    <a:pt x="18216" y="178170"/>
                  </a:lnTo>
                  <a:cubicBezTo>
                    <a:pt x="13385" y="178170"/>
                    <a:pt x="8752" y="176251"/>
                    <a:pt x="5335" y="172835"/>
                  </a:cubicBezTo>
                  <a:cubicBezTo>
                    <a:pt x="1919" y="169419"/>
                    <a:pt x="0" y="164785"/>
                    <a:pt x="0" y="159954"/>
                  </a:cubicBezTo>
                  <a:lnTo>
                    <a:pt x="0" y="18216"/>
                  </a:lnTo>
                  <a:cubicBezTo>
                    <a:pt x="0" y="13385"/>
                    <a:pt x="1919" y="8752"/>
                    <a:pt x="5335" y="5335"/>
                  </a:cubicBezTo>
                  <a:cubicBezTo>
                    <a:pt x="8752" y="1919"/>
                    <a:pt x="13385" y="0"/>
                    <a:pt x="18216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TextBox 70"/>
            <p:cNvSpPr txBox="1"/>
            <p:nvPr/>
          </p:nvSpPr>
          <p:spPr>
            <a:xfrm>
              <a:off x="0" y="-19050"/>
              <a:ext cx="629927" cy="197220"/>
            </a:xfrm>
            <a:prstGeom prst="rect">
              <a:avLst/>
            </a:prstGeom>
          </p:spPr>
          <p:txBody>
            <a:bodyPr lIns="43813" tIns="43813" rIns="43813" bIns="4381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1" name="TextBox 71"/>
          <p:cNvSpPr txBox="1"/>
          <p:nvPr/>
        </p:nvSpPr>
        <p:spPr>
          <a:xfrm>
            <a:off x="12943910" y="4102622"/>
            <a:ext cx="2295960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Mindi Swank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12898101" y="4366836"/>
            <a:ext cx="2418010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Administrative Clerk</a:t>
            </a:r>
          </a:p>
        </p:txBody>
      </p:sp>
      <p:sp>
        <p:nvSpPr>
          <p:cNvPr id="113" name="AutoShape 1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5361920" y="5309606"/>
            <a:ext cx="620038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58" name="Group 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21861" y="4949089"/>
            <a:ext cx="2540059" cy="721035"/>
            <a:chOff x="0" y="0"/>
            <a:chExt cx="629927" cy="178815"/>
          </a:xfrm>
        </p:grpSpPr>
        <p:sp>
          <p:nvSpPr>
            <p:cNvPr id="59" name="Freeform 59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178815"/>
            </a:xfrm>
            <a:custGeom>
              <a:avLst/>
              <a:gdLst/>
              <a:ahLst/>
              <a:cxnLst/>
              <a:rect l="l" t="t" r="r" b="b"/>
              <a:pathLst>
                <a:path w="629927" h="178815">
                  <a:moveTo>
                    <a:pt x="18216" y="0"/>
                  </a:moveTo>
                  <a:lnTo>
                    <a:pt x="611711" y="0"/>
                  </a:lnTo>
                  <a:cubicBezTo>
                    <a:pt x="616542" y="0"/>
                    <a:pt x="621176" y="1919"/>
                    <a:pt x="624592" y="5335"/>
                  </a:cubicBezTo>
                  <a:cubicBezTo>
                    <a:pt x="628008" y="8752"/>
                    <a:pt x="629927" y="13385"/>
                    <a:pt x="629927" y="18216"/>
                  </a:cubicBezTo>
                  <a:lnTo>
                    <a:pt x="629927" y="160598"/>
                  </a:lnTo>
                  <a:cubicBezTo>
                    <a:pt x="629927" y="165430"/>
                    <a:pt x="628008" y="170063"/>
                    <a:pt x="624592" y="173479"/>
                  </a:cubicBezTo>
                  <a:cubicBezTo>
                    <a:pt x="621176" y="176895"/>
                    <a:pt x="616542" y="178815"/>
                    <a:pt x="611711" y="178815"/>
                  </a:cubicBezTo>
                  <a:lnTo>
                    <a:pt x="18216" y="178815"/>
                  </a:lnTo>
                  <a:cubicBezTo>
                    <a:pt x="13385" y="178815"/>
                    <a:pt x="8752" y="176895"/>
                    <a:pt x="5335" y="173479"/>
                  </a:cubicBezTo>
                  <a:cubicBezTo>
                    <a:pt x="1919" y="170063"/>
                    <a:pt x="0" y="165430"/>
                    <a:pt x="0" y="160598"/>
                  </a:cubicBezTo>
                  <a:lnTo>
                    <a:pt x="0" y="18216"/>
                  </a:lnTo>
                  <a:cubicBezTo>
                    <a:pt x="0" y="13385"/>
                    <a:pt x="1919" y="8752"/>
                    <a:pt x="5335" y="5335"/>
                  </a:cubicBezTo>
                  <a:cubicBezTo>
                    <a:pt x="8752" y="1919"/>
                    <a:pt x="13385" y="0"/>
                    <a:pt x="18216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0" y="-19050"/>
              <a:ext cx="629927" cy="197865"/>
            </a:xfrm>
            <a:prstGeom prst="rect">
              <a:avLst/>
            </a:prstGeom>
          </p:spPr>
          <p:txBody>
            <a:bodyPr lIns="43813" tIns="43813" rIns="43813" bIns="4381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1" name="TextBox 61"/>
          <p:cNvSpPr txBox="1"/>
          <p:nvPr/>
        </p:nvSpPr>
        <p:spPr>
          <a:xfrm>
            <a:off x="12935576" y="5008954"/>
            <a:ext cx="2295960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Angie Cook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2821861" y="5283170"/>
            <a:ext cx="2540059" cy="2076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Administrative Clerk</a:t>
            </a:r>
          </a:p>
        </p:txBody>
      </p:sp>
      <p:sp>
        <p:nvSpPr>
          <p:cNvPr id="114" name="AutoShape 1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361920" y="6167024"/>
            <a:ext cx="620038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3" name="Group 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21861" y="5827300"/>
            <a:ext cx="2540059" cy="679448"/>
            <a:chOff x="0" y="0"/>
            <a:chExt cx="629927" cy="168501"/>
          </a:xfrm>
        </p:grpSpPr>
        <p:sp>
          <p:nvSpPr>
            <p:cNvPr id="64" name="Freeform 6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168501"/>
            </a:xfrm>
            <a:custGeom>
              <a:avLst/>
              <a:gdLst/>
              <a:ahLst/>
              <a:cxnLst/>
              <a:rect l="l" t="t" r="r" b="b"/>
              <a:pathLst>
                <a:path w="629927" h="168501">
                  <a:moveTo>
                    <a:pt x="18216" y="0"/>
                  </a:moveTo>
                  <a:lnTo>
                    <a:pt x="611711" y="0"/>
                  </a:lnTo>
                  <a:cubicBezTo>
                    <a:pt x="616542" y="0"/>
                    <a:pt x="621176" y="1919"/>
                    <a:pt x="624592" y="5335"/>
                  </a:cubicBezTo>
                  <a:cubicBezTo>
                    <a:pt x="628008" y="8752"/>
                    <a:pt x="629927" y="13385"/>
                    <a:pt x="629927" y="18216"/>
                  </a:cubicBezTo>
                  <a:lnTo>
                    <a:pt x="629927" y="150285"/>
                  </a:lnTo>
                  <a:cubicBezTo>
                    <a:pt x="629927" y="155116"/>
                    <a:pt x="628008" y="159750"/>
                    <a:pt x="624592" y="163166"/>
                  </a:cubicBezTo>
                  <a:cubicBezTo>
                    <a:pt x="621176" y="166582"/>
                    <a:pt x="616542" y="168501"/>
                    <a:pt x="611711" y="168501"/>
                  </a:cubicBezTo>
                  <a:lnTo>
                    <a:pt x="18216" y="168501"/>
                  </a:lnTo>
                  <a:cubicBezTo>
                    <a:pt x="13385" y="168501"/>
                    <a:pt x="8752" y="166582"/>
                    <a:pt x="5335" y="163166"/>
                  </a:cubicBezTo>
                  <a:cubicBezTo>
                    <a:pt x="1919" y="159750"/>
                    <a:pt x="0" y="155116"/>
                    <a:pt x="0" y="150285"/>
                  </a:cubicBezTo>
                  <a:lnTo>
                    <a:pt x="0" y="18216"/>
                  </a:lnTo>
                  <a:cubicBezTo>
                    <a:pt x="0" y="13385"/>
                    <a:pt x="1919" y="8752"/>
                    <a:pt x="5335" y="5335"/>
                  </a:cubicBezTo>
                  <a:cubicBezTo>
                    <a:pt x="8752" y="1919"/>
                    <a:pt x="13385" y="0"/>
                    <a:pt x="18216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0" y="-19050"/>
              <a:ext cx="629927" cy="187551"/>
            </a:xfrm>
            <a:prstGeom prst="rect">
              <a:avLst/>
            </a:prstGeom>
          </p:spPr>
          <p:txBody>
            <a:bodyPr lIns="43813" tIns="43813" rIns="43813" bIns="4381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6" name="TextBox 66"/>
          <p:cNvSpPr txBox="1"/>
          <p:nvPr/>
        </p:nvSpPr>
        <p:spPr>
          <a:xfrm>
            <a:off x="12935576" y="5887165"/>
            <a:ext cx="2295960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Robert King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12935576" y="6167150"/>
            <a:ext cx="2295960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Administrative Clerk</a:t>
            </a:r>
          </a:p>
        </p:txBody>
      </p:sp>
      <p:sp>
        <p:nvSpPr>
          <p:cNvPr id="115" name="AutoShape 1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15361920" y="7039507"/>
            <a:ext cx="633233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73" name="Group 7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21861" y="6711280"/>
            <a:ext cx="2540059" cy="656454"/>
            <a:chOff x="0" y="0"/>
            <a:chExt cx="629927" cy="162799"/>
          </a:xfrm>
        </p:grpSpPr>
        <p:sp>
          <p:nvSpPr>
            <p:cNvPr id="74" name="Freeform 74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162799"/>
            </a:xfrm>
            <a:custGeom>
              <a:avLst/>
              <a:gdLst/>
              <a:ahLst/>
              <a:cxnLst/>
              <a:rect l="l" t="t" r="r" b="b"/>
              <a:pathLst>
                <a:path w="629927" h="162799">
                  <a:moveTo>
                    <a:pt x="18216" y="0"/>
                  </a:moveTo>
                  <a:lnTo>
                    <a:pt x="611711" y="0"/>
                  </a:lnTo>
                  <a:cubicBezTo>
                    <a:pt x="616542" y="0"/>
                    <a:pt x="621176" y="1919"/>
                    <a:pt x="624592" y="5335"/>
                  </a:cubicBezTo>
                  <a:cubicBezTo>
                    <a:pt x="628008" y="8752"/>
                    <a:pt x="629927" y="13385"/>
                    <a:pt x="629927" y="18216"/>
                  </a:cubicBezTo>
                  <a:lnTo>
                    <a:pt x="629927" y="144583"/>
                  </a:lnTo>
                  <a:cubicBezTo>
                    <a:pt x="629927" y="149414"/>
                    <a:pt x="628008" y="154047"/>
                    <a:pt x="624592" y="157463"/>
                  </a:cubicBezTo>
                  <a:cubicBezTo>
                    <a:pt x="621176" y="160880"/>
                    <a:pt x="616542" y="162799"/>
                    <a:pt x="611711" y="162799"/>
                  </a:cubicBezTo>
                  <a:lnTo>
                    <a:pt x="18216" y="162799"/>
                  </a:lnTo>
                  <a:cubicBezTo>
                    <a:pt x="13385" y="162799"/>
                    <a:pt x="8752" y="160880"/>
                    <a:pt x="5335" y="157463"/>
                  </a:cubicBezTo>
                  <a:cubicBezTo>
                    <a:pt x="1919" y="154047"/>
                    <a:pt x="0" y="149414"/>
                    <a:pt x="0" y="144583"/>
                  </a:cubicBezTo>
                  <a:lnTo>
                    <a:pt x="0" y="18216"/>
                  </a:lnTo>
                  <a:cubicBezTo>
                    <a:pt x="0" y="13385"/>
                    <a:pt x="1919" y="8752"/>
                    <a:pt x="5335" y="5335"/>
                  </a:cubicBezTo>
                  <a:cubicBezTo>
                    <a:pt x="8752" y="1919"/>
                    <a:pt x="13385" y="0"/>
                    <a:pt x="18216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TextBox 75"/>
            <p:cNvSpPr txBox="1"/>
            <p:nvPr/>
          </p:nvSpPr>
          <p:spPr>
            <a:xfrm>
              <a:off x="0" y="-19050"/>
              <a:ext cx="629927" cy="181849"/>
            </a:xfrm>
            <a:prstGeom prst="rect">
              <a:avLst/>
            </a:prstGeom>
          </p:spPr>
          <p:txBody>
            <a:bodyPr lIns="43813" tIns="43813" rIns="43813" bIns="43813" rtlCol="0" anchor="ctr"/>
            <a:lstStyle/>
            <a:p>
              <a:pPr marL="0" lvl="0" indent="0" algn="ctr">
                <a:lnSpc>
                  <a:spcPts val="127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6" name="TextBox 76"/>
          <p:cNvSpPr txBox="1"/>
          <p:nvPr/>
        </p:nvSpPr>
        <p:spPr>
          <a:xfrm>
            <a:off x="12935576" y="6771145"/>
            <a:ext cx="2295960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Hannah Winter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2935576" y="7051130"/>
            <a:ext cx="2295960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Administrative Clerk</a:t>
            </a:r>
          </a:p>
        </p:txBody>
      </p:sp>
      <p:sp>
        <p:nvSpPr>
          <p:cNvPr id="121" name="TextBox 121"/>
          <p:cNvSpPr txBox="1"/>
          <p:nvPr/>
        </p:nvSpPr>
        <p:spPr>
          <a:xfrm>
            <a:off x="13962531" y="10363200"/>
            <a:ext cx="2191577" cy="2031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0"/>
              </a:lnSpc>
            </a:pPr>
            <a:r>
              <a:rPr lang="en-US" sz="1200" dirty="0">
                <a:solidFill>
                  <a:srgbClr val="8E6F3E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Last updated 07/01/2026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117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Garet</vt:lpstr>
      <vt:lpstr>Arial</vt:lpstr>
      <vt:lpstr>Garet Bold</vt:lpstr>
      <vt:lpstr>ITC Franklin Gothic LT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Organizational Charts ADA (18 x 12 in)</dc:title>
  <cp:lastModifiedBy>H Rose Bretz</cp:lastModifiedBy>
  <cp:revision>2</cp:revision>
  <dcterms:created xsi:type="dcterms:W3CDTF">2006-08-16T00:00:00Z</dcterms:created>
  <dcterms:modified xsi:type="dcterms:W3CDTF">2026-07-06T14:51:03Z</dcterms:modified>
  <dc:identifier>DAHFnX0UlcY</dc:identifier>
</cp:coreProperties>
</file>