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16459200" cy="10972800"/>
  <p:notesSz cx="6858000" cy="9144000"/>
  <p:embeddedFontLst>
    <p:embeddedFont>
      <p:font typeface="Garet" panose="020B0604020202020204" charset="0"/>
      <p:regular r:id="rId3"/>
    </p:embeddedFont>
    <p:embeddedFont>
      <p:font typeface="Garet Bold" panose="020B0604020202020204" charset="0"/>
      <p:regular r:id="rId4"/>
    </p:embeddedFont>
    <p:embeddedFont>
      <p:font typeface="ITC Franklin Gothic LT" panose="020B0604020202020204" charset="0"/>
      <p:regular r:id="rId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6003" autoAdjust="0"/>
    <p:restoredTop sz="94622" autoAdjust="0"/>
  </p:normalViewPr>
  <p:slideViewPr>
    <p:cSldViewPr>
      <p:cViewPr varScale="1">
        <p:scale>
          <a:sx n="65" d="100"/>
          <a:sy n="65" d="100"/>
        </p:scale>
        <p:origin x="43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font" Target="fonts/font1.fntdata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3.fntdata"/><Relationship Id="rId4" Type="http://schemas.openxmlformats.org/officeDocument/2006/relationships/font" Target="fonts/font2.fntdata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TextBox 115"/>
          <p:cNvSpPr txBox="1"/>
          <p:nvPr/>
        </p:nvSpPr>
        <p:spPr>
          <a:xfrm>
            <a:off x="3123665" y="940103"/>
            <a:ext cx="9980247" cy="32630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703"/>
              </a:lnSpc>
            </a:pPr>
            <a:r>
              <a:rPr lang="en-US" sz="1930" spc="386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SPONSORED PROGRAM SERVICES CONTRACTING</a:t>
            </a:r>
          </a:p>
        </p:txBody>
      </p:sp>
      <p:grpSp>
        <p:nvGrpSpPr>
          <p:cNvPr id="94" name="Group 9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836612" y="1559961"/>
            <a:ext cx="2413157" cy="895583"/>
            <a:chOff x="0" y="0"/>
            <a:chExt cx="785727" cy="291603"/>
          </a:xfrm>
        </p:grpSpPr>
        <p:sp>
          <p:nvSpPr>
            <p:cNvPr id="95" name="Freeform 95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785727" cy="291603"/>
            </a:xfrm>
            <a:custGeom>
              <a:avLst/>
              <a:gdLst/>
              <a:ahLst/>
              <a:cxnLst/>
              <a:rect l="l" t="t" r="r" b="b"/>
              <a:pathLst>
                <a:path w="785727" h="291603">
                  <a:moveTo>
                    <a:pt x="32082" y="0"/>
                  </a:moveTo>
                  <a:lnTo>
                    <a:pt x="753645" y="0"/>
                  </a:lnTo>
                  <a:cubicBezTo>
                    <a:pt x="771363" y="0"/>
                    <a:pt x="785727" y="14364"/>
                    <a:pt x="785727" y="32082"/>
                  </a:cubicBezTo>
                  <a:lnTo>
                    <a:pt x="785727" y="259521"/>
                  </a:lnTo>
                  <a:cubicBezTo>
                    <a:pt x="785727" y="277239"/>
                    <a:pt x="771363" y="291603"/>
                    <a:pt x="753645" y="291603"/>
                  </a:cubicBezTo>
                  <a:lnTo>
                    <a:pt x="32082" y="291603"/>
                  </a:lnTo>
                  <a:cubicBezTo>
                    <a:pt x="14364" y="291603"/>
                    <a:pt x="0" y="277239"/>
                    <a:pt x="0" y="259521"/>
                  </a:cubicBezTo>
                  <a:lnTo>
                    <a:pt x="0" y="32082"/>
                  </a:lnTo>
                  <a:cubicBezTo>
                    <a:pt x="0" y="14364"/>
                    <a:pt x="14364" y="0"/>
                    <a:pt x="32082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" name="TextBox 96"/>
            <p:cNvSpPr txBox="1"/>
            <p:nvPr/>
          </p:nvSpPr>
          <p:spPr>
            <a:xfrm>
              <a:off x="0" y="-9525"/>
              <a:ext cx="785727" cy="301128"/>
            </a:xfrm>
            <a:prstGeom prst="rect">
              <a:avLst/>
            </a:prstGeom>
          </p:spPr>
          <p:txBody>
            <a:bodyPr lIns="72945" tIns="72945" rIns="72945" bIns="72945" rtlCol="0" anchor="ctr"/>
            <a:lstStyle/>
            <a:p>
              <a:pPr marL="0" lvl="0" indent="0" algn="ctr">
                <a:lnSpc>
                  <a:spcPts val="1463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97" name="TextBox 97"/>
          <p:cNvSpPr txBox="1"/>
          <p:nvPr/>
        </p:nvSpPr>
        <p:spPr>
          <a:xfrm>
            <a:off x="7006266" y="1716906"/>
            <a:ext cx="2073849" cy="2908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402"/>
              </a:lnSpc>
            </a:pPr>
            <a:r>
              <a:rPr lang="en-US" sz="1716" b="1" spc="85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Kyle Wargo</a:t>
            </a:r>
          </a:p>
        </p:txBody>
      </p:sp>
      <p:sp>
        <p:nvSpPr>
          <p:cNvPr id="98" name="TextBox 98"/>
          <p:cNvSpPr txBox="1"/>
          <p:nvPr/>
        </p:nvSpPr>
        <p:spPr>
          <a:xfrm>
            <a:off x="7006266" y="1969653"/>
            <a:ext cx="2073849" cy="23001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06"/>
              </a:lnSpc>
            </a:pPr>
            <a:r>
              <a:rPr lang="en-US" sz="1290" spc="64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Director Contracting</a:t>
            </a:r>
          </a:p>
        </p:txBody>
      </p:sp>
      <p:sp>
        <p:nvSpPr>
          <p:cNvPr id="110" name="AutoShape 1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767797" y="1938639"/>
            <a:ext cx="1068815" cy="69114"/>
          </a:xfrm>
          <a:prstGeom prst="line">
            <a:avLst/>
          </a:prstGeom>
          <a:ln w="38100" cap="flat">
            <a:solidFill>
              <a:srgbClr val="CFB991"/>
            </a:solidFill>
            <a:prstDash val="sysDash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11" name="Group 1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2488648" y="1602380"/>
            <a:ext cx="3279148" cy="754732"/>
            <a:chOff x="0" y="0"/>
            <a:chExt cx="1123048" cy="258482"/>
          </a:xfrm>
        </p:grpSpPr>
        <p:sp>
          <p:nvSpPr>
            <p:cNvPr id="112" name="Freeform 112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1123048" cy="258482"/>
            </a:xfrm>
            <a:custGeom>
              <a:avLst/>
              <a:gdLst/>
              <a:ahLst/>
              <a:cxnLst/>
              <a:rect l="l" t="t" r="r" b="b"/>
              <a:pathLst>
                <a:path w="1123048" h="258482">
                  <a:moveTo>
                    <a:pt x="23610" y="0"/>
                  </a:moveTo>
                  <a:lnTo>
                    <a:pt x="1099438" y="0"/>
                  </a:lnTo>
                  <a:cubicBezTo>
                    <a:pt x="1105700" y="0"/>
                    <a:pt x="1111705" y="2487"/>
                    <a:pt x="1116133" y="6915"/>
                  </a:cubicBezTo>
                  <a:cubicBezTo>
                    <a:pt x="1120560" y="11343"/>
                    <a:pt x="1123048" y="17348"/>
                    <a:pt x="1123048" y="23610"/>
                  </a:cubicBezTo>
                  <a:lnTo>
                    <a:pt x="1123048" y="234872"/>
                  </a:lnTo>
                  <a:cubicBezTo>
                    <a:pt x="1123048" y="241134"/>
                    <a:pt x="1120560" y="247139"/>
                    <a:pt x="1116133" y="251567"/>
                  </a:cubicBezTo>
                  <a:cubicBezTo>
                    <a:pt x="1111705" y="255994"/>
                    <a:pt x="1105700" y="258482"/>
                    <a:pt x="1099438" y="258482"/>
                  </a:cubicBezTo>
                  <a:lnTo>
                    <a:pt x="23610" y="258482"/>
                  </a:lnTo>
                  <a:cubicBezTo>
                    <a:pt x="17348" y="258482"/>
                    <a:pt x="11343" y="255994"/>
                    <a:pt x="6915" y="251567"/>
                  </a:cubicBezTo>
                  <a:cubicBezTo>
                    <a:pt x="2487" y="247139"/>
                    <a:pt x="0" y="241134"/>
                    <a:pt x="0" y="234872"/>
                  </a:cubicBezTo>
                  <a:lnTo>
                    <a:pt x="0" y="23610"/>
                  </a:lnTo>
                  <a:cubicBezTo>
                    <a:pt x="0" y="17348"/>
                    <a:pt x="2487" y="11343"/>
                    <a:pt x="6915" y="6915"/>
                  </a:cubicBezTo>
                  <a:cubicBezTo>
                    <a:pt x="11343" y="2487"/>
                    <a:pt x="17348" y="0"/>
                    <a:pt x="23610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" name="TextBox 113"/>
            <p:cNvSpPr txBox="1"/>
            <p:nvPr/>
          </p:nvSpPr>
          <p:spPr>
            <a:xfrm>
              <a:off x="0" y="-9525"/>
              <a:ext cx="1123048" cy="268007"/>
            </a:xfrm>
            <a:prstGeom prst="rect">
              <a:avLst/>
            </a:prstGeom>
          </p:spPr>
          <p:txBody>
            <a:bodyPr lIns="69349" tIns="69349" rIns="69349" bIns="69349" rtlCol="0" anchor="ctr"/>
            <a:lstStyle/>
            <a:p>
              <a:pPr marL="0" lvl="0" indent="0" algn="ctr">
                <a:lnSpc>
                  <a:spcPts val="1463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14" name="TextBox 114"/>
          <p:cNvSpPr txBox="1"/>
          <p:nvPr/>
        </p:nvSpPr>
        <p:spPr>
          <a:xfrm>
            <a:off x="2567430" y="1694150"/>
            <a:ext cx="3121585" cy="52164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102"/>
              </a:lnSpc>
            </a:pPr>
            <a:r>
              <a:rPr lang="en-US" sz="1501" b="1" spc="75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Operations Staff Data &amp;</a:t>
            </a:r>
          </a:p>
          <a:p>
            <a:pPr algn="ctr">
              <a:lnSpc>
                <a:spcPts val="2102"/>
              </a:lnSpc>
            </a:pPr>
            <a:r>
              <a:rPr lang="en-US" sz="1501" b="1" spc="75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Support Team</a:t>
            </a:r>
          </a:p>
        </p:txBody>
      </p:sp>
      <p:grpSp>
        <p:nvGrpSpPr>
          <p:cNvPr id="106" name="Group 10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2695287" y="1707740"/>
            <a:ext cx="2218948" cy="831540"/>
            <a:chOff x="0" y="0"/>
            <a:chExt cx="722492" cy="270751"/>
          </a:xfrm>
        </p:grpSpPr>
        <p:sp>
          <p:nvSpPr>
            <p:cNvPr id="107" name="Freeform 107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722492" cy="270751"/>
            </a:xfrm>
            <a:custGeom>
              <a:avLst/>
              <a:gdLst/>
              <a:ahLst/>
              <a:cxnLst/>
              <a:rect l="l" t="t" r="r" b="b"/>
              <a:pathLst>
                <a:path w="722492" h="270751">
                  <a:moveTo>
                    <a:pt x="34890" y="0"/>
                  </a:moveTo>
                  <a:lnTo>
                    <a:pt x="687602" y="0"/>
                  </a:lnTo>
                  <a:cubicBezTo>
                    <a:pt x="706872" y="0"/>
                    <a:pt x="722492" y="15621"/>
                    <a:pt x="722492" y="34890"/>
                  </a:cubicBezTo>
                  <a:lnTo>
                    <a:pt x="722492" y="235861"/>
                  </a:lnTo>
                  <a:cubicBezTo>
                    <a:pt x="722492" y="255130"/>
                    <a:pt x="706872" y="270751"/>
                    <a:pt x="687602" y="270751"/>
                  </a:cubicBezTo>
                  <a:lnTo>
                    <a:pt x="34890" y="270751"/>
                  </a:lnTo>
                  <a:cubicBezTo>
                    <a:pt x="15621" y="270751"/>
                    <a:pt x="0" y="255130"/>
                    <a:pt x="0" y="235861"/>
                  </a:cubicBezTo>
                  <a:lnTo>
                    <a:pt x="0" y="34890"/>
                  </a:lnTo>
                  <a:cubicBezTo>
                    <a:pt x="0" y="15621"/>
                    <a:pt x="15621" y="0"/>
                    <a:pt x="34890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8" name="TextBox 108"/>
            <p:cNvSpPr txBox="1"/>
            <p:nvPr/>
          </p:nvSpPr>
          <p:spPr>
            <a:xfrm>
              <a:off x="0" y="-9525"/>
              <a:ext cx="722492" cy="280276"/>
            </a:xfrm>
            <a:prstGeom prst="rect">
              <a:avLst/>
            </a:prstGeom>
          </p:spPr>
          <p:txBody>
            <a:bodyPr lIns="72945" tIns="72945" rIns="72945" bIns="72945" rtlCol="0" anchor="ctr"/>
            <a:lstStyle/>
            <a:p>
              <a:pPr marL="0" lvl="0" indent="0" algn="ctr">
                <a:lnSpc>
                  <a:spcPts val="1463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09" name="TextBox 109"/>
          <p:cNvSpPr txBox="1"/>
          <p:nvPr/>
        </p:nvSpPr>
        <p:spPr>
          <a:xfrm>
            <a:off x="12801907" y="1883901"/>
            <a:ext cx="2005707" cy="52164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102"/>
              </a:lnSpc>
            </a:pPr>
            <a:r>
              <a:rPr lang="en-US" sz="1501" b="1" spc="75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Office of General Counsel</a:t>
            </a:r>
          </a:p>
        </p:txBody>
      </p:sp>
      <p:sp>
        <p:nvSpPr>
          <p:cNvPr id="105" name="AutoShape 10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13804761" y="2539280"/>
            <a:ext cx="0" cy="235813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00" name="Group 10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2851711" y="2775093"/>
            <a:ext cx="1906100" cy="838120"/>
            <a:chOff x="0" y="0"/>
            <a:chExt cx="620629" cy="272893"/>
          </a:xfrm>
        </p:grpSpPr>
        <p:sp>
          <p:nvSpPr>
            <p:cNvPr id="101" name="Freeform 101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620629" cy="272893"/>
            </a:xfrm>
            <a:custGeom>
              <a:avLst/>
              <a:gdLst/>
              <a:ahLst/>
              <a:cxnLst/>
              <a:rect l="l" t="t" r="r" b="b"/>
              <a:pathLst>
                <a:path w="620629" h="272893">
                  <a:moveTo>
                    <a:pt x="40617" y="0"/>
                  </a:moveTo>
                  <a:lnTo>
                    <a:pt x="580012" y="0"/>
                  </a:lnTo>
                  <a:cubicBezTo>
                    <a:pt x="602444" y="0"/>
                    <a:pt x="620629" y="18185"/>
                    <a:pt x="620629" y="40617"/>
                  </a:cubicBezTo>
                  <a:lnTo>
                    <a:pt x="620629" y="232276"/>
                  </a:lnTo>
                  <a:cubicBezTo>
                    <a:pt x="620629" y="254708"/>
                    <a:pt x="602444" y="272893"/>
                    <a:pt x="580012" y="272893"/>
                  </a:cubicBezTo>
                  <a:lnTo>
                    <a:pt x="40617" y="272893"/>
                  </a:lnTo>
                  <a:cubicBezTo>
                    <a:pt x="29844" y="272893"/>
                    <a:pt x="19513" y="268614"/>
                    <a:pt x="11896" y="260997"/>
                  </a:cubicBezTo>
                  <a:cubicBezTo>
                    <a:pt x="4279" y="253379"/>
                    <a:pt x="0" y="243048"/>
                    <a:pt x="0" y="232276"/>
                  </a:cubicBezTo>
                  <a:lnTo>
                    <a:pt x="0" y="40617"/>
                  </a:lnTo>
                  <a:cubicBezTo>
                    <a:pt x="0" y="18185"/>
                    <a:pt x="18185" y="0"/>
                    <a:pt x="40617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" name="TextBox 102"/>
            <p:cNvSpPr txBox="1"/>
            <p:nvPr/>
          </p:nvSpPr>
          <p:spPr>
            <a:xfrm>
              <a:off x="0" y="-9525"/>
              <a:ext cx="620629" cy="282418"/>
            </a:xfrm>
            <a:prstGeom prst="rect">
              <a:avLst/>
            </a:prstGeom>
          </p:spPr>
          <p:txBody>
            <a:bodyPr lIns="72945" tIns="72945" rIns="72945" bIns="72945" rtlCol="0" anchor="ctr"/>
            <a:lstStyle/>
            <a:p>
              <a:pPr marL="0" lvl="0" indent="0" algn="ctr">
                <a:lnSpc>
                  <a:spcPts val="1463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03" name="TextBox 103"/>
          <p:cNvSpPr txBox="1"/>
          <p:nvPr/>
        </p:nvSpPr>
        <p:spPr>
          <a:xfrm>
            <a:off x="12851711" y="2801039"/>
            <a:ext cx="1906100" cy="2908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402"/>
              </a:lnSpc>
            </a:pPr>
            <a:r>
              <a:rPr lang="en-US" sz="1716" b="1" spc="85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Vacant</a:t>
            </a:r>
          </a:p>
        </p:txBody>
      </p:sp>
      <p:sp>
        <p:nvSpPr>
          <p:cNvPr id="104" name="TextBox 104"/>
          <p:cNvSpPr txBox="1"/>
          <p:nvPr/>
        </p:nvSpPr>
        <p:spPr>
          <a:xfrm>
            <a:off x="13102254" y="3053786"/>
            <a:ext cx="1405015" cy="45480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02"/>
              </a:lnSpc>
            </a:pPr>
            <a:r>
              <a:rPr lang="en-US" sz="1287" spc="64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International SPS Counsel</a:t>
            </a:r>
          </a:p>
        </p:txBody>
      </p:sp>
      <p:sp>
        <p:nvSpPr>
          <p:cNvPr id="99" name="AutoShape 9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 flipV="1">
            <a:off x="9249769" y="2007753"/>
            <a:ext cx="3601942" cy="1186400"/>
          </a:xfrm>
          <a:prstGeom prst="line">
            <a:avLst/>
          </a:prstGeom>
          <a:ln w="38100" cap="flat">
            <a:solidFill>
              <a:srgbClr val="CFB991"/>
            </a:solidFill>
            <a:prstDash val="sysDash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93" name="TextBox 93"/>
          <p:cNvSpPr txBox="1"/>
          <p:nvPr/>
        </p:nvSpPr>
        <p:spPr>
          <a:xfrm>
            <a:off x="1544965" y="2656181"/>
            <a:ext cx="2816284" cy="2908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402"/>
              </a:lnSpc>
            </a:pPr>
            <a:r>
              <a:rPr lang="en-US" sz="1716" b="1" spc="85" dirty="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Non-Financial Team</a:t>
            </a:r>
          </a:p>
        </p:txBody>
      </p:sp>
      <p:sp>
        <p:nvSpPr>
          <p:cNvPr id="92" name="AutoShape 9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4251342" y="2455544"/>
            <a:ext cx="3791848" cy="1030602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87" name="Group 8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654871" y="3100287"/>
            <a:ext cx="2596471" cy="771720"/>
            <a:chOff x="0" y="0"/>
            <a:chExt cx="845414" cy="251273"/>
          </a:xfrm>
        </p:grpSpPr>
        <p:sp>
          <p:nvSpPr>
            <p:cNvPr id="88" name="Freeform 88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845414" cy="251273"/>
            </a:xfrm>
            <a:custGeom>
              <a:avLst/>
              <a:gdLst/>
              <a:ahLst/>
              <a:cxnLst/>
              <a:rect l="l" t="t" r="r" b="b"/>
              <a:pathLst>
                <a:path w="845414" h="251273">
                  <a:moveTo>
                    <a:pt x="29817" y="0"/>
                  </a:moveTo>
                  <a:lnTo>
                    <a:pt x="815597" y="0"/>
                  </a:lnTo>
                  <a:cubicBezTo>
                    <a:pt x="823505" y="0"/>
                    <a:pt x="831089" y="3141"/>
                    <a:pt x="836681" y="8733"/>
                  </a:cubicBezTo>
                  <a:cubicBezTo>
                    <a:pt x="842273" y="14325"/>
                    <a:pt x="845414" y="21909"/>
                    <a:pt x="845414" y="29817"/>
                  </a:cubicBezTo>
                  <a:lnTo>
                    <a:pt x="845414" y="221456"/>
                  </a:lnTo>
                  <a:cubicBezTo>
                    <a:pt x="845414" y="229364"/>
                    <a:pt x="842273" y="236948"/>
                    <a:pt x="836681" y="242540"/>
                  </a:cubicBezTo>
                  <a:cubicBezTo>
                    <a:pt x="831089" y="248132"/>
                    <a:pt x="823505" y="251273"/>
                    <a:pt x="815597" y="251273"/>
                  </a:cubicBezTo>
                  <a:lnTo>
                    <a:pt x="29817" y="251273"/>
                  </a:lnTo>
                  <a:cubicBezTo>
                    <a:pt x="13350" y="251273"/>
                    <a:pt x="0" y="237924"/>
                    <a:pt x="0" y="221456"/>
                  </a:cubicBezTo>
                  <a:lnTo>
                    <a:pt x="0" y="29817"/>
                  </a:lnTo>
                  <a:cubicBezTo>
                    <a:pt x="0" y="13350"/>
                    <a:pt x="13350" y="0"/>
                    <a:pt x="29817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9" name="TextBox 89"/>
            <p:cNvSpPr txBox="1"/>
            <p:nvPr/>
          </p:nvSpPr>
          <p:spPr>
            <a:xfrm>
              <a:off x="0" y="-9525"/>
              <a:ext cx="845414" cy="260798"/>
            </a:xfrm>
            <a:prstGeom prst="rect">
              <a:avLst/>
            </a:prstGeom>
          </p:spPr>
          <p:txBody>
            <a:bodyPr lIns="72945" tIns="72945" rIns="72945" bIns="72945" rtlCol="0" anchor="ctr"/>
            <a:lstStyle/>
            <a:p>
              <a:pPr marL="0" lvl="0" indent="0" algn="ctr">
                <a:lnSpc>
                  <a:spcPts val="1463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90" name="TextBox 90"/>
          <p:cNvSpPr txBox="1"/>
          <p:nvPr/>
        </p:nvSpPr>
        <p:spPr>
          <a:xfrm>
            <a:off x="1741484" y="3210127"/>
            <a:ext cx="2391242" cy="2908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402"/>
              </a:lnSpc>
            </a:pPr>
            <a:r>
              <a:rPr lang="en-US" sz="1716" b="1" spc="85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Ryan Christianson</a:t>
            </a:r>
          </a:p>
        </p:txBody>
      </p:sp>
      <p:sp>
        <p:nvSpPr>
          <p:cNvPr id="91" name="TextBox 91"/>
          <p:cNvSpPr txBox="1"/>
          <p:nvPr/>
        </p:nvSpPr>
        <p:spPr>
          <a:xfrm>
            <a:off x="1790907" y="3462874"/>
            <a:ext cx="2292395" cy="23001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06"/>
              </a:lnSpc>
            </a:pPr>
            <a:r>
              <a:rPr lang="en-US" sz="1290" spc="64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Senior Contract Analyst</a:t>
            </a:r>
          </a:p>
        </p:txBody>
      </p:sp>
      <p:sp>
        <p:nvSpPr>
          <p:cNvPr id="86" name="AutoShape 8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4251342" y="2455544"/>
            <a:ext cx="3791848" cy="1953672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81" name="Group 8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654871" y="4023356"/>
            <a:ext cx="2596471" cy="771720"/>
            <a:chOff x="0" y="0"/>
            <a:chExt cx="845414" cy="251273"/>
          </a:xfrm>
        </p:grpSpPr>
        <p:sp>
          <p:nvSpPr>
            <p:cNvPr id="82" name="Freeform 82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845414" cy="251273"/>
            </a:xfrm>
            <a:custGeom>
              <a:avLst/>
              <a:gdLst/>
              <a:ahLst/>
              <a:cxnLst/>
              <a:rect l="l" t="t" r="r" b="b"/>
              <a:pathLst>
                <a:path w="845414" h="251273">
                  <a:moveTo>
                    <a:pt x="29817" y="0"/>
                  </a:moveTo>
                  <a:lnTo>
                    <a:pt x="815597" y="0"/>
                  </a:lnTo>
                  <a:cubicBezTo>
                    <a:pt x="823505" y="0"/>
                    <a:pt x="831089" y="3141"/>
                    <a:pt x="836681" y="8733"/>
                  </a:cubicBezTo>
                  <a:cubicBezTo>
                    <a:pt x="842273" y="14325"/>
                    <a:pt x="845414" y="21909"/>
                    <a:pt x="845414" y="29817"/>
                  </a:cubicBezTo>
                  <a:lnTo>
                    <a:pt x="845414" y="221456"/>
                  </a:lnTo>
                  <a:cubicBezTo>
                    <a:pt x="845414" y="229364"/>
                    <a:pt x="842273" y="236948"/>
                    <a:pt x="836681" y="242540"/>
                  </a:cubicBezTo>
                  <a:cubicBezTo>
                    <a:pt x="831089" y="248132"/>
                    <a:pt x="823505" y="251273"/>
                    <a:pt x="815597" y="251273"/>
                  </a:cubicBezTo>
                  <a:lnTo>
                    <a:pt x="29817" y="251273"/>
                  </a:lnTo>
                  <a:cubicBezTo>
                    <a:pt x="13350" y="251273"/>
                    <a:pt x="0" y="237924"/>
                    <a:pt x="0" y="221456"/>
                  </a:cubicBezTo>
                  <a:lnTo>
                    <a:pt x="0" y="29817"/>
                  </a:lnTo>
                  <a:cubicBezTo>
                    <a:pt x="0" y="13350"/>
                    <a:pt x="13350" y="0"/>
                    <a:pt x="29817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3" name="TextBox 83"/>
            <p:cNvSpPr txBox="1"/>
            <p:nvPr/>
          </p:nvSpPr>
          <p:spPr>
            <a:xfrm>
              <a:off x="0" y="-9525"/>
              <a:ext cx="845414" cy="260798"/>
            </a:xfrm>
            <a:prstGeom prst="rect">
              <a:avLst/>
            </a:prstGeom>
          </p:spPr>
          <p:txBody>
            <a:bodyPr lIns="72945" tIns="72945" rIns="72945" bIns="72945" rtlCol="0" anchor="ctr"/>
            <a:lstStyle/>
            <a:p>
              <a:pPr marL="0" lvl="0" indent="0" algn="ctr">
                <a:lnSpc>
                  <a:spcPts val="1463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84" name="TextBox 84"/>
          <p:cNvSpPr txBox="1"/>
          <p:nvPr/>
        </p:nvSpPr>
        <p:spPr>
          <a:xfrm>
            <a:off x="1741484" y="4133197"/>
            <a:ext cx="2391242" cy="2908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402"/>
              </a:lnSpc>
            </a:pPr>
            <a:r>
              <a:rPr lang="en-US" sz="1716" b="1" spc="85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Eric Winaught</a:t>
            </a:r>
          </a:p>
        </p:txBody>
      </p:sp>
      <p:sp>
        <p:nvSpPr>
          <p:cNvPr id="85" name="TextBox 85"/>
          <p:cNvSpPr txBox="1"/>
          <p:nvPr/>
        </p:nvSpPr>
        <p:spPr>
          <a:xfrm>
            <a:off x="1790907" y="4385943"/>
            <a:ext cx="2292395" cy="23001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06"/>
              </a:lnSpc>
            </a:pPr>
            <a:r>
              <a:rPr lang="en-US" sz="1290" spc="64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Senior Contract Analyst</a:t>
            </a:r>
          </a:p>
        </p:txBody>
      </p:sp>
      <p:sp>
        <p:nvSpPr>
          <p:cNvPr id="80" name="AutoShape 8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6309944" y="2455544"/>
            <a:ext cx="1733247" cy="2465643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79" name="TextBox 79"/>
          <p:cNvSpPr txBox="1"/>
          <p:nvPr/>
        </p:nvSpPr>
        <p:spPr>
          <a:xfrm>
            <a:off x="5400276" y="4507733"/>
            <a:ext cx="1819336" cy="2908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402"/>
              </a:lnSpc>
            </a:pPr>
            <a:r>
              <a:rPr lang="en-US" sz="1716" b="1" spc="85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Industry Team</a:t>
            </a:r>
          </a:p>
        </p:txBody>
      </p:sp>
      <p:grpSp>
        <p:nvGrpSpPr>
          <p:cNvPr id="44" name="Group 4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965944" y="4921187"/>
            <a:ext cx="2687999" cy="718098"/>
            <a:chOff x="0" y="0"/>
            <a:chExt cx="875216" cy="233814"/>
          </a:xfrm>
        </p:grpSpPr>
        <p:sp>
          <p:nvSpPr>
            <p:cNvPr id="45" name="Freeform 45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875216" cy="233814"/>
            </a:xfrm>
            <a:custGeom>
              <a:avLst/>
              <a:gdLst/>
              <a:ahLst/>
              <a:cxnLst/>
              <a:rect l="l" t="t" r="r" b="b"/>
              <a:pathLst>
                <a:path w="875216" h="233814">
                  <a:moveTo>
                    <a:pt x="18387" y="0"/>
                  </a:moveTo>
                  <a:lnTo>
                    <a:pt x="856829" y="0"/>
                  </a:lnTo>
                  <a:cubicBezTo>
                    <a:pt x="866984" y="0"/>
                    <a:pt x="875216" y="8232"/>
                    <a:pt x="875216" y="18387"/>
                  </a:cubicBezTo>
                  <a:lnTo>
                    <a:pt x="875216" y="215426"/>
                  </a:lnTo>
                  <a:cubicBezTo>
                    <a:pt x="875216" y="225581"/>
                    <a:pt x="866984" y="233814"/>
                    <a:pt x="856829" y="233814"/>
                  </a:cubicBezTo>
                  <a:lnTo>
                    <a:pt x="18387" y="233814"/>
                  </a:lnTo>
                  <a:cubicBezTo>
                    <a:pt x="8232" y="233814"/>
                    <a:pt x="0" y="225581"/>
                    <a:pt x="0" y="215426"/>
                  </a:cubicBezTo>
                  <a:lnTo>
                    <a:pt x="0" y="18387"/>
                  </a:lnTo>
                  <a:cubicBezTo>
                    <a:pt x="0" y="8232"/>
                    <a:pt x="8232" y="0"/>
                    <a:pt x="18387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TextBox 46"/>
            <p:cNvSpPr txBox="1"/>
            <p:nvPr/>
          </p:nvSpPr>
          <p:spPr>
            <a:xfrm>
              <a:off x="0" y="-9525"/>
              <a:ext cx="875216" cy="243339"/>
            </a:xfrm>
            <a:prstGeom prst="rect">
              <a:avLst/>
            </a:prstGeom>
          </p:spPr>
          <p:txBody>
            <a:bodyPr lIns="34788" tIns="34788" rIns="34788" bIns="34788" rtlCol="0" anchor="ctr"/>
            <a:lstStyle/>
            <a:p>
              <a:pPr marL="0" lvl="0" indent="0" algn="ctr">
                <a:lnSpc>
                  <a:spcPts val="1463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47" name="TextBox 47"/>
          <p:cNvSpPr txBox="1"/>
          <p:nvPr/>
        </p:nvSpPr>
        <p:spPr>
          <a:xfrm>
            <a:off x="5053093" y="5017028"/>
            <a:ext cx="2500926" cy="2908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402"/>
              </a:lnSpc>
            </a:pPr>
            <a:r>
              <a:rPr lang="en-US" sz="1716" b="1" spc="85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Todd Simmons</a:t>
            </a:r>
          </a:p>
        </p:txBody>
      </p:sp>
      <p:sp>
        <p:nvSpPr>
          <p:cNvPr id="48" name="TextBox 48"/>
          <p:cNvSpPr txBox="1"/>
          <p:nvPr/>
        </p:nvSpPr>
        <p:spPr>
          <a:xfrm>
            <a:off x="5037740" y="5263268"/>
            <a:ext cx="2500926" cy="23001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06"/>
              </a:lnSpc>
            </a:pPr>
            <a:r>
              <a:rPr lang="en-US" sz="1290" spc="64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Senior Contracts Manager</a:t>
            </a:r>
          </a:p>
        </p:txBody>
      </p:sp>
      <p:sp>
        <p:nvSpPr>
          <p:cNvPr id="13" name="AutoShape 1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7653943" y="5280236"/>
            <a:ext cx="299671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2" name="AutoShape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7933147" y="5270351"/>
            <a:ext cx="0" cy="4384836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74" name="AutoShape 7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7723234" y="6272727"/>
            <a:ext cx="209913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49" name="Group 4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035235" y="5913678"/>
            <a:ext cx="2687999" cy="718098"/>
            <a:chOff x="0" y="0"/>
            <a:chExt cx="875216" cy="233814"/>
          </a:xfrm>
        </p:grpSpPr>
        <p:sp>
          <p:nvSpPr>
            <p:cNvPr id="50" name="Freeform 50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875216" cy="233814"/>
            </a:xfrm>
            <a:custGeom>
              <a:avLst/>
              <a:gdLst/>
              <a:ahLst/>
              <a:cxnLst/>
              <a:rect l="l" t="t" r="r" b="b"/>
              <a:pathLst>
                <a:path w="875216" h="233814">
                  <a:moveTo>
                    <a:pt x="18387" y="0"/>
                  </a:moveTo>
                  <a:lnTo>
                    <a:pt x="856829" y="0"/>
                  </a:lnTo>
                  <a:cubicBezTo>
                    <a:pt x="866984" y="0"/>
                    <a:pt x="875216" y="8232"/>
                    <a:pt x="875216" y="18387"/>
                  </a:cubicBezTo>
                  <a:lnTo>
                    <a:pt x="875216" y="215426"/>
                  </a:lnTo>
                  <a:cubicBezTo>
                    <a:pt x="875216" y="225581"/>
                    <a:pt x="866984" y="233814"/>
                    <a:pt x="856829" y="233814"/>
                  </a:cubicBezTo>
                  <a:lnTo>
                    <a:pt x="18387" y="233814"/>
                  </a:lnTo>
                  <a:cubicBezTo>
                    <a:pt x="8232" y="233814"/>
                    <a:pt x="0" y="225581"/>
                    <a:pt x="0" y="215426"/>
                  </a:cubicBezTo>
                  <a:lnTo>
                    <a:pt x="0" y="18387"/>
                  </a:lnTo>
                  <a:cubicBezTo>
                    <a:pt x="0" y="8232"/>
                    <a:pt x="8232" y="0"/>
                    <a:pt x="18387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TextBox 51"/>
            <p:cNvSpPr txBox="1"/>
            <p:nvPr/>
          </p:nvSpPr>
          <p:spPr>
            <a:xfrm>
              <a:off x="0" y="-9525"/>
              <a:ext cx="875216" cy="243339"/>
            </a:xfrm>
            <a:prstGeom prst="rect">
              <a:avLst/>
            </a:prstGeom>
          </p:spPr>
          <p:txBody>
            <a:bodyPr lIns="34788" tIns="34788" rIns="34788" bIns="34788" rtlCol="0" anchor="ctr"/>
            <a:lstStyle/>
            <a:p>
              <a:pPr marL="0" lvl="0" indent="0" algn="ctr">
                <a:lnSpc>
                  <a:spcPts val="1463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2" name="TextBox 52"/>
          <p:cNvSpPr txBox="1"/>
          <p:nvPr/>
        </p:nvSpPr>
        <p:spPr>
          <a:xfrm>
            <a:off x="5122384" y="6009519"/>
            <a:ext cx="2500926" cy="2908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402"/>
              </a:lnSpc>
            </a:pPr>
            <a:r>
              <a:rPr lang="en-US" sz="1716" b="1" spc="85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Daniel Reed</a:t>
            </a:r>
          </a:p>
        </p:txBody>
      </p:sp>
      <p:sp>
        <p:nvSpPr>
          <p:cNvPr id="53" name="TextBox 53"/>
          <p:cNvSpPr txBox="1"/>
          <p:nvPr/>
        </p:nvSpPr>
        <p:spPr>
          <a:xfrm>
            <a:off x="5107031" y="6255760"/>
            <a:ext cx="2500926" cy="23001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06"/>
              </a:lnSpc>
            </a:pPr>
            <a:r>
              <a:rPr lang="en-US" sz="1290" spc="64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Principal Contract Analyst</a:t>
            </a:r>
          </a:p>
        </p:txBody>
      </p:sp>
      <p:sp>
        <p:nvSpPr>
          <p:cNvPr id="75" name="AutoShape 7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7723234" y="7113432"/>
            <a:ext cx="209913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54" name="Group 5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035235" y="6754383"/>
            <a:ext cx="2687999" cy="718098"/>
            <a:chOff x="0" y="0"/>
            <a:chExt cx="875216" cy="233814"/>
          </a:xfrm>
        </p:grpSpPr>
        <p:sp>
          <p:nvSpPr>
            <p:cNvPr id="55" name="Freeform 55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875216" cy="233814"/>
            </a:xfrm>
            <a:custGeom>
              <a:avLst/>
              <a:gdLst/>
              <a:ahLst/>
              <a:cxnLst/>
              <a:rect l="l" t="t" r="r" b="b"/>
              <a:pathLst>
                <a:path w="875216" h="233814">
                  <a:moveTo>
                    <a:pt x="18387" y="0"/>
                  </a:moveTo>
                  <a:lnTo>
                    <a:pt x="856829" y="0"/>
                  </a:lnTo>
                  <a:cubicBezTo>
                    <a:pt x="866984" y="0"/>
                    <a:pt x="875216" y="8232"/>
                    <a:pt x="875216" y="18387"/>
                  </a:cubicBezTo>
                  <a:lnTo>
                    <a:pt x="875216" y="215426"/>
                  </a:lnTo>
                  <a:cubicBezTo>
                    <a:pt x="875216" y="225581"/>
                    <a:pt x="866984" y="233814"/>
                    <a:pt x="856829" y="233814"/>
                  </a:cubicBezTo>
                  <a:lnTo>
                    <a:pt x="18387" y="233814"/>
                  </a:lnTo>
                  <a:cubicBezTo>
                    <a:pt x="8232" y="233814"/>
                    <a:pt x="0" y="225581"/>
                    <a:pt x="0" y="215426"/>
                  </a:cubicBezTo>
                  <a:lnTo>
                    <a:pt x="0" y="18387"/>
                  </a:lnTo>
                  <a:cubicBezTo>
                    <a:pt x="0" y="8232"/>
                    <a:pt x="8232" y="0"/>
                    <a:pt x="18387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TextBox 56"/>
            <p:cNvSpPr txBox="1"/>
            <p:nvPr/>
          </p:nvSpPr>
          <p:spPr>
            <a:xfrm>
              <a:off x="0" y="-9525"/>
              <a:ext cx="875216" cy="243339"/>
            </a:xfrm>
            <a:prstGeom prst="rect">
              <a:avLst/>
            </a:prstGeom>
          </p:spPr>
          <p:txBody>
            <a:bodyPr lIns="34788" tIns="34788" rIns="34788" bIns="34788" rtlCol="0" anchor="ctr"/>
            <a:lstStyle/>
            <a:p>
              <a:pPr marL="0" lvl="0" indent="0" algn="ctr">
                <a:lnSpc>
                  <a:spcPts val="1463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7" name="TextBox 57"/>
          <p:cNvSpPr txBox="1"/>
          <p:nvPr/>
        </p:nvSpPr>
        <p:spPr>
          <a:xfrm>
            <a:off x="5122384" y="6850224"/>
            <a:ext cx="2500926" cy="2908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402"/>
              </a:lnSpc>
            </a:pPr>
            <a:r>
              <a:rPr lang="en-US" sz="1716" b="1" spc="85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Tammie Bain</a:t>
            </a:r>
          </a:p>
        </p:txBody>
      </p:sp>
      <p:sp>
        <p:nvSpPr>
          <p:cNvPr id="58" name="TextBox 58"/>
          <p:cNvSpPr txBox="1"/>
          <p:nvPr/>
        </p:nvSpPr>
        <p:spPr>
          <a:xfrm>
            <a:off x="5107031" y="7096465"/>
            <a:ext cx="2500926" cy="23001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06"/>
              </a:lnSpc>
            </a:pPr>
            <a:r>
              <a:rPr lang="en-US" sz="1290" spc="64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Lead Contract Analyst</a:t>
            </a:r>
          </a:p>
        </p:txBody>
      </p:sp>
      <p:sp>
        <p:nvSpPr>
          <p:cNvPr id="76" name="AutoShape 7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7723234" y="7954138"/>
            <a:ext cx="209913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59" name="Group 5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035235" y="7595089"/>
            <a:ext cx="2687999" cy="718098"/>
            <a:chOff x="0" y="0"/>
            <a:chExt cx="875216" cy="233814"/>
          </a:xfrm>
        </p:grpSpPr>
        <p:sp>
          <p:nvSpPr>
            <p:cNvPr id="60" name="Freeform 60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875216" cy="233814"/>
            </a:xfrm>
            <a:custGeom>
              <a:avLst/>
              <a:gdLst/>
              <a:ahLst/>
              <a:cxnLst/>
              <a:rect l="l" t="t" r="r" b="b"/>
              <a:pathLst>
                <a:path w="875216" h="233814">
                  <a:moveTo>
                    <a:pt x="18387" y="0"/>
                  </a:moveTo>
                  <a:lnTo>
                    <a:pt x="856829" y="0"/>
                  </a:lnTo>
                  <a:cubicBezTo>
                    <a:pt x="866984" y="0"/>
                    <a:pt x="875216" y="8232"/>
                    <a:pt x="875216" y="18387"/>
                  </a:cubicBezTo>
                  <a:lnTo>
                    <a:pt x="875216" y="215426"/>
                  </a:lnTo>
                  <a:cubicBezTo>
                    <a:pt x="875216" y="225581"/>
                    <a:pt x="866984" y="233814"/>
                    <a:pt x="856829" y="233814"/>
                  </a:cubicBezTo>
                  <a:lnTo>
                    <a:pt x="18387" y="233814"/>
                  </a:lnTo>
                  <a:cubicBezTo>
                    <a:pt x="8232" y="233814"/>
                    <a:pt x="0" y="225581"/>
                    <a:pt x="0" y="215426"/>
                  </a:cubicBezTo>
                  <a:lnTo>
                    <a:pt x="0" y="18387"/>
                  </a:lnTo>
                  <a:cubicBezTo>
                    <a:pt x="0" y="8232"/>
                    <a:pt x="8232" y="0"/>
                    <a:pt x="18387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TextBox 61"/>
            <p:cNvSpPr txBox="1"/>
            <p:nvPr/>
          </p:nvSpPr>
          <p:spPr>
            <a:xfrm>
              <a:off x="0" y="-9525"/>
              <a:ext cx="875216" cy="243339"/>
            </a:xfrm>
            <a:prstGeom prst="rect">
              <a:avLst/>
            </a:prstGeom>
          </p:spPr>
          <p:txBody>
            <a:bodyPr lIns="34788" tIns="34788" rIns="34788" bIns="34788" rtlCol="0" anchor="ctr"/>
            <a:lstStyle/>
            <a:p>
              <a:pPr marL="0" lvl="0" indent="0" algn="ctr">
                <a:lnSpc>
                  <a:spcPts val="1463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62" name="TextBox 62"/>
          <p:cNvSpPr txBox="1"/>
          <p:nvPr/>
        </p:nvSpPr>
        <p:spPr>
          <a:xfrm>
            <a:off x="5122384" y="7690930"/>
            <a:ext cx="2500926" cy="2908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402"/>
              </a:lnSpc>
            </a:pPr>
            <a:r>
              <a:rPr lang="en-US" sz="1716" b="1" spc="85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Christina Schwartz</a:t>
            </a:r>
          </a:p>
        </p:txBody>
      </p:sp>
      <p:sp>
        <p:nvSpPr>
          <p:cNvPr id="63" name="TextBox 63"/>
          <p:cNvSpPr txBox="1"/>
          <p:nvPr/>
        </p:nvSpPr>
        <p:spPr>
          <a:xfrm>
            <a:off x="5107031" y="7937170"/>
            <a:ext cx="2500926" cy="23001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06"/>
              </a:lnSpc>
            </a:pPr>
            <a:r>
              <a:rPr lang="en-US" sz="1290" spc="64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Lead Contract Analyst</a:t>
            </a:r>
          </a:p>
        </p:txBody>
      </p:sp>
      <p:sp>
        <p:nvSpPr>
          <p:cNvPr id="77" name="AutoShape 7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7739019" y="8794843"/>
            <a:ext cx="194128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64" name="Group 6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051020" y="8435794"/>
            <a:ext cx="2687999" cy="718098"/>
            <a:chOff x="0" y="0"/>
            <a:chExt cx="875216" cy="233814"/>
          </a:xfrm>
        </p:grpSpPr>
        <p:sp>
          <p:nvSpPr>
            <p:cNvPr id="65" name="Freeform 65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875216" cy="233814"/>
            </a:xfrm>
            <a:custGeom>
              <a:avLst/>
              <a:gdLst/>
              <a:ahLst/>
              <a:cxnLst/>
              <a:rect l="l" t="t" r="r" b="b"/>
              <a:pathLst>
                <a:path w="875216" h="233814">
                  <a:moveTo>
                    <a:pt x="18387" y="0"/>
                  </a:moveTo>
                  <a:lnTo>
                    <a:pt x="856829" y="0"/>
                  </a:lnTo>
                  <a:cubicBezTo>
                    <a:pt x="866984" y="0"/>
                    <a:pt x="875216" y="8232"/>
                    <a:pt x="875216" y="18387"/>
                  </a:cubicBezTo>
                  <a:lnTo>
                    <a:pt x="875216" y="215426"/>
                  </a:lnTo>
                  <a:cubicBezTo>
                    <a:pt x="875216" y="225581"/>
                    <a:pt x="866984" y="233814"/>
                    <a:pt x="856829" y="233814"/>
                  </a:cubicBezTo>
                  <a:lnTo>
                    <a:pt x="18387" y="233814"/>
                  </a:lnTo>
                  <a:cubicBezTo>
                    <a:pt x="8232" y="233814"/>
                    <a:pt x="0" y="225581"/>
                    <a:pt x="0" y="215426"/>
                  </a:cubicBezTo>
                  <a:lnTo>
                    <a:pt x="0" y="18387"/>
                  </a:lnTo>
                  <a:cubicBezTo>
                    <a:pt x="0" y="8232"/>
                    <a:pt x="8232" y="0"/>
                    <a:pt x="18387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6" name="TextBox 66"/>
            <p:cNvSpPr txBox="1"/>
            <p:nvPr/>
          </p:nvSpPr>
          <p:spPr>
            <a:xfrm>
              <a:off x="0" y="-9525"/>
              <a:ext cx="875216" cy="243339"/>
            </a:xfrm>
            <a:prstGeom prst="rect">
              <a:avLst/>
            </a:prstGeom>
          </p:spPr>
          <p:txBody>
            <a:bodyPr lIns="34788" tIns="34788" rIns="34788" bIns="34788" rtlCol="0" anchor="ctr"/>
            <a:lstStyle/>
            <a:p>
              <a:pPr marL="0" lvl="0" indent="0" algn="ctr">
                <a:lnSpc>
                  <a:spcPts val="1463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67" name="TextBox 67"/>
          <p:cNvSpPr txBox="1"/>
          <p:nvPr/>
        </p:nvSpPr>
        <p:spPr>
          <a:xfrm>
            <a:off x="5138170" y="8531635"/>
            <a:ext cx="2500926" cy="2908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402"/>
              </a:lnSpc>
            </a:pPr>
            <a:r>
              <a:rPr lang="en-US" sz="1716" b="1" spc="85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Eric Lynch</a:t>
            </a:r>
          </a:p>
        </p:txBody>
      </p:sp>
      <p:sp>
        <p:nvSpPr>
          <p:cNvPr id="68" name="TextBox 68"/>
          <p:cNvSpPr txBox="1"/>
          <p:nvPr/>
        </p:nvSpPr>
        <p:spPr>
          <a:xfrm>
            <a:off x="5122816" y="8777875"/>
            <a:ext cx="2500926" cy="23001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06"/>
              </a:lnSpc>
            </a:pPr>
            <a:r>
              <a:rPr lang="en-US" sz="1290" spc="64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Senior Contract Analyst</a:t>
            </a:r>
          </a:p>
        </p:txBody>
      </p:sp>
      <p:sp>
        <p:nvSpPr>
          <p:cNvPr id="78" name="AutoShape 7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7723234" y="9635548"/>
            <a:ext cx="225698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69" name="Group 6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035235" y="9276499"/>
            <a:ext cx="2687999" cy="718098"/>
            <a:chOff x="0" y="0"/>
            <a:chExt cx="875216" cy="233814"/>
          </a:xfrm>
        </p:grpSpPr>
        <p:sp>
          <p:nvSpPr>
            <p:cNvPr id="70" name="Freeform 70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875216" cy="233814"/>
            </a:xfrm>
            <a:custGeom>
              <a:avLst/>
              <a:gdLst/>
              <a:ahLst/>
              <a:cxnLst/>
              <a:rect l="l" t="t" r="r" b="b"/>
              <a:pathLst>
                <a:path w="875216" h="233814">
                  <a:moveTo>
                    <a:pt x="18387" y="0"/>
                  </a:moveTo>
                  <a:lnTo>
                    <a:pt x="856829" y="0"/>
                  </a:lnTo>
                  <a:cubicBezTo>
                    <a:pt x="866984" y="0"/>
                    <a:pt x="875216" y="8232"/>
                    <a:pt x="875216" y="18387"/>
                  </a:cubicBezTo>
                  <a:lnTo>
                    <a:pt x="875216" y="215426"/>
                  </a:lnTo>
                  <a:cubicBezTo>
                    <a:pt x="875216" y="225581"/>
                    <a:pt x="866984" y="233814"/>
                    <a:pt x="856829" y="233814"/>
                  </a:cubicBezTo>
                  <a:lnTo>
                    <a:pt x="18387" y="233814"/>
                  </a:lnTo>
                  <a:cubicBezTo>
                    <a:pt x="8232" y="233814"/>
                    <a:pt x="0" y="225581"/>
                    <a:pt x="0" y="215426"/>
                  </a:cubicBezTo>
                  <a:lnTo>
                    <a:pt x="0" y="18387"/>
                  </a:lnTo>
                  <a:cubicBezTo>
                    <a:pt x="0" y="8232"/>
                    <a:pt x="8232" y="0"/>
                    <a:pt x="18387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" name="TextBox 71"/>
            <p:cNvSpPr txBox="1"/>
            <p:nvPr/>
          </p:nvSpPr>
          <p:spPr>
            <a:xfrm>
              <a:off x="0" y="-9525"/>
              <a:ext cx="875216" cy="243339"/>
            </a:xfrm>
            <a:prstGeom prst="rect">
              <a:avLst/>
            </a:prstGeom>
          </p:spPr>
          <p:txBody>
            <a:bodyPr lIns="34788" tIns="34788" rIns="34788" bIns="34788" rtlCol="0" anchor="ctr"/>
            <a:lstStyle/>
            <a:p>
              <a:pPr marL="0" lvl="0" indent="0" algn="ctr">
                <a:lnSpc>
                  <a:spcPts val="1463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72" name="TextBox 72"/>
          <p:cNvSpPr txBox="1"/>
          <p:nvPr/>
        </p:nvSpPr>
        <p:spPr>
          <a:xfrm>
            <a:off x="5122384" y="9372340"/>
            <a:ext cx="2500926" cy="2908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402"/>
              </a:lnSpc>
            </a:pPr>
            <a:r>
              <a:rPr lang="en-US" sz="1716" b="1" spc="85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Susan Omar</a:t>
            </a:r>
          </a:p>
        </p:txBody>
      </p:sp>
      <p:sp>
        <p:nvSpPr>
          <p:cNvPr id="73" name="TextBox 73"/>
          <p:cNvSpPr txBox="1"/>
          <p:nvPr/>
        </p:nvSpPr>
        <p:spPr>
          <a:xfrm>
            <a:off x="5107031" y="9618580"/>
            <a:ext cx="2500926" cy="23001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06"/>
              </a:lnSpc>
            </a:pPr>
            <a:r>
              <a:rPr lang="en-US" sz="1290" spc="64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Senior Contract Analyst</a:t>
            </a:r>
          </a:p>
        </p:txBody>
      </p:sp>
      <p:sp>
        <p:nvSpPr>
          <p:cNvPr id="10" name="AutoShape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043190" y="2455544"/>
            <a:ext cx="1689506" cy="2465643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Box 11"/>
          <p:cNvSpPr txBox="1"/>
          <p:nvPr/>
        </p:nvSpPr>
        <p:spPr>
          <a:xfrm>
            <a:off x="8851941" y="4504230"/>
            <a:ext cx="1748738" cy="2908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402"/>
              </a:lnSpc>
            </a:pPr>
            <a:r>
              <a:rPr lang="en-US" sz="1716" b="1" spc="85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Federal Team</a:t>
            </a:r>
          </a:p>
        </p:txBody>
      </p:sp>
      <p:grpSp>
        <p:nvGrpSpPr>
          <p:cNvPr id="3" name="Group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8388697" y="4921187"/>
            <a:ext cx="2687999" cy="718098"/>
            <a:chOff x="0" y="0"/>
            <a:chExt cx="875216" cy="233814"/>
          </a:xfrm>
        </p:grpSpPr>
        <p:sp>
          <p:nvSpPr>
            <p:cNvPr id="4" name="Freeform 4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875216" cy="233814"/>
            </a:xfrm>
            <a:custGeom>
              <a:avLst/>
              <a:gdLst/>
              <a:ahLst/>
              <a:cxnLst/>
              <a:rect l="l" t="t" r="r" b="b"/>
              <a:pathLst>
                <a:path w="875216" h="233814">
                  <a:moveTo>
                    <a:pt x="18387" y="0"/>
                  </a:moveTo>
                  <a:lnTo>
                    <a:pt x="856829" y="0"/>
                  </a:lnTo>
                  <a:cubicBezTo>
                    <a:pt x="866984" y="0"/>
                    <a:pt x="875216" y="8232"/>
                    <a:pt x="875216" y="18387"/>
                  </a:cubicBezTo>
                  <a:lnTo>
                    <a:pt x="875216" y="215426"/>
                  </a:lnTo>
                  <a:cubicBezTo>
                    <a:pt x="875216" y="225581"/>
                    <a:pt x="866984" y="233814"/>
                    <a:pt x="856829" y="233814"/>
                  </a:cubicBezTo>
                  <a:lnTo>
                    <a:pt x="18387" y="233814"/>
                  </a:lnTo>
                  <a:cubicBezTo>
                    <a:pt x="8232" y="233814"/>
                    <a:pt x="0" y="225581"/>
                    <a:pt x="0" y="215426"/>
                  </a:cubicBezTo>
                  <a:lnTo>
                    <a:pt x="0" y="18387"/>
                  </a:lnTo>
                  <a:cubicBezTo>
                    <a:pt x="0" y="8232"/>
                    <a:pt x="8232" y="0"/>
                    <a:pt x="18387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9525"/>
              <a:ext cx="875216" cy="243339"/>
            </a:xfrm>
            <a:prstGeom prst="rect">
              <a:avLst/>
            </a:prstGeom>
          </p:spPr>
          <p:txBody>
            <a:bodyPr lIns="34788" tIns="34788" rIns="34788" bIns="34788" rtlCol="0" anchor="ctr"/>
            <a:lstStyle/>
            <a:p>
              <a:pPr marL="0" lvl="0" indent="0" algn="ctr">
                <a:lnSpc>
                  <a:spcPts val="1463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6" name="TextBox 6"/>
          <p:cNvSpPr txBox="1"/>
          <p:nvPr/>
        </p:nvSpPr>
        <p:spPr>
          <a:xfrm>
            <a:off x="8475846" y="5017028"/>
            <a:ext cx="2500926" cy="2908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402"/>
              </a:lnSpc>
            </a:pPr>
            <a:r>
              <a:rPr lang="en-US" sz="1716" b="1" spc="85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Amanda Vainowski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8460493" y="5263268"/>
            <a:ext cx="2500926" cy="23001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06"/>
              </a:lnSpc>
            </a:pPr>
            <a:r>
              <a:rPr lang="en-US" sz="1290" spc="64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Senior Contracts Manager</a:t>
            </a:r>
          </a:p>
        </p:txBody>
      </p:sp>
      <p:sp>
        <p:nvSpPr>
          <p:cNvPr id="14" name="AutoShape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 flipV="1">
            <a:off x="8166236" y="5280236"/>
            <a:ext cx="222461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8" name="AutoShape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184627" y="5270351"/>
            <a:ext cx="0" cy="3524491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5" name="AutoShape 1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8184627" y="6272727"/>
            <a:ext cx="202991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24" name="Group 2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8382310" y="5913678"/>
            <a:ext cx="2687999" cy="718098"/>
            <a:chOff x="0" y="0"/>
            <a:chExt cx="875216" cy="233814"/>
          </a:xfrm>
        </p:grpSpPr>
        <p:sp>
          <p:nvSpPr>
            <p:cNvPr id="25" name="Freeform 25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875216" cy="233814"/>
            </a:xfrm>
            <a:custGeom>
              <a:avLst/>
              <a:gdLst/>
              <a:ahLst/>
              <a:cxnLst/>
              <a:rect l="l" t="t" r="r" b="b"/>
              <a:pathLst>
                <a:path w="875216" h="233814">
                  <a:moveTo>
                    <a:pt x="18387" y="0"/>
                  </a:moveTo>
                  <a:lnTo>
                    <a:pt x="856829" y="0"/>
                  </a:lnTo>
                  <a:cubicBezTo>
                    <a:pt x="866984" y="0"/>
                    <a:pt x="875216" y="8232"/>
                    <a:pt x="875216" y="18387"/>
                  </a:cubicBezTo>
                  <a:lnTo>
                    <a:pt x="875216" y="215426"/>
                  </a:lnTo>
                  <a:cubicBezTo>
                    <a:pt x="875216" y="225581"/>
                    <a:pt x="866984" y="233814"/>
                    <a:pt x="856829" y="233814"/>
                  </a:cubicBezTo>
                  <a:lnTo>
                    <a:pt x="18387" y="233814"/>
                  </a:lnTo>
                  <a:cubicBezTo>
                    <a:pt x="8232" y="233814"/>
                    <a:pt x="0" y="225581"/>
                    <a:pt x="0" y="215426"/>
                  </a:cubicBezTo>
                  <a:lnTo>
                    <a:pt x="0" y="18387"/>
                  </a:lnTo>
                  <a:cubicBezTo>
                    <a:pt x="0" y="8232"/>
                    <a:pt x="8232" y="0"/>
                    <a:pt x="18387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TextBox 26"/>
            <p:cNvSpPr txBox="1"/>
            <p:nvPr/>
          </p:nvSpPr>
          <p:spPr>
            <a:xfrm>
              <a:off x="0" y="-9525"/>
              <a:ext cx="875216" cy="243339"/>
            </a:xfrm>
            <a:prstGeom prst="rect">
              <a:avLst/>
            </a:prstGeom>
          </p:spPr>
          <p:txBody>
            <a:bodyPr lIns="34788" tIns="34788" rIns="34788" bIns="34788" rtlCol="0" anchor="ctr"/>
            <a:lstStyle/>
            <a:p>
              <a:pPr marL="0" lvl="0" indent="0" algn="ctr">
                <a:lnSpc>
                  <a:spcPts val="1463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7" name="TextBox 27"/>
          <p:cNvSpPr txBox="1"/>
          <p:nvPr/>
        </p:nvSpPr>
        <p:spPr>
          <a:xfrm>
            <a:off x="8469459" y="6009519"/>
            <a:ext cx="2500926" cy="2908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402"/>
              </a:lnSpc>
            </a:pPr>
            <a:r>
              <a:rPr lang="en-US" sz="1716" b="1" spc="85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Deborah Bolick</a:t>
            </a:r>
          </a:p>
        </p:txBody>
      </p:sp>
      <p:sp>
        <p:nvSpPr>
          <p:cNvPr id="28" name="TextBox 28"/>
          <p:cNvSpPr txBox="1"/>
          <p:nvPr/>
        </p:nvSpPr>
        <p:spPr>
          <a:xfrm>
            <a:off x="8454106" y="6255760"/>
            <a:ext cx="2500926" cy="23001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06"/>
              </a:lnSpc>
            </a:pPr>
            <a:r>
              <a:rPr lang="en-US" sz="1290" spc="64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Lead Contract Analyst</a:t>
            </a:r>
          </a:p>
        </p:txBody>
      </p:sp>
      <p:sp>
        <p:nvSpPr>
          <p:cNvPr id="16" name="AutoShape 1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8206455" y="7113432"/>
            <a:ext cx="175855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29" name="Group 2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8382310" y="6754383"/>
            <a:ext cx="2687999" cy="718098"/>
            <a:chOff x="0" y="0"/>
            <a:chExt cx="875216" cy="233814"/>
          </a:xfrm>
        </p:grpSpPr>
        <p:sp>
          <p:nvSpPr>
            <p:cNvPr id="30" name="Freeform 30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875216" cy="233814"/>
            </a:xfrm>
            <a:custGeom>
              <a:avLst/>
              <a:gdLst/>
              <a:ahLst/>
              <a:cxnLst/>
              <a:rect l="l" t="t" r="r" b="b"/>
              <a:pathLst>
                <a:path w="875216" h="233814">
                  <a:moveTo>
                    <a:pt x="18387" y="0"/>
                  </a:moveTo>
                  <a:lnTo>
                    <a:pt x="856829" y="0"/>
                  </a:lnTo>
                  <a:cubicBezTo>
                    <a:pt x="866984" y="0"/>
                    <a:pt x="875216" y="8232"/>
                    <a:pt x="875216" y="18387"/>
                  </a:cubicBezTo>
                  <a:lnTo>
                    <a:pt x="875216" y="215426"/>
                  </a:lnTo>
                  <a:cubicBezTo>
                    <a:pt x="875216" y="225581"/>
                    <a:pt x="866984" y="233814"/>
                    <a:pt x="856829" y="233814"/>
                  </a:cubicBezTo>
                  <a:lnTo>
                    <a:pt x="18387" y="233814"/>
                  </a:lnTo>
                  <a:cubicBezTo>
                    <a:pt x="8232" y="233814"/>
                    <a:pt x="0" y="225581"/>
                    <a:pt x="0" y="215426"/>
                  </a:cubicBezTo>
                  <a:lnTo>
                    <a:pt x="0" y="18387"/>
                  </a:lnTo>
                  <a:cubicBezTo>
                    <a:pt x="0" y="8232"/>
                    <a:pt x="8232" y="0"/>
                    <a:pt x="18387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TextBox 31"/>
            <p:cNvSpPr txBox="1"/>
            <p:nvPr/>
          </p:nvSpPr>
          <p:spPr>
            <a:xfrm>
              <a:off x="0" y="-9525"/>
              <a:ext cx="875216" cy="243339"/>
            </a:xfrm>
            <a:prstGeom prst="rect">
              <a:avLst/>
            </a:prstGeom>
          </p:spPr>
          <p:txBody>
            <a:bodyPr lIns="34788" tIns="34788" rIns="34788" bIns="34788" rtlCol="0" anchor="ctr"/>
            <a:lstStyle/>
            <a:p>
              <a:pPr marL="0" lvl="0" indent="0" algn="ctr">
                <a:lnSpc>
                  <a:spcPts val="1463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32" name="TextBox 32"/>
          <p:cNvSpPr txBox="1"/>
          <p:nvPr/>
        </p:nvSpPr>
        <p:spPr>
          <a:xfrm>
            <a:off x="8469459" y="6850224"/>
            <a:ext cx="2500926" cy="2908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402"/>
              </a:lnSpc>
            </a:pPr>
            <a:r>
              <a:rPr lang="en-US" sz="1716" b="1" spc="85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Alexcia Plummer</a:t>
            </a:r>
          </a:p>
        </p:txBody>
      </p:sp>
      <p:sp>
        <p:nvSpPr>
          <p:cNvPr id="33" name="TextBox 33"/>
          <p:cNvSpPr txBox="1"/>
          <p:nvPr/>
        </p:nvSpPr>
        <p:spPr>
          <a:xfrm>
            <a:off x="8454106" y="7096465"/>
            <a:ext cx="2500926" cy="23001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06"/>
              </a:lnSpc>
            </a:pPr>
            <a:r>
              <a:rPr lang="en-US" sz="1290" spc="64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Lead Contract Analyst</a:t>
            </a:r>
          </a:p>
        </p:txBody>
      </p:sp>
      <p:sp>
        <p:nvSpPr>
          <p:cNvPr id="17" name="AutoShape 1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8206455" y="7954138"/>
            <a:ext cx="175855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34" name="Group 3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8382310" y="7595089"/>
            <a:ext cx="2687999" cy="718098"/>
            <a:chOff x="0" y="0"/>
            <a:chExt cx="875216" cy="233814"/>
          </a:xfrm>
        </p:grpSpPr>
        <p:sp>
          <p:nvSpPr>
            <p:cNvPr id="35" name="Freeform 35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875216" cy="233814"/>
            </a:xfrm>
            <a:custGeom>
              <a:avLst/>
              <a:gdLst/>
              <a:ahLst/>
              <a:cxnLst/>
              <a:rect l="l" t="t" r="r" b="b"/>
              <a:pathLst>
                <a:path w="875216" h="233814">
                  <a:moveTo>
                    <a:pt x="18387" y="0"/>
                  </a:moveTo>
                  <a:lnTo>
                    <a:pt x="856829" y="0"/>
                  </a:lnTo>
                  <a:cubicBezTo>
                    <a:pt x="866984" y="0"/>
                    <a:pt x="875216" y="8232"/>
                    <a:pt x="875216" y="18387"/>
                  </a:cubicBezTo>
                  <a:lnTo>
                    <a:pt x="875216" y="215426"/>
                  </a:lnTo>
                  <a:cubicBezTo>
                    <a:pt x="875216" y="225581"/>
                    <a:pt x="866984" y="233814"/>
                    <a:pt x="856829" y="233814"/>
                  </a:cubicBezTo>
                  <a:lnTo>
                    <a:pt x="18387" y="233814"/>
                  </a:lnTo>
                  <a:cubicBezTo>
                    <a:pt x="8232" y="233814"/>
                    <a:pt x="0" y="225581"/>
                    <a:pt x="0" y="215426"/>
                  </a:cubicBezTo>
                  <a:lnTo>
                    <a:pt x="0" y="18387"/>
                  </a:lnTo>
                  <a:cubicBezTo>
                    <a:pt x="0" y="8232"/>
                    <a:pt x="8232" y="0"/>
                    <a:pt x="18387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TextBox 36"/>
            <p:cNvSpPr txBox="1"/>
            <p:nvPr/>
          </p:nvSpPr>
          <p:spPr>
            <a:xfrm>
              <a:off x="0" y="-9525"/>
              <a:ext cx="875216" cy="243339"/>
            </a:xfrm>
            <a:prstGeom prst="rect">
              <a:avLst/>
            </a:prstGeom>
          </p:spPr>
          <p:txBody>
            <a:bodyPr lIns="34788" tIns="34788" rIns="34788" bIns="34788" rtlCol="0" anchor="ctr"/>
            <a:lstStyle/>
            <a:p>
              <a:pPr marL="0" lvl="0" indent="0" algn="ctr">
                <a:lnSpc>
                  <a:spcPts val="1463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37" name="TextBox 37"/>
          <p:cNvSpPr txBox="1"/>
          <p:nvPr/>
        </p:nvSpPr>
        <p:spPr>
          <a:xfrm>
            <a:off x="8469459" y="7690930"/>
            <a:ext cx="2500926" cy="2908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402"/>
              </a:lnSpc>
            </a:pPr>
            <a:r>
              <a:rPr lang="en-US" sz="1716" b="1" spc="85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Nate Bowers</a:t>
            </a:r>
          </a:p>
        </p:txBody>
      </p:sp>
      <p:sp>
        <p:nvSpPr>
          <p:cNvPr id="38" name="TextBox 38"/>
          <p:cNvSpPr txBox="1"/>
          <p:nvPr/>
        </p:nvSpPr>
        <p:spPr>
          <a:xfrm>
            <a:off x="8454106" y="7937170"/>
            <a:ext cx="2500926" cy="23001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06"/>
              </a:lnSpc>
            </a:pPr>
            <a:r>
              <a:rPr lang="en-US" sz="1290" spc="64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Contract Analyst</a:t>
            </a:r>
          </a:p>
        </p:txBody>
      </p:sp>
      <p:sp>
        <p:nvSpPr>
          <p:cNvPr id="18" name="AutoShape 1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8166236" y="8794843"/>
            <a:ext cx="231859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39" name="Group 3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8398095" y="8435794"/>
            <a:ext cx="2687999" cy="718098"/>
            <a:chOff x="0" y="0"/>
            <a:chExt cx="875216" cy="233814"/>
          </a:xfrm>
        </p:grpSpPr>
        <p:sp>
          <p:nvSpPr>
            <p:cNvPr id="40" name="Freeform 40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875216" cy="233814"/>
            </a:xfrm>
            <a:custGeom>
              <a:avLst/>
              <a:gdLst/>
              <a:ahLst/>
              <a:cxnLst/>
              <a:rect l="l" t="t" r="r" b="b"/>
              <a:pathLst>
                <a:path w="875216" h="233814">
                  <a:moveTo>
                    <a:pt x="18387" y="0"/>
                  </a:moveTo>
                  <a:lnTo>
                    <a:pt x="856829" y="0"/>
                  </a:lnTo>
                  <a:cubicBezTo>
                    <a:pt x="866984" y="0"/>
                    <a:pt x="875216" y="8232"/>
                    <a:pt x="875216" y="18387"/>
                  </a:cubicBezTo>
                  <a:lnTo>
                    <a:pt x="875216" y="215426"/>
                  </a:lnTo>
                  <a:cubicBezTo>
                    <a:pt x="875216" y="225581"/>
                    <a:pt x="866984" y="233814"/>
                    <a:pt x="856829" y="233814"/>
                  </a:cubicBezTo>
                  <a:lnTo>
                    <a:pt x="18387" y="233814"/>
                  </a:lnTo>
                  <a:cubicBezTo>
                    <a:pt x="8232" y="233814"/>
                    <a:pt x="0" y="225581"/>
                    <a:pt x="0" y="215426"/>
                  </a:cubicBezTo>
                  <a:lnTo>
                    <a:pt x="0" y="18387"/>
                  </a:lnTo>
                  <a:cubicBezTo>
                    <a:pt x="0" y="8232"/>
                    <a:pt x="8232" y="0"/>
                    <a:pt x="18387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TextBox 41"/>
            <p:cNvSpPr txBox="1"/>
            <p:nvPr/>
          </p:nvSpPr>
          <p:spPr>
            <a:xfrm>
              <a:off x="0" y="-9525"/>
              <a:ext cx="875216" cy="243339"/>
            </a:xfrm>
            <a:prstGeom prst="rect">
              <a:avLst/>
            </a:prstGeom>
          </p:spPr>
          <p:txBody>
            <a:bodyPr lIns="34788" tIns="34788" rIns="34788" bIns="34788" rtlCol="0" anchor="ctr"/>
            <a:lstStyle/>
            <a:p>
              <a:pPr marL="0" lvl="0" indent="0" algn="ctr">
                <a:lnSpc>
                  <a:spcPts val="1463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42" name="TextBox 42"/>
          <p:cNvSpPr txBox="1"/>
          <p:nvPr/>
        </p:nvSpPr>
        <p:spPr>
          <a:xfrm>
            <a:off x="8485245" y="8531635"/>
            <a:ext cx="2500926" cy="2908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402"/>
              </a:lnSpc>
            </a:pPr>
            <a:r>
              <a:rPr lang="en-US" sz="1716" b="1" spc="85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Beth Gorey</a:t>
            </a:r>
          </a:p>
        </p:txBody>
      </p:sp>
      <p:sp>
        <p:nvSpPr>
          <p:cNvPr id="43" name="TextBox 43"/>
          <p:cNvSpPr txBox="1"/>
          <p:nvPr/>
        </p:nvSpPr>
        <p:spPr>
          <a:xfrm>
            <a:off x="8469892" y="8777875"/>
            <a:ext cx="2500926" cy="23001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06"/>
              </a:lnSpc>
            </a:pPr>
            <a:r>
              <a:rPr lang="en-US" sz="1290" spc="64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Contract Analyst</a:t>
            </a:r>
          </a:p>
        </p:txBody>
      </p:sp>
      <p:sp>
        <p:nvSpPr>
          <p:cNvPr id="9" name="AutoShap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043190" y="2455544"/>
            <a:ext cx="5496413" cy="163975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9" name="Group 1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2050877" y="4072508"/>
            <a:ext cx="2863357" cy="828380"/>
            <a:chOff x="0" y="0"/>
            <a:chExt cx="932313" cy="269722"/>
          </a:xfrm>
        </p:grpSpPr>
        <p:sp>
          <p:nvSpPr>
            <p:cNvPr id="20" name="Freeform 20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932313" cy="269722"/>
            </a:xfrm>
            <a:custGeom>
              <a:avLst/>
              <a:gdLst/>
              <a:ahLst/>
              <a:cxnLst/>
              <a:rect l="l" t="t" r="r" b="b"/>
              <a:pathLst>
                <a:path w="932313" h="269722">
                  <a:moveTo>
                    <a:pt x="27038" y="0"/>
                  </a:moveTo>
                  <a:lnTo>
                    <a:pt x="905275" y="0"/>
                  </a:lnTo>
                  <a:cubicBezTo>
                    <a:pt x="912446" y="0"/>
                    <a:pt x="919323" y="2849"/>
                    <a:pt x="924394" y="7919"/>
                  </a:cubicBezTo>
                  <a:cubicBezTo>
                    <a:pt x="929464" y="12990"/>
                    <a:pt x="932313" y="19867"/>
                    <a:pt x="932313" y="27038"/>
                  </a:cubicBezTo>
                  <a:lnTo>
                    <a:pt x="932313" y="242684"/>
                  </a:lnTo>
                  <a:cubicBezTo>
                    <a:pt x="932313" y="257616"/>
                    <a:pt x="920208" y="269722"/>
                    <a:pt x="905275" y="269722"/>
                  </a:cubicBezTo>
                  <a:lnTo>
                    <a:pt x="27038" y="269722"/>
                  </a:lnTo>
                  <a:cubicBezTo>
                    <a:pt x="12105" y="269722"/>
                    <a:pt x="0" y="257616"/>
                    <a:pt x="0" y="242684"/>
                  </a:cubicBezTo>
                  <a:lnTo>
                    <a:pt x="0" y="27038"/>
                  </a:lnTo>
                  <a:cubicBezTo>
                    <a:pt x="0" y="12105"/>
                    <a:pt x="12105" y="0"/>
                    <a:pt x="27038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TextBox 21"/>
            <p:cNvSpPr txBox="1"/>
            <p:nvPr/>
          </p:nvSpPr>
          <p:spPr>
            <a:xfrm>
              <a:off x="0" y="-9525"/>
              <a:ext cx="932313" cy="279247"/>
            </a:xfrm>
            <a:prstGeom prst="rect">
              <a:avLst/>
            </a:prstGeom>
          </p:spPr>
          <p:txBody>
            <a:bodyPr lIns="72945" tIns="72945" rIns="72945" bIns="72945" rtlCol="0" anchor="ctr"/>
            <a:lstStyle/>
            <a:p>
              <a:pPr marL="0" lvl="0" indent="0" algn="ctr">
                <a:lnSpc>
                  <a:spcPts val="1463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2" name="TextBox 22"/>
          <p:cNvSpPr txBox="1"/>
          <p:nvPr/>
        </p:nvSpPr>
        <p:spPr>
          <a:xfrm>
            <a:off x="12286935" y="4200794"/>
            <a:ext cx="2391242" cy="2908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402"/>
              </a:lnSpc>
            </a:pPr>
            <a:r>
              <a:rPr lang="en-US" sz="1716" b="1" spc="85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Michelle Meloy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12197973" y="4453540"/>
            <a:ext cx="2569167" cy="23001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06"/>
              </a:lnSpc>
            </a:pPr>
            <a:r>
              <a:rPr lang="en-US" sz="1290" spc="64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Associate Contract Analyst</a:t>
            </a:r>
          </a:p>
        </p:txBody>
      </p:sp>
      <p:sp>
        <p:nvSpPr>
          <p:cNvPr id="2" name="TextBox 2"/>
          <p:cNvSpPr txBox="1"/>
          <p:nvPr/>
        </p:nvSpPr>
        <p:spPr>
          <a:xfrm>
            <a:off x="13399903" y="10231755"/>
            <a:ext cx="2715816" cy="3448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sz="1800">
                <a:solidFill>
                  <a:srgbClr val="8E6F3E"/>
                </a:solidFill>
                <a:latin typeface="ITC Franklin Gothic LT"/>
                <a:ea typeface="ITC Franklin Gothic LT"/>
                <a:cs typeface="ITC Franklin Gothic LT"/>
                <a:sym typeface="ITC Franklin Gothic LT"/>
              </a:rPr>
              <a:t>Last updated 04/01/2026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99</Words>
  <Application>Microsoft Office PowerPoint</Application>
  <PresentationFormat>Custom</PresentationFormat>
  <Paragraphs>40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Garet</vt:lpstr>
      <vt:lpstr>Garet Bold</vt:lpstr>
      <vt:lpstr>ITC Franklin Gothic LT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SPS Organizational Charts ADA (18 x 12 in)</dc:title>
  <cp:lastModifiedBy>H Rose Bretz</cp:lastModifiedBy>
  <cp:revision>2</cp:revision>
  <dcterms:created xsi:type="dcterms:W3CDTF">2006-08-16T00:00:00Z</dcterms:created>
  <dcterms:modified xsi:type="dcterms:W3CDTF">2026-07-06T16:00:27Z</dcterms:modified>
  <dc:identifier>DAHFnX0UlcY</dc:identifier>
</cp:coreProperties>
</file>