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6459200" cy="10972800"/>
  <p:notesSz cx="6858000" cy="9144000"/>
  <p:embeddedFontLst>
    <p:embeddedFont>
      <p:font typeface="Garet" panose="020B0604020202020204" charset="0"/>
      <p:regular r:id="rId3"/>
    </p:embeddedFont>
    <p:embeddedFont>
      <p:font typeface="Garet Bold" panose="020B0604020202020204" charset="0"/>
      <p:regular r:id="rId4"/>
    </p:embeddedFont>
    <p:embeddedFont>
      <p:font typeface="ITC Franklin Gothic LT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19" autoAdjust="0"/>
    <p:restoredTop sz="94622" autoAdjust="0"/>
  </p:normalViewPr>
  <p:slideViewPr>
    <p:cSldViewPr>
      <p:cViewPr varScale="1">
        <p:scale>
          <a:sx n="65" d="100"/>
          <a:sy n="65" d="100"/>
        </p:scale>
        <p:origin x="45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TextBox 257"/>
          <p:cNvSpPr txBox="1"/>
          <p:nvPr/>
        </p:nvSpPr>
        <p:spPr>
          <a:xfrm>
            <a:off x="2785373" y="170240"/>
            <a:ext cx="10197139" cy="3067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 spc="3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PROGRAM SERVICES POST AWARD</a:t>
            </a:r>
          </a:p>
        </p:txBody>
      </p:sp>
      <p:grpSp>
        <p:nvGrpSpPr>
          <p:cNvPr id="252" name="Group 25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85780" y="565295"/>
            <a:ext cx="2258563" cy="654285"/>
            <a:chOff x="0" y="0"/>
            <a:chExt cx="785727" cy="227618"/>
          </a:xfrm>
        </p:grpSpPr>
        <p:sp>
          <p:nvSpPr>
            <p:cNvPr id="253" name="Freeform 25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85727" cy="227618"/>
            </a:xfrm>
            <a:custGeom>
              <a:avLst/>
              <a:gdLst/>
              <a:ahLst/>
              <a:cxnLst/>
              <a:rect l="l" t="t" r="r" b="b"/>
              <a:pathLst>
                <a:path w="785727" h="227618">
                  <a:moveTo>
                    <a:pt x="34278" y="0"/>
                  </a:moveTo>
                  <a:lnTo>
                    <a:pt x="751449" y="0"/>
                  </a:lnTo>
                  <a:cubicBezTo>
                    <a:pt x="760540" y="0"/>
                    <a:pt x="769259" y="3611"/>
                    <a:pt x="775687" y="10040"/>
                  </a:cubicBezTo>
                  <a:cubicBezTo>
                    <a:pt x="782116" y="16468"/>
                    <a:pt x="785727" y="25187"/>
                    <a:pt x="785727" y="34278"/>
                  </a:cubicBezTo>
                  <a:lnTo>
                    <a:pt x="785727" y="193340"/>
                  </a:lnTo>
                  <a:cubicBezTo>
                    <a:pt x="785727" y="202431"/>
                    <a:pt x="782116" y="211150"/>
                    <a:pt x="775687" y="217578"/>
                  </a:cubicBezTo>
                  <a:cubicBezTo>
                    <a:pt x="769259" y="224007"/>
                    <a:pt x="760540" y="227618"/>
                    <a:pt x="751449" y="227618"/>
                  </a:cubicBezTo>
                  <a:lnTo>
                    <a:pt x="34278" y="227618"/>
                  </a:lnTo>
                  <a:cubicBezTo>
                    <a:pt x="25187" y="227618"/>
                    <a:pt x="16468" y="224007"/>
                    <a:pt x="10040" y="217578"/>
                  </a:cubicBezTo>
                  <a:cubicBezTo>
                    <a:pt x="3611" y="211150"/>
                    <a:pt x="0" y="202431"/>
                    <a:pt x="0" y="193340"/>
                  </a:cubicBezTo>
                  <a:lnTo>
                    <a:pt x="0" y="34278"/>
                  </a:lnTo>
                  <a:cubicBezTo>
                    <a:pt x="0" y="25187"/>
                    <a:pt x="3611" y="16468"/>
                    <a:pt x="10040" y="10040"/>
                  </a:cubicBezTo>
                  <a:cubicBezTo>
                    <a:pt x="16468" y="3611"/>
                    <a:pt x="25187" y="0"/>
                    <a:pt x="3427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4" name="TextBox 254"/>
            <p:cNvSpPr txBox="1"/>
            <p:nvPr/>
          </p:nvSpPr>
          <p:spPr>
            <a:xfrm>
              <a:off x="0" y="-19050"/>
              <a:ext cx="785727" cy="246668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56" name="TextBox 256"/>
          <p:cNvSpPr txBox="1"/>
          <p:nvPr/>
        </p:nvSpPr>
        <p:spPr>
          <a:xfrm>
            <a:off x="6344565" y="627308"/>
            <a:ext cx="1940992" cy="2651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Susan Corwin</a:t>
            </a:r>
          </a:p>
        </p:txBody>
      </p:sp>
      <p:sp>
        <p:nvSpPr>
          <p:cNvPr id="255" name="TextBox 255"/>
          <p:cNvSpPr txBox="1"/>
          <p:nvPr/>
        </p:nvSpPr>
        <p:spPr>
          <a:xfrm>
            <a:off x="6344565" y="896466"/>
            <a:ext cx="1940992" cy="2081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Director Post Award</a:t>
            </a:r>
          </a:p>
        </p:txBody>
      </p:sp>
      <p:sp>
        <p:nvSpPr>
          <p:cNvPr id="8" name="AutoShap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8444343" y="571971"/>
            <a:ext cx="5289602" cy="320467"/>
          </a:xfrm>
          <a:prstGeom prst="line">
            <a:avLst/>
          </a:prstGeom>
          <a:ln w="3810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733945" y="369781"/>
            <a:ext cx="1992117" cy="404379"/>
            <a:chOff x="0" y="0"/>
            <a:chExt cx="899178" cy="182524"/>
          </a:xfrm>
        </p:grpSpPr>
        <p:sp>
          <p:nvSpPr>
            <p:cNvPr id="5" name="Freeform 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99178" cy="182524"/>
            </a:xfrm>
            <a:custGeom>
              <a:avLst/>
              <a:gdLst/>
              <a:ahLst/>
              <a:cxnLst/>
              <a:rect l="l" t="t" r="r" b="b"/>
              <a:pathLst>
                <a:path w="899178" h="182524">
                  <a:moveTo>
                    <a:pt x="38863" y="0"/>
                  </a:moveTo>
                  <a:lnTo>
                    <a:pt x="860315" y="0"/>
                  </a:lnTo>
                  <a:cubicBezTo>
                    <a:pt x="881778" y="0"/>
                    <a:pt x="899178" y="17399"/>
                    <a:pt x="899178" y="38863"/>
                  </a:cubicBezTo>
                  <a:lnTo>
                    <a:pt x="899178" y="143661"/>
                  </a:lnTo>
                  <a:cubicBezTo>
                    <a:pt x="899178" y="153968"/>
                    <a:pt x="895083" y="163853"/>
                    <a:pt x="887795" y="171141"/>
                  </a:cubicBezTo>
                  <a:cubicBezTo>
                    <a:pt x="880507" y="178429"/>
                    <a:pt x="870622" y="182524"/>
                    <a:pt x="860315" y="182524"/>
                  </a:cubicBezTo>
                  <a:lnTo>
                    <a:pt x="38863" y="182524"/>
                  </a:lnTo>
                  <a:cubicBezTo>
                    <a:pt x="17399" y="182524"/>
                    <a:pt x="0" y="165124"/>
                    <a:pt x="0" y="143661"/>
                  </a:cubicBezTo>
                  <a:lnTo>
                    <a:pt x="0" y="38863"/>
                  </a:lnTo>
                  <a:cubicBezTo>
                    <a:pt x="0" y="17399"/>
                    <a:pt x="17399" y="0"/>
                    <a:pt x="3886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19050"/>
              <a:ext cx="899178" cy="201574"/>
            </a:xfrm>
            <a:prstGeom prst="rect">
              <a:avLst/>
            </a:prstGeom>
          </p:spPr>
          <p:txBody>
            <a:bodyPr lIns="52620" tIns="52620" rIns="52620" bIns="52620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13829666" y="446475"/>
            <a:ext cx="1800675" cy="2319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7"/>
              </a:lnSpc>
            </a:pPr>
            <a:r>
              <a:rPr lang="en-US" sz="1405" b="1" spc="7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Operations Staff</a:t>
            </a:r>
          </a:p>
        </p:txBody>
      </p:sp>
      <p:sp>
        <p:nvSpPr>
          <p:cNvPr id="251" name="AutoShape 25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2703564" y="1219581"/>
            <a:ext cx="4556675" cy="532963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44" name="Group 24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5001" y="1320734"/>
            <a:ext cx="2258563" cy="863620"/>
            <a:chOff x="0" y="0"/>
            <a:chExt cx="785727" cy="300443"/>
          </a:xfrm>
        </p:grpSpPr>
        <p:sp>
          <p:nvSpPr>
            <p:cNvPr id="245" name="Freeform 24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85727" cy="300443"/>
            </a:xfrm>
            <a:custGeom>
              <a:avLst/>
              <a:gdLst/>
              <a:ahLst/>
              <a:cxnLst/>
              <a:rect l="l" t="t" r="r" b="b"/>
              <a:pathLst>
                <a:path w="785727" h="300443">
                  <a:moveTo>
                    <a:pt x="34278" y="0"/>
                  </a:moveTo>
                  <a:lnTo>
                    <a:pt x="751449" y="0"/>
                  </a:lnTo>
                  <a:cubicBezTo>
                    <a:pt x="760540" y="0"/>
                    <a:pt x="769259" y="3611"/>
                    <a:pt x="775687" y="10040"/>
                  </a:cubicBezTo>
                  <a:cubicBezTo>
                    <a:pt x="782116" y="16468"/>
                    <a:pt x="785727" y="25187"/>
                    <a:pt x="785727" y="34278"/>
                  </a:cubicBezTo>
                  <a:lnTo>
                    <a:pt x="785727" y="266165"/>
                  </a:lnTo>
                  <a:cubicBezTo>
                    <a:pt x="785727" y="275256"/>
                    <a:pt x="782116" y="283975"/>
                    <a:pt x="775687" y="290403"/>
                  </a:cubicBezTo>
                  <a:cubicBezTo>
                    <a:pt x="769259" y="296832"/>
                    <a:pt x="760540" y="300443"/>
                    <a:pt x="751449" y="300443"/>
                  </a:cubicBezTo>
                  <a:lnTo>
                    <a:pt x="34278" y="300443"/>
                  </a:lnTo>
                  <a:cubicBezTo>
                    <a:pt x="25187" y="300443"/>
                    <a:pt x="16468" y="296832"/>
                    <a:pt x="10040" y="290403"/>
                  </a:cubicBezTo>
                  <a:cubicBezTo>
                    <a:pt x="3611" y="283975"/>
                    <a:pt x="0" y="275256"/>
                    <a:pt x="0" y="266165"/>
                  </a:cubicBezTo>
                  <a:lnTo>
                    <a:pt x="0" y="34278"/>
                  </a:lnTo>
                  <a:cubicBezTo>
                    <a:pt x="0" y="25187"/>
                    <a:pt x="3611" y="16468"/>
                    <a:pt x="10040" y="10040"/>
                  </a:cubicBezTo>
                  <a:cubicBezTo>
                    <a:pt x="16468" y="3611"/>
                    <a:pt x="25187" y="0"/>
                    <a:pt x="3427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" name="TextBox 246"/>
            <p:cNvSpPr txBox="1"/>
            <p:nvPr/>
          </p:nvSpPr>
          <p:spPr>
            <a:xfrm>
              <a:off x="0" y="-19050"/>
              <a:ext cx="785727" cy="319493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48" name="TextBox 248"/>
          <p:cNvSpPr txBox="1"/>
          <p:nvPr/>
        </p:nvSpPr>
        <p:spPr>
          <a:xfrm>
            <a:off x="603786" y="1392271"/>
            <a:ext cx="1940992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Marcie Britton</a:t>
            </a:r>
          </a:p>
        </p:txBody>
      </p:sp>
      <p:sp>
        <p:nvSpPr>
          <p:cNvPr id="247" name="TextBox 247"/>
          <p:cNvSpPr txBox="1"/>
          <p:nvPr/>
        </p:nvSpPr>
        <p:spPr>
          <a:xfrm>
            <a:off x="603786" y="1650935"/>
            <a:ext cx="1940992" cy="4185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Manager </a:t>
            </a:r>
          </a:p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Launch &amp; Subaward</a:t>
            </a:r>
          </a:p>
        </p:txBody>
      </p:sp>
      <p:sp>
        <p:nvSpPr>
          <p:cNvPr id="249" name="AutoShape 24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208107" y="1752544"/>
            <a:ext cx="236894" cy="485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50" name="AutoShape 25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6548" y="1753029"/>
            <a:ext cx="0" cy="7683822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43" name="AutoShape 24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226546" y="2796344"/>
            <a:ext cx="218453" cy="484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38" name="Group 23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5001" y="2299593"/>
            <a:ext cx="2759786" cy="993504"/>
            <a:chOff x="0" y="0"/>
            <a:chExt cx="1297856" cy="467219"/>
          </a:xfrm>
        </p:grpSpPr>
        <p:sp>
          <p:nvSpPr>
            <p:cNvPr id="239" name="Freeform 23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297856" cy="467219"/>
            </a:xfrm>
            <a:custGeom>
              <a:avLst/>
              <a:gdLst/>
              <a:ahLst/>
              <a:cxnLst/>
              <a:rect l="l" t="t" r="r" b="b"/>
              <a:pathLst>
                <a:path w="1297856" h="467219">
                  <a:moveTo>
                    <a:pt x="28053" y="0"/>
                  </a:moveTo>
                  <a:lnTo>
                    <a:pt x="1269804" y="0"/>
                  </a:lnTo>
                  <a:cubicBezTo>
                    <a:pt x="1285297" y="0"/>
                    <a:pt x="1297856" y="12560"/>
                    <a:pt x="1297856" y="28053"/>
                  </a:cubicBezTo>
                  <a:lnTo>
                    <a:pt x="1297856" y="439167"/>
                  </a:lnTo>
                  <a:cubicBezTo>
                    <a:pt x="1297856" y="454660"/>
                    <a:pt x="1285297" y="467219"/>
                    <a:pt x="1269804" y="467219"/>
                  </a:cubicBezTo>
                  <a:lnTo>
                    <a:pt x="28053" y="467219"/>
                  </a:lnTo>
                  <a:cubicBezTo>
                    <a:pt x="12560" y="467219"/>
                    <a:pt x="0" y="454660"/>
                    <a:pt x="0" y="439167"/>
                  </a:cubicBezTo>
                  <a:lnTo>
                    <a:pt x="0" y="28053"/>
                  </a:lnTo>
                  <a:cubicBezTo>
                    <a:pt x="0" y="12560"/>
                    <a:pt x="12560" y="0"/>
                    <a:pt x="2805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" name="TextBox 240"/>
            <p:cNvSpPr txBox="1"/>
            <p:nvPr/>
          </p:nvSpPr>
          <p:spPr>
            <a:xfrm>
              <a:off x="0" y="-19050"/>
              <a:ext cx="1297856" cy="486269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42" name="TextBox 242"/>
          <p:cNvSpPr txBox="1"/>
          <p:nvPr/>
        </p:nvSpPr>
        <p:spPr>
          <a:xfrm>
            <a:off x="1131501" y="2461940"/>
            <a:ext cx="1386785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Betsy Arias</a:t>
            </a:r>
          </a:p>
        </p:txBody>
      </p:sp>
      <p:sp>
        <p:nvSpPr>
          <p:cNvPr id="241" name="TextBox 241"/>
          <p:cNvSpPr txBox="1"/>
          <p:nvPr/>
        </p:nvSpPr>
        <p:spPr>
          <a:xfrm>
            <a:off x="502572" y="2726599"/>
            <a:ext cx="2644644" cy="427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Sponsored </a:t>
            </a:r>
          </a:p>
          <a:p>
            <a:pPr algn="ctr">
              <a:lnSpc>
                <a:spcPts val="1686"/>
              </a:lnSpc>
            </a:pPr>
            <a:r>
              <a:rPr lang="en-US" sz="1204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- Launch</a:t>
            </a:r>
          </a:p>
        </p:txBody>
      </p:sp>
      <p:sp>
        <p:nvSpPr>
          <p:cNvPr id="237" name="AutoShape 23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229272" y="3890002"/>
            <a:ext cx="215729" cy="41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32" name="Group 2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5001" y="3399115"/>
            <a:ext cx="2759786" cy="981775"/>
            <a:chOff x="0" y="0"/>
            <a:chExt cx="1297856" cy="461703"/>
          </a:xfrm>
        </p:grpSpPr>
        <p:sp>
          <p:nvSpPr>
            <p:cNvPr id="233" name="Freeform 23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297856" cy="461703"/>
            </a:xfrm>
            <a:custGeom>
              <a:avLst/>
              <a:gdLst/>
              <a:ahLst/>
              <a:cxnLst/>
              <a:rect l="l" t="t" r="r" b="b"/>
              <a:pathLst>
                <a:path w="1297856" h="461703">
                  <a:moveTo>
                    <a:pt x="28053" y="0"/>
                  </a:moveTo>
                  <a:lnTo>
                    <a:pt x="1269804" y="0"/>
                  </a:lnTo>
                  <a:cubicBezTo>
                    <a:pt x="1285297" y="0"/>
                    <a:pt x="1297856" y="12560"/>
                    <a:pt x="1297856" y="28053"/>
                  </a:cubicBezTo>
                  <a:lnTo>
                    <a:pt x="1297856" y="433651"/>
                  </a:lnTo>
                  <a:cubicBezTo>
                    <a:pt x="1297856" y="449144"/>
                    <a:pt x="1285297" y="461703"/>
                    <a:pt x="1269804" y="461703"/>
                  </a:cubicBezTo>
                  <a:lnTo>
                    <a:pt x="28053" y="461703"/>
                  </a:lnTo>
                  <a:cubicBezTo>
                    <a:pt x="12560" y="461703"/>
                    <a:pt x="0" y="449144"/>
                    <a:pt x="0" y="433651"/>
                  </a:cubicBezTo>
                  <a:lnTo>
                    <a:pt x="0" y="28053"/>
                  </a:lnTo>
                  <a:cubicBezTo>
                    <a:pt x="0" y="12560"/>
                    <a:pt x="12560" y="0"/>
                    <a:pt x="2805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" name="TextBox 234"/>
            <p:cNvSpPr txBox="1"/>
            <p:nvPr/>
          </p:nvSpPr>
          <p:spPr>
            <a:xfrm>
              <a:off x="0" y="-19050"/>
              <a:ext cx="1297856" cy="480753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36" name="TextBox 236"/>
          <p:cNvSpPr txBox="1"/>
          <p:nvPr/>
        </p:nvSpPr>
        <p:spPr>
          <a:xfrm>
            <a:off x="757954" y="3565462"/>
            <a:ext cx="2133879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Deirdre Halsema</a:t>
            </a:r>
          </a:p>
        </p:txBody>
      </p:sp>
      <p:sp>
        <p:nvSpPr>
          <p:cNvPr id="235" name="TextBox 235"/>
          <p:cNvSpPr txBox="1"/>
          <p:nvPr/>
        </p:nvSpPr>
        <p:spPr>
          <a:xfrm>
            <a:off x="610215" y="3853875"/>
            <a:ext cx="2429357" cy="427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</a:t>
            </a:r>
          </a:p>
          <a:p>
            <a:pPr algn="ctr">
              <a:lnSpc>
                <a:spcPts val="1686"/>
              </a:lnSpc>
            </a:pPr>
            <a:r>
              <a:rPr lang="en-US" sz="1204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Admin - Launch</a:t>
            </a:r>
          </a:p>
        </p:txBody>
      </p:sp>
      <p:sp>
        <p:nvSpPr>
          <p:cNvPr id="231" name="AutoShape 23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226548" y="4975060"/>
            <a:ext cx="218453" cy="41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26" name="Group 2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5001" y="4486485"/>
            <a:ext cx="2759786" cy="977149"/>
            <a:chOff x="0" y="0"/>
            <a:chExt cx="1297856" cy="459528"/>
          </a:xfrm>
        </p:grpSpPr>
        <p:sp>
          <p:nvSpPr>
            <p:cNvPr id="227" name="Freeform 22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297856" cy="459528"/>
            </a:xfrm>
            <a:custGeom>
              <a:avLst/>
              <a:gdLst/>
              <a:ahLst/>
              <a:cxnLst/>
              <a:rect l="l" t="t" r="r" b="b"/>
              <a:pathLst>
                <a:path w="1297856" h="459528">
                  <a:moveTo>
                    <a:pt x="28053" y="0"/>
                  </a:moveTo>
                  <a:lnTo>
                    <a:pt x="1269804" y="0"/>
                  </a:lnTo>
                  <a:cubicBezTo>
                    <a:pt x="1285297" y="0"/>
                    <a:pt x="1297856" y="12560"/>
                    <a:pt x="1297856" y="28053"/>
                  </a:cubicBezTo>
                  <a:lnTo>
                    <a:pt x="1297856" y="431476"/>
                  </a:lnTo>
                  <a:cubicBezTo>
                    <a:pt x="1297856" y="446969"/>
                    <a:pt x="1285297" y="459528"/>
                    <a:pt x="1269804" y="459528"/>
                  </a:cubicBezTo>
                  <a:lnTo>
                    <a:pt x="28053" y="459528"/>
                  </a:lnTo>
                  <a:cubicBezTo>
                    <a:pt x="12560" y="459528"/>
                    <a:pt x="0" y="446969"/>
                    <a:pt x="0" y="431476"/>
                  </a:cubicBezTo>
                  <a:lnTo>
                    <a:pt x="0" y="28053"/>
                  </a:lnTo>
                  <a:cubicBezTo>
                    <a:pt x="0" y="12560"/>
                    <a:pt x="12560" y="0"/>
                    <a:pt x="2805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" name="TextBox 228"/>
            <p:cNvSpPr txBox="1"/>
            <p:nvPr/>
          </p:nvSpPr>
          <p:spPr>
            <a:xfrm>
              <a:off x="0" y="-19050"/>
              <a:ext cx="1297856" cy="478578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30" name="TextBox 230"/>
          <p:cNvSpPr txBox="1"/>
          <p:nvPr/>
        </p:nvSpPr>
        <p:spPr>
          <a:xfrm>
            <a:off x="757954" y="4634330"/>
            <a:ext cx="2133879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Jennifer Rettig</a:t>
            </a:r>
          </a:p>
        </p:txBody>
      </p:sp>
      <p:sp>
        <p:nvSpPr>
          <p:cNvPr id="229" name="TextBox 229"/>
          <p:cNvSpPr txBox="1"/>
          <p:nvPr/>
        </p:nvSpPr>
        <p:spPr>
          <a:xfrm>
            <a:off x="610215" y="4918117"/>
            <a:ext cx="2429357" cy="418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Associate Sponsored </a:t>
            </a:r>
          </a:p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- Launch</a:t>
            </a:r>
          </a:p>
        </p:txBody>
      </p:sp>
      <p:sp>
        <p:nvSpPr>
          <p:cNvPr id="225" name="AutoShape 2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223824" y="6057860"/>
            <a:ext cx="221173" cy="409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20" name="Group 2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5001" y="5569230"/>
            <a:ext cx="2759786" cy="978082"/>
            <a:chOff x="0" y="0"/>
            <a:chExt cx="1297856" cy="459967"/>
          </a:xfrm>
        </p:grpSpPr>
        <p:sp>
          <p:nvSpPr>
            <p:cNvPr id="221" name="Freeform 221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297856" cy="459967"/>
            </a:xfrm>
            <a:custGeom>
              <a:avLst/>
              <a:gdLst/>
              <a:ahLst/>
              <a:cxnLst/>
              <a:rect l="l" t="t" r="r" b="b"/>
              <a:pathLst>
                <a:path w="1297856" h="459967">
                  <a:moveTo>
                    <a:pt x="28053" y="0"/>
                  </a:moveTo>
                  <a:lnTo>
                    <a:pt x="1269804" y="0"/>
                  </a:lnTo>
                  <a:cubicBezTo>
                    <a:pt x="1285297" y="0"/>
                    <a:pt x="1297856" y="12560"/>
                    <a:pt x="1297856" y="28053"/>
                  </a:cubicBezTo>
                  <a:lnTo>
                    <a:pt x="1297856" y="431914"/>
                  </a:lnTo>
                  <a:cubicBezTo>
                    <a:pt x="1297856" y="447407"/>
                    <a:pt x="1285297" y="459967"/>
                    <a:pt x="1269804" y="459967"/>
                  </a:cubicBezTo>
                  <a:lnTo>
                    <a:pt x="28053" y="459967"/>
                  </a:lnTo>
                  <a:cubicBezTo>
                    <a:pt x="12560" y="459967"/>
                    <a:pt x="0" y="447407"/>
                    <a:pt x="0" y="431914"/>
                  </a:cubicBezTo>
                  <a:lnTo>
                    <a:pt x="0" y="28053"/>
                  </a:lnTo>
                  <a:cubicBezTo>
                    <a:pt x="0" y="12560"/>
                    <a:pt x="12560" y="0"/>
                    <a:pt x="2805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" name="TextBox 222"/>
            <p:cNvSpPr txBox="1"/>
            <p:nvPr/>
          </p:nvSpPr>
          <p:spPr>
            <a:xfrm>
              <a:off x="0" y="-19050"/>
              <a:ext cx="1297856" cy="479017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24" name="TextBox 224"/>
          <p:cNvSpPr txBox="1"/>
          <p:nvPr/>
        </p:nvSpPr>
        <p:spPr>
          <a:xfrm>
            <a:off x="757954" y="5707550"/>
            <a:ext cx="2133879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Ken Suter</a:t>
            </a:r>
          </a:p>
        </p:txBody>
      </p:sp>
      <p:sp>
        <p:nvSpPr>
          <p:cNvPr id="223" name="TextBox 223"/>
          <p:cNvSpPr txBox="1"/>
          <p:nvPr/>
        </p:nvSpPr>
        <p:spPr>
          <a:xfrm>
            <a:off x="610215" y="6001794"/>
            <a:ext cx="2429357" cy="418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Sub-Award Officer</a:t>
            </a:r>
          </a:p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Subaward</a:t>
            </a:r>
          </a:p>
        </p:txBody>
      </p:sp>
      <p:sp>
        <p:nvSpPr>
          <p:cNvPr id="219" name="AutoShape 2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244989" y="7162800"/>
            <a:ext cx="204913" cy="159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14" name="Group 2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9903" y="6651975"/>
            <a:ext cx="2754884" cy="1021969"/>
            <a:chOff x="0" y="0"/>
            <a:chExt cx="1295551" cy="480606"/>
          </a:xfrm>
        </p:grpSpPr>
        <p:sp>
          <p:nvSpPr>
            <p:cNvPr id="215" name="Freeform 21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295551" cy="480606"/>
            </a:xfrm>
            <a:custGeom>
              <a:avLst/>
              <a:gdLst/>
              <a:ahLst/>
              <a:cxnLst/>
              <a:rect l="l" t="t" r="r" b="b"/>
              <a:pathLst>
                <a:path w="1295551" h="480606">
                  <a:moveTo>
                    <a:pt x="28103" y="0"/>
                  </a:moveTo>
                  <a:lnTo>
                    <a:pt x="1267448" y="0"/>
                  </a:lnTo>
                  <a:cubicBezTo>
                    <a:pt x="1274902" y="0"/>
                    <a:pt x="1282050" y="2961"/>
                    <a:pt x="1287320" y="8231"/>
                  </a:cubicBezTo>
                  <a:cubicBezTo>
                    <a:pt x="1292590" y="13501"/>
                    <a:pt x="1295551" y="20649"/>
                    <a:pt x="1295551" y="28103"/>
                  </a:cubicBezTo>
                  <a:lnTo>
                    <a:pt x="1295551" y="452503"/>
                  </a:lnTo>
                  <a:cubicBezTo>
                    <a:pt x="1295551" y="459956"/>
                    <a:pt x="1292590" y="467104"/>
                    <a:pt x="1287320" y="472375"/>
                  </a:cubicBezTo>
                  <a:cubicBezTo>
                    <a:pt x="1282050" y="477645"/>
                    <a:pt x="1274902" y="480606"/>
                    <a:pt x="1267448" y="480606"/>
                  </a:cubicBezTo>
                  <a:lnTo>
                    <a:pt x="28103" y="480606"/>
                  </a:lnTo>
                  <a:cubicBezTo>
                    <a:pt x="12582" y="480606"/>
                    <a:pt x="0" y="468024"/>
                    <a:pt x="0" y="452503"/>
                  </a:cubicBezTo>
                  <a:lnTo>
                    <a:pt x="0" y="28103"/>
                  </a:lnTo>
                  <a:cubicBezTo>
                    <a:pt x="0" y="12582"/>
                    <a:pt x="12582" y="0"/>
                    <a:pt x="2810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" name="TextBox 216"/>
            <p:cNvSpPr txBox="1"/>
            <p:nvPr/>
          </p:nvSpPr>
          <p:spPr>
            <a:xfrm>
              <a:off x="0" y="-19050"/>
              <a:ext cx="1295551" cy="499656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18" name="TextBox 218"/>
          <p:cNvSpPr txBox="1"/>
          <p:nvPr/>
        </p:nvSpPr>
        <p:spPr>
          <a:xfrm>
            <a:off x="762300" y="6790294"/>
            <a:ext cx="2130088" cy="2651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Cindy Sanders*+</a:t>
            </a:r>
          </a:p>
        </p:txBody>
      </p:sp>
      <p:sp>
        <p:nvSpPr>
          <p:cNvPr id="217" name="TextBox 217"/>
          <p:cNvSpPr txBox="1"/>
          <p:nvPr/>
        </p:nvSpPr>
        <p:spPr>
          <a:xfrm>
            <a:off x="449903" y="7084593"/>
            <a:ext cx="2754884" cy="4187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 - Subaward (AFRL Hub)</a:t>
            </a:r>
          </a:p>
        </p:txBody>
      </p:sp>
      <p:sp>
        <p:nvSpPr>
          <p:cNvPr id="213" name="AutoShape 2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223823" y="8289427"/>
            <a:ext cx="221177" cy="409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08" name="Group 20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5001" y="7778498"/>
            <a:ext cx="2759786" cy="1021860"/>
            <a:chOff x="0" y="0"/>
            <a:chExt cx="1297856" cy="480555"/>
          </a:xfrm>
        </p:grpSpPr>
        <p:sp>
          <p:nvSpPr>
            <p:cNvPr id="209" name="Freeform 20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297856" cy="480555"/>
            </a:xfrm>
            <a:custGeom>
              <a:avLst/>
              <a:gdLst/>
              <a:ahLst/>
              <a:cxnLst/>
              <a:rect l="l" t="t" r="r" b="b"/>
              <a:pathLst>
                <a:path w="1297856" h="480555">
                  <a:moveTo>
                    <a:pt x="28053" y="0"/>
                  </a:moveTo>
                  <a:lnTo>
                    <a:pt x="1269804" y="0"/>
                  </a:lnTo>
                  <a:cubicBezTo>
                    <a:pt x="1285297" y="0"/>
                    <a:pt x="1297856" y="12560"/>
                    <a:pt x="1297856" y="28053"/>
                  </a:cubicBezTo>
                  <a:lnTo>
                    <a:pt x="1297856" y="452502"/>
                  </a:lnTo>
                  <a:cubicBezTo>
                    <a:pt x="1297856" y="467995"/>
                    <a:pt x="1285297" y="480555"/>
                    <a:pt x="1269804" y="480555"/>
                  </a:cubicBezTo>
                  <a:lnTo>
                    <a:pt x="28053" y="480555"/>
                  </a:lnTo>
                  <a:cubicBezTo>
                    <a:pt x="12560" y="480555"/>
                    <a:pt x="0" y="467995"/>
                    <a:pt x="0" y="452502"/>
                  </a:cubicBezTo>
                  <a:lnTo>
                    <a:pt x="0" y="28053"/>
                  </a:lnTo>
                  <a:cubicBezTo>
                    <a:pt x="0" y="12560"/>
                    <a:pt x="12560" y="0"/>
                    <a:pt x="2805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" name="TextBox 210"/>
            <p:cNvSpPr txBox="1"/>
            <p:nvPr/>
          </p:nvSpPr>
          <p:spPr>
            <a:xfrm>
              <a:off x="0" y="-19050"/>
              <a:ext cx="1297856" cy="499605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12" name="TextBox 212"/>
          <p:cNvSpPr txBox="1"/>
          <p:nvPr/>
        </p:nvSpPr>
        <p:spPr>
          <a:xfrm>
            <a:off x="757954" y="7916818"/>
            <a:ext cx="2133879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Ellie Faris</a:t>
            </a:r>
          </a:p>
        </p:txBody>
      </p:sp>
      <p:sp>
        <p:nvSpPr>
          <p:cNvPr id="211" name="TextBox 211"/>
          <p:cNvSpPr txBox="1"/>
          <p:nvPr/>
        </p:nvSpPr>
        <p:spPr>
          <a:xfrm>
            <a:off x="577094" y="8211062"/>
            <a:ext cx="2495600" cy="418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</a:t>
            </a:r>
          </a:p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Admin - Subaward</a:t>
            </a:r>
          </a:p>
        </p:txBody>
      </p:sp>
      <p:sp>
        <p:nvSpPr>
          <p:cNvPr id="207" name="AutoShape 20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229272" y="9415896"/>
            <a:ext cx="215729" cy="56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02" name="Group 20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5001" y="8905021"/>
            <a:ext cx="2759786" cy="1021860"/>
            <a:chOff x="0" y="0"/>
            <a:chExt cx="1297856" cy="480555"/>
          </a:xfrm>
        </p:grpSpPr>
        <p:sp>
          <p:nvSpPr>
            <p:cNvPr id="203" name="Freeform 20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297856" cy="480555"/>
            </a:xfrm>
            <a:custGeom>
              <a:avLst/>
              <a:gdLst/>
              <a:ahLst/>
              <a:cxnLst/>
              <a:rect l="l" t="t" r="r" b="b"/>
              <a:pathLst>
                <a:path w="1297856" h="480555">
                  <a:moveTo>
                    <a:pt x="28053" y="0"/>
                  </a:moveTo>
                  <a:lnTo>
                    <a:pt x="1269804" y="0"/>
                  </a:lnTo>
                  <a:cubicBezTo>
                    <a:pt x="1285297" y="0"/>
                    <a:pt x="1297856" y="12560"/>
                    <a:pt x="1297856" y="28053"/>
                  </a:cubicBezTo>
                  <a:lnTo>
                    <a:pt x="1297856" y="452502"/>
                  </a:lnTo>
                  <a:cubicBezTo>
                    <a:pt x="1297856" y="467995"/>
                    <a:pt x="1285297" y="480555"/>
                    <a:pt x="1269804" y="480555"/>
                  </a:cubicBezTo>
                  <a:lnTo>
                    <a:pt x="28053" y="480555"/>
                  </a:lnTo>
                  <a:cubicBezTo>
                    <a:pt x="12560" y="480555"/>
                    <a:pt x="0" y="467995"/>
                    <a:pt x="0" y="452502"/>
                  </a:cubicBezTo>
                  <a:lnTo>
                    <a:pt x="0" y="28053"/>
                  </a:lnTo>
                  <a:cubicBezTo>
                    <a:pt x="0" y="12560"/>
                    <a:pt x="12560" y="0"/>
                    <a:pt x="2805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" name="TextBox 204"/>
            <p:cNvSpPr txBox="1"/>
            <p:nvPr/>
          </p:nvSpPr>
          <p:spPr>
            <a:xfrm>
              <a:off x="0" y="-19050"/>
              <a:ext cx="1297856" cy="499605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06" name="TextBox 206"/>
          <p:cNvSpPr txBox="1"/>
          <p:nvPr/>
        </p:nvSpPr>
        <p:spPr>
          <a:xfrm>
            <a:off x="757954" y="9043341"/>
            <a:ext cx="2133879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Michelle Shows</a:t>
            </a:r>
          </a:p>
        </p:txBody>
      </p:sp>
      <p:sp>
        <p:nvSpPr>
          <p:cNvPr id="205" name="TextBox 205"/>
          <p:cNvSpPr txBox="1"/>
          <p:nvPr/>
        </p:nvSpPr>
        <p:spPr>
          <a:xfrm>
            <a:off x="577094" y="9337586"/>
            <a:ext cx="2495600" cy="418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</a:t>
            </a:r>
          </a:p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Admin - Subaward</a:t>
            </a:r>
          </a:p>
        </p:txBody>
      </p:sp>
      <p:sp>
        <p:nvSpPr>
          <p:cNvPr id="201" name="AutoShape 20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4991207" y="1219581"/>
            <a:ext cx="2323854" cy="620161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94" name="Group 19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68777" y="1839742"/>
            <a:ext cx="2244861" cy="921297"/>
            <a:chOff x="0" y="0"/>
            <a:chExt cx="780960" cy="320508"/>
          </a:xfrm>
        </p:grpSpPr>
        <p:sp>
          <p:nvSpPr>
            <p:cNvPr id="195" name="Freeform 19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80960" cy="320508"/>
            </a:xfrm>
            <a:custGeom>
              <a:avLst/>
              <a:gdLst/>
              <a:ahLst/>
              <a:cxnLst/>
              <a:rect l="l" t="t" r="r" b="b"/>
              <a:pathLst>
                <a:path w="780960" h="320508">
                  <a:moveTo>
                    <a:pt x="34487" y="0"/>
                  </a:moveTo>
                  <a:lnTo>
                    <a:pt x="746473" y="0"/>
                  </a:lnTo>
                  <a:cubicBezTo>
                    <a:pt x="765520" y="0"/>
                    <a:pt x="780960" y="15440"/>
                    <a:pt x="780960" y="34487"/>
                  </a:cubicBezTo>
                  <a:lnTo>
                    <a:pt x="780960" y="286021"/>
                  </a:lnTo>
                  <a:cubicBezTo>
                    <a:pt x="780960" y="305068"/>
                    <a:pt x="765520" y="320508"/>
                    <a:pt x="746473" y="320508"/>
                  </a:cubicBezTo>
                  <a:lnTo>
                    <a:pt x="34487" y="320508"/>
                  </a:lnTo>
                  <a:cubicBezTo>
                    <a:pt x="15440" y="320508"/>
                    <a:pt x="0" y="305068"/>
                    <a:pt x="0" y="286021"/>
                  </a:cubicBezTo>
                  <a:lnTo>
                    <a:pt x="0" y="34487"/>
                  </a:lnTo>
                  <a:cubicBezTo>
                    <a:pt x="0" y="15440"/>
                    <a:pt x="15440" y="0"/>
                    <a:pt x="3448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" name="TextBox 196"/>
            <p:cNvSpPr txBox="1"/>
            <p:nvPr/>
          </p:nvSpPr>
          <p:spPr>
            <a:xfrm>
              <a:off x="0" y="-19050"/>
              <a:ext cx="780960" cy="339558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98" name="TextBox 198"/>
          <p:cNvSpPr txBox="1"/>
          <p:nvPr/>
        </p:nvSpPr>
        <p:spPr>
          <a:xfrm>
            <a:off x="4095206" y="1958405"/>
            <a:ext cx="1768648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Suzanne Payne</a:t>
            </a:r>
          </a:p>
        </p:txBody>
      </p:sp>
      <p:sp>
        <p:nvSpPr>
          <p:cNvPr id="197" name="TextBox 197"/>
          <p:cNvSpPr txBox="1"/>
          <p:nvPr/>
        </p:nvSpPr>
        <p:spPr>
          <a:xfrm>
            <a:off x="4188625" y="2194923"/>
            <a:ext cx="1605166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Manager Award Setup</a:t>
            </a:r>
          </a:p>
        </p:txBody>
      </p:sp>
      <p:sp>
        <p:nvSpPr>
          <p:cNvPr id="199" name="AutoShape 19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3528637" y="2300390"/>
            <a:ext cx="34014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00" name="AutoShape 20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28637" y="2278838"/>
            <a:ext cx="0" cy="4782465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93" name="AutoShape 19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3528637" y="3377182"/>
            <a:ext cx="263940" cy="3288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88" name="Group 18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792577" y="2867253"/>
            <a:ext cx="2491554" cy="1026434"/>
            <a:chOff x="0" y="0"/>
            <a:chExt cx="866782" cy="357084"/>
          </a:xfrm>
        </p:grpSpPr>
        <p:sp>
          <p:nvSpPr>
            <p:cNvPr id="189" name="Freeform 18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66782" cy="357084"/>
            </a:xfrm>
            <a:custGeom>
              <a:avLst/>
              <a:gdLst/>
              <a:ahLst/>
              <a:cxnLst/>
              <a:rect l="l" t="t" r="r" b="b"/>
              <a:pathLst>
                <a:path w="866782" h="357084">
                  <a:moveTo>
                    <a:pt x="31073" y="0"/>
                  </a:moveTo>
                  <a:lnTo>
                    <a:pt x="835709" y="0"/>
                  </a:lnTo>
                  <a:cubicBezTo>
                    <a:pt x="843950" y="0"/>
                    <a:pt x="851854" y="3274"/>
                    <a:pt x="857681" y="9101"/>
                  </a:cubicBezTo>
                  <a:cubicBezTo>
                    <a:pt x="863508" y="14928"/>
                    <a:pt x="866782" y="22832"/>
                    <a:pt x="866782" y="31073"/>
                  </a:cubicBezTo>
                  <a:lnTo>
                    <a:pt x="866782" y="326012"/>
                  </a:lnTo>
                  <a:cubicBezTo>
                    <a:pt x="866782" y="334253"/>
                    <a:pt x="863508" y="342156"/>
                    <a:pt x="857681" y="347983"/>
                  </a:cubicBezTo>
                  <a:cubicBezTo>
                    <a:pt x="851854" y="353811"/>
                    <a:pt x="843950" y="357084"/>
                    <a:pt x="835709" y="357084"/>
                  </a:cubicBezTo>
                  <a:lnTo>
                    <a:pt x="31073" y="357084"/>
                  </a:lnTo>
                  <a:cubicBezTo>
                    <a:pt x="22832" y="357084"/>
                    <a:pt x="14928" y="353811"/>
                    <a:pt x="9101" y="347983"/>
                  </a:cubicBezTo>
                  <a:cubicBezTo>
                    <a:pt x="3274" y="342156"/>
                    <a:pt x="0" y="334253"/>
                    <a:pt x="0" y="326012"/>
                  </a:cubicBezTo>
                  <a:lnTo>
                    <a:pt x="0" y="31073"/>
                  </a:lnTo>
                  <a:cubicBezTo>
                    <a:pt x="0" y="22832"/>
                    <a:pt x="3274" y="14928"/>
                    <a:pt x="9101" y="9101"/>
                  </a:cubicBezTo>
                  <a:cubicBezTo>
                    <a:pt x="14928" y="3274"/>
                    <a:pt x="22832" y="0"/>
                    <a:pt x="3107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0" name="TextBox 190"/>
            <p:cNvSpPr txBox="1"/>
            <p:nvPr/>
          </p:nvSpPr>
          <p:spPr>
            <a:xfrm>
              <a:off x="0" y="-19050"/>
              <a:ext cx="866782" cy="376134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92" name="TextBox 192"/>
          <p:cNvSpPr txBox="1"/>
          <p:nvPr/>
        </p:nvSpPr>
        <p:spPr>
          <a:xfrm>
            <a:off x="3818750" y="2924097"/>
            <a:ext cx="2439208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Madaline Foglesong</a:t>
            </a:r>
          </a:p>
        </p:txBody>
      </p:sp>
      <p:sp>
        <p:nvSpPr>
          <p:cNvPr id="191" name="TextBox 191"/>
          <p:cNvSpPr txBox="1"/>
          <p:nvPr/>
        </p:nvSpPr>
        <p:spPr>
          <a:xfrm>
            <a:off x="3890927" y="3160614"/>
            <a:ext cx="2294853" cy="6290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Sponsored </a:t>
            </a:r>
          </a:p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Admin, </a:t>
            </a:r>
          </a:p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Account Management</a:t>
            </a:r>
          </a:p>
        </p:txBody>
      </p:sp>
      <p:sp>
        <p:nvSpPr>
          <p:cNvPr id="187" name="AutoShape 18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3539724" y="4415652"/>
            <a:ext cx="263940" cy="3288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82" name="Group 18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03664" y="3960090"/>
            <a:ext cx="2480467" cy="917701"/>
            <a:chOff x="0" y="0"/>
            <a:chExt cx="862925" cy="319257"/>
          </a:xfrm>
        </p:grpSpPr>
        <p:sp>
          <p:nvSpPr>
            <p:cNvPr id="183" name="Freeform 18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62925" cy="319257"/>
            </a:xfrm>
            <a:custGeom>
              <a:avLst/>
              <a:gdLst/>
              <a:ahLst/>
              <a:cxnLst/>
              <a:rect l="l" t="t" r="r" b="b"/>
              <a:pathLst>
                <a:path w="862925" h="319257">
                  <a:moveTo>
                    <a:pt x="31212" y="0"/>
                  </a:moveTo>
                  <a:lnTo>
                    <a:pt x="831713" y="0"/>
                  </a:lnTo>
                  <a:cubicBezTo>
                    <a:pt x="839991" y="0"/>
                    <a:pt x="847930" y="3288"/>
                    <a:pt x="853783" y="9142"/>
                  </a:cubicBezTo>
                  <a:cubicBezTo>
                    <a:pt x="859637" y="14995"/>
                    <a:pt x="862925" y="22934"/>
                    <a:pt x="862925" y="31212"/>
                  </a:cubicBezTo>
                  <a:lnTo>
                    <a:pt x="862925" y="288046"/>
                  </a:lnTo>
                  <a:cubicBezTo>
                    <a:pt x="862925" y="305283"/>
                    <a:pt x="848951" y="319257"/>
                    <a:pt x="831713" y="319257"/>
                  </a:cubicBezTo>
                  <a:lnTo>
                    <a:pt x="31212" y="319257"/>
                  </a:lnTo>
                  <a:cubicBezTo>
                    <a:pt x="22934" y="319257"/>
                    <a:pt x="14995" y="315969"/>
                    <a:pt x="9142" y="310115"/>
                  </a:cubicBezTo>
                  <a:cubicBezTo>
                    <a:pt x="3288" y="304262"/>
                    <a:pt x="0" y="296323"/>
                    <a:pt x="0" y="288046"/>
                  </a:cubicBezTo>
                  <a:lnTo>
                    <a:pt x="0" y="31212"/>
                  </a:lnTo>
                  <a:cubicBezTo>
                    <a:pt x="0" y="22934"/>
                    <a:pt x="3288" y="14995"/>
                    <a:pt x="9142" y="9142"/>
                  </a:cubicBezTo>
                  <a:cubicBezTo>
                    <a:pt x="14995" y="3288"/>
                    <a:pt x="22934" y="0"/>
                    <a:pt x="31212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TextBox 184"/>
            <p:cNvSpPr txBox="1"/>
            <p:nvPr/>
          </p:nvSpPr>
          <p:spPr>
            <a:xfrm>
              <a:off x="0" y="-19050"/>
              <a:ext cx="862925" cy="338307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86" name="TextBox 186"/>
          <p:cNvSpPr txBox="1"/>
          <p:nvPr/>
        </p:nvSpPr>
        <p:spPr>
          <a:xfrm>
            <a:off x="4025982" y="4049637"/>
            <a:ext cx="2035830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Rosemary Dennis</a:t>
            </a:r>
          </a:p>
        </p:txBody>
      </p:sp>
      <p:sp>
        <p:nvSpPr>
          <p:cNvPr id="185" name="TextBox 185"/>
          <p:cNvSpPr txBox="1"/>
          <p:nvPr/>
        </p:nvSpPr>
        <p:spPr>
          <a:xfrm>
            <a:off x="4157080" y="4286155"/>
            <a:ext cx="1773633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Funding Admin</a:t>
            </a:r>
          </a:p>
        </p:txBody>
      </p:sp>
      <p:sp>
        <p:nvSpPr>
          <p:cNvPr id="181" name="AutoShape 18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3539724" y="5412909"/>
            <a:ext cx="260596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76" name="Group 17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00319" y="4944466"/>
            <a:ext cx="2476069" cy="936887"/>
            <a:chOff x="0" y="0"/>
            <a:chExt cx="1164431" cy="440594"/>
          </a:xfrm>
        </p:grpSpPr>
        <p:sp>
          <p:nvSpPr>
            <p:cNvPr id="177" name="Freeform 17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164431" cy="440594"/>
            </a:xfrm>
            <a:custGeom>
              <a:avLst/>
              <a:gdLst/>
              <a:ahLst/>
              <a:cxnLst/>
              <a:rect l="l" t="t" r="r" b="b"/>
              <a:pathLst>
                <a:path w="1164431" h="440594">
                  <a:moveTo>
                    <a:pt x="31267" y="0"/>
                  </a:moveTo>
                  <a:lnTo>
                    <a:pt x="1133164" y="0"/>
                  </a:lnTo>
                  <a:cubicBezTo>
                    <a:pt x="1141457" y="0"/>
                    <a:pt x="1149410" y="3294"/>
                    <a:pt x="1155274" y="9158"/>
                  </a:cubicBezTo>
                  <a:cubicBezTo>
                    <a:pt x="1161137" y="15022"/>
                    <a:pt x="1164431" y="22974"/>
                    <a:pt x="1164431" y="31267"/>
                  </a:cubicBezTo>
                  <a:lnTo>
                    <a:pt x="1164431" y="409327"/>
                  </a:lnTo>
                  <a:cubicBezTo>
                    <a:pt x="1164431" y="426595"/>
                    <a:pt x="1150433" y="440594"/>
                    <a:pt x="1133164" y="440594"/>
                  </a:cubicBezTo>
                  <a:lnTo>
                    <a:pt x="31267" y="440594"/>
                  </a:lnTo>
                  <a:cubicBezTo>
                    <a:pt x="22974" y="440594"/>
                    <a:pt x="15022" y="437300"/>
                    <a:pt x="9158" y="431436"/>
                  </a:cubicBezTo>
                  <a:cubicBezTo>
                    <a:pt x="3294" y="425572"/>
                    <a:pt x="0" y="417620"/>
                    <a:pt x="0" y="409327"/>
                  </a:cubicBezTo>
                  <a:lnTo>
                    <a:pt x="0" y="31267"/>
                  </a:lnTo>
                  <a:cubicBezTo>
                    <a:pt x="0" y="22974"/>
                    <a:pt x="3294" y="15022"/>
                    <a:pt x="9158" y="9158"/>
                  </a:cubicBezTo>
                  <a:cubicBezTo>
                    <a:pt x="15022" y="3294"/>
                    <a:pt x="22974" y="0"/>
                    <a:pt x="3126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8" name="TextBox 178"/>
            <p:cNvSpPr txBox="1"/>
            <p:nvPr/>
          </p:nvSpPr>
          <p:spPr>
            <a:xfrm>
              <a:off x="0" y="-19050"/>
              <a:ext cx="1164431" cy="459644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80" name="TextBox 180"/>
          <p:cNvSpPr txBox="1"/>
          <p:nvPr/>
        </p:nvSpPr>
        <p:spPr>
          <a:xfrm>
            <a:off x="4081100" y="5068203"/>
            <a:ext cx="1914508" cy="2651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Kathy Doy</a:t>
            </a:r>
          </a:p>
        </p:txBody>
      </p:sp>
      <p:sp>
        <p:nvSpPr>
          <p:cNvPr id="179" name="TextBox 179"/>
          <p:cNvSpPr txBox="1"/>
          <p:nvPr/>
        </p:nvSpPr>
        <p:spPr>
          <a:xfrm>
            <a:off x="3874434" y="5304775"/>
            <a:ext cx="2327839" cy="4187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</a:t>
            </a:r>
          </a:p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</a:t>
            </a:r>
          </a:p>
        </p:txBody>
      </p:sp>
      <p:sp>
        <p:nvSpPr>
          <p:cNvPr id="175" name="AutoShape 17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3539724" y="6240506"/>
            <a:ext cx="26394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70" name="Group 17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03664" y="5945235"/>
            <a:ext cx="2480467" cy="590543"/>
            <a:chOff x="0" y="0"/>
            <a:chExt cx="862925" cy="205443"/>
          </a:xfrm>
        </p:grpSpPr>
        <p:sp>
          <p:nvSpPr>
            <p:cNvPr id="171" name="Freeform 171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62925" cy="205443"/>
            </a:xfrm>
            <a:custGeom>
              <a:avLst/>
              <a:gdLst/>
              <a:ahLst/>
              <a:cxnLst/>
              <a:rect l="l" t="t" r="r" b="b"/>
              <a:pathLst>
                <a:path w="862925" h="205443">
                  <a:moveTo>
                    <a:pt x="31212" y="0"/>
                  </a:moveTo>
                  <a:lnTo>
                    <a:pt x="831713" y="0"/>
                  </a:lnTo>
                  <a:cubicBezTo>
                    <a:pt x="839991" y="0"/>
                    <a:pt x="847930" y="3288"/>
                    <a:pt x="853783" y="9142"/>
                  </a:cubicBezTo>
                  <a:cubicBezTo>
                    <a:pt x="859637" y="14995"/>
                    <a:pt x="862925" y="22934"/>
                    <a:pt x="862925" y="31212"/>
                  </a:cubicBezTo>
                  <a:lnTo>
                    <a:pt x="862925" y="174231"/>
                  </a:lnTo>
                  <a:cubicBezTo>
                    <a:pt x="862925" y="191469"/>
                    <a:pt x="848951" y="205443"/>
                    <a:pt x="831713" y="205443"/>
                  </a:cubicBezTo>
                  <a:lnTo>
                    <a:pt x="31212" y="205443"/>
                  </a:lnTo>
                  <a:cubicBezTo>
                    <a:pt x="22934" y="205443"/>
                    <a:pt x="14995" y="202154"/>
                    <a:pt x="9142" y="196301"/>
                  </a:cubicBezTo>
                  <a:cubicBezTo>
                    <a:pt x="3288" y="190448"/>
                    <a:pt x="0" y="182509"/>
                    <a:pt x="0" y="174231"/>
                  </a:cubicBezTo>
                  <a:lnTo>
                    <a:pt x="0" y="31212"/>
                  </a:lnTo>
                  <a:cubicBezTo>
                    <a:pt x="0" y="22934"/>
                    <a:pt x="3288" y="14995"/>
                    <a:pt x="9142" y="9142"/>
                  </a:cubicBezTo>
                  <a:cubicBezTo>
                    <a:pt x="14995" y="3288"/>
                    <a:pt x="22934" y="0"/>
                    <a:pt x="31212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2" name="TextBox 172"/>
            <p:cNvSpPr txBox="1"/>
            <p:nvPr/>
          </p:nvSpPr>
          <p:spPr>
            <a:xfrm>
              <a:off x="0" y="-19050"/>
              <a:ext cx="862925" cy="224493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74" name="TextBox 174"/>
          <p:cNvSpPr txBox="1"/>
          <p:nvPr/>
        </p:nvSpPr>
        <p:spPr>
          <a:xfrm>
            <a:off x="4159573" y="5991271"/>
            <a:ext cx="1768648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Darby Pugsley</a:t>
            </a:r>
          </a:p>
        </p:txBody>
      </p:sp>
      <p:sp>
        <p:nvSpPr>
          <p:cNvPr id="173" name="TextBox 173"/>
          <p:cNvSpPr txBox="1"/>
          <p:nvPr/>
        </p:nvSpPr>
        <p:spPr>
          <a:xfrm>
            <a:off x="3892494" y="6227789"/>
            <a:ext cx="2302806" cy="2082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</a:t>
            </a:r>
          </a:p>
        </p:txBody>
      </p:sp>
      <p:sp>
        <p:nvSpPr>
          <p:cNvPr id="169" name="AutoShape 16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3510264" y="7061303"/>
            <a:ext cx="29340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64" name="Group 16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03664" y="6602452"/>
            <a:ext cx="2480467" cy="917701"/>
            <a:chOff x="0" y="0"/>
            <a:chExt cx="862925" cy="319257"/>
          </a:xfrm>
        </p:grpSpPr>
        <p:sp>
          <p:nvSpPr>
            <p:cNvPr id="165" name="Freeform 16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62925" cy="319257"/>
            </a:xfrm>
            <a:custGeom>
              <a:avLst/>
              <a:gdLst/>
              <a:ahLst/>
              <a:cxnLst/>
              <a:rect l="l" t="t" r="r" b="b"/>
              <a:pathLst>
                <a:path w="862925" h="319257">
                  <a:moveTo>
                    <a:pt x="31212" y="0"/>
                  </a:moveTo>
                  <a:lnTo>
                    <a:pt x="831713" y="0"/>
                  </a:lnTo>
                  <a:cubicBezTo>
                    <a:pt x="839991" y="0"/>
                    <a:pt x="847930" y="3288"/>
                    <a:pt x="853783" y="9142"/>
                  </a:cubicBezTo>
                  <a:cubicBezTo>
                    <a:pt x="859637" y="14995"/>
                    <a:pt x="862925" y="22934"/>
                    <a:pt x="862925" y="31212"/>
                  </a:cubicBezTo>
                  <a:lnTo>
                    <a:pt x="862925" y="288046"/>
                  </a:lnTo>
                  <a:cubicBezTo>
                    <a:pt x="862925" y="305283"/>
                    <a:pt x="848951" y="319257"/>
                    <a:pt x="831713" y="319257"/>
                  </a:cubicBezTo>
                  <a:lnTo>
                    <a:pt x="31212" y="319257"/>
                  </a:lnTo>
                  <a:cubicBezTo>
                    <a:pt x="22934" y="319257"/>
                    <a:pt x="14995" y="315969"/>
                    <a:pt x="9142" y="310115"/>
                  </a:cubicBezTo>
                  <a:cubicBezTo>
                    <a:pt x="3288" y="304262"/>
                    <a:pt x="0" y="296323"/>
                    <a:pt x="0" y="288046"/>
                  </a:cubicBezTo>
                  <a:lnTo>
                    <a:pt x="0" y="31212"/>
                  </a:lnTo>
                  <a:cubicBezTo>
                    <a:pt x="0" y="22934"/>
                    <a:pt x="3288" y="14995"/>
                    <a:pt x="9142" y="9142"/>
                  </a:cubicBezTo>
                  <a:cubicBezTo>
                    <a:pt x="14995" y="3288"/>
                    <a:pt x="22934" y="0"/>
                    <a:pt x="31212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TextBox 166"/>
            <p:cNvSpPr txBox="1"/>
            <p:nvPr/>
          </p:nvSpPr>
          <p:spPr>
            <a:xfrm>
              <a:off x="0" y="-19050"/>
              <a:ext cx="862925" cy="338307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68" name="TextBox 168"/>
          <p:cNvSpPr txBox="1"/>
          <p:nvPr/>
        </p:nvSpPr>
        <p:spPr>
          <a:xfrm>
            <a:off x="4025982" y="6692000"/>
            <a:ext cx="2035830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Greg Penn</a:t>
            </a:r>
          </a:p>
        </p:txBody>
      </p:sp>
      <p:sp>
        <p:nvSpPr>
          <p:cNvPr id="167" name="TextBox 167"/>
          <p:cNvSpPr txBox="1"/>
          <p:nvPr/>
        </p:nvSpPr>
        <p:spPr>
          <a:xfrm>
            <a:off x="4157080" y="6928517"/>
            <a:ext cx="1773633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Funding Admin</a:t>
            </a:r>
          </a:p>
        </p:txBody>
      </p:sp>
      <p:sp>
        <p:nvSpPr>
          <p:cNvPr id="163" name="AutoShape 16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91273" y="1219581"/>
            <a:ext cx="3054518" cy="205308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58" name="Group 15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45790" y="992538"/>
            <a:ext cx="2258563" cy="864702"/>
            <a:chOff x="0" y="0"/>
            <a:chExt cx="785727" cy="300820"/>
          </a:xfrm>
        </p:grpSpPr>
        <p:sp>
          <p:nvSpPr>
            <p:cNvPr id="159" name="Freeform 15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85727" cy="300820"/>
            </a:xfrm>
            <a:custGeom>
              <a:avLst/>
              <a:gdLst/>
              <a:ahLst/>
              <a:cxnLst/>
              <a:rect l="l" t="t" r="r" b="b"/>
              <a:pathLst>
                <a:path w="785727" h="300820">
                  <a:moveTo>
                    <a:pt x="34278" y="0"/>
                  </a:moveTo>
                  <a:lnTo>
                    <a:pt x="751449" y="0"/>
                  </a:lnTo>
                  <a:cubicBezTo>
                    <a:pt x="760540" y="0"/>
                    <a:pt x="769259" y="3611"/>
                    <a:pt x="775687" y="10040"/>
                  </a:cubicBezTo>
                  <a:cubicBezTo>
                    <a:pt x="782116" y="16468"/>
                    <a:pt x="785727" y="25187"/>
                    <a:pt x="785727" y="34278"/>
                  </a:cubicBezTo>
                  <a:lnTo>
                    <a:pt x="785727" y="266542"/>
                  </a:lnTo>
                  <a:cubicBezTo>
                    <a:pt x="785727" y="275633"/>
                    <a:pt x="782116" y="284351"/>
                    <a:pt x="775687" y="290780"/>
                  </a:cubicBezTo>
                  <a:cubicBezTo>
                    <a:pt x="769259" y="297208"/>
                    <a:pt x="760540" y="300820"/>
                    <a:pt x="751449" y="300820"/>
                  </a:cubicBezTo>
                  <a:lnTo>
                    <a:pt x="34278" y="300820"/>
                  </a:lnTo>
                  <a:cubicBezTo>
                    <a:pt x="25187" y="300820"/>
                    <a:pt x="16468" y="297208"/>
                    <a:pt x="10040" y="290780"/>
                  </a:cubicBezTo>
                  <a:cubicBezTo>
                    <a:pt x="3611" y="284351"/>
                    <a:pt x="0" y="275633"/>
                    <a:pt x="0" y="266542"/>
                  </a:cubicBezTo>
                  <a:lnTo>
                    <a:pt x="0" y="34278"/>
                  </a:lnTo>
                  <a:cubicBezTo>
                    <a:pt x="0" y="25187"/>
                    <a:pt x="3611" y="16468"/>
                    <a:pt x="10040" y="10040"/>
                  </a:cubicBezTo>
                  <a:cubicBezTo>
                    <a:pt x="16468" y="3611"/>
                    <a:pt x="25187" y="0"/>
                    <a:pt x="3427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TextBox 160"/>
            <p:cNvSpPr txBox="1"/>
            <p:nvPr/>
          </p:nvSpPr>
          <p:spPr>
            <a:xfrm>
              <a:off x="0" y="-19050"/>
              <a:ext cx="785727" cy="319870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62" name="TextBox 162"/>
          <p:cNvSpPr txBox="1"/>
          <p:nvPr/>
        </p:nvSpPr>
        <p:spPr>
          <a:xfrm>
            <a:off x="10504575" y="1053125"/>
            <a:ext cx="1940992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Jason Spall</a:t>
            </a:r>
          </a:p>
        </p:txBody>
      </p:sp>
      <p:sp>
        <p:nvSpPr>
          <p:cNvPr id="161" name="TextBox 161"/>
          <p:cNvSpPr txBox="1"/>
          <p:nvPr/>
        </p:nvSpPr>
        <p:spPr>
          <a:xfrm>
            <a:off x="10523053" y="1318225"/>
            <a:ext cx="1940992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Assistant Director Post Award</a:t>
            </a:r>
          </a:p>
        </p:txBody>
      </p:sp>
      <p:sp>
        <p:nvSpPr>
          <p:cNvPr id="157" name="AutoShape 15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8073287" y="1857240"/>
            <a:ext cx="3401785" cy="681191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50" name="Group 15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741890" y="2538431"/>
            <a:ext cx="2662793" cy="921297"/>
            <a:chOff x="0" y="0"/>
            <a:chExt cx="926354" cy="320508"/>
          </a:xfrm>
        </p:grpSpPr>
        <p:sp>
          <p:nvSpPr>
            <p:cNvPr id="151" name="Freeform 151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26354" cy="320508"/>
            </a:xfrm>
            <a:custGeom>
              <a:avLst/>
              <a:gdLst/>
              <a:ahLst/>
              <a:cxnLst/>
              <a:rect l="l" t="t" r="r" b="b"/>
              <a:pathLst>
                <a:path w="926354" h="320508">
                  <a:moveTo>
                    <a:pt x="29074" y="0"/>
                  </a:moveTo>
                  <a:lnTo>
                    <a:pt x="897280" y="0"/>
                  </a:lnTo>
                  <a:cubicBezTo>
                    <a:pt x="913337" y="0"/>
                    <a:pt x="926354" y="13017"/>
                    <a:pt x="926354" y="29074"/>
                  </a:cubicBezTo>
                  <a:lnTo>
                    <a:pt x="926354" y="291434"/>
                  </a:lnTo>
                  <a:cubicBezTo>
                    <a:pt x="926354" y="299145"/>
                    <a:pt x="923291" y="306540"/>
                    <a:pt x="917838" y="311992"/>
                  </a:cubicBezTo>
                  <a:cubicBezTo>
                    <a:pt x="912386" y="317445"/>
                    <a:pt x="904990" y="320508"/>
                    <a:pt x="897280" y="320508"/>
                  </a:cubicBezTo>
                  <a:lnTo>
                    <a:pt x="29074" y="320508"/>
                  </a:lnTo>
                  <a:cubicBezTo>
                    <a:pt x="21363" y="320508"/>
                    <a:pt x="13968" y="317445"/>
                    <a:pt x="8516" y="311992"/>
                  </a:cubicBezTo>
                  <a:cubicBezTo>
                    <a:pt x="3063" y="306540"/>
                    <a:pt x="0" y="299145"/>
                    <a:pt x="0" y="291434"/>
                  </a:cubicBezTo>
                  <a:lnTo>
                    <a:pt x="0" y="29074"/>
                  </a:lnTo>
                  <a:cubicBezTo>
                    <a:pt x="0" y="21363"/>
                    <a:pt x="3063" y="13968"/>
                    <a:pt x="8516" y="8516"/>
                  </a:cubicBezTo>
                  <a:cubicBezTo>
                    <a:pt x="13968" y="3063"/>
                    <a:pt x="21363" y="0"/>
                    <a:pt x="2907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2" name="TextBox 152"/>
            <p:cNvSpPr txBox="1"/>
            <p:nvPr/>
          </p:nvSpPr>
          <p:spPr>
            <a:xfrm>
              <a:off x="0" y="-19050"/>
              <a:ext cx="926354" cy="339558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54" name="TextBox 154"/>
          <p:cNvSpPr txBox="1"/>
          <p:nvPr/>
        </p:nvSpPr>
        <p:spPr>
          <a:xfrm>
            <a:off x="7174028" y="2649921"/>
            <a:ext cx="1768648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Lan Zhong</a:t>
            </a:r>
          </a:p>
        </p:txBody>
      </p:sp>
      <p:sp>
        <p:nvSpPr>
          <p:cNvPr id="153" name="TextBox 153"/>
          <p:cNvSpPr txBox="1"/>
          <p:nvPr/>
        </p:nvSpPr>
        <p:spPr>
          <a:xfrm>
            <a:off x="6886880" y="2951973"/>
            <a:ext cx="2342945" cy="4185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Manager Account Management - Team Gold</a:t>
            </a:r>
          </a:p>
        </p:txBody>
      </p:sp>
      <p:sp>
        <p:nvSpPr>
          <p:cNvPr id="155" name="AutoShape 15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553716" y="2999079"/>
            <a:ext cx="18817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56" name="AutoShape 15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53716" y="2980785"/>
            <a:ext cx="0" cy="6626304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49" name="AutoShape 14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553716" y="3991912"/>
            <a:ext cx="18817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87" name="Group 8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734745" y="3570585"/>
            <a:ext cx="2669938" cy="858701"/>
            <a:chOff x="0" y="0"/>
            <a:chExt cx="732177" cy="235481"/>
          </a:xfrm>
        </p:grpSpPr>
        <p:sp>
          <p:nvSpPr>
            <p:cNvPr id="88" name="Freeform 88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32177" cy="235481"/>
            </a:xfrm>
            <a:custGeom>
              <a:avLst/>
              <a:gdLst/>
              <a:ahLst/>
              <a:cxnLst/>
              <a:rect l="l" t="t" r="r" b="b"/>
              <a:pathLst>
                <a:path w="732177" h="235481">
                  <a:moveTo>
                    <a:pt x="28997" y="0"/>
                  </a:moveTo>
                  <a:lnTo>
                    <a:pt x="703180" y="0"/>
                  </a:lnTo>
                  <a:cubicBezTo>
                    <a:pt x="719194" y="0"/>
                    <a:pt x="732177" y="12982"/>
                    <a:pt x="732177" y="28997"/>
                  </a:cubicBezTo>
                  <a:lnTo>
                    <a:pt x="732177" y="206485"/>
                  </a:lnTo>
                  <a:cubicBezTo>
                    <a:pt x="732177" y="222499"/>
                    <a:pt x="719194" y="235481"/>
                    <a:pt x="703180" y="235481"/>
                  </a:cubicBezTo>
                  <a:lnTo>
                    <a:pt x="28997" y="235481"/>
                  </a:lnTo>
                  <a:cubicBezTo>
                    <a:pt x="12982" y="235481"/>
                    <a:pt x="0" y="222499"/>
                    <a:pt x="0" y="206485"/>
                  </a:cubicBezTo>
                  <a:lnTo>
                    <a:pt x="0" y="28997"/>
                  </a:lnTo>
                  <a:cubicBezTo>
                    <a:pt x="0" y="12982"/>
                    <a:pt x="12982" y="0"/>
                    <a:pt x="2899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TextBox 89"/>
            <p:cNvSpPr txBox="1"/>
            <p:nvPr/>
          </p:nvSpPr>
          <p:spPr>
            <a:xfrm>
              <a:off x="0" y="-9525"/>
              <a:ext cx="732177" cy="245006"/>
            </a:xfrm>
            <a:prstGeom prst="rect">
              <a:avLst/>
            </a:prstGeom>
          </p:spPr>
          <p:txBody>
            <a:bodyPr lIns="86610" tIns="86610" rIns="86610" bIns="86610" rtlCol="0" anchor="ctr"/>
            <a:lstStyle/>
            <a:p>
              <a:pPr marL="0" lvl="0" indent="0" algn="ctr">
                <a:lnSpc>
                  <a:spcPts val="1466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91" name="TextBox 91"/>
          <p:cNvSpPr txBox="1"/>
          <p:nvPr/>
        </p:nvSpPr>
        <p:spPr>
          <a:xfrm>
            <a:off x="7099950" y="3669967"/>
            <a:ext cx="1950472" cy="2545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239"/>
              </a:lnSpc>
              <a:spcBef>
                <a:spcPct val="0"/>
              </a:spcBef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Brandi Hosler*</a:t>
            </a:r>
          </a:p>
        </p:txBody>
      </p:sp>
      <p:sp>
        <p:nvSpPr>
          <p:cNvPr id="90" name="TextBox 90"/>
          <p:cNvSpPr txBox="1"/>
          <p:nvPr/>
        </p:nvSpPr>
        <p:spPr>
          <a:xfrm>
            <a:off x="6959858" y="3907467"/>
            <a:ext cx="2226857" cy="4170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Sponsored </a:t>
            </a:r>
          </a:p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(SCALE)</a:t>
            </a:r>
          </a:p>
        </p:txBody>
      </p:sp>
      <p:pic>
        <p:nvPicPr>
          <p:cNvPr id="262" name="Picture 261">
            <a:extLst>
              <a:ext uri="{FF2B5EF4-FFF2-40B4-BE49-F238E27FC236}">
                <a16:creationId xmlns:a16="http://schemas.microsoft.com/office/drawing/2014/main" id="{3E23AFD1-782E-A16D-1F82-89236BFD5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4608" y="4918159"/>
            <a:ext cx="207282" cy="36579"/>
          </a:xfrm>
          <a:prstGeom prst="rect">
            <a:avLst/>
          </a:prstGeom>
        </p:spPr>
      </p:pic>
      <p:grpSp>
        <p:nvGrpSpPr>
          <p:cNvPr id="125" name="Group 1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741890" y="4505485"/>
            <a:ext cx="2662793" cy="863794"/>
            <a:chOff x="0" y="0"/>
            <a:chExt cx="926354" cy="300504"/>
          </a:xfrm>
        </p:grpSpPr>
        <p:sp>
          <p:nvSpPr>
            <p:cNvPr id="126" name="Freeform 126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26354" cy="300504"/>
            </a:xfrm>
            <a:custGeom>
              <a:avLst/>
              <a:gdLst/>
              <a:ahLst/>
              <a:cxnLst/>
              <a:rect l="l" t="t" r="r" b="b"/>
              <a:pathLst>
                <a:path w="926354" h="300504">
                  <a:moveTo>
                    <a:pt x="29074" y="0"/>
                  </a:moveTo>
                  <a:lnTo>
                    <a:pt x="897280" y="0"/>
                  </a:lnTo>
                  <a:cubicBezTo>
                    <a:pt x="913337" y="0"/>
                    <a:pt x="926354" y="13017"/>
                    <a:pt x="926354" y="29074"/>
                  </a:cubicBezTo>
                  <a:lnTo>
                    <a:pt x="926354" y="271429"/>
                  </a:lnTo>
                  <a:cubicBezTo>
                    <a:pt x="926354" y="279140"/>
                    <a:pt x="923291" y="286535"/>
                    <a:pt x="917838" y="291988"/>
                  </a:cubicBezTo>
                  <a:cubicBezTo>
                    <a:pt x="912386" y="297440"/>
                    <a:pt x="904990" y="300504"/>
                    <a:pt x="897280" y="300504"/>
                  </a:cubicBezTo>
                  <a:lnTo>
                    <a:pt x="29074" y="300504"/>
                  </a:lnTo>
                  <a:cubicBezTo>
                    <a:pt x="21363" y="300504"/>
                    <a:pt x="13968" y="297440"/>
                    <a:pt x="8516" y="291988"/>
                  </a:cubicBezTo>
                  <a:cubicBezTo>
                    <a:pt x="3063" y="286535"/>
                    <a:pt x="0" y="279140"/>
                    <a:pt x="0" y="271429"/>
                  </a:cubicBezTo>
                  <a:lnTo>
                    <a:pt x="0" y="29074"/>
                  </a:lnTo>
                  <a:cubicBezTo>
                    <a:pt x="0" y="21363"/>
                    <a:pt x="3063" y="13968"/>
                    <a:pt x="8516" y="8516"/>
                  </a:cubicBezTo>
                  <a:cubicBezTo>
                    <a:pt x="13968" y="3063"/>
                    <a:pt x="21363" y="0"/>
                    <a:pt x="2907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TextBox 127"/>
            <p:cNvSpPr txBox="1"/>
            <p:nvPr/>
          </p:nvSpPr>
          <p:spPr>
            <a:xfrm>
              <a:off x="0" y="-19050"/>
              <a:ext cx="926354" cy="319554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29" name="TextBox 129"/>
          <p:cNvSpPr txBox="1"/>
          <p:nvPr/>
        </p:nvSpPr>
        <p:spPr>
          <a:xfrm>
            <a:off x="6931470" y="4592107"/>
            <a:ext cx="2283634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Christy Millen</a:t>
            </a:r>
          </a:p>
        </p:txBody>
      </p:sp>
      <p:sp>
        <p:nvSpPr>
          <p:cNvPr id="128" name="TextBox 128"/>
          <p:cNvSpPr txBox="1"/>
          <p:nvPr/>
        </p:nvSpPr>
        <p:spPr>
          <a:xfrm>
            <a:off x="6935455" y="4846742"/>
            <a:ext cx="2275664" cy="4171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Sponsored Funding Admin</a:t>
            </a:r>
          </a:p>
        </p:txBody>
      </p:sp>
      <p:sp>
        <p:nvSpPr>
          <p:cNvPr id="136" name="AutoShape 13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553716" y="5842257"/>
            <a:ext cx="18817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31" name="Group 13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734745" y="5445479"/>
            <a:ext cx="2669938" cy="863794"/>
            <a:chOff x="0" y="0"/>
            <a:chExt cx="928840" cy="300504"/>
          </a:xfrm>
        </p:grpSpPr>
        <p:sp>
          <p:nvSpPr>
            <p:cNvPr id="132" name="Freeform 13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28840" cy="300504"/>
            </a:xfrm>
            <a:custGeom>
              <a:avLst/>
              <a:gdLst/>
              <a:ahLst/>
              <a:cxnLst/>
              <a:rect l="l" t="t" r="r" b="b"/>
              <a:pathLst>
                <a:path w="928840" h="300504">
                  <a:moveTo>
                    <a:pt x="28997" y="0"/>
                  </a:moveTo>
                  <a:lnTo>
                    <a:pt x="899843" y="0"/>
                  </a:lnTo>
                  <a:cubicBezTo>
                    <a:pt x="915857" y="0"/>
                    <a:pt x="928840" y="12982"/>
                    <a:pt x="928840" y="28997"/>
                  </a:cubicBezTo>
                  <a:lnTo>
                    <a:pt x="928840" y="271507"/>
                  </a:lnTo>
                  <a:cubicBezTo>
                    <a:pt x="928840" y="287521"/>
                    <a:pt x="915857" y="300504"/>
                    <a:pt x="899843" y="300504"/>
                  </a:cubicBezTo>
                  <a:lnTo>
                    <a:pt x="28997" y="300504"/>
                  </a:lnTo>
                  <a:cubicBezTo>
                    <a:pt x="12982" y="300504"/>
                    <a:pt x="0" y="287521"/>
                    <a:pt x="0" y="271507"/>
                  </a:cubicBezTo>
                  <a:lnTo>
                    <a:pt x="0" y="28997"/>
                  </a:lnTo>
                  <a:cubicBezTo>
                    <a:pt x="0" y="12982"/>
                    <a:pt x="12982" y="0"/>
                    <a:pt x="2899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TextBox 133"/>
            <p:cNvSpPr txBox="1"/>
            <p:nvPr/>
          </p:nvSpPr>
          <p:spPr>
            <a:xfrm>
              <a:off x="0" y="-19050"/>
              <a:ext cx="928840" cy="319554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35" name="TextBox 135"/>
          <p:cNvSpPr txBox="1"/>
          <p:nvPr/>
        </p:nvSpPr>
        <p:spPr>
          <a:xfrm>
            <a:off x="6931470" y="5532101"/>
            <a:ext cx="2283634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Laura Gordon</a:t>
            </a:r>
          </a:p>
        </p:txBody>
      </p:sp>
      <p:sp>
        <p:nvSpPr>
          <p:cNvPr id="134" name="TextBox 134"/>
          <p:cNvSpPr txBox="1"/>
          <p:nvPr/>
        </p:nvSpPr>
        <p:spPr>
          <a:xfrm>
            <a:off x="6875165" y="5791077"/>
            <a:ext cx="2387046" cy="4171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Funding Admin</a:t>
            </a:r>
          </a:p>
        </p:txBody>
      </p:sp>
      <p:sp>
        <p:nvSpPr>
          <p:cNvPr id="130" name="AutoShape 1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553716" y="6769075"/>
            <a:ext cx="18817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69" name="Group 6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741890" y="6382398"/>
            <a:ext cx="2662793" cy="858809"/>
            <a:chOff x="0" y="0"/>
            <a:chExt cx="730217" cy="235511"/>
          </a:xfrm>
        </p:grpSpPr>
        <p:sp>
          <p:nvSpPr>
            <p:cNvPr id="70" name="Freeform 7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30217" cy="235511"/>
            </a:xfrm>
            <a:custGeom>
              <a:avLst/>
              <a:gdLst/>
              <a:ahLst/>
              <a:cxnLst/>
              <a:rect l="l" t="t" r="r" b="b"/>
              <a:pathLst>
                <a:path w="730217" h="235511">
                  <a:moveTo>
                    <a:pt x="29074" y="0"/>
                  </a:moveTo>
                  <a:lnTo>
                    <a:pt x="701143" y="0"/>
                  </a:lnTo>
                  <a:cubicBezTo>
                    <a:pt x="708854" y="0"/>
                    <a:pt x="716249" y="3063"/>
                    <a:pt x="721701" y="8516"/>
                  </a:cubicBezTo>
                  <a:cubicBezTo>
                    <a:pt x="727154" y="13968"/>
                    <a:pt x="730217" y="21363"/>
                    <a:pt x="730217" y="29074"/>
                  </a:cubicBezTo>
                  <a:lnTo>
                    <a:pt x="730217" y="206437"/>
                  </a:lnTo>
                  <a:cubicBezTo>
                    <a:pt x="730217" y="214148"/>
                    <a:pt x="727154" y="221543"/>
                    <a:pt x="721701" y="226995"/>
                  </a:cubicBezTo>
                  <a:cubicBezTo>
                    <a:pt x="716249" y="232448"/>
                    <a:pt x="708854" y="235511"/>
                    <a:pt x="701143" y="235511"/>
                  </a:cubicBezTo>
                  <a:lnTo>
                    <a:pt x="29074" y="235511"/>
                  </a:lnTo>
                  <a:cubicBezTo>
                    <a:pt x="13017" y="235511"/>
                    <a:pt x="0" y="222494"/>
                    <a:pt x="0" y="206437"/>
                  </a:cubicBezTo>
                  <a:lnTo>
                    <a:pt x="0" y="29074"/>
                  </a:lnTo>
                  <a:cubicBezTo>
                    <a:pt x="0" y="21363"/>
                    <a:pt x="3063" y="13968"/>
                    <a:pt x="8516" y="8516"/>
                  </a:cubicBezTo>
                  <a:cubicBezTo>
                    <a:pt x="13968" y="3063"/>
                    <a:pt x="21363" y="0"/>
                    <a:pt x="2907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TextBox 71"/>
            <p:cNvSpPr txBox="1"/>
            <p:nvPr/>
          </p:nvSpPr>
          <p:spPr>
            <a:xfrm>
              <a:off x="0" y="-9525"/>
              <a:ext cx="730217" cy="245036"/>
            </a:xfrm>
            <a:prstGeom prst="rect">
              <a:avLst/>
            </a:prstGeom>
          </p:spPr>
          <p:txBody>
            <a:bodyPr lIns="86610" tIns="86610" rIns="86610" bIns="86610" rtlCol="0" anchor="ctr"/>
            <a:lstStyle/>
            <a:p>
              <a:pPr marL="0" lvl="0" indent="0" algn="ctr">
                <a:lnSpc>
                  <a:spcPts val="1466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3" name="TextBox 73"/>
          <p:cNvSpPr txBox="1"/>
          <p:nvPr/>
        </p:nvSpPr>
        <p:spPr>
          <a:xfrm>
            <a:off x="6931470" y="6480723"/>
            <a:ext cx="222685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239"/>
              </a:lnSpc>
              <a:spcBef>
                <a:spcPct val="0"/>
              </a:spcBef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Bobbie Jo Williams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6952713" y="6735412"/>
            <a:ext cx="2226857" cy="4171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</a:t>
            </a: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</a:t>
            </a:r>
          </a:p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</a:t>
            </a:r>
          </a:p>
        </p:txBody>
      </p:sp>
      <p:sp>
        <p:nvSpPr>
          <p:cNvPr id="124" name="AutoShape 1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553716" y="7709069"/>
            <a:ext cx="18817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0" name="Group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741890" y="7319806"/>
            <a:ext cx="2662793" cy="726399"/>
            <a:chOff x="0" y="0"/>
            <a:chExt cx="1252243" cy="341607"/>
          </a:xfrm>
        </p:grpSpPr>
        <p:sp>
          <p:nvSpPr>
            <p:cNvPr id="21" name="Freeform 21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252243" cy="341607"/>
            </a:xfrm>
            <a:custGeom>
              <a:avLst/>
              <a:gdLst/>
              <a:ahLst/>
              <a:cxnLst/>
              <a:rect l="l" t="t" r="r" b="b"/>
              <a:pathLst>
                <a:path w="1252243" h="341607">
                  <a:moveTo>
                    <a:pt x="29074" y="0"/>
                  </a:moveTo>
                  <a:lnTo>
                    <a:pt x="1223168" y="0"/>
                  </a:lnTo>
                  <a:cubicBezTo>
                    <a:pt x="1239226" y="0"/>
                    <a:pt x="1252243" y="13017"/>
                    <a:pt x="1252243" y="29074"/>
                  </a:cubicBezTo>
                  <a:lnTo>
                    <a:pt x="1252243" y="312532"/>
                  </a:lnTo>
                  <a:cubicBezTo>
                    <a:pt x="1252243" y="320243"/>
                    <a:pt x="1249180" y="327639"/>
                    <a:pt x="1243727" y="333091"/>
                  </a:cubicBezTo>
                  <a:cubicBezTo>
                    <a:pt x="1238275" y="338544"/>
                    <a:pt x="1230879" y="341607"/>
                    <a:pt x="1223168" y="341607"/>
                  </a:cubicBezTo>
                  <a:lnTo>
                    <a:pt x="29074" y="341607"/>
                  </a:lnTo>
                  <a:cubicBezTo>
                    <a:pt x="13017" y="341607"/>
                    <a:pt x="0" y="328590"/>
                    <a:pt x="0" y="312532"/>
                  </a:cubicBezTo>
                  <a:lnTo>
                    <a:pt x="0" y="29074"/>
                  </a:lnTo>
                  <a:cubicBezTo>
                    <a:pt x="0" y="21363"/>
                    <a:pt x="3063" y="13968"/>
                    <a:pt x="8516" y="8516"/>
                  </a:cubicBezTo>
                  <a:cubicBezTo>
                    <a:pt x="13968" y="3063"/>
                    <a:pt x="21363" y="0"/>
                    <a:pt x="2907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19050"/>
              <a:ext cx="1252243" cy="360657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6845681" y="7413570"/>
            <a:ext cx="2384144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Jayla Heller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6870073" y="7692878"/>
            <a:ext cx="2392138" cy="2083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</a:t>
            </a:r>
          </a:p>
        </p:txBody>
      </p:sp>
      <p:sp>
        <p:nvSpPr>
          <p:cNvPr id="118" name="AutoShape 1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553716" y="8649063"/>
            <a:ext cx="18817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63" name="Group 6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741890" y="8125511"/>
            <a:ext cx="2662793" cy="906326"/>
            <a:chOff x="0" y="0"/>
            <a:chExt cx="730217" cy="248542"/>
          </a:xfrm>
        </p:grpSpPr>
        <p:sp>
          <p:nvSpPr>
            <p:cNvPr id="64" name="Freeform 6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30217" cy="248542"/>
            </a:xfrm>
            <a:custGeom>
              <a:avLst/>
              <a:gdLst/>
              <a:ahLst/>
              <a:cxnLst/>
              <a:rect l="l" t="t" r="r" b="b"/>
              <a:pathLst>
                <a:path w="730217" h="248542">
                  <a:moveTo>
                    <a:pt x="29074" y="0"/>
                  </a:moveTo>
                  <a:lnTo>
                    <a:pt x="701143" y="0"/>
                  </a:lnTo>
                  <a:cubicBezTo>
                    <a:pt x="708854" y="0"/>
                    <a:pt x="716249" y="3063"/>
                    <a:pt x="721701" y="8516"/>
                  </a:cubicBezTo>
                  <a:cubicBezTo>
                    <a:pt x="727154" y="13968"/>
                    <a:pt x="730217" y="21363"/>
                    <a:pt x="730217" y="29074"/>
                  </a:cubicBezTo>
                  <a:lnTo>
                    <a:pt x="730217" y="219467"/>
                  </a:lnTo>
                  <a:cubicBezTo>
                    <a:pt x="730217" y="235525"/>
                    <a:pt x="717200" y="248542"/>
                    <a:pt x="701143" y="248542"/>
                  </a:cubicBezTo>
                  <a:lnTo>
                    <a:pt x="29074" y="248542"/>
                  </a:lnTo>
                  <a:cubicBezTo>
                    <a:pt x="21363" y="248542"/>
                    <a:pt x="13968" y="245478"/>
                    <a:pt x="8516" y="240026"/>
                  </a:cubicBezTo>
                  <a:cubicBezTo>
                    <a:pt x="3063" y="234573"/>
                    <a:pt x="0" y="227178"/>
                    <a:pt x="0" y="219467"/>
                  </a:cubicBezTo>
                  <a:lnTo>
                    <a:pt x="0" y="29074"/>
                  </a:lnTo>
                  <a:cubicBezTo>
                    <a:pt x="0" y="21363"/>
                    <a:pt x="3063" y="13968"/>
                    <a:pt x="8516" y="8516"/>
                  </a:cubicBezTo>
                  <a:cubicBezTo>
                    <a:pt x="13968" y="3063"/>
                    <a:pt x="21363" y="0"/>
                    <a:pt x="2907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TextBox 65"/>
            <p:cNvSpPr txBox="1"/>
            <p:nvPr/>
          </p:nvSpPr>
          <p:spPr>
            <a:xfrm>
              <a:off x="0" y="-9525"/>
              <a:ext cx="730217" cy="258067"/>
            </a:xfrm>
            <a:prstGeom prst="rect">
              <a:avLst/>
            </a:prstGeom>
          </p:spPr>
          <p:txBody>
            <a:bodyPr lIns="86610" tIns="86610" rIns="86610" bIns="86610" rtlCol="0" anchor="ctr"/>
            <a:lstStyle/>
            <a:p>
              <a:pPr marL="0" lvl="0" indent="0" algn="ctr">
                <a:lnSpc>
                  <a:spcPts val="1466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7" name="TextBox 67"/>
          <p:cNvSpPr txBox="1"/>
          <p:nvPr/>
        </p:nvSpPr>
        <p:spPr>
          <a:xfrm>
            <a:off x="7002536" y="8199317"/>
            <a:ext cx="2145300" cy="530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239"/>
              </a:lnSpc>
              <a:spcBef>
                <a:spcPct val="0"/>
              </a:spcBef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Amritjoty (Amber) Kaur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6893525" y="8730507"/>
            <a:ext cx="2345233" cy="2075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 </a:t>
            </a:r>
          </a:p>
        </p:txBody>
      </p:sp>
      <p:sp>
        <p:nvSpPr>
          <p:cNvPr id="112" name="AutoShape 1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534657" y="9597596"/>
            <a:ext cx="207233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07" name="Group 10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741890" y="9108037"/>
            <a:ext cx="2662793" cy="872987"/>
            <a:chOff x="0" y="0"/>
            <a:chExt cx="926354" cy="303702"/>
          </a:xfrm>
        </p:grpSpPr>
        <p:sp>
          <p:nvSpPr>
            <p:cNvPr id="108" name="Freeform 108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26354" cy="303702"/>
            </a:xfrm>
            <a:custGeom>
              <a:avLst/>
              <a:gdLst/>
              <a:ahLst/>
              <a:cxnLst/>
              <a:rect l="l" t="t" r="r" b="b"/>
              <a:pathLst>
                <a:path w="926354" h="303702">
                  <a:moveTo>
                    <a:pt x="29074" y="0"/>
                  </a:moveTo>
                  <a:lnTo>
                    <a:pt x="897280" y="0"/>
                  </a:lnTo>
                  <a:cubicBezTo>
                    <a:pt x="913337" y="0"/>
                    <a:pt x="926354" y="13017"/>
                    <a:pt x="926354" y="29074"/>
                  </a:cubicBezTo>
                  <a:lnTo>
                    <a:pt x="926354" y="274627"/>
                  </a:lnTo>
                  <a:cubicBezTo>
                    <a:pt x="926354" y="282338"/>
                    <a:pt x="923291" y="289733"/>
                    <a:pt x="917838" y="295186"/>
                  </a:cubicBezTo>
                  <a:cubicBezTo>
                    <a:pt x="912386" y="300638"/>
                    <a:pt x="904990" y="303702"/>
                    <a:pt x="897280" y="303702"/>
                  </a:cubicBezTo>
                  <a:lnTo>
                    <a:pt x="29074" y="303702"/>
                  </a:lnTo>
                  <a:cubicBezTo>
                    <a:pt x="13017" y="303702"/>
                    <a:pt x="0" y="290685"/>
                    <a:pt x="0" y="274627"/>
                  </a:cubicBezTo>
                  <a:lnTo>
                    <a:pt x="0" y="29074"/>
                  </a:lnTo>
                  <a:cubicBezTo>
                    <a:pt x="0" y="21363"/>
                    <a:pt x="3063" y="13968"/>
                    <a:pt x="8516" y="8516"/>
                  </a:cubicBezTo>
                  <a:cubicBezTo>
                    <a:pt x="13968" y="3063"/>
                    <a:pt x="21363" y="0"/>
                    <a:pt x="2907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TextBox 109"/>
            <p:cNvSpPr txBox="1"/>
            <p:nvPr/>
          </p:nvSpPr>
          <p:spPr>
            <a:xfrm>
              <a:off x="0" y="-19050"/>
              <a:ext cx="926354" cy="322752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11" name="TextBox 111"/>
          <p:cNvSpPr txBox="1"/>
          <p:nvPr/>
        </p:nvSpPr>
        <p:spPr>
          <a:xfrm>
            <a:off x="6924325" y="9289841"/>
            <a:ext cx="2283634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Shay Purda</a:t>
            </a:r>
          </a:p>
        </p:txBody>
      </p:sp>
      <p:sp>
        <p:nvSpPr>
          <p:cNvPr id="110" name="TextBox 110"/>
          <p:cNvSpPr txBox="1"/>
          <p:nvPr/>
        </p:nvSpPr>
        <p:spPr>
          <a:xfrm>
            <a:off x="6762237" y="9588418"/>
            <a:ext cx="2604012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</a:t>
            </a:r>
          </a:p>
        </p:txBody>
      </p:sp>
      <p:sp>
        <p:nvSpPr>
          <p:cNvPr id="106" name="AutoShape 10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1065268" y="1857240"/>
            <a:ext cx="409804" cy="865358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99" name="Group 9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833463" y="2722598"/>
            <a:ext cx="2463609" cy="921297"/>
            <a:chOff x="0" y="0"/>
            <a:chExt cx="857060" cy="320508"/>
          </a:xfrm>
        </p:grpSpPr>
        <p:sp>
          <p:nvSpPr>
            <p:cNvPr id="100" name="Freeform 10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57060" cy="320508"/>
            </a:xfrm>
            <a:custGeom>
              <a:avLst/>
              <a:gdLst/>
              <a:ahLst/>
              <a:cxnLst/>
              <a:rect l="l" t="t" r="r" b="b"/>
              <a:pathLst>
                <a:path w="857060" h="320508">
                  <a:moveTo>
                    <a:pt x="31425" y="0"/>
                  </a:moveTo>
                  <a:lnTo>
                    <a:pt x="825635" y="0"/>
                  </a:lnTo>
                  <a:cubicBezTo>
                    <a:pt x="842991" y="0"/>
                    <a:pt x="857060" y="14070"/>
                    <a:pt x="857060" y="31425"/>
                  </a:cubicBezTo>
                  <a:lnTo>
                    <a:pt x="857060" y="289083"/>
                  </a:lnTo>
                  <a:cubicBezTo>
                    <a:pt x="857060" y="306439"/>
                    <a:pt x="842991" y="320508"/>
                    <a:pt x="825635" y="320508"/>
                  </a:cubicBezTo>
                  <a:lnTo>
                    <a:pt x="31425" y="320508"/>
                  </a:lnTo>
                  <a:cubicBezTo>
                    <a:pt x="14070" y="320508"/>
                    <a:pt x="0" y="306439"/>
                    <a:pt x="0" y="289083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TextBox 101"/>
            <p:cNvSpPr txBox="1"/>
            <p:nvPr/>
          </p:nvSpPr>
          <p:spPr>
            <a:xfrm>
              <a:off x="0" y="-19050"/>
              <a:ext cx="857060" cy="339558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3" name="TextBox 103"/>
          <p:cNvSpPr txBox="1"/>
          <p:nvPr/>
        </p:nvSpPr>
        <p:spPr>
          <a:xfrm>
            <a:off x="10081956" y="2841261"/>
            <a:ext cx="1940992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Amber Marley</a:t>
            </a:r>
          </a:p>
        </p:txBody>
      </p:sp>
      <p:sp>
        <p:nvSpPr>
          <p:cNvPr id="102" name="TextBox 102"/>
          <p:cNvSpPr txBox="1"/>
          <p:nvPr/>
        </p:nvSpPr>
        <p:spPr>
          <a:xfrm>
            <a:off x="9919319" y="3128169"/>
            <a:ext cx="2297931" cy="4185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Manager Account Management - Team Black</a:t>
            </a:r>
          </a:p>
        </p:txBody>
      </p:sp>
      <p:sp>
        <p:nvSpPr>
          <p:cNvPr id="104" name="AutoShape 10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589563" y="3183247"/>
            <a:ext cx="24390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5" name="AutoShape 10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589563" y="3162274"/>
            <a:ext cx="0" cy="5751187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" name="AutoShape 9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589563" y="4317392"/>
            <a:ext cx="24390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93" name="Group 9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833463" y="3769500"/>
            <a:ext cx="2463609" cy="1095785"/>
            <a:chOff x="0" y="0"/>
            <a:chExt cx="675595" cy="300497"/>
          </a:xfrm>
        </p:grpSpPr>
        <p:sp>
          <p:nvSpPr>
            <p:cNvPr id="94" name="Freeform 9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75595" cy="300497"/>
            </a:xfrm>
            <a:custGeom>
              <a:avLst/>
              <a:gdLst/>
              <a:ahLst/>
              <a:cxnLst/>
              <a:rect l="l" t="t" r="r" b="b"/>
              <a:pathLst>
                <a:path w="675595" h="300497">
                  <a:moveTo>
                    <a:pt x="31425" y="0"/>
                  </a:moveTo>
                  <a:lnTo>
                    <a:pt x="644170" y="0"/>
                  </a:lnTo>
                  <a:cubicBezTo>
                    <a:pt x="661526" y="0"/>
                    <a:pt x="675595" y="14070"/>
                    <a:pt x="675595" y="31425"/>
                  </a:cubicBezTo>
                  <a:lnTo>
                    <a:pt x="675595" y="269072"/>
                  </a:lnTo>
                  <a:cubicBezTo>
                    <a:pt x="675595" y="286427"/>
                    <a:pt x="661526" y="300497"/>
                    <a:pt x="644170" y="300497"/>
                  </a:cubicBezTo>
                  <a:lnTo>
                    <a:pt x="31425" y="300497"/>
                  </a:lnTo>
                  <a:cubicBezTo>
                    <a:pt x="14070" y="300497"/>
                    <a:pt x="0" y="286427"/>
                    <a:pt x="0" y="269072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TextBox 95"/>
            <p:cNvSpPr txBox="1"/>
            <p:nvPr/>
          </p:nvSpPr>
          <p:spPr>
            <a:xfrm>
              <a:off x="0" y="-9525"/>
              <a:ext cx="675595" cy="310022"/>
            </a:xfrm>
            <a:prstGeom prst="rect">
              <a:avLst/>
            </a:prstGeom>
          </p:spPr>
          <p:txBody>
            <a:bodyPr lIns="86610" tIns="86610" rIns="86610" bIns="86610" rtlCol="0" anchor="ctr"/>
            <a:lstStyle/>
            <a:p>
              <a:pPr marL="0" lvl="0" indent="0" algn="ctr">
                <a:lnSpc>
                  <a:spcPts val="1466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97" name="TextBox 97"/>
          <p:cNvSpPr txBox="1"/>
          <p:nvPr/>
        </p:nvSpPr>
        <p:spPr>
          <a:xfrm>
            <a:off x="9943756" y="3837316"/>
            <a:ext cx="2226857" cy="5309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239"/>
              </a:lnSpc>
              <a:spcBef>
                <a:spcPct val="0"/>
              </a:spcBef>
            </a:pPr>
            <a:r>
              <a:rPr lang="en-US" sz="1599" b="1" u="none" strike="noStrike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Kathleen Bradley-Lockhart</a:t>
            </a:r>
          </a:p>
        </p:txBody>
      </p:sp>
      <p:sp>
        <p:nvSpPr>
          <p:cNvPr id="96" name="TextBox 96"/>
          <p:cNvSpPr txBox="1"/>
          <p:nvPr/>
        </p:nvSpPr>
        <p:spPr>
          <a:xfrm>
            <a:off x="9943756" y="4339601"/>
            <a:ext cx="2226857" cy="4171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Sponsored </a:t>
            </a:r>
          </a:p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</a:t>
            </a:r>
          </a:p>
        </p:txBody>
      </p:sp>
      <p:sp>
        <p:nvSpPr>
          <p:cNvPr id="92" name="AutoShape 9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9589563" y="5389885"/>
            <a:ext cx="24390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81" name="Group 8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833463" y="4960534"/>
            <a:ext cx="2463609" cy="858701"/>
            <a:chOff x="0" y="0"/>
            <a:chExt cx="675595" cy="235481"/>
          </a:xfrm>
        </p:grpSpPr>
        <p:sp>
          <p:nvSpPr>
            <p:cNvPr id="82" name="Freeform 8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75595" cy="235481"/>
            </a:xfrm>
            <a:custGeom>
              <a:avLst/>
              <a:gdLst/>
              <a:ahLst/>
              <a:cxnLst/>
              <a:rect l="l" t="t" r="r" b="b"/>
              <a:pathLst>
                <a:path w="675595" h="235481">
                  <a:moveTo>
                    <a:pt x="31425" y="0"/>
                  </a:moveTo>
                  <a:lnTo>
                    <a:pt x="644170" y="0"/>
                  </a:lnTo>
                  <a:cubicBezTo>
                    <a:pt x="661526" y="0"/>
                    <a:pt x="675595" y="14070"/>
                    <a:pt x="675595" y="31425"/>
                  </a:cubicBezTo>
                  <a:lnTo>
                    <a:pt x="675595" y="204056"/>
                  </a:lnTo>
                  <a:cubicBezTo>
                    <a:pt x="675595" y="221412"/>
                    <a:pt x="661526" y="235481"/>
                    <a:pt x="644170" y="235481"/>
                  </a:cubicBezTo>
                  <a:lnTo>
                    <a:pt x="31425" y="235481"/>
                  </a:lnTo>
                  <a:cubicBezTo>
                    <a:pt x="14070" y="235481"/>
                    <a:pt x="0" y="221412"/>
                    <a:pt x="0" y="204056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TextBox 83"/>
            <p:cNvSpPr txBox="1"/>
            <p:nvPr/>
          </p:nvSpPr>
          <p:spPr>
            <a:xfrm>
              <a:off x="0" y="-9525"/>
              <a:ext cx="675595" cy="245006"/>
            </a:xfrm>
            <a:prstGeom prst="rect">
              <a:avLst/>
            </a:prstGeom>
          </p:spPr>
          <p:txBody>
            <a:bodyPr lIns="86610" tIns="86610" rIns="86610" bIns="86610" rtlCol="0" anchor="ctr"/>
            <a:lstStyle/>
            <a:p>
              <a:pPr marL="0" lvl="0" indent="0" algn="ctr">
                <a:lnSpc>
                  <a:spcPts val="1466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5" name="TextBox 85"/>
          <p:cNvSpPr txBox="1"/>
          <p:nvPr/>
        </p:nvSpPr>
        <p:spPr>
          <a:xfrm>
            <a:off x="9943756" y="5028351"/>
            <a:ext cx="2226857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239"/>
              </a:lnSpc>
              <a:spcBef>
                <a:spcPct val="0"/>
              </a:spcBef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Jami Butler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9951839" y="5285585"/>
            <a:ext cx="2226857" cy="4171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</a:t>
            </a: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</a:t>
            </a:r>
          </a:p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</a:t>
            </a:r>
          </a:p>
        </p:txBody>
      </p:sp>
      <p:sp>
        <p:nvSpPr>
          <p:cNvPr id="86" name="AutoShape 8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589563" y="6338873"/>
            <a:ext cx="249933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6" name="Group 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839496" y="5923286"/>
            <a:ext cx="2457576" cy="831174"/>
            <a:chOff x="0" y="0"/>
            <a:chExt cx="1155735" cy="390880"/>
          </a:xfrm>
        </p:grpSpPr>
        <p:sp>
          <p:nvSpPr>
            <p:cNvPr id="27" name="Freeform 2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155735" cy="390880"/>
            </a:xfrm>
            <a:custGeom>
              <a:avLst/>
              <a:gdLst/>
              <a:ahLst/>
              <a:cxnLst/>
              <a:rect l="l" t="t" r="r" b="b"/>
              <a:pathLst>
                <a:path w="1155735" h="390880">
                  <a:moveTo>
                    <a:pt x="31502" y="0"/>
                  </a:moveTo>
                  <a:lnTo>
                    <a:pt x="1124232" y="0"/>
                  </a:lnTo>
                  <a:cubicBezTo>
                    <a:pt x="1141631" y="0"/>
                    <a:pt x="1155735" y="14104"/>
                    <a:pt x="1155735" y="31502"/>
                  </a:cubicBezTo>
                  <a:lnTo>
                    <a:pt x="1155735" y="359378"/>
                  </a:lnTo>
                  <a:cubicBezTo>
                    <a:pt x="1155735" y="367732"/>
                    <a:pt x="1152416" y="375745"/>
                    <a:pt x="1146508" y="381653"/>
                  </a:cubicBezTo>
                  <a:cubicBezTo>
                    <a:pt x="1140600" y="387561"/>
                    <a:pt x="1132587" y="390880"/>
                    <a:pt x="1124232" y="390880"/>
                  </a:cubicBezTo>
                  <a:lnTo>
                    <a:pt x="31502" y="390880"/>
                  </a:lnTo>
                  <a:cubicBezTo>
                    <a:pt x="14104" y="390880"/>
                    <a:pt x="0" y="376776"/>
                    <a:pt x="0" y="359378"/>
                  </a:cubicBezTo>
                  <a:lnTo>
                    <a:pt x="0" y="31502"/>
                  </a:lnTo>
                  <a:cubicBezTo>
                    <a:pt x="0" y="14104"/>
                    <a:pt x="14104" y="0"/>
                    <a:pt x="31502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19050"/>
              <a:ext cx="1155735" cy="409930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0" name="TextBox 30"/>
          <p:cNvSpPr txBox="1"/>
          <p:nvPr/>
        </p:nvSpPr>
        <p:spPr>
          <a:xfrm>
            <a:off x="9876212" y="5990685"/>
            <a:ext cx="2384144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Gabby Rainwater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0018282" y="6257911"/>
            <a:ext cx="2091157" cy="418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Funding Admin</a:t>
            </a:r>
          </a:p>
        </p:txBody>
      </p:sp>
      <p:sp>
        <p:nvSpPr>
          <p:cNvPr id="80" name="AutoShape 8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589563" y="7269536"/>
            <a:ext cx="24390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75" name="Group 7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833463" y="6840185"/>
            <a:ext cx="2463609" cy="858701"/>
            <a:chOff x="0" y="0"/>
            <a:chExt cx="675595" cy="235481"/>
          </a:xfrm>
        </p:grpSpPr>
        <p:sp>
          <p:nvSpPr>
            <p:cNvPr id="76" name="Freeform 76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75595" cy="235481"/>
            </a:xfrm>
            <a:custGeom>
              <a:avLst/>
              <a:gdLst/>
              <a:ahLst/>
              <a:cxnLst/>
              <a:rect l="l" t="t" r="r" b="b"/>
              <a:pathLst>
                <a:path w="675595" h="235481">
                  <a:moveTo>
                    <a:pt x="31425" y="0"/>
                  </a:moveTo>
                  <a:lnTo>
                    <a:pt x="644170" y="0"/>
                  </a:lnTo>
                  <a:cubicBezTo>
                    <a:pt x="661526" y="0"/>
                    <a:pt x="675595" y="14070"/>
                    <a:pt x="675595" y="31425"/>
                  </a:cubicBezTo>
                  <a:lnTo>
                    <a:pt x="675595" y="204056"/>
                  </a:lnTo>
                  <a:cubicBezTo>
                    <a:pt x="675595" y="221412"/>
                    <a:pt x="661526" y="235481"/>
                    <a:pt x="644170" y="235481"/>
                  </a:cubicBezTo>
                  <a:lnTo>
                    <a:pt x="31425" y="235481"/>
                  </a:lnTo>
                  <a:cubicBezTo>
                    <a:pt x="14070" y="235481"/>
                    <a:pt x="0" y="221412"/>
                    <a:pt x="0" y="204056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TextBox 77"/>
            <p:cNvSpPr txBox="1"/>
            <p:nvPr/>
          </p:nvSpPr>
          <p:spPr>
            <a:xfrm>
              <a:off x="0" y="-9525"/>
              <a:ext cx="675595" cy="245006"/>
            </a:xfrm>
            <a:prstGeom prst="rect">
              <a:avLst/>
            </a:prstGeom>
          </p:spPr>
          <p:txBody>
            <a:bodyPr lIns="86610" tIns="86610" rIns="86610" bIns="86610" rtlCol="0" anchor="ctr"/>
            <a:lstStyle/>
            <a:p>
              <a:pPr marL="0" lvl="0" indent="0" algn="ctr">
                <a:lnSpc>
                  <a:spcPts val="1466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9" name="TextBox 79"/>
          <p:cNvSpPr txBox="1"/>
          <p:nvPr/>
        </p:nvSpPr>
        <p:spPr>
          <a:xfrm>
            <a:off x="9943756" y="6908002"/>
            <a:ext cx="2226857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239"/>
              </a:lnSpc>
              <a:spcBef>
                <a:spcPct val="0"/>
              </a:spcBef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Maura Kennedy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9951839" y="7165236"/>
            <a:ext cx="2226857" cy="4171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</a:t>
            </a: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</a:t>
            </a:r>
          </a:p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</a:t>
            </a:r>
          </a:p>
        </p:txBody>
      </p:sp>
      <p:sp>
        <p:nvSpPr>
          <p:cNvPr id="74" name="AutoShape 7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9589563" y="8137195"/>
            <a:ext cx="238833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13" name="Group 1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828396" y="7784611"/>
            <a:ext cx="2457576" cy="705168"/>
            <a:chOff x="0" y="0"/>
            <a:chExt cx="854961" cy="245319"/>
          </a:xfrm>
        </p:grpSpPr>
        <p:sp>
          <p:nvSpPr>
            <p:cNvPr id="114" name="Freeform 11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54961" cy="245319"/>
            </a:xfrm>
            <a:custGeom>
              <a:avLst/>
              <a:gdLst/>
              <a:ahLst/>
              <a:cxnLst/>
              <a:rect l="l" t="t" r="r" b="b"/>
              <a:pathLst>
                <a:path w="854961" h="245319">
                  <a:moveTo>
                    <a:pt x="31502" y="0"/>
                  </a:moveTo>
                  <a:lnTo>
                    <a:pt x="823459" y="0"/>
                  </a:lnTo>
                  <a:cubicBezTo>
                    <a:pt x="840857" y="0"/>
                    <a:pt x="854961" y="14104"/>
                    <a:pt x="854961" y="31502"/>
                  </a:cubicBezTo>
                  <a:lnTo>
                    <a:pt x="854961" y="213817"/>
                  </a:lnTo>
                  <a:cubicBezTo>
                    <a:pt x="854961" y="231215"/>
                    <a:pt x="840857" y="245319"/>
                    <a:pt x="823459" y="245319"/>
                  </a:cubicBezTo>
                  <a:lnTo>
                    <a:pt x="31502" y="245319"/>
                  </a:lnTo>
                  <a:cubicBezTo>
                    <a:pt x="23147" y="245319"/>
                    <a:pt x="15135" y="242000"/>
                    <a:pt x="9227" y="236093"/>
                  </a:cubicBezTo>
                  <a:cubicBezTo>
                    <a:pt x="3319" y="230185"/>
                    <a:pt x="0" y="222172"/>
                    <a:pt x="0" y="213817"/>
                  </a:cubicBezTo>
                  <a:lnTo>
                    <a:pt x="0" y="31502"/>
                  </a:lnTo>
                  <a:cubicBezTo>
                    <a:pt x="0" y="14104"/>
                    <a:pt x="14104" y="0"/>
                    <a:pt x="31502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TextBox 115"/>
            <p:cNvSpPr txBox="1"/>
            <p:nvPr/>
          </p:nvSpPr>
          <p:spPr>
            <a:xfrm>
              <a:off x="0" y="-19050"/>
              <a:ext cx="854961" cy="264369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17" name="TextBox 117"/>
          <p:cNvSpPr txBox="1"/>
          <p:nvPr/>
        </p:nvSpPr>
        <p:spPr>
          <a:xfrm>
            <a:off x="9918384" y="7872373"/>
            <a:ext cx="2283634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Jacqueline Ludwig</a:t>
            </a:r>
          </a:p>
        </p:txBody>
      </p:sp>
      <p:sp>
        <p:nvSpPr>
          <p:cNvPr id="116" name="TextBox 116"/>
          <p:cNvSpPr txBox="1"/>
          <p:nvPr/>
        </p:nvSpPr>
        <p:spPr>
          <a:xfrm>
            <a:off x="9910561" y="8157072"/>
            <a:ext cx="2271047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</a:t>
            </a:r>
          </a:p>
        </p:txBody>
      </p:sp>
      <p:sp>
        <p:nvSpPr>
          <p:cNvPr id="68" name="AutoShape 6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589563" y="8890554"/>
            <a:ext cx="24390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58" name="Group 5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833463" y="8575504"/>
            <a:ext cx="2463609" cy="630101"/>
            <a:chOff x="0" y="0"/>
            <a:chExt cx="675595" cy="172792"/>
          </a:xfrm>
        </p:grpSpPr>
        <p:sp>
          <p:nvSpPr>
            <p:cNvPr id="59" name="Freeform 5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75595" cy="172792"/>
            </a:xfrm>
            <a:custGeom>
              <a:avLst/>
              <a:gdLst/>
              <a:ahLst/>
              <a:cxnLst/>
              <a:rect l="l" t="t" r="r" b="b"/>
              <a:pathLst>
                <a:path w="675595" h="172792">
                  <a:moveTo>
                    <a:pt x="31425" y="0"/>
                  </a:moveTo>
                  <a:lnTo>
                    <a:pt x="644170" y="0"/>
                  </a:lnTo>
                  <a:cubicBezTo>
                    <a:pt x="661526" y="0"/>
                    <a:pt x="675595" y="14070"/>
                    <a:pt x="675595" y="31425"/>
                  </a:cubicBezTo>
                  <a:lnTo>
                    <a:pt x="675595" y="141367"/>
                  </a:lnTo>
                  <a:cubicBezTo>
                    <a:pt x="675595" y="158723"/>
                    <a:pt x="661526" y="172792"/>
                    <a:pt x="644170" y="172792"/>
                  </a:cubicBezTo>
                  <a:lnTo>
                    <a:pt x="31425" y="172792"/>
                  </a:lnTo>
                  <a:cubicBezTo>
                    <a:pt x="14070" y="172792"/>
                    <a:pt x="0" y="158723"/>
                    <a:pt x="0" y="141367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TextBox 60"/>
            <p:cNvSpPr txBox="1"/>
            <p:nvPr/>
          </p:nvSpPr>
          <p:spPr>
            <a:xfrm>
              <a:off x="0" y="-9525"/>
              <a:ext cx="675595" cy="182317"/>
            </a:xfrm>
            <a:prstGeom prst="rect">
              <a:avLst/>
            </a:prstGeom>
          </p:spPr>
          <p:txBody>
            <a:bodyPr lIns="86610" tIns="86610" rIns="86610" bIns="86610" rtlCol="0" anchor="ctr"/>
            <a:lstStyle/>
            <a:p>
              <a:pPr marL="0" lvl="0" indent="0" algn="ctr">
                <a:lnSpc>
                  <a:spcPts val="1466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2" name="TextBox 62"/>
          <p:cNvSpPr txBox="1"/>
          <p:nvPr/>
        </p:nvSpPr>
        <p:spPr>
          <a:xfrm>
            <a:off x="9943756" y="8643320"/>
            <a:ext cx="2226857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239"/>
              </a:lnSpc>
              <a:spcBef>
                <a:spcPct val="0"/>
              </a:spcBef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Patrick Cutter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9892651" y="8869380"/>
            <a:ext cx="2345233" cy="2075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 </a:t>
            </a:r>
          </a:p>
        </p:txBody>
      </p:sp>
      <p:sp>
        <p:nvSpPr>
          <p:cNvPr id="258" name="AutoShape 25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11475072" y="1857240"/>
            <a:ext cx="1155376" cy="821256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59" name="AutoShape 25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2630447" y="2659712"/>
            <a:ext cx="0" cy="6192097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60" name="AutoShape 26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2604353" y="8851808"/>
            <a:ext cx="632829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44" name="Group 14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237181" y="8434716"/>
            <a:ext cx="2662793" cy="834184"/>
            <a:chOff x="0" y="0"/>
            <a:chExt cx="926354" cy="290203"/>
          </a:xfrm>
        </p:grpSpPr>
        <p:sp>
          <p:nvSpPr>
            <p:cNvPr id="145" name="Freeform 14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26354" cy="290203"/>
            </a:xfrm>
            <a:custGeom>
              <a:avLst/>
              <a:gdLst/>
              <a:ahLst/>
              <a:cxnLst/>
              <a:rect l="l" t="t" r="r" b="b"/>
              <a:pathLst>
                <a:path w="926354" h="290203">
                  <a:moveTo>
                    <a:pt x="29074" y="0"/>
                  </a:moveTo>
                  <a:lnTo>
                    <a:pt x="897280" y="0"/>
                  </a:lnTo>
                  <a:cubicBezTo>
                    <a:pt x="913337" y="0"/>
                    <a:pt x="926354" y="13017"/>
                    <a:pt x="926354" y="29074"/>
                  </a:cubicBezTo>
                  <a:lnTo>
                    <a:pt x="926354" y="261128"/>
                  </a:lnTo>
                  <a:cubicBezTo>
                    <a:pt x="926354" y="268839"/>
                    <a:pt x="923291" y="276234"/>
                    <a:pt x="917838" y="281687"/>
                  </a:cubicBezTo>
                  <a:cubicBezTo>
                    <a:pt x="912386" y="287139"/>
                    <a:pt x="904990" y="290203"/>
                    <a:pt x="897280" y="290203"/>
                  </a:cubicBezTo>
                  <a:lnTo>
                    <a:pt x="29074" y="290203"/>
                  </a:lnTo>
                  <a:cubicBezTo>
                    <a:pt x="21363" y="290203"/>
                    <a:pt x="13968" y="287139"/>
                    <a:pt x="8516" y="281687"/>
                  </a:cubicBezTo>
                  <a:cubicBezTo>
                    <a:pt x="3063" y="276234"/>
                    <a:pt x="0" y="268839"/>
                    <a:pt x="0" y="261128"/>
                  </a:cubicBezTo>
                  <a:lnTo>
                    <a:pt x="0" y="29074"/>
                  </a:lnTo>
                  <a:cubicBezTo>
                    <a:pt x="0" y="21363"/>
                    <a:pt x="3063" y="13968"/>
                    <a:pt x="8516" y="8516"/>
                  </a:cubicBezTo>
                  <a:cubicBezTo>
                    <a:pt x="13968" y="3063"/>
                    <a:pt x="21363" y="0"/>
                    <a:pt x="2907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6" name="TextBox 146"/>
            <p:cNvSpPr txBox="1"/>
            <p:nvPr/>
          </p:nvSpPr>
          <p:spPr>
            <a:xfrm>
              <a:off x="0" y="-19050"/>
              <a:ext cx="926354" cy="309253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8" name="TextBox 148"/>
          <p:cNvSpPr txBox="1"/>
          <p:nvPr/>
        </p:nvSpPr>
        <p:spPr>
          <a:xfrm>
            <a:off x="13426761" y="8523019"/>
            <a:ext cx="2283634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Michelle Kerkhoff</a:t>
            </a:r>
          </a:p>
        </p:txBody>
      </p:sp>
      <p:sp>
        <p:nvSpPr>
          <p:cNvPr id="147" name="TextBox 147"/>
          <p:cNvSpPr txBox="1"/>
          <p:nvPr/>
        </p:nvSpPr>
        <p:spPr>
          <a:xfrm>
            <a:off x="13382049" y="8749079"/>
            <a:ext cx="2373057" cy="4185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Sponsored Funding Admin - Finance</a:t>
            </a:r>
          </a:p>
        </p:txBody>
      </p:sp>
      <p:sp>
        <p:nvSpPr>
          <p:cNvPr id="143" name="AutoShape 14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3450154" y="9241079"/>
            <a:ext cx="0" cy="475535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42" name="AutoShape 14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3433001" y="9716614"/>
            <a:ext cx="250827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37" name="Group 13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635106" y="9328759"/>
            <a:ext cx="2480467" cy="827199"/>
            <a:chOff x="0" y="0"/>
            <a:chExt cx="862925" cy="287773"/>
          </a:xfrm>
        </p:grpSpPr>
        <p:sp>
          <p:nvSpPr>
            <p:cNvPr id="138" name="Freeform 138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62925" cy="287773"/>
            </a:xfrm>
            <a:custGeom>
              <a:avLst/>
              <a:gdLst/>
              <a:ahLst/>
              <a:cxnLst/>
              <a:rect l="l" t="t" r="r" b="b"/>
              <a:pathLst>
                <a:path w="862925" h="287773">
                  <a:moveTo>
                    <a:pt x="31212" y="0"/>
                  </a:moveTo>
                  <a:lnTo>
                    <a:pt x="831713" y="0"/>
                  </a:lnTo>
                  <a:cubicBezTo>
                    <a:pt x="839991" y="0"/>
                    <a:pt x="847930" y="3288"/>
                    <a:pt x="853783" y="9142"/>
                  </a:cubicBezTo>
                  <a:cubicBezTo>
                    <a:pt x="859637" y="14995"/>
                    <a:pt x="862925" y="22934"/>
                    <a:pt x="862925" y="31212"/>
                  </a:cubicBezTo>
                  <a:lnTo>
                    <a:pt x="862925" y="256561"/>
                  </a:lnTo>
                  <a:cubicBezTo>
                    <a:pt x="862925" y="264839"/>
                    <a:pt x="859637" y="272778"/>
                    <a:pt x="853783" y="278631"/>
                  </a:cubicBezTo>
                  <a:cubicBezTo>
                    <a:pt x="847930" y="284484"/>
                    <a:pt x="839991" y="287773"/>
                    <a:pt x="831713" y="287773"/>
                  </a:cubicBezTo>
                  <a:lnTo>
                    <a:pt x="31212" y="287773"/>
                  </a:lnTo>
                  <a:cubicBezTo>
                    <a:pt x="13974" y="287773"/>
                    <a:pt x="0" y="273799"/>
                    <a:pt x="0" y="256561"/>
                  </a:cubicBezTo>
                  <a:lnTo>
                    <a:pt x="0" y="31212"/>
                  </a:lnTo>
                  <a:cubicBezTo>
                    <a:pt x="0" y="22934"/>
                    <a:pt x="3288" y="14995"/>
                    <a:pt x="9142" y="9142"/>
                  </a:cubicBezTo>
                  <a:cubicBezTo>
                    <a:pt x="14995" y="3288"/>
                    <a:pt x="22934" y="0"/>
                    <a:pt x="31212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TextBox 139"/>
            <p:cNvSpPr txBox="1"/>
            <p:nvPr/>
          </p:nvSpPr>
          <p:spPr>
            <a:xfrm>
              <a:off x="0" y="-19050"/>
              <a:ext cx="862925" cy="306823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1" name="TextBox 141"/>
          <p:cNvSpPr txBox="1"/>
          <p:nvPr/>
        </p:nvSpPr>
        <p:spPr>
          <a:xfrm>
            <a:off x="13698553" y="9407536"/>
            <a:ext cx="2353574" cy="257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sz="1500" b="1" spc="7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Rebecca Zimmerman</a:t>
            </a:r>
          </a:p>
        </p:txBody>
      </p:sp>
      <p:sp>
        <p:nvSpPr>
          <p:cNvPr id="140" name="TextBox 140"/>
          <p:cNvSpPr txBox="1"/>
          <p:nvPr/>
        </p:nvSpPr>
        <p:spPr>
          <a:xfrm>
            <a:off x="13770055" y="9636136"/>
            <a:ext cx="2210570" cy="4185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</a:t>
            </a:r>
          </a:p>
        </p:txBody>
      </p:sp>
      <p:sp>
        <p:nvSpPr>
          <p:cNvPr id="57" name="AutoShape 5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75072" y="1857240"/>
            <a:ext cx="2069703" cy="632399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50" name="Group 5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544775" y="2014420"/>
            <a:ext cx="2463609" cy="950439"/>
            <a:chOff x="0" y="0"/>
            <a:chExt cx="857060" cy="330646"/>
          </a:xfrm>
        </p:grpSpPr>
        <p:sp>
          <p:nvSpPr>
            <p:cNvPr id="51" name="Freeform 51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57060" cy="330646"/>
            </a:xfrm>
            <a:custGeom>
              <a:avLst/>
              <a:gdLst/>
              <a:ahLst/>
              <a:cxnLst/>
              <a:rect l="l" t="t" r="r" b="b"/>
              <a:pathLst>
                <a:path w="857060" h="330646">
                  <a:moveTo>
                    <a:pt x="31425" y="0"/>
                  </a:moveTo>
                  <a:lnTo>
                    <a:pt x="825635" y="0"/>
                  </a:lnTo>
                  <a:cubicBezTo>
                    <a:pt x="842991" y="0"/>
                    <a:pt x="857060" y="14070"/>
                    <a:pt x="857060" y="31425"/>
                  </a:cubicBezTo>
                  <a:lnTo>
                    <a:pt x="857060" y="299221"/>
                  </a:lnTo>
                  <a:cubicBezTo>
                    <a:pt x="857060" y="316577"/>
                    <a:pt x="842991" y="330646"/>
                    <a:pt x="825635" y="330646"/>
                  </a:cubicBezTo>
                  <a:lnTo>
                    <a:pt x="31425" y="330646"/>
                  </a:lnTo>
                  <a:cubicBezTo>
                    <a:pt x="14070" y="330646"/>
                    <a:pt x="0" y="316577"/>
                    <a:pt x="0" y="299221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0" y="-19050"/>
              <a:ext cx="857060" cy="349696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4" name="TextBox 54"/>
          <p:cNvSpPr txBox="1"/>
          <p:nvPr/>
        </p:nvSpPr>
        <p:spPr>
          <a:xfrm>
            <a:off x="13806083" y="2133928"/>
            <a:ext cx="1940992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Cori Mellady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13601037" y="2432870"/>
            <a:ext cx="2351086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Manager Account Management - Team Silver</a:t>
            </a:r>
          </a:p>
        </p:txBody>
      </p:sp>
      <p:sp>
        <p:nvSpPr>
          <p:cNvPr id="55" name="AutoShape 5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16008384" y="2465008"/>
            <a:ext cx="293892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6" name="AutoShape 5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302276" y="2447630"/>
            <a:ext cx="0" cy="5268454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9" name="AutoShape 4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6047281" y="3566430"/>
            <a:ext cx="251816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44" name="Group 4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963822" y="3222997"/>
            <a:ext cx="3083459" cy="686866"/>
            <a:chOff x="0" y="0"/>
            <a:chExt cx="1450071" cy="323016"/>
          </a:xfrm>
        </p:grpSpPr>
        <p:sp>
          <p:nvSpPr>
            <p:cNvPr id="45" name="Freeform 4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450071" cy="323016"/>
            </a:xfrm>
            <a:custGeom>
              <a:avLst/>
              <a:gdLst/>
              <a:ahLst/>
              <a:cxnLst/>
              <a:rect l="l" t="t" r="r" b="b"/>
              <a:pathLst>
                <a:path w="1450071" h="323016">
                  <a:moveTo>
                    <a:pt x="25108" y="0"/>
                  </a:moveTo>
                  <a:lnTo>
                    <a:pt x="1424963" y="0"/>
                  </a:lnTo>
                  <a:cubicBezTo>
                    <a:pt x="1438830" y="0"/>
                    <a:pt x="1450071" y="11241"/>
                    <a:pt x="1450071" y="25108"/>
                  </a:cubicBezTo>
                  <a:lnTo>
                    <a:pt x="1450071" y="297908"/>
                  </a:lnTo>
                  <a:cubicBezTo>
                    <a:pt x="1450071" y="311774"/>
                    <a:pt x="1438830" y="323016"/>
                    <a:pt x="1424963" y="323016"/>
                  </a:cubicBezTo>
                  <a:lnTo>
                    <a:pt x="25108" y="323016"/>
                  </a:lnTo>
                  <a:cubicBezTo>
                    <a:pt x="11241" y="323016"/>
                    <a:pt x="0" y="311774"/>
                    <a:pt x="0" y="297908"/>
                  </a:cubicBezTo>
                  <a:lnTo>
                    <a:pt x="0" y="25108"/>
                  </a:lnTo>
                  <a:cubicBezTo>
                    <a:pt x="0" y="11241"/>
                    <a:pt x="11241" y="0"/>
                    <a:pt x="2510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0" y="-19050"/>
              <a:ext cx="1450071" cy="342066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48" name="TextBox 48"/>
          <p:cNvSpPr txBox="1"/>
          <p:nvPr/>
        </p:nvSpPr>
        <p:spPr>
          <a:xfrm>
            <a:off x="13730837" y="3326969"/>
            <a:ext cx="1549430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Debra Hula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2995984" y="3573835"/>
            <a:ext cx="3019136" cy="2083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Sponsored Funding Admin</a:t>
            </a:r>
          </a:p>
        </p:txBody>
      </p:sp>
      <p:sp>
        <p:nvSpPr>
          <p:cNvPr id="43" name="AutoShape 4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6047281" y="4376302"/>
            <a:ext cx="254995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38" name="Group 3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963822" y="4013103"/>
            <a:ext cx="3083459" cy="726399"/>
            <a:chOff x="0" y="0"/>
            <a:chExt cx="1450071" cy="341607"/>
          </a:xfrm>
        </p:grpSpPr>
        <p:sp>
          <p:nvSpPr>
            <p:cNvPr id="39" name="Freeform 3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450071" cy="341607"/>
            </a:xfrm>
            <a:custGeom>
              <a:avLst/>
              <a:gdLst/>
              <a:ahLst/>
              <a:cxnLst/>
              <a:rect l="l" t="t" r="r" b="b"/>
              <a:pathLst>
                <a:path w="1450071" h="341607">
                  <a:moveTo>
                    <a:pt x="25108" y="0"/>
                  </a:moveTo>
                  <a:lnTo>
                    <a:pt x="1424963" y="0"/>
                  </a:lnTo>
                  <a:cubicBezTo>
                    <a:pt x="1438830" y="0"/>
                    <a:pt x="1450071" y="11241"/>
                    <a:pt x="1450071" y="25108"/>
                  </a:cubicBezTo>
                  <a:lnTo>
                    <a:pt x="1450071" y="316499"/>
                  </a:lnTo>
                  <a:cubicBezTo>
                    <a:pt x="1450071" y="330366"/>
                    <a:pt x="1438830" y="341607"/>
                    <a:pt x="1424963" y="341607"/>
                  </a:cubicBezTo>
                  <a:lnTo>
                    <a:pt x="25108" y="341607"/>
                  </a:lnTo>
                  <a:cubicBezTo>
                    <a:pt x="11241" y="341607"/>
                    <a:pt x="0" y="330366"/>
                    <a:pt x="0" y="316499"/>
                  </a:cubicBezTo>
                  <a:lnTo>
                    <a:pt x="0" y="25108"/>
                  </a:lnTo>
                  <a:cubicBezTo>
                    <a:pt x="0" y="11241"/>
                    <a:pt x="11241" y="0"/>
                    <a:pt x="2510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0" y="-19050"/>
              <a:ext cx="1450071" cy="360657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42" name="TextBox 42"/>
          <p:cNvSpPr txBox="1"/>
          <p:nvPr/>
        </p:nvSpPr>
        <p:spPr>
          <a:xfrm>
            <a:off x="13313480" y="4067402"/>
            <a:ext cx="2384144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Jessica Arnold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3056118" y="4373358"/>
            <a:ext cx="2898868" cy="2083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Funding Admin</a:t>
            </a:r>
          </a:p>
        </p:txBody>
      </p:sp>
      <p:sp>
        <p:nvSpPr>
          <p:cNvPr id="37" name="AutoShape 3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6047281" y="5207477"/>
            <a:ext cx="251816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32" name="Group 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963822" y="4844277"/>
            <a:ext cx="3083459" cy="726399"/>
            <a:chOff x="0" y="0"/>
            <a:chExt cx="1450071" cy="341607"/>
          </a:xfrm>
        </p:grpSpPr>
        <p:sp>
          <p:nvSpPr>
            <p:cNvPr id="33" name="Freeform 3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450071" cy="341607"/>
            </a:xfrm>
            <a:custGeom>
              <a:avLst/>
              <a:gdLst/>
              <a:ahLst/>
              <a:cxnLst/>
              <a:rect l="l" t="t" r="r" b="b"/>
              <a:pathLst>
                <a:path w="1450071" h="341607">
                  <a:moveTo>
                    <a:pt x="25108" y="0"/>
                  </a:moveTo>
                  <a:lnTo>
                    <a:pt x="1424963" y="0"/>
                  </a:lnTo>
                  <a:cubicBezTo>
                    <a:pt x="1438830" y="0"/>
                    <a:pt x="1450071" y="11241"/>
                    <a:pt x="1450071" y="25108"/>
                  </a:cubicBezTo>
                  <a:lnTo>
                    <a:pt x="1450071" y="316499"/>
                  </a:lnTo>
                  <a:cubicBezTo>
                    <a:pt x="1450071" y="330366"/>
                    <a:pt x="1438830" y="341607"/>
                    <a:pt x="1424963" y="341607"/>
                  </a:cubicBezTo>
                  <a:lnTo>
                    <a:pt x="25108" y="341607"/>
                  </a:lnTo>
                  <a:cubicBezTo>
                    <a:pt x="11241" y="341607"/>
                    <a:pt x="0" y="330366"/>
                    <a:pt x="0" y="316499"/>
                  </a:cubicBezTo>
                  <a:lnTo>
                    <a:pt x="0" y="25108"/>
                  </a:lnTo>
                  <a:cubicBezTo>
                    <a:pt x="0" y="11241"/>
                    <a:pt x="11241" y="0"/>
                    <a:pt x="2510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19050"/>
              <a:ext cx="1450071" cy="360657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6" name="TextBox 36"/>
          <p:cNvSpPr txBox="1"/>
          <p:nvPr/>
        </p:nvSpPr>
        <p:spPr>
          <a:xfrm>
            <a:off x="13313480" y="4898576"/>
            <a:ext cx="2384144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Bridget Marczewski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3056118" y="5204532"/>
            <a:ext cx="2898868" cy="2083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Funding Admin</a:t>
            </a:r>
          </a:p>
        </p:txBody>
      </p:sp>
      <p:sp>
        <p:nvSpPr>
          <p:cNvPr id="31" name="AutoShape 3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6047281" y="6038651"/>
            <a:ext cx="251816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19" name="Group 1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979903" y="5675451"/>
            <a:ext cx="3067378" cy="742528"/>
            <a:chOff x="0" y="0"/>
            <a:chExt cx="1067104" cy="258317"/>
          </a:xfrm>
        </p:grpSpPr>
        <p:sp>
          <p:nvSpPr>
            <p:cNvPr id="120" name="Freeform 12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067104" cy="258317"/>
            </a:xfrm>
            <a:custGeom>
              <a:avLst/>
              <a:gdLst/>
              <a:ahLst/>
              <a:cxnLst/>
              <a:rect l="l" t="t" r="r" b="b"/>
              <a:pathLst>
                <a:path w="1067104" h="258317">
                  <a:moveTo>
                    <a:pt x="25240" y="0"/>
                  </a:moveTo>
                  <a:lnTo>
                    <a:pt x="1041865" y="0"/>
                  </a:lnTo>
                  <a:cubicBezTo>
                    <a:pt x="1055804" y="0"/>
                    <a:pt x="1067104" y="11300"/>
                    <a:pt x="1067104" y="25240"/>
                  </a:cubicBezTo>
                  <a:lnTo>
                    <a:pt x="1067104" y="233077"/>
                  </a:lnTo>
                  <a:cubicBezTo>
                    <a:pt x="1067104" y="247017"/>
                    <a:pt x="1055804" y="258317"/>
                    <a:pt x="1041865" y="258317"/>
                  </a:cubicBezTo>
                  <a:lnTo>
                    <a:pt x="25240" y="258317"/>
                  </a:lnTo>
                  <a:cubicBezTo>
                    <a:pt x="11300" y="258317"/>
                    <a:pt x="0" y="247017"/>
                    <a:pt x="0" y="233077"/>
                  </a:cubicBezTo>
                  <a:lnTo>
                    <a:pt x="0" y="25240"/>
                  </a:lnTo>
                  <a:cubicBezTo>
                    <a:pt x="0" y="11300"/>
                    <a:pt x="11300" y="0"/>
                    <a:pt x="2524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TextBox 121"/>
            <p:cNvSpPr txBox="1"/>
            <p:nvPr/>
          </p:nvSpPr>
          <p:spPr>
            <a:xfrm>
              <a:off x="0" y="-19050"/>
              <a:ext cx="1067104" cy="277367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23" name="TextBox 123"/>
          <p:cNvSpPr txBox="1"/>
          <p:nvPr/>
        </p:nvSpPr>
        <p:spPr>
          <a:xfrm>
            <a:off x="13379815" y="5766061"/>
            <a:ext cx="2283634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Kristine Budreau</a:t>
            </a:r>
          </a:p>
        </p:txBody>
      </p:sp>
      <p:sp>
        <p:nvSpPr>
          <p:cNvPr id="122" name="TextBox 122"/>
          <p:cNvSpPr txBox="1"/>
          <p:nvPr/>
        </p:nvSpPr>
        <p:spPr>
          <a:xfrm>
            <a:off x="13218028" y="6036061"/>
            <a:ext cx="2604012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</a:t>
            </a:r>
          </a:p>
        </p:txBody>
      </p:sp>
      <p:sp>
        <p:nvSpPr>
          <p:cNvPr id="25" name="AutoShape 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6047281" y="6869825"/>
            <a:ext cx="254995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4" name="Group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963822" y="6522754"/>
            <a:ext cx="3083459" cy="726399"/>
            <a:chOff x="0" y="0"/>
            <a:chExt cx="1450071" cy="341607"/>
          </a:xfrm>
        </p:grpSpPr>
        <p:sp>
          <p:nvSpPr>
            <p:cNvPr id="15" name="Freeform 1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450071" cy="341607"/>
            </a:xfrm>
            <a:custGeom>
              <a:avLst/>
              <a:gdLst/>
              <a:ahLst/>
              <a:cxnLst/>
              <a:rect l="l" t="t" r="r" b="b"/>
              <a:pathLst>
                <a:path w="1450071" h="341607">
                  <a:moveTo>
                    <a:pt x="25108" y="0"/>
                  </a:moveTo>
                  <a:lnTo>
                    <a:pt x="1424963" y="0"/>
                  </a:lnTo>
                  <a:cubicBezTo>
                    <a:pt x="1438830" y="0"/>
                    <a:pt x="1450071" y="11241"/>
                    <a:pt x="1450071" y="25108"/>
                  </a:cubicBezTo>
                  <a:lnTo>
                    <a:pt x="1450071" y="316499"/>
                  </a:lnTo>
                  <a:cubicBezTo>
                    <a:pt x="1450071" y="330366"/>
                    <a:pt x="1438830" y="341607"/>
                    <a:pt x="1424963" y="341607"/>
                  </a:cubicBezTo>
                  <a:lnTo>
                    <a:pt x="25108" y="341607"/>
                  </a:lnTo>
                  <a:cubicBezTo>
                    <a:pt x="11241" y="341607"/>
                    <a:pt x="0" y="330366"/>
                    <a:pt x="0" y="316499"/>
                  </a:cubicBezTo>
                  <a:lnTo>
                    <a:pt x="0" y="25108"/>
                  </a:lnTo>
                  <a:cubicBezTo>
                    <a:pt x="0" y="11241"/>
                    <a:pt x="11241" y="0"/>
                    <a:pt x="2510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19050"/>
              <a:ext cx="1450071" cy="360657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8" name="TextBox 18"/>
          <p:cNvSpPr txBox="1"/>
          <p:nvPr/>
        </p:nvSpPr>
        <p:spPr>
          <a:xfrm>
            <a:off x="13313480" y="6577054"/>
            <a:ext cx="2384144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Rebecca Hook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3056118" y="6883010"/>
            <a:ext cx="2898868" cy="2083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</a:t>
            </a:r>
          </a:p>
        </p:txBody>
      </p:sp>
      <p:sp>
        <p:nvSpPr>
          <p:cNvPr id="19" name="AutoShape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6047281" y="7700999"/>
            <a:ext cx="274045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9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963822" y="7353929"/>
            <a:ext cx="3083459" cy="726454"/>
            <a:chOff x="0" y="0"/>
            <a:chExt cx="1450071" cy="341632"/>
          </a:xfrm>
        </p:grpSpPr>
        <p:sp>
          <p:nvSpPr>
            <p:cNvPr id="10" name="Freeform 1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450071" cy="341632"/>
            </a:xfrm>
            <a:custGeom>
              <a:avLst/>
              <a:gdLst/>
              <a:ahLst/>
              <a:cxnLst/>
              <a:rect l="l" t="t" r="r" b="b"/>
              <a:pathLst>
                <a:path w="1450071" h="341632">
                  <a:moveTo>
                    <a:pt x="25108" y="0"/>
                  </a:moveTo>
                  <a:lnTo>
                    <a:pt x="1424963" y="0"/>
                  </a:lnTo>
                  <a:cubicBezTo>
                    <a:pt x="1438830" y="0"/>
                    <a:pt x="1450071" y="11241"/>
                    <a:pt x="1450071" y="25108"/>
                  </a:cubicBezTo>
                  <a:lnTo>
                    <a:pt x="1450071" y="316524"/>
                  </a:lnTo>
                  <a:cubicBezTo>
                    <a:pt x="1450071" y="330391"/>
                    <a:pt x="1438830" y="341632"/>
                    <a:pt x="1424963" y="341632"/>
                  </a:cubicBezTo>
                  <a:lnTo>
                    <a:pt x="25108" y="341632"/>
                  </a:lnTo>
                  <a:cubicBezTo>
                    <a:pt x="11241" y="341632"/>
                    <a:pt x="0" y="330391"/>
                    <a:pt x="0" y="316524"/>
                  </a:cubicBezTo>
                  <a:lnTo>
                    <a:pt x="0" y="25108"/>
                  </a:lnTo>
                  <a:cubicBezTo>
                    <a:pt x="0" y="11241"/>
                    <a:pt x="11241" y="0"/>
                    <a:pt x="2510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19050"/>
              <a:ext cx="1450071" cy="360682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13313480" y="7408228"/>
            <a:ext cx="2384144" cy="2651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Joe Zylka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3056118" y="7714238"/>
            <a:ext cx="2898868" cy="2083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440267" y="10142949"/>
            <a:ext cx="7078527" cy="6288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* Manages special projects as noted under name &amp; title. These positions handle the account management and subrecipient aspects of these projects. </a:t>
            </a:r>
          </a:p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+ Manages a portfolio in addition to a special project</a:t>
            </a:r>
          </a:p>
        </p:txBody>
      </p:sp>
      <p:sp>
        <p:nvSpPr>
          <p:cNvPr id="2" name="TextBox 2"/>
          <p:cNvSpPr txBox="1"/>
          <p:nvPr/>
        </p:nvSpPr>
        <p:spPr>
          <a:xfrm>
            <a:off x="13227716" y="10482248"/>
            <a:ext cx="3047034" cy="2999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 dirty="0">
                <a:solidFill>
                  <a:srgbClr val="8E6F3E"/>
                </a:solidFill>
                <a:latin typeface="ITC Franklin Gothic LT"/>
                <a:ea typeface="ITC Franklin Gothic LT"/>
                <a:cs typeface="ITC Franklin Gothic LT"/>
                <a:sym typeface="ITC Franklin Gothic LT"/>
              </a:rPr>
              <a:t>Last updated 07/01/2026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309</Words>
  <Application>Microsoft Office PowerPoint</Application>
  <PresentationFormat>Custom</PresentationFormat>
  <Paragraphs>100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Garet</vt:lpstr>
      <vt:lpstr>Arial</vt:lpstr>
      <vt:lpstr>Calibri</vt:lpstr>
      <vt:lpstr>Garet Bold</vt:lpstr>
      <vt:lpstr>ITC Franklin Gothic LT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 Organizational Charts ADA (18 x 12 in)</dc:title>
  <cp:lastModifiedBy>H Rose Bretz</cp:lastModifiedBy>
  <cp:revision>3</cp:revision>
  <dcterms:created xsi:type="dcterms:W3CDTF">2006-08-16T00:00:00Z</dcterms:created>
  <dcterms:modified xsi:type="dcterms:W3CDTF">2026-07-01T20:11:13Z</dcterms:modified>
  <dc:identifier>DAHFnX0UlcY</dc:identifier>
</cp:coreProperties>
</file>