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16459200" cy="10972800"/>
  <p:notesSz cx="6858000" cy="9144000"/>
  <p:embeddedFontLst>
    <p:embeddedFont>
      <p:font typeface="Garet" panose="020B0604020202020204" charset="0"/>
      <p:regular r:id="rId3"/>
    </p:embeddedFont>
    <p:embeddedFont>
      <p:font typeface="Garet Bold" panose="020B0604020202020204" charset="0"/>
      <p:regular r:id="rId4"/>
    </p:embeddedFont>
    <p:embeddedFont>
      <p:font typeface="ITC Franklin Gothic LT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5" d="100"/>
          <a:sy n="65" d="100"/>
        </p:scale>
        <p:origin x="1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2194872" y="1059180"/>
            <a:ext cx="12069456" cy="3066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520"/>
              </a:lnSpc>
            </a:pPr>
            <a:r>
              <a:rPr lang="en-US" sz="1800" spc="359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 SPONSORED PROGRAM SERVICES RESEARCH QUALITY ASSURANCE</a:t>
            </a:r>
          </a:p>
        </p:txBody>
      </p:sp>
      <p:grpSp>
        <p:nvGrpSpPr>
          <p:cNvPr id="4" name="Group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728870" y="4031749"/>
            <a:ext cx="3210523" cy="987034"/>
            <a:chOff x="0" y="0"/>
            <a:chExt cx="747038" cy="229667"/>
          </a:xfrm>
        </p:grpSpPr>
        <p:sp>
          <p:nvSpPr>
            <p:cNvPr id="5" name="Freeform 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747038" cy="229667"/>
            </a:xfrm>
            <a:custGeom>
              <a:avLst/>
              <a:gdLst/>
              <a:ahLst/>
              <a:cxnLst/>
              <a:rect l="l" t="t" r="r" b="b"/>
              <a:pathLst>
                <a:path w="747038" h="229667">
                  <a:moveTo>
                    <a:pt x="24114" y="0"/>
                  </a:moveTo>
                  <a:lnTo>
                    <a:pt x="722924" y="0"/>
                  </a:lnTo>
                  <a:cubicBezTo>
                    <a:pt x="729320" y="0"/>
                    <a:pt x="735453" y="2541"/>
                    <a:pt x="739975" y="7063"/>
                  </a:cubicBezTo>
                  <a:cubicBezTo>
                    <a:pt x="744498" y="11585"/>
                    <a:pt x="747038" y="17719"/>
                    <a:pt x="747038" y="24114"/>
                  </a:cubicBezTo>
                  <a:lnTo>
                    <a:pt x="747038" y="205553"/>
                  </a:lnTo>
                  <a:cubicBezTo>
                    <a:pt x="747038" y="211949"/>
                    <a:pt x="744498" y="218082"/>
                    <a:pt x="739975" y="222604"/>
                  </a:cubicBezTo>
                  <a:cubicBezTo>
                    <a:pt x="735453" y="227127"/>
                    <a:pt x="729320" y="229667"/>
                    <a:pt x="722924" y="229667"/>
                  </a:cubicBezTo>
                  <a:lnTo>
                    <a:pt x="24114" y="229667"/>
                  </a:lnTo>
                  <a:cubicBezTo>
                    <a:pt x="17719" y="229667"/>
                    <a:pt x="11585" y="227127"/>
                    <a:pt x="7063" y="222604"/>
                  </a:cubicBezTo>
                  <a:cubicBezTo>
                    <a:pt x="2541" y="218082"/>
                    <a:pt x="0" y="211949"/>
                    <a:pt x="0" y="205553"/>
                  </a:cubicBezTo>
                  <a:lnTo>
                    <a:pt x="0" y="24114"/>
                  </a:lnTo>
                  <a:cubicBezTo>
                    <a:pt x="0" y="17719"/>
                    <a:pt x="2541" y="11585"/>
                    <a:pt x="7063" y="7063"/>
                  </a:cubicBezTo>
                  <a:cubicBezTo>
                    <a:pt x="11585" y="2541"/>
                    <a:pt x="17719" y="0"/>
                    <a:pt x="24114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28575"/>
              <a:ext cx="747038" cy="258242"/>
            </a:xfrm>
            <a:prstGeom prst="rect">
              <a:avLst/>
            </a:prstGeom>
          </p:spPr>
          <p:txBody>
            <a:bodyPr lIns="102074" tIns="102074" rIns="102074" bIns="102074" rtlCol="0" anchor="ctr"/>
            <a:lstStyle/>
            <a:p>
              <a:pPr marL="0" lvl="0" indent="0" algn="ctr">
                <a:lnSpc>
                  <a:spcPts val="202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7" name="TextBox 7"/>
          <p:cNvSpPr txBox="1"/>
          <p:nvPr/>
        </p:nvSpPr>
        <p:spPr>
          <a:xfrm>
            <a:off x="6872602" y="4200126"/>
            <a:ext cx="2901992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Susie Geswein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6872602" y="4539444"/>
            <a:ext cx="2901992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Assistant Director</a:t>
            </a:r>
          </a:p>
        </p:txBody>
      </p:sp>
      <p:sp>
        <p:nvSpPr>
          <p:cNvPr id="29" name="AutoShape 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334132" y="5018783"/>
            <a:ext cx="984" cy="393953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0" name="AutoShape 3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57439" y="5436973"/>
            <a:ext cx="8907678" cy="0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31" name="AutoShape 3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747118" y="5412804"/>
            <a:ext cx="984" cy="55236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9" name="Group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431591" y="5955771"/>
            <a:ext cx="2707218" cy="977190"/>
            <a:chOff x="0" y="0"/>
            <a:chExt cx="629927" cy="227377"/>
          </a:xfrm>
        </p:grpSpPr>
        <p:sp>
          <p:nvSpPr>
            <p:cNvPr id="10" name="Freeform 1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27153" y="0"/>
                  </a:moveTo>
                  <a:lnTo>
                    <a:pt x="602774" y="0"/>
                  </a:lnTo>
                  <a:cubicBezTo>
                    <a:pt x="609976" y="0"/>
                    <a:pt x="616882" y="2861"/>
                    <a:pt x="621974" y="7953"/>
                  </a:cubicBezTo>
                  <a:cubicBezTo>
                    <a:pt x="627067" y="13045"/>
                    <a:pt x="629927" y="19951"/>
                    <a:pt x="629927" y="27153"/>
                  </a:cubicBezTo>
                  <a:lnTo>
                    <a:pt x="629927" y="200224"/>
                  </a:lnTo>
                  <a:cubicBezTo>
                    <a:pt x="629927" y="215220"/>
                    <a:pt x="617771" y="227377"/>
                    <a:pt x="602774" y="227377"/>
                  </a:cubicBezTo>
                  <a:lnTo>
                    <a:pt x="27153" y="227377"/>
                  </a:lnTo>
                  <a:cubicBezTo>
                    <a:pt x="12157" y="227377"/>
                    <a:pt x="0" y="215220"/>
                    <a:pt x="0" y="200224"/>
                  </a:cubicBezTo>
                  <a:lnTo>
                    <a:pt x="0" y="27153"/>
                  </a:lnTo>
                  <a:cubicBezTo>
                    <a:pt x="0" y="12157"/>
                    <a:pt x="12157" y="0"/>
                    <a:pt x="271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0" y="-28575"/>
              <a:ext cx="629927" cy="255952"/>
            </a:xfrm>
            <a:prstGeom prst="rect">
              <a:avLst/>
            </a:prstGeom>
          </p:spPr>
          <p:txBody>
            <a:bodyPr lIns="48234" tIns="48234" rIns="48234" bIns="48234" rtlCol="0" anchor="ctr"/>
            <a:lstStyle/>
            <a:p>
              <a:pPr marL="0" lvl="0" indent="0" algn="ctr">
                <a:lnSpc>
                  <a:spcPts val="202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2" name="TextBox 12"/>
          <p:cNvSpPr txBox="1"/>
          <p:nvPr/>
        </p:nvSpPr>
        <p:spPr>
          <a:xfrm>
            <a:off x="2561672" y="6082063"/>
            <a:ext cx="244705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Randy Bryant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2530806" y="6415790"/>
            <a:ext cx="244705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Compliance Officer</a:t>
            </a:r>
          </a:p>
        </p:txBody>
      </p:sp>
      <p:sp>
        <p:nvSpPr>
          <p:cNvPr id="32" name="AutoShape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02453" y="5403358"/>
            <a:ext cx="984" cy="55236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1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49336" y="5963861"/>
            <a:ext cx="2707218" cy="977190"/>
            <a:chOff x="0" y="0"/>
            <a:chExt cx="629927" cy="227377"/>
          </a:xfrm>
        </p:grpSpPr>
        <p:sp>
          <p:nvSpPr>
            <p:cNvPr id="15" name="Freeform 1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27153" y="0"/>
                  </a:moveTo>
                  <a:lnTo>
                    <a:pt x="602774" y="0"/>
                  </a:lnTo>
                  <a:cubicBezTo>
                    <a:pt x="609976" y="0"/>
                    <a:pt x="616882" y="2861"/>
                    <a:pt x="621974" y="7953"/>
                  </a:cubicBezTo>
                  <a:cubicBezTo>
                    <a:pt x="627067" y="13045"/>
                    <a:pt x="629927" y="19951"/>
                    <a:pt x="629927" y="27153"/>
                  </a:cubicBezTo>
                  <a:lnTo>
                    <a:pt x="629927" y="200224"/>
                  </a:lnTo>
                  <a:cubicBezTo>
                    <a:pt x="629927" y="215220"/>
                    <a:pt x="617771" y="227377"/>
                    <a:pt x="602774" y="227377"/>
                  </a:cubicBezTo>
                  <a:lnTo>
                    <a:pt x="27153" y="227377"/>
                  </a:lnTo>
                  <a:cubicBezTo>
                    <a:pt x="12157" y="227377"/>
                    <a:pt x="0" y="215220"/>
                    <a:pt x="0" y="200224"/>
                  </a:cubicBezTo>
                  <a:lnTo>
                    <a:pt x="0" y="27153"/>
                  </a:lnTo>
                  <a:cubicBezTo>
                    <a:pt x="0" y="12157"/>
                    <a:pt x="12157" y="0"/>
                    <a:pt x="271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0" y="-28575"/>
              <a:ext cx="629927" cy="255952"/>
            </a:xfrm>
            <a:prstGeom prst="rect">
              <a:avLst/>
            </a:prstGeom>
          </p:spPr>
          <p:txBody>
            <a:bodyPr lIns="48234" tIns="48234" rIns="48234" bIns="48234" rtlCol="0" anchor="ctr"/>
            <a:lstStyle/>
            <a:p>
              <a:pPr marL="0" lvl="0" indent="0" algn="ctr">
                <a:lnSpc>
                  <a:spcPts val="202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7" name="TextBox 17"/>
          <p:cNvSpPr txBox="1"/>
          <p:nvPr/>
        </p:nvSpPr>
        <p:spPr>
          <a:xfrm>
            <a:off x="5534276" y="6094896"/>
            <a:ext cx="244705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40"/>
              </a:lnSpc>
            </a:pPr>
            <a:r>
              <a:rPr lang="en-US" sz="1600" b="1" spc="80" dirty="0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Melissa Coghill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5478926" y="6415790"/>
            <a:ext cx="2447055" cy="2076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 dirty="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Lead Compliance Officer</a:t>
            </a:r>
          </a:p>
        </p:txBody>
      </p:sp>
      <p:sp>
        <p:nvSpPr>
          <p:cNvPr id="33" name="AutoShape 3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582608" y="5403308"/>
            <a:ext cx="984" cy="55236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9" name="Group 1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267081" y="5955771"/>
            <a:ext cx="2768876" cy="977190"/>
            <a:chOff x="0" y="0"/>
            <a:chExt cx="644274" cy="227377"/>
          </a:xfrm>
        </p:grpSpPr>
        <p:sp>
          <p:nvSpPr>
            <p:cNvPr id="20" name="Freeform 20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44274" cy="227377"/>
            </a:xfrm>
            <a:custGeom>
              <a:avLst/>
              <a:gdLst/>
              <a:ahLst/>
              <a:cxnLst/>
              <a:rect l="l" t="t" r="r" b="b"/>
              <a:pathLst>
                <a:path w="644274" h="227377">
                  <a:moveTo>
                    <a:pt x="26548" y="0"/>
                  </a:moveTo>
                  <a:lnTo>
                    <a:pt x="617726" y="0"/>
                  </a:lnTo>
                  <a:cubicBezTo>
                    <a:pt x="624767" y="0"/>
                    <a:pt x="631519" y="2797"/>
                    <a:pt x="636498" y="7776"/>
                  </a:cubicBezTo>
                  <a:cubicBezTo>
                    <a:pt x="641477" y="12755"/>
                    <a:pt x="644274" y="19507"/>
                    <a:pt x="644274" y="26548"/>
                  </a:cubicBezTo>
                  <a:lnTo>
                    <a:pt x="644274" y="200829"/>
                  </a:lnTo>
                  <a:cubicBezTo>
                    <a:pt x="644274" y="207870"/>
                    <a:pt x="641477" y="214622"/>
                    <a:pt x="636498" y="219601"/>
                  </a:cubicBezTo>
                  <a:cubicBezTo>
                    <a:pt x="631519" y="224580"/>
                    <a:pt x="624767" y="227377"/>
                    <a:pt x="617726" y="227377"/>
                  </a:cubicBezTo>
                  <a:lnTo>
                    <a:pt x="26548" y="227377"/>
                  </a:lnTo>
                  <a:cubicBezTo>
                    <a:pt x="19507" y="227377"/>
                    <a:pt x="12755" y="224580"/>
                    <a:pt x="7776" y="219601"/>
                  </a:cubicBezTo>
                  <a:cubicBezTo>
                    <a:pt x="2797" y="214622"/>
                    <a:pt x="0" y="207870"/>
                    <a:pt x="0" y="200829"/>
                  </a:cubicBezTo>
                  <a:lnTo>
                    <a:pt x="0" y="26548"/>
                  </a:lnTo>
                  <a:cubicBezTo>
                    <a:pt x="0" y="19507"/>
                    <a:pt x="2797" y="12755"/>
                    <a:pt x="7776" y="7776"/>
                  </a:cubicBezTo>
                  <a:cubicBezTo>
                    <a:pt x="12755" y="2797"/>
                    <a:pt x="19507" y="0"/>
                    <a:pt x="26548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28575"/>
              <a:ext cx="644274" cy="255952"/>
            </a:xfrm>
            <a:prstGeom prst="rect">
              <a:avLst/>
            </a:prstGeom>
          </p:spPr>
          <p:txBody>
            <a:bodyPr lIns="48234" tIns="48234" rIns="48234" bIns="48234" rtlCol="0" anchor="ctr"/>
            <a:lstStyle/>
            <a:p>
              <a:pPr marL="0" lvl="0" indent="0" algn="ctr">
                <a:lnSpc>
                  <a:spcPts val="202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8374041" y="6082063"/>
            <a:ext cx="2554956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Courtney Nethercutt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427991" y="6374455"/>
            <a:ext cx="2447055" cy="417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Instructional Designer</a:t>
            </a:r>
          </a:p>
        </p:txBody>
      </p:sp>
      <p:sp>
        <p:nvSpPr>
          <p:cNvPr id="34" name="AutoShape 3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682553" y="5403258"/>
            <a:ext cx="0" cy="552362"/>
          </a:xfrm>
          <a:prstGeom prst="line">
            <a:avLst/>
          </a:prstGeom>
          <a:ln w="57150" cap="flat">
            <a:solidFill>
              <a:srgbClr val="CFB991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24" name="Group 2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1320391" y="5926829"/>
            <a:ext cx="2707218" cy="977190"/>
            <a:chOff x="0" y="0"/>
            <a:chExt cx="629927" cy="227377"/>
          </a:xfrm>
        </p:grpSpPr>
        <p:sp>
          <p:nvSpPr>
            <p:cNvPr id="25" name="Freeform 25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0" y="0"/>
              <a:ext cx="629927" cy="227377"/>
            </a:xfrm>
            <a:custGeom>
              <a:avLst/>
              <a:gdLst/>
              <a:ahLst/>
              <a:cxnLst/>
              <a:rect l="l" t="t" r="r" b="b"/>
              <a:pathLst>
                <a:path w="629927" h="227377">
                  <a:moveTo>
                    <a:pt x="27153" y="0"/>
                  </a:moveTo>
                  <a:lnTo>
                    <a:pt x="602774" y="0"/>
                  </a:lnTo>
                  <a:cubicBezTo>
                    <a:pt x="609976" y="0"/>
                    <a:pt x="616882" y="2861"/>
                    <a:pt x="621974" y="7953"/>
                  </a:cubicBezTo>
                  <a:cubicBezTo>
                    <a:pt x="627067" y="13045"/>
                    <a:pt x="629927" y="19951"/>
                    <a:pt x="629927" y="27153"/>
                  </a:cubicBezTo>
                  <a:lnTo>
                    <a:pt x="629927" y="200224"/>
                  </a:lnTo>
                  <a:cubicBezTo>
                    <a:pt x="629927" y="215220"/>
                    <a:pt x="617771" y="227377"/>
                    <a:pt x="602774" y="227377"/>
                  </a:cubicBezTo>
                  <a:lnTo>
                    <a:pt x="27153" y="227377"/>
                  </a:lnTo>
                  <a:cubicBezTo>
                    <a:pt x="12157" y="227377"/>
                    <a:pt x="0" y="215220"/>
                    <a:pt x="0" y="200224"/>
                  </a:cubicBezTo>
                  <a:lnTo>
                    <a:pt x="0" y="27153"/>
                  </a:lnTo>
                  <a:cubicBezTo>
                    <a:pt x="0" y="12157"/>
                    <a:pt x="12157" y="0"/>
                    <a:pt x="27153" y="0"/>
                  </a:cubicBezTo>
                  <a:close/>
                </a:path>
              </a:pathLst>
            </a:custGeom>
            <a:solidFill>
              <a:srgbClr val="ECD5AC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0" y="-28575"/>
              <a:ext cx="629927" cy="255952"/>
            </a:xfrm>
            <a:prstGeom prst="rect">
              <a:avLst/>
            </a:prstGeom>
          </p:spPr>
          <p:txBody>
            <a:bodyPr lIns="48234" tIns="48234" rIns="48234" bIns="48234" rtlCol="0" anchor="ctr"/>
            <a:lstStyle/>
            <a:p>
              <a:pPr marL="0" lvl="0" indent="0" algn="ctr">
                <a:lnSpc>
                  <a:spcPts val="202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11441590" y="6082063"/>
            <a:ext cx="2447055" cy="2546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239"/>
              </a:lnSpc>
            </a:pPr>
            <a:r>
              <a:rPr lang="en-US" sz="1599" b="1" spc="79">
                <a:solidFill>
                  <a:srgbClr val="000000"/>
                </a:solidFill>
                <a:latin typeface="Garet Bold"/>
                <a:ea typeface="Garet Bold"/>
                <a:cs typeface="Garet Bold"/>
                <a:sym typeface="Garet Bold"/>
              </a:rPr>
              <a:t>Katelyn Sergi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1459026" y="6374455"/>
            <a:ext cx="2447055" cy="4171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679"/>
              </a:lnSpc>
            </a:pPr>
            <a:r>
              <a:rPr lang="en-US" sz="1200" spc="60">
                <a:solidFill>
                  <a:srgbClr val="000000"/>
                </a:solidFill>
                <a:latin typeface="Garet"/>
                <a:ea typeface="Garet"/>
                <a:cs typeface="Garet"/>
                <a:sym typeface="Garet"/>
              </a:rPr>
              <a:t>Senior Instructional Designer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3418907" y="9626287"/>
            <a:ext cx="1942958" cy="24927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802"/>
              </a:lnSpc>
            </a:pPr>
            <a:r>
              <a:rPr lang="en-US" sz="1287">
                <a:solidFill>
                  <a:srgbClr val="8E6F3E"/>
                </a:solidFill>
                <a:latin typeface="ITC Franklin Gothic LT"/>
                <a:ea typeface="ITC Franklin Gothic LT"/>
                <a:cs typeface="ITC Franklin Gothic LT"/>
                <a:sym typeface="ITC Franklin Gothic LT"/>
              </a:rPr>
              <a:t>Last updated 07/01/2026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Garet Bold</vt:lpstr>
      <vt:lpstr>ITC Franklin Gothic LT</vt:lpstr>
      <vt:lpstr>Garet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 Organizational Charts ADA (18 x 12 in)</dc:title>
  <cp:lastModifiedBy>H Rose Bretz</cp:lastModifiedBy>
  <cp:revision>2</cp:revision>
  <dcterms:created xsi:type="dcterms:W3CDTF">2006-08-16T00:00:00Z</dcterms:created>
  <dcterms:modified xsi:type="dcterms:W3CDTF">2026-07-02T16:30:45Z</dcterms:modified>
  <dc:identifier>DAHFnX0UlcY</dc:identifier>
</cp:coreProperties>
</file>