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14.xml" ContentType="application/vnd.openxmlformats-officedocument.presentationml.slide+xml"/>
  <Override PartName="/ppt/slides/slide9.xml" ContentType="application/vnd.openxmlformats-officedocument.presentationml.slide+xml"/>
  <Override PartName="/ppt/slides/slide13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Layouts/slideLayout1.xml" ContentType="application/vnd.openxmlformats-officedocument.presentationml.slideLayout+xml"/>
  <Override PartName="/ppt/notesSlides/notesSlide2.xml" ContentType="application/vnd.openxmlformats-officedocument.presentationml.notesSlide+xml"/>
  <Override PartName="/ppt/slideLayouts/slideLayout2.xml" ContentType="application/vnd.openxmlformats-officedocument.presentationml.slideLayout+xml"/>
  <Override PartName="/ppt/notesSlides/notesSlide4.xml" ContentType="application/vnd.openxmlformats-officedocument.presentationml.notesSlide+xml"/>
  <Override PartName="/ppt/slideLayouts/slideLayout3.xml" ContentType="application/vnd.openxmlformats-officedocument.presentationml.slideLayout+xml"/>
  <Override PartName="/ppt/theme/theme1.xml" ContentType="application/vnd.openxmlformats-officedocument.them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3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notesMasterIdLst>
    <p:notesMasterId r:id="rId16"/>
  </p:notesMasterIdLst>
  <p:handoutMasterIdLst>
    <p:handoutMasterId r:id="rId17"/>
  </p:handoutMasterIdLst>
  <p:sldIdLst>
    <p:sldId id="350" r:id="rId2"/>
    <p:sldId id="351" r:id="rId3"/>
    <p:sldId id="353" r:id="rId4"/>
    <p:sldId id="352" r:id="rId5"/>
    <p:sldId id="356" r:id="rId6"/>
    <p:sldId id="355" r:id="rId7"/>
    <p:sldId id="357" r:id="rId8"/>
    <p:sldId id="358" r:id="rId9"/>
    <p:sldId id="359" r:id="rId10"/>
    <p:sldId id="360" r:id="rId11"/>
    <p:sldId id="361" r:id="rId12"/>
    <p:sldId id="362" r:id="rId13"/>
    <p:sldId id="363" r:id="rId14"/>
    <p:sldId id="347" r:id="rId1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3AE24"/>
    <a:srgbClr val="A3792C"/>
    <a:srgbClr val="746C66"/>
    <a:srgbClr val="A7A9AC"/>
    <a:srgbClr val="D1D3D4"/>
    <a:srgbClr val="BB821B"/>
    <a:srgbClr val="E1E3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8" d="100"/>
          <a:sy n="128" d="100"/>
        </p:scale>
        <p:origin x="1566" y="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EB20116-B072-42A3-8009-B33F84B72A00}" type="datetimeFigureOut">
              <a:rPr lang="en-US" smtClean="0"/>
              <a:t>12/8/2015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86D27B8-02CA-4FBA-B236-79BA074C7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0755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6D94B3A-973D-4B36-B243-577B0E7A578C}" type="datetimeFigureOut">
              <a:rPr lang="en-US" smtClean="0"/>
              <a:t>12/8/2015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A5AF944-36E4-42FF-8E73-C6AA5BEC9F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2333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5AF944-36E4-42FF-8E73-C6AA5BEC9F6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4446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5AF944-36E4-42FF-8E73-C6AA5BEC9F6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0649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5AF944-36E4-42FF-8E73-C6AA5BEC9F6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8681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5AF944-36E4-42FF-8E73-C6AA5BEC9F6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7889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 userDrawn="1"/>
        </p:nvSpPr>
        <p:spPr>
          <a:xfrm>
            <a:off x="0" y="6766262"/>
            <a:ext cx="9144000" cy="92906"/>
          </a:xfrm>
          <a:prstGeom prst="rect">
            <a:avLst/>
          </a:prstGeom>
          <a:solidFill>
            <a:srgbClr val="E3AE24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balanced" dir="tr"/>
          </a:scene3d>
          <a:sp3d prstMaterial="matte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9763" y="5226718"/>
            <a:ext cx="5637010" cy="494815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A3792C"/>
                </a:solidFill>
                <a:latin typeface="+mn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9763" y="3445800"/>
            <a:ext cx="7175351" cy="1793167"/>
          </a:xfrm>
          <a:effectLst/>
        </p:spPr>
        <p:txBody>
          <a:bodyPr>
            <a:noAutofit/>
          </a:bodyPr>
          <a:lstStyle>
            <a:lvl1pPr marL="0" indent="0" algn="l">
              <a:defRPr sz="540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2" name="Rectangle 31"/>
          <p:cNvSpPr/>
          <p:nvPr userDrawn="1"/>
        </p:nvSpPr>
        <p:spPr>
          <a:xfrm>
            <a:off x="640316" y="411183"/>
            <a:ext cx="8503683" cy="1923207"/>
          </a:xfrm>
          <a:prstGeom prst="rect">
            <a:avLst/>
          </a:prstGeom>
          <a:gradFill flip="none" rotWithShape="1">
            <a:gsLst>
              <a:gs pos="0">
                <a:srgbClr val="A7A9AC"/>
              </a:gs>
              <a:gs pos="40000">
                <a:schemeClr val="bg1"/>
              </a:gs>
              <a:gs pos="100000">
                <a:schemeClr val="bg1"/>
              </a:gs>
            </a:gsLst>
            <a:lin ang="10800000" scaled="1"/>
            <a:tileRect/>
          </a:gradFill>
          <a:ln w="25400" cmpd="sng">
            <a:noFill/>
          </a:ln>
          <a:scene3d>
            <a:camera prst="orthographicFront"/>
            <a:lightRig rig="threePt" dir="t"/>
          </a:scene3d>
          <a:sp3d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TextBox 32"/>
          <p:cNvSpPr txBox="1"/>
          <p:nvPr userDrawn="1"/>
        </p:nvSpPr>
        <p:spPr>
          <a:xfrm>
            <a:off x="2024769" y="2354936"/>
            <a:ext cx="48590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>
                <a:latin typeface="FrankRuehl" pitchFamily="34" charset="-79"/>
                <a:cs typeface="FrankRuehl" pitchFamily="34" charset="-79"/>
              </a:rPr>
              <a:t>Common View – Deep Understanding – Better Decisions</a:t>
            </a:r>
            <a:endParaRPr lang="en-US" sz="1600" i="1" dirty="0">
              <a:latin typeface="FrankRuehl" pitchFamily="34" charset="-79"/>
              <a:cs typeface="FrankRuehl" pitchFamily="34" charset="-79"/>
            </a:endParaRPr>
          </a:p>
        </p:txBody>
      </p:sp>
      <p:sp>
        <p:nvSpPr>
          <p:cNvPr id="34" name="Rectangle 33"/>
          <p:cNvSpPr/>
          <p:nvPr userDrawn="1"/>
        </p:nvSpPr>
        <p:spPr>
          <a:xfrm>
            <a:off x="6126109" y="912160"/>
            <a:ext cx="1523276" cy="1029139"/>
          </a:xfrm>
          <a:prstGeom prst="rect">
            <a:avLst/>
          </a:prstGeom>
          <a:gradFill flip="none" rotWithShape="1">
            <a:gsLst>
              <a:gs pos="2000">
                <a:srgbClr val="B9B085">
                  <a:alpha val="0"/>
                </a:srgbClr>
              </a:gs>
              <a:gs pos="100000">
                <a:srgbClr val="E3AE24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 userDrawn="1"/>
        </p:nvSpPr>
        <p:spPr>
          <a:xfrm>
            <a:off x="5129456" y="1812502"/>
            <a:ext cx="228600" cy="128798"/>
          </a:xfrm>
          <a:prstGeom prst="rect">
            <a:avLst/>
          </a:prstGeom>
          <a:solidFill>
            <a:srgbClr val="E3AE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 userDrawn="1"/>
        </p:nvSpPr>
        <p:spPr>
          <a:xfrm>
            <a:off x="5374914" y="1583902"/>
            <a:ext cx="228600" cy="357398"/>
          </a:xfrm>
          <a:prstGeom prst="rect">
            <a:avLst/>
          </a:prstGeom>
          <a:solidFill>
            <a:srgbClr val="E3AE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 userDrawn="1"/>
        </p:nvSpPr>
        <p:spPr>
          <a:xfrm>
            <a:off x="5622395" y="1355302"/>
            <a:ext cx="228600" cy="585998"/>
          </a:xfrm>
          <a:prstGeom prst="rect">
            <a:avLst/>
          </a:prstGeom>
          <a:solidFill>
            <a:srgbClr val="E3AE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 userDrawn="1"/>
        </p:nvSpPr>
        <p:spPr>
          <a:xfrm>
            <a:off x="5875594" y="1126702"/>
            <a:ext cx="228600" cy="814598"/>
          </a:xfrm>
          <a:prstGeom prst="rect">
            <a:avLst/>
          </a:prstGeom>
          <a:solidFill>
            <a:srgbClr val="E3AE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Arc 38"/>
          <p:cNvSpPr/>
          <p:nvPr userDrawn="1"/>
        </p:nvSpPr>
        <p:spPr>
          <a:xfrm>
            <a:off x="4376135" y="97714"/>
            <a:ext cx="1613759" cy="1656103"/>
          </a:xfrm>
          <a:prstGeom prst="arc">
            <a:avLst>
              <a:gd name="adj1" fmla="val 157003"/>
              <a:gd name="adj2" fmla="val 5432438"/>
            </a:avLst>
          </a:prstGeom>
          <a:ln w="38100" cmpd="sng">
            <a:gradFill flip="none" rotWithShape="1">
              <a:gsLst>
                <a:gs pos="73000">
                  <a:srgbClr val="A3792C">
                    <a:alpha val="45000"/>
                  </a:srgbClr>
                </a:gs>
                <a:gs pos="21000">
                  <a:srgbClr val="A3792C"/>
                </a:gs>
                <a:gs pos="100000">
                  <a:schemeClr val="accent1">
                    <a:tint val="23500"/>
                    <a:satMod val="160000"/>
                    <a:alpha val="0"/>
                  </a:schemeClr>
                </a:gs>
              </a:gsLst>
              <a:lin ang="8100000" scaled="1"/>
              <a:tileRect/>
            </a:gradFill>
            <a:headEnd type="triangle" w="med" len="med"/>
            <a:tailEnd type="none" w="med" len="med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 userDrawn="1"/>
        </p:nvSpPr>
        <p:spPr>
          <a:xfrm>
            <a:off x="6093921" y="830354"/>
            <a:ext cx="12241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B</a:t>
            </a:r>
            <a:r>
              <a:rPr lang="en-US" sz="2000" dirty="0" smtClean="0"/>
              <a:t>USINESS</a:t>
            </a:r>
            <a:endParaRPr lang="en-US" sz="2000" dirty="0"/>
          </a:p>
        </p:txBody>
      </p:sp>
      <p:sp>
        <p:nvSpPr>
          <p:cNvPr id="41" name="TextBox 40"/>
          <p:cNvSpPr txBox="1"/>
          <p:nvPr userDrawn="1"/>
        </p:nvSpPr>
        <p:spPr>
          <a:xfrm>
            <a:off x="6118197" y="1071421"/>
            <a:ext cx="1531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I</a:t>
            </a:r>
            <a:r>
              <a:rPr lang="en-US" dirty="0" smtClean="0"/>
              <a:t>NTELLIGENCE</a:t>
            </a:r>
            <a:endParaRPr lang="en-US" dirty="0"/>
          </a:p>
        </p:txBody>
      </p:sp>
      <p:sp>
        <p:nvSpPr>
          <p:cNvPr id="42" name="TextBox 41"/>
          <p:cNvSpPr txBox="1"/>
          <p:nvPr userDrawn="1"/>
        </p:nvSpPr>
        <p:spPr>
          <a:xfrm>
            <a:off x="6093921" y="1310442"/>
            <a:ext cx="15376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C</a:t>
            </a:r>
            <a:r>
              <a:rPr lang="en-US" dirty="0" smtClean="0"/>
              <a:t>OMPETENCY</a:t>
            </a:r>
            <a:endParaRPr lang="en-US" dirty="0"/>
          </a:p>
        </p:txBody>
      </p:sp>
      <p:sp>
        <p:nvSpPr>
          <p:cNvPr id="43" name="TextBox 42"/>
          <p:cNvSpPr txBox="1"/>
          <p:nvPr userDrawn="1"/>
        </p:nvSpPr>
        <p:spPr>
          <a:xfrm>
            <a:off x="6094583" y="1559844"/>
            <a:ext cx="9589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C</a:t>
            </a:r>
            <a:r>
              <a:rPr lang="en-US" dirty="0" smtClean="0"/>
              <a:t>ENTER</a:t>
            </a:r>
            <a:endParaRPr lang="en-US" dirty="0"/>
          </a:p>
        </p:txBody>
      </p:sp>
      <p:pic>
        <p:nvPicPr>
          <p:cNvPr id="44" name="Picture 4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983" y="801658"/>
            <a:ext cx="3629320" cy="1142256"/>
          </a:xfrm>
          <a:prstGeom prst="rect">
            <a:avLst/>
          </a:prstGeom>
        </p:spPr>
      </p:pic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639763" y="5716996"/>
            <a:ext cx="2225357" cy="374650"/>
          </a:xfrm>
        </p:spPr>
        <p:txBody>
          <a:bodyPr>
            <a:normAutofit/>
          </a:bodyPr>
          <a:lstStyle>
            <a:lvl1pPr marL="1588" indent="0">
              <a:buNone/>
              <a:defRPr sz="1600">
                <a:solidFill>
                  <a:srgbClr val="746C66"/>
                </a:solidFill>
              </a:defRPr>
            </a:lvl1pPr>
            <a:lvl2pPr marL="365760" indent="0">
              <a:buNone/>
              <a:defRPr/>
            </a:lvl2pPr>
            <a:lvl3pPr marL="640080" indent="0">
              <a:buNone/>
              <a:defRPr/>
            </a:lvl3pPr>
            <a:lvl4pPr marL="914400" indent="0">
              <a:buNone/>
              <a:defRPr/>
            </a:lvl4pPr>
            <a:lvl5pPr marL="1207008" indent="0">
              <a:buNone/>
              <a:defRPr/>
            </a:lvl5pPr>
          </a:lstStyle>
          <a:p>
            <a:pPr lvl="0"/>
            <a:r>
              <a:rPr lang="en-US" dirty="0" smtClean="0"/>
              <a:t>Presenter</a:t>
            </a:r>
            <a:endParaRPr lang="en-US" dirty="0"/>
          </a:p>
        </p:txBody>
      </p:sp>
      <p:sp>
        <p:nvSpPr>
          <p:cNvPr id="46" name="Text Placeholder 7"/>
          <p:cNvSpPr>
            <a:spLocks noGrp="1"/>
          </p:cNvSpPr>
          <p:nvPr>
            <p:ph type="body" sz="quarter" idx="11" hasCustomPrompt="1"/>
          </p:nvPr>
        </p:nvSpPr>
        <p:spPr>
          <a:xfrm>
            <a:off x="6278563" y="5716996"/>
            <a:ext cx="1559151" cy="374650"/>
          </a:xfrm>
        </p:spPr>
        <p:txBody>
          <a:bodyPr>
            <a:normAutofit/>
          </a:bodyPr>
          <a:lstStyle>
            <a:lvl1pPr marL="1588" indent="0">
              <a:buNone/>
              <a:defRPr sz="1600">
                <a:solidFill>
                  <a:srgbClr val="746C66"/>
                </a:solidFill>
              </a:defRPr>
            </a:lvl1pPr>
            <a:lvl2pPr marL="365760" indent="0">
              <a:buNone/>
              <a:defRPr/>
            </a:lvl2pPr>
            <a:lvl3pPr marL="640080" indent="0">
              <a:buNone/>
              <a:defRPr/>
            </a:lvl3pPr>
            <a:lvl4pPr marL="914400" indent="0">
              <a:buNone/>
              <a:defRPr/>
            </a:lvl4pPr>
            <a:lvl5pPr marL="1207008" indent="0">
              <a:buNone/>
              <a:defRPr/>
            </a:lvl5pPr>
          </a:lstStyle>
          <a:p>
            <a:pPr lvl="0"/>
            <a:r>
              <a:rPr lang="en-US" dirty="0" smtClean="0"/>
              <a:t>Date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3778" y="158495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7"/>
          <p:cNvSpPr>
            <a:spLocks noGrp="1"/>
          </p:cNvSpPr>
          <p:nvPr>
            <p:ph type="title"/>
          </p:nvPr>
        </p:nvSpPr>
        <p:spPr>
          <a:xfrm>
            <a:off x="439782" y="148046"/>
            <a:ext cx="8305800" cy="1143000"/>
          </a:xfrm>
        </p:spPr>
        <p:txBody>
          <a:bodyPr/>
          <a:lstStyle>
            <a:lvl1pPr marL="398463" indent="-398463" algn="l">
              <a:defRPr>
                <a:solidFill>
                  <a:srgbClr val="A3792C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6172201" y="6433470"/>
            <a:ext cx="1360714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rgbClr val="746C66"/>
                </a:solidFill>
              </a:defRPr>
            </a:lvl1pPr>
          </a:lstStyle>
          <a:p>
            <a:fld id="{587B0319-34D6-444F-800A-A3BEDC5B1743}" type="datetime1">
              <a:rPr lang="en-US" smtClean="0"/>
              <a:pPr/>
              <a:t>12/8/2015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08516" y="6433470"/>
            <a:ext cx="3352801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rgbClr val="746C66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8605" y="6440714"/>
            <a:ext cx="632823" cy="365125"/>
          </a:xfrm>
        </p:spPr>
        <p:txBody>
          <a:bodyPr/>
          <a:lstStyle>
            <a:lvl1pPr>
              <a:defRPr>
                <a:solidFill>
                  <a:srgbClr val="746C66"/>
                </a:solidFill>
              </a:defRPr>
            </a:lvl1pPr>
          </a:lstStyle>
          <a:p>
            <a:fld id="{91F3591F-5C98-4946-9104-E87AC81761D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5" y="731521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172201" y="6433470"/>
            <a:ext cx="1360714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rgbClr val="746C66"/>
                </a:solidFill>
              </a:defRPr>
            </a:lvl1pPr>
          </a:lstStyle>
          <a:p>
            <a:fld id="{587B0319-34D6-444F-800A-A3BEDC5B1743}" type="datetime1">
              <a:rPr lang="en-US" smtClean="0"/>
              <a:pPr/>
              <a:t>12/8/2015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08516" y="6433470"/>
            <a:ext cx="3352801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rgbClr val="746C66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8605" y="6440714"/>
            <a:ext cx="632823" cy="365125"/>
          </a:xfrm>
        </p:spPr>
        <p:txBody>
          <a:bodyPr/>
          <a:lstStyle>
            <a:lvl1pPr>
              <a:defRPr>
                <a:solidFill>
                  <a:srgbClr val="746C66"/>
                </a:solidFill>
              </a:defRPr>
            </a:lvl1pPr>
          </a:lstStyle>
          <a:p>
            <a:fld id="{91F3591F-5C98-4946-9104-E87AC81761D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172201" y="6433470"/>
            <a:ext cx="1360714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rgbClr val="746C66"/>
                </a:solidFill>
              </a:defRPr>
            </a:lvl1pPr>
          </a:lstStyle>
          <a:p>
            <a:fld id="{587B0319-34D6-444F-800A-A3BEDC5B1743}" type="datetime1">
              <a:rPr lang="en-US" smtClean="0"/>
              <a:pPr/>
              <a:t>12/8/2015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08516" y="6433470"/>
            <a:ext cx="3352801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rgbClr val="746C66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746C66"/>
                </a:solidFill>
              </a:defRPr>
            </a:lvl1pPr>
          </a:lstStyle>
          <a:p>
            <a:fld id="{91F3591F-5C98-4946-9104-E87AC81761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39782" y="148046"/>
            <a:ext cx="8305800" cy="1143000"/>
          </a:xfrm>
        </p:spPr>
        <p:txBody>
          <a:bodyPr/>
          <a:lstStyle>
            <a:lvl1pPr marL="398463" indent="-398463" algn="l">
              <a:defRPr>
                <a:solidFill>
                  <a:srgbClr val="A3792C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685800" y="1600200"/>
            <a:ext cx="7772400" cy="43434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7"/>
          </a:xfrm>
          <a:effectLst/>
        </p:spPr>
        <p:txBody>
          <a:bodyPr anchor="b"/>
          <a:lstStyle>
            <a:lvl1pPr algn="r">
              <a:defRPr sz="4600" b="0" cap="none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172201" y="6433470"/>
            <a:ext cx="1360714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rgbClr val="746C66"/>
                </a:solidFill>
              </a:defRPr>
            </a:lvl1pPr>
          </a:lstStyle>
          <a:p>
            <a:fld id="{587B0319-34D6-444F-800A-A3BEDC5B1743}" type="datetime1">
              <a:rPr lang="en-US" smtClean="0"/>
              <a:pPr/>
              <a:t>12/8/2015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08516" y="6433470"/>
            <a:ext cx="3352801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rgbClr val="746C66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8605" y="6440714"/>
            <a:ext cx="632823" cy="365125"/>
          </a:xfrm>
        </p:spPr>
        <p:txBody>
          <a:bodyPr/>
          <a:lstStyle>
            <a:lvl1pPr>
              <a:defRPr>
                <a:solidFill>
                  <a:srgbClr val="746C66"/>
                </a:solidFill>
              </a:defRPr>
            </a:lvl1pPr>
          </a:lstStyle>
          <a:p>
            <a:fld id="{91F3591F-5C98-4946-9104-E87AC81761D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09600" y="1676400"/>
            <a:ext cx="38862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8200" y="1676400"/>
            <a:ext cx="3962400" cy="411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39782" y="148046"/>
            <a:ext cx="8305800" cy="1143000"/>
          </a:xfrm>
        </p:spPr>
        <p:txBody>
          <a:bodyPr/>
          <a:lstStyle>
            <a:lvl1pPr marL="398463" indent="-398463" algn="l">
              <a:defRPr>
                <a:solidFill>
                  <a:srgbClr val="A3792C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6172201" y="6433470"/>
            <a:ext cx="1360714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rgbClr val="746C66"/>
                </a:solidFill>
              </a:defRPr>
            </a:lvl1pPr>
          </a:lstStyle>
          <a:p>
            <a:fld id="{587B0319-34D6-444F-800A-A3BEDC5B1743}" type="datetime1">
              <a:rPr lang="en-US" smtClean="0"/>
              <a:pPr/>
              <a:t>12/8/2015</a:t>
            </a:fld>
            <a:endParaRPr lang="en-US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08516" y="6433470"/>
            <a:ext cx="3352801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rgbClr val="746C66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8605" y="6440714"/>
            <a:ext cx="632823" cy="365125"/>
          </a:xfrm>
        </p:spPr>
        <p:txBody>
          <a:bodyPr/>
          <a:lstStyle>
            <a:lvl1pPr>
              <a:defRPr>
                <a:solidFill>
                  <a:srgbClr val="746C66"/>
                </a:solidFill>
              </a:defRPr>
            </a:lvl1pPr>
          </a:lstStyle>
          <a:p>
            <a:fld id="{91F3591F-5C98-4946-9104-E87AC81761D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3886200" cy="639763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286000"/>
            <a:ext cx="3886200" cy="3505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3886200" cy="639763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2286000"/>
            <a:ext cx="3886200" cy="3505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Title 7"/>
          <p:cNvSpPr>
            <a:spLocks noGrp="1"/>
          </p:cNvSpPr>
          <p:nvPr>
            <p:ph type="title"/>
          </p:nvPr>
        </p:nvSpPr>
        <p:spPr>
          <a:xfrm>
            <a:off x="439782" y="148046"/>
            <a:ext cx="8305800" cy="1143000"/>
          </a:xfrm>
        </p:spPr>
        <p:txBody>
          <a:bodyPr/>
          <a:lstStyle>
            <a:lvl1pPr marL="398463" indent="-398463" algn="l">
              <a:defRPr>
                <a:solidFill>
                  <a:srgbClr val="A3792C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6172201" y="6433470"/>
            <a:ext cx="1360714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rgbClr val="746C66"/>
                </a:solidFill>
              </a:defRPr>
            </a:lvl1pPr>
          </a:lstStyle>
          <a:p>
            <a:fld id="{587B0319-34D6-444F-800A-A3BEDC5B1743}" type="datetime1">
              <a:rPr lang="en-US" smtClean="0"/>
              <a:pPr/>
              <a:t>12/8/2015</a:t>
            </a:fld>
            <a:endParaRPr lang="en-US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08516" y="6433470"/>
            <a:ext cx="3352801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rgbClr val="746C66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8605" y="6440714"/>
            <a:ext cx="632823" cy="365125"/>
          </a:xfrm>
        </p:spPr>
        <p:txBody>
          <a:bodyPr/>
          <a:lstStyle>
            <a:lvl1pPr>
              <a:defRPr>
                <a:solidFill>
                  <a:srgbClr val="746C66"/>
                </a:solidFill>
              </a:defRPr>
            </a:lvl1pPr>
          </a:lstStyle>
          <a:p>
            <a:fld id="{91F3591F-5C98-4946-9104-E87AC81761D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7"/>
          <p:cNvSpPr>
            <a:spLocks noGrp="1"/>
          </p:cNvSpPr>
          <p:nvPr>
            <p:ph type="title"/>
          </p:nvPr>
        </p:nvSpPr>
        <p:spPr>
          <a:xfrm>
            <a:off x="439782" y="148046"/>
            <a:ext cx="8305800" cy="1143000"/>
          </a:xfrm>
        </p:spPr>
        <p:txBody>
          <a:bodyPr/>
          <a:lstStyle>
            <a:lvl1pPr marL="398463" indent="-398463" algn="l">
              <a:defRPr>
                <a:solidFill>
                  <a:srgbClr val="A3792C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172201" y="6433470"/>
            <a:ext cx="1360714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rgbClr val="746C66"/>
                </a:solidFill>
              </a:defRPr>
            </a:lvl1pPr>
          </a:lstStyle>
          <a:p>
            <a:fld id="{587B0319-34D6-444F-800A-A3BEDC5B1743}" type="datetime1">
              <a:rPr lang="en-US" smtClean="0"/>
              <a:pPr/>
              <a:t>12/8/2015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08516" y="6433470"/>
            <a:ext cx="3352801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rgbClr val="746C66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8605" y="6440714"/>
            <a:ext cx="632823" cy="365125"/>
          </a:xfrm>
        </p:spPr>
        <p:txBody>
          <a:bodyPr/>
          <a:lstStyle>
            <a:lvl1pPr>
              <a:defRPr>
                <a:solidFill>
                  <a:srgbClr val="746C66"/>
                </a:solidFill>
              </a:defRPr>
            </a:lvl1pPr>
          </a:lstStyle>
          <a:p>
            <a:fld id="{91F3591F-5C98-4946-9104-E87AC81761D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6172201" y="6433470"/>
            <a:ext cx="1360714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rgbClr val="746C66"/>
                </a:solidFill>
              </a:defRPr>
            </a:lvl1pPr>
          </a:lstStyle>
          <a:p>
            <a:fld id="{587B0319-34D6-444F-800A-A3BEDC5B1743}" type="datetime1">
              <a:rPr lang="en-US" smtClean="0"/>
              <a:pPr/>
              <a:t>12/8/2015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08516" y="6433470"/>
            <a:ext cx="3352801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rgbClr val="746C66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8605" y="6440714"/>
            <a:ext cx="632823" cy="365125"/>
          </a:xfrm>
        </p:spPr>
        <p:txBody>
          <a:bodyPr/>
          <a:lstStyle>
            <a:lvl1pPr>
              <a:defRPr>
                <a:solidFill>
                  <a:srgbClr val="746C66"/>
                </a:solidFill>
              </a:defRPr>
            </a:lvl1pPr>
          </a:lstStyle>
          <a:p>
            <a:fld id="{91F3591F-5C98-4946-9104-E87AC81761D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7" y="2209800"/>
            <a:ext cx="3636085" cy="1258493"/>
          </a:xfrm>
          <a:effectLst/>
        </p:spPr>
        <p:txBody>
          <a:bodyPr anchor="b">
            <a:noAutofit/>
          </a:bodyPr>
          <a:lstStyle>
            <a:lvl1pPr marL="0" indent="0" algn="l">
              <a:defRPr sz="2800" b="1"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7" y="731520"/>
            <a:ext cx="4017085" cy="4894731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6172201" y="6433470"/>
            <a:ext cx="1360714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rgbClr val="746C66"/>
                </a:solidFill>
              </a:defRPr>
            </a:lvl1pPr>
          </a:lstStyle>
          <a:p>
            <a:fld id="{587B0319-34D6-444F-800A-A3BEDC5B1743}" type="datetime1">
              <a:rPr lang="en-US" smtClean="0"/>
              <a:pPr/>
              <a:t>12/8/2015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08516" y="6433470"/>
            <a:ext cx="3352801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rgbClr val="746C66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8605" y="6440714"/>
            <a:ext cx="632823" cy="365125"/>
          </a:xfrm>
        </p:spPr>
        <p:txBody>
          <a:bodyPr/>
          <a:lstStyle>
            <a:lvl1pPr>
              <a:defRPr>
                <a:solidFill>
                  <a:srgbClr val="746C66"/>
                </a:solidFill>
              </a:defRPr>
            </a:lvl1pPr>
          </a:lstStyle>
          <a:p>
            <a:fld id="{91F3591F-5C98-4946-9104-E87AC81761D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05804" y="820783"/>
            <a:ext cx="4114800" cy="3127807"/>
          </a:xfrm>
          <a:prstGeom prst="roundRect">
            <a:avLst>
              <a:gd name="adj" fmla="val 4230"/>
            </a:avLst>
          </a:prstGeom>
          <a:solidFill>
            <a:srgbClr val="E3AE24"/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7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6172201" y="6433470"/>
            <a:ext cx="1360714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rgbClr val="746C66"/>
                </a:solidFill>
              </a:defRPr>
            </a:lvl1pPr>
          </a:lstStyle>
          <a:p>
            <a:fld id="{587B0319-34D6-444F-800A-A3BEDC5B1743}" type="datetime1">
              <a:rPr lang="en-US" smtClean="0"/>
              <a:pPr/>
              <a:t>12/8/2015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08516" y="6433470"/>
            <a:ext cx="3352801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rgbClr val="746C66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8605" y="6440714"/>
            <a:ext cx="632823" cy="365125"/>
          </a:xfrm>
        </p:spPr>
        <p:txBody>
          <a:bodyPr/>
          <a:lstStyle>
            <a:lvl1pPr>
              <a:defRPr>
                <a:solidFill>
                  <a:srgbClr val="746C66"/>
                </a:solidFill>
              </a:defRPr>
            </a:lvl1pPr>
          </a:lstStyle>
          <a:p>
            <a:fld id="{91F3591F-5C98-4946-9104-E87AC81761D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1156677"/>
          </a:xfrm>
          <a:prstGeom prst="rect">
            <a:avLst/>
          </a:prstGeom>
          <a:gradFill>
            <a:gsLst>
              <a:gs pos="64000">
                <a:srgbClr val="BCBEC0">
                  <a:alpha val="0"/>
                </a:srgbClr>
              </a:gs>
              <a:gs pos="0">
                <a:srgbClr val="D1D3D4">
                  <a:alpha val="0"/>
                </a:srgbClr>
              </a:gs>
              <a:gs pos="100000">
                <a:srgbClr val="A7A9AC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6845" y="1279336"/>
            <a:ext cx="8063523" cy="44649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38605" y="6440714"/>
            <a:ext cx="6328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1F3591F-5C98-4946-9104-E87AC81761D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PU_sig132.eps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388" y="6093248"/>
            <a:ext cx="1710227" cy="666254"/>
          </a:xfrm>
          <a:prstGeom prst="rect">
            <a:avLst/>
          </a:prstGeom>
        </p:spPr>
      </p:pic>
      <p:grpSp>
        <p:nvGrpSpPr>
          <p:cNvPr id="7" name="Group 6"/>
          <p:cNvGrpSpPr/>
          <p:nvPr userDrawn="1"/>
        </p:nvGrpSpPr>
        <p:grpSpPr>
          <a:xfrm>
            <a:off x="7004219" y="5540634"/>
            <a:ext cx="1517124" cy="1159890"/>
            <a:chOff x="5294813" y="899615"/>
            <a:chExt cx="2033008" cy="1843586"/>
          </a:xfrm>
        </p:grpSpPr>
        <p:sp>
          <p:nvSpPr>
            <p:cNvPr id="8" name="Rectangle 7"/>
            <p:cNvSpPr/>
            <p:nvPr/>
          </p:nvSpPr>
          <p:spPr>
            <a:xfrm>
              <a:off x="7054214" y="1714061"/>
              <a:ext cx="273607" cy="1029139"/>
            </a:xfrm>
            <a:prstGeom prst="rect">
              <a:avLst/>
            </a:prstGeom>
            <a:gradFill flip="none" rotWithShape="1">
              <a:gsLst>
                <a:gs pos="0">
                  <a:srgbClr val="B9B085">
                    <a:alpha val="0"/>
                  </a:srgbClr>
                </a:gs>
                <a:gs pos="86000">
                  <a:srgbClr val="E3AE24"/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6048134" y="2614403"/>
              <a:ext cx="228600" cy="128798"/>
            </a:xfrm>
            <a:prstGeom prst="rect">
              <a:avLst/>
            </a:prstGeom>
            <a:solidFill>
              <a:srgbClr val="E3AE2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303019" y="2385803"/>
              <a:ext cx="228600" cy="357398"/>
            </a:xfrm>
            <a:prstGeom prst="rect">
              <a:avLst/>
            </a:prstGeom>
            <a:solidFill>
              <a:srgbClr val="E3AE2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550500" y="2157203"/>
              <a:ext cx="228600" cy="585998"/>
            </a:xfrm>
            <a:prstGeom prst="rect">
              <a:avLst/>
            </a:prstGeom>
            <a:solidFill>
              <a:srgbClr val="E3AE2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6803699" y="1928603"/>
              <a:ext cx="228600" cy="814598"/>
            </a:xfrm>
            <a:prstGeom prst="rect">
              <a:avLst/>
            </a:prstGeom>
            <a:solidFill>
              <a:srgbClr val="E3AE2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Arc 13"/>
            <p:cNvSpPr/>
            <p:nvPr/>
          </p:nvSpPr>
          <p:spPr>
            <a:xfrm>
              <a:off x="5294813" y="899615"/>
              <a:ext cx="1613759" cy="1656103"/>
            </a:xfrm>
            <a:prstGeom prst="arc">
              <a:avLst>
                <a:gd name="adj1" fmla="val 157003"/>
                <a:gd name="adj2" fmla="val 5432438"/>
              </a:avLst>
            </a:prstGeom>
            <a:ln w="38100" cmpd="sng">
              <a:gradFill flip="none" rotWithShape="1">
                <a:gsLst>
                  <a:gs pos="0">
                    <a:srgbClr val="A3792C">
                      <a:alpha val="0"/>
                    </a:srgbClr>
                  </a:gs>
                  <a:gs pos="27000">
                    <a:srgbClr val="A3792C">
                      <a:alpha val="46000"/>
                    </a:srgbClr>
                  </a:gs>
                  <a:gs pos="80000">
                    <a:srgbClr val="A3792C"/>
                  </a:gs>
                </a:gsLst>
                <a:lin ang="18900000" scaled="1"/>
                <a:tileRect/>
              </a:gradFill>
              <a:headEnd type="triangl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1" y="6433470"/>
            <a:ext cx="1360714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rgbClr val="746C66"/>
                </a:solidFill>
              </a:defRPr>
            </a:lvl1pPr>
          </a:lstStyle>
          <a:p>
            <a:fld id="{587B0319-34D6-444F-800A-A3BEDC5B1743}" type="datetime1">
              <a:rPr lang="en-US" smtClean="0"/>
              <a:pPr/>
              <a:t>12/8/2015</a:t>
            </a:fld>
            <a:endParaRPr lang="en-US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08516" y="6433470"/>
            <a:ext cx="3352801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rgbClr val="746C66"/>
                </a:solidFill>
              </a:defRPr>
            </a:lvl1pPr>
          </a:lstStyle>
          <a:p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marL="0" indent="0" algn="l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None/>
        <a:defRPr sz="4600" b="0" i="0" kern="1200">
          <a:solidFill>
            <a:srgbClr val="A3792C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rgbClr val="A3792C"/>
        </a:buClr>
        <a:buSzPct val="130000"/>
        <a:buFont typeface="Arial" panose="020B0604020202020204" pitchFamily="34" charset="0"/>
        <a:buChar char="•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rgbClr val="A3792C"/>
        </a:buClr>
        <a:buSzPct val="130000"/>
        <a:buFont typeface="Arial" panose="020B0604020202020204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rgbClr val="A3792C"/>
        </a:buClr>
        <a:buSzPct val="130000"/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rgbClr val="A3792C"/>
        </a:buClr>
        <a:buSzPct val="130000"/>
        <a:buFont typeface="Arial" panose="020B0604020202020204" pitchFamily="34" charset="0"/>
        <a:buChar char="•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rgbClr val="A3792C"/>
        </a:buClr>
        <a:buSzPct val="130000"/>
        <a:buFont typeface="Arial" panose="020B0604020202020204" pitchFamily="34" charset="0"/>
        <a:buChar char="•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Report Writers Meeting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Query Performance Tips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Gary Yates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 smtClean="0"/>
              <a:t>12/08/2015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080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FM MV Dimensions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219200"/>
            <a:ext cx="3886200" cy="639763"/>
          </a:xfrm>
        </p:spPr>
        <p:txBody>
          <a:bodyPr/>
          <a:lstStyle/>
          <a:p>
            <a:pPr algn="l"/>
            <a:r>
              <a:rPr lang="en-US" dirty="0" smtClean="0"/>
              <a:t>Included in Aggregate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793874"/>
            <a:ext cx="4040188" cy="4302126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Additional FM Document Attributes</a:t>
            </a:r>
          </a:p>
          <a:p>
            <a:r>
              <a:rPr lang="en-US" dirty="0"/>
              <a:t>Asset</a:t>
            </a:r>
          </a:p>
          <a:p>
            <a:r>
              <a:rPr lang="en-US" dirty="0"/>
              <a:t>Banner Detail Code</a:t>
            </a:r>
          </a:p>
          <a:p>
            <a:r>
              <a:rPr lang="en-US" dirty="0"/>
              <a:t>Business Area</a:t>
            </a:r>
          </a:p>
          <a:p>
            <a:r>
              <a:rPr lang="en-US" dirty="0"/>
              <a:t>Commitment Item</a:t>
            </a:r>
          </a:p>
          <a:p>
            <a:r>
              <a:rPr lang="en-US" dirty="0"/>
              <a:t>Customer</a:t>
            </a:r>
          </a:p>
          <a:p>
            <a:r>
              <a:rPr lang="en-US" dirty="0"/>
              <a:t>Fiscal Year Period</a:t>
            </a:r>
          </a:p>
          <a:p>
            <a:r>
              <a:rPr lang="en-US" dirty="0"/>
              <a:t>Functional Area</a:t>
            </a:r>
          </a:p>
          <a:p>
            <a:r>
              <a:rPr lang="en-US" dirty="0"/>
              <a:t>Fund</a:t>
            </a:r>
          </a:p>
          <a:p>
            <a:r>
              <a:rPr lang="en-US" dirty="0"/>
              <a:t>Funded Program</a:t>
            </a:r>
          </a:p>
          <a:p>
            <a:r>
              <a:rPr lang="en-US" dirty="0"/>
              <a:t>Funds Center</a:t>
            </a:r>
          </a:p>
          <a:p>
            <a:r>
              <a:rPr lang="en-US" dirty="0"/>
              <a:t>Grant</a:t>
            </a:r>
          </a:p>
          <a:p>
            <a:r>
              <a:rPr lang="en-US" dirty="0" smtClean="0"/>
              <a:t>Order</a:t>
            </a:r>
            <a:endParaRPr lang="en-US" dirty="0"/>
          </a:p>
          <a:p>
            <a:r>
              <a:rPr lang="en-US" dirty="0"/>
              <a:t>Vendor</a:t>
            </a:r>
          </a:p>
          <a:p>
            <a:r>
              <a:rPr lang="en-US" dirty="0"/>
              <a:t>Work Breakdown Structure Element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219200"/>
            <a:ext cx="3886200" cy="639763"/>
          </a:xfrm>
        </p:spPr>
        <p:txBody>
          <a:bodyPr/>
          <a:lstStyle/>
          <a:p>
            <a:r>
              <a:rPr lang="en-US" dirty="0" smtClean="0"/>
              <a:t>Not-included in Aggregate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793873"/>
            <a:ext cx="4041775" cy="4654735"/>
          </a:xfrm>
        </p:spPr>
        <p:txBody>
          <a:bodyPr>
            <a:normAutofit fontScale="47500" lnSpcReduction="20000"/>
          </a:bodyPr>
          <a:lstStyle/>
          <a:p>
            <a:r>
              <a:rPr lang="en-US" dirty="0"/>
              <a:t>Additional FM Budget Document Attributes</a:t>
            </a:r>
          </a:p>
          <a:p>
            <a:r>
              <a:rPr lang="en-US" dirty="0"/>
              <a:t>FI Document Date</a:t>
            </a:r>
          </a:p>
          <a:p>
            <a:r>
              <a:rPr lang="en-US" dirty="0"/>
              <a:t>Financial Document Type</a:t>
            </a:r>
          </a:p>
          <a:p>
            <a:r>
              <a:rPr lang="en-US" dirty="0"/>
              <a:t>Material</a:t>
            </a:r>
          </a:p>
          <a:p>
            <a:r>
              <a:rPr lang="en-US" dirty="0" smtClean="0"/>
              <a:t>Posting Date</a:t>
            </a:r>
          </a:p>
          <a:p>
            <a:r>
              <a:rPr lang="en-US" dirty="0" smtClean="0"/>
              <a:t>Purchase </a:t>
            </a:r>
            <a:r>
              <a:rPr lang="en-US" dirty="0"/>
              <a:t>Order</a:t>
            </a:r>
          </a:p>
          <a:p>
            <a:r>
              <a:rPr lang="en-US" dirty="0"/>
              <a:t>Sponsored Class</a:t>
            </a:r>
          </a:p>
          <a:p>
            <a:r>
              <a:rPr lang="en-US" dirty="0"/>
              <a:t>Travel Trip</a:t>
            </a:r>
          </a:p>
          <a:p>
            <a:endParaRPr lang="en-US" dirty="0" smtClean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Banner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Posting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Document (i)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Budget Document Year</a:t>
            </a:r>
          </a:p>
          <a:p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Created By</a:t>
            </a:r>
          </a:p>
          <a:p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Created On Date</a:t>
            </a:r>
          </a:p>
          <a:p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FI Accounting Document Fiscal Year</a:t>
            </a:r>
          </a:p>
          <a:p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FI Accounting Line Item Number</a:t>
            </a:r>
          </a:p>
          <a:p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FI Accounting Document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Number (i)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FM Document Line Item</a:t>
            </a:r>
          </a:p>
          <a:p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FM Document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Number (i)</a:t>
            </a:r>
          </a:p>
          <a:p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Header Text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Line Item Text</a:t>
            </a:r>
          </a:p>
          <a:p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Long Text</a:t>
            </a:r>
          </a:p>
          <a:p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PO Line Item Text</a:t>
            </a:r>
          </a:p>
          <a:p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Purchasing Document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Number (i)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Reference Document Fiscal Year</a:t>
            </a:r>
          </a:p>
          <a:p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Reference Document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Number (i)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Reversal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Ref Document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Number (i)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8000" y="6448609"/>
            <a:ext cx="192642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accent5">
                    <a:lumMod val="75000"/>
                  </a:schemeClr>
                </a:solidFill>
              </a:rPr>
              <a:t>Degenerate Dimensions</a:t>
            </a:r>
            <a:endParaRPr lang="en-US" sz="14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3591F-5C98-4946-9104-E87AC81761D3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8878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GM MV Dimensions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219200"/>
            <a:ext cx="3886200" cy="639763"/>
          </a:xfrm>
        </p:spPr>
        <p:txBody>
          <a:bodyPr/>
          <a:lstStyle/>
          <a:p>
            <a:pPr algn="l"/>
            <a:r>
              <a:rPr lang="en-US" dirty="0" smtClean="0"/>
              <a:t>Included in Aggregate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793874"/>
            <a:ext cx="4040188" cy="4302126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Additional GM </a:t>
            </a:r>
            <a:r>
              <a:rPr lang="en-US" dirty="0"/>
              <a:t>Document Attributes</a:t>
            </a:r>
          </a:p>
          <a:p>
            <a:r>
              <a:rPr lang="en-US" dirty="0" smtClean="0"/>
              <a:t>Asset</a:t>
            </a:r>
          </a:p>
          <a:p>
            <a:r>
              <a:rPr lang="en-US" dirty="0"/>
              <a:t>Banner Detail Code</a:t>
            </a:r>
          </a:p>
          <a:p>
            <a:r>
              <a:rPr lang="en-US" dirty="0"/>
              <a:t>Business Area</a:t>
            </a:r>
          </a:p>
          <a:p>
            <a:r>
              <a:rPr lang="en-US" dirty="0" smtClean="0"/>
              <a:t>Commitment </a:t>
            </a:r>
            <a:r>
              <a:rPr lang="en-US" dirty="0"/>
              <a:t>Item</a:t>
            </a:r>
          </a:p>
          <a:p>
            <a:r>
              <a:rPr lang="en-US" dirty="0" smtClean="0"/>
              <a:t>Cost Center</a:t>
            </a:r>
          </a:p>
          <a:p>
            <a:r>
              <a:rPr lang="en-US" dirty="0" smtClean="0"/>
              <a:t>Fiscal </a:t>
            </a:r>
            <a:r>
              <a:rPr lang="en-US" dirty="0"/>
              <a:t>Year Period</a:t>
            </a:r>
          </a:p>
          <a:p>
            <a:r>
              <a:rPr lang="en-US" dirty="0"/>
              <a:t>Functional Area</a:t>
            </a:r>
          </a:p>
          <a:p>
            <a:r>
              <a:rPr lang="en-US" dirty="0"/>
              <a:t>Fund</a:t>
            </a:r>
          </a:p>
          <a:p>
            <a:r>
              <a:rPr lang="en-US" dirty="0" smtClean="0"/>
              <a:t>Funded </a:t>
            </a:r>
            <a:r>
              <a:rPr lang="en-US" dirty="0"/>
              <a:t>Program</a:t>
            </a:r>
          </a:p>
          <a:p>
            <a:r>
              <a:rPr lang="en-US" dirty="0" smtClean="0"/>
              <a:t>Funds Center</a:t>
            </a:r>
          </a:p>
          <a:p>
            <a:r>
              <a:rPr lang="en-US" dirty="0"/>
              <a:t>GL Account</a:t>
            </a:r>
          </a:p>
          <a:p>
            <a:r>
              <a:rPr lang="en-US" dirty="0" smtClean="0"/>
              <a:t>GM Billing Customer</a:t>
            </a:r>
            <a:endParaRPr lang="en-US" dirty="0"/>
          </a:p>
          <a:p>
            <a:r>
              <a:rPr lang="en-US" dirty="0" smtClean="0"/>
              <a:t>Grant</a:t>
            </a:r>
          </a:p>
          <a:p>
            <a:r>
              <a:rPr lang="en-US" dirty="0" smtClean="0"/>
              <a:t>Order</a:t>
            </a:r>
            <a:endParaRPr lang="en-US" dirty="0"/>
          </a:p>
          <a:p>
            <a:r>
              <a:rPr lang="en-US" dirty="0"/>
              <a:t>Sponsored Class</a:t>
            </a:r>
          </a:p>
          <a:p>
            <a:r>
              <a:rPr lang="en-US" dirty="0"/>
              <a:t>Sponsored </a:t>
            </a:r>
            <a:r>
              <a:rPr lang="en-US" dirty="0" smtClean="0"/>
              <a:t>Program</a:t>
            </a:r>
            <a:endParaRPr lang="en-US" dirty="0"/>
          </a:p>
          <a:p>
            <a:r>
              <a:rPr lang="en-US" dirty="0" smtClean="0"/>
              <a:t>Vendor</a:t>
            </a:r>
            <a:endParaRPr lang="en-US" dirty="0"/>
          </a:p>
          <a:p>
            <a:r>
              <a:rPr lang="en-US" dirty="0" smtClean="0"/>
              <a:t>Work Breakdown Structure Element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219200"/>
            <a:ext cx="3886200" cy="639763"/>
          </a:xfrm>
        </p:spPr>
        <p:txBody>
          <a:bodyPr/>
          <a:lstStyle/>
          <a:p>
            <a:r>
              <a:rPr lang="en-US" dirty="0" smtClean="0"/>
              <a:t>Not-included in Aggregate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793874"/>
            <a:ext cx="4041775" cy="4302125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FI Document Date</a:t>
            </a:r>
          </a:p>
          <a:p>
            <a:r>
              <a:rPr lang="en-US" dirty="0"/>
              <a:t>Financial Document Type</a:t>
            </a:r>
          </a:p>
          <a:p>
            <a:r>
              <a:rPr lang="en-US" dirty="0"/>
              <a:t>Material</a:t>
            </a:r>
          </a:p>
          <a:p>
            <a:r>
              <a:rPr lang="en-US" dirty="0" smtClean="0"/>
              <a:t>Posting Date</a:t>
            </a:r>
          </a:p>
          <a:p>
            <a:r>
              <a:rPr lang="en-US" dirty="0" smtClean="0"/>
              <a:t>Purchase Order</a:t>
            </a:r>
          </a:p>
          <a:p>
            <a:r>
              <a:rPr lang="en-US" dirty="0" smtClean="0"/>
              <a:t>Travel </a:t>
            </a:r>
            <a:r>
              <a:rPr lang="en-US" dirty="0"/>
              <a:t>Trip</a:t>
            </a:r>
          </a:p>
          <a:p>
            <a:endParaRPr lang="en-US" dirty="0" smtClean="0">
              <a:solidFill>
                <a:schemeClr val="accent1"/>
              </a:solidFill>
            </a:endParaRPr>
          </a:p>
          <a:p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Banner Posting Document (i)</a:t>
            </a:r>
          </a:p>
          <a:p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Check Number</a:t>
            </a:r>
          </a:p>
          <a:p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Created By</a:t>
            </a:r>
          </a:p>
          <a:p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Created On</a:t>
            </a:r>
          </a:p>
          <a:p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FI Accounting Document Line Item</a:t>
            </a:r>
          </a:p>
          <a:p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FI Accounting Document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Number (i)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GM Document Line Item</a:t>
            </a:r>
          </a:p>
          <a:p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GM Document Number</a:t>
            </a:r>
          </a:p>
          <a:p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Item Text</a:t>
            </a:r>
          </a:p>
          <a:p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Reference Document Fiscal Year</a:t>
            </a:r>
          </a:p>
          <a:p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Reference Document Number (i)</a:t>
            </a:r>
          </a:p>
          <a:p>
            <a:endParaRPr lang="en-US" dirty="0" smtClean="0">
              <a:solidFill>
                <a:schemeClr val="accent1"/>
              </a:solidFill>
            </a:endParaRPr>
          </a:p>
          <a:p>
            <a:endParaRPr lang="en-US" dirty="0" smtClean="0">
              <a:solidFill>
                <a:schemeClr val="accent5">
                  <a:lumMod val="75000"/>
                </a:schemeClr>
              </a:solidFill>
            </a:endParaRPr>
          </a:p>
          <a:p>
            <a:endParaRPr lang="en-US" dirty="0" smtClean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8000" y="6448609"/>
            <a:ext cx="192642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accent5">
                    <a:lumMod val="75000"/>
                  </a:schemeClr>
                </a:solidFill>
              </a:rPr>
              <a:t>Degenerate Dimensions</a:t>
            </a:r>
            <a:endParaRPr lang="en-US" sz="14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3591F-5C98-4946-9104-E87AC81761D3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9262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 MV Dimensions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219200"/>
            <a:ext cx="3886200" cy="639763"/>
          </a:xfrm>
        </p:spPr>
        <p:txBody>
          <a:bodyPr/>
          <a:lstStyle/>
          <a:p>
            <a:pPr algn="l"/>
            <a:r>
              <a:rPr lang="en-US" dirty="0" smtClean="0"/>
              <a:t>Included in Aggregate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793874"/>
            <a:ext cx="4040188" cy="4302126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Additional CO Document Attributes</a:t>
            </a:r>
          </a:p>
          <a:p>
            <a:r>
              <a:rPr lang="en-US" dirty="0"/>
              <a:t>Business Area</a:t>
            </a:r>
          </a:p>
          <a:p>
            <a:r>
              <a:rPr lang="en-US" dirty="0"/>
              <a:t>Cost Center</a:t>
            </a:r>
          </a:p>
          <a:p>
            <a:r>
              <a:rPr lang="en-US" dirty="0"/>
              <a:t>Cost </a:t>
            </a:r>
            <a:r>
              <a:rPr lang="en-US" dirty="0" smtClean="0"/>
              <a:t>Element</a:t>
            </a:r>
            <a:endParaRPr lang="en-US" dirty="0"/>
          </a:p>
          <a:p>
            <a:r>
              <a:rPr lang="en-US" dirty="0"/>
              <a:t>Employee</a:t>
            </a:r>
          </a:p>
          <a:p>
            <a:r>
              <a:rPr lang="en-US" dirty="0"/>
              <a:t>Fiscal Year Period</a:t>
            </a:r>
          </a:p>
          <a:p>
            <a:r>
              <a:rPr lang="en-US" dirty="0"/>
              <a:t>Functional Area</a:t>
            </a:r>
          </a:p>
          <a:p>
            <a:r>
              <a:rPr lang="en-US" dirty="0"/>
              <a:t>Fund</a:t>
            </a:r>
          </a:p>
          <a:p>
            <a:r>
              <a:rPr lang="en-US" dirty="0" smtClean="0"/>
              <a:t>Grant</a:t>
            </a:r>
            <a:endParaRPr lang="en-US" dirty="0"/>
          </a:p>
          <a:p>
            <a:r>
              <a:rPr lang="en-US" dirty="0"/>
              <a:t>Order </a:t>
            </a:r>
          </a:p>
          <a:p>
            <a:r>
              <a:rPr lang="en-US" dirty="0"/>
              <a:t>Partner Cost Center</a:t>
            </a:r>
          </a:p>
          <a:p>
            <a:r>
              <a:rPr lang="en-US" dirty="0"/>
              <a:t>Partner Functional Area</a:t>
            </a:r>
          </a:p>
          <a:p>
            <a:r>
              <a:rPr lang="en-US" dirty="0"/>
              <a:t>Partner Fund</a:t>
            </a:r>
          </a:p>
          <a:p>
            <a:r>
              <a:rPr lang="en-US" dirty="0"/>
              <a:t>Partner Grant</a:t>
            </a:r>
          </a:p>
          <a:p>
            <a:r>
              <a:rPr lang="en-US" dirty="0"/>
              <a:t>Partner Order</a:t>
            </a:r>
          </a:p>
          <a:p>
            <a:r>
              <a:rPr lang="en-US" dirty="0"/>
              <a:t>Partner Work Activity </a:t>
            </a:r>
            <a:r>
              <a:rPr lang="en-US" dirty="0" smtClean="0"/>
              <a:t>Type </a:t>
            </a:r>
            <a:endParaRPr lang="en-US" dirty="0"/>
          </a:p>
          <a:p>
            <a:r>
              <a:rPr lang="en-US" dirty="0"/>
              <a:t>Source Cost Center</a:t>
            </a:r>
          </a:p>
          <a:p>
            <a:r>
              <a:rPr lang="en-US" dirty="0"/>
              <a:t>Source Work Activity Type</a:t>
            </a:r>
          </a:p>
          <a:p>
            <a:r>
              <a:rPr lang="en-US" dirty="0"/>
              <a:t>Work Activity Type</a:t>
            </a:r>
          </a:p>
          <a:p>
            <a:endParaRPr lang="en-US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219200"/>
            <a:ext cx="3886200" cy="639763"/>
          </a:xfrm>
        </p:spPr>
        <p:txBody>
          <a:bodyPr/>
          <a:lstStyle/>
          <a:p>
            <a:r>
              <a:rPr lang="en-US" dirty="0" smtClean="0"/>
              <a:t>Not-included in Aggregate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793875"/>
            <a:ext cx="4041775" cy="3997326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Document Date</a:t>
            </a:r>
          </a:p>
          <a:p>
            <a:r>
              <a:rPr lang="en-US" dirty="0"/>
              <a:t>Material</a:t>
            </a:r>
          </a:p>
          <a:p>
            <a:r>
              <a:rPr lang="en-US" dirty="0"/>
              <a:t>Posting Date</a:t>
            </a:r>
          </a:p>
          <a:p>
            <a:r>
              <a:rPr lang="en-US" dirty="0"/>
              <a:t>Purchase Order</a:t>
            </a:r>
          </a:p>
          <a:p>
            <a:endParaRPr lang="en-US" dirty="0" smtClean="0">
              <a:solidFill>
                <a:schemeClr val="accent1"/>
              </a:solidFill>
            </a:endParaRPr>
          </a:p>
          <a:p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CO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Document Item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Number (i)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CO Document Number</a:t>
            </a:r>
          </a:p>
          <a:p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Created By</a:t>
            </a:r>
          </a:p>
          <a:p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Created on Date</a:t>
            </a:r>
          </a:p>
          <a:p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Document Header Text</a:t>
            </a:r>
          </a:p>
          <a:p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Document Line Item</a:t>
            </a:r>
          </a:p>
          <a:p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Line Item Text</a:t>
            </a:r>
          </a:p>
          <a:p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Purchasing Document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Number (i)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Reference Document Fiscal Year</a:t>
            </a:r>
          </a:p>
          <a:p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Reference Document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Number (i)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Reverse Document Reference Doc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Number (i)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8000" y="6448609"/>
            <a:ext cx="192642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accent5">
                    <a:lumMod val="75000"/>
                  </a:schemeClr>
                </a:solidFill>
              </a:rPr>
              <a:t>Degenerate Dimensions</a:t>
            </a:r>
            <a:endParaRPr lang="en-US" sz="14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3591F-5C98-4946-9104-E87AC81761D3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5753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3591F-5C98-4946-9104-E87AC81761D3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Troubleshooting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TIP: Check everything that has already been discussed above</a:t>
            </a:r>
          </a:p>
          <a:p>
            <a:r>
              <a:rPr lang="en-US" dirty="0" smtClean="0"/>
              <a:t>TIP: If your query contains calculations, remove them one at a time to find which is causing the problem; once it’s isolated, you can focus on why it is a </a:t>
            </a:r>
            <a:r>
              <a:rPr lang="en-US" dirty="0" smtClean="0"/>
              <a:t>problem</a:t>
            </a:r>
          </a:p>
          <a:p>
            <a:r>
              <a:rPr lang="en-US" dirty="0"/>
              <a:t>TIP: If your query </a:t>
            </a:r>
            <a:r>
              <a:rPr lang="en-US"/>
              <a:t>contains </a:t>
            </a:r>
            <a:r>
              <a:rPr lang="en-US" smtClean="0"/>
              <a:t>prompts remove </a:t>
            </a:r>
            <a:r>
              <a:rPr lang="en-US" dirty="0"/>
              <a:t>them one at a time to find which is causing the </a:t>
            </a:r>
            <a:r>
              <a:rPr lang="en-US" dirty="0" smtClean="0"/>
              <a:t>problem</a:t>
            </a:r>
            <a:endParaRPr lang="en-US" dirty="0" smtClean="0"/>
          </a:p>
          <a:p>
            <a:r>
              <a:rPr lang="en-US" dirty="0" smtClean="0"/>
              <a:t>TIP: If your query has complex logic (multiple joins, unions, etc.) execute the pieces individually to find which part is causing the problem</a:t>
            </a:r>
          </a:p>
          <a:p>
            <a:r>
              <a:rPr lang="en-US" dirty="0" smtClean="0"/>
              <a:t>TIP: If you have a very serious performance problem, contact the BICC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6410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Questions?</a:t>
            </a:r>
            <a:endParaRPr lang="en-US" dirty="0"/>
          </a:p>
        </p:txBody>
      </p:sp>
      <p:pic>
        <p:nvPicPr>
          <p:cNvPr id="4" name="Picture 5" descr="questions_graphic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2276476"/>
            <a:ext cx="2857500" cy="284797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3591F-5C98-4946-9104-E87AC81761D3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721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3591F-5C98-4946-9104-E87AC81761D3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Easy Stuff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TIP: Only retrieve the fields you actually need on your report (Especially if including extra fields from another dimension)</a:t>
            </a:r>
          </a:p>
          <a:p>
            <a:r>
              <a:rPr lang="en-US" dirty="0" smtClean="0"/>
              <a:t>TIP: Utilize a single list view or crosstab if possible  (Each one you add—even if you point it at the same query—will execute the query again)</a:t>
            </a:r>
          </a:p>
          <a:p>
            <a:r>
              <a:rPr lang="en-US" dirty="0" smtClean="0"/>
              <a:t>TIP: Try to keep the calculations in your query as simple and efficient as possible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69807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3591F-5C98-4946-9104-E87AC81761D3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Partitions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685800" y="1600200"/>
            <a:ext cx="7772400" cy="4648200"/>
          </a:xfrm>
        </p:spPr>
        <p:txBody>
          <a:bodyPr>
            <a:normAutofit/>
          </a:bodyPr>
          <a:lstStyle/>
          <a:p>
            <a:r>
              <a:rPr lang="en-US" dirty="0" smtClean="0"/>
              <a:t>The data in the largest fact tables are divided into “partitions” by date  (i.e. they are really many tables)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TIP</a:t>
            </a:r>
            <a:r>
              <a:rPr lang="en-US" dirty="0"/>
              <a:t>: </a:t>
            </a:r>
            <a:r>
              <a:rPr lang="en-US" dirty="0" smtClean="0"/>
              <a:t>Always filter on a </a:t>
            </a:r>
            <a:r>
              <a:rPr lang="en-US" dirty="0"/>
              <a:t>date </a:t>
            </a:r>
            <a:r>
              <a:rPr lang="en-US" dirty="0" smtClean="0"/>
              <a:t>attribute for these</a:t>
            </a:r>
          </a:p>
          <a:p>
            <a:r>
              <a:rPr lang="en-US" dirty="0" smtClean="0"/>
              <a:t>Use Fiscal </a:t>
            </a:r>
            <a:r>
              <a:rPr lang="en-US" dirty="0" smtClean="0"/>
              <a:t>Year Period </a:t>
            </a:r>
            <a:r>
              <a:rPr lang="en-US" dirty="0" smtClean="0"/>
              <a:t>for most, but Posting Date for Payroll Charge</a:t>
            </a:r>
            <a:endParaRPr lang="en-US" dirty="0"/>
          </a:p>
          <a:p>
            <a:endParaRPr lang="en-US" dirty="0" smtClean="0"/>
          </a:p>
          <a:p>
            <a:pPr marL="45720" indent="0">
              <a:buNone/>
            </a:pP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136868" y="2402919"/>
            <a:ext cx="3514104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Six-month </a:t>
            </a:r>
            <a:r>
              <a:rPr lang="en-US" sz="1600" b="1" dirty="0"/>
              <a:t>f</a:t>
            </a:r>
            <a:r>
              <a:rPr lang="en-US" sz="1600" b="1" dirty="0" smtClean="0"/>
              <a:t>iscal period </a:t>
            </a:r>
            <a:r>
              <a:rPr lang="en-US" sz="1600" b="1" dirty="0" smtClean="0"/>
              <a:t>partitions:</a:t>
            </a:r>
          </a:p>
          <a:p>
            <a:pPr marL="231775"/>
            <a:r>
              <a:rPr lang="en-US" sz="1600" dirty="0" smtClean="0"/>
              <a:t>Financial Accounting Fact</a:t>
            </a:r>
          </a:p>
          <a:p>
            <a:pPr marL="231775"/>
            <a:r>
              <a:rPr lang="en-US" sz="1600" dirty="0" smtClean="0"/>
              <a:t>Funds Management Fact</a:t>
            </a:r>
          </a:p>
          <a:p>
            <a:pPr marL="231775"/>
            <a:r>
              <a:rPr lang="en-US" sz="1600" dirty="0" smtClean="0"/>
              <a:t>Grants Management Fact</a:t>
            </a:r>
          </a:p>
          <a:p>
            <a:pPr marL="231775"/>
            <a:r>
              <a:rPr lang="en-US" sz="1600" dirty="0" smtClean="0"/>
              <a:t>Controlling Fact</a:t>
            </a:r>
          </a:p>
          <a:p>
            <a:pPr marL="231775"/>
            <a:endParaRPr lang="en-US" sz="1600" dirty="0" smtClean="0"/>
          </a:p>
          <a:p>
            <a:r>
              <a:rPr lang="en-US" sz="1600" b="1" dirty="0" smtClean="0"/>
              <a:t>Six-month posting date partitions:</a:t>
            </a:r>
          </a:p>
          <a:p>
            <a:pPr marL="231775"/>
            <a:r>
              <a:rPr lang="en-US" sz="1600" dirty="0" smtClean="0"/>
              <a:t>Payroll Charge Fact</a:t>
            </a:r>
            <a:endParaRPr lang="en-US" sz="1600" dirty="0"/>
          </a:p>
        </p:txBody>
      </p:sp>
      <p:sp>
        <p:nvSpPr>
          <p:cNvPr id="6" name="TextBox 5"/>
          <p:cNvSpPr txBox="1"/>
          <p:nvPr/>
        </p:nvSpPr>
        <p:spPr>
          <a:xfrm>
            <a:off x="4824399" y="2402919"/>
            <a:ext cx="3100401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Fiscal year partitions:</a:t>
            </a:r>
          </a:p>
          <a:p>
            <a:pPr marL="231775"/>
            <a:r>
              <a:rPr lang="en-US" sz="1600" dirty="0" smtClean="0"/>
              <a:t>Financial Accounting Fact MV</a:t>
            </a:r>
          </a:p>
          <a:p>
            <a:pPr marL="231775"/>
            <a:r>
              <a:rPr lang="en-US" sz="1600" dirty="0" smtClean="0"/>
              <a:t>Funds Management Fact MV</a:t>
            </a:r>
          </a:p>
          <a:p>
            <a:pPr marL="231775"/>
            <a:r>
              <a:rPr lang="en-US" sz="1600" dirty="0" smtClean="0"/>
              <a:t>Grants Management Fact MV</a:t>
            </a:r>
          </a:p>
          <a:p>
            <a:pPr marL="231775"/>
            <a:r>
              <a:rPr lang="en-US" sz="1600" dirty="0" smtClean="0"/>
              <a:t>Controlling Fact MV</a:t>
            </a:r>
          </a:p>
          <a:p>
            <a:pPr marL="231775"/>
            <a:r>
              <a:rPr lang="en-US" sz="1600" dirty="0" smtClean="0"/>
              <a:t>Financial Balances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407373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3591F-5C98-4946-9104-E87AC81761D3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Materialized Views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The four large financial fact tables have materialized views (MV)</a:t>
            </a:r>
          </a:p>
          <a:p>
            <a:r>
              <a:rPr lang="en-US" dirty="0" smtClean="0"/>
              <a:t>Materialized views pre-aggregate the facts to speed up access time</a:t>
            </a:r>
          </a:p>
          <a:p>
            <a:r>
              <a:rPr lang="en-US" dirty="0" smtClean="0"/>
              <a:t>They are used transparently if the database can determine that your query can be re-written to use the MV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4800600" y="4114800"/>
            <a:ext cx="0" cy="175010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800600" y="5856157"/>
            <a:ext cx="1905000" cy="624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 rot="1194238">
            <a:off x="5151166" y="6078939"/>
            <a:ext cx="143500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smtClean="0"/>
              <a:t>Financial Accounting</a:t>
            </a:r>
            <a:endParaRPr lang="en-US" sz="1050" dirty="0"/>
          </a:p>
        </p:txBody>
      </p:sp>
      <p:sp>
        <p:nvSpPr>
          <p:cNvPr id="17" name="TextBox 16"/>
          <p:cNvSpPr txBox="1"/>
          <p:nvPr/>
        </p:nvSpPr>
        <p:spPr>
          <a:xfrm rot="1214605">
            <a:off x="5813246" y="6117549"/>
            <a:ext cx="1649811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smtClean="0"/>
              <a:t>Financial Accounting MV</a:t>
            </a:r>
            <a:endParaRPr lang="en-US" sz="1050" dirty="0"/>
          </a:p>
        </p:txBody>
      </p:sp>
      <p:sp>
        <p:nvSpPr>
          <p:cNvPr id="26" name="Rectangle 25"/>
          <p:cNvSpPr/>
          <p:nvPr/>
        </p:nvSpPr>
        <p:spPr>
          <a:xfrm>
            <a:off x="5085053" y="4363142"/>
            <a:ext cx="401682" cy="14930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/>
              <a:t>115</a:t>
            </a:r>
            <a:endParaRPr lang="en-US" sz="1050" dirty="0"/>
          </a:p>
        </p:txBody>
      </p:sp>
      <p:sp>
        <p:nvSpPr>
          <p:cNvPr id="27" name="Rectangle 26"/>
          <p:cNvSpPr/>
          <p:nvPr/>
        </p:nvSpPr>
        <p:spPr>
          <a:xfrm>
            <a:off x="5772356" y="5483580"/>
            <a:ext cx="401682" cy="3725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/>
              <a:t>27</a:t>
            </a:r>
            <a:endParaRPr lang="en-US" sz="1050" dirty="0"/>
          </a:p>
        </p:txBody>
      </p:sp>
      <p:sp>
        <p:nvSpPr>
          <p:cNvPr id="28" name="TextBox 27"/>
          <p:cNvSpPr txBox="1"/>
          <p:nvPr/>
        </p:nvSpPr>
        <p:spPr>
          <a:xfrm>
            <a:off x="6043516" y="4507743"/>
            <a:ext cx="14109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77% Smaller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725711" y="4231324"/>
            <a:ext cx="3733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3038" indent="-173038">
              <a:buClr>
                <a:srgbClr val="A3792C"/>
              </a:buClr>
              <a:buSzPct val="130000"/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Not every field and dimension is in the materialized view</a:t>
            </a:r>
          </a:p>
          <a:p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 rot="16200000">
            <a:off x="3889870" y="4859046"/>
            <a:ext cx="149592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Row Count (millions)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583759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3591F-5C98-4946-9104-E87AC81761D3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Materialized Views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Your query doesn’t just have to match the fields in the view, it also has to match the aggregations used in the view</a:t>
            </a:r>
          </a:p>
          <a:p>
            <a:r>
              <a:rPr lang="en-US" dirty="0" smtClean="0"/>
              <a:t>All of the views contain a </a:t>
            </a:r>
            <a:r>
              <a:rPr lang="en-US" b="1" dirty="0" smtClean="0"/>
              <a:t>total</a:t>
            </a:r>
            <a:r>
              <a:rPr lang="en-US" dirty="0" smtClean="0"/>
              <a:t> on each fact</a:t>
            </a:r>
          </a:p>
          <a:p>
            <a:endParaRPr lang="en-US" dirty="0"/>
          </a:p>
          <a:p>
            <a:pPr marL="45720" indent="0">
              <a:buNone/>
            </a:pPr>
            <a:r>
              <a:rPr lang="en-US" dirty="0" smtClean="0"/>
              <a:t>Examples:</a:t>
            </a:r>
          </a:p>
          <a:p>
            <a:pPr lvl="1"/>
            <a:r>
              <a:rPr lang="en-US" dirty="0"/>
              <a:t>t</a:t>
            </a:r>
            <a:r>
              <a:rPr lang="en-US" dirty="0" smtClean="0"/>
              <a:t>otal(amount)</a:t>
            </a:r>
          </a:p>
          <a:p>
            <a:pPr lvl="1"/>
            <a:r>
              <a:rPr lang="en-US" dirty="0"/>
              <a:t>t</a:t>
            </a:r>
            <a:r>
              <a:rPr lang="en-US" dirty="0" smtClean="0"/>
              <a:t>otal(expense) </a:t>
            </a:r>
          </a:p>
          <a:p>
            <a:pPr lvl="1"/>
            <a:r>
              <a:rPr lang="en-US" dirty="0"/>
              <a:t>t</a:t>
            </a:r>
            <a:r>
              <a:rPr lang="en-US" dirty="0" smtClean="0"/>
              <a:t>otal(revenue)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3551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3591F-5C98-4946-9104-E87AC81761D3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Materialized Views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TIP: Write your query to use only the fields in the materialized view if possible</a:t>
            </a:r>
          </a:p>
          <a:p>
            <a:r>
              <a:rPr lang="en-US" dirty="0" smtClean="0"/>
              <a:t>TIP: Whenever </a:t>
            </a:r>
            <a:r>
              <a:rPr lang="en-US" dirty="0"/>
              <a:t>doing a calculation you need to force the aggregation before doing the </a:t>
            </a:r>
            <a:r>
              <a:rPr lang="en-US" dirty="0" smtClean="0"/>
              <a:t>calculation</a:t>
            </a:r>
          </a:p>
          <a:p>
            <a:endParaRPr lang="en-US" dirty="0" smtClean="0"/>
          </a:p>
          <a:p>
            <a:pPr marL="914400" indent="0">
              <a:buNone/>
            </a:pPr>
            <a:r>
              <a:rPr lang="en-US" sz="1700" b="1" i="1" dirty="0"/>
              <a:t>Example 1:</a:t>
            </a:r>
            <a:endParaRPr lang="en-US" sz="1700" dirty="0"/>
          </a:p>
          <a:p>
            <a:pPr marL="914400" indent="0">
              <a:buNone/>
            </a:pPr>
            <a:r>
              <a:rPr lang="en-US" sz="1700" dirty="0"/>
              <a:t>	Bad Data Item calculation – Revenue + </a:t>
            </a:r>
            <a:r>
              <a:rPr lang="en-US" sz="1700" dirty="0" smtClean="0"/>
              <a:t>Expense</a:t>
            </a:r>
          </a:p>
          <a:p>
            <a:pPr marL="2060575" indent="0">
              <a:buNone/>
            </a:pPr>
            <a:r>
              <a:rPr lang="en-US" sz="1300" dirty="0" smtClean="0"/>
              <a:t>Cognos will make this total(</a:t>
            </a:r>
            <a:r>
              <a:rPr lang="en-US" sz="1300" dirty="0"/>
              <a:t>Revenue + </a:t>
            </a:r>
            <a:r>
              <a:rPr lang="en-US" sz="1300" dirty="0" smtClean="0"/>
              <a:t>Expense)</a:t>
            </a:r>
            <a:endParaRPr lang="en-US" sz="1300" dirty="0"/>
          </a:p>
          <a:p>
            <a:pPr marL="1828800" indent="0">
              <a:buNone/>
            </a:pPr>
            <a:r>
              <a:rPr lang="en-US" sz="1700" dirty="0"/>
              <a:t>Good Data Item calculation – total(Revenue) + total(Expense)</a:t>
            </a:r>
          </a:p>
          <a:p>
            <a:pPr marL="914400" indent="0">
              <a:buNone/>
            </a:pPr>
            <a:r>
              <a:rPr lang="en-US" sz="1700" dirty="0"/>
              <a:t> </a:t>
            </a:r>
          </a:p>
          <a:p>
            <a:pPr marL="914400" indent="0">
              <a:buNone/>
            </a:pPr>
            <a:r>
              <a:rPr lang="en-US" sz="1700" b="1" i="1" dirty="0"/>
              <a:t>Example 2:</a:t>
            </a:r>
            <a:endParaRPr lang="en-US" sz="1700" dirty="0"/>
          </a:p>
          <a:p>
            <a:pPr marL="914400" indent="0">
              <a:buNone/>
            </a:pPr>
            <a:r>
              <a:rPr lang="en-US" sz="1700" dirty="0"/>
              <a:t>	Bad Data Item calculation – Revenue </a:t>
            </a:r>
            <a:r>
              <a:rPr lang="en-US" sz="1700" dirty="0" smtClean="0"/>
              <a:t>* -1</a:t>
            </a:r>
          </a:p>
          <a:p>
            <a:pPr marL="2060575" indent="0">
              <a:buNone/>
            </a:pPr>
            <a:r>
              <a:rPr lang="en-US" sz="1300" dirty="0"/>
              <a:t>Cognos will make this total(Revenue </a:t>
            </a:r>
            <a:r>
              <a:rPr lang="en-US" sz="1300" dirty="0" smtClean="0"/>
              <a:t>* -1)</a:t>
            </a:r>
            <a:endParaRPr lang="en-US" sz="1700" dirty="0"/>
          </a:p>
          <a:p>
            <a:pPr marL="1828800" indent="0">
              <a:buNone/>
            </a:pPr>
            <a:r>
              <a:rPr lang="en-US" sz="1700" dirty="0"/>
              <a:t>Good Data Item calculation – total(Revenue</a:t>
            </a:r>
            <a:r>
              <a:rPr lang="en-US" sz="1700" dirty="0" smtClean="0"/>
              <a:t>) * -</a:t>
            </a:r>
            <a:r>
              <a:rPr lang="en-US" sz="1700" dirty="0"/>
              <a:t>1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8630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3591F-5C98-4946-9104-E87AC81761D3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Degenerate Dimensions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There are fields in the fact table that are not facts</a:t>
            </a:r>
          </a:p>
          <a:p>
            <a:r>
              <a:rPr lang="en-US" dirty="0" smtClean="0"/>
              <a:t>Examples: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0" y="2667000"/>
            <a:ext cx="2390775" cy="3067050"/>
          </a:xfrm>
          <a:prstGeom prst="rect">
            <a:avLst/>
          </a:prstGeom>
        </p:spPr>
      </p:pic>
      <p:sp>
        <p:nvSpPr>
          <p:cNvPr id="6" name="Right Brace 5"/>
          <p:cNvSpPr/>
          <p:nvPr/>
        </p:nvSpPr>
        <p:spPr>
          <a:xfrm>
            <a:off x="3938587" y="2895600"/>
            <a:ext cx="100013" cy="304800"/>
          </a:xfrm>
          <a:prstGeom prst="rightBrac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>
            <a:stCxn id="6" idx="1"/>
          </p:cNvCxnSpPr>
          <p:nvPr/>
        </p:nvCxnSpPr>
        <p:spPr>
          <a:xfrm flipV="1">
            <a:off x="4038600" y="2819400"/>
            <a:ext cx="1447800" cy="2286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ight Brace 8"/>
          <p:cNvSpPr/>
          <p:nvPr/>
        </p:nvSpPr>
        <p:spPr>
          <a:xfrm>
            <a:off x="5133974" y="3259110"/>
            <a:ext cx="200026" cy="2474939"/>
          </a:xfrm>
          <a:prstGeom prst="rightBrac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>
            <a:stCxn id="9" idx="1"/>
          </p:cNvCxnSpPr>
          <p:nvPr/>
        </p:nvCxnSpPr>
        <p:spPr>
          <a:xfrm flipV="1">
            <a:off x="5334000" y="4267200"/>
            <a:ext cx="1066800" cy="22938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475157" y="2600806"/>
            <a:ext cx="7264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Facts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400800" y="3944034"/>
            <a:ext cx="13773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Degenerate</a:t>
            </a:r>
          </a:p>
          <a:p>
            <a:r>
              <a:rPr lang="en-US" dirty="0" smtClean="0"/>
              <a:t>Dimensions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0848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3591F-5C98-4946-9104-E87AC81761D3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Degenerate Dimensions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TIP: Don’t filter on a degenerate dimension that is not indexed (marked with (i) in following slides</a:t>
            </a:r>
            <a:r>
              <a:rPr lang="en-US" dirty="0" smtClean="0"/>
              <a:t>)</a:t>
            </a:r>
            <a:endParaRPr lang="en-US" dirty="0"/>
          </a:p>
          <a:p>
            <a:r>
              <a:rPr lang="en-US" dirty="0" smtClean="0"/>
              <a:t>Probably okay if you use some other indexed attribute AND a non-indexed degenerate dimension</a:t>
            </a:r>
          </a:p>
        </p:txBody>
      </p:sp>
    </p:spTree>
    <p:extLst>
      <p:ext uri="{BB962C8B-B14F-4D97-AF65-F5344CB8AC3E}">
        <p14:creationId xmlns:p14="http://schemas.microsoft.com/office/powerpoint/2010/main" val="847627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 MV Dimensions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143000"/>
            <a:ext cx="3886200" cy="639763"/>
          </a:xfrm>
        </p:spPr>
        <p:txBody>
          <a:bodyPr/>
          <a:lstStyle/>
          <a:p>
            <a:pPr algn="l"/>
            <a:r>
              <a:rPr lang="en-US" dirty="0" smtClean="0"/>
              <a:t>Included in Aggregate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717674"/>
            <a:ext cx="4040188" cy="4302126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Additional FI Document Attributes</a:t>
            </a:r>
          </a:p>
          <a:p>
            <a:r>
              <a:rPr lang="en-US" dirty="0"/>
              <a:t>Asset</a:t>
            </a:r>
          </a:p>
          <a:p>
            <a:r>
              <a:rPr lang="en-US" dirty="0"/>
              <a:t>Banner Detail Code</a:t>
            </a:r>
          </a:p>
          <a:p>
            <a:r>
              <a:rPr lang="en-US" dirty="0"/>
              <a:t>Business Area</a:t>
            </a:r>
          </a:p>
          <a:p>
            <a:r>
              <a:rPr lang="en-US" dirty="0"/>
              <a:t>Commitment Item</a:t>
            </a:r>
          </a:p>
          <a:p>
            <a:r>
              <a:rPr lang="en-US" dirty="0"/>
              <a:t>Cost Center</a:t>
            </a:r>
          </a:p>
          <a:p>
            <a:r>
              <a:rPr lang="en-US" dirty="0"/>
              <a:t>Cost Element</a:t>
            </a:r>
          </a:p>
          <a:p>
            <a:r>
              <a:rPr lang="en-US" dirty="0" smtClean="0"/>
              <a:t>Customer</a:t>
            </a:r>
            <a:endParaRPr lang="en-US" dirty="0"/>
          </a:p>
          <a:p>
            <a:r>
              <a:rPr lang="en-US" dirty="0"/>
              <a:t>Fiscal Year Period</a:t>
            </a:r>
          </a:p>
          <a:p>
            <a:r>
              <a:rPr lang="en-US" dirty="0"/>
              <a:t>Functional Area</a:t>
            </a:r>
          </a:p>
          <a:p>
            <a:r>
              <a:rPr lang="en-US" dirty="0" smtClean="0"/>
              <a:t>Fund</a:t>
            </a:r>
            <a:endParaRPr lang="en-US" dirty="0"/>
          </a:p>
          <a:p>
            <a:r>
              <a:rPr lang="en-US" dirty="0"/>
              <a:t>Funded Program</a:t>
            </a:r>
          </a:p>
          <a:p>
            <a:r>
              <a:rPr lang="en-US" dirty="0"/>
              <a:t>Funds Center</a:t>
            </a:r>
          </a:p>
          <a:p>
            <a:r>
              <a:rPr lang="en-US" dirty="0" smtClean="0"/>
              <a:t>GL Account</a:t>
            </a:r>
          </a:p>
          <a:p>
            <a:r>
              <a:rPr lang="en-US" dirty="0" smtClean="0"/>
              <a:t>Grant</a:t>
            </a:r>
          </a:p>
          <a:p>
            <a:r>
              <a:rPr lang="en-US" dirty="0"/>
              <a:t>Order</a:t>
            </a:r>
          </a:p>
          <a:p>
            <a:r>
              <a:rPr lang="en-US" dirty="0"/>
              <a:t>Payee/Payer</a:t>
            </a:r>
          </a:p>
          <a:p>
            <a:r>
              <a:rPr lang="en-US" dirty="0" smtClean="0"/>
              <a:t>Vendor</a:t>
            </a:r>
          </a:p>
          <a:p>
            <a:r>
              <a:rPr lang="en-US" dirty="0" smtClean="0"/>
              <a:t>Work Breakdown Structure Element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143000"/>
            <a:ext cx="3886200" cy="639763"/>
          </a:xfrm>
        </p:spPr>
        <p:txBody>
          <a:bodyPr/>
          <a:lstStyle/>
          <a:p>
            <a:r>
              <a:rPr lang="en-US" dirty="0" smtClean="0"/>
              <a:t>Not-included in Aggregate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717674"/>
            <a:ext cx="4041775" cy="4302125"/>
          </a:xfrm>
        </p:spPr>
        <p:txBody>
          <a:bodyPr>
            <a:normAutofit fontScale="47500" lnSpcReduction="20000"/>
          </a:bodyPr>
          <a:lstStyle/>
          <a:p>
            <a:r>
              <a:rPr lang="en-US" dirty="0"/>
              <a:t>Document Date</a:t>
            </a:r>
          </a:p>
          <a:p>
            <a:r>
              <a:rPr lang="en-US" dirty="0"/>
              <a:t>Financial Document Type</a:t>
            </a:r>
          </a:p>
          <a:p>
            <a:r>
              <a:rPr lang="en-US" dirty="0"/>
              <a:t>Material</a:t>
            </a:r>
          </a:p>
          <a:p>
            <a:r>
              <a:rPr lang="en-US" dirty="0" smtClean="0"/>
              <a:t>Posting Date</a:t>
            </a:r>
          </a:p>
          <a:p>
            <a:r>
              <a:rPr lang="en-US" dirty="0"/>
              <a:t>Purchase Order</a:t>
            </a:r>
          </a:p>
          <a:p>
            <a:r>
              <a:rPr lang="en-US" dirty="0" smtClean="0"/>
              <a:t>Sponsored Class</a:t>
            </a:r>
          </a:p>
          <a:p>
            <a:r>
              <a:rPr lang="en-US" dirty="0" smtClean="0"/>
              <a:t>Travel Trip</a:t>
            </a:r>
          </a:p>
          <a:p>
            <a:endParaRPr lang="en-US" dirty="0" smtClean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Banner Posting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Document (i)</a:t>
            </a:r>
          </a:p>
          <a:p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Business Transaction</a:t>
            </a:r>
          </a:p>
          <a:p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Changed By</a:t>
            </a:r>
          </a:p>
          <a:p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Changed On Date</a:t>
            </a:r>
          </a:p>
          <a:p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Check Number (i)</a:t>
            </a:r>
          </a:p>
          <a:p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Clearing Document (i)</a:t>
            </a:r>
          </a:p>
          <a:p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Clearing Document Line Item</a:t>
            </a:r>
          </a:p>
          <a:p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Derived Funds Center</a:t>
            </a:r>
          </a:p>
          <a:p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Document Header Text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Document Parked By</a:t>
            </a:r>
          </a:p>
          <a:p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FI Accounting Document Number (i)</a:t>
            </a:r>
          </a:p>
          <a:p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FI Accounting Line Item Number</a:t>
            </a:r>
          </a:p>
          <a:p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Line item Text</a:t>
            </a:r>
          </a:p>
          <a:p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Recurring Entry Document Number (i)</a:t>
            </a:r>
          </a:p>
          <a:p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Reverse Document Fiscal Year</a:t>
            </a:r>
          </a:p>
          <a:p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Reverse Document Number (i)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048000" y="6448609"/>
            <a:ext cx="192642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accent5">
                    <a:lumMod val="75000"/>
                  </a:schemeClr>
                </a:solidFill>
              </a:rPr>
              <a:t>Degenerate Dimensions</a:t>
            </a:r>
            <a:endParaRPr lang="en-US" sz="14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3591F-5C98-4946-9104-E87AC81761D3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710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Slipstream">
  <a:themeElements>
    <a:clrScheme name="Purdue">
      <a:dk1>
        <a:sysClr val="windowText" lastClr="000000"/>
      </a:dk1>
      <a:lt1>
        <a:sysClr val="window" lastClr="FFFFFF"/>
      </a:lt1>
      <a:dk2>
        <a:srgbClr val="A3792C"/>
      </a:dk2>
      <a:lt2>
        <a:srgbClr val="E3AE24"/>
      </a:lt2>
      <a:accent1>
        <a:srgbClr val="5C8727"/>
      </a:accent1>
      <a:accent2>
        <a:srgbClr val="2EAFA4"/>
      </a:accent2>
      <a:accent3>
        <a:srgbClr val="7ED0E0"/>
      </a:accent3>
      <a:accent4>
        <a:srgbClr val="7299C6"/>
      </a:accent4>
      <a:accent5>
        <a:srgbClr val="F8981D"/>
      </a:accent5>
      <a:accent6>
        <a:srgbClr val="B8B308"/>
      </a:accent6>
      <a:hlink>
        <a:srgbClr val="3F4B00"/>
      </a:hlink>
      <a:folHlink>
        <a:srgbClr val="B95915"/>
      </a:folHlink>
    </a:clrScheme>
    <a:fontScheme name="Purdue">
      <a:majorFont>
        <a:latin typeface="Impact"/>
        <a:ea typeface=""/>
        <a:cs typeface=""/>
      </a:majorFont>
      <a:minorFont>
        <a:latin typeface="Trebuchet MS"/>
        <a:ea typeface=""/>
        <a:cs typeface="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81A9C9487D0554FB0258E256131D662" ma:contentTypeVersion="14" ma:contentTypeDescription="Create a new document." ma:contentTypeScope="" ma:versionID="fa2f270ab26e322eb2d690720049f83b">
  <xsd:schema xmlns:xsd="http://www.w3.org/2001/XMLSchema" xmlns:xs="http://www.w3.org/2001/XMLSchema" xmlns:p="http://schemas.microsoft.com/office/2006/metadata/properties" xmlns:ns2="cfd7a09d-14fe-49f3-b30e-9696e7b07fb5" xmlns:ns3="1552fe5c-5f64-4fed-8064-47fccf3f249a" targetNamespace="http://schemas.microsoft.com/office/2006/metadata/properties" ma:root="true" ma:fieldsID="66715e37f341f4fbd8a2a4d97c9b88d5" ns2:_="" ns3:_="">
    <xsd:import namespace="cfd7a09d-14fe-49f3-b30e-9696e7b07fb5"/>
    <xsd:import namespace="1552fe5c-5f64-4fed-8064-47fccf3f249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d7a09d-14fe-49f3-b30e-9696e7b07fb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8e9e90a8-b24c-4be7-8760-a88b2cd47eb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552fe5c-5f64-4fed-8064-47fccf3f249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e36e7a4b-0c6b-4167-8f29-8e57d1f63089}" ma:internalName="TaxCatchAll" ma:showField="CatchAllData" ma:web="1552fe5c-5f64-4fed-8064-47fccf3f249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552fe5c-5f64-4fed-8064-47fccf3f249a" xsi:nil="true"/>
    <lcf76f155ced4ddcb4097134ff3c332f xmlns="cfd7a09d-14fe-49f3-b30e-9696e7b07fb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9513F3D-9BFD-4C74-8C90-C22D724D531C}"/>
</file>

<file path=customXml/itemProps2.xml><?xml version="1.0" encoding="utf-8"?>
<ds:datastoreItem xmlns:ds="http://schemas.openxmlformats.org/officeDocument/2006/customXml" ds:itemID="{0BB8EF9B-4E08-4B0A-8BCA-6D1A5C12518F}"/>
</file>

<file path=customXml/itemProps3.xml><?xml version="1.0" encoding="utf-8"?>
<ds:datastoreItem xmlns:ds="http://schemas.openxmlformats.org/officeDocument/2006/customXml" ds:itemID="{8752AA32-7A8E-4EFB-9899-EB6A0E9F5060}"/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4752</TotalTime>
  <Words>987</Words>
  <Application>Microsoft Office PowerPoint</Application>
  <PresentationFormat>On-screen Show (4:3)</PresentationFormat>
  <Paragraphs>269</Paragraphs>
  <Slides>14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FrankRuehl</vt:lpstr>
      <vt:lpstr>Georgia</vt:lpstr>
      <vt:lpstr>Impact</vt:lpstr>
      <vt:lpstr>Trebuchet MS</vt:lpstr>
      <vt:lpstr>Slipstream</vt:lpstr>
      <vt:lpstr>Query Performance Tips</vt:lpstr>
      <vt:lpstr>Easy Stuff</vt:lpstr>
      <vt:lpstr>Partitions</vt:lpstr>
      <vt:lpstr>Materialized Views</vt:lpstr>
      <vt:lpstr>Materialized Views</vt:lpstr>
      <vt:lpstr>Materialized Views</vt:lpstr>
      <vt:lpstr>Degenerate Dimensions</vt:lpstr>
      <vt:lpstr>Degenerate Dimensions</vt:lpstr>
      <vt:lpstr>FI MV Dimensions</vt:lpstr>
      <vt:lpstr>FM MV Dimensions</vt:lpstr>
      <vt:lpstr>GM MV Dimensions</vt:lpstr>
      <vt:lpstr>CO MV Dimensions</vt:lpstr>
      <vt:lpstr>Troubleshooting</vt:lpstr>
      <vt:lpstr>Questions?</vt:lpstr>
    </vt:vector>
  </TitlesOfParts>
  <Company>Purdue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Dimensional Modeling 101</dc:title>
  <dc:creator>Gary S. Yates</dc:creator>
  <cp:lastModifiedBy>Yates, Gary S.</cp:lastModifiedBy>
  <cp:revision>238</cp:revision>
  <cp:lastPrinted>2013-12-02T17:50:27Z</cp:lastPrinted>
  <dcterms:created xsi:type="dcterms:W3CDTF">2012-11-08T12:49:12Z</dcterms:created>
  <dcterms:modified xsi:type="dcterms:W3CDTF">2015-12-08T19:35:41Z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0x010100F81A9C9487D0554FB0258E256131D662</vt:lpwstr>
  </property>
  <property fmtid="{D5CDD505-2E9C-101B-9397-08002B2CF9AE}" pid="3" name="MediaServiceImageTags">
    <vt:lpwstr/>
  </property>
</Properties>
</file>