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slideLayouts/slideLayout1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82" r:id="rId2"/>
    <p:sldMasterId id="2147483686" r:id="rId3"/>
  </p:sldMasterIdLst>
  <p:notesMasterIdLst>
    <p:notesMasterId r:id="rId21"/>
  </p:notesMasterIdLst>
  <p:handoutMasterIdLst>
    <p:handoutMasterId r:id="rId22"/>
  </p:handoutMasterIdLst>
  <p:sldIdLst>
    <p:sldId id="262" r:id="rId4"/>
    <p:sldId id="274" r:id="rId5"/>
    <p:sldId id="263" r:id="rId6"/>
    <p:sldId id="265" r:id="rId7"/>
    <p:sldId id="266" r:id="rId8"/>
    <p:sldId id="267" r:id="rId9"/>
    <p:sldId id="275" r:id="rId10"/>
    <p:sldId id="270" r:id="rId11"/>
    <p:sldId id="264" r:id="rId12"/>
    <p:sldId id="271" r:id="rId13"/>
    <p:sldId id="272" r:id="rId14"/>
    <p:sldId id="273" r:id="rId15"/>
    <p:sldId id="258" r:id="rId16"/>
    <p:sldId id="259" r:id="rId17"/>
    <p:sldId id="260" r:id="rId18"/>
    <p:sldId id="261" r:id="rId19"/>
    <p:sldId id="269" r:id="rId20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462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viewProps" Target="viewProp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presProps" Target="presProps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EF92D1D-545E-4A74-B13E-28A362524246}" type="datetimeFigureOut">
              <a:rPr lang="en-US" smtClean="0"/>
              <a:t>3/26/2014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2F7CA0-F5C7-4E99-8C4B-259829FFEC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097319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F1E9DA72-1212-4663-8021-ADAB1E8E7795}" type="datetimeFigureOut">
              <a:rPr lang="en-US" smtClean="0"/>
              <a:pPr/>
              <a:t>3/26/2014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92D40EAF-B8DC-4CC6-B860-0AB9FA5D1EF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95039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1638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DA6B48F5-57CC-4158-88FA-A3C2FA237202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226823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1638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DA6B48F5-57CC-4158-88FA-A3C2FA237202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337726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Neil Simon example about writing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D40EAF-B8DC-4CC6-B860-0AB9FA5D1EF6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79835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789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3789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986BDFA4-3FAA-4444-A5B2-D45205ADD412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454792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993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3993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05E7180A-570B-42D6-9C3D-EA92386B91CF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722676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9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en-US" dirty="0" smtClean="0"/>
              <a:t>Parental leave: 240 hours for birth mother, 120 hours for other eligible</a:t>
            </a:r>
            <a:r>
              <a:rPr lang="en-US" baseline="0" dirty="0" smtClean="0"/>
              <a:t> parents</a:t>
            </a:r>
            <a:endParaRPr lang="en-US" dirty="0" smtClean="0"/>
          </a:p>
        </p:txBody>
      </p:sp>
      <p:sp>
        <p:nvSpPr>
          <p:cNvPr id="4198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1ED62581-8CE2-49C1-820E-9B8DFB5E7710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37383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image" Target="../media/image5.png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8" descr="BLEND opener1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1719263" y="1435100"/>
            <a:ext cx="8075612" cy="92233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rgbClr val="1D0101"/>
                </a:solidFill>
                <a:latin typeface="Corbel"/>
                <a:cs typeface="Corbel"/>
              </a:rPr>
              <a:t>Title: Corbel bold 54 pt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836738" y="2359025"/>
            <a:ext cx="5957887" cy="5238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>
                <a:solidFill>
                  <a:srgbClr val="1D0101"/>
                </a:solidFill>
                <a:latin typeface="Corbel"/>
                <a:cs typeface="Corbel"/>
              </a:rPr>
              <a:t>Subtitle: Corbel bold 28 pt</a:t>
            </a:r>
            <a:endParaRPr lang="en-US" sz="2800" dirty="0">
              <a:solidFill>
                <a:srgbClr val="1D0101"/>
              </a:solidFill>
              <a:latin typeface="+mn-lt"/>
            </a:endParaRPr>
          </a:p>
        </p:txBody>
      </p:sp>
      <p:pic>
        <p:nvPicPr>
          <p:cNvPr id="7" name="Picture 13" descr="Logo+Think Impact.ai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7013" y="5300663"/>
            <a:ext cx="2016125" cy="1557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xtBox 7"/>
          <p:cNvSpPr txBox="1"/>
          <p:nvPr/>
        </p:nvSpPr>
        <p:spPr>
          <a:xfrm>
            <a:off x="4270375" y="5202238"/>
            <a:ext cx="3767138" cy="4619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dirty="0">
                <a:solidFill>
                  <a:srgbClr val="981517"/>
                </a:solidFill>
                <a:latin typeface="Corbel"/>
                <a:cs typeface="Corbel"/>
              </a:rPr>
              <a:t>Presented by: Corbel 24 pt</a:t>
            </a:r>
            <a:endParaRPr lang="en-US" sz="2400" dirty="0">
              <a:solidFill>
                <a:srgbClr val="981517"/>
              </a:solidFill>
              <a:latin typeface="+mn-lt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998663" y="4724400"/>
            <a:ext cx="6038850" cy="4619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dirty="0">
                <a:solidFill>
                  <a:srgbClr val="981517"/>
                </a:solidFill>
                <a:latin typeface="Corbel"/>
                <a:cs typeface="Corbel"/>
              </a:rPr>
              <a:t>Date of presentation: Corbel 24 pt</a:t>
            </a:r>
            <a:endParaRPr lang="en-US" sz="2400" dirty="0">
              <a:solidFill>
                <a:srgbClr val="981517"/>
              </a:solidFill>
              <a:latin typeface="+mn-lt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bg1"/>
          </a:solidFill>
          <a:ln>
            <a:solidFill>
              <a:srgbClr val="043750"/>
            </a:solidFill>
          </a:ln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solidFill>
            <a:schemeClr val="bg1"/>
          </a:solidFill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7" name="Oval 6"/>
          <p:cNvSpPr>
            <a:spLocks noChangeAspect="1"/>
          </p:cNvSpPr>
          <p:nvPr userDrawn="1"/>
        </p:nvSpPr>
        <p:spPr>
          <a:xfrm>
            <a:off x="1102290" y="2780778"/>
            <a:ext cx="2971800" cy="2971800"/>
          </a:xfrm>
          <a:prstGeom prst="ellipse">
            <a:avLst/>
          </a:prstGeom>
          <a:gradFill flip="none" rotWithShape="1">
            <a:gsLst>
              <a:gs pos="2000">
                <a:srgbClr val="BB8600"/>
              </a:gs>
              <a:gs pos="85000">
                <a:srgbClr val="FFC000"/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rgbClr val="825D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>
            <a:spLocks noChangeAspect="1"/>
          </p:cNvSpPr>
          <p:nvPr userDrawn="1"/>
        </p:nvSpPr>
        <p:spPr>
          <a:xfrm>
            <a:off x="4649243" y="4912290"/>
            <a:ext cx="914400" cy="914400"/>
          </a:xfrm>
          <a:prstGeom prst="ellipse">
            <a:avLst/>
          </a:prstGeom>
          <a:gradFill flip="none" rotWithShape="1">
            <a:gsLst>
              <a:gs pos="2000">
                <a:srgbClr val="BB8600"/>
              </a:gs>
              <a:gs pos="85000">
                <a:srgbClr val="FFC000"/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rgbClr val="825D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>
            <a:spLocks noChangeAspect="1"/>
          </p:cNvSpPr>
          <p:nvPr userDrawn="1"/>
        </p:nvSpPr>
        <p:spPr>
          <a:xfrm>
            <a:off x="4864273" y="2922740"/>
            <a:ext cx="1463040" cy="1463040"/>
          </a:xfrm>
          <a:prstGeom prst="ellipse">
            <a:avLst/>
          </a:prstGeom>
          <a:gradFill flip="none" rotWithShape="1">
            <a:gsLst>
              <a:gs pos="2000">
                <a:srgbClr val="BB8600"/>
              </a:gs>
              <a:gs pos="85000">
                <a:srgbClr val="FFC000"/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rgbClr val="825D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7383" y="462528"/>
            <a:ext cx="7096530" cy="796579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63672" y="1603332"/>
            <a:ext cx="7002049" cy="4522831"/>
          </a:xfrm>
        </p:spPr>
        <p:txBody>
          <a:bodyPr/>
          <a:lstStyle>
            <a:lvl1pPr>
              <a:buClr>
                <a:srgbClr val="043750"/>
              </a:buClr>
              <a:buSzPct val="90000"/>
              <a:buFont typeface="Courier New" pitchFamily="49" charset="0"/>
              <a:buChar char="o"/>
              <a:defRPr>
                <a:latin typeface="Corbel" pitchFamily="34" charset="0"/>
              </a:defRPr>
            </a:lvl1pPr>
            <a:lvl2pPr>
              <a:buClr>
                <a:srgbClr val="054462"/>
              </a:buClr>
              <a:buSzPct val="115000"/>
              <a:buFont typeface="Arial" pitchFamily="34" charset="0"/>
              <a:buChar char="•"/>
              <a:defRPr>
                <a:latin typeface="Corbel" pitchFamily="34" charset="0"/>
              </a:defRPr>
            </a:lvl2pPr>
            <a:lvl3pPr>
              <a:buClr>
                <a:srgbClr val="054462"/>
              </a:buClr>
              <a:defRPr>
                <a:latin typeface="Corbel" pitchFamily="34" charset="0"/>
              </a:defRPr>
            </a:lvl3pPr>
            <a:lvl4pPr>
              <a:buClr>
                <a:srgbClr val="054462"/>
              </a:buClr>
              <a:defRPr>
                <a:latin typeface="Corbel" pitchFamily="34" charset="0"/>
              </a:defRPr>
            </a:lvl4pPr>
            <a:lvl5pPr>
              <a:buClr>
                <a:srgbClr val="054462"/>
              </a:buClr>
              <a:defRPr>
                <a:latin typeface="Corbel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88515" y="1600200"/>
            <a:ext cx="3695180" cy="4525963"/>
          </a:xfrm>
        </p:spPr>
        <p:txBody>
          <a:bodyPr/>
          <a:lstStyle>
            <a:lvl1pPr>
              <a:buClr>
                <a:srgbClr val="054462"/>
              </a:buClr>
              <a:buSzPct val="90000"/>
              <a:buFont typeface="Courier New" pitchFamily="49" charset="0"/>
              <a:buChar char="o"/>
              <a:defRPr sz="2400">
                <a:latin typeface="Corbel" pitchFamily="34" charset="0"/>
              </a:defRPr>
            </a:lvl1pPr>
            <a:lvl2pPr>
              <a:buClr>
                <a:srgbClr val="054462"/>
              </a:buClr>
              <a:buSzPct val="115000"/>
              <a:buFont typeface="Arial" pitchFamily="34" charset="0"/>
              <a:buChar char="•"/>
              <a:defRPr sz="2000">
                <a:latin typeface="Corbel" pitchFamily="34" charset="0"/>
              </a:defRPr>
            </a:lvl2pPr>
            <a:lvl3pPr>
              <a:buClr>
                <a:srgbClr val="054462"/>
              </a:buClr>
              <a:defRPr sz="1800">
                <a:latin typeface="Corbel" pitchFamily="34" charset="0"/>
              </a:defRPr>
            </a:lvl3pPr>
            <a:lvl4pPr>
              <a:buNone/>
              <a:defRPr sz="1800">
                <a:latin typeface="Corbel" pitchFamily="34" charset="0"/>
              </a:defRPr>
            </a:lvl4pPr>
            <a:lvl5pPr>
              <a:defRPr sz="1800">
                <a:latin typeface="Corbel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97473" y="1600200"/>
            <a:ext cx="3706659" cy="4525963"/>
          </a:xfrm>
        </p:spPr>
        <p:txBody>
          <a:bodyPr/>
          <a:lstStyle>
            <a:lvl1pPr>
              <a:buClr>
                <a:srgbClr val="054462"/>
              </a:buClr>
              <a:buSzPct val="90000"/>
              <a:buFont typeface="Courier New" pitchFamily="49" charset="0"/>
              <a:buChar char="o"/>
              <a:defRPr sz="2400">
                <a:latin typeface="Corbel" pitchFamily="34" charset="0"/>
              </a:defRPr>
            </a:lvl1pPr>
            <a:lvl2pPr>
              <a:buClr>
                <a:srgbClr val="054462"/>
              </a:buClr>
              <a:buSzPct val="115000"/>
              <a:buFont typeface="Arial" pitchFamily="34" charset="0"/>
              <a:buChar char="•"/>
              <a:defRPr sz="2000">
                <a:latin typeface="Corbel" pitchFamily="34" charset="0"/>
              </a:defRPr>
            </a:lvl2pPr>
            <a:lvl3pPr>
              <a:buClr>
                <a:srgbClr val="054462"/>
              </a:buCl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247383" y="462528"/>
            <a:ext cx="7096530" cy="796579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775" y="1465545"/>
            <a:ext cx="3921190" cy="709330"/>
          </a:xfrm>
        </p:spPr>
        <p:txBody>
          <a:bodyPr anchor="b">
            <a:normAutofit/>
          </a:bodyPr>
          <a:lstStyle>
            <a:lvl1pPr marL="0" indent="0">
              <a:buNone/>
              <a:defRPr sz="2400" b="1">
                <a:latin typeface="Corbel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3775" y="2187401"/>
            <a:ext cx="3921190" cy="3951288"/>
          </a:xfrm>
        </p:spPr>
        <p:txBody>
          <a:bodyPr/>
          <a:lstStyle>
            <a:lvl1pPr>
              <a:buClr>
                <a:srgbClr val="054462"/>
              </a:buClr>
              <a:buSzPct val="90000"/>
              <a:buFont typeface="Courier New" pitchFamily="49" charset="0"/>
              <a:buChar char="o"/>
              <a:defRPr sz="2400">
                <a:latin typeface="Corbel" pitchFamily="34" charset="0"/>
              </a:defRPr>
            </a:lvl1pPr>
            <a:lvl2pPr>
              <a:buClr>
                <a:srgbClr val="054462"/>
              </a:buClr>
              <a:buSzPct val="115000"/>
              <a:defRPr sz="2000">
                <a:latin typeface="Corbel" pitchFamily="34" charset="0"/>
              </a:defRPr>
            </a:lvl2pPr>
            <a:lvl3pPr>
              <a:buClr>
                <a:srgbClr val="054462"/>
              </a:buClr>
              <a:defRPr sz="1800">
                <a:latin typeface="Corbel" pitchFamily="34" charset="0"/>
              </a:defRPr>
            </a:lvl3pPr>
            <a:lvl4pPr>
              <a:defRPr sz="1600">
                <a:latin typeface="Corbel" pitchFamily="34" charset="0"/>
              </a:defRPr>
            </a:lvl4pPr>
            <a:lvl5pPr>
              <a:defRPr sz="1600">
                <a:latin typeface="Corbel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59682" y="1465545"/>
            <a:ext cx="4027118" cy="709330"/>
          </a:xfrm>
          <a:solidFill>
            <a:schemeClr val="bg1"/>
          </a:solidFill>
        </p:spPr>
        <p:txBody>
          <a:bodyPr anchor="b">
            <a:normAutofit/>
          </a:bodyPr>
          <a:lstStyle>
            <a:lvl1pPr marL="0" indent="0">
              <a:buNone/>
              <a:defRPr sz="2400" b="1">
                <a:latin typeface="Corbel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72208" y="2174874"/>
            <a:ext cx="4014592" cy="3962879"/>
          </a:xfrm>
          <a:solidFill>
            <a:schemeClr val="bg1"/>
          </a:solidFill>
        </p:spPr>
        <p:txBody>
          <a:bodyPr/>
          <a:lstStyle>
            <a:lvl1pPr>
              <a:buClr>
                <a:srgbClr val="054462"/>
              </a:buClr>
              <a:buSzPct val="90000"/>
              <a:buFont typeface="Courier New" pitchFamily="49" charset="0"/>
              <a:buChar char="o"/>
              <a:defRPr sz="2400">
                <a:latin typeface="Corbel" pitchFamily="34" charset="0"/>
              </a:defRPr>
            </a:lvl1pPr>
            <a:lvl2pPr>
              <a:buClr>
                <a:srgbClr val="054462"/>
              </a:buClr>
              <a:buSzPct val="115000"/>
              <a:defRPr sz="2000">
                <a:latin typeface="Corbel" pitchFamily="34" charset="0"/>
              </a:defRPr>
            </a:lvl2pPr>
            <a:lvl3pPr>
              <a:buClr>
                <a:srgbClr val="054462"/>
              </a:buClr>
              <a:defRPr sz="1800">
                <a:latin typeface="Corbel" pitchFamily="34" charset="0"/>
              </a:defRPr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247383" y="462528"/>
            <a:ext cx="7096530" cy="796579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247383" y="462528"/>
            <a:ext cx="7096530" cy="796579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Picture Placeholder 2"/>
          <p:cNvSpPr>
            <a:spLocks noGrp="1"/>
          </p:cNvSpPr>
          <p:nvPr>
            <p:ph type="pic" idx="1"/>
          </p:nvPr>
        </p:nvSpPr>
        <p:spPr>
          <a:xfrm>
            <a:off x="751562" y="1515649"/>
            <a:ext cx="6964472" cy="4647156"/>
          </a:xfrm>
          <a:ln>
            <a:solidFill>
              <a:srgbClr val="054462"/>
            </a:solidFill>
          </a:ln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8" descr="THINNER Earth black to white blend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269163" y="0"/>
            <a:ext cx="1874837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extBox 3"/>
          <p:cNvSpPr txBox="1"/>
          <p:nvPr/>
        </p:nvSpPr>
        <p:spPr>
          <a:xfrm>
            <a:off x="1047750" y="3935413"/>
            <a:ext cx="2646363" cy="4619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dirty="0">
                <a:solidFill>
                  <a:schemeClr val="bg1"/>
                </a:solidFill>
                <a:latin typeface="Corbel"/>
                <a:cs typeface="Corbel"/>
              </a:rPr>
              <a:t>Picture or text here</a:t>
            </a:r>
          </a:p>
        </p:txBody>
      </p:sp>
      <p:pic>
        <p:nvPicPr>
          <p:cNvPr id="5" name="Picture 13" descr="Logo+Think Impact.ai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85050" y="5859463"/>
            <a:ext cx="1555750" cy="1201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14" descr="Circle.eps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04850" y="1820863"/>
            <a:ext cx="5005388" cy="4067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Oval 6"/>
          <p:cNvSpPr/>
          <p:nvPr/>
        </p:nvSpPr>
        <p:spPr>
          <a:xfrm>
            <a:off x="1016000" y="2733675"/>
            <a:ext cx="2849563" cy="2849563"/>
          </a:xfrm>
          <a:prstGeom prst="ellipse">
            <a:avLst/>
          </a:prstGeom>
          <a:blipFill rotWithShape="1">
            <a:blip r:embed="rId5" cstate="print"/>
            <a:stretch>
              <a:fillRect/>
            </a:stretch>
          </a:blip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srgbClr val="981517"/>
              </a:solidFill>
            </a:endParaRPr>
          </a:p>
        </p:txBody>
      </p:sp>
      <p:pic>
        <p:nvPicPr>
          <p:cNvPr id="8" name="Picture 16" descr="Circle.eps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579938" y="2312988"/>
            <a:ext cx="2659062" cy="2162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17" descr="Circle.eps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470400" y="4327525"/>
            <a:ext cx="1852613" cy="1504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Oval 9"/>
          <p:cNvSpPr/>
          <p:nvPr/>
        </p:nvSpPr>
        <p:spPr>
          <a:xfrm>
            <a:off x="4578702" y="4653873"/>
            <a:ext cx="1061228" cy="1061228"/>
          </a:xfrm>
          <a:prstGeom prst="ellipse">
            <a:avLst/>
          </a:prstGeom>
          <a:gradFill flip="none" rotWithShape="1">
            <a:gsLst>
              <a:gs pos="0">
                <a:srgbClr val="D69900"/>
              </a:gs>
              <a:gs pos="90000">
                <a:srgbClr val="F0EBD5"/>
              </a:gs>
              <a:gs pos="100000">
                <a:srgbClr val="D1C39F"/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srgbClr val="981517"/>
              </a:solidFill>
            </a:endParaRPr>
          </a:p>
        </p:txBody>
      </p:sp>
      <p:sp>
        <p:nvSpPr>
          <p:cNvPr id="11" name="Oval 10"/>
          <p:cNvSpPr/>
          <p:nvPr/>
        </p:nvSpPr>
        <p:spPr>
          <a:xfrm>
            <a:off x="4746625" y="2787650"/>
            <a:ext cx="1514475" cy="1516063"/>
          </a:xfrm>
          <a:prstGeom prst="ellipse">
            <a:avLst/>
          </a:prstGeom>
          <a:blipFill>
            <a:blip r:embed="rId6" cstate="print"/>
            <a:stretch>
              <a:fillRect/>
            </a:stretch>
          </a:blip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srgbClr val="981517"/>
              </a:solidFill>
            </a:endParaRPr>
          </a:p>
        </p:txBody>
      </p:sp>
      <p:sp>
        <p:nvSpPr>
          <p:cNvPr id="15" name="Title 14"/>
          <p:cNvSpPr>
            <a:spLocks noGrp="1"/>
          </p:cNvSpPr>
          <p:nvPr>
            <p:ph type="title"/>
          </p:nvPr>
        </p:nvSpPr>
        <p:spPr>
          <a:xfrm>
            <a:off x="573326" y="1402915"/>
            <a:ext cx="7096125" cy="871145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>
            <a:normAutofit/>
          </a:bodyPr>
          <a:lstStyle>
            <a:lvl1pPr algn="l">
              <a:defRPr sz="2400" b="1" baseline="0">
                <a:latin typeface="Corbe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440493"/>
            <a:ext cx="4228665" cy="4685670"/>
          </a:xfrm>
          <a:ln>
            <a:solidFill>
              <a:srgbClr val="054462"/>
            </a:solidFill>
          </a:ln>
        </p:spPr>
        <p:txBody>
          <a:bodyPr/>
          <a:lstStyle>
            <a:lvl1pPr>
              <a:buNone/>
              <a:defRPr sz="2000">
                <a:latin typeface="Corbel" pitchFamily="34" charset="0"/>
              </a:defRPr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latin typeface="Corbel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1_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03731" y="273050"/>
            <a:ext cx="3008313" cy="1162050"/>
          </a:xfrm>
        </p:spPr>
        <p:txBody>
          <a:bodyPr anchor="b">
            <a:normAutofit/>
          </a:bodyPr>
          <a:lstStyle>
            <a:lvl1pPr algn="l">
              <a:defRPr sz="2400" b="1" baseline="0">
                <a:latin typeface="Corbe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1121" y="1440493"/>
            <a:ext cx="4228665" cy="4685670"/>
          </a:xfrm>
          <a:ln>
            <a:solidFill>
              <a:srgbClr val="054462"/>
            </a:solidFill>
          </a:ln>
        </p:spPr>
        <p:txBody>
          <a:bodyPr/>
          <a:lstStyle>
            <a:lvl1pPr>
              <a:buNone/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91206" y="1435100"/>
            <a:ext cx="3008313" cy="4691063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latin typeface="Corbel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E21CE6D-2CAE-4B8D-A787-2DB6C734BF3D}" type="datetimeFigureOut">
              <a:rPr lang="en-US" smtClean="0"/>
              <a:pPr/>
              <a:t>3/26/2014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DA7D44B-4AF8-4251-A128-348B1092202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jpe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1.xml"/><Relationship Id="rId1" Type="http://schemas.openxmlformats.org/officeDocument/2006/relationships/slideLayout" Target="../slideLayouts/slideLayout10.xml"/><Relationship Id="rId5" Type="http://schemas.openxmlformats.org/officeDocument/2006/relationships/image" Target="../media/image1.jpeg"/><Relationship Id="rId4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1" name="Picture 10" descr="THINNER Earth black to white blend.jpg"/>
          <p:cNvPicPr>
            <a:picLocks noChangeAspect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7269163" y="0"/>
            <a:ext cx="1874837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247650" y="550211"/>
            <a:ext cx="7096125" cy="796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Long Title: Corbel bold 36 pt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713984" y="1615857"/>
            <a:ext cx="7027101" cy="45103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pic>
        <p:nvPicPr>
          <p:cNvPr id="1032" name="Picture 11" descr="Logo+Think Impact.ai"/>
          <p:cNvPicPr>
            <a:picLocks noChangeAspect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7385050" y="5859463"/>
            <a:ext cx="1555750" cy="1201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</p:sldLayoutIdLst>
  <p:txStyles>
    <p:titleStyle>
      <a:lvl1pPr algn="l" defTabSz="457200" rtl="0" eaLnBrk="1" fontAlgn="base" hangingPunct="1">
        <a:spcBef>
          <a:spcPct val="0"/>
        </a:spcBef>
        <a:spcAft>
          <a:spcPct val="0"/>
        </a:spcAft>
        <a:defRPr sz="3600" b="1" kern="1200">
          <a:solidFill>
            <a:srgbClr val="981517"/>
          </a:solidFill>
          <a:latin typeface="Corbel" pitchFamily="34" charset="0"/>
          <a:ea typeface="+mj-ea"/>
          <a:cs typeface="+mj-cs"/>
        </a:defRPr>
      </a:lvl1pPr>
      <a:lvl2pPr algn="l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l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l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l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l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l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l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l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SzPct val="55000"/>
        <a:buFont typeface="Arial Unicode MS" pitchFamily="34" charset="-128"/>
        <a:buChar char="❍"/>
        <a:defRPr sz="2800" kern="1200">
          <a:solidFill>
            <a:schemeClr val="tx1"/>
          </a:solidFill>
          <a:latin typeface="Corbel" pitchFamily="34" charset="0"/>
          <a:ea typeface="+mn-ea"/>
          <a:cs typeface="+mn-cs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Corbel" pitchFamily="34" charset="0"/>
          <a:ea typeface="+mn-ea"/>
          <a:cs typeface="+mn-cs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Lucida Grande"/>
        <a:buChar char="−"/>
        <a:defRPr sz="2000" kern="1200">
          <a:solidFill>
            <a:schemeClr val="tx1"/>
          </a:solidFill>
          <a:latin typeface="Corbel" pitchFamily="34" charset="0"/>
          <a:ea typeface="+mn-ea"/>
          <a:cs typeface="+mn-cs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kern="1200">
          <a:solidFill>
            <a:schemeClr val="tx1"/>
          </a:solidFill>
          <a:latin typeface="Corbel" pitchFamily="34" charset="0"/>
          <a:ea typeface="+mn-ea"/>
          <a:cs typeface="+mn-cs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kern="1200">
          <a:solidFill>
            <a:schemeClr val="tx1"/>
          </a:solidFill>
          <a:latin typeface="Corbel" pitchFamily="34" charset="0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10" descr="THINNER Earth black to white blend.jpg"/>
          <p:cNvPicPr>
            <a:picLocks noChangeAspect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269163" y="0"/>
            <a:ext cx="1874837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51978" y="1600200"/>
            <a:ext cx="7734822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</p:sldLayoutIdLst>
  <p:txStyles>
    <p:titleStyle>
      <a:lvl1pPr algn="l" defTabSz="914400" rtl="0" eaLnBrk="1" latinLnBrk="0" hangingPunct="1">
        <a:spcBef>
          <a:spcPct val="0"/>
        </a:spcBef>
        <a:buNone/>
        <a:defRPr sz="3600" b="1" kern="1200">
          <a:solidFill>
            <a:srgbClr val="981517"/>
          </a:solidFill>
          <a:latin typeface="Corbel" pitchFamily="34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Clr>
          <a:srgbClr val="043750"/>
        </a:buClr>
        <a:buSzPct val="90000"/>
        <a:buFont typeface="Courier New" pitchFamily="49" charset="0"/>
        <a:buChar char="o"/>
        <a:defRPr sz="3200" kern="1200">
          <a:solidFill>
            <a:schemeClr val="tx1"/>
          </a:solidFill>
          <a:latin typeface="Corbel" pitchFamily="34" charset="0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Clr>
          <a:srgbClr val="043750"/>
        </a:buClr>
        <a:buSzPct val="115000"/>
        <a:buFont typeface="Arial" pitchFamily="34" charset="0"/>
        <a:buChar char="•"/>
        <a:defRPr sz="2800" kern="1200">
          <a:solidFill>
            <a:schemeClr val="tx1"/>
          </a:solidFill>
          <a:latin typeface="Corbel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rgbClr val="043750"/>
        </a:buClr>
        <a:buFont typeface="Corbel" pitchFamily="34" charset="0"/>
        <a:buChar char="–"/>
        <a:defRPr sz="2400" kern="1200">
          <a:solidFill>
            <a:schemeClr val="tx1"/>
          </a:solidFill>
          <a:latin typeface="Corbel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rgbClr val="043750"/>
        </a:buClr>
        <a:buFont typeface="Arial" pitchFamily="34" charset="0"/>
        <a:buChar char="–"/>
        <a:defRPr sz="2000" kern="1200">
          <a:solidFill>
            <a:schemeClr val="tx1"/>
          </a:solidFill>
          <a:latin typeface="Corbel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rgbClr val="043750"/>
        </a:buClr>
        <a:buFont typeface="Arial" pitchFamily="34" charset="0"/>
        <a:buChar char="»"/>
        <a:defRPr sz="2000" kern="1200">
          <a:solidFill>
            <a:schemeClr val="tx1"/>
          </a:solidFill>
          <a:latin typeface="Corbel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8" descr="THINNER Earth black to white blend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269163" y="0"/>
            <a:ext cx="1874837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07720" y="140197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Donut 7"/>
          <p:cNvSpPr/>
          <p:nvPr/>
        </p:nvSpPr>
        <p:spPr>
          <a:xfrm>
            <a:off x="864295" y="2542784"/>
            <a:ext cx="3429000" cy="3429000"/>
          </a:xfrm>
          <a:prstGeom prst="donut">
            <a:avLst>
              <a:gd name="adj" fmla="val 8632"/>
            </a:avLst>
          </a:prstGeom>
          <a:solidFill>
            <a:srgbClr val="D69900"/>
          </a:solidFill>
          <a:ln>
            <a:solidFill>
              <a:srgbClr val="BB8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9" name="Donut 8"/>
          <p:cNvSpPr/>
          <p:nvPr/>
        </p:nvSpPr>
        <p:spPr>
          <a:xfrm>
            <a:off x="4659683" y="2743200"/>
            <a:ext cx="1828800" cy="1828800"/>
          </a:xfrm>
          <a:prstGeom prst="donut">
            <a:avLst>
              <a:gd name="adj" fmla="val 10599"/>
            </a:avLst>
          </a:prstGeom>
          <a:solidFill>
            <a:srgbClr val="D69900"/>
          </a:solidFill>
          <a:ln>
            <a:solidFill>
              <a:srgbClr val="BB8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0" name="Donut 9"/>
          <p:cNvSpPr/>
          <p:nvPr/>
        </p:nvSpPr>
        <p:spPr>
          <a:xfrm>
            <a:off x="4546949" y="4822521"/>
            <a:ext cx="1097280" cy="1097280"/>
          </a:xfrm>
          <a:prstGeom prst="donut">
            <a:avLst>
              <a:gd name="adj" fmla="val 9838"/>
            </a:avLst>
          </a:prstGeom>
          <a:solidFill>
            <a:srgbClr val="D69900"/>
          </a:solidFill>
          <a:ln>
            <a:solidFill>
              <a:srgbClr val="BB8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pic>
        <p:nvPicPr>
          <p:cNvPr id="11" name="Picture 11" descr="Logo+Think Impact.ai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385050" y="5859463"/>
            <a:ext cx="1555750" cy="1201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</p:sldLayoutIdLst>
  <p:txStyles>
    <p:titleStyle>
      <a:lvl1pPr algn="l" defTabSz="914400" rtl="0" eaLnBrk="1" latinLnBrk="0" hangingPunct="1">
        <a:spcBef>
          <a:spcPct val="0"/>
        </a:spcBef>
        <a:buNone/>
        <a:defRPr sz="4800" b="1" kern="1200">
          <a:solidFill>
            <a:srgbClr val="981517"/>
          </a:solidFill>
          <a:latin typeface="Corbel" pitchFamily="34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Corbel" pitchFamily="34" charset="0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Corbel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Corbel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Corbel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Corbel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9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225778" y="1143000"/>
            <a:ext cx="8918222" cy="1640628"/>
          </a:xfrm>
        </p:spPr>
        <p:txBody>
          <a:bodyPr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4800" b="1" dirty="0" smtClean="0">
                <a:effectLst>
                  <a:reflection stA="19000" endPos="31000" dist="25400" dir="5400000" sy="-100000" algn="bl" rotWithShape="0"/>
                </a:effectLst>
              </a:rPr>
              <a:t>What is Expected of </a:t>
            </a:r>
            <a:br>
              <a:rPr lang="en-US" sz="4800" b="1" dirty="0" smtClean="0">
                <a:effectLst>
                  <a:reflection stA="19000" endPos="31000" dist="25400" dir="5400000" sy="-100000" algn="bl" rotWithShape="0"/>
                </a:effectLst>
              </a:rPr>
            </a:br>
            <a:r>
              <a:rPr lang="en-US" sz="4800" dirty="0" smtClean="0">
                <a:effectLst>
                  <a:reflection stA="19000" endPos="31000" dist="25400" dir="5400000" sy="-100000" algn="bl" rotWithShape="0"/>
                </a:effectLst>
              </a:rPr>
              <a:t>New Faculty Members?</a:t>
            </a:r>
            <a:r>
              <a:rPr lang="en-US" sz="4800" b="1" dirty="0" smtClean="0">
                <a:effectLst>
                  <a:reflection stA="19000" endPos="31000" dist="25400" dir="5400000" sy="-100000" algn="bl" rotWithShape="0"/>
                </a:effectLst>
              </a:rPr>
              <a:t/>
            </a:r>
            <a:br>
              <a:rPr lang="en-US" sz="4800" b="1" dirty="0" smtClean="0">
                <a:effectLst>
                  <a:reflection stA="19000" endPos="31000" dist="25400" dir="5400000" sy="-100000" algn="bl" rotWithShape="0"/>
                </a:effectLst>
              </a:rPr>
            </a:br>
            <a:r>
              <a:rPr lang="en-US" sz="4800" b="1" dirty="0" smtClean="0">
                <a:effectLst>
                  <a:reflection stA="19000" endPos="31000" dist="25400" dir="5400000" sy="-100000" algn="bl" rotWithShape="0"/>
                </a:effectLst>
              </a:rPr>
              <a:t>(How to succeed?)</a:t>
            </a:r>
            <a:br>
              <a:rPr lang="en-US" sz="4800" b="1" dirty="0" smtClean="0">
                <a:effectLst>
                  <a:reflection stA="19000" endPos="31000" dist="25400" dir="5400000" sy="-100000" algn="bl" rotWithShape="0"/>
                </a:effectLst>
              </a:rPr>
            </a:br>
            <a:endParaRPr lang="en-US" sz="4800" b="1" dirty="0">
              <a:effectLst>
                <a:reflection stA="19000" endPos="31000" dist="25400" dir="5400000" sy="-100000" algn="bl" rotWithShape="0"/>
              </a:effectLst>
            </a:endParaRPr>
          </a:p>
        </p:txBody>
      </p:sp>
      <p:sp>
        <p:nvSpPr>
          <p:cNvPr id="7" name="Subtitle 6"/>
          <p:cNvSpPr>
            <a:spLocks noGrp="1"/>
          </p:cNvSpPr>
          <p:nvPr>
            <p:ph type="subTitle" idx="1"/>
          </p:nvPr>
        </p:nvSpPr>
        <p:spPr>
          <a:xfrm>
            <a:off x="225425" y="3352800"/>
            <a:ext cx="8039100" cy="3124200"/>
          </a:xfrm>
        </p:spPr>
        <p:txBody>
          <a:bodyPr rtlCol="0">
            <a:norm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en-US" dirty="0" smtClean="0">
                <a:solidFill>
                  <a:schemeClr val="tx1"/>
                </a:solidFill>
              </a:rPr>
              <a:t>Bernie Engel, Professor and Head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en-US" dirty="0" smtClean="0">
                <a:solidFill>
                  <a:schemeClr val="tx1"/>
                </a:solidFill>
              </a:rPr>
              <a:t>Agricultural and Biological Engineering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endParaRPr lang="en-US" sz="3600" b="1" dirty="0" smtClean="0">
              <a:solidFill>
                <a:schemeClr val="tx1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endParaRPr lang="en-US" sz="7385" b="1" dirty="0" smtClean="0">
              <a:solidFill>
                <a:schemeClr val="tx1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endParaRPr lang="en-US" b="1" dirty="0" smtClean="0">
              <a:solidFill>
                <a:schemeClr val="tx1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endParaRPr lang="en-US" b="1" dirty="0" smtClean="0">
              <a:solidFill>
                <a:schemeClr val="tx1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A147A6-942D-477A-BE33-DB205ADFB4A6}" type="slidenum">
              <a:rPr lang="en-US"/>
              <a:pPr>
                <a:defRPr/>
              </a:pPr>
              <a:t>1</a:t>
            </a:fld>
            <a:endParaRPr lang="en-US"/>
          </a:p>
        </p:txBody>
      </p:sp>
      <p:sp>
        <p:nvSpPr>
          <p:cNvPr id="15364" name="TextBox 4"/>
          <p:cNvSpPr txBox="1">
            <a:spLocks noChangeArrowheads="1"/>
          </p:cNvSpPr>
          <p:nvPr/>
        </p:nvSpPr>
        <p:spPr bwMode="auto">
          <a:xfrm>
            <a:off x="1905000" y="5410200"/>
            <a:ext cx="50292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2000" b="1" dirty="0" smtClean="0">
                <a:latin typeface="Corbel" pitchFamily="34" charset="0"/>
              </a:rPr>
              <a:t>March 25, 2014</a:t>
            </a:r>
            <a:endParaRPr lang="en-US" sz="2000" b="1" dirty="0">
              <a:latin typeface="Corbe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Annual Performance Review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600200"/>
            <a:ext cx="7284928" cy="4522831"/>
          </a:xfrm>
        </p:spPr>
        <p:txBody>
          <a:bodyPr/>
          <a:lstStyle/>
          <a:p>
            <a:r>
              <a:rPr lang="en-US" sz="2400" dirty="0" smtClean="0"/>
              <a:t>Obtain copy of annual performance review guidelines</a:t>
            </a:r>
          </a:p>
          <a:p>
            <a:r>
              <a:rPr lang="en-US" sz="2400" dirty="0" smtClean="0"/>
              <a:t>Common items</a:t>
            </a:r>
          </a:p>
          <a:p>
            <a:pPr lvl="1"/>
            <a:r>
              <a:rPr lang="en-US" sz="2000" dirty="0" smtClean="0"/>
              <a:t>Goals</a:t>
            </a:r>
          </a:p>
          <a:p>
            <a:pPr lvl="1"/>
            <a:r>
              <a:rPr lang="en-US" sz="2000" dirty="0" smtClean="0"/>
              <a:t>Teaching; evidence of teaching/learning effectiveness</a:t>
            </a:r>
          </a:p>
          <a:p>
            <a:pPr lvl="1"/>
            <a:r>
              <a:rPr lang="en-US" sz="2000" dirty="0" smtClean="0"/>
              <a:t>Scholarly publications</a:t>
            </a:r>
          </a:p>
          <a:p>
            <a:pPr lvl="1"/>
            <a:r>
              <a:rPr lang="en-US" sz="2000" dirty="0" err="1" smtClean="0"/>
              <a:t>Grantsmanship</a:t>
            </a:r>
            <a:endParaRPr lang="en-US" sz="2000" dirty="0" smtClean="0"/>
          </a:p>
          <a:p>
            <a:pPr lvl="1"/>
            <a:r>
              <a:rPr lang="en-US" sz="2000" dirty="0" smtClean="0"/>
              <a:t>Graduate students and post docs mentored</a:t>
            </a:r>
          </a:p>
          <a:p>
            <a:pPr lvl="1"/>
            <a:r>
              <a:rPr lang="en-US" sz="2000" dirty="0" smtClean="0"/>
              <a:t>Presentations</a:t>
            </a:r>
          </a:p>
          <a:p>
            <a:pPr lvl="1"/>
            <a:r>
              <a:rPr lang="en-US" sz="2000" dirty="0" smtClean="0"/>
              <a:t>Awards</a:t>
            </a:r>
          </a:p>
          <a:p>
            <a:pPr lvl="1"/>
            <a:r>
              <a:rPr lang="en-US" sz="2000" dirty="0" smtClean="0"/>
              <a:t>Engagement</a:t>
            </a:r>
          </a:p>
          <a:p>
            <a:pPr lvl="1"/>
            <a:r>
              <a:rPr lang="en-US" sz="2000" dirty="0" smtClean="0"/>
              <a:t>Citizenship/collegiality</a:t>
            </a:r>
          </a:p>
          <a:p>
            <a:pPr lvl="1"/>
            <a:r>
              <a:rPr lang="en-US" sz="2000" dirty="0" smtClean="0"/>
              <a:t>Teamwork</a:t>
            </a:r>
          </a:p>
        </p:txBody>
      </p:sp>
    </p:spTree>
    <p:extLst>
      <p:ext uri="{BB962C8B-B14F-4D97-AF65-F5344CB8AC3E}">
        <p14:creationId xmlns:p14="http://schemas.microsoft.com/office/powerpoint/2010/main" val="92077769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Faculty Orientation Essentials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Annual faculty expectations</a:t>
            </a:r>
          </a:p>
          <a:p>
            <a:r>
              <a:rPr lang="en-US" dirty="0" smtClean="0"/>
              <a:t>Guidelines for promotion and/or tenure</a:t>
            </a:r>
          </a:p>
          <a:p>
            <a:r>
              <a:rPr lang="en-US" dirty="0" smtClean="0"/>
              <a:t>Format for promotion and/or tenure document</a:t>
            </a:r>
          </a:p>
          <a:p>
            <a:r>
              <a:rPr lang="en-US" dirty="0" smtClean="0"/>
              <a:t>Guidelines for evaluation of teaching</a:t>
            </a:r>
          </a:p>
          <a:p>
            <a:r>
              <a:rPr lang="en-US" dirty="0" smtClean="0"/>
              <a:t>Development plan moving toward promotion and/or tenure</a:t>
            </a:r>
          </a:p>
          <a:p>
            <a:r>
              <a:rPr lang="en-US" dirty="0" smtClean="0"/>
              <a:t>Mentoring plan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76165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Understanding P&amp;T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are the criteria?</a:t>
            </a:r>
            <a:endParaRPr lang="en-US" dirty="0"/>
          </a:p>
          <a:p>
            <a:r>
              <a:rPr lang="en-US" dirty="0" smtClean="0"/>
              <a:t>How is annual review with head different than promotion and/or tenure review?</a:t>
            </a:r>
          </a:p>
          <a:p>
            <a:pPr lvl="1"/>
            <a:r>
              <a:rPr lang="en-US" dirty="0" smtClean="0"/>
              <a:t>Frequency</a:t>
            </a:r>
          </a:p>
          <a:p>
            <a:pPr lvl="1"/>
            <a:r>
              <a:rPr lang="en-US" dirty="0" smtClean="0"/>
              <a:t>Evaluators</a:t>
            </a:r>
          </a:p>
          <a:p>
            <a:pPr lvl="1"/>
            <a:r>
              <a:rPr lang="en-US" dirty="0" smtClean="0"/>
              <a:t>Third year review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150994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sz="4000" dirty="0" smtClean="0"/>
              <a:t>Some suggestions as you start</a:t>
            </a:r>
            <a:endParaRPr lang="en-US" sz="4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70104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AE5B1B24-9213-43AB-B8B9-6FBAF2C5A90D}" type="slidenum">
              <a:rPr lang="en-US"/>
              <a:pPr>
                <a:defRPr/>
              </a:pPr>
              <a:t>13</a:t>
            </a:fld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304800" y="1600200"/>
            <a:ext cx="71628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61772" indent="-342900" defTabSz="457200">
              <a:buClr>
                <a:schemeClr val="accent2"/>
              </a:buClr>
              <a:buSzPct val="90000"/>
              <a:buFont typeface="Courier New" panose="02070309020205020404" pitchFamily="49" charset="0"/>
              <a:buChar char="o"/>
              <a:defRPr/>
            </a:pPr>
            <a:r>
              <a:rPr lang="en-US" sz="2400" dirty="0" smtClean="0">
                <a:latin typeface="Corbel" pitchFamily="34" charset="0"/>
              </a:rPr>
              <a:t>Understand </a:t>
            </a:r>
            <a:r>
              <a:rPr lang="en-US" sz="2400" b="1" dirty="0" smtClean="0">
                <a:latin typeface="Corbel" pitchFamily="34" charset="0"/>
              </a:rPr>
              <a:t>process and requirements for success </a:t>
            </a:r>
            <a:r>
              <a:rPr lang="en-US" sz="2400" dirty="0" smtClean="0">
                <a:latin typeface="Corbel" pitchFamily="34" charset="0"/>
              </a:rPr>
              <a:t>very </a:t>
            </a:r>
            <a:r>
              <a:rPr lang="en-US" sz="2400" b="1" dirty="0" smtClean="0">
                <a:latin typeface="Corbel" pitchFamily="34" charset="0"/>
              </a:rPr>
              <a:t>early</a:t>
            </a:r>
            <a:r>
              <a:rPr lang="en-US" sz="2400" dirty="0" smtClean="0">
                <a:latin typeface="Corbel" pitchFamily="34" charset="0"/>
              </a:rPr>
              <a:t> on</a:t>
            </a:r>
          </a:p>
          <a:p>
            <a:pPr marL="438912" indent="-320040" defTabSz="457200">
              <a:buClr>
                <a:schemeClr val="accent2"/>
              </a:buClr>
              <a:buSzPct val="90000"/>
              <a:buFont typeface="Courier New" panose="02070309020205020404" pitchFamily="49" charset="0"/>
              <a:buChar char="o"/>
              <a:defRPr/>
            </a:pPr>
            <a:endParaRPr lang="en-US" sz="1200" dirty="0" smtClean="0">
              <a:latin typeface="Corbel" pitchFamily="34" charset="0"/>
            </a:endParaRPr>
          </a:p>
          <a:p>
            <a:pPr marL="461772" indent="-342900" defTabSz="457200">
              <a:buClr>
                <a:schemeClr val="accent2"/>
              </a:buClr>
              <a:buSzPct val="90000"/>
              <a:buFont typeface="Courier New" panose="02070309020205020404" pitchFamily="49" charset="0"/>
              <a:buChar char="o"/>
              <a:defRPr/>
            </a:pPr>
            <a:r>
              <a:rPr lang="en-US" sz="2400" dirty="0" smtClean="0">
                <a:latin typeface="Corbel" pitchFamily="34" charset="0"/>
              </a:rPr>
              <a:t>Seek advice and </a:t>
            </a:r>
            <a:r>
              <a:rPr lang="en-US" sz="2400" b="1" dirty="0" smtClean="0">
                <a:latin typeface="Corbel" pitchFamily="34" charset="0"/>
              </a:rPr>
              <a:t>mentoring</a:t>
            </a:r>
            <a:r>
              <a:rPr lang="en-US" sz="2400" dirty="0" smtClean="0">
                <a:latin typeface="Corbel" pitchFamily="34" charset="0"/>
              </a:rPr>
              <a:t> from technical mentors as well as non-technical colleagues </a:t>
            </a:r>
          </a:p>
          <a:p>
            <a:pPr marL="438912" indent="-320040" defTabSz="457200">
              <a:buClr>
                <a:schemeClr val="accent2"/>
              </a:buClr>
              <a:buSzPct val="90000"/>
              <a:buFont typeface="Courier New" panose="02070309020205020404" pitchFamily="49" charset="0"/>
              <a:buChar char="o"/>
              <a:defRPr/>
            </a:pPr>
            <a:endParaRPr lang="en-US" sz="1200" dirty="0" smtClean="0">
              <a:latin typeface="Corbel" pitchFamily="34" charset="0"/>
            </a:endParaRPr>
          </a:p>
          <a:p>
            <a:pPr marL="461772" indent="-342900" defTabSz="457200">
              <a:buClr>
                <a:schemeClr val="accent2"/>
              </a:buClr>
              <a:buSzPct val="90000"/>
              <a:buFont typeface="Courier New" panose="02070309020205020404" pitchFamily="49" charset="0"/>
              <a:buChar char="o"/>
              <a:defRPr/>
            </a:pPr>
            <a:r>
              <a:rPr lang="en-US" sz="2400" dirty="0" smtClean="0">
                <a:latin typeface="Corbel" pitchFamily="34" charset="0"/>
              </a:rPr>
              <a:t>You have </a:t>
            </a:r>
            <a:r>
              <a:rPr lang="en-US" sz="2400" b="1" dirty="0" smtClean="0">
                <a:latin typeface="Corbel" pitchFamily="34" charset="0"/>
              </a:rPr>
              <a:t>5 years </a:t>
            </a:r>
            <a:r>
              <a:rPr lang="en-US" sz="2400" dirty="0" smtClean="0">
                <a:latin typeface="Corbel" pitchFamily="34" charset="0"/>
              </a:rPr>
              <a:t>(without any tenure clock extensions) to showcase your excellence</a:t>
            </a:r>
          </a:p>
          <a:p>
            <a:pPr marL="438912" indent="-320040" defTabSz="457200">
              <a:buClr>
                <a:schemeClr val="accent2"/>
              </a:buClr>
              <a:buSzPct val="90000"/>
              <a:buFont typeface="Courier New" panose="02070309020205020404" pitchFamily="49" charset="0"/>
              <a:buChar char="o"/>
              <a:defRPr/>
            </a:pPr>
            <a:endParaRPr lang="en-US" sz="1200" dirty="0" smtClean="0">
              <a:latin typeface="Corbel" pitchFamily="34" charset="0"/>
            </a:endParaRPr>
          </a:p>
          <a:p>
            <a:pPr marL="461772" indent="-342900" defTabSz="457200">
              <a:buClr>
                <a:schemeClr val="accent2"/>
              </a:buClr>
              <a:buSzPct val="90000"/>
              <a:buFont typeface="Courier New" panose="02070309020205020404" pitchFamily="49" charset="0"/>
              <a:buChar char="o"/>
              <a:defRPr/>
            </a:pPr>
            <a:r>
              <a:rPr lang="en-US" sz="2400" b="1" dirty="0" smtClean="0">
                <a:latin typeface="Corbel" pitchFamily="34" charset="0"/>
              </a:rPr>
              <a:t>Quality and impact </a:t>
            </a:r>
            <a:r>
              <a:rPr lang="en-US" sz="2400" dirty="0" smtClean="0">
                <a:latin typeface="Corbel" pitchFamily="34" charset="0"/>
              </a:rPr>
              <a:t>(not necessarily quantity) are key</a:t>
            </a:r>
          </a:p>
          <a:p>
            <a:pPr marL="438912" indent="-320040" defTabSz="457200">
              <a:buClr>
                <a:schemeClr val="accent2"/>
              </a:buClr>
              <a:buSzPct val="90000"/>
              <a:buFont typeface="Courier New" panose="02070309020205020404" pitchFamily="49" charset="0"/>
              <a:buChar char="o"/>
              <a:defRPr/>
            </a:pPr>
            <a:endParaRPr lang="en-US" sz="1200" dirty="0" smtClean="0">
              <a:latin typeface="Corbel" pitchFamily="34" charset="0"/>
            </a:endParaRPr>
          </a:p>
          <a:p>
            <a:pPr marL="461772" indent="-342900" defTabSz="457200">
              <a:buClr>
                <a:schemeClr val="accent2"/>
              </a:buClr>
              <a:buSzPct val="90000"/>
              <a:buFont typeface="Courier New" panose="02070309020205020404" pitchFamily="49" charset="0"/>
              <a:buChar char="o"/>
              <a:defRPr/>
            </a:pPr>
            <a:r>
              <a:rPr lang="en-US" sz="2400" dirty="0" smtClean="0">
                <a:latin typeface="Corbel" pitchFamily="34" charset="0"/>
              </a:rPr>
              <a:t>Ask (demand) for </a:t>
            </a:r>
            <a:r>
              <a:rPr lang="en-US" sz="2400" b="1" dirty="0" smtClean="0">
                <a:latin typeface="Corbel" pitchFamily="34" charset="0"/>
              </a:rPr>
              <a:t>feedback (preferably in writing) </a:t>
            </a:r>
            <a:r>
              <a:rPr lang="en-US" sz="2400" dirty="0" smtClean="0">
                <a:latin typeface="Corbel" pitchFamily="34" charset="0"/>
              </a:rPr>
              <a:t>at least once a year from head (chair)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62528"/>
            <a:ext cx="6886712" cy="796579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Faculty Career Progress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70104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8DD73EB7-F127-4D7D-A027-3D22690379AC}" type="slidenum">
              <a:rPr lang="en-US"/>
              <a:pPr>
                <a:defRPr/>
              </a:pPr>
              <a:t>14</a:t>
            </a:fld>
            <a:endParaRPr lang="en-US" dirty="0"/>
          </a:p>
        </p:txBody>
      </p:sp>
      <p:sp>
        <p:nvSpPr>
          <p:cNvPr id="38915" name="Rectangle 4"/>
          <p:cNvSpPr>
            <a:spLocks noChangeArrowheads="1"/>
          </p:cNvSpPr>
          <p:nvPr/>
        </p:nvSpPr>
        <p:spPr bwMode="auto">
          <a:xfrm>
            <a:off x="228600" y="1600200"/>
            <a:ext cx="8001000" cy="44319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61772" lvl="0" indent="-342900" defTabSz="457200">
              <a:buClr>
                <a:schemeClr val="accent2"/>
              </a:buClr>
              <a:buSzPct val="90000"/>
              <a:buFont typeface="Courier New" panose="02070309020205020404" pitchFamily="49" charset="0"/>
              <a:buChar char="o"/>
              <a:defRPr/>
            </a:pPr>
            <a:r>
              <a:rPr lang="en-US" sz="2400" dirty="0" smtClean="0">
                <a:latin typeface="Corbel" pitchFamily="34" charset="0"/>
              </a:rPr>
              <a:t>Assistant Professor..contract review in the 2nd/3rd year</a:t>
            </a:r>
          </a:p>
          <a:p>
            <a:pPr marL="118872" lvl="0" defTabSz="457200">
              <a:buClr>
                <a:schemeClr val="accent2"/>
              </a:buClr>
              <a:buSzPct val="90000"/>
              <a:defRPr/>
            </a:pPr>
            <a:endParaRPr lang="en-US" sz="1200" dirty="0" smtClean="0">
              <a:latin typeface="Corbel" pitchFamily="34" charset="0"/>
            </a:endParaRPr>
          </a:p>
          <a:p>
            <a:pPr marL="461772" lvl="0" indent="-342900" defTabSz="457200">
              <a:buClr>
                <a:schemeClr val="accent2"/>
              </a:buClr>
              <a:buSzPct val="90000"/>
              <a:buFont typeface="Courier New" panose="02070309020205020404" pitchFamily="49" charset="0"/>
              <a:buChar char="o"/>
              <a:defRPr/>
            </a:pPr>
            <a:r>
              <a:rPr lang="en-US" sz="2400" dirty="0" smtClean="0">
                <a:latin typeface="Corbel" pitchFamily="34" charset="0"/>
              </a:rPr>
              <a:t>Mentoring and feedback are critical starting day one</a:t>
            </a:r>
          </a:p>
          <a:p>
            <a:pPr marL="438912" lvl="0" indent="-320040" defTabSz="457200">
              <a:buClr>
                <a:schemeClr val="accent2"/>
              </a:buClr>
              <a:buSzPct val="90000"/>
              <a:buFont typeface="Courier New" panose="02070309020205020404" pitchFamily="49" charset="0"/>
              <a:buChar char="o"/>
              <a:defRPr/>
            </a:pPr>
            <a:endParaRPr lang="en-US" sz="1200" dirty="0" smtClean="0">
              <a:latin typeface="Corbel" pitchFamily="34" charset="0"/>
            </a:endParaRPr>
          </a:p>
          <a:p>
            <a:pPr marL="461772" lvl="0" indent="-342900" defTabSz="457200">
              <a:buClr>
                <a:schemeClr val="accent2"/>
              </a:buClr>
              <a:buSzPct val="90000"/>
              <a:buFont typeface="Courier New" panose="02070309020205020404" pitchFamily="49" charset="0"/>
              <a:buChar char="o"/>
              <a:defRPr/>
            </a:pPr>
            <a:r>
              <a:rPr lang="en-US" sz="2400" dirty="0" smtClean="0">
                <a:latin typeface="Corbel" pitchFamily="34" charset="0"/>
              </a:rPr>
              <a:t>Nomination to Associate Professor with tenure no  later than the beginning of the 6th academic year</a:t>
            </a:r>
          </a:p>
          <a:p>
            <a:pPr marL="438912" lvl="0" indent="-320040" defTabSz="457200">
              <a:buClr>
                <a:schemeClr val="accent2"/>
              </a:buClr>
              <a:buSzPct val="90000"/>
              <a:buFont typeface="Courier New" panose="02070309020205020404" pitchFamily="49" charset="0"/>
              <a:buChar char="o"/>
              <a:defRPr/>
            </a:pPr>
            <a:endParaRPr lang="en-US" sz="1200" dirty="0" smtClean="0">
              <a:latin typeface="Corbel" pitchFamily="34" charset="0"/>
            </a:endParaRPr>
          </a:p>
          <a:p>
            <a:pPr marL="461772" indent="-342900" defTabSz="457200">
              <a:buClr>
                <a:schemeClr val="accent2"/>
              </a:buClr>
              <a:buSzPct val="90000"/>
              <a:buFont typeface="Courier New" panose="02070309020205020404" pitchFamily="49" charset="0"/>
              <a:buChar char="o"/>
              <a:defRPr/>
            </a:pPr>
            <a:r>
              <a:rPr lang="en-US" sz="2400" dirty="0" smtClean="0">
                <a:latin typeface="Corbel" pitchFamily="34" charset="0"/>
              </a:rPr>
              <a:t>No time limit for nomination to Full Professor. .. typically  within 5-6 years from promotion to Associate Professor</a:t>
            </a:r>
          </a:p>
          <a:p>
            <a:pPr marL="438912" indent="-320040" defTabSz="457200">
              <a:buClr>
                <a:schemeClr val="accent2"/>
              </a:buClr>
              <a:buSzPct val="90000"/>
              <a:buFont typeface="Courier New" panose="02070309020205020404" pitchFamily="49" charset="0"/>
              <a:buChar char="o"/>
              <a:defRPr/>
            </a:pPr>
            <a:endParaRPr lang="en-US" sz="1200" dirty="0" smtClean="0">
              <a:latin typeface="Corbel" pitchFamily="34" charset="0"/>
            </a:endParaRPr>
          </a:p>
          <a:p>
            <a:pPr marL="461772" lvl="0" indent="-342900" defTabSz="457200">
              <a:buClr>
                <a:schemeClr val="accent2"/>
              </a:buClr>
              <a:buSzPct val="90000"/>
              <a:buFont typeface="Courier New" panose="02070309020205020404" pitchFamily="49" charset="0"/>
              <a:buChar char="o"/>
              <a:defRPr/>
            </a:pPr>
            <a:r>
              <a:rPr lang="en-US" sz="2400" dirty="0" smtClean="0">
                <a:latin typeface="Corbel" pitchFamily="34" charset="0"/>
              </a:rPr>
              <a:t>Named/Distinguished Professor</a:t>
            </a:r>
          </a:p>
          <a:p>
            <a:pPr marL="438912" lvl="0" indent="-320040" defTabSz="457200">
              <a:buClr>
                <a:schemeClr val="accent2"/>
              </a:buClr>
              <a:buSzPct val="90000"/>
              <a:buFont typeface="Courier New" panose="02070309020205020404" pitchFamily="49" charset="0"/>
              <a:buChar char="o"/>
              <a:defRPr/>
            </a:pPr>
            <a:endParaRPr lang="en-US" sz="1200" dirty="0" smtClean="0">
              <a:latin typeface="Corbel" pitchFamily="34" charset="0"/>
            </a:endParaRPr>
          </a:p>
          <a:p>
            <a:pPr marL="461772" lvl="0" indent="-342900" defTabSz="457200">
              <a:buClr>
                <a:schemeClr val="accent2"/>
              </a:buClr>
              <a:buSzPct val="90000"/>
              <a:buFont typeface="Courier New" panose="02070309020205020404" pitchFamily="49" charset="0"/>
              <a:buChar char="o"/>
              <a:defRPr/>
            </a:pPr>
            <a:r>
              <a:rPr lang="en-US" sz="2400" dirty="0" smtClean="0">
                <a:latin typeface="Corbel" pitchFamily="34" charset="0"/>
              </a:rPr>
              <a:t>Administrative or other paths</a:t>
            </a:r>
          </a:p>
          <a:p>
            <a:pPr>
              <a:buClr>
                <a:schemeClr val="accent2"/>
              </a:buClr>
            </a:pPr>
            <a:r>
              <a:rPr lang="en-US" sz="3000" b="1" dirty="0" smtClean="0">
                <a:latin typeface="Corbel" pitchFamily="34" charset="0"/>
              </a:rPr>
              <a:t>   </a:t>
            </a:r>
            <a:endParaRPr lang="en-US" sz="3000" b="1" dirty="0">
              <a:latin typeface="Corbe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7383" y="381000"/>
            <a:ext cx="7096530" cy="1066800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4000" dirty="0" smtClean="0"/>
              <a:t>Some Helpful Resources/Policies</a:t>
            </a:r>
            <a:endParaRPr lang="en-US" sz="4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70104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C4A9C915-7CA4-47E7-9C86-D3B3F22ED217}" type="slidenum">
              <a:rPr lang="en-US"/>
              <a:pPr>
                <a:defRPr/>
              </a:pPr>
              <a:t>15</a:t>
            </a:fld>
            <a:endParaRPr lang="en-US"/>
          </a:p>
        </p:txBody>
      </p:sp>
      <p:sp>
        <p:nvSpPr>
          <p:cNvPr id="40963" name="Rectangle 4"/>
          <p:cNvSpPr>
            <a:spLocks noChangeArrowheads="1"/>
          </p:cNvSpPr>
          <p:nvPr/>
        </p:nvSpPr>
        <p:spPr bwMode="auto">
          <a:xfrm>
            <a:off x="457200" y="1143000"/>
            <a:ext cx="7391400" cy="5078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marL="457200" indent="-457200">
              <a:lnSpc>
                <a:spcPct val="150000"/>
              </a:lnSpc>
              <a:buClr>
                <a:schemeClr val="accent2"/>
              </a:buClr>
              <a:buFont typeface="Courier New" panose="02070309020205020404" pitchFamily="49" charset="0"/>
              <a:buChar char="o"/>
            </a:pPr>
            <a:r>
              <a:rPr lang="en-US" sz="2400" dirty="0" smtClean="0">
                <a:latin typeface="Corbel" pitchFamily="34" charset="0"/>
              </a:rPr>
              <a:t>Ask </a:t>
            </a:r>
            <a:r>
              <a:rPr lang="en-US" sz="2400" dirty="0">
                <a:latin typeface="Corbel" pitchFamily="34" charset="0"/>
              </a:rPr>
              <a:t>about any mentoring practices </a:t>
            </a:r>
            <a:r>
              <a:rPr lang="en-US" sz="2400" dirty="0" smtClean="0">
                <a:latin typeface="Corbel" pitchFamily="34" charset="0"/>
              </a:rPr>
              <a:t>and policies</a:t>
            </a:r>
          </a:p>
          <a:p>
            <a:pPr>
              <a:lnSpc>
                <a:spcPct val="150000"/>
              </a:lnSpc>
              <a:buClr>
                <a:schemeClr val="accent2"/>
              </a:buClr>
            </a:pPr>
            <a:r>
              <a:rPr lang="en-US" sz="2400" dirty="0" smtClean="0">
                <a:latin typeface="Corbel" pitchFamily="34" charset="0"/>
              </a:rPr>
              <a:t>          (e.g. formal </a:t>
            </a:r>
            <a:r>
              <a:rPr lang="en-US" sz="2400" dirty="0">
                <a:latin typeface="Corbel" pitchFamily="34" charset="0"/>
              </a:rPr>
              <a:t>mentoring in </a:t>
            </a:r>
            <a:r>
              <a:rPr lang="en-US" sz="2400" dirty="0" err="1">
                <a:latin typeface="Corbel" pitchFamily="34" charset="0"/>
              </a:rPr>
              <a:t>CoE</a:t>
            </a:r>
            <a:r>
              <a:rPr lang="en-US" sz="2400" dirty="0">
                <a:latin typeface="Corbel" pitchFamily="34" charset="0"/>
              </a:rPr>
              <a:t>)</a:t>
            </a:r>
          </a:p>
          <a:p>
            <a:pPr marL="342900" indent="-342900">
              <a:lnSpc>
                <a:spcPct val="150000"/>
              </a:lnSpc>
              <a:buClr>
                <a:schemeClr val="accent2"/>
              </a:buClr>
              <a:buFont typeface="Courier New" panose="02070309020205020404" pitchFamily="49" charset="0"/>
              <a:buChar char="o"/>
            </a:pPr>
            <a:r>
              <a:rPr lang="en-US" sz="2400" dirty="0" smtClean="0">
                <a:latin typeface="Corbel" pitchFamily="34" charset="0"/>
              </a:rPr>
              <a:t>  </a:t>
            </a:r>
            <a:r>
              <a:rPr lang="en-US" sz="2400" dirty="0">
                <a:latin typeface="Corbel" pitchFamily="34" charset="0"/>
              </a:rPr>
              <a:t>Tenure clock </a:t>
            </a:r>
            <a:r>
              <a:rPr lang="en-US" sz="2400" dirty="0" smtClean="0">
                <a:latin typeface="Corbel" pitchFamily="34" charset="0"/>
              </a:rPr>
              <a:t>extension policy </a:t>
            </a:r>
          </a:p>
          <a:p>
            <a:pPr marL="342900" indent="-342900">
              <a:lnSpc>
                <a:spcPct val="150000"/>
              </a:lnSpc>
              <a:buClr>
                <a:schemeClr val="accent2"/>
              </a:buClr>
              <a:buFont typeface="Courier New" panose="02070309020205020404" pitchFamily="49" charset="0"/>
              <a:buChar char="o"/>
            </a:pPr>
            <a:r>
              <a:rPr lang="en-US" sz="2400" dirty="0" smtClean="0">
                <a:latin typeface="Corbel" pitchFamily="34" charset="0"/>
              </a:rPr>
              <a:t>  Family leave policy</a:t>
            </a:r>
            <a:endParaRPr lang="en-US" sz="2400" dirty="0">
              <a:latin typeface="Corbel" pitchFamily="34" charset="0"/>
            </a:endParaRPr>
          </a:p>
          <a:p>
            <a:pPr marL="342900" indent="-342900">
              <a:lnSpc>
                <a:spcPct val="150000"/>
              </a:lnSpc>
              <a:buClr>
                <a:schemeClr val="accent2"/>
              </a:buClr>
              <a:buFont typeface="Courier New" panose="02070309020205020404" pitchFamily="49" charset="0"/>
              <a:buChar char="o"/>
            </a:pPr>
            <a:r>
              <a:rPr lang="en-US" sz="2400" dirty="0" smtClean="0">
                <a:latin typeface="Corbel" pitchFamily="34" charset="0"/>
              </a:rPr>
              <a:t>  </a:t>
            </a:r>
            <a:r>
              <a:rPr lang="en-US" sz="2400" dirty="0">
                <a:latin typeface="Corbel" pitchFamily="34" charset="0"/>
              </a:rPr>
              <a:t>Purdue Teaching </a:t>
            </a:r>
            <a:r>
              <a:rPr lang="en-US" sz="2400" dirty="0" smtClean="0">
                <a:latin typeface="Corbel" pitchFamily="34" charset="0"/>
              </a:rPr>
              <a:t>Academy, Center for Instructional Excellence (CIE) (or other teaching/learning resources)</a:t>
            </a:r>
            <a:endParaRPr lang="en-US" sz="2400" dirty="0">
              <a:latin typeface="Corbel" pitchFamily="34" charset="0"/>
            </a:endParaRPr>
          </a:p>
          <a:p>
            <a:pPr marL="342900" indent="-342900">
              <a:lnSpc>
                <a:spcPct val="150000"/>
              </a:lnSpc>
              <a:buClr>
                <a:schemeClr val="accent2"/>
              </a:buClr>
              <a:buFont typeface="Courier New" panose="02070309020205020404" pitchFamily="49" charset="0"/>
              <a:buChar char="o"/>
            </a:pPr>
            <a:r>
              <a:rPr lang="en-US" sz="2400" dirty="0" smtClean="0">
                <a:latin typeface="Corbel" pitchFamily="34" charset="0"/>
              </a:rPr>
              <a:t>  </a:t>
            </a:r>
            <a:r>
              <a:rPr lang="en-US" sz="2400" dirty="0">
                <a:latin typeface="Corbel" pitchFamily="34" charset="0"/>
              </a:rPr>
              <a:t>Child care (including infant care) </a:t>
            </a:r>
            <a:r>
              <a:rPr lang="en-US" sz="2400" dirty="0" smtClean="0">
                <a:latin typeface="Corbel" pitchFamily="34" charset="0"/>
              </a:rPr>
              <a:t>availability</a:t>
            </a:r>
            <a:endParaRPr lang="en-US" sz="2400" dirty="0">
              <a:latin typeface="Corbel" pitchFamily="34" charset="0"/>
            </a:endParaRPr>
          </a:p>
          <a:p>
            <a:pPr marL="342900" indent="-342900">
              <a:lnSpc>
                <a:spcPct val="150000"/>
              </a:lnSpc>
              <a:buClr>
                <a:schemeClr val="accent2"/>
              </a:buClr>
              <a:buFont typeface="Courier New" panose="02070309020205020404" pitchFamily="49" charset="0"/>
              <a:buChar char="o"/>
            </a:pPr>
            <a:r>
              <a:rPr lang="en-US" sz="2400" dirty="0" smtClean="0">
                <a:latin typeface="Corbel" pitchFamily="34" charset="0"/>
              </a:rPr>
              <a:t>  ADVANCE Programs </a:t>
            </a:r>
          </a:p>
          <a:p>
            <a:pPr marL="342900" indent="-342900">
              <a:lnSpc>
                <a:spcPct val="150000"/>
              </a:lnSpc>
              <a:buClr>
                <a:schemeClr val="accent2"/>
              </a:buClr>
              <a:buFont typeface="Courier New" panose="02070309020205020404" pitchFamily="49" charset="0"/>
              <a:buChar char="o"/>
            </a:pPr>
            <a:r>
              <a:rPr lang="en-US" sz="2400" dirty="0" smtClean="0">
                <a:latin typeface="Corbel" pitchFamily="34" charset="0"/>
              </a:rPr>
              <a:t>Butler Center for Leadership Excellence</a:t>
            </a:r>
            <a:endParaRPr lang="en-US" sz="2400" dirty="0">
              <a:latin typeface="Corbe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575"/>
            <a:ext cx="8229600" cy="1252538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Resources/Policies (cont’d)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63672" y="1752600"/>
            <a:ext cx="7002049" cy="4373563"/>
          </a:xfrm>
        </p:spPr>
        <p:txBody>
          <a:bodyPr rtlCol="0">
            <a:normAutofit fontScale="92500" lnSpcReduction="10000"/>
          </a:bodyPr>
          <a:lstStyle/>
          <a:p>
            <a:pPr marL="576072" indent="-457200" fontAlgn="auto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defRPr/>
            </a:pPr>
            <a:r>
              <a:rPr lang="en-US" sz="2600" dirty="0" smtClean="0"/>
              <a:t>Ask about any other helpful practices and policies in your college (e.g. Flexible Workload Policy in </a:t>
            </a:r>
            <a:r>
              <a:rPr lang="en-US" sz="2600" dirty="0" err="1" smtClean="0"/>
              <a:t>CoE</a:t>
            </a:r>
            <a:r>
              <a:rPr lang="en-US" sz="2600" dirty="0" smtClean="0"/>
              <a:t>)</a:t>
            </a:r>
          </a:p>
          <a:p>
            <a:pPr marL="576072" indent="-457200" fontAlgn="auto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defRPr/>
            </a:pPr>
            <a:endParaRPr lang="en-US" sz="2600" dirty="0" smtClean="0"/>
          </a:p>
          <a:p>
            <a:pPr marL="576072" indent="-457200" fontAlgn="auto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defRPr/>
            </a:pPr>
            <a:r>
              <a:rPr lang="en-US" sz="2600" dirty="0" smtClean="0"/>
              <a:t>Ask about activities that may help you get involved  (e.g. Women’s Faculty Committees, Diversity Action Committees), </a:t>
            </a:r>
            <a:r>
              <a:rPr lang="en-US" sz="2600" i="1" u="sng" dirty="0" smtClean="0"/>
              <a:t>but be strategic</a:t>
            </a:r>
            <a:endParaRPr lang="en-US" sz="2600" dirty="0" smtClean="0"/>
          </a:p>
          <a:p>
            <a:pPr marL="576072" indent="-457200" fontAlgn="auto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defRPr/>
            </a:pPr>
            <a:endParaRPr lang="en-US" sz="2600" dirty="0" smtClean="0"/>
          </a:p>
          <a:p>
            <a:pPr marL="576072" indent="-457200" fontAlgn="auto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defRPr/>
            </a:pPr>
            <a:r>
              <a:rPr lang="en-US" sz="2600" dirty="0" smtClean="0"/>
              <a:t>Take advantage of programs for new faculty;</a:t>
            </a:r>
          </a:p>
          <a:p>
            <a:pPr marL="976122" lvl="1" indent="-457200" fontAlgn="auto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defRPr/>
            </a:pPr>
            <a:r>
              <a:rPr lang="en-US" sz="2200" u="sng" dirty="0" smtClean="0"/>
              <a:t>University</a:t>
            </a:r>
            <a:r>
              <a:rPr lang="en-US" sz="2200" dirty="0" smtClean="0"/>
              <a:t>: grant writing workshops, orientation programs, </a:t>
            </a:r>
          </a:p>
          <a:p>
            <a:pPr marL="976122" lvl="1" indent="-457200" fontAlgn="auto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defRPr/>
            </a:pPr>
            <a:r>
              <a:rPr lang="en-US" sz="2200" u="sng" dirty="0" smtClean="0"/>
              <a:t>College</a:t>
            </a:r>
            <a:r>
              <a:rPr lang="en-US" sz="2200" dirty="0" smtClean="0"/>
              <a:t>: new faculty learning communities, </a:t>
            </a:r>
          </a:p>
          <a:p>
            <a:pPr marL="976122" lvl="1" indent="-457200" fontAlgn="auto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defRPr/>
            </a:pPr>
            <a:r>
              <a:rPr lang="en-US" sz="2200" u="sng" dirty="0" smtClean="0"/>
              <a:t>Department</a:t>
            </a:r>
            <a:r>
              <a:rPr lang="en-US" sz="2200" dirty="0" smtClean="0"/>
              <a:t>: business office, graduate office</a:t>
            </a:r>
          </a:p>
          <a:p>
            <a:pPr marL="438912" indent="-320040" fontAlgn="auto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Font typeface="Wingdings" pitchFamily="2" charset="2"/>
              <a:buChar char="§"/>
              <a:defRPr/>
            </a:pPr>
            <a:endParaRPr lang="en-US" sz="3459" b="1" dirty="0" smtClean="0"/>
          </a:p>
          <a:p>
            <a:pPr marL="438912" indent="-320040" fontAlgn="auto">
              <a:spcBef>
                <a:spcPts val="0"/>
              </a:spcBef>
              <a:spcAft>
                <a:spcPts val="0"/>
              </a:spcAft>
              <a:buFont typeface="Wingdings 2"/>
              <a:buChar char=""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70104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C6D14924-14F1-448A-BEEB-83EAC0100732}" type="slidenum">
              <a:rPr lang="en-US"/>
              <a:pPr>
                <a:defRPr/>
              </a:pPr>
              <a:t>16</a:t>
            </a:fld>
            <a:endParaRPr lang="en-US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pPr marL="0" indent="0" algn="ctr">
              <a:buNone/>
            </a:pPr>
            <a:r>
              <a:rPr lang="en-US" dirty="0" smtClean="0"/>
              <a:t>Questions?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35268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225778" y="1143000"/>
            <a:ext cx="8918222" cy="1640628"/>
          </a:xfrm>
        </p:spPr>
        <p:txBody>
          <a:bodyPr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4800" b="1" dirty="0" smtClean="0">
                <a:effectLst>
                  <a:reflection stA="19000" endPos="31000" dist="25400" dir="5400000" sy="-100000" algn="bl" rotWithShape="0"/>
                </a:effectLst>
              </a:rPr>
              <a:t>What is Expected of </a:t>
            </a:r>
            <a:br>
              <a:rPr lang="en-US" sz="4800" b="1" dirty="0" smtClean="0">
                <a:effectLst>
                  <a:reflection stA="19000" endPos="31000" dist="25400" dir="5400000" sy="-100000" algn="bl" rotWithShape="0"/>
                </a:effectLst>
              </a:rPr>
            </a:br>
            <a:r>
              <a:rPr lang="en-US" sz="4800" dirty="0" smtClean="0">
                <a:effectLst>
                  <a:reflection stA="19000" endPos="31000" dist="25400" dir="5400000" sy="-100000" algn="bl" rotWithShape="0"/>
                </a:effectLst>
              </a:rPr>
              <a:t>New Faculty Members?</a:t>
            </a:r>
            <a:r>
              <a:rPr lang="en-US" sz="4800" b="1" dirty="0" smtClean="0">
                <a:effectLst>
                  <a:reflection stA="19000" endPos="31000" dist="25400" dir="5400000" sy="-100000" algn="bl" rotWithShape="0"/>
                </a:effectLst>
              </a:rPr>
              <a:t/>
            </a:r>
            <a:br>
              <a:rPr lang="en-US" sz="4800" b="1" dirty="0" smtClean="0">
                <a:effectLst>
                  <a:reflection stA="19000" endPos="31000" dist="25400" dir="5400000" sy="-100000" algn="bl" rotWithShape="0"/>
                </a:effectLst>
              </a:rPr>
            </a:br>
            <a:r>
              <a:rPr lang="en-US" sz="4800" b="1" dirty="0" smtClean="0">
                <a:effectLst>
                  <a:reflection stA="19000" endPos="31000" dist="25400" dir="5400000" sy="-100000" algn="bl" rotWithShape="0"/>
                </a:effectLst>
              </a:rPr>
              <a:t>(How to succeed?)</a:t>
            </a:r>
            <a:br>
              <a:rPr lang="en-US" sz="4800" b="1" dirty="0" smtClean="0">
                <a:effectLst>
                  <a:reflection stA="19000" endPos="31000" dist="25400" dir="5400000" sy="-100000" algn="bl" rotWithShape="0"/>
                </a:effectLst>
              </a:rPr>
            </a:br>
            <a:endParaRPr lang="en-US" sz="4800" b="1" dirty="0">
              <a:effectLst>
                <a:reflection stA="19000" endPos="31000" dist="25400" dir="5400000" sy="-100000" algn="bl" rotWithShape="0"/>
              </a:effectLst>
            </a:endParaRPr>
          </a:p>
        </p:txBody>
      </p:sp>
      <p:sp>
        <p:nvSpPr>
          <p:cNvPr id="7" name="Subtitle 6"/>
          <p:cNvSpPr>
            <a:spLocks noGrp="1"/>
          </p:cNvSpPr>
          <p:nvPr>
            <p:ph type="subTitle" idx="1"/>
          </p:nvPr>
        </p:nvSpPr>
        <p:spPr>
          <a:xfrm>
            <a:off x="225425" y="3352800"/>
            <a:ext cx="8039100" cy="3124200"/>
          </a:xfrm>
        </p:spPr>
        <p:txBody>
          <a:bodyPr rtlCol="0">
            <a:norm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en-US" dirty="0" smtClean="0">
                <a:solidFill>
                  <a:schemeClr val="tx1"/>
                </a:solidFill>
              </a:rPr>
              <a:t>Klod Kokini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en-US" dirty="0" smtClean="0">
                <a:solidFill>
                  <a:schemeClr val="tx1"/>
                </a:solidFill>
              </a:rPr>
              <a:t>Associate Dean for Academic Affairs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en-US" dirty="0" smtClean="0">
                <a:solidFill>
                  <a:schemeClr val="tx1"/>
                </a:solidFill>
              </a:rPr>
              <a:t>College of Engineering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en-US" dirty="0" smtClean="0">
                <a:solidFill>
                  <a:schemeClr val="tx1"/>
                </a:solidFill>
              </a:rPr>
              <a:t>Professor of Mechanical Engineering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endParaRPr lang="en-US" sz="7385" b="1" dirty="0" smtClean="0">
              <a:solidFill>
                <a:schemeClr val="tx1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endParaRPr lang="en-US" sz="7385" b="1" dirty="0" smtClean="0">
              <a:solidFill>
                <a:schemeClr val="tx1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endParaRPr lang="en-US" b="1" dirty="0" smtClean="0">
              <a:solidFill>
                <a:schemeClr val="tx1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endParaRPr lang="en-US" b="1" dirty="0" smtClean="0">
              <a:solidFill>
                <a:schemeClr val="tx1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A147A6-942D-477A-BE33-DB205ADFB4A6}" type="slidenum">
              <a:rPr lang="en-US"/>
              <a:pPr>
                <a:defRPr/>
              </a:pPr>
              <a:t>2</a:t>
            </a:fld>
            <a:endParaRPr lang="en-US"/>
          </a:p>
        </p:txBody>
      </p:sp>
      <p:sp>
        <p:nvSpPr>
          <p:cNvPr id="15364" name="TextBox 4"/>
          <p:cNvSpPr txBox="1">
            <a:spLocks noChangeArrowheads="1"/>
          </p:cNvSpPr>
          <p:nvPr/>
        </p:nvSpPr>
        <p:spPr bwMode="auto">
          <a:xfrm>
            <a:off x="1905000" y="5410200"/>
            <a:ext cx="5029200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2000" b="1" dirty="0" smtClean="0">
                <a:latin typeface="Corbel" pitchFamily="34" charset="0"/>
              </a:rPr>
              <a:t>Future Faculty Workshop</a:t>
            </a:r>
          </a:p>
          <a:p>
            <a:pPr algn="ctr"/>
            <a:r>
              <a:rPr lang="en-US" sz="2000" b="1" dirty="0" smtClean="0">
                <a:latin typeface="Corbel" pitchFamily="34" charset="0"/>
              </a:rPr>
              <a:t>Purdue</a:t>
            </a:r>
          </a:p>
          <a:p>
            <a:pPr algn="ctr"/>
            <a:r>
              <a:rPr lang="en-US" sz="2000" b="1" dirty="0" smtClean="0">
                <a:latin typeface="Corbel" pitchFamily="34" charset="0"/>
              </a:rPr>
              <a:t>March 10, 2014</a:t>
            </a:r>
            <a:endParaRPr lang="en-US" sz="2000" b="1" dirty="0">
              <a:latin typeface="Corbe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279574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do faculty do?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Research (discovery)</a:t>
            </a:r>
          </a:p>
          <a:p>
            <a:r>
              <a:rPr lang="en-US" dirty="0" smtClean="0"/>
              <a:t>Teaching (learning)</a:t>
            </a:r>
          </a:p>
          <a:p>
            <a:r>
              <a:rPr lang="en-US" dirty="0" smtClean="0"/>
              <a:t>Service (engagement)</a:t>
            </a:r>
          </a:p>
          <a:p>
            <a:endParaRPr lang="en-US" dirty="0"/>
          </a:p>
          <a:p>
            <a:r>
              <a:rPr lang="en-US" dirty="0" smtClean="0"/>
              <a:t>Understand expectations in each of these</a:t>
            </a:r>
          </a:p>
          <a:p>
            <a:r>
              <a:rPr lang="en-US" dirty="0" smtClean="0"/>
              <a:t>Understand these expectations within your culture (Department and College)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57955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Research (Discovery)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Quality and impact</a:t>
            </a:r>
          </a:p>
          <a:p>
            <a:r>
              <a:rPr lang="en-US" dirty="0" smtClean="0"/>
              <a:t>Refereed papers</a:t>
            </a:r>
          </a:p>
          <a:p>
            <a:pPr lvl="1"/>
            <a:r>
              <a:rPr lang="en-US" dirty="0" smtClean="0"/>
              <a:t>High quality journals</a:t>
            </a:r>
          </a:p>
          <a:p>
            <a:pPr lvl="1"/>
            <a:r>
              <a:rPr lang="en-US" dirty="0" smtClean="0"/>
              <a:t>Refereed conferences</a:t>
            </a:r>
          </a:p>
          <a:p>
            <a:r>
              <a:rPr lang="en-US" dirty="0" smtClean="0"/>
              <a:t>Mentoring graduate students (in particular PhD students) and post docs</a:t>
            </a:r>
          </a:p>
          <a:p>
            <a:r>
              <a:rPr lang="en-US" dirty="0" smtClean="0"/>
              <a:t>Funding to support your research</a:t>
            </a:r>
          </a:p>
          <a:p>
            <a:r>
              <a:rPr lang="en-US" dirty="0" smtClean="0"/>
              <a:t>Presentation at conferences (networking)</a:t>
            </a:r>
          </a:p>
        </p:txBody>
      </p:sp>
    </p:spTree>
    <p:extLst>
      <p:ext uri="{BB962C8B-B14F-4D97-AF65-F5344CB8AC3E}">
        <p14:creationId xmlns:p14="http://schemas.microsoft.com/office/powerpoint/2010/main" val="318511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Teaching (Learning)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Good teaching at all levels (undergraduate and graduate) is required</a:t>
            </a:r>
          </a:p>
          <a:p>
            <a:r>
              <a:rPr lang="en-US" dirty="0" smtClean="0"/>
              <a:t>Measured by student evaluations</a:t>
            </a:r>
          </a:p>
          <a:p>
            <a:r>
              <a:rPr lang="en-US" dirty="0" smtClean="0"/>
              <a:t>Other measurements options include peer evaluations</a:t>
            </a:r>
          </a:p>
          <a:p>
            <a:r>
              <a:rPr lang="en-US" dirty="0" smtClean="0"/>
              <a:t>Take advantage of “teaching/learning workshops”</a:t>
            </a:r>
          </a:p>
          <a:p>
            <a:r>
              <a:rPr lang="en-US" dirty="0" smtClean="0"/>
              <a:t>Advising/mentoring undergraduates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63724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Service (Engagement)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Department, college, university committees</a:t>
            </a:r>
          </a:p>
          <a:p>
            <a:r>
              <a:rPr lang="en-US" dirty="0" smtClean="0"/>
              <a:t>Usually these are reduced and/or strategic at the beginning</a:t>
            </a:r>
          </a:p>
          <a:p>
            <a:r>
              <a:rPr lang="en-US" dirty="0" smtClean="0"/>
              <a:t>Professional organizations: very important to connect through review panels, committee work, session organization, ultimately leading to becoming Associate Editor, Conference Chair, etc.</a:t>
            </a:r>
          </a:p>
          <a:p>
            <a:r>
              <a:rPr lang="en-US" dirty="0" smtClean="0"/>
              <a:t>Extend information/findings to audiences beyond university</a:t>
            </a:r>
          </a:p>
          <a:p>
            <a:r>
              <a:rPr lang="en-US" dirty="0" smtClean="0"/>
              <a:t>However…</a:t>
            </a:r>
            <a:r>
              <a:rPr lang="en-US" b="1" dirty="0" smtClean="0"/>
              <a:t>be selective and strategic!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79452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Other Expectations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Collegiality</a:t>
            </a:r>
          </a:p>
          <a:p>
            <a:r>
              <a:rPr lang="en-US" dirty="0" smtClean="0"/>
              <a:t>Entrepreneurial</a:t>
            </a:r>
          </a:p>
          <a:p>
            <a:r>
              <a:rPr lang="en-US" dirty="0" smtClean="0"/>
              <a:t>Problem solver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5922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Strategic Plan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Know strategic plan of University, College/School, Department</a:t>
            </a:r>
          </a:p>
          <a:p>
            <a:r>
              <a:rPr lang="en-US" dirty="0" smtClean="0"/>
              <a:t>Identify metrics that relate to you and your goals</a:t>
            </a:r>
          </a:p>
          <a:p>
            <a:r>
              <a:rPr lang="en-US" dirty="0" smtClean="0"/>
              <a:t>Align your activities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98257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Research on Quick Starter Faculty  </a:t>
            </a:r>
            <a:r>
              <a:rPr lang="en-US" sz="2400" dirty="0" smtClean="0"/>
              <a:t>(R. </a:t>
            </a:r>
            <a:r>
              <a:rPr lang="en-US" sz="2400" dirty="0" err="1" smtClean="0"/>
              <a:t>Boice</a:t>
            </a:r>
            <a:r>
              <a:rPr lang="en-US" sz="2400" dirty="0" smtClean="0"/>
              <a:t>, 2000)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95% of new faculty meet or exceed expectations in 4-5 years</a:t>
            </a:r>
          </a:p>
          <a:p>
            <a:r>
              <a:rPr lang="en-US" dirty="0" smtClean="0"/>
              <a:t>5% do it in 2 years…How?</a:t>
            </a:r>
          </a:p>
          <a:p>
            <a:pPr lvl="1"/>
            <a:r>
              <a:rPr lang="en-US" dirty="0" smtClean="0"/>
              <a:t>Writing papers and proposals regularly</a:t>
            </a:r>
          </a:p>
          <a:p>
            <a:pPr lvl="1"/>
            <a:r>
              <a:rPr lang="en-US" dirty="0" smtClean="0"/>
              <a:t>Spending right amount of time, but not over prepare for teaching</a:t>
            </a:r>
          </a:p>
          <a:p>
            <a:pPr lvl="1"/>
            <a:r>
              <a:rPr lang="en-US" dirty="0" smtClean="0"/>
              <a:t>Network, socialize with colleagues, internally and externally</a:t>
            </a:r>
          </a:p>
          <a:p>
            <a:pPr lvl="1"/>
            <a:r>
              <a:rPr lang="en-US" dirty="0" smtClean="0"/>
              <a:t>Set clear goals and plans – write them down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47193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eahs PowerPoint Master2010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CoE_template_2010_v4</Template>
  <TotalTime>938</TotalTime>
  <Words>703</Words>
  <Application>Microsoft Office PowerPoint</Application>
  <PresentationFormat>On-screen Show (4:3)</PresentationFormat>
  <Paragraphs>145</Paragraphs>
  <Slides>17</Slides>
  <Notes>6</Notes>
  <HiddenSlides>0</HiddenSlides>
  <MMClips>0</MMClips>
  <ScaleCrop>false</ScaleCrop>
  <HeadingPairs>
    <vt:vector size="4" baseType="variant">
      <vt:variant>
        <vt:lpstr>Theme</vt:lpstr>
      </vt:variant>
      <vt:variant>
        <vt:i4>3</vt:i4>
      </vt:variant>
      <vt:variant>
        <vt:lpstr>Slide Titles</vt:lpstr>
      </vt:variant>
      <vt:variant>
        <vt:i4>17</vt:i4>
      </vt:variant>
    </vt:vector>
  </HeadingPairs>
  <TitlesOfParts>
    <vt:vector size="20" baseType="lpstr">
      <vt:lpstr>Leahs PowerPoint Master2010</vt:lpstr>
      <vt:lpstr>Custom Design</vt:lpstr>
      <vt:lpstr>1_Custom Design</vt:lpstr>
      <vt:lpstr>What is Expected of  New Faculty Members? (How to succeed?) </vt:lpstr>
      <vt:lpstr>What is Expected of  New Faculty Members? (How to succeed?) </vt:lpstr>
      <vt:lpstr>What do faculty do?</vt:lpstr>
      <vt:lpstr>Research (Discovery)</vt:lpstr>
      <vt:lpstr>Teaching (Learning)</vt:lpstr>
      <vt:lpstr>Service (Engagement)</vt:lpstr>
      <vt:lpstr>Other Expectations</vt:lpstr>
      <vt:lpstr>Strategic Plan</vt:lpstr>
      <vt:lpstr>Research on Quick Starter Faculty  (R. Boice, 2000)</vt:lpstr>
      <vt:lpstr>Annual Performance Review</vt:lpstr>
      <vt:lpstr>Faculty Orientation Essentials</vt:lpstr>
      <vt:lpstr>Understanding P&amp;T</vt:lpstr>
      <vt:lpstr>Some suggestions as you start</vt:lpstr>
      <vt:lpstr>Faculty Career Progress</vt:lpstr>
      <vt:lpstr>Some Helpful Resources/Policies</vt:lpstr>
      <vt:lpstr>Resources/Policies (cont’d)</vt:lpstr>
      <vt:lpstr>PowerPoint Presentation</vt:lpstr>
    </vt:vector>
  </TitlesOfParts>
  <Company>Engineering Computer Network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Promotion and Tenure: Some Suggestions</dc:title>
  <dc:creator>kokini</dc:creator>
  <cp:lastModifiedBy>Clark, Barbara S.</cp:lastModifiedBy>
  <cp:revision>61</cp:revision>
  <cp:lastPrinted>2014-03-06T22:26:46Z</cp:lastPrinted>
  <dcterms:created xsi:type="dcterms:W3CDTF">2012-10-10T13:22:19Z</dcterms:created>
  <dcterms:modified xsi:type="dcterms:W3CDTF">2014-03-26T13:17:34Z</dcterms:modified>
</cp:coreProperties>
</file>