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86" r:id="rId3"/>
  </p:sldMasterIdLst>
  <p:notesMasterIdLst>
    <p:notesMasterId r:id="rId20"/>
  </p:notesMasterIdLst>
  <p:handoutMasterIdLst>
    <p:handoutMasterId r:id="rId21"/>
  </p:handoutMasterIdLst>
  <p:sldIdLst>
    <p:sldId id="262" r:id="rId4"/>
    <p:sldId id="263" r:id="rId5"/>
    <p:sldId id="265" r:id="rId6"/>
    <p:sldId id="266" r:id="rId7"/>
    <p:sldId id="267" r:id="rId8"/>
    <p:sldId id="275" r:id="rId9"/>
    <p:sldId id="270" r:id="rId10"/>
    <p:sldId id="264" r:id="rId11"/>
    <p:sldId id="271" r:id="rId12"/>
    <p:sldId id="272" r:id="rId13"/>
    <p:sldId id="273" r:id="rId14"/>
    <p:sldId id="258" r:id="rId15"/>
    <p:sldId id="259" r:id="rId16"/>
    <p:sldId id="260" r:id="rId17"/>
    <p:sldId id="261" r:id="rId18"/>
    <p:sldId id="269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92D1D-545E-4A74-B13E-28A362524246}" type="datetimeFigureOut">
              <a:rPr lang="en-US" smtClean="0"/>
              <a:t>3/20/2017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2F7CA0-F5C7-4E99-8C4B-259829FFE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73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1E9DA72-1212-4663-8021-ADAB1E8E7795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2D40EAF-B8DC-4CC6-B860-0AB9FA5D1E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0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48F5-57CC-4158-88FA-A3C2FA23720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6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Neil Simon example about writing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40EAF-B8DC-4CC6-B860-0AB9FA5D1EF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86BDFA4-3FAA-4444-A5B2-D45205ADD41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7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5E7180A-570B-42D6-9C3D-EA92386B91C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26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Parental leave: 240 hours for birth mother, 120 hours for other eligible</a:t>
            </a:r>
            <a:r>
              <a:rPr lang="en-US" baseline="0" dirty="0" smtClean="0"/>
              <a:t> parents</a:t>
            </a:r>
            <a:endParaRPr lang="en-US" dirty="0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D62581-8CE2-49C1-820E-9B8DFB5E771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38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BLEND opener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719263" y="1435100"/>
            <a:ext cx="8075612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1D0101"/>
                </a:solidFill>
                <a:latin typeface="Corbel"/>
                <a:cs typeface="Corbel"/>
              </a:rPr>
              <a:t>Title: Corbel bold 54 pt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36738" y="2359025"/>
            <a:ext cx="595788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1D0101"/>
                </a:solidFill>
                <a:latin typeface="Corbel"/>
                <a:cs typeface="Corbel"/>
              </a:rPr>
              <a:t>Subtitle: Corbel bold 28 pt</a:t>
            </a:r>
            <a:endParaRPr lang="en-US" sz="2800" dirty="0">
              <a:solidFill>
                <a:srgbClr val="1D0101"/>
              </a:solidFill>
              <a:latin typeface="+mn-lt"/>
            </a:endParaRPr>
          </a:p>
        </p:txBody>
      </p:sp>
      <p:pic>
        <p:nvPicPr>
          <p:cNvPr id="7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7013" y="5300663"/>
            <a:ext cx="2016125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70375" y="5202238"/>
            <a:ext cx="37671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Presented by: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8663" y="4724400"/>
            <a:ext cx="603885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981517"/>
                </a:solidFill>
                <a:latin typeface="Corbel"/>
                <a:cs typeface="Corbel"/>
              </a:rPr>
              <a:t>Date of presentation: Corbel 24 pt</a:t>
            </a:r>
            <a:endParaRPr lang="en-US" sz="2400" dirty="0">
              <a:solidFill>
                <a:srgbClr val="981517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rgbClr val="043750"/>
            </a:solidFill>
          </a:ln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solidFill>
            <a:schemeClr val="bg1"/>
          </a:solidFill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Oval 6"/>
          <p:cNvSpPr>
            <a:spLocks noChangeAspect="1"/>
          </p:cNvSpPr>
          <p:nvPr userDrawn="1"/>
        </p:nvSpPr>
        <p:spPr>
          <a:xfrm>
            <a:off x="1102290" y="2780778"/>
            <a:ext cx="2971800" cy="29718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4649243" y="4912290"/>
            <a:ext cx="914400" cy="91440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4864273" y="2922740"/>
            <a:ext cx="1463040" cy="1463040"/>
          </a:xfrm>
          <a:prstGeom prst="ellipse">
            <a:avLst/>
          </a:prstGeom>
          <a:gradFill flip="none" rotWithShape="1">
            <a:gsLst>
              <a:gs pos="2000">
                <a:srgbClr val="BB8600"/>
              </a:gs>
              <a:gs pos="85000">
                <a:srgbClr val="FFC000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25D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603332"/>
            <a:ext cx="7002049" cy="4522831"/>
          </a:xfrm>
        </p:spPr>
        <p:txBody>
          <a:bodyPr/>
          <a:lstStyle>
            <a:lvl1pPr>
              <a:buClr>
                <a:srgbClr val="043750"/>
              </a:buClr>
              <a:buSzPct val="90000"/>
              <a:buFont typeface="Courier New" pitchFamily="49" charset="0"/>
              <a:buChar char="o"/>
              <a:defRPr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>
                <a:latin typeface="Corbel" pitchFamily="34" charset="0"/>
              </a:defRPr>
            </a:lvl2pPr>
            <a:lvl3pPr>
              <a:buClr>
                <a:srgbClr val="054462"/>
              </a:buClr>
              <a:defRPr>
                <a:latin typeface="Corbel" pitchFamily="34" charset="0"/>
              </a:defRPr>
            </a:lvl3pPr>
            <a:lvl4pPr>
              <a:buClr>
                <a:srgbClr val="054462"/>
              </a:buClr>
              <a:defRPr>
                <a:latin typeface="Corbel" pitchFamily="34" charset="0"/>
              </a:defRPr>
            </a:lvl4pPr>
            <a:lvl5pPr>
              <a:buClr>
                <a:srgbClr val="054462"/>
              </a:buClr>
              <a:defRPr>
                <a:latin typeface="Corbe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8515" y="1600200"/>
            <a:ext cx="3695180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buNone/>
              <a:defRPr sz="1800">
                <a:latin typeface="Corbel" pitchFamily="34" charset="0"/>
              </a:defRPr>
            </a:lvl4pPr>
            <a:lvl5pPr>
              <a:defRPr sz="1800">
                <a:latin typeface="Corbe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97473" y="1600200"/>
            <a:ext cx="3706659" cy="4525963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buFont typeface="Arial" pitchFamily="34" charset="0"/>
              <a:buChar char="•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775" y="1465545"/>
            <a:ext cx="3921190" cy="709330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775" y="2187401"/>
            <a:ext cx="3921190" cy="3951288"/>
          </a:xfrm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>
                <a:latin typeface="Corbel" pitchFamily="34" charset="0"/>
              </a:defRPr>
            </a:lvl4pPr>
            <a:lvl5pPr>
              <a:defRPr sz="1600">
                <a:latin typeface="Corbe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9682" y="1465545"/>
            <a:ext cx="4027118" cy="709330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defRPr sz="2400" b="1">
                <a:latin typeface="Corbe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2208" y="2174874"/>
            <a:ext cx="4014592" cy="3962879"/>
          </a:xfrm>
          <a:solidFill>
            <a:schemeClr val="bg1"/>
          </a:solidFill>
        </p:spPr>
        <p:txBody>
          <a:bodyPr/>
          <a:lstStyle>
            <a:lvl1pPr>
              <a:buClr>
                <a:srgbClr val="054462"/>
              </a:buClr>
              <a:buSzPct val="90000"/>
              <a:buFont typeface="Courier New" pitchFamily="49" charset="0"/>
              <a:buChar char="o"/>
              <a:defRPr sz="2400">
                <a:latin typeface="Corbel" pitchFamily="34" charset="0"/>
              </a:defRPr>
            </a:lvl1pPr>
            <a:lvl2pPr>
              <a:buClr>
                <a:srgbClr val="054462"/>
              </a:buClr>
              <a:buSzPct val="115000"/>
              <a:defRPr sz="2000">
                <a:latin typeface="Corbel" pitchFamily="34" charset="0"/>
              </a:defRPr>
            </a:lvl2pPr>
            <a:lvl3pPr>
              <a:buClr>
                <a:srgbClr val="054462"/>
              </a:buClr>
              <a:defRPr sz="1800">
                <a:latin typeface="Corbel" pitchFamily="34" charset="0"/>
              </a:defRPr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47383" y="462528"/>
            <a:ext cx="7096530" cy="796579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"/>
          </p:nvPr>
        </p:nvSpPr>
        <p:spPr>
          <a:xfrm>
            <a:off x="751562" y="1515649"/>
            <a:ext cx="6964472" cy="4647156"/>
          </a:xfrm>
          <a:ln>
            <a:solidFill>
              <a:srgbClr val="054462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THINNER Earth black to white blen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047750" y="3935413"/>
            <a:ext cx="2646363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bg1"/>
                </a:solidFill>
                <a:latin typeface="Corbel"/>
                <a:cs typeface="Corbel"/>
              </a:rPr>
              <a:t>Picture or text here</a:t>
            </a:r>
          </a:p>
        </p:txBody>
      </p:sp>
      <p:pic>
        <p:nvPicPr>
          <p:cNvPr id="5" name="Picture 13" descr="Logo+Think Impact.ai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4850" y="1820863"/>
            <a:ext cx="5005388" cy="406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val 6"/>
          <p:cNvSpPr/>
          <p:nvPr/>
        </p:nvSpPr>
        <p:spPr>
          <a:xfrm>
            <a:off x="1016000" y="2733675"/>
            <a:ext cx="2849563" cy="2849563"/>
          </a:xfrm>
          <a:prstGeom prst="ellipse">
            <a:avLst/>
          </a:prstGeom>
          <a:blipFill rotWithShape="1">
            <a:blip r:embed="rId5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pic>
        <p:nvPicPr>
          <p:cNvPr id="8" name="Picture 16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9938" y="2312988"/>
            <a:ext cx="2659062" cy="216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7" descr="Circle.eps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0400" y="4327525"/>
            <a:ext cx="1852613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Oval 9"/>
          <p:cNvSpPr/>
          <p:nvPr/>
        </p:nvSpPr>
        <p:spPr>
          <a:xfrm>
            <a:off x="4578702" y="4653873"/>
            <a:ext cx="1061228" cy="1061228"/>
          </a:xfrm>
          <a:prstGeom prst="ellipse">
            <a:avLst/>
          </a:prstGeom>
          <a:gradFill flip="none" rotWithShape="1">
            <a:gsLst>
              <a:gs pos="0">
                <a:srgbClr val="D69900"/>
              </a:gs>
              <a:gs pos="90000">
                <a:srgbClr val="F0EBD5"/>
              </a:gs>
              <a:gs pos="100000">
                <a:srgbClr val="D1C39F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46625" y="2787650"/>
            <a:ext cx="1514475" cy="1516063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981517"/>
              </a:solidFill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573326" y="1402915"/>
            <a:ext cx="7096125" cy="87114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2000">
                <a:latin typeface="Corbel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3731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 baseline="0">
                <a:latin typeface="Corbe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21" y="1440493"/>
            <a:ext cx="4228665" cy="4685670"/>
          </a:xfrm>
          <a:ln>
            <a:solidFill>
              <a:srgbClr val="054462"/>
            </a:solidFill>
          </a:ln>
        </p:spPr>
        <p:txBody>
          <a:bodyPr/>
          <a:lstStyle>
            <a:lvl1pPr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1206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Corbe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E21CE6D-2CAE-4B8D-A787-2DB6C734BF3D}" type="datetimeFigureOut">
              <a:rPr lang="en-US" smtClean="0"/>
              <a:pPr/>
              <a:t>3/20/2017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A7D44B-4AF8-4251-A128-348B10922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10" descr="THINNER Earth black to white blend.jp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47650" y="550211"/>
            <a:ext cx="709612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Long Title: Corbel bold 36 pt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3984" y="1615857"/>
            <a:ext cx="7027101" cy="4510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pic>
        <p:nvPicPr>
          <p:cNvPr id="1032" name="Picture 11" descr="Logo+Think Impact.ai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SzPct val="55000"/>
        <a:buFont typeface="Arial Unicode MS" pitchFamily="34" charset="-128"/>
        <a:buChar char="❍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Lucida Grande"/>
        <a:buChar char="−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THINNER Earth black to white blend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1978" y="1600200"/>
            <a:ext cx="773482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43750"/>
        </a:buClr>
        <a:buSzPct val="90000"/>
        <a:buFont typeface="Courier New" pitchFamily="49" charset="0"/>
        <a:buChar char="o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43750"/>
        </a:buClr>
        <a:buSzPct val="115000"/>
        <a:buFont typeface="Arial" pitchFamily="34" charset="0"/>
        <a:buChar char="•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43750"/>
        </a:buClr>
        <a:buFont typeface="Corbel" pitchFamily="34" charset="0"/>
        <a:buChar char="–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43750"/>
        </a:buClr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THINNER Earth black to white blen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69163" y="0"/>
            <a:ext cx="187483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720" y="140197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onut 7"/>
          <p:cNvSpPr/>
          <p:nvPr/>
        </p:nvSpPr>
        <p:spPr>
          <a:xfrm>
            <a:off x="864295" y="2542784"/>
            <a:ext cx="3429000" cy="3429000"/>
          </a:xfrm>
          <a:prstGeom prst="donut">
            <a:avLst>
              <a:gd name="adj" fmla="val 8632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4659683" y="2743200"/>
            <a:ext cx="1828800" cy="1828800"/>
          </a:xfrm>
          <a:prstGeom prst="donut">
            <a:avLst>
              <a:gd name="adj" fmla="val 10599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4546949" y="4822521"/>
            <a:ext cx="1097280" cy="1097280"/>
          </a:xfrm>
          <a:prstGeom prst="donut">
            <a:avLst>
              <a:gd name="adj" fmla="val 9838"/>
            </a:avLst>
          </a:prstGeom>
          <a:solidFill>
            <a:srgbClr val="D69900"/>
          </a:solidFill>
          <a:ln>
            <a:solidFill>
              <a:srgbClr val="BB8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1" name="Picture 11" descr="Logo+Think Impact.ai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5050" y="5859463"/>
            <a:ext cx="155575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4800" b="1" kern="1200">
          <a:solidFill>
            <a:srgbClr val="981517"/>
          </a:solidFill>
          <a:latin typeface="Corbel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orbel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orbel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orbel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orbel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5778" y="1143000"/>
            <a:ext cx="8918222" cy="1640628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What is Expected of 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dirty="0" smtClean="0">
                <a:effectLst>
                  <a:reflection stA="19000" endPos="31000" dist="25400" dir="5400000" sy="-100000" algn="bl" rotWithShape="0"/>
                </a:effectLst>
              </a:rPr>
              <a:t>New Faculty Members?</a:t>
            </a: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/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  <a:t>(How to succeed?)</a:t>
            </a:r>
            <a:br>
              <a:rPr lang="en-US" sz="4800" b="1" dirty="0" smtClean="0">
                <a:effectLst>
                  <a:reflection stA="19000" endPos="31000" dist="25400" dir="5400000" sy="-100000" algn="bl" rotWithShape="0"/>
                </a:effectLst>
              </a:rPr>
            </a:br>
            <a:endParaRPr lang="en-US" sz="4800" b="1" dirty="0">
              <a:effectLst>
                <a:reflection stA="19000" endPos="31000" dist="25400" dir="5400000" sy="-100000" algn="bl" rotWithShape="0"/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25425" y="3352800"/>
            <a:ext cx="8039100" cy="3124200"/>
          </a:xfrm>
        </p:spPr>
        <p:txBody>
          <a:bodyPr rtlCol="0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Bernie Engel, Professor and Head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Agricultural and Biological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Adapted from materials provided by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 err="1">
                <a:solidFill>
                  <a:schemeClr val="tx1"/>
                </a:solidFill>
              </a:rPr>
              <a:t>Klod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Kokini</a:t>
            </a:r>
            <a:endParaRPr lang="en-US" sz="18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Associate Dean for Academic Affairs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solidFill>
                  <a:schemeClr val="tx1"/>
                </a:solidFill>
              </a:rPr>
              <a:t>College of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7385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147A6-942D-477A-BE33-DB205ADFB4A6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364" name="TextBox 4"/>
          <p:cNvSpPr txBox="1">
            <a:spLocks noChangeArrowheads="1"/>
          </p:cNvSpPr>
          <p:nvPr/>
        </p:nvSpPr>
        <p:spPr bwMode="auto">
          <a:xfrm>
            <a:off x="1730375" y="5971480"/>
            <a:ext cx="502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latin typeface="Corbel" pitchFamily="34" charset="0"/>
              </a:rPr>
              <a:t>March 21, 2017</a:t>
            </a:r>
            <a:endParaRPr lang="en-US" sz="2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Orientation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faculty expectations</a:t>
            </a:r>
          </a:p>
          <a:p>
            <a:r>
              <a:rPr lang="en-US" dirty="0" smtClean="0"/>
              <a:t>Guidelines for promotion and/or tenure</a:t>
            </a:r>
          </a:p>
          <a:p>
            <a:r>
              <a:rPr lang="en-US" dirty="0" smtClean="0"/>
              <a:t>Format for promotion and/or tenure document</a:t>
            </a:r>
          </a:p>
          <a:p>
            <a:r>
              <a:rPr lang="en-US" dirty="0" smtClean="0"/>
              <a:t>Guidelines for evaluation of teaching</a:t>
            </a:r>
          </a:p>
          <a:p>
            <a:r>
              <a:rPr lang="en-US" dirty="0" smtClean="0"/>
              <a:t>Development plan moving toward promotion and/or tenure</a:t>
            </a:r>
          </a:p>
          <a:p>
            <a:r>
              <a:rPr lang="en-US" dirty="0" smtClean="0"/>
              <a:t>Mentoring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1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P&amp;T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criteria?</a:t>
            </a:r>
            <a:endParaRPr lang="en-US" dirty="0"/>
          </a:p>
          <a:p>
            <a:r>
              <a:rPr lang="en-US" dirty="0" smtClean="0"/>
              <a:t>How is annual review with head different than promotion and/or tenure review?</a:t>
            </a:r>
          </a:p>
          <a:p>
            <a:pPr lvl="1"/>
            <a:r>
              <a:rPr lang="en-US" dirty="0" smtClean="0"/>
              <a:t>Frequency</a:t>
            </a:r>
          </a:p>
          <a:p>
            <a:pPr lvl="1"/>
            <a:r>
              <a:rPr lang="en-US" dirty="0" smtClean="0"/>
              <a:t>Evaluators</a:t>
            </a:r>
          </a:p>
          <a:p>
            <a:pPr lvl="1"/>
            <a:r>
              <a:rPr lang="en-US" dirty="0" smtClean="0"/>
              <a:t>Third year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5099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suggestions as you start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E5B1B24-9213-43AB-B8B9-6FBAF2C5A90D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1600200"/>
            <a:ext cx="7162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Understand </a:t>
            </a:r>
            <a:r>
              <a:rPr lang="en-US" sz="2400" b="1" dirty="0" smtClean="0">
                <a:latin typeface="Corbel" pitchFamily="34" charset="0"/>
              </a:rPr>
              <a:t>process and requirements for success </a:t>
            </a:r>
            <a:r>
              <a:rPr lang="en-US" sz="2400" dirty="0" smtClean="0">
                <a:latin typeface="Corbel" pitchFamily="34" charset="0"/>
              </a:rPr>
              <a:t>very </a:t>
            </a:r>
            <a:r>
              <a:rPr lang="en-US" sz="2400" b="1" dirty="0" smtClean="0">
                <a:latin typeface="Corbel" pitchFamily="34" charset="0"/>
              </a:rPr>
              <a:t>early</a:t>
            </a:r>
            <a:r>
              <a:rPr lang="en-US" sz="2400" dirty="0" smtClean="0">
                <a:latin typeface="Corbel" pitchFamily="34" charset="0"/>
              </a:rPr>
              <a:t> on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Seek advice and </a:t>
            </a:r>
            <a:r>
              <a:rPr lang="en-US" sz="2400" b="1" dirty="0" smtClean="0">
                <a:latin typeface="Corbel" pitchFamily="34" charset="0"/>
              </a:rPr>
              <a:t>mentoring</a:t>
            </a:r>
            <a:r>
              <a:rPr lang="en-US" sz="2400" dirty="0" smtClean="0">
                <a:latin typeface="Corbel" pitchFamily="34" charset="0"/>
              </a:rPr>
              <a:t> from technical mentors as well as non-technical colleagues 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You have </a:t>
            </a:r>
            <a:r>
              <a:rPr lang="en-US" sz="2400" b="1" dirty="0" smtClean="0">
                <a:latin typeface="Corbel" pitchFamily="34" charset="0"/>
              </a:rPr>
              <a:t>5 years </a:t>
            </a:r>
            <a:r>
              <a:rPr lang="en-US" sz="2400" dirty="0" smtClean="0">
                <a:latin typeface="Corbel" pitchFamily="34" charset="0"/>
              </a:rPr>
              <a:t>(without any tenure clock extensions) to showcase your excellence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b="1" dirty="0" smtClean="0">
                <a:latin typeface="Corbel" pitchFamily="34" charset="0"/>
              </a:rPr>
              <a:t>Quality and impact </a:t>
            </a:r>
            <a:r>
              <a:rPr lang="en-US" sz="2400" dirty="0" smtClean="0">
                <a:latin typeface="Corbel" pitchFamily="34" charset="0"/>
              </a:rPr>
              <a:t>(not necessarily quantity) are key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Ask (demand) for </a:t>
            </a:r>
            <a:r>
              <a:rPr lang="en-US" sz="2400" b="1" dirty="0" smtClean="0">
                <a:latin typeface="Corbel" pitchFamily="34" charset="0"/>
              </a:rPr>
              <a:t>feedback (preferably in writing) </a:t>
            </a:r>
            <a:r>
              <a:rPr lang="en-US" sz="2400" dirty="0" smtClean="0">
                <a:latin typeface="Corbel" pitchFamily="34" charset="0"/>
              </a:rPr>
              <a:t>at least once a year from head (chair)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2528"/>
            <a:ext cx="6886712" cy="796579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Faculty Career Progress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D73EB7-F127-4D7D-A027-3D22690379AC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8915" name="Rectangle 4"/>
          <p:cNvSpPr>
            <a:spLocks noChangeArrowheads="1"/>
          </p:cNvSpPr>
          <p:nvPr/>
        </p:nvSpPr>
        <p:spPr bwMode="auto">
          <a:xfrm>
            <a:off x="228600" y="1600200"/>
            <a:ext cx="8001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Assistant Professor..contract review in the 3rd year</a:t>
            </a:r>
          </a:p>
          <a:p>
            <a:pPr marL="118872" lvl="0" defTabSz="457200">
              <a:buClr>
                <a:schemeClr val="accent2"/>
              </a:buClr>
              <a:buSzPct val="90000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Mentoring and feedback are critical starting day one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Nomination to Associate Professor with tenure no  later than the beginning of the 6th academic year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No time limit for nomination to Full Professor. .. typically  within 5-6 years from promotion to Associate Professor</a:t>
            </a:r>
          </a:p>
          <a:p>
            <a:pPr marL="438912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Named/Distinguished Professor</a:t>
            </a:r>
          </a:p>
          <a:p>
            <a:pPr marL="438912" lvl="0" indent="-32004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endParaRPr lang="en-US" sz="1200" dirty="0" smtClean="0">
              <a:latin typeface="Corbel" pitchFamily="34" charset="0"/>
            </a:endParaRPr>
          </a:p>
          <a:p>
            <a:pPr marL="461772" lvl="0" indent="-342900" defTabSz="457200">
              <a:buClr>
                <a:schemeClr val="accent2"/>
              </a:buClr>
              <a:buSzPct val="90000"/>
              <a:buFont typeface="Courier New" panose="02070309020205020404" pitchFamily="49" charset="0"/>
              <a:buChar char="o"/>
              <a:defRPr/>
            </a:pPr>
            <a:r>
              <a:rPr lang="en-US" sz="2400" dirty="0" smtClean="0">
                <a:latin typeface="Corbel" pitchFamily="34" charset="0"/>
              </a:rPr>
              <a:t>Administrative or other paths</a:t>
            </a:r>
          </a:p>
          <a:p>
            <a:pPr>
              <a:buClr>
                <a:schemeClr val="accent2"/>
              </a:buClr>
            </a:pPr>
            <a:r>
              <a:rPr lang="en-US" sz="3000" b="1" dirty="0" smtClean="0">
                <a:latin typeface="Corbel" pitchFamily="34" charset="0"/>
              </a:rPr>
              <a:t>   </a:t>
            </a:r>
            <a:endParaRPr lang="en-US" sz="3000" b="1" dirty="0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383" y="381000"/>
            <a:ext cx="709653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/>
              <a:t>Some Helpful Resources/Policies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4A9C915-7CA4-47E7-9C86-D3B3F22ED21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457200" y="1419999"/>
            <a:ext cx="73914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457200" indent="-4572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Ask </a:t>
            </a:r>
            <a:r>
              <a:rPr lang="en-US" sz="2400" dirty="0">
                <a:latin typeface="Corbel" pitchFamily="34" charset="0"/>
              </a:rPr>
              <a:t>about any mentoring practices </a:t>
            </a:r>
            <a:r>
              <a:rPr lang="en-US" sz="2400" dirty="0" smtClean="0">
                <a:latin typeface="Corbel" pitchFamily="34" charset="0"/>
              </a:rPr>
              <a:t>and policies</a:t>
            </a:r>
          </a:p>
          <a:p>
            <a:pPr marL="457200" indent="-4572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Tenure </a:t>
            </a:r>
            <a:r>
              <a:rPr lang="en-US" sz="2400" dirty="0">
                <a:latin typeface="Corbel" pitchFamily="34" charset="0"/>
              </a:rPr>
              <a:t>clock </a:t>
            </a:r>
            <a:r>
              <a:rPr lang="en-US" sz="2400" dirty="0" smtClean="0">
                <a:latin typeface="Corbel" pitchFamily="34" charset="0"/>
              </a:rPr>
              <a:t>extension policy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Family leave policy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Purdue Teaching </a:t>
            </a:r>
            <a:r>
              <a:rPr lang="en-US" sz="2400" dirty="0" smtClean="0">
                <a:latin typeface="Corbel" pitchFamily="34" charset="0"/>
              </a:rPr>
              <a:t>Academy, Center for Instructional Excellence (CIE) (or other teaching/learning resources)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</a:t>
            </a:r>
            <a:r>
              <a:rPr lang="en-US" sz="2400" dirty="0">
                <a:latin typeface="Corbel" pitchFamily="34" charset="0"/>
              </a:rPr>
              <a:t>Child care (including infant care) </a:t>
            </a:r>
            <a:r>
              <a:rPr lang="en-US" sz="2400" dirty="0" smtClean="0">
                <a:latin typeface="Corbel" pitchFamily="34" charset="0"/>
              </a:rPr>
              <a:t>availability</a:t>
            </a:r>
            <a:endParaRPr lang="en-US" sz="2400" dirty="0">
              <a:latin typeface="Corbel" pitchFamily="34" charset="0"/>
            </a:endParaRP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  ADVANCE Programs </a:t>
            </a:r>
          </a:p>
          <a:p>
            <a:pPr marL="342900" indent="-342900">
              <a:lnSpc>
                <a:spcPct val="150000"/>
              </a:lnSpc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orbel" pitchFamily="34" charset="0"/>
              </a:rPr>
              <a:t>Butler Center for Leadership Excellence</a:t>
            </a:r>
            <a:endParaRPr lang="en-US" sz="2400" dirty="0">
              <a:latin typeface="Corbe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Resources/Policies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672" y="1752600"/>
            <a:ext cx="7002049" cy="4373563"/>
          </a:xfrm>
        </p:spPr>
        <p:txBody>
          <a:bodyPr rtlCol="0">
            <a:normAutofit fontScale="92500" lnSpcReduction="10000"/>
          </a:bodyPr>
          <a:lstStyle/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any other helpful practices and policies in your college (e.g. Flexible Workload Policy in </a:t>
            </a:r>
            <a:r>
              <a:rPr lang="en-US" sz="2600" dirty="0" err="1" smtClean="0"/>
              <a:t>CoE</a:t>
            </a:r>
            <a:r>
              <a:rPr lang="en-US" sz="2600" dirty="0" smtClean="0"/>
              <a:t>)</a:t>
            </a:r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Ask about activities that may help you get involved  (e.g. Women’s Faculty Committees, Diversity Action Committees), </a:t>
            </a:r>
            <a:r>
              <a:rPr lang="en-US" sz="2600" i="1" u="sng" dirty="0" smtClean="0"/>
              <a:t>but be strategic</a:t>
            </a: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endParaRPr lang="en-US" sz="2600" dirty="0" smtClean="0"/>
          </a:p>
          <a:p>
            <a:pPr marL="576072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600" dirty="0" smtClean="0"/>
              <a:t>Take advantage of programs for new faculty;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University</a:t>
            </a:r>
            <a:r>
              <a:rPr lang="en-US" sz="2200" dirty="0" smtClean="0"/>
              <a:t>: grant writing workshops, orientation programs,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College</a:t>
            </a:r>
            <a:r>
              <a:rPr lang="en-US" sz="2200" dirty="0" smtClean="0"/>
              <a:t>: new faculty learning communities, </a:t>
            </a:r>
          </a:p>
          <a:p>
            <a:pPr marL="976122" lvl="1" indent="-45720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en-US" sz="2200" u="sng" dirty="0" smtClean="0"/>
              <a:t>Department</a:t>
            </a:r>
            <a:r>
              <a:rPr lang="en-US" sz="2200" dirty="0" smtClean="0"/>
              <a:t>: business office, graduate office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sz="3459" b="1" dirty="0" smtClean="0"/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6D14924-14F1-448A-BEEB-83EAC0100732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52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faculty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</a:p>
          <a:p>
            <a:r>
              <a:rPr lang="en-US" dirty="0" smtClean="0"/>
              <a:t>Teaching (learning)</a:t>
            </a:r>
          </a:p>
          <a:p>
            <a:r>
              <a:rPr lang="en-US" dirty="0" smtClean="0"/>
              <a:t>Engagement and service</a:t>
            </a:r>
          </a:p>
          <a:p>
            <a:endParaRPr lang="en-US" dirty="0"/>
          </a:p>
          <a:p>
            <a:r>
              <a:rPr lang="en-US" dirty="0" smtClean="0"/>
              <a:t>Understand expectations in each of these</a:t>
            </a:r>
          </a:p>
          <a:p>
            <a:r>
              <a:rPr lang="en-US" dirty="0" smtClean="0"/>
              <a:t>Understand these expectations within your culture (Department and College)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795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(Discovery)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and impact</a:t>
            </a:r>
          </a:p>
          <a:p>
            <a:r>
              <a:rPr lang="en-US" dirty="0" smtClean="0"/>
              <a:t>Refereed papers</a:t>
            </a:r>
          </a:p>
          <a:p>
            <a:pPr lvl="1"/>
            <a:r>
              <a:rPr lang="en-US" dirty="0" smtClean="0"/>
              <a:t>High quality journals</a:t>
            </a:r>
          </a:p>
          <a:p>
            <a:pPr lvl="1"/>
            <a:r>
              <a:rPr lang="en-US" dirty="0" smtClean="0"/>
              <a:t>Refereed conferences</a:t>
            </a:r>
          </a:p>
          <a:p>
            <a:r>
              <a:rPr lang="en-US" dirty="0" smtClean="0"/>
              <a:t>Mentoring graduate students (in particular PhD students) and post docs</a:t>
            </a:r>
          </a:p>
          <a:p>
            <a:r>
              <a:rPr lang="en-US" dirty="0" smtClean="0"/>
              <a:t>Funding to support your research</a:t>
            </a:r>
          </a:p>
          <a:p>
            <a:r>
              <a:rPr lang="en-US" dirty="0" smtClean="0"/>
              <a:t>Presentation at conferences (networking)</a:t>
            </a:r>
          </a:p>
          <a:p>
            <a:r>
              <a:rPr lang="en-US" dirty="0" smtClean="0"/>
              <a:t>Patents and other IP</a:t>
            </a:r>
          </a:p>
        </p:txBody>
      </p:sp>
    </p:spTree>
    <p:extLst>
      <p:ext uri="{BB962C8B-B14F-4D97-AF65-F5344CB8AC3E}">
        <p14:creationId xmlns:p14="http://schemas.microsoft.com/office/powerpoint/2010/main" val="31851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Teaching (Learning)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teaching at all levels (undergraduate and graduate) is required</a:t>
            </a:r>
          </a:p>
          <a:p>
            <a:r>
              <a:rPr lang="en-US" dirty="0" smtClean="0"/>
              <a:t>Measured by student evaluations</a:t>
            </a:r>
          </a:p>
          <a:p>
            <a:r>
              <a:rPr lang="en-US" dirty="0" smtClean="0"/>
              <a:t>Other measurements options include peer evaluations</a:t>
            </a:r>
          </a:p>
          <a:p>
            <a:r>
              <a:rPr lang="en-US" dirty="0" smtClean="0"/>
              <a:t>Take advantage of “teaching/learning workshops” and opportunities such as IMPACT</a:t>
            </a:r>
          </a:p>
          <a:p>
            <a:r>
              <a:rPr lang="en-US" dirty="0" smtClean="0"/>
              <a:t>Scholarship</a:t>
            </a:r>
          </a:p>
          <a:p>
            <a:r>
              <a:rPr lang="en-US" dirty="0"/>
              <a:t>M</a:t>
            </a:r>
            <a:r>
              <a:rPr lang="en-US" dirty="0" smtClean="0"/>
              <a:t>entoring undergraduates, graduates, post docs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7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Engagement</a:t>
            </a:r>
            <a:r>
              <a:rPr lang="en-US" dirty="0"/>
              <a:t> </a:t>
            </a:r>
            <a:r>
              <a:rPr lang="en-US" dirty="0" smtClean="0"/>
              <a:t>and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59107"/>
            <a:ext cx="7002049" cy="4522831"/>
          </a:xfrm>
        </p:spPr>
        <p:txBody>
          <a:bodyPr/>
          <a:lstStyle/>
          <a:p>
            <a:r>
              <a:rPr lang="en-US" sz="2600" dirty="0"/>
              <a:t>Extend information/findings to audiences beyond university</a:t>
            </a:r>
          </a:p>
          <a:p>
            <a:r>
              <a:rPr lang="en-US" sz="2600" dirty="0" smtClean="0"/>
              <a:t>Department, college, university committees</a:t>
            </a:r>
          </a:p>
          <a:p>
            <a:r>
              <a:rPr lang="en-US" sz="2600" dirty="0" smtClean="0"/>
              <a:t>Usually these are reduced and/or strategic at the beginning</a:t>
            </a:r>
          </a:p>
          <a:p>
            <a:r>
              <a:rPr lang="en-US" sz="2600" dirty="0" smtClean="0"/>
              <a:t>Professional organizations: very important to connect through review panels, committee work, session organization, ultimately leading to becoming Associate Editor, Conference Chair, etc.</a:t>
            </a:r>
          </a:p>
          <a:p>
            <a:r>
              <a:rPr lang="en-US" sz="2600" dirty="0" smtClean="0"/>
              <a:t>Scholarship</a:t>
            </a:r>
          </a:p>
          <a:p>
            <a:r>
              <a:rPr lang="en-US" sz="2600" dirty="0" smtClean="0"/>
              <a:t>However…</a:t>
            </a:r>
            <a:r>
              <a:rPr lang="en-US" sz="2600" b="1" dirty="0" smtClean="0"/>
              <a:t>be selective and strategic in service!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0479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Collegiality</a:t>
            </a:r>
          </a:p>
          <a:p>
            <a:r>
              <a:rPr lang="en-US" dirty="0" smtClean="0"/>
              <a:t>Entrepreneurial</a:t>
            </a:r>
          </a:p>
          <a:p>
            <a:r>
              <a:rPr lang="en-US" dirty="0" smtClean="0"/>
              <a:t>Problem solver</a:t>
            </a:r>
          </a:p>
          <a:p>
            <a:r>
              <a:rPr lang="en-US" dirty="0" smtClean="0"/>
              <a:t>Responsive</a:t>
            </a:r>
          </a:p>
          <a:p>
            <a:r>
              <a:rPr lang="en-US" dirty="0" smtClean="0"/>
              <a:t>Ask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92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strategic plan of University, College/School, Department</a:t>
            </a:r>
          </a:p>
          <a:p>
            <a:r>
              <a:rPr lang="en-US" dirty="0" smtClean="0"/>
              <a:t>Identify metrics that relate to you and your goals</a:t>
            </a:r>
          </a:p>
          <a:p>
            <a:r>
              <a:rPr lang="en-US" dirty="0" smtClean="0"/>
              <a:t>Align your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82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 Quick Start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papers and proposals regularly</a:t>
            </a:r>
          </a:p>
          <a:p>
            <a:r>
              <a:rPr lang="en-US" dirty="0" smtClean="0"/>
              <a:t>Spending right amount of time, but not over preparing for teaching</a:t>
            </a:r>
          </a:p>
          <a:p>
            <a:r>
              <a:rPr lang="en-US" dirty="0" smtClean="0"/>
              <a:t>Recruit the right graduate students</a:t>
            </a:r>
          </a:p>
          <a:p>
            <a:r>
              <a:rPr lang="en-US" dirty="0" smtClean="0"/>
              <a:t>Network, socialize with colleagues, internally and externally</a:t>
            </a:r>
          </a:p>
          <a:p>
            <a:r>
              <a:rPr lang="en-US" dirty="0" smtClean="0"/>
              <a:t>Set clear goals and plans – write them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71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Annual Performance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284928" cy="4522831"/>
          </a:xfrm>
        </p:spPr>
        <p:txBody>
          <a:bodyPr/>
          <a:lstStyle/>
          <a:p>
            <a:r>
              <a:rPr lang="en-US" sz="2400" dirty="0" smtClean="0"/>
              <a:t>Obtain copy of annual performance review guidelines</a:t>
            </a:r>
          </a:p>
          <a:p>
            <a:r>
              <a:rPr lang="en-US" sz="2400" dirty="0" smtClean="0"/>
              <a:t>Common items</a:t>
            </a:r>
          </a:p>
          <a:p>
            <a:pPr lvl="1"/>
            <a:r>
              <a:rPr lang="en-US" sz="2000" dirty="0" smtClean="0"/>
              <a:t>Goals</a:t>
            </a:r>
          </a:p>
          <a:p>
            <a:pPr lvl="1"/>
            <a:r>
              <a:rPr lang="en-US" sz="2000" dirty="0" smtClean="0"/>
              <a:t>Teaching; evidence of teaching/learning effectiveness</a:t>
            </a:r>
          </a:p>
          <a:p>
            <a:pPr lvl="1"/>
            <a:r>
              <a:rPr lang="en-US" sz="2000" dirty="0" smtClean="0"/>
              <a:t>Scholarly publications</a:t>
            </a:r>
          </a:p>
          <a:p>
            <a:pPr lvl="1"/>
            <a:r>
              <a:rPr lang="en-US" sz="2000" dirty="0" smtClean="0"/>
              <a:t>Grant success</a:t>
            </a:r>
          </a:p>
          <a:p>
            <a:pPr lvl="1"/>
            <a:r>
              <a:rPr lang="en-US" sz="2000" dirty="0" smtClean="0"/>
              <a:t>Mentoring</a:t>
            </a:r>
          </a:p>
          <a:p>
            <a:pPr lvl="1"/>
            <a:r>
              <a:rPr lang="en-US" sz="2000" dirty="0" smtClean="0"/>
              <a:t>Graduate students and post docs mentored</a:t>
            </a:r>
          </a:p>
          <a:p>
            <a:pPr lvl="1"/>
            <a:r>
              <a:rPr lang="en-US" sz="2000" dirty="0" smtClean="0"/>
              <a:t>Presentations</a:t>
            </a:r>
          </a:p>
          <a:p>
            <a:pPr lvl="1"/>
            <a:r>
              <a:rPr lang="en-US" sz="2000" dirty="0" smtClean="0"/>
              <a:t>Awards</a:t>
            </a:r>
          </a:p>
          <a:p>
            <a:pPr lvl="1"/>
            <a:r>
              <a:rPr lang="en-US" sz="2000" dirty="0" smtClean="0"/>
              <a:t>Engagement</a:t>
            </a:r>
          </a:p>
          <a:p>
            <a:pPr lvl="1"/>
            <a:r>
              <a:rPr lang="en-US" sz="2000" dirty="0" smtClean="0"/>
              <a:t>Citizenship/collegiality</a:t>
            </a:r>
          </a:p>
          <a:p>
            <a:pPr lvl="1"/>
            <a:r>
              <a:rPr lang="en-US" sz="2000" dirty="0" smtClean="0"/>
              <a:t>Teamwork</a:t>
            </a:r>
          </a:p>
        </p:txBody>
      </p:sp>
    </p:spTree>
    <p:extLst>
      <p:ext uri="{BB962C8B-B14F-4D97-AF65-F5344CB8AC3E}">
        <p14:creationId xmlns:p14="http://schemas.microsoft.com/office/powerpoint/2010/main" val="920777694"/>
      </p:ext>
    </p:extLst>
  </p:cSld>
  <p:clrMapOvr>
    <a:masterClrMapping/>
  </p:clrMapOvr>
</p:sld>
</file>

<file path=ppt/theme/theme1.xml><?xml version="1.0" encoding="utf-8"?>
<a:theme xmlns:a="http://schemas.openxmlformats.org/drawingml/2006/main" name="Leahs PowerPoint Master20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CoE_template_2010_v4</Template>
  <TotalTime>991</TotalTime>
  <Words>678</Words>
  <Application>Microsoft Office PowerPoint</Application>
  <PresentationFormat>On-screen Show (4:3)</PresentationFormat>
  <Paragraphs>141</Paragraphs>
  <Slides>16</Slides>
  <Notes>5</Notes>
  <HiddenSlides>4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 Unicode MS</vt:lpstr>
      <vt:lpstr>Arial</vt:lpstr>
      <vt:lpstr>Calibri</vt:lpstr>
      <vt:lpstr>Corbel</vt:lpstr>
      <vt:lpstr>Courier New</vt:lpstr>
      <vt:lpstr>Lucida Grande</vt:lpstr>
      <vt:lpstr>Wingdings</vt:lpstr>
      <vt:lpstr>Wingdings 2</vt:lpstr>
      <vt:lpstr>Leahs PowerPoint Master2010</vt:lpstr>
      <vt:lpstr>Custom Design</vt:lpstr>
      <vt:lpstr>1_Custom Design</vt:lpstr>
      <vt:lpstr>What is Expected of  New Faculty Members? (How to succeed?) </vt:lpstr>
      <vt:lpstr>What do faculty do?</vt:lpstr>
      <vt:lpstr>Research (Discovery)</vt:lpstr>
      <vt:lpstr>Teaching (Learning)</vt:lpstr>
      <vt:lpstr>Engagement and Service</vt:lpstr>
      <vt:lpstr>Other Expectations</vt:lpstr>
      <vt:lpstr>Strategic Plan</vt:lpstr>
      <vt:lpstr>Getting a Quick Start</vt:lpstr>
      <vt:lpstr>Annual Performance Review</vt:lpstr>
      <vt:lpstr>Faculty Orientation Essentials</vt:lpstr>
      <vt:lpstr>Understanding P&amp;T</vt:lpstr>
      <vt:lpstr>Some suggestions as you start</vt:lpstr>
      <vt:lpstr>Faculty Career Progress</vt:lpstr>
      <vt:lpstr>Some Helpful Resources/Policies</vt:lpstr>
      <vt:lpstr>Resources/Policies (cont’d)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 and Tenure: Some Suggestions</dc:title>
  <dc:creator>kokini</dc:creator>
  <cp:lastModifiedBy>Bush, Deidre J</cp:lastModifiedBy>
  <cp:revision>76</cp:revision>
  <cp:lastPrinted>2014-03-06T22:26:46Z</cp:lastPrinted>
  <dcterms:created xsi:type="dcterms:W3CDTF">2012-10-10T13:22:19Z</dcterms:created>
  <dcterms:modified xsi:type="dcterms:W3CDTF">2017-03-20T15:24:37Z</dcterms:modified>
</cp:coreProperties>
</file>