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8" r:id="rId2"/>
    <p:sldId id="273" r:id="rId3"/>
    <p:sldId id="279" r:id="rId4"/>
    <p:sldId id="272" r:id="rId5"/>
    <p:sldId id="275" r:id="rId6"/>
    <p:sldId id="260" r:id="rId7"/>
    <p:sldId id="274" r:id="rId8"/>
    <p:sldId id="277" r:id="rId9"/>
    <p:sldId id="276" r:id="rId10"/>
    <p:sldId id="278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5" autoAdjust="0"/>
    <p:restoredTop sz="83396" autoAdjust="0"/>
  </p:normalViewPr>
  <p:slideViewPr>
    <p:cSldViewPr>
      <p:cViewPr>
        <p:scale>
          <a:sx n="100" d="100"/>
          <a:sy n="100" d="100"/>
        </p:scale>
        <p:origin x="-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80" d="100"/>
          <a:sy n="80" d="100"/>
        </p:scale>
        <p:origin x="-3942" y="-94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77E90-9A48-4933-8792-E815FA27DEC4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5E0DA-5E16-49DB-8C7E-9BE516304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8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5E0DA-5E16-49DB-8C7E-9BE51630478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C2DE62-89A5-4DF8-81EF-60952A9827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F86A8-1B59-48B9-80FF-AF361939781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5E14A2-D94B-41A5-B0D9-0ED497C0D0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EB998-2AA6-4C70-9203-6EDCC70683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733CC-2D17-4E1F-ACCF-660C5766D8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A44F46-E91F-4704-ABDD-85DA5B0FB6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5752A8-2C39-4BF5-B2C6-20D13FCD3D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52A7D-068C-4EFE-9881-0FC26431D6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5D2B3E-06DE-419E-A3F2-D696CD3E23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76941-BF7D-48BC-8F6C-63C208A4BD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1B125-8903-4A80-93EE-E74F81FB30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376C9F-AB28-43E5-B866-863CDF9CD3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438400" y="3505200"/>
            <a:ext cx="6553200" cy="1905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/>
            <a:r>
              <a:rPr lang="en-US" sz="3200" cap="none" dirty="0" smtClean="0">
                <a:latin typeface="+mn-lt"/>
              </a:rPr>
              <a:t>The approach Sally described has   </a:t>
            </a:r>
            <a:br>
              <a:rPr lang="en-US" sz="3200" cap="none" dirty="0" smtClean="0">
                <a:latin typeface="+mn-lt"/>
              </a:rPr>
            </a:br>
            <a:r>
              <a:rPr lang="en-US" sz="3200" cap="none" dirty="0" smtClean="0">
                <a:latin typeface="+mn-lt"/>
              </a:rPr>
              <a:t>made a huge, </a:t>
            </a:r>
            <a:r>
              <a:rPr lang="en-US" sz="3200" u="sng" cap="none" dirty="0" smtClean="0">
                <a:latin typeface="+mn-lt"/>
              </a:rPr>
              <a:t>huge</a:t>
            </a:r>
            <a:r>
              <a:rPr lang="en-US" sz="3200" cap="none" dirty="0" smtClean="0">
                <a:latin typeface="+mn-lt"/>
              </a:rPr>
              <a:t> difference, </a:t>
            </a:r>
            <a:br>
              <a:rPr lang="en-US" sz="3200" cap="none" dirty="0" smtClean="0">
                <a:latin typeface="+mn-lt"/>
              </a:rPr>
            </a:br>
            <a:r>
              <a:rPr lang="en-US" sz="3200" cap="none" dirty="0" smtClean="0">
                <a:latin typeface="+mn-lt"/>
              </a:rPr>
              <a:t>many, many times </a:t>
            </a:r>
            <a:endParaRPr lang="en-US" sz="3200" cap="none" dirty="0">
              <a:latin typeface="+mn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447800" y="838200"/>
            <a:ext cx="6858000" cy="1500187"/>
          </a:xfrm>
          <a:solidFill>
            <a:schemeClr val="bg1"/>
          </a:solidFill>
        </p:spPr>
        <p:txBody>
          <a:bodyPr/>
          <a:lstStyle/>
          <a:p>
            <a:r>
              <a:rPr lang="en-US" sz="3200" b="1" dirty="0" smtClean="0"/>
              <a:t>The most common first question – </a:t>
            </a:r>
          </a:p>
          <a:p>
            <a:endParaRPr lang="en-US" sz="3200" b="1" i="1" dirty="0" smtClean="0"/>
          </a:p>
          <a:p>
            <a:r>
              <a:rPr lang="en-US" sz="3200" b="1" i="1" dirty="0" smtClean="0"/>
              <a:t>How do I write a great proposal?</a:t>
            </a:r>
            <a:endParaRPr lang="en-US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743200" y="2351181"/>
            <a:ext cx="3200400" cy="2362200"/>
          </a:xfrm>
          <a:prstGeom prst="ellipse">
            <a:avLst/>
          </a:prstGeom>
          <a:noFill/>
          <a:ln w="95250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21465" y="2895600"/>
            <a:ext cx="3200400" cy="2362200"/>
          </a:xfrm>
          <a:prstGeom prst="ellipse">
            <a:avLst/>
          </a:prstGeom>
          <a:noFill/>
          <a:ln w="952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962399" y="2057400"/>
            <a:ext cx="5945666" cy="2655981"/>
          </a:xfrm>
          <a:prstGeom prst="ellipse">
            <a:avLst/>
          </a:prstGeom>
          <a:noFill/>
          <a:ln w="952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345465" y="3124200"/>
            <a:ext cx="12192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0" y="0"/>
            <a:ext cx="68580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+mn-lt"/>
              </a:rPr>
              <a:t>Walk, Jog, Run</a:t>
            </a:r>
          </a:p>
          <a:p>
            <a:r>
              <a:rPr lang="en-US" sz="3600" b="1" dirty="0" smtClean="0">
                <a:latin typeface="+mn-lt"/>
              </a:rPr>
              <a:t>Maximize your odds</a:t>
            </a:r>
          </a:p>
          <a:p>
            <a:r>
              <a:rPr lang="en-US" sz="3600" b="1" dirty="0" smtClean="0">
                <a:latin typeface="+mn-lt"/>
              </a:rPr>
              <a:t>	</a:t>
            </a:r>
            <a:r>
              <a:rPr lang="en-US" sz="3200" dirty="0" smtClean="0">
                <a:latin typeface="+mn-lt"/>
              </a:rPr>
              <a:t>#s, different </a:t>
            </a:r>
            <a:r>
              <a:rPr lang="en-US" sz="3200" dirty="0" err="1" smtClean="0">
                <a:latin typeface="+mn-lt"/>
              </a:rPr>
              <a:t>opps</a:t>
            </a:r>
            <a:r>
              <a:rPr lang="en-US" sz="3200" dirty="0" smtClean="0">
                <a:latin typeface="+mn-lt"/>
              </a:rPr>
              <a:t>, teams</a:t>
            </a:r>
            <a:endParaRPr lang="en-US" sz="3600" dirty="0" smtClean="0">
              <a:latin typeface="+mn-lt"/>
            </a:endParaRPr>
          </a:p>
          <a:p>
            <a:endParaRPr lang="en-US" sz="3600" b="1" dirty="0" smtClean="0">
              <a:latin typeface="+mn-lt"/>
            </a:endParaRPr>
          </a:p>
          <a:p>
            <a:pPr algn="ctr"/>
            <a:endParaRPr lang="en-US" sz="2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47800" y="2133600"/>
            <a:ext cx="63246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3200" cap="none" dirty="0" smtClean="0">
                <a:latin typeface="+mn-lt"/>
              </a:rPr>
              <a:t>Volunteer to review proposals / serve on panels.  </a:t>
            </a:r>
            <a:r>
              <a:rPr lang="en-US" sz="3200" i="1" cap="none" dirty="0" smtClean="0">
                <a:latin typeface="+mn-lt"/>
              </a:rPr>
              <a:t>Why?</a:t>
            </a:r>
            <a:r>
              <a:rPr lang="en-US" sz="3200" cap="none" dirty="0" smtClean="0">
                <a:latin typeface="+mn-lt"/>
              </a:rPr>
              <a:t> </a:t>
            </a:r>
            <a:endParaRPr lang="en-US" sz="3200" cap="none" dirty="0">
              <a:latin typeface="+mn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819400" y="990600"/>
            <a:ext cx="4571999" cy="58578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Additional Thoughts:</a:t>
            </a:r>
            <a:endParaRPr lang="en-US" sz="3200" b="1" dirty="0"/>
          </a:p>
        </p:txBody>
      </p:sp>
      <p:sp>
        <p:nvSpPr>
          <p:cNvPr id="4" name="Title 6"/>
          <p:cNvSpPr txBox="1">
            <a:spLocks/>
          </p:cNvSpPr>
          <p:nvPr/>
        </p:nvSpPr>
        <p:spPr bwMode="auto">
          <a:xfrm>
            <a:off x="2438400" y="3962400"/>
            <a:ext cx="6477000" cy="1447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Don’t you hate it when students turn in work that does not match the assignment and grading rubric?</a:t>
            </a:r>
            <a:endParaRPr kumimoji="0" lang="en-US" sz="32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47800" y="2133600"/>
            <a:ext cx="6324600" cy="1752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3200" cap="none" dirty="0" smtClean="0">
                <a:latin typeface="+mn-lt"/>
              </a:rPr>
              <a:t>Consider linking research to teaching / “broader impacts” and vice versa</a:t>
            </a:r>
            <a:endParaRPr lang="en-US" sz="3200" cap="none" dirty="0">
              <a:latin typeface="+mn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819400" y="990600"/>
            <a:ext cx="4571999" cy="58578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Additional Thoughts:</a:t>
            </a:r>
            <a:endParaRPr lang="en-US" sz="3200" b="1" dirty="0"/>
          </a:p>
        </p:txBody>
      </p:sp>
      <p:sp>
        <p:nvSpPr>
          <p:cNvPr id="4" name="Title 6"/>
          <p:cNvSpPr txBox="1">
            <a:spLocks/>
          </p:cNvSpPr>
          <p:nvPr/>
        </p:nvSpPr>
        <p:spPr bwMode="auto">
          <a:xfrm>
            <a:off x="2438400" y="4267200"/>
            <a:ext cx="6477000" cy="1447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Even if it is not required, it can be a significant competitive advantage and is often helpful for T&amp;P.</a:t>
            </a:r>
            <a:endParaRPr kumimoji="0" lang="en-US" sz="32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0" y="304800"/>
            <a:ext cx="7391400" cy="1042987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smtClean="0"/>
              <a:t>But what do I propose and to which funding source?</a:t>
            </a:r>
            <a:endParaRPr lang="en-US" sz="3200" b="1" dirty="0"/>
          </a:p>
        </p:txBody>
      </p:sp>
      <p:sp>
        <p:nvSpPr>
          <p:cNvPr id="5" name="Oval 4"/>
          <p:cNvSpPr/>
          <p:nvPr/>
        </p:nvSpPr>
        <p:spPr>
          <a:xfrm>
            <a:off x="2819400" y="2514600"/>
            <a:ext cx="3200400" cy="2362200"/>
          </a:xfrm>
          <a:prstGeom prst="ellipse">
            <a:avLst/>
          </a:prstGeom>
          <a:noFill/>
          <a:ln w="952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971800" y="2971800"/>
            <a:ext cx="3200400" cy="2362200"/>
          </a:xfrm>
          <a:prstGeom prst="ellipse">
            <a:avLst/>
          </a:prstGeom>
          <a:noFill/>
          <a:ln w="952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41334" y="2133600"/>
            <a:ext cx="5945666" cy="2655981"/>
          </a:xfrm>
          <a:prstGeom prst="ellipse">
            <a:avLst/>
          </a:prstGeom>
          <a:noFill/>
          <a:ln w="952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434107">
            <a:off x="2299560" y="1670913"/>
            <a:ext cx="24208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+mn-lt"/>
              </a:rPr>
              <a:t>things you’d </a:t>
            </a:r>
          </a:p>
          <a:p>
            <a:pPr algn="ctr"/>
            <a:r>
              <a:rPr lang="en-US" sz="2800" b="1" u="sng" dirty="0" smtClean="0">
                <a:latin typeface="+mn-lt"/>
              </a:rPr>
              <a:t>love to do</a:t>
            </a:r>
            <a:endParaRPr lang="en-US" sz="2800" b="1" u="sng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 rot="399400">
            <a:off x="2559384" y="4825804"/>
            <a:ext cx="3119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things important </a:t>
            </a:r>
          </a:p>
          <a:p>
            <a:pPr algn="ctr"/>
            <a:r>
              <a:rPr lang="en-US" sz="2800" b="1" dirty="0" smtClean="0">
                <a:latin typeface="+mn-lt"/>
              </a:rPr>
              <a:t>for T&amp;P</a:t>
            </a:r>
            <a:endParaRPr lang="en-US" sz="2800" b="1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 rot="2131583">
            <a:off x="6309532" y="3024073"/>
            <a:ext cx="23214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things they</a:t>
            </a:r>
          </a:p>
          <a:p>
            <a:pPr algn="ctr"/>
            <a:r>
              <a:rPr lang="en-US" sz="2800" b="1" dirty="0" smtClean="0">
                <a:latin typeface="+mn-lt"/>
              </a:rPr>
              <a:t>want to fund</a:t>
            </a:r>
            <a:endParaRPr lang="en-US" sz="2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893535" y="2427381"/>
            <a:ext cx="3200400" cy="2362200"/>
          </a:xfrm>
          <a:prstGeom prst="ellipse">
            <a:avLst/>
          </a:prstGeom>
          <a:noFill/>
          <a:ln w="95250"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71800" y="2971800"/>
            <a:ext cx="3200400" cy="2362200"/>
          </a:xfrm>
          <a:prstGeom prst="ellipse">
            <a:avLst/>
          </a:prstGeom>
          <a:noFill/>
          <a:ln w="952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12734" y="2133600"/>
            <a:ext cx="5945666" cy="2655981"/>
          </a:xfrm>
          <a:prstGeom prst="ellipse">
            <a:avLst/>
          </a:prstGeom>
          <a:noFill/>
          <a:ln w="952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95800" y="3200400"/>
            <a:ext cx="12192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0" y="457200"/>
            <a:ext cx="6858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It’s not rocket science (unless that’s your field </a:t>
            </a:r>
            <a:r>
              <a:rPr lang="en-US" dirty="0" smtClean="0">
                <a:latin typeface="+mn-lt"/>
                <a:sym typeface="Wingdings" pitchFamily="2" charset="2"/>
              </a:rPr>
              <a:t></a:t>
            </a:r>
            <a:r>
              <a:rPr lang="en-US" dirty="0" smtClean="0">
                <a:latin typeface="+mn-lt"/>
              </a:rPr>
              <a:t>),</a:t>
            </a:r>
          </a:p>
          <a:p>
            <a:r>
              <a:rPr lang="en-US" b="1" dirty="0" smtClean="0">
                <a:latin typeface="+mn-lt"/>
              </a:rPr>
              <a:t>Investigate a range of  </a:t>
            </a:r>
          </a:p>
          <a:p>
            <a:r>
              <a:rPr lang="en-US" b="1" dirty="0" smtClean="0">
                <a:latin typeface="+mn-lt"/>
              </a:rPr>
              <a:t>funding sources for </a:t>
            </a:r>
          </a:p>
          <a:p>
            <a:r>
              <a:rPr lang="en-US" b="1" dirty="0" smtClean="0">
                <a:latin typeface="+mn-lt"/>
              </a:rPr>
              <a:t>this</a:t>
            </a:r>
          </a:p>
          <a:p>
            <a:pPr algn="ctr"/>
            <a:endParaRPr lang="en-US" sz="2800" b="1" dirty="0">
              <a:latin typeface="+mn-lt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3009900" y="1866900"/>
            <a:ext cx="1524000" cy="144780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b="1" cap="small" dirty="0" smtClean="0">
                <a:latin typeface="+mn-lt"/>
              </a:rPr>
              <a:t>walk, jog, run</a:t>
            </a:r>
            <a:endParaRPr lang="en-US" b="1" cap="small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0"/>
            <a:ext cx="7848600" cy="4114800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en-US" sz="2700" dirty="0" smtClean="0"/>
              <a:t>#1 Ohio Environmental Education Fund, $4,741</a:t>
            </a:r>
          </a:p>
          <a:p>
            <a:pPr indent="0">
              <a:buNone/>
            </a:pPr>
            <a:r>
              <a:rPr lang="en-US" sz="2700" dirty="0" smtClean="0"/>
              <a:t>#2 Northeast Ohio Inter-Institutional Urban Research Consortium $14,956</a:t>
            </a:r>
          </a:p>
          <a:p>
            <a:pPr indent="0">
              <a:buNone/>
            </a:pPr>
            <a:r>
              <a:rPr lang="en-US" sz="2700" dirty="0" smtClean="0"/>
              <a:t>#5 Great Lakes Basin Program for Soil Erosion and Sediment Control $35,000</a:t>
            </a:r>
          </a:p>
          <a:p>
            <a:pPr indent="0">
              <a:buNone/>
            </a:pPr>
            <a:r>
              <a:rPr lang="en-US" sz="2700" dirty="0" smtClean="0"/>
              <a:t>#8  National Science Foundation, $89,834</a:t>
            </a:r>
          </a:p>
          <a:p>
            <a:pPr indent="0">
              <a:buNone/>
            </a:pPr>
            <a:r>
              <a:rPr lang="en-US" sz="2700" dirty="0" smtClean="0"/>
              <a:t>#12, $100K  #24 $600K  # 39 $1.2M</a:t>
            </a:r>
          </a:p>
          <a:p>
            <a:pPr indent="0">
              <a:buNone/>
            </a:pPr>
            <a:endParaRPr lang="en-US" sz="1400" dirty="0" smtClean="0"/>
          </a:p>
          <a:p>
            <a:pPr indent="0">
              <a:buNone/>
            </a:pPr>
            <a:r>
              <a:rPr lang="en-US" sz="2400" i="1" dirty="0" smtClean="0"/>
              <a:t>Over-achieve on the initial small grants to show funders you provide great return on investment!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Maximize Your Odds</a:t>
            </a:r>
            <a:endParaRPr lang="en-US" dirty="0">
              <a:latin typeface="+mn-lt"/>
            </a:endParaRPr>
          </a:p>
        </p:txBody>
      </p:sp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295400" y="1905000"/>
            <a:ext cx="7620000" cy="3276600"/>
          </a:xfrm>
          <a:solidFill>
            <a:schemeClr val="bg1"/>
          </a:solidFill>
        </p:spPr>
        <p:txBody>
          <a:bodyPr/>
          <a:lstStyle/>
          <a:p>
            <a:r>
              <a:rPr lang="en-US" sz="2800" cap="small" dirty="0" smtClean="0"/>
              <a:t>I submit multiple proposals per year</a:t>
            </a:r>
          </a:p>
          <a:p>
            <a:pPr lvl="1">
              <a:buFont typeface="Arial" pitchFamily="34" charset="0"/>
              <a:buChar char="•"/>
            </a:pPr>
            <a:r>
              <a:rPr lang="en-US" b="1" cap="small" dirty="0" smtClean="0">
                <a:latin typeface="+mn-lt"/>
              </a:rPr>
              <a:t>frequent, high quality shots on goal</a:t>
            </a:r>
          </a:p>
          <a:p>
            <a:pPr lvl="1">
              <a:buFont typeface="Arial" pitchFamily="34" charset="0"/>
              <a:buChar char="•"/>
            </a:pPr>
            <a:r>
              <a:rPr lang="en-US" b="1" cap="small" dirty="0" smtClean="0"/>
              <a:t>shoot at several goals and always look for </a:t>
            </a:r>
            <a:r>
              <a:rPr lang="en-US" b="1" u="sng" cap="small" dirty="0" smtClean="0"/>
              <a:t>new goals </a:t>
            </a:r>
            <a:r>
              <a:rPr lang="en-US" b="1" cap="small" dirty="0" smtClean="0"/>
              <a:t>that pop up</a:t>
            </a:r>
            <a:endParaRPr lang="en-US" b="1" cap="small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cap="small" dirty="0" smtClean="0"/>
              <a:t>revise &amp; resubmit, revise &amp; resubmit</a:t>
            </a:r>
          </a:p>
          <a:p>
            <a:pPr lvl="1">
              <a:buFont typeface="Arial" pitchFamily="34" charset="0"/>
              <a:buChar char="•"/>
            </a:pPr>
            <a:r>
              <a:rPr lang="en-US" b="1" cap="small" dirty="0" smtClean="0">
                <a:latin typeface="+mn-lt"/>
              </a:rPr>
              <a:t>join / make teams for some proposals</a:t>
            </a:r>
            <a:endParaRPr lang="en-US" b="1" cap="small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why interdisciplinary teams?</a:t>
            </a:r>
            <a:br>
              <a:rPr lang="en-US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(semantics - they are usually </a:t>
            </a:r>
            <a:r>
              <a:rPr lang="en-US" sz="2400" dirty="0" err="1" smtClean="0">
                <a:latin typeface="+mn-lt"/>
              </a:rPr>
              <a:t>transdisciplinary</a:t>
            </a:r>
            <a:r>
              <a:rPr lang="en-US" sz="2400" dirty="0" smtClean="0">
                <a:latin typeface="+mn-lt"/>
              </a:rPr>
              <a:t>)</a:t>
            </a:r>
            <a:endParaRPr lang="en-US" dirty="0">
              <a:latin typeface="+mn-lt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600200" y="1905000"/>
            <a:ext cx="71628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How many grand challenges can be solved using only one discipline? The previous generation did all of the easy stuff within the discipline, the new frontier is …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Most funding agencies have increasingly focused $ on interdisciplinary teams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It’s fun and productive to bring new methods and perspectives to your work through collaborators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It opens up new funding sources and new areas for your interests and talent that would not be possible on your own</a:t>
            </a:r>
          </a:p>
          <a:p>
            <a:pPr algn="r">
              <a:lnSpc>
                <a:spcPct val="90000"/>
              </a:lnSpc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But don’t I have to be sole PI for T&amp;P?</a:t>
            </a:r>
            <a:endParaRPr lang="en-US" sz="2400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I don’t just say it, I do it …</a:t>
            </a:r>
            <a:endParaRPr lang="en-US" dirty="0">
              <a:latin typeface="+mn-lt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600200" y="1930033"/>
            <a:ext cx="4038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Agricultural and Biological Engineering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Geography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Political Science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Curriculum and Instruction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Agronomy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Geology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Physics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Technology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181600" y="1885583"/>
            <a:ext cx="4038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Urban Planning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Forestry and Natural Resources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Atmospheric Science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Biology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Statistics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Food Science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Civil Engineering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Agricultural Economics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35724" y="1371600"/>
            <a:ext cx="8636876" cy="500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en-US" dirty="0" smtClean="0">
                <a:latin typeface="+mn-lt"/>
              </a:rPr>
              <a:t>   my co-authors and co-PIs include:</a:t>
            </a:r>
            <a:endParaRPr lang="en-US" dirty="0">
              <a:latin typeface="+mn-lt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endParaRPr lang="en-US" sz="2000" dirty="0">
              <a:latin typeface="+mj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en-US" sz="24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5312996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in multiple institutions and countries.  </a:t>
            </a:r>
            <a:r>
              <a:rPr lang="en-US" i="1" dirty="0" smtClean="0">
                <a:latin typeface="+mn-lt"/>
              </a:rPr>
              <a:t>This morning I was working on……</a:t>
            </a: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1566</TotalTime>
  <Words>419</Words>
  <Application>Microsoft Office PowerPoint</Application>
  <PresentationFormat>On-screen Show (4:3)</PresentationFormat>
  <Paragraphs>72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The approach Sally described has    made a huge, huge difference,  many, many times </vt:lpstr>
      <vt:lpstr>Volunteer to review proposals / serve on panels.  Why? </vt:lpstr>
      <vt:lpstr>Consider linking research to teaching / “broader impacts” and vice versa</vt:lpstr>
      <vt:lpstr>PowerPoint Presentation</vt:lpstr>
      <vt:lpstr>PowerPoint Presentation</vt:lpstr>
      <vt:lpstr>walk, jog, run</vt:lpstr>
      <vt:lpstr>Maximize Your Odds</vt:lpstr>
      <vt:lpstr>why interdisciplinary teams? (semantics - they are usually transdisciplinary)</vt:lpstr>
      <vt:lpstr>I don’t just say it, I do it …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 King, OVPR</dc:title>
  <dc:subject>Research Development Services template</dc:subject>
  <dc:creator>Linda A. Howell, template designer</dc:creator>
  <cp:lastModifiedBy>Clark, Barbara S.</cp:lastModifiedBy>
  <cp:revision>125</cp:revision>
  <dcterms:created xsi:type="dcterms:W3CDTF">2008-03-06T15:58:37Z</dcterms:created>
  <dcterms:modified xsi:type="dcterms:W3CDTF">2013-01-29T18:23:49Z</dcterms:modified>
</cp:coreProperties>
</file>