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9144000" cy="6858000" type="screen4x3"/>
  <p:notesSz cx="7102475" cy="93694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9B23"/>
    <a:srgbClr val="856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60870" autoAdjust="0"/>
  </p:normalViewPr>
  <p:slideViewPr>
    <p:cSldViewPr snapToGrid="0" snapToObjects="1">
      <p:cViewPr varScale="1">
        <p:scale>
          <a:sx n="107" d="100"/>
          <a:sy n="107" d="100"/>
        </p:scale>
        <p:origin x="-8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8471"/>
          </a:xfrm>
          <a:prstGeom prst="rect">
            <a:avLst/>
          </a:prstGeom>
        </p:spPr>
        <p:txBody>
          <a:bodyPr vert="horz" lIns="94119" tIns="47060" rIns="94119" bIns="4706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8471"/>
          </a:xfrm>
          <a:prstGeom prst="rect">
            <a:avLst/>
          </a:prstGeom>
        </p:spPr>
        <p:txBody>
          <a:bodyPr vert="horz" lIns="94119" tIns="47060" rIns="94119" bIns="47060" rtlCol="0"/>
          <a:lstStyle>
            <a:lvl1pPr algn="r">
              <a:defRPr sz="1200"/>
            </a:lvl1pPr>
          </a:lstStyle>
          <a:p>
            <a:fld id="{24DFBC52-B33F-48B8-B7B6-2500579CD7B3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703263"/>
            <a:ext cx="4683125" cy="3513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19" tIns="47060" rIns="94119" bIns="4706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0477"/>
            <a:ext cx="5681980" cy="4216241"/>
          </a:xfrm>
          <a:prstGeom prst="rect">
            <a:avLst/>
          </a:prstGeom>
        </p:spPr>
        <p:txBody>
          <a:bodyPr vert="horz" lIns="94119" tIns="47060" rIns="94119" bIns="4706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9328"/>
            <a:ext cx="3077739" cy="468471"/>
          </a:xfrm>
          <a:prstGeom prst="rect">
            <a:avLst/>
          </a:prstGeom>
        </p:spPr>
        <p:txBody>
          <a:bodyPr vert="horz" lIns="94119" tIns="47060" rIns="94119" bIns="4706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899328"/>
            <a:ext cx="3077739" cy="468471"/>
          </a:xfrm>
          <a:prstGeom prst="rect">
            <a:avLst/>
          </a:prstGeom>
        </p:spPr>
        <p:txBody>
          <a:bodyPr vert="horz" lIns="94119" tIns="47060" rIns="94119" bIns="47060" rtlCol="0" anchor="b"/>
          <a:lstStyle>
            <a:lvl1pPr algn="r">
              <a:defRPr sz="1200"/>
            </a:lvl1pPr>
          </a:lstStyle>
          <a:p>
            <a:fld id="{7DAB1015-83A7-4BF9-BDFA-C232393B73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14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My name is Melissa Martin, I am a talent acquisition specialist in Human Resources. </a:t>
            </a:r>
          </a:p>
          <a:p>
            <a:r>
              <a:rPr lang="en-US" baseline="0" dirty="0" smtClean="0"/>
              <a:t>Today, I want to talk with you about Dual Career Assistance. </a:t>
            </a:r>
          </a:p>
          <a:p>
            <a:r>
              <a:rPr lang="en-US" baseline="0" dirty="0" smtClean="0"/>
              <a:t>My role in HR provides me with the opportunity to maintain responsibility for the staff side of the dual career assistance program.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Before we get started, I’d to share a little bit about my background: I am a Purdue graduate, certified Professional in Human Resources and I have been with Purdue as a Talent Acquisition Specialist for a little over nine years. I have been working with dual career candidates for about 3-4 years prior to the formal creation of the dual career assistance program two years ago. </a:t>
            </a:r>
          </a:p>
          <a:p>
            <a:endParaRPr lang="en-US" baseline="0" dirty="0" smtClean="0"/>
          </a:p>
          <a:p>
            <a:r>
              <a:rPr lang="en-US" i="1" baseline="0" dirty="0" smtClean="0"/>
              <a:t>SLIDE CHANGE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AB1015-83A7-4BF9-BDFA-C232393B737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Today,</a:t>
            </a:r>
            <a:r>
              <a:rPr lang="en-US" baseline="0" dirty="0" smtClean="0"/>
              <a:t> I want to cover an overview of the dual career assistance program with you; review the summary of 2012’s activity; and discuss some frequently asked questions.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AB1015-83A7-4BF9-BDFA-C232393B737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1192">
              <a:defRPr/>
            </a:pPr>
            <a:r>
              <a:rPr lang="en-US" b="0" baseline="0" dirty="0" smtClean="0"/>
              <a:t>The dual career assistance program was formally put into place in January 2011. </a:t>
            </a:r>
          </a:p>
          <a:p>
            <a:pPr defTabSz="941192">
              <a:defRPr/>
            </a:pPr>
            <a:endParaRPr lang="en-US" b="0" baseline="0" dirty="0" smtClean="0"/>
          </a:p>
          <a:p>
            <a:pPr defTabSz="941192">
              <a:defRPr/>
            </a:pPr>
            <a:r>
              <a:rPr lang="en-US" b="0" baseline="0" dirty="0" smtClean="0"/>
              <a:t>The program is a </a:t>
            </a:r>
            <a:r>
              <a:rPr lang="en-US" b="1" baseline="0" dirty="0" smtClean="0"/>
              <a:t>partnership</a:t>
            </a:r>
            <a:r>
              <a:rPr lang="en-US" b="0" baseline="0" dirty="0" smtClean="0"/>
              <a:t> between the Office of the Provost and Human Resources.</a:t>
            </a:r>
          </a:p>
          <a:p>
            <a:pPr defTabSz="941192">
              <a:defRPr/>
            </a:pPr>
            <a:r>
              <a:rPr lang="en-US" b="0" baseline="0" dirty="0" smtClean="0"/>
              <a:t>This type of partnership is a unique arrangement. In my benchmarking research of other dual career programs, I learned that not many other Programs in higher education own this type of partnership. </a:t>
            </a:r>
          </a:p>
          <a:p>
            <a:pPr defTabSz="941192">
              <a:defRPr/>
            </a:pPr>
            <a:r>
              <a:rPr lang="en-US" b="0" baseline="0" dirty="0" smtClean="0"/>
              <a:t>Most other institutions offer programs that are either solely in the provost office or solely in HR.</a:t>
            </a:r>
          </a:p>
          <a:p>
            <a:pPr defTabSz="941192">
              <a:defRPr/>
            </a:pPr>
            <a:r>
              <a:rPr lang="en-US" b="0" baseline="0" dirty="0" smtClean="0"/>
              <a:t>I believe that our arrangement, here at Purdue, is a key contributor to our success as it leverages the resources from both the academic and staff side of the University.</a:t>
            </a:r>
          </a:p>
          <a:p>
            <a:pPr defTabSz="941192">
              <a:defRPr/>
            </a:pPr>
            <a:endParaRPr lang="en-US" b="0" baseline="0" dirty="0" smtClean="0"/>
          </a:p>
          <a:p>
            <a:pPr defTabSz="941192">
              <a:defRPr/>
            </a:pPr>
            <a:r>
              <a:rPr lang="en-US" b="0" baseline="0" dirty="0" smtClean="0"/>
              <a:t>I represent the </a:t>
            </a:r>
            <a:r>
              <a:rPr lang="en-US" b="0" i="1" baseline="0" dirty="0" smtClean="0"/>
              <a:t>staff </a:t>
            </a:r>
            <a:r>
              <a:rPr lang="en-US" b="0" i="0" baseline="0" dirty="0" smtClean="0"/>
              <a:t>piece of the Program and Dr. Beverly Davenport-Sypher represents the </a:t>
            </a:r>
            <a:r>
              <a:rPr lang="en-US" b="0" i="1" baseline="0" dirty="0" smtClean="0"/>
              <a:t>academic</a:t>
            </a:r>
            <a:r>
              <a:rPr lang="en-US" b="0" i="0" baseline="0" dirty="0" smtClean="0"/>
              <a:t> piece of the program. The interest area of the dual career candidate will determine whether they work with myself, Beverly or both of us. </a:t>
            </a:r>
            <a:endParaRPr lang="en-US" b="0" baseline="0" dirty="0" smtClean="0"/>
          </a:p>
          <a:p>
            <a:pPr defTabSz="941192">
              <a:defRPr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AB1015-83A7-4BF9-BDFA-C232393B737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81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1192">
              <a:defRPr/>
            </a:pPr>
            <a:r>
              <a:rPr lang="en-US" b="0" baseline="0" dirty="0" smtClean="0"/>
              <a:t>The Program’s Mission is to support the University’s efforts in recruiting and retaining faculty and senior executive staff.</a:t>
            </a:r>
          </a:p>
          <a:p>
            <a:pPr defTabSz="941192">
              <a:defRPr/>
            </a:pPr>
            <a:endParaRPr lang="en-US" b="0" baseline="0" dirty="0" smtClean="0"/>
          </a:p>
          <a:p>
            <a:pPr defTabSz="941192">
              <a:defRPr/>
            </a:pPr>
            <a:r>
              <a:rPr lang="en-US" b="0" baseline="0" dirty="0" smtClean="0"/>
              <a:t>Our Vision is to reduce the stress and enhance the opportunities for dual career transitions. </a:t>
            </a:r>
          </a:p>
          <a:p>
            <a:pPr defTabSz="941192">
              <a:defRPr/>
            </a:pPr>
            <a:endParaRPr lang="en-US" b="0" baseline="0" dirty="0" smtClean="0"/>
          </a:p>
          <a:p>
            <a:pPr defTabSz="941192">
              <a:defRPr/>
            </a:pPr>
            <a:r>
              <a:rPr lang="en-US" b="0" baseline="0" dirty="0" smtClean="0"/>
              <a:t>And our Goals are to enhance opportunities for participant success through career search counseling and increased exposure as well as I work to encourage participant driven-success.</a:t>
            </a:r>
          </a:p>
          <a:p>
            <a:pPr defTabSz="941192">
              <a:defRPr/>
            </a:pPr>
            <a:endParaRPr lang="en-US" dirty="0" smtClean="0"/>
          </a:p>
          <a:p>
            <a:pPr defTabSz="941192">
              <a:defRPr/>
            </a:pPr>
            <a:r>
              <a:rPr lang="en-US" b="0" dirty="0" smtClean="0"/>
              <a:t>Once participants are</a:t>
            </a:r>
            <a:r>
              <a:rPr lang="en-US" b="0" baseline="0" dirty="0" smtClean="0"/>
              <a:t> accepted into the Program, the </a:t>
            </a:r>
            <a:r>
              <a:rPr lang="en-US" b="1" baseline="0" dirty="0" smtClean="0"/>
              <a:t>s</a:t>
            </a:r>
            <a:r>
              <a:rPr lang="en-US" b="1" dirty="0" smtClean="0"/>
              <a:t>ervices</a:t>
            </a:r>
            <a:r>
              <a:rPr lang="en-US" dirty="0" smtClean="0"/>
              <a:t> available</a:t>
            </a:r>
            <a:r>
              <a:rPr lang="en-US" baseline="0" dirty="0" smtClean="0"/>
              <a:t> to the them </a:t>
            </a:r>
            <a:r>
              <a:rPr lang="en-US" dirty="0" smtClean="0"/>
              <a:t>are designed specifically to their needs but they typically include:</a:t>
            </a:r>
          </a:p>
          <a:p>
            <a:pPr algn="l"/>
            <a:r>
              <a:rPr lang="en-US" dirty="0" smtClean="0"/>
              <a:t>Career Search Counseling – which can include advice on where to look,</a:t>
            </a:r>
            <a:r>
              <a:rPr lang="en-US" baseline="0" dirty="0" smtClean="0"/>
              <a:t> the </a:t>
            </a:r>
            <a:r>
              <a:rPr lang="en-US" dirty="0" smtClean="0"/>
              <a:t>Purdue applicant</a:t>
            </a:r>
            <a:r>
              <a:rPr lang="en-US" baseline="0" dirty="0" smtClean="0"/>
              <a:t> tracking system, salary structure, etc. </a:t>
            </a:r>
            <a:endParaRPr lang="en-US" dirty="0" smtClean="0"/>
          </a:p>
          <a:p>
            <a:pPr algn="l"/>
            <a:r>
              <a:rPr lang="en-US" dirty="0" smtClean="0"/>
              <a:t>Resume/CV Critique</a:t>
            </a:r>
          </a:p>
          <a:p>
            <a:pPr algn="l"/>
            <a:r>
              <a:rPr lang="en-US" dirty="0" smtClean="0"/>
              <a:t>Interviewing Skills Counseling</a:t>
            </a:r>
          </a:p>
          <a:p>
            <a:pPr algn="l"/>
            <a:r>
              <a:rPr lang="en-US" dirty="0" smtClean="0"/>
              <a:t>Offer Negotiation Advice</a:t>
            </a:r>
          </a:p>
          <a:p>
            <a:pPr algn="l"/>
            <a:r>
              <a:rPr lang="en-US" dirty="0" smtClean="0"/>
              <a:t>Networking Tips – which can include</a:t>
            </a:r>
            <a:r>
              <a:rPr lang="en-US" baseline="0" dirty="0" smtClean="0"/>
              <a:t> tips on </a:t>
            </a:r>
            <a:r>
              <a:rPr lang="en-US" dirty="0" smtClean="0"/>
              <a:t>social media</a:t>
            </a:r>
            <a:r>
              <a:rPr lang="en-US" baseline="0" dirty="0" smtClean="0"/>
              <a:t> and informational interviewing as well as referring participants to groups which will help them build their professional networks locally . I will also offer to make </a:t>
            </a:r>
            <a:r>
              <a:rPr lang="en-US" dirty="0" smtClean="0"/>
              <a:t>introductions</a:t>
            </a:r>
            <a:r>
              <a:rPr lang="en-US" baseline="0" dirty="0" smtClean="0"/>
              <a:t> on behalf of the participant both within Purdue and out in the local community.</a:t>
            </a:r>
          </a:p>
          <a:p>
            <a:pPr algn="l"/>
            <a:r>
              <a:rPr lang="en-US" baseline="0" dirty="0" smtClean="0"/>
              <a:t>*Unfortunately, I cannot guarantee candidates will obtain employment but what I can guarantee is a dedicated service to helping them increase their opportunities for success.</a:t>
            </a:r>
            <a:endParaRPr lang="en-US" dirty="0" smtClean="0"/>
          </a:p>
          <a:p>
            <a:pPr defTabSz="941192">
              <a:defRPr/>
            </a:pPr>
            <a:endParaRPr lang="en-US" b="0" baseline="0" dirty="0" smtClean="0"/>
          </a:p>
          <a:p>
            <a:pPr defTabSz="941192">
              <a:defRPr/>
            </a:pPr>
            <a:r>
              <a:rPr lang="en-US" b="0" dirty="0" smtClean="0"/>
              <a:t>For participants to be eligible</a:t>
            </a:r>
            <a:r>
              <a:rPr lang="en-US" b="0" baseline="0" dirty="0" smtClean="0"/>
              <a:t> for participation in the program there are some basic </a:t>
            </a:r>
            <a:r>
              <a:rPr lang="en-US" b="1" baseline="0" dirty="0" smtClean="0"/>
              <a:t>eligibility</a:t>
            </a:r>
            <a:r>
              <a:rPr lang="en-US" b="0" baseline="0" dirty="0" smtClean="0"/>
              <a:t>  criteria that they should meet:</a:t>
            </a:r>
          </a:p>
          <a:p>
            <a:pPr algn="l"/>
            <a:r>
              <a:rPr lang="en-US" dirty="0" smtClean="0"/>
              <a:t>Participants need to be a partner of new faculty or new senior executive staff member.</a:t>
            </a:r>
          </a:p>
          <a:p>
            <a:pPr algn="l"/>
            <a:r>
              <a:rPr lang="en-US" dirty="0" smtClean="0"/>
              <a:t>They should not already be employed locally.</a:t>
            </a:r>
          </a:p>
          <a:p>
            <a:pPr algn="l"/>
            <a:r>
              <a:rPr lang="en-US" dirty="0" smtClean="0"/>
              <a:t>They must maintain</a:t>
            </a:r>
            <a:r>
              <a:rPr lang="en-US" baseline="0" dirty="0" smtClean="0"/>
              <a:t> a</a:t>
            </a:r>
            <a:r>
              <a:rPr lang="en-US" dirty="0" smtClean="0"/>
              <a:t>ctive participation</a:t>
            </a:r>
            <a:r>
              <a:rPr lang="en-US" baseline="0" dirty="0" smtClean="0"/>
              <a:t> in the Program.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AB1015-83A7-4BF9-BDFA-C232393B737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81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b" latinLnBrk="0" hangingPunct="1"/>
            <a:r>
              <a:rPr lang="en-US" dirty="0" smtClean="0"/>
              <a:t>2012 was our 2</a:t>
            </a:r>
            <a:r>
              <a:rPr lang="en-US" baseline="30000" dirty="0" smtClean="0"/>
              <a:t>nd</a:t>
            </a:r>
            <a:r>
              <a:rPr lang="en-US" dirty="0" smtClean="0"/>
              <a:t> year for the program and it was a very busy one at that! As we review this summary it is important to note that our percentages remain very comparable to those of the University of Iowa, whom I would consider to be one of the top dual career programs in the country.</a:t>
            </a:r>
          </a:p>
          <a:p>
            <a:pPr rtl="0" eaLnBrk="1" fontAlgn="b" latinLnBrk="0" hangingPunct="1"/>
            <a:endParaRPr lang="en-US" dirty="0" smtClean="0"/>
          </a:p>
          <a:p>
            <a:pPr rtl="0" eaLnBrk="1" fontAlgn="b" latinLnBrk="0" hangingPunct="1"/>
            <a:r>
              <a:rPr lang="en-US" dirty="0" smtClean="0"/>
              <a:t>Review summary…</a:t>
            </a:r>
          </a:p>
          <a:p>
            <a:pPr rtl="0" eaLnBrk="1" fontAlgn="b" latinLnBrk="0" hangingPunct="1"/>
            <a:endParaRPr lang="en-US" dirty="0" smtClean="0"/>
          </a:p>
          <a:p>
            <a:pPr rtl="0" eaLnBrk="1" fontAlgn="b" latinLnBrk="0" hangingPunct="1"/>
            <a:r>
              <a:rPr lang="en-US" i="1" dirty="0" smtClean="0"/>
              <a:t>*”Inactive/Expired" = These participants were initially met but never utilized or were responsive to the Program and expired on their one year anniversary.</a:t>
            </a:r>
          </a:p>
          <a:p>
            <a:pPr rtl="0" eaLnBrk="1" fontAlgn="b" latinLnBrk="0" hangingPunct="1"/>
            <a:endParaRPr lang="en-US" i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AB1015-83A7-4BF9-BDFA-C232393B737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761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Lastly, I thought it may help to cover some frequently asked questions…</a:t>
            </a:r>
          </a:p>
          <a:p>
            <a:endParaRPr lang="en-US" dirty="0" smtClean="0"/>
          </a:p>
          <a:p>
            <a:r>
              <a:rPr lang="en-US" dirty="0" smtClean="0"/>
              <a:t>Any other questions???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AB1015-83A7-4BF9-BDFA-C232393B737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3618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AB1015-83A7-4BF9-BDFA-C232393B737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361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7E1F-A8BE-9142-820C-B73AF694035C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C8F5-D920-BB4B-933F-7F3EB43C8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982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7E1F-A8BE-9142-820C-B73AF694035C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C8F5-D920-BB4B-933F-7F3EB43C8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98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7E1F-A8BE-9142-820C-B73AF694035C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C8F5-D920-BB4B-933F-7F3EB43C8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918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7E1F-A8BE-9142-820C-B73AF694035C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C8F5-D920-BB4B-933F-7F3EB43C8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158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7E1F-A8BE-9142-820C-B73AF694035C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C8F5-D920-BB4B-933F-7F3EB43C8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69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7E1F-A8BE-9142-820C-B73AF694035C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C8F5-D920-BB4B-933F-7F3EB43C8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535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7E1F-A8BE-9142-820C-B73AF694035C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C8F5-D920-BB4B-933F-7F3EB43C8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700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7E1F-A8BE-9142-820C-B73AF694035C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C8F5-D920-BB4B-933F-7F3EB43C8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091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7E1F-A8BE-9142-820C-B73AF694035C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C8F5-D920-BB4B-933F-7F3EB43C8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847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7E1F-A8BE-9142-820C-B73AF694035C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C8F5-D920-BB4B-933F-7F3EB43C8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02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7E1F-A8BE-9142-820C-B73AF694035C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C8F5-D920-BB4B-933F-7F3EB43C8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136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E7E1F-A8BE-9142-820C-B73AF694035C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0C8F5-D920-BB4B-933F-7F3EB43C82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853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urdue.edu/hr/careers/opportunities/dualcareer.html" TargetMode="External"/><Relationship Id="rId3" Type="http://schemas.openxmlformats.org/officeDocument/2006/relationships/image" Target="../media/image5.emf"/><Relationship Id="rId7" Type="http://schemas.openxmlformats.org/officeDocument/2006/relationships/hyperlink" Target="mailto:melissam@purdue.ed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purdue.edu/provost/faculty/development/dual_career_assistance.html" TargetMode="External"/><Relationship Id="rId5" Type="http://schemas.openxmlformats.org/officeDocument/2006/relationships/hyperlink" Target="mailto:bdsypher@purdue.edu" TargetMode="Externa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ines_7404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206" b="61897"/>
          <a:stretch/>
        </p:blipFill>
        <p:spPr>
          <a:xfrm>
            <a:off x="0" y="1582260"/>
            <a:ext cx="774095" cy="1960372"/>
          </a:xfrm>
          <a:prstGeom prst="rect">
            <a:avLst/>
          </a:prstGeom>
        </p:spPr>
      </p:pic>
      <p:pic>
        <p:nvPicPr>
          <p:cNvPr id="5" name="Picture 4" descr="Lines_blk.pdf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55" t="6478" b="22982"/>
          <a:stretch/>
        </p:blipFill>
        <p:spPr>
          <a:xfrm>
            <a:off x="873677" y="1582260"/>
            <a:ext cx="8270323" cy="1960372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1371600" y="2045633"/>
            <a:ext cx="6724835" cy="1496999"/>
          </a:xfrm>
        </p:spPr>
        <p:txBody>
          <a:bodyPr>
            <a:noAutofit/>
          </a:bodyPr>
          <a:lstStyle/>
          <a:p>
            <a:pPr algn="l">
              <a:lnSpc>
                <a:spcPct val="90000"/>
              </a:lnSpc>
            </a:pPr>
            <a:r>
              <a:rPr lang="en-US" sz="5200" dirty="0" smtClean="0">
                <a:latin typeface="Impact"/>
                <a:cs typeface="Impact"/>
              </a:rPr>
              <a:t>Dual Career Assistance</a:t>
            </a:r>
            <a:br>
              <a:rPr lang="en-US" sz="5200" dirty="0" smtClean="0">
                <a:latin typeface="Impact"/>
                <a:cs typeface="Impact"/>
              </a:rPr>
            </a:br>
            <a:r>
              <a:rPr lang="en-US" sz="5200" dirty="0" smtClean="0">
                <a:latin typeface="Impact"/>
                <a:cs typeface="Impact"/>
              </a:rPr>
              <a:t/>
            </a:r>
            <a:br>
              <a:rPr lang="en-US" sz="5200" dirty="0" smtClean="0">
                <a:latin typeface="Impact"/>
                <a:cs typeface="Impact"/>
              </a:rPr>
            </a:br>
            <a:endParaRPr lang="en-US" sz="5200" dirty="0">
              <a:solidFill>
                <a:srgbClr val="A3792C"/>
              </a:solidFill>
              <a:latin typeface="Impact"/>
              <a:cs typeface="Impact"/>
            </a:endParaRPr>
          </a:p>
        </p:txBody>
      </p:sp>
      <p:sp>
        <p:nvSpPr>
          <p:cNvPr id="13" name="Subtitle 5"/>
          <p:cNvSpPr txBox="1">
            <a:spLocks/>
          </p:cNvSpPr>
          <p:nvPr/>
        </p:nvSpPr>
        <p:spPr>
          <a:xfrm>
            <a:off x="1371600" y="3886200"/>
            <a:ext cx="6400800" cy="6240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400" dirty="0">
              <a:latin typeface="Impact"/>
              <a:cs typeface="Impact"/>
            </a:endParaRPr>
          </a:p>
        </p:txBody>
      </p:sp>
      <p:sp>
        <p:nvSpPr>
          <p:cNvPr id="14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5794164"/>
            <a:ext cx="2133600" cy="365125"/>
          </a:xfrm>
        </p:spPr>
        <p:txBody>
          <a:bodyPr/>
          <a:lstStyle/>
          <a:p>
            <a:r>
              <a:rPr lang="en-US" sz="1400" b="1" dirty="0" smtClean="0">
                <a:solidFill>
                  <a:srgbClr val="D19B23"/>
                </a:solidFill>
                <a:latin typeface="Arial"/>
                <a:cs typeface="Arial"/>
              </a:rPr>
              <a:t>3/19/2013</a:t>
            </a:r>
            <a:endParaRPr lang="en-US" sz="1400" b="1" dirty="0">
              <a:solidFill>
                <a:srgbClr val="D19B23"/>
              </a:solidFill>
              <a:latin typeface="Arial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66556" y="5050428"/>
            <a:ext cx="2205732" cy="47705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u="none" strike="noStrike" kern="1200" baseline="0" dirty="0" smtClean="0">
                <a:solidFill>
                  <a:srgbClr val="494333">
                    <a:alpha val="70000"/>
                  </a:srgbClr>
                </a:solidFill>
                <a:latin typeface="Arial"/>
                <a:ea typeface="+mn-ea"/>
                <a:cs typeface="Arial"/>
              </a:rPr>
              <a:t>Melissa Martin, PHR</a:t>
            </a:r>
            <a:br>
              <a:rPr lang="en-US" sz="1800" b="1" i="0" u="none" strike="noStrike" kern="1200" baseline="0" dirty="0" smtClean="0">
                <a:solidFill>
                  <a:srgbClr val="494333">
                    <a:alpha val="70000"/>
                  </a:srgbClr>
                </a:solidFill>
                <a:latin typeface="Arial"/>
                <a:ea typeface="+mn-ea"/>
                <a:cs typeface="Arial"/>
              </a:rPr>
            </a:br>
            <a:r>
              <a:rPr lang="en-US" sz="1300" b="0" i="0" u="none" strike="noStrike" kern="1200" baseline="0" dirty="0" smtClean="0">
                <a:solidFill>
                  <a:srgbClr val="494333">
                    <a:alpha val="70000"/>
                  </a:srgbClr>
                </a:solidFill>
                <a:latin typeface="Arial"/>
                <a:ea typeface="+mn-ea"/>
                <a:cs typeface="Arial"/>
              </a:rPr>
              <a:t>Talent Acquisition Specialist</a:t>
            </a:r>
          </a:p>
        </p:txBody>
      </p:sp>
      <p:pic>
        <p:nvPicPr>
          <p:cNvPr id="19" name="Picture 18" descr="PU_sigtab.eps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48"/>
          <a:stretch/>
        </p:blipFill>
        <p:spPr>
          <a:xfrm>
            <a:off x="6935432" y="5830266"/>
            <a:ext cx="1942418" cy="104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47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2273" y="1905000"/>
            <a:ext cx="7931727" cy="2295144"/>
          </a:xfrm>
          <a:prstGeom prst="rect">
            <a:avLst/>
          </a:prstGeom>
          <a:solidFill>
            <a:srgbClr val="756C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Lines_blk.70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250" r="87164" b="-1"/>
          <a:stretch/>
        </p:blipFill>
        <p:spPr>
          <a:xfrm>
            <a:off x="0" y="1905000"/>
            <a:ext cx="1119909" cy="2295144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371600" y="2002267"/>
            <a:ext cx="7086600" cy="211331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80000"/>
              </a:lnSpc>
            </a:pPr>
            <a:r>
              <a:rPr lang="en-US" sz="5800" dirty="0" smtClean="0">
                <a:solidFill>
                  <a:srgbClr val="D19B23"/>
                </a:solidFill>
                <a:latin typeface="Impact"/>
                <a:cs typeface="Impact"/>
              </a:rPr>
              <a:t>Program Overview</a:t>
            </a:r>
            <a:r>
              <a:rPr lang="en-US" sz="5800" dirty="0" smtClean="0">
                <a:latin typeface="Impact"/>
                <a:cs typeface="Impact"/>
              </a:rPr>
              <a:t/>
            </a:r>
            <a:br>
              <a:rPr lang="en-US" sz="5800" dirty="0" smtClean="0">
                <a:latin typeface="Impact"/>
                <a:cs typeface="Impact"/>
              </a:rPr>
            </a:br>
            <a:r>
              <a:rPr lang="en-US" sz="5800" dirty="0" smtClean="0">
                <a:latin typeface="Impact"/>
                <a:cs typeface="Impact"/>
              </a:rPr>
              <a:t>2012 Summary</a:t>
            </a:r>
          </a:p>
          <a:p>
            <a:pPr algn="l">
              <a:lnSpc>
                <a:spcPct val="80000"/>
              </a:lnSpc>
            </a:pPr>
            <a:r>
              <a:rPr lang="en-US" sz="5800" dirty="0" smtClean="0">
                <a:solidFill>
                  <a:srgbClr val="D19B23"/>
                </a:solidFill>
                <a:latin typeface="Impact"/>
                <a:cs typeface="Impact"/>
              </a:rPr>
              <a:t>FAQ’s </a:t>
            </a:r>
            <a:endParaRPr lang="en-US" sz="5800" dirty="0">
              <a:solidFill>
                <a:srgbClr val="D19B23"/>
              </a:solidFill>
              <a:latin typeface="Impact"/>
              <a:cs typeface="Impact"/>
            </a:endParaRPr>
          </a:p>
        </p:txBody>
      </p:sp>
      <p:pic>
        <p:nvPicPr>
          <p:cNvPr id="6" name="Picture 5" descr="PU_sigtab.eps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48"/>
          <a:stretch/>
        </p:blipFill>
        <p:spPr>
          <a:xfrm>
            <a:off x="6935432" y="5830266"/>
            <a:ext cx="1942418" cy="104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18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20316"/>
            <a:ext cx="9144000" cy="745316"/>
          </a:xfrm>
          <a:prstGeom prst="rect">
            <a:avLst/>
          </a:prstGeom>
          <a:solidFill>
            <a:srgbClr val="E3AE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h2_lines_white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37" t="4635" r="32344" b="70473"/>
          <a:stretch/>
        </p:blipFill>
        <p:spPr>
          <a:xfrm>
            <a:off x="0" y="135881"/>
            <a:ext cx="9144000" cy="72975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120316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53216" y="261494"/>
            <a:ext cx="8229600" cy="733642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>
                <a:solidFill>
                  <a:schemeClr val="bg1"/>
                </a:solidFill>
                <a:latin typeface="Impact"/>
                <a:cs typeface="Impact"/>
              </a:rPr>
              <a:t>Dual Career Assistance</a:t>
            </a:r>
            <a:endParaRPr lang="en-US" dirty="0">
              <a:solidFill>
                <a:schemeClr val="bg1"/>
              </a:solidFill>
              <a:latin typeface="Impact"/>
              <a:cs typeface="Impac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963488"/>
            <a:ext cx="231254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>
                <a:solidFill>
                  <a:srgbClr val="756C66"/>
                </a:solidFill>
                <a:latin typeface="Impact"/>
                <a:cs typeface="Impact"/>
              </a:rPr>
              <a:t>Program Overview</a:t>
            </a:r>
            <a:endParaRPr lang="en-US" sz="2000" dirty="0">
              <a:solidFill>
                <a:srgbClr val="756C66"/>
              </a:solidFill>
              <a:latin typeface="Impact"/>
              <a:cs typeface="Impact"/>
            </a:endParaRP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17276" y="6344367"/>
            <a:ext cx="476085" cy="365125"/>
          </a:xfrm>
          <a:prstGeom prst="rect">
            <a:avLst/>
          </a:prstGeom>
        </p:spPr>
        <p:txBody>
          <a:bodyPr/>
          <a:lstStyle/>
          <a:p>
            <a:pPr algn="l"/>
            <a:fld id="{FC483663-2460-5E4D-A36D-4ED7362332B4}" type="slidenum">
              <a:rPr lang="en-US" sz="1000" smtClean="0">
                <a:latin typeface="Arial"/>
                <a:cs typeface="Arial"/>
              </a:rPr>
              <a:pPr algn="l"/>
              <a:t>3</a:t>
            </a:fld>
            <a:endParaRPr lang="en-US" sz="1000" dirty="0">
              <a:latin typeface="Arial"/>
              <a:cs typeface="Arial"/>
            </a:endParaRPr>
          </a:p>
        </p:txBody>
      </p:sp>
      <p:pic>
        <p:nvPicPr>
          <p:cNvPr id="16" name="Picture 15" descr="PU_sig132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663" y="6157111"/>
            <a:ext cx="1710227" cy="666254"/>
          </a:xfrm>
          <a:prstGeom prst="rect">
            <a:avLst/>
          </a:prstGeom>
        </p:spPr>
      </p:pic>
      <p:sp>
        <p:nvSpPr>
          <p:cNvPr id="18" name="Content Placeholder 2"/>
          <p:cNvSpPr txBox="1">
            <a:spLocks/>
          </p:cNvSpPr>
          <p:nvPr/>
        </p:nvSpPr>
        <p:spPr>
          <a:xfrm>
            <a:off x="353216" y="1753381"/>
            <a:ext cx="3910901" cy="172923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fr-FR" sz="1600" dirty="0"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4563" y="1370136"/>
            <a:ext cx="774825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Program was formally started in January 2011.</a:t>
            </a:r>
          </a:p>
          <a:p>
            <a:pPr algn="ctr"/>
            <a:endParaRPr lang="en-US" b="1" dirty="0" smtClean="0"/>
          </a:p>
          <a:p>
            <a:pPr algn="ctr"/>
            <a:endParaRPr lang="en-US" dirty="0" smtClean="0"/>
          </a:p>
          <a:p>
            <a:endParaRPr lang="en-US" dirty="0" smtClean="0"/>
          </a:p>
        </p:txBody>
      </p:sp>
      <p:sp>
        <p:nvSpPr>
          <p:cNvPr id="21" name="Curved Right Arrow 20"/>
          <p:cNvSpPr/>
          <p:nvPr/>
        </p:nvSpPr>
        <p:spPr>
          <a:xfrm>
            <a:off x="2038228" y="3743220"/>
            <a:ext cx="731520" cy="1216152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Curved Left Arrow 21"/>
          <p:cNvSpPr/>
          <p:nvPr/>
        </p:nvSpPr>
        <p:spPr>
          <a:xfrm>
            <a:off x="6560143" y="3743220"/>
            <a:ext cx="731520" cy="1216152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24881" y="2262689"/>
            <a:ext cx="620618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Partnership</a:t>
            </a:r>
            <a:r>
              <a:rPr lang="en-US" sz="2800" dirty="0"/>
              <a:t> </a:t>
            </a:r>
            <a:endParaRPr lang="en-US" sz="2800" dirty="0" smtClean="0"/>
          </a:p>
          <a:p>
            <a:pPr algn="ctr"/>
            <a:r>
              <a:rPr lang="en-US" sz="2800" dirty="0" smtClean="0"/>
              <a:t>Office </a:t>
            </a:r>
            <a:r>
              <a:rPr lang="en-US" sz="2800" dirty="0"/>
              <a:t>of the Provost </a:t>
            </a:r>
            <a:r>
              <a:rPr lang="en-US" sz="2800" dirty="0" smtClean="0"/>
              <a:t>&amp; </a:t>
            </a:r>
            <a:r>
              <a:rPr lang="en-US" sz="2800" dirty="0"/>
              <a:t>Human Resources</a:t>
            </a:r>
          </a:p>
          <a:p>
            <a:pPr algn="ctr"/>
            <a:r>
              <a:rPr lang="en-US" sz="2800" dirty="0"/>
              <a:t>Unique Arrangement</a:t>
            </a:r>
          </a:p>
          <a:p>
            <a:pPr algn="ctr"/>
            <a:r>
              <a:rPr lang="en-US" sz="2800" dirty="0"/>
              <a:t>Key to Success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143" y="4959372"/>
            <a:ext cx="473052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Academic</a:t>
            </a:r>
          </a:p>
          <a:p>
            <a:pPr algn="ctr"/>
            <a:r>
              <a:rPr lang="en-US" sz="2800" dirty="0" smtClean="0"/>
              <a:t>Beverly Davenport-Sypher, PhD</a:t>
            </a:r>
          </a:p>
          <a:p>
            <a:pPr algn="ctr"/>
            <a:r>
              <a:rPr lang="en-US" sz="2800" dirty="0" smtClean="0"/>
              <a:t>Vice Provost for Faculty Affairs</a:t>
            </a:r>
            <a:endParaRPr lang="en-US" sz="2800" dirty="0"/>
          </a:p>
        </p:txBody>
      </p:sp>
      <p:sp>
        <p:nvSpPr>
          <p:cNvPr id="25" name="TextBox 24"/>
          <p:cNvSpPr txBox="1"/>
          <p:nvPr/>
        </p:nvSpPr>
        <p:spPr>
          <a:xfrm>
            <a:off x="4755669" y="4959372"/>
            <a:ext cx="421442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Staff </a:t>
            </a:r>
          </a:p>
          <a:p>
            <a:pPr algn="ctr"/>
            <a:r>
              <a:rPr lang="en-US" sz="2800" dirty="0" smtClean="0"/>
              <a:t>Melissa Martin, PHR</a:t>
            </a:r>
          </a:p>
          <a:p>
            <a:pPr algn="ctr"/>
            <a:r>
              <a:rPr lang="en-US" sz="2800" dirty="0" smtClean="0"/>
              <a:t>Talent Acquisition Specialist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2790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 animBg="1"/>
      <p:bldP spid="22" grpId="0" animBg="1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20316"/>
            <a:ext cx="9144000" cy="745316"/>
          </a:xfrm>
          <a:prstGeom prst="rect">
            <a:avLst/>
          </a:prstGeom>
          <a:solidFill>
            <a:srgbClr val="E3AE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h2_lines_white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37" t="4635" r="32344" b="70473"/>
          <a:stretch/>
        </p:blipFill>
        <p:spPr>
          <a:xfrm>
            <a:off x="0" y="135881"/>
            <a:ext cx="9144000" cy="72975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120316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53216" y="261494"/>
            <a:ext cx="8229600" cy="733642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>
                <a:solidFill>
                  <a:schemeClr val="bg1"/>
                </a:solidFill>
                <a:latin typeface="Impact"/>
                <a:cs typeface="Impact"/>
              </a:rPr>
              <a:t>Dual Career Assistance</a:t>
            </a:r>
            <a:endParaRPr lang="en-US" dirty="0">
              <a:solidFill>
                <a:schemeClr val="bg1"/>
              </a:solidFill>
              <a:latin typeface="Impact"/>
              <a:cs typeface="Impac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963488"/>
            <a:ext cx="231254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>
                <a:solidFill>
                  <a:srgbClr val="756C66"/>
                </a:solidFill>
                <a:latin typeface="Impact"/>
                <a:cs typeface="Impact"/>
              </a:rPr>
              <a:t>Program Overview</a:t>
            </a:r>
            <a:endParaRPr lang="en-US" sz="2000" dirty="0">
              <a:solidFill>
                <a:srgbClr val="756C66"/>
              </a:solidFill>
              <a:latin typeface="Impact"/>
              <a:cs typeface="Impact"/>
            </a:endParaRP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17276" y="6344367"/>
            <a:ext cx="476085" cy="365125"/>
          </a:xfrm>
          <a:prstGeom prst="rect">
            <a:avLst/>
          </a:prstGeom>
        </p:spPr>
        <p:txBody>
          <a:bodyPr/>
          <a:lstStyle/>
          <a:p>
            <a:pPr algn="l"/>
            <a:fld id="{FC483663-2460-5E4D-A36D-4ED7362332B4}" type="slidenum">
              <a:rPr lang="en-US" sz="1000" smtClean="0">
                <a:latin typeface="Arial"/>
                <a:cs typeface="Arial"/>
              </a:rPr>
              <a:pPr algn="l"/>
              <a:t>4</a:t>
            </a:fld>
            <a:endParaRPr lang="en-US" sz="1000" dirty="0">
              <a:latin typeface="Arial"/>
              <a:cs typeface="Arial"/>
            </a:endParaRPr>
          </a:p>
        </p:txBody>
      </p:sp>
      <p:pic>
        <p:nvPicPr>
          <p:cNvPr id="16" name="Picture 15" descr="PU_sig132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663" y="6157111"/>
            <a:ext cx="1710227" cy="666254"/>
          </a:xfrm>
          <a:prstGeom prst="rect">
            <a:avLst/>
          </a:prstGeom>
        </p:spPr>
      </p:pic>
      <p:sp>
        <p:nvSpPr>
          <p:cNvPr id="18" name="Content Placeholder 2"/>
          <p:cNvSpPr txBox="1">
            <a:spLocks/>
          </p:cNvSpPr>
          <p:nvPr/>
        </p:nvSpPr>
        <p:spPr>
          <a:xfrm>
            <a:off x="353216" y="1753381"/>
            <a:ext cx="3910901" cy="172923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fr-FR" sz="1600" dirty="0">
              <a:latin typeface="Arial"/>
              <a:cs typeface="Arial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49232" y="1491771"/>
            <a:ext cx="41320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Mission</a:t>
            </a:r>
          </a:p>
          <a:p>
            <a:pPr algn="ctr"/>
            <a:r>
              <a:rPr lang="en-US" sz="2000" dirty="0" smtClean="0"/>
              <a:t>Support the University’s efforts in recruiting and retaining faculty and senior executive staff.</a:t>
            </a:r>
            <a:endParaRPr lang="en-US" sz="2000" b="1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4561987" y="3944275"/>
            <a:ext cx="443990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Eligibility</a:t>
            </a:r>
          </a:p>
          <a:p>
            <a:pPr algn="ctr"/>
            <a:r>
              <a:rPr lang="en-US" sz="2000" dirty="0" smtClean="0"/>
              <a:t>Partner of new faculty or new senior executive staff.</a:t>
            </a:r>
          </a:p>
          <a:p>
            <a:pPr algn="ctr"/>
            <a:r>
              <a:rPr lang="en-US" sz="2000" dirty="0" smtClean="0"/>
              <a:t>Should not already be employed locally.</a:t>
            </a:r>
          </a:p>
          <a:p>
            <a:pPr algn="ctr"/>
            <a:r>
              <a:rPr lang="en-US" sz="2000" dirty="0" smtClean="0"/>
              <a:t>Active participation.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4970545" y="1389730"/>
            <a:ext cx="361227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Services</a:t>
            </a:r>
            <a:endParaRPr lang="en-US" sz="2000" dirty="0"/>
          </a:p>
          <a:p>
            <a:pPr algn="ctr"/>
            <a:r>
              <a:rPr lang="en-US" sz="2000" dirty="0" smtClean="0"/>
              <a:t>Career Search Counseling</a:t>
            </a:r>
          </a:p>
          <a:p>
            <a:pPr algn="ctr"/>
            <a:r>
              <a:rPr lang="en-US" sz="2000" dirty="0" smtClean="0"/>
              <a:t>Resume/CV Critique</a:t>
            </a:r>
          </a:p>
          <a:p>
            <a:pPr algn="ctr"/>
            <a:r>
              <a:rPr lang="en-US" sz="2000" dirty="0" smtClean="0"/>
              <a:t>Interviewing Skills Counseling</a:t>
            </a:r>
          </a:p>
          <a:p>
            <a:pPr algn="ctr"/>
            <a:r>
              <a:rPr lang="en-US" sz="2000" dirty="0" smtClean="0"/>
              <a:t>Offer Negotiation Advice</a:t>
            </a:r>
          </a:p>
          <a:p>
            <a:pPr algn="ctr"/>
            <a:r>
              <a:rPr lang="en-US" sz="2000" dirty="0" smtClean="0"/>
              <a:t>Networking Tips </a:t>
            </a:r>
          </a:p>
          <a:p>
            <a:pPr algn="ctr"/>
            <a:r>
              <a:rPr lang="en-US" sz="2000" i="1" dirty="0" smtClean="0"/>
              <a:t>*Cannot guarantee employment.</a:t>
            </a:r>
            <a:endParaRPr lang="en-US" sz="2000" dirty="0" smtClean="0"/>
          </a:p>
          <a:p>
            <a:pPr algn="ctr"/>
            <a:endParaRPr lang="en-US" sz="2000" b="1" dirty="0"/>
          </a:p>
        </p:txBody>
      </p:sp>
      <p:sp>
        <p:nvSpPr>
          <p:cNvPr id="22" name="Rectangle 21"/>
          <p:cNvSpPr/>
          <p:nvPr/>
        </p:nvSpPr>
        <p:spPr>
          <a:xfrm>
            <a:off x="353216" y="4144330"/>
            <a:ext cx="40280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Goals</a:t>
            </a:r>
          </a:p>
          <a:p>
            <a:pPr algn="ctr" defTabSz="914400">
              <a:defRPr/>
            </a:pPr>
            <a:r>
              <a:rPr lang="en-US" sz="2000" dirty="0" smtClean="0"/>
              <a:t>Enhance opportunities for participant success through career search counseling and increased exposure.</a:t>
            </a:r>
          </a:p>
          <a:p>
            <a:pPr algn="ctr" defTabSz="914400">
              <a:defRPr/>
            </a:pPr>
            <a:r>
              <a:rPr lang="en-US" sz="2000" dirty="0" smtClean="0"/>
              <a:t>Encourage participant driven-success.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317276" y="2820891"/>
            <a:ext cx="394684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Vision</a:t>
            </a:r>
          </a:p>
          <a:p>
            <a:pPr algn="ctr"/>
            <a:r>
              <a:rPr lang="en-US" sz="2000" dirty="0" smtClean="0"/>
              <a:t>Reduce the stress and enhance the opportunities for dual career transitions.</a:t>
            </a:r>
          </a:p>
        </p:txBody>
      </p:sp>
    </p:spTree>
    <p:extLst>
      <p:ext uri="{BB962C8B-B14F-4D97-AF65-F5344CB8AC3E}">
        <p14:creationId xmlns:p14="http://schemas.microsoft.com/office/powerpoint/2010/main" val="302790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0316"/>
            <a:ext cx="9144000" cy="745316"/>
          </a:xfrm>
          <a:prstGeom prst="rect">
            <a:avLst/>
          </a:prstGeom>
          <a:solidFill>
            <a:srgbClr val="E3AE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h2_lines_white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37" t="4635" r="32344" b="70473"/>
          <a:stretch/>
        </p:blipFill>
        <p:spPr>
          <a:xfrm>
            <a:off x="0" y="135881"/>
            <a:ext cx="9144000" cy="72975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120316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53216" y="261494"/>
            <a:ext cx="8229600" cy="733642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schemeClr val="bg1"/>
              </a:solidFill>
              <a:latin typeface="Impact"/>
              <a:cs typeface="Impac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963488"/>
            <a:ext cx="231254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>
                <a:solidFill>
                  <a:srgbClr val="756C66"/>
                </a:solidFill>
                <a:latin typeface="Impact"/>
                <a:cs typeface="Impact"/>
              </a:rPr>
              <a:t>2012 Summary</a:t>
            </a:r>
            <a:endParaRPr lang="en-US" sz="2000" dirty="0">
              <a:solidFill>
                <a:srgbClr val="756C66"/>
              </a:solidFill>
              <a:latin typeface="Impact"/>
              <a:cs typeface="Impact"/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17276" y="6344367"/>
            <a:ext cx="476085" cy="365125"/>
          </a:xfrm>
          <a:prstGeom prst="rect">
            <a:avLst/>
          </a:prstGeom>
        </p:spPr>
        <p:txBody>
          <a:bodyPr/>
          <a:lstStyle/>
          <a:p>
            <a:pPr algn="l"/>
            <a:fld id="{FC483663-2460-5E4D-A36D-4ED7362332B4}" type="slidenum">
              <a:rPr lang="en-US" sz="1000" smtClean="0">
                <a:latin typeface="Arial"/>
                <a:cs typeface="Arial"/>
              </a:rPr>
              <a:pPr algn="l"/>
              <a:t>5</a:t>
            </a:fld>
            <a:endParaRPr lang="en-US" sz="1000" dirty="0">
              <a:latin typeface="Arial"/>
              <a:cs typeface="Arial"/>
            </a:endParaRPr>
          </a:p>
        </p:txBody>
      </p:sp>
      <p:pic>
        <p:nvPicPr>
          <p:cNvPr id="9" name="Picture 8" descr="PU_sig132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663" y="6157111"/>
            <a:ext cx="1710227" cy="666254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398420" y="1398275"/>
            <a:ext cx="8347160" cy="380186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>
              <a:latin typeface="Arial"/>
              <a:cs typeface="Arial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17276" y="261494"/>
            <a:ext cx="8229600" cy="733642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>
                <a:solidFill>
                  <a:schemeClr val="bg1"/>
                </a:solidFill>
                <a:latin typeface="Impact"/>
                <a:cs typeface="Impact"/>
              </a:rPr>
              <a:t>Dual Career Assistance</a:t>
            </a:r>
            <a:endParaRPr lang="en-US" dirty="0">
              <a:solidFill>
                <a:schemeClr val="bg1"/>
              </a:solidFill>
              <a:latin typeface="Impact"/>
              <a:cs typeface="Impact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146062"/>
              </p:ext>
            </p:extLst>
          </p:nvPr>
        </p:nvGraphicFramePr>
        <p:xfrm>
          <a:off x="793361" y="1398275"/>
          <a:ext cx="7257022" cy="4258250"/>
        </p:xfrm>
        <a:graphic>
          <a:graphicData uri="http://schemas.openxmlformats.org/drawingml/2006/table">
            <a:tbl>
              <a:tblPr firstRow="1" firstCol="1" bandRow="1"/>
              <a:tblGrid>
                <a:gridCol w="902684"/>
                <a:gridCol w="1201002"/>
                <a:gridCol w="5153336"/>
              </a:tblGrid>
              <a:tr h="4258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55</a:t>
                      </a:r>
                      <a:endParaRPr lang="en-US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Total in Program</a:t>
                      </a:r>
                      <a:endParaRPr lang="en-US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58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16</a:t>
                      </a:r>
                      <a:endParaRPr lang="en-US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Carried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over from previous year (2011)</a:t>
                      </a:r>
                      <a:endParaRPr lang="en-US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58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39</a:t>
                      </a:r>
                      <a:endParaRPr lang="en-US" sz="2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New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Entered into 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Program</a:t>
                      </a:r>
                      <a:endParaRPr lang="en-US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58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19</a:t>
                      </a:r>
                      <a:endParaRPr lang="en-US" sz="2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Secured Employment (35% Total)</a:t>
                      </a:r>
                      <a:endParaRPr lang="en-US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58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13</a:t>
                      </a:r>
                      <a:endParaRPr lang="en-US" sz="2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Secured Employment (Purdue)</a:t>
                      </a:r>
                      <a:endParaRPr lang="en-US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58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  <a:endParaRPr lang="en-US" sz="2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Secured Employment (Community)</a:t>
                      </a:r>
                      <a:endParaRPr lang="en-US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58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Continued Education (5%)</a:t>
                      </a:r>
                      <a:endParaRPr lang="en-US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58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</a:t>
                      </a:r>
                      <a:endParaRPr lang="en-US" sz="2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8D4389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Inactive/Expired (15%)</a:t>
                      </a:r>
                      <a:endParaRPr lang="en-US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58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Partner Left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University (1%)</a:t>
                      </a:r>
                      <a:endParaRPr lang="en-US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58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24</a:t>
                      </a:r>
                      <a:endParaRPr lang="en-US" sz="2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Continuing Career Search into 2013 (44%)</a:t>
                      </a:r>
                      <a:endParaRPr lang="en-US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762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20316"/>
            <a:ext cx="9144000" cy="745316"/>
          </a:xfrm>
          <a:prstGeom prst="rect">
            <a:avLst/>
          </a:prstGeom>
          <a:solidFill>
            <a:srgbClr val="E3AE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h2_lines_white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37" t="4635" r="32344" b="70473"/>
          <a:stretch/>
        </p:blipFill>
        <p:spPr>
          <a:xfrm>
            <a:off x="0" y="135881"/>
            <a:ext cx="9144000" cy="72975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120316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53216" y="261494"/>
            <a:ext cx="8229600" cy="733642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>
                <a:solidFill>
                  <a:schemeClr val="bg1"/>
                </a:solidFill>
                <a:latin typeface="Impact"/>
                <a:cs typeface="Impact"/>
              </a:rPr>
              <a:t>Dual Career Assistance</a:t>
            </a:r>
            <a:endParaRPr lang="en-US" dirty="0">
              <a:solidFill>
                <a:schemeClr val="bg1"/>
              </a:solidFill>
              <a:latin typeface="Impact"/>
              <a:cs typeface="Impac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963488"/>
            <a:ext cx="343175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>
                <a:solidFill>
                  <a:srgbClr val="756C66"/>
                </a:solidFill>
                <a:latin typeface="Impact"/>
                <a:cs typeface="Impact"/>
              </a:rPr>
              <a:t>Frequently Asked Questions</a:t>
            </a:r>
            <a:endParaRPr lang="en-US" sz="2000" dirty="0">
              <a:solidFill>
                <a:srgbClr val="756C66"/>
              </a:solidFill>
              <a:latin typeface="Impact"/>
              <a:cs typeface="Impact"/>
            </a:endParaRP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17276" y="6344367"/>
            <a:ext cx="476085" cy="365125"/>
          </a:xfrm>
          <a:prstGeom prst="rect">
            <a:avLst/>
          </a:prstGeom>
        </p:spPr>
        <p:txBody>
          <a:bodyPr/>
          <a:lstStyle/>
          <a:p>
            <a:pPr algn="l"/>
            <a:fld id="{FC483663-2460-5E4D-A36D-4ED7362332B4}" type="slidenum">
              <a:rPr lang="en-US" sz="1000" smtClean="0">
                <a:latin typeface="Arial"/>
                <a:cs typeface="Arial"/>
              </a:rPr>
              <a:pPr algn="l"/>
              <a:t>6</a:t>
            </a:fld>
            <a:endParaRPr lang="en-US" sz="1000" dirty="0">
              <a:latin typeface="Arial"/>
              <a:cs typeface="Arial"/>
            </a:endParaRPr>
          </a:p>
        </p:txBody>
      </p:sp>
      <p:pic>
        <p:nvPicPr>
          <p:cNvPr id="16" name="Picture 15" descr="PU_sig132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663" y="6157111"/>
            <a:ext cx="1710227" cy="666254"/>
          </a:xfrm>
          <a:prstGeom prst="rect">
            <a:avLst/>
          </a:prstGeom>
        </p:spPr>
      </p:pic>
      <p:sp>
        <p:nvSpPr>
          <p:cNvPr id="18" name="Content Placeholder 2"/>
          <p:cNvSpPr txBox="1">
            <a:spLocks/>
          </p:cNvSpPr>
          <p:nvPr/>
        </p:nvSpPr>
        <p:spPr>
          <a:xfrm>
            <a:off x="353216" y="1753381"/>
            <a:ext cx="3910901" cy="172923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fr-FR" sz="1600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1025" y="1516379"/>
            <a:ext cx="8637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Why is participation limited to only the partners of new faculty or new senior executives?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This is due to the current limited resources of the program.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81025" y="2162710"/>
            <a:ext cx="84227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How does participation in the Program make a participant’s search for a career different than going it alone?</a:t>
            </a:r>
          </a:p>
          <a:p>
            <a:r>
              <a:rPr lang="en-US" dirty="0" smtClean="0"/>
              <a:t>Participants receive increased opportunities for success by: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heightened exposure and opportunities to hiring entities and networks.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 dedicated expert that they can turn to for career search related advice, insider tips, questions, etc…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0034" y="3917036"/>
            <a:ext cx="85446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What is Dual Career Funding (“bridge funding”)?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This  funding is typically only available for partner faculty appointments. This funding is managed through the Office of the Provost and details can be sought by contacting Dr. Beverly Davenport-Sypher, Vice Provost for Faculty Affairs. 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20034" y="5117365"/>
            <a:ext cx="1862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Other Questions?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3088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20316"/>
            <a:ext cx="9144000" cy="745316"/>
          </a:xfrm>
          <a:prstGeom prst="rect">
            <a:avLst/>
          </a:prstGeom>
          <a:solidFill>
            <a:srgbClr val="E3AE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h2_lines_white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37" t="4635" r="32344" b="70473"/>
          <a:stretch/>
        </p:blipFill>
        <p:spPr>
          <a:xfrm>
            <a:off x="0" y="135881"/>
            <a:ext cx="9144000" cy="72975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0"/>
            <a:ext cx="9144000" cy="120316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53216" y="261494"/>
            <a:ext cx="8229600" cy="733642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>
                <a:solidFill>
                  <a:schemeClr val="bg1"/>
                </a:solidFill>
                <a:latin typeface="Impact"/>
                <a:cs typeface="Impact"/>
              </a:rPr>
              <a:t>Dual Career Assistance</a:t>
            </a:r>
            <a:endParaRPr lang="en-US" dirty="0">
              <a:solidFill>
                <a:schemeClr val="bg1"/>
              </a:solidFill>
              <a:latin typeface="Impact"/>
              <a:cs typeface="Impac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963488"/>
            <a:ext cx="343175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>
                <a:solidFill>
                  <a:srgbClr val="756C66"/>
                </a:solidFill>
                <a:latin typeface="Impact"/>
                <a:cs typeface="Impact"/>
              </a:rPr>
              <a:t>Contacts</a:t>
            </a:r>
            <a:endParaRPr lang="en-US" sz="2000" dirty="0">
              <a:solidFill>
                <a:srgbClr val="756C66"/>
              </a:solidFill>
              <a:latin typeface="Impact"/>
              <a:cs typeface="Impact"/>
            </a:endParaRP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17276" y="6344367"/>
            <a:ext cx="476085" cy="365125"/>
          </a:xfrm>
          <a:prstGeom prst="rect">
            <a:avLst/>
          </a:prstGeom>
        </p:spPr>
        <p:txBody>
          <a:bodyPr/>
          <a:lstStyle/>
          <a:p>
            <a:pPr algn="l"/>
            <a:fld id="{FC483663-2460-5E4D-A36D-4ED7362332B4}" type="slidenum">
              <a:rPr lang="en-US" sz="1000" smtClean="0">
                <a:latin typeface="Arial"/>
                <a:cs typeface="Arial"/>
              </a:rPr>
              <a:pPr algn="l"/>
              <a:t>7</a:t>
            </a:fld>
            <a:endParaRPr lang="en-US" sz="1000" dirty="0">
              <a:latin typeface="Arial"/>
              <a:cs typeface="Arial"/>
            </a:endParaRPr>
          </a:p>
        </p:txBody>
      </p:sp>
      <p:pic>
        <p:nvPicPr>
          <p:cNvPr id="16" name="Picture 15" descr="PU_sig132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663" y="6157111"/>
            <a:ext cx="1710227" cy="666254"/>
          </a:xfrm>
          <a:prstGeom prst="rect">
            <a:avLst/>
          </a:prstGeom>
        </p:spPr>
      </p:pic>
      <p:sp>
        <p:nvSpPr>
          <p:cNvPr id="18" name="Content Placeholder 2"/>
          <p:cNvSpPr txBox="1">
            <a:spLocks/>
          </p:cNvSpPr>
          <p:nvPr/>
        </p:nvSpPr>
        <p:spPr>
          <a:xfrm>
            <a:off x="353216" y="1753381"/>
            <a:ext cx="3910901" cy="172923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fr-FR" sz="1600" dirty="0"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1371" y="1271265"/>
            <a:ext cx="8125493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Academic Appointments</a:t>
            </a:r>
          </a:p>
          <a:p>
            <a:pPr algn="ctr"/>
            <a:r>
              <a:rPr lang="en-US" sz="2800" dirty="0" smtClean="0"/>
              <a:t>Beverly Davenport-Sypher, PhD</a:t>
            </a:r>
          </a:p>
          <a:p>
            <a:pPr algn="ctr"/>
            <a:r>
              <a:rPr lang="en-US" sz="2800" dirty="0" smtClean="0"/>
              <a:t>Vice Provost for Faculty Affairs</a:t>
            </a:r>
          </a:p>
          <a:p>
            <a:pPr algn="ctr"/>
            <a:r>
              <a:rPr lang="en-US" sz="2800" dirty="0" smtClean="0">
                <a:hlinkClick r:id="rId5"/>
              </a:rPr>
              <a:t>bdsypher@purdue.edu</a:t>
            </a:r>
            <a:endParaRPr lang="en-US" sz="2800" dirty="0" smtClean="0"/>
          </a:p>
          <a:p>
            <a:pPr algn="ctr"/>
            <a:r>
              <a:rPr lang="en-US" sz="2800" dirty="0" smtClean="0"/>
              <a:t>49-49709</a:t>
            </a:r>
          </a:p>
          <a:p>
            <a:pPr algn="ctr"/>
            <a:r>
              <a:rPr lang="en-US" dirty="0" smtClean="0">
                <a:hlinkClick r:id="rId6"/>
              </a:rPr>
              <a:t>http://www.purdue.edu/provost/faculty/development/dual_career_assistance.html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020215" y="3795033"/>
            <a:ext cx="6487802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Staff  Appointments</a:t>
            </a:r>
          </a:p>
          <a:p>
            <a:pPr algn="ctr"/>
            <a:r>
              <a:rPr lang="en-US" sz="2800" dirty="0" smtClean="0"/>
              <a:t>Melissa Martin, PHR</a:t>
            </a:r>
          </a:p>
          <a:p>
            <a:pPr algn="ctr"/>
            <a:r>
              <a:rPr lang="en-US" sz="2800" dirty="0" smtClean="0"/>
              <a:t>Talent Acquisition Specialist</a:t>
            </a:r>
          </a:p>
          <a:p>
            <a:pPr algn="ctr"/>
            <a:r>
              <a:rPr lang="en-US" sz="2800" dirty="0" smtClean="0">
                <a:hlinkClick r:id="rId7"/>
              </a:rPr>
              <a:t>melissam@purdue.edu</a:t>
            </a:r>
            <a:r>
              <a:rPr lang="en-US" sz="2800" dirty="0" smtClean="0"/>
              <a:t> </a:t>
            </a:r>
          </a:p>
          <a:p>
            <a:pPr algn="ctr"/>
            <a:r>
              <a:rPr lang="en-US" sz="2800" dirty="0" smtClean="0"/>
              <a:t>49-46239</a:t>
            </a:r>
          </a:p>
          <a:p>
            <a:pPr algn="ctr"/>
            <a:r>
              <a:rPr lang="en-US" dirty="0" smtClean="0">
                <a:hlinkClick r:id="rId8"/>
              </a:rPr>
              <a:t>http://www.purdue.edu/hr/careers/opportunities/dualcareer.html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88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1078</Words>
  <Application>Microsoft Office PowerPoint</Application>
  <PresentationFormat>On-screen Show (4:3)</PresentationFormat>
  <Paragraphs>141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Dual Career Assistance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Purdue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 TITLE SECOND LINE AND THIRD LINE</dc:title>
  <dc:creator>Purdue Marketing Communications</dc:creator>
  <cp:lastModifiedBy>Clark, Barbara S.</cp:lastModifiedBy>
  <cp:revision>53</cp:revision>
  <dcterms:created xsi:type="dcterms:W3CDTF">2011-09-20T15:44:26Z</dcterms:created>
  <dcterms:modified xsi:type="dcterms:W3CDTF">2013-03-19T19:40:00Z</dcterms:modified>
</cp:coreProperties>
</file>