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13"/>
  </p:notesMasterIdLst>
  <p:sldIdLst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 i="1">
                <a:solidFill>
                  <a:schemeClr val="tx1"/>
                </a:solidFill>
                <a:latin typeface="Arial" charset="0"/>
              </a:defRPr>
            </a:lvl1pPr>
            <a:lvl2pPr marL="737378" indent="-283607">
              <a:defRPr sz="3200" b="1" i="1">
                <a:solidFill>
                  <a:schemeClr val="tx1"/>
                </a:solidFill>
                <a:latin typeface="Arial" charset="0"/>
              </a:defRPr>
            </a:lvl2pPr>
            <a:lvl3pPr marL="1134428" indent="-226886">
              <a:defRPr sz="3200" b="1" i="1">
                <a:solidFill>
                  <a:schemeClr val="tx1"/>
                </a:solidFill>
                <a:latin typeface="Arial" charset="0"/>
              </a:defRPr>
            </a:lvl3pPr>
            <a:lvl4pPr marL="1588199" indent="-226886">
              <a:defRPr sz="3200" b="1" i="1">
                <a:solidFill>
                  <a:schemeClr val="tx1"/>
                </a:solidFill>
                <a:latin typeface="Arial" charset="0"/>
              </a:defRPr>
            </a:lvl4pPr>
            <a:lvl5pPr marL="2041970" indent="-226886">
              <a:defRPr sz="3200" b="1" i="1">
                <a:solidFill>
                  <a:schemeClr val="tx1"/>
                </a:solidFill>
                <a:latin typeface="Arial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365B113-D062-40B1-8139-30B3F0CD7B41}" type="slidenum">
              <a:rPr lang="en-US" sz="1200" b="0" i="0">
                <a:latin typeface="Times New Roman" pitchFamily="18" charset="0"/>
              </a:rPr>
              <a:pPr/>
              <a:t>2</a:t>
            </a:fld>
            <a:endParaRPr lang="en-US" sz="1200" b="0" i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Assoc profs serve on committees reviewing assistant profs.  </a:t>
            </a:r>
          </a:p>
        </p:txBody>
      </p:sp>
    </p:spTree>
    <p:extLst>
      <p:ext uri="{BB962C8B-B14F-4D97-AF65-F5344CB8AC3E}">
        <p14:creationId xmlns:p14="http://schemas.microsoft.com/office/powerpoint/2010/main" val="160161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 i="1">
                <a:solidFill>
                  <a:schemeClr val="tx1"/>
                </a:solidFill>
                <a:latin typeface="Arial" charset="0"/>
              </a:defRPr>
            </a:lvl1pPr>
            <a:lvl2pPr marL="737378" indent="-283607">
              <a:defRPr sz="3200" b="1" i="1">
                <a:solidFill>
                  <a:schemeClr val="tx1"/>
                </a:solidFill>
                <a:latin typeface="Arial" charset="0"/>
              </a:defRPr>
            </a:lvl2pPr>
            <a:lvl3pPr marL="1134428" indent="-226886">
              <a:defRPr sz="3200" b="1" i="1">
                <a:solidFill>
                  <a:schemeClr val="tx1"/>
                </a:solidFill>
                <a:latin typeface="Arial" charset="0"/>
              </a:defRPr>
            </a:lvl3pPr>
            <a:lvl4pPr marL="1588199" indent="-226886">
              <a:defRPr sz="3200" b="1" i="1">
                <a:solidFill>
                  <a:schemeClr val="tx1"/>
                </a:solidFill>
                <a:latin typeface="Arial" charset="0"/>
              </a:defRPr>
            </a:lvl4pPr>
            <a:lvl5pPr marL="2041970" indent="-226886">
              <a:defRPr sz="3200" b="1" i="1">
                <a:solidFill>
                  <a:schemeClr val="tx1"/>
                </a:solidFill>
                <a:latin typeface="Arial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715CA82-C2ED-4272-9E25-14169C976610}" type="slidenum">
              <a:rPr lang="en-US" sz="1200" b="0" i="0">
                <a:latin typeface="Times New Roman" pitchFamily="18" charset="0"/>
              </a:rPr>
              <a:pPr/>
              <a:t>3</a:t>
            </a:fld>
            <a:endParaRPr lang="en-US" sz="1200" b="0" i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Get a copy from your department or college.  </a:t>
            </a:r>
          </a:p>
          <a:p>
            <a:r>
              <a:rPr lang="en-US" smtClean="0"/>
              <a:t>Journal publications, conference proceedings.</a:t>
            </a:r>
          </a:p>
          <a:p>
            <a:r>
              <a:rPr lang="en-US" smtClean="0"/>
              <a:t>Key words; impact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50916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43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8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Promotion and Tenure: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Some Suggestions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Klod Kokini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Professor of Mechanical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505200" y="5410200"/>
            <a:ext cx="207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ADVANCE-FAST October 21, 2014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781800" cy="4876800"/>
          </a:xfrm>
        </p:spPr>
        <p:txBody>
          <a:bodyPr/>
          <a:lstStyle/>
          <a:p>
            <a:r>
              <a:rPr lang="en-US" dirty="0" smtClean="0"/>
              <a:t>Levels of review</a:t>
            </a:r>
          </a:p>
          <a:p>
            <a:pPr lvl="1"/>
            <a:r>
              <a:rPr lang="en-US" dirty="0" smtClean="0"/>
              <a:t>Department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Board of Trustees</a:t>
            </a:r>
          </a:p>
          <a:p>
            <a:r>
              <a:rPr lang="en-US" dirty="0" smtClean="0"/>
              <a:t>Ranks</a:t>
            </a:r>
          </a:p>
          <a:p>
            <a:r>
              <a:rPr lang="en-US" dirty="0" smtClean="0"/>
              <a:t>Tenure</a:t>
            </a:r>
          </a:p>
          <a:p>
            <a:r>
              <a:rPr lang="en-US" dirty="0" smtClean="0"/>
              <a:t>Other academic recognitions</a:t>
            </a:r>
          </a:p>
        </p:txBody>
      </p:sp>
    </p:spTree>
    <p:extLst>
      <p:ext uri="{BB962C8B-B14F-4D97-AF65-F5344CB8AC3E}">
        <p14:creationId xmlns:p14="http://schemas.microsoft.com/office/powerpoint/2010/main" val="31550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r>
              <a:rPr lang="en-US" smtClean="0"/>
              <a:t>Promotion document</a:t>
            </a:r>
          </a:p>
          <a:p>
            <a:pPr lvl="1"/>
            <a:r>
              <a:rPr lang="en-US" smtClean="0"/>
              <a:t>Your scholarly accomplishments </a:t>
            </a:r>
          </a:p>
          <a:p>
            <a:pPr lvl="2"/>
            <a:r>
              <a:rPr lang="en-US" smtClean="0"/>
              <a:t>Discovery</a:t>
            </a:r>
          </a:p>
          <a:p>
            <a:pPr lvl="2"/>
            <a:r>
              <a:rPr lang="en-US" smtClean="0"/>
              <a:t>Learning</a:t>
            </a:r>
          </a:p>
          <a:p>
            <a:pPr lvl="2"/>
            <a:r>
              <a:rPr lang="en-US" smtClean="0"/>
              <a:t>Engagement</a:t>
            </a:r>
          </a:p>
          <a:p>
            <a:pPr lvl="1"/>
            <a:r>
              <a:rPr lang="en-US" smtClean="0"/>
              <a:t>Cultural variation within and among departments and colleges</a:t>
            </a:r>
          </a:p>
          <a:p>
            <a:pPr lvl="1"/>
            <a:r>
              <a:rPr lang="en-US" smtClean="0"/>
              <a:t>National and international recognition</a:t>
            </a:r>
          </a:p>
        </p:txBody>
      </p:sp>
    </p:spTree>
    <p:extLst>
      <p:ext uri="{BB962C8B-B14F-4D97-AF65-F5344CB8AC3E}">
        <p14:creationId xmlns:p14="http://schemas.microsoft.com/office/powerpoint/2010/main" val="6667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details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2667000"/>
          </a:xfrm>
        </p:spPr>
        <p:txBody>
          <a:bodyPr/>
          <a:lstStyle/>
          <a:p>
            <a:r>
              <a:rPr lang="en-US" smtClean="0"/>
              <a:t>Departments will do the most thorough review of your scholarship</a:t>
            </a:r>
          </a:p>
          <a:p>
            <a:r>
              <a:rPr lang="en-US" smtClean="0"/>
              <a:t>Reviewers at higher levels will read the letters very carefully </a:t>
            </a:r>
          </a:p>
        </p:txBody>
      </p:sp>
    </p:spTree>
    <p:extLst>
      <p:ext uri="{BB962C8B-B14F-4D97-AF65-F5344CB8AC3E}">
        <p14:creationId xmlns:p14="http://schemas.microsoft.com/office/powerpoint/2010/main" val="16040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suggestions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648200"/>
          </a:xfrm>
        </p:spPr>
        <p:txBody>
          <a:bodyPr/>
          <a:lstStyle/>
          <a:p>
            <a:r>
              <a:rPr lang="en-US" smtClean="0"/>
              <a:t>Your promotion document </a:t>
            </a:r>
          </a:p>
          <a:p>
            <a:pPr lvl="1"/>
            <a:r>
              <a:rPr lang="en-US" smtClean="0"/>
              <a:t>Start it now </a:t>
            </a:r>
          </a:p>
          <a:p>
            <a:pPr lvl="1"/>
            <a:r>
              <a:rPr lang="en-US" smtClean="0"/>
              <a:t>Think about letter writers</a:t>
            </a:r>
          </a:p>
          <a:p>
            <a:r>
              <a:rPr lang="en-US" smtClean="0"/>
              <a:t>Make sure colleagues know what you are doing</a:t>
            </a:r>
          </a:p>
          <a:p>
            <a:r>
              <a:rPr lang="en-US" smtClean="0"/>
              <a:t>Get involved professionally</a:t>
            </a:r>
          </a:p>
          <a:p>
            <a:pPr lvl="1"/>
            <a:r>
              <a:rPr lang="en-US" smtClean="0"/>
              <a:t>Chair sessions </a:t>
            </a:r>
          </a:p>
          <a:p>
            <a:pPr lvl="1"/>
            <a:r>
              <a:rPr lang="en-US" smtClean="0"/>
              <a:t>Organize workshops</a:t>
            </a:r>
          </a:p>
        </p:txBody>
      </p:sp>
    </p:spTree>
    <p:extLst>
      <p:ext uri="{BB962C8B-B14F-4D97-AF65-F5344CB8AC3E}">
        <p14:creationId xmlns:p14="http://schemas.microsoft.com/office/powerpoint/2010/main" val="13596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Understand process and requirements for success very early on.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Seek advice and mentoring from technical mentors as well as non-technical colleagues.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You have 5 years (without any tenure clock extensions) to showcase your excellence.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Quality and impact (not necessarily quantity) are key.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Ask (demand) for feedback (preferably in writing) at least once a year from 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8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Assistant Professor..contract review in the 2nd/3rd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defRPr/>
            </a:pPr>
            <a:endParaRPr lang="en-US" sz="1200" b="1" dirty="0" smtClean="0">
              <a:latin typeface="Corbel" pitchFamily="34" charset="0"/>
            </a:endParaRP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Resources/Policies to Help with Climate and Success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828800"/>
            <a:ext cx="7239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3000" b="1" dirty="0">
                <a:latin typeface="Corbel" pitchFamily="34" charset="0"/>
              </a:rPr>
              <a:t>  </a:t>
            </a:r>
            <a:r>
              <a:rPr lang="en-US" sz="2400" b="1" dirty="0" smtClean="0">
                <a:latin typeface="Corbel" pitchFamily="34" charset="0"/>
              </a:rPr>
              <a:t>Ask </a:t>
            </a:r>
            <a:r>
              <a:rPr lang="en-US" sz="2400" b="1" dirty="0">
                <a:latin typeface="Corbel" pitchFamily="34" charset="0"/>
              </a:rPr>
              <a:t>about any mentoring practices </a:t>
            </a:r>
            <a:r>
              <a:rPr lang="en-US" sz="2400" b="1" dirty="0" smtClean="0">
                <a:latin typeface="Corbel" pitchFamily="34" charset="0"/>
              </a:rPr>
              <a:t>and policies</a:t>
            </a:r>
          </a:p>
          <a:p>
            <a:pPr>
              <a:buClr>
                <a:schemeClr val="accent2"/>
              </a:buClr>
            </a:pPr>
            <a:r>
              <a:rPr lang="en-US" sz="2400" b="1" dirty="0" smtClean="0">
                <a:latin typeface="Corbel" pitchFamily="34" charset="0"/>
              </a:rPr>
              <a:t>    (e.g. formal </a:t>
            </a:r>
            <a:r>
              <a:rPr lang="en-US" sz="2400" b="1" dirty="0">
                <a:latin typeface="Corbel" pitchFamily="34" charset="0"/>
              </a:rPr>
              <a:t>mentoring in </a:t>
            </a:r>
            <a:r>
              <a:rPr lang="en-US" sz="2400" b="1" dirty="0" err="1">
                <a:latin typeface="Corbel" pitchFamily="34" charset="0"/>
              </a:rPr>
              <a:t>CoE</a:t>
            </a:r>
            <a:r>
              <a:rPr lang="en-US" sz="2400" b="1" dirty="0">
                <a:latin typeface="Corbel" pitchFamily="34" charset="0"/>
              </a:rPr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Tenure clock </a:t>
            </a:r>
            <a:r>
              <a:rPr lang="en-US" sz="2400" b="1" dirty="0" smtClean="0">
                <a:latin typeface="Corbel" pitchFamily="34" charset="0"/>
              </a:rPr>
              <a:t>extension policy (Purdue)</a:t>
            </a: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Purdue Teaching Academy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Child care (including infant care) is </a:t>
            </a:r>
            <a:r>
              <a:rPr lang="en-US" sz="2400" b="1" dirty="0" smtClean="0">
                <a:latin typeface="Corbel" pitchFamily="34" charset="0"/>
              </a:rPr>
              <a:t>available</a:t>
            </a: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400" b="1" dirty="0">
              <a:latin typeface="Corbe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b="1" dirty="0">
                <a:latin typeface="Corbel" pitchFamily="34" charset="0"/>
              </a:rPr>
              <a:t>  NSF-ADVANCE </a:t>
            </a:r>
            <a:r>
              <a:rPr lang="en-US" sz="2400" b="1" dirty="0" smtClean="0">
                <a:latin typeface="Corbel" pitchFamily="34" charset="0"/>
              </a:rPr>
              <a:t>FAST </a:t>
            </a:r>
            <a:r>
              <a:rPr lang="en-US" sz="2400" b="1" dirty="0">
                <a:latin typeface="Corbel" pitchFamily="34" charset="0"/>
              </a:rPr>
              <a:t>and other  </a:t>
            </a:r>
            <a:r>
              <a:rPr lang="en-US" sz="2400" b="1" dirty="0" smtClean="0">
                <a:latin typeface="Corbel" pitchFamily="34" charset="0"/>
              </a:rPr>
              <a:t>programs </a:t>
            </a:r>
            <a:endParaRPr lang="en-US" sz="24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Ask about any other helpful practices and policies in your college (e.g. flexible Workload Policy in </a:t>
            </a:r>
            <a:r>
              <a:rPr lang="en-US" sz="2600" b="1" dirty="0" err="1" smtClean="0"/>
              <a:t>CoE</a:t>
            </a:r>
            <a:r>
              <a:rPr lang="en-US" sz="2600" b="1" dirty="0" smtClean="0"/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Ask about activities that may help you get involved  (e.g. Women’s Faculty Committees, Diversity Action Committees), </a:t>
            </a:r>
            <a:r>
              <a:rPr lang="en-US" sz="2600" b="1" i="1" u="sng" dirty="0" smtClean="0"/>
              <a:t>but be strategic</a:t>
            </a: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600" b="1" dirty="0" smtClean="0"/>
              <a:t>Take advantage of programs for new faculty at Purdue (OVPR), college (orientation), and department (business office, graduate office)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184</TotalTime>
  <Words>402</Words>
  <Application>Microsoft Office PowerPoint</Application>
  <PresentationFormat>On-screen Show (4:3)</PresentationFormat>
  <Paragraphs>91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Leahs PowerPoint Master2010</vt:lpstr>
      <vt:lpstr>Custom Design</vt:lpstr>
      <vt:lpstr>1_Custom Design</vt:lpstr>
      <vt:lpstr>Promotion and Tenure: Some Suggestions </vt:lpstr>
      <vt:lpstr>Processes</vt:lpstr>
      <vt:lpstr>Processes</vt:lpstr>
      <vt:lpstr>Some details</vt:lpstr>
      <vt:lpstr>Some suggestions</vt:lpstr>
      <vt:lpstr>Some Suggestions</vt:lpstr>
      <vt:lpstr>Faculty Career Progress</vt:lpstr>
      <vt:lpstr>Resources/Policies to Help with Climate and Success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Bush, Deidre J</cp:lastModifiedBy>
  <cp:revision>15</cp:revision>
  <dcterms:created xsi:type="dcterms:W3CDTF">2012-10-10T13:22:19Z</dcterms:created>
  <dcterms:modified xsi:type="dcterms:W3CDTF">2014-10-21T15:44:19Z</dcterms:modified>
</cp:coreProperties>
</file>