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notesMasterIdLst>
    <p:notesMasterId r:id="rId9"/>
  </p:notesMasterIdLst>
  <p:handoutMasterIdLst>
    <p:handoutMasterId r:id="rId10"/>
  </p:handoutMasterIdLst>
  <p:sldIdLst>
    <p:sldId id="256" r:id="rId2"/>
    <p:sldId id="279" r:id="rId3"/>
    <p:sldId id="294" r:id="rId4"/>
    <p:sldId id="291" r:id="rId5"/>
    <p:sldId id="292" r:id="rId6"/>
    <p:sldId id="288" r:id="rId7"/>
    <p:sldId id="290" r:id="rId8"/>
  </p:sldIdLst>
  <p:sldSz cx="12192000" cy="6858000"/>
  <p:notesSz cx="6954838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11" userDrawn="1">
          <p15:clr>
            <a:srgbClr val="A4A3A4"/>
          </p15:clr>
        </p15:guide>
        <p15:guide id="2" pos="219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6" autoAdjust="0"/>
    <p:restoredTop sz="77416" autoAdjust="0"/>
  </p:normalViewPr>
  <p:slideViewPr>
    <p:cSldViewPr>
      <p:cViewPr varScale="1">
        <p:scale>
          <a:sx n="53" d="100"/>
          <a:sy n="53" d="100"/>
        </p:scale>
        <p:origin x="78" y="82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1902" y="-84"/>
      </p:cViewPr>
      <p:guideLst>
        <p:guide orient="horz" pos="2911"/>
        <p:guide pos="219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31022"/>
            <a:ext cx="3013763" cy="462042"/>
          </a:xfrm>
          <a:prstGeom prst="rect">
            <a:avLst/>
          </a:prstGeom>
        </p:spPr>
        <p:txBody>
          <a:bodyPr vert="horz" lIns="92532" tIns="46266" rIns="92532" bIns="4626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7" y="0"/>
            <a:ext cx="3013763" cy="462042"/>
          </a:xfrm>
          <a:prstGeom prst="rect">
            <a:avLst/>
          </a:prstGeom>
        </p:spPr>
        <p:txBody>
          <a:bodyPr vert="horz" lIns="92532" tIns="46266" rIns="92532" bIns="46266" rtlCol="0"/>
          <a:lstStyle>
            <a:lvl1pPr algn="r">
              <a:defRPr sz="1200"/>
            </a:lvl1pPr>
          </a:lstStyle>
          <a:p>
            <a:fld id="{CB92DF6C-6B09-476F-B97E-0B86B4750A8B}" type="datetime4">
              <a:rPr lang="en-US" sz="1800"/>
              <a:t>August 29, 2019</a:t>
            </a:fld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7193"/>
            <a:ext cx="3013763" cy="462042"/>
          </a:xfrm>
          <a:prstGeom prst="rect">
            <a:avLst/>
          </a:prstGeom>
        </p:spPr>
        <p:txBody>
          <a:bodyPr vert="horz" lIns="92532" tIns="46266" rIns="92532" bIns="46266" rtlCol="0" anchor="b"/>
          <a:lstStyle>
            <a:lvl1pPr algn="l">
              <a:defRPr sz="1200"/>
            </a:lvl1pPr>
          </a:lstStyle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7" y="8777193"/>
            <a:ext cx="3013763" cy="462042"/>
          </a:xfrm>
          <a:prstGeom prst="rect">
            <a:avLst/>
          </a:prstGeom>
        </p:spPr>
        <p:txBody>
          <a:bodyPr vert="horz" lIns="92532" tIns="46266" rIns="92532" bIns="46266" rtlCol="0" anchor="b"/>
          <a:lstStyle>
            <a:lvl1pPr algn="r">
              <a:defRPr sz="1200"/>
            </a:lvl1pPr>
          </a:lstStyle>
          <a:p>
            <a:r>
              <a:rPr lang="en-US" dirty="0" smtClean="0"/>
              <a:t>Page </a:t>
            </a:r>
            <a:fld id="{135EBB0F-E3E0-4665-A4A2-7FEA08CA314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cid:image001.jpg@01CB0ED7.38D67F5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8209" y="154014"/>
            <a:ext cx="2241003" cy="57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1207955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41076" y="0"/>
            <a:ext cx="3013763" cy="462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2" tIns="46266" rIns="92532" bIns="4626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000">
                <a:latin typeface="Arial" charset="0"/>
              </a:defRPr>
            </a:lvl1pPr>
          </a:lstStyle>
          <a:p>
            <a:r>
              <a:rPr lang="en-US" dirty="0" smtClean="0"/>
              <a:t>FAST</a:t>
            </a:r>
            <a:endParaRPr lang="en-US" dirty="0"/>
          </a:p>
        </p:txBody>
      </p:sp>
      <p:sp>
        <p:nvSpPr>
          <p:cNvPr id="130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98463" y="693738"/>
            <a:ext cx="6157912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0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484" y="4389399"/>
            <a:ext cx="5563870" cy="4158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2" tIns="46266" rIns="92532" bIns="462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0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7193"/>
            <a:ext cx="3013763" cy="462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2" tIns="46266" rIns="92532" bIns="4626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r>
              <a:rPr lang="en-US" dirty="0" smtClean="0"/>
              <a:t>September 11, 2012</a:t>
            </a:r>
            <a:endParaRPr lang="en-US" dirty="0"/>
          </a:p>
        </p:txBody>
      </p:sp>
      <p:sp>
        <p:nvSpPr>
          <p:cNvPr id="130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9467" y="8777193"/>
            <a:ext cx="3013763" cy="462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2" tIns="46266" rIns="92532" bIns="4626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r>
              <a:rPr lang="en-US" dirty="0" smtClean="0"/>
              <a:t>Page </a:t>
            </a:r>
            <a:fld id="{C87A8AB1-6880-4CD0-97A8-24535D7B404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cid:image001.jpg@01CB0ED7.38D67F5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1828" y="77009"/>
            <a:ext cx="2086451" cy="5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4818454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8940A4-D5A3-4C9A-92BB-9C87A885F461}" type="slidenum">
              <a:rPr lang="en-US"/>
              <a:pPr/>
              <a:t>1</a:t>
            </a:fld>
            <a:endParaRPr lang="en-US"/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693738"/>
            <a:ext cx="6157912" cy="3463925"/>
          </a:xfrm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sz="1800" dirty="0"/>
          </a:p>
          <a:p>
            <a:pPr>
              <a:buFontTx/>
              <a:buChar char="•"/>
            </a:pPr>
            <a:r>
              <a:rPr lang="en-US" sz="1800" dirty="0"/>
              <a:t>Contact me with questions or concerns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8" name="Header Placeholder 7"/>
          <p:cNvSpPr>
            <a:spLocks noGrp="1"/>
          </p:cNvSpPr>
          <p:nvPr>
            <p:ph type="hdr" sz="quarter" idx="12"/>
          </p:nvPr>
        </p:nvSpPr>
        <p:spPr>
          <a:xfrm>
            <a:off x="-2395555" y="-4312390"/>
            <a:ext cx="3013763" cy="462042"/>
          </a:xfrm>
          <a:prstGeom prst="rect">
            <a:avLst/>
          </a:prstGeom>
        </p:spPr>
        <p:txBody>
          <a:bodyPr lIns="92532" tIns="46266" rIns="92532" bIns="46266"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lang="en-US" smtClean="0"/>
              <a:t>FAST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8463" y="693738"/>
            <a:ext cx="6157912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95484" y="4389398"/>
            <a:ext cx="5563870" cy="4466405"/>
          </a:xfrm>
        </p:spPr>
        <p:txBody>
          <a:bodyPr>
            <a:normAutofit fontScale="8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sz="1500" dirty="0"/>
              <a:t>Welcome and thanks for attending</a:t>
            </a:r>
          </a:p>
          <a:p>
            <a:pPr defTabSz="925323">
              <a:buFont typeface="Arial" pitchFamily="34" charset="0"/>
              <a:buChar char="•"/>
              <a:defRPr/>
            </a:pPr>
            <a:r>
              <a:rPr lang="en-US" sz="1500" dirty="0"/>
              <a:t>Introductions</a:t>
            </a:r>
          </a:p>
          <a:p>
            <a:pPr marL="462662" lvl="1" defTabSz="925323">
              <a:buFont typeface="Arial" pitchFamily="34" charset="0"/>
              <a:buChar char="•"/>
              <a:defRPr/>
            </a:pPr>
            <a:r>
              <a:rPr lang="en-US" sz="1500" dirty="0"/>
              <a:t>Chris, Director</a:t>
            </a:r>
          </a:p>
          <a:p>
            <a:pPr marL="462662" lvl="1" defTabSz="925323">
              <a:buFont typeface="Arial" pitchFamily="34" charset="0"/>
              <a:buChar char="•"/>
              <a:defRPr/>
            </a:pPr>
            <a:r>
              <a:rPr lang="en-US" sz="1500" dirty="0"/>
              <a:t>De, Project Manager and Assistant </a:t>
            </a:r>
            <a:r>
              <a:rPr lang="en-US" sz="1500" dirty="0" smtClean="0"/>
              <a:t>Director</a:t>
            </a:r>
            <a:endParaRPr lang="en-US" sz="1500" dirty="0"/>
          </a:p>
          <a:p>
            <a:pPr marL="462662" lvl="1" defTabSz="925323">
              <a:buFont typeface="Arial" pitchFamily="34" charset="0"/>
              <a:buChar char="•"/>
              <a:defRPr/>
            </a:pPr>
            <a:r>
              <a:rPr lang="en-US" sz="1500" dirty="0"/>
              <a:t>Senior Faculty</a:t>
            </a:r>
          </a:p>
          <a:p>
            <a:pPr>
              <a:buFont typeface="Arial" pitchFamily="34" charset="0"/>
              <a:buChar char="•"/>
            </a:pPr>
            <a:endParaRPr lang="en-US" sz="1500" dirty="0"/>
          </a:p>
          <a:p>
            <a:pPr>
              <a:buFont typeface="Arial" pitchFamily="34" charset="0"/>
              <a:buChar char="•"/>
            </a:pPr>
            <a:r>
              <a:rPr lang="en-US" sz="1500" dirty="0"/>
              <a:t>ADVANCE has many initiatives</a:t>
            </a:r>
          </a:p>
          <a:p>
            <a:pPr>
              <a:buFont typeface="Arial" pitchFamily="34" charset="0"/>
              <a:buChar char="•"/>
            </a:pPr>
            <a:r>
              <a:rPr lang="en-US" sz="1500" dirty="0"/>
              <a:t>Check our website for many different activities</a:t>
            </a:r>
          </a:p>
          <a:p>
            <a:pPr>
              <a:buFont typeface="Arial" pitchFamily="34" charset="0"/>
              <a:buChar char="•"/>
            </a:pPr>
            <a:endParaRPr lang="en-US" sz="1500" dirty="0"/>
          </a:p>
          <a:p>
            <a:pPr defTabSz="925323">
              <a:buFont typeface="Arial" pitchFamily="34" charset="0"/>
              <a:buChar char="•"/>
            </a:pPr>
            <a:r>
              <a:rPr lang="en-US" sz="1500" dirty="0"/>
              <a:t>FAST is part of Goal #2</a:t>
            </a:r>
          </a:p>
          <a:p>
            <a:pPr defTabSz="925323">
              <a:buFont typeface="Arial" pitchFamily="34" charset="0"/>
              <a:buChar char="•"/>
            </a:pPr>
            <a:r>
              <a:rPr lang="en-US" sz="1500" dirty="0"/>
              <a:t>Mentoring and Professional Development has shown to be effective for retention</a:t>
            </a:r>
          </a:p>
          <a:p>
            <a:pPr defTabSz="925323">
              <a:buFont typeface="Arial" pitchFamily="34" charset="0"/>
              <a:buChar char="•"/>
            </a:pPr>
            <a:r>
              <a:rPr lang="en-US" sz="1500" dirty="0"/>
              <a:t>FAST format</a:t>
            </a:r>
          </a:p>
          <a:p>
            <a:pPr marL="462662" lvl="1" defTabSz="925323">
              <a:buFont typeface="Arial" pitchFamily="34" charset="0"/>
              <a:buChar char="•"/>
            </a:pPr>
            <a:r>
              <a:rPr lang="en-US" sz="1500" dirty="0"/>
              <a:t>Meet once/month</a:t>
            </a:r>
          </a:p>
          <a:p>
            <a:pPr marL="462662" lvl="1" defTabSz="925323">
              <a:buFont typeface="Arial" pitchFamily="34" charset="0"/>
              <a:buChar char="•"/>
            </a:pPr>
            <a:r>
              <a:rPr lang="en-US" sz="1500" dirty="0"/>
              <a:t>Same day, time and room</a:t>
            </a:r>
          </a:p>
          <a:p>
            <a:pPr marL="462662" lvl="1" defTabSz="925323">
              <a:buFont typeface="Arial" pitchFamily="34" charset="0"/>
              <a:buChar char="•"/>
            </a:pPr>
            <a:r>
              <a:rPr lang="en-US" sz="1500" dirty="0"/>
              <a:t>Different topics and speakers</a:t>
            </a:r>
          </a:p>
          <a:p>
            <a:pPr marL="462662" lvl="1" defTabSz="925323">
              <a:buFont typeface="Arial" pitchFamily="34" charset="0"/>
              <a:buChar char="•"/>
            </a:pPr>
            <a:r>
              <a:rPr lang="en-US" sz="1500" dirty="0"/>
              <a:t>All newly hired professors and postdocs</a:t>
            </a:r>
          </a:p>
          <a:p>
            <a:pPr marL="462662" lvl="1" defTabSz="925323">
              <a:buFont typeface="Arial" pitchFamily="34" charset="0"/>
              <a:buChar char="•"/>
            </a:pPr>
            <a:r>
              <a:rPr lang="en-US" sz="1500" dirty="0"/>
              <a:t>Second year faculty who requested </a:t>
            </a:r>
          </a:p>
          <a:p>
            <a:pPr marL="462662" lvl="1" defTabSz="925323">
              <a:buFont typeface="Arial" pitchFamily="34" charset="0"/>
              <a:buChar char="•"/>
            </a:pPr>
            <a:r>
              <a:rPr lang="en-US" sz="1500" dirty="0"/>
              <a:t>One or more senior faculty per </a:t>
            </a:r>
            <a:r>
              <a:rPr lang="en-US" sz="1500" dirty="0" smtClean="0"/>
              <a:t>College/School</a:t>
            </a:r>
          </a:p>
          <a:p>
            <a:pPr marL="462662" lvl="1" defTabSz="925323">
              <a:buFont typeface="Arial" pitchFamily="34" charset="0"/>
              <a:buChar char="•"/>
            </a:pPr>
            <a:r>
              <a:rPr lang="en-US" sz="1500" dirty="0" smtClean="0"/>
              <a:t>Recorded</a:t>
            </a:r>
            <a:r>
              <a:rPr lang="en-US" sz="1500" baseline="0" dirty="0" smtClean="0"/>
              <a:t> – on website</a:t>
            </a:r>
            <a:endParaRPr lang="en-US" sz="1500" dirty="0"/>
          </a:p>
          <a:p>
            <a:pPr>
              <a:buFont typeface="Arial" pitchFamily="34" charset="0"/>
              <a:buChar char="•"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A8AB1-6880-4CD0-97A8-24535D7B404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>
          <a:xfrm>
            <a:off x="-2395555" y="-4312390"/>
            <a:ext cx="3013763" cy="462042"/>
          </a:xfrm>
          <a:prstGeom prst="rect">
            <a:avLst/>
          </a:prstGeom>
        </p:spPr>
        <p:txBody>
          <a:bodyPr lIns="92532" tIns="46266" rIns="92532" bIns="46266"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4"/>
          </p:nvPr>
        </p:nvSpPr>
        <p:spPr/>
        <p:txBody>
          <a:bodyPr/>
          <a:lstStyle/>
          <a:p>
            <a:r>
              <a:rPr lang="en-US" smtClean="0"/>
              <a:t>FAST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8463" y="693738"/>
            <a:ext cx="6157912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800" dirty="0"/>
              <a:t>Flyer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/>
              <a:t>Agenda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/>
              <a:t>Moody </a:t>
            </a:r>
            <a:r>
              <a:rPr lang="en-US" sz="1800" dirty="0" smtClean="0"/>
              <a:t>publication</a:t>
            </a:r>
            <a:r>
              <a:rPr lang="en-US" sz="1800" baseline="0" dirty="0" smtClean="0"/>
              <a:t> - d</a:t>
            </a:r>
            <a:r>
              <a:rPr lang="en-US" sz="1800" dirty="0" smtClean="0"/>
              <a:t>ifferent </a:t>
            </a:r>
            <a:r>
              <a:rPr lang="en-US" sz="1800" dirty="0"/>
              <a:t>sections apply to different participants in the mentoring </a:t>
            </a:r>
            <a:r>
              <a:rPr lang="en-US" sz="1800" dirty="0" smtClean="0"/>
              <a:t>relationship</a:t>
            </a:r>
            <a:endParaRPr lang="en-US" sz="1800" dirty="0"/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Mentoring</a:t>
            </a:r>
            <a:r>
              <a:rPr lang="en-US" sz="1800" baseline="0" dirty="0" smtClean="0"/>
              <a:t> guide handout</a:t>
            </a:r>
          </a:p>
          <a:p>
            <a:pPr>
              <a:buFont typeface="Arial" pitchFamily="34" charset="0"/>
              <a:buChar char="•"/>
            </a:pPr>
            <a:r>
              <a:rPr lang="en-US" sz="1800" baseline="0" dirty="0" smtClean="0"/>
              <a:t>National Center for Faculty Development &amp; Diversity link on ADVANCE Purdue website</a:t>
            </a:r>
            <a:endParaRPr lang="en-US" sz="1800" dirty="0"/>
          </a:p>
          <a:p>
            <a:pPr>
              <a:buFont typeface="Arial" pitchFamily="34" charset="0"/>
              <a:buNone/>
            </a:pPr>
            <a:r>
              <a:rPr lang="en-US" sz="1800" dirty="0" smtClean="0"/>
              <a:t>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A8AB1-6880-4CD0-97A8-24535D7B404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>
          <a:xfrm>
            <a:off x="-2395555" y="-4312390"/>
            <a:ext cx="3013763" cy="462042"/>
          </a:xfrm>
          <a:prstGeom prst="rect">
            <a:avLst/>
          </a:prstGeom>
        </p:spPr>
        <p:txBody>
          <a:bodyPr lIns="92532" tIns="46266" rIns="92532" bIns="46266"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4"/>
          </p:nvPr>
        </p:nvSpPr>
        <p:spPr/>
        <p:txBody>
          <a:bodyPr/>
          <a:lstStyle/>
          <a:p>
            <a:r>
              <a:rPr lang="en-US" smtClean="0"/>
              <a:t>FAST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8463" y="693738"/>
            <a:ext cx="6157912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C87A8AB1-6880-4CD0-97A8-24535D7B404A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lang="en-US" smtClean="0"/>
              <a:t>FAST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2599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8463" y="693738"/>
            <a:ext cx="6157912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C87A8AB1-6880-4CD0-97A8-24535D7B404A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lang="en-US" smtClean="0"/>
              <a:t>FAST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2007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8463" y="693738"/>
            <a:ext cx="6157912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You will get to pick the other topics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A8AB1-6880-4CD0-97A8-24535D7B404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>
          <a:xfrm>
            <a:off x="-2395555" y="-4312390"/>
            <a:ext cx="3013763" cy="462042"/>
          </a:xfrm>
          <a:prstGeom prst="rect">
            <a:avLst/>
          </a:prstGeom>
        </p:spPr>
        <p:txBody>
          <a:bodyPr lIns="92532" tIns="46266" rIns="92532" bIns="46266"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4"/>
          </p:nvPr>
        </p:nvSpPr>
        <p:spPr/>
        <p:txBody>
          <a:bodyPr/>
          <a:lstStyle/>
          <a:p>
            <a:r>
              <a:rPr lang="en-US" smtClean="0"/>
              <a:t>FAST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8463" y="693738"/>
            <a:ext cx="6157912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800" dirty="0"/>
              <a:t>See flyer for FAST dates and rooms</a:t>
            </a:r>
          </a:p>
          <a:p>
            <a:pPr>
              <a:buFont typeface="Arial" pitchFamily="34" charset="0"/>
              <a:buNone/>
            </a:pPr>
            <a:endParaRPr lang="en-US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C87A8AB1-6880-4CD0-97A8-24535D7B404A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lang="en-US" smtClean="0"/>
              <a:t>FAST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4F7B-7CEA-44BF-B524-F25951C997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068184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C068-2621-48F0-8C26-96A95C676F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1435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BA6D-C02E-4F06-9EA6-7B3B8C4136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69145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E603E-0336-428A-B08B-0EF4060F29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069628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C1AC-ED1A-45F4-B45A-0CF7875708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472208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1BA95-BD12-4208-92CB-BE0D72FDFB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53065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C4772-B90B-4BBE-A8B6-B154DFABA6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982174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8145-60A0-421D-A53A-F62ABF1218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856670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8DA9-F579-47C6-B992-D6CC3A92D9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09848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8A892-BA9D-4635-BCAE-93B10B0F8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632328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E6A8F-E9CF-452B-8306-F9C70881C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30820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EFB95-C048-415B-95FB-0F820C8496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737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ransition>
    <p:random/>
  </p:transition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381001"/>
            <a:ext cx="7772400" cy="1736725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>Faculty Advancement, Success and Tenure (FAST)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3886200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September </a:t>
            </a:r>
            <a:r>
              <a:rPr lang="en-US" sz="2800" dirty="0" smtClean="0"/>
              <a:t>10, 2019</a:t>
            </a:r>
            <a:endParaRPr lang="en-US" sz="2800" dirty="0"/>
          </a:p>
          <a:p>
            <a:r>
              <a:rPr lang="en-US" sz="2800" dirty="0"/>
              <a:t>www.purdue.edu/advance-purdue</a:t>
            </a:r>
          </a:p>
          <a:p>
            <a:r>
              <a:rPr lang="en-US" sz="2800" dirty="0"/>
              <a:t>De Bush, Assistant </a:t>
            </a:r>
            <a:r>
              <a:rPr lang="en-US" sz="2800" dirty="0" smtClean="0"/>
              <a:t>Director/Project </a:t>
            </a:r>
            <a:r>
              <a:rPr lang="en-US" sz="2800" dirty="0"/>
              <a:t>Manager</a:t>
            </a:r>
          </a:p>
          <a:p>
            <a:r>
              <a:rPr lang="en-US" sz="2800" dirty="0"/>
              <a:t>djbush@purdue.edu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24600" y="2609046"/>
            <a:ext cx="4023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Office of the Provost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262836"/>
            <a:ext cx="4686300" cy="1589602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ADVANCE-Purdue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Chris Sahley, Professor and Associate Head, Biological Sciences, Director of ADVANCE Purdue Center for Faculty Success, Special Advisor to the Provost, Gender Equity</a:t>
            </a:r>
          </a:p>
          <a:p>
            <a:pPr lvl="1"/>
            <a:r>
              <a:rPr lang="en-US" dirty="0" smtClean="0"/>
              <a:t>NSF </a:t>
            </a:r>
            <a:r>
              <a:rPr lang="en-US" dirty="0"/>
              <a:t>Grant </a:t>
            </a:r>
            <a:r>
              <a:rPr lang="en-US" dirty="0" smtClean="0"/>
              <a:t>started </a:t>
            </a:r>
            <a:r>
              <a:rPr lang="en-US" dirty="0"/>
              <a:t>in October </a:t>
            </a:r>
            <a:r>
              <a:rPr lang="en-US" dirty="0" smtClean="0"/>
              <a:t>2008</a:t>
            </a:r>
            <a:endParaRPr lang="en-US" dirty="0"/>
          </a:p>
          <a:p>
            <a:pPr lvl="1"/>
            <a:r>
              <a:rPr lang="en-US" dirty="0"/>
              <a:t>$3.92 M over 5 </a:t>
            </a:r>
            <a:r>
              <a:rPr lang="en-US" dirty="0" smtClean="0"/>
              <a:t>years</a:t>
            </a:r>
          </a:p>
          <a:p>
            <a:pPr lvl="1"/>
            <a:r>
              <a:rPr lang="en-US" dirty="0" smtClean="0"/>
              <a:t>Now in collaboration with the Provost’s Office </a:t>
            </a:r>
            <a:endParaRPr lang="en-US" dirty="0"/>
          </a:p>
          <a:p>
            <a:pPr lvl="1"/>
            <a:r>
              <a:rPr lang="en-US" b="1" dirty="0"/>
              <a:t>Goal 1 </a:t>
            </a:r>
            <a:r>
              <a:rPr lang="en-US" dirty="0"/>
              <a:t>– Recruit STEM faculty women, especially women of color</a:t>
            </a:r>
          </a:p>
          <a:p>
            <a:pPr lvl="1"/>
            <a:r>
              <a:rPr lang="en-US" b="1" dirty="0"/>
              <a:t>Goal 2 </a:t>
            </a:r>
            <a:r>
              <a:rPr lang="en-US" dirty="0"/>
              <a:t>– Ensure the success of all faculty especially women in STEM</a:t>
            </a:r>
          </a:p>
          <a:p>
            <a:pPr lvl="1"/>
            <a:r>
              <a:rPr lang="en-US" b="1" dirty="0"/>
              <a:t>Goal 3 </a:t>
            </a:r>
            <a:r>
              <a:rPr lang="en-US" dirty="0"/>
              <a:t>– Engage all faculty in transforming the institution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8117" y="1676400"/>
            <a:ext cx="8229600" cy="4495800"/>
          </a:xfrm>
        </p:spPr>
        <p:txBody>
          <a:bodyPr/>
          <a:lstStyle/>
          <a:p>
            <a:pPr lvl="0"/>
            <a:r>
              <a:rPr lang="en-US" b="1" i="1" dirty="0" smtClean="0"/>
              <a:t>Demystifying the Profession:  Helping Junior Faculty Succeed </a:t>
            </a:r>
            <a:r>
              <a:rPr lang="en-US" dirty="0" smtClean="0"/>
              <a:t>by </a:t>
            </a:r>
            <a:r>
              <a:rPr lang="en-US" dirty="0"/>
              <a:t>JoAnn </a:t>
            </a:r>
            <a:r>
              <a:rPr lang="en-US" dirty="0" smtClean="0"/>
              <a:t>Moody</a:t>
            </a:r>
          </a:p>
          <a:p>
            <a:pPr lvl="0"/>
            <a:endParaRPr lang="en-US" sz="2000" dirty="0" smtClean="0"/>
          </a:p>
          <a:p>
            <a:pPr lvl="0"/>
            <a:r>
              <a:rPr lang="en-US" b="1" i="1" dirty="0" smtClean="0"/>
              <a:t>FAST flyer </a:t>
            </a:r>
            <a:r>
              <a:rPr lang="en-US" dirty="0" smtClean="0"/>
              <a:t>from ADVANCE-Purdue</a:t>
            </a:r>
          </a:p>
          <a:p>
            <a:pPr lvl="0"/>
            <a:endParaRPr lang="en-US" sz="2000" dirty="0" smtClean="0"/>
          </a:p>
          <a:p>
            <a:r>
              <a:rPr lang="en-US" b="1" i="1" dirty="0" smtClean="0"/>
              <a:t>Summary </a:t>
            </a:r>
            <a:r>
              <a:rPr lang="en-US" b="1" i="1" dirty="0"/>
              <a:t>of Guides on </a:t>
            </a:r>
            <a:r>
              <a:rPr lang="en-US" b="1" i="1" dirty="0" smtClean="0"/>
              <a:t>Mentoring</a:t>
            </a:r>
          </a:p>
          <a:p>
            <a:endParaRPr lang="en-US" sz="2000" b="1" i="1" dirty="0" smtClean="0"/>
          </a:p>
          <a:p>
            <a:pPr lvl="0"/>
            <a:r>
              <a:rPr lang="en-US" b="1" i="1" dirty="0" smtClean="0"/>
              <a:t>NCFDD </a:t>
            </a:r>
            <a:r>
              <a:rPr lang="en-US" dirty="0" smtClean="0"/>
              <a:t>link on ADVANCE-Purdue website front page at left - Memberships</a:t>
            </a:r>
          </a:p>
          <a:p>
            <a:pPr marL="0" lvl="0" indent="0">
              <a:buNone/>
            </a:pPr>
            <a:r>
              <a:rPr lang="en-US" b="1" i="1" dirty="0"/>
              <a:t>	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66656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92162"/>
          </a:xfrm>
        </p:spPr>
        <p:txBody>
          <a:bodyPr/>
          <a:lstStyle/>
          <a:p>
            <a:r>
              <a:rPr lang="en-US" dirty="0" smtClean="0"/>
              <a:t>   Panel of Assistant Professors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0" y="1066800"/>
            <a:ext cx="747268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sz="2600" b="1" dirty="0" smtClean="0"/>
              <a:t>Jason Cutter</a:t>
            </a:r>
            <a:r>
              <a:rPr lang="en-US" sz="2600" dirty="0" smtClean="0"/>
              <a:t>,</a:t>
            </a:r>
            <a:r>
              <a:rPr lang="en-US" sz="2600" b="1" dirty="0"/>
              <a:t> </a:t>
            </a:r>
            <a:r>
              <a:rPr lang="en-US" sz="2600" dirty="0" smtClean="0"/>
              <a:t>Aviation and Transportation Technology</a:t>
            </a:r>
            <a:r>
              <a:rPr lang="en-US" sz="2600" dirty="0" smtClean="0"/>
              <a:t>, Polytechnic Institute</a:t>
            </a:r>
            <a:endParaRPr lang="en-US" sz="2600" dirty="0"/>
          </a:p>
          <a:p>
            <a:endParaRPr lang="en-US" sz="1800" b="1" dirty="0"/>
          </a:p>
          <a:p>
            <a:r>
              <a:rPr lang="en-US" sz="2600" b="1" dirty="0" smtClean="0"/>
              <a:t>Isaac Harris</a:t>
            </a:r>
            <a:r>
              <a:rPr lang="en-US" sz="2600" dirty="0" smtClean="0"/>
              <a:t>, Mathematics, </a:t>
            </a:r>
            <a:r>
              <a:rPr lang="en-US" sz="2600" dirty="0"/>
              <a:t>College of </a:t>
            </a:r>
            <a:r>
              <a:rPr lang="en-US" sz="2600" dirty="0" smtClean="0"/>
              <a:t>Science</a:t>
            </a:r>
            <a:endParaRPr lang="en-US" sz="2600" dirty="0"/>
          </a:p>
          <a:p>
            <a:endParaRPr lang="en-US" sz="1800" dirty="0"/>
          </a:p>
          <a:p>
            <a:r>
              <a:rPr lang="en-US" sz="2600" b="1" dirty="0" smtClean="0"/>
              <a:t>Adrie Koehler-Blair</a:t>
            </a:r>
            <a:r>
              <a:rPr lang="en-US" sz="2600" dirty="0" smtClean="0"/>
              <a:t>, Curriculum and Instruction, </a:t>
            </a:r>
            <a:r>
              <a:rPr lang="en-US" sz="2600" dirty="0"/>
              <a:t>College of </a:t>
            </a:r>
            <a:r>
              <a:rPr lang="en-US" sz="2600" dirty="0" smtClean="0"/>
              <a:t>Education</a:t>
            </a:r>
            <a:endParaRPr lang="en-US" sz="2600" dirty="0"/>
          </a:p>
          <a:p>
            <a:endParaRPr lang="en-US" sz="1800" dirty="0"/>
          </a:p>
          <a:p>
            <a:r>
              <a:rPr lang="en-US" sz="2600" b="1" dirty="0" smtClean="0"/>
              <a:t>Sa Liu</a:t>
            </a:r>
            <a:r>
              <a:rPr lang="en-US" sz="2600" dirty="0" smtClean="0"/>
              <a:t>, Health Sciences, </a:t>
            </a:r>
            <a:r>
              <a:rPr lang="en-US" sz="2600" dirty="0"/>
              <a:t>College of </a:t>
            </a:r>
            <a:r>
              <a:rPr lang="en-US" sz="2600" dirty="0" smtClean="0"/>
              <a:t>Health and Human Sciences</a:t>
            </a:r>
            <a:endParaRPr lang="en-US" sz="2600" dirty="0"/>
          </a:p>
          <a:p>
            <a:endParaRPr lang="en-US" sz="1800" dirty="0"/>
          </a:p>
          <a:p>
            <a:r>
              <a:rPr lang="en-US" sz="2600" b="1" dirty="0" smtClean="0"/>
              <a:t>Darcy Telenko</a:t>
            </a:r>
            <a:r>
              <a:rPr lang="en-US" sz="2600" dirty="0" smtClean="0"/>
              <a:t>, Botany and Plant Pathology, College of Agriculture</a:t>
            </a:r>
          </a:p>
          <a:p>
            <a:endParaRPr lang="en-US" sz="2600" dirty="0"/>
          </a:p>
          <a:p>
            <a:r>
              <a:rPr lang="en-US" sz="2600" b="1" dirty="0" smtClean="0"/>
              <a:t>David Warsinger</a:t>
            </a:r>
            <a:r>
              <a:rPr lang="en-US" sz="2600" dirty="0" smtClean="0"/>
              <a:t>, Mechanical Engineering, College of Engineering</a:t>
            </a:r>
            <a:endParaRPr lang="en-US" sz="2600" dirty="0"/>
          </a:p>
          <a:p>
            <a:endParaRPr lang="en-US" sz="2800" dirty="0"/>
          </a:p>
        </p:txBody>
      </p:sp>
      <p:sp>
        <p:nvSpPr>
          <p:cNvPr id="6" name="AutoShape 6" descr="Photo of Kristen Seward"/>
          <p:cNvSpPr>
            <a:spLocks noChangeAspect="1" noChangeArrowheads="1"/>
          </p:cNvSpPr>
          <p:nvPr/>
        </p:nvSpPr>
        <p:spPr bwMode="auto">
          <a:xfrm>
            <a:off x="1679575" y="-1257300"/>
            <a:ext cx="1905000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8" descr="Photo of Kristen Seward"/>
          <p:cNvSpPr>
            <a:spLocks noChangeAspect="1" noChangeArrowheads="1"/>
          </p:cNvSpPr>
          <p:nvPr/>
        </p:nvSpPr>
        <p:spPr bwMode="auto">
          <a:xfrm>
            <a:off x="3721629" y="867898"/>
            <a:ext cx="701145" cy="96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10" descr="Photo of Kristen Seward"/>
          <p:cNvSpPr>
            <a:spLocks noChangeAspect="1" noChangeArrowheads="1"/>
          </p:cNvSpPr>
          <p:nvPr/>
        </p:nvSpPr>
        <p:spPr bwMode="auto">
          <a:xfrm>
            <a:off x="1984376" y="-952500"/>
            <a:ext cx="1058545" cy="1455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Jason Cutter's pictur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52400"/>
            <a:ext cx="993774" cy="1490662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h5.googleusercontent.com/4picNvdr1HpbFc01aTRaoNKiOdErInLKHSDG7nlGMIQ-c6JYj8WcsfkJNMcUsgtLUs8hQ57HhBxIG5kGEBn1-HH-5zYkbYUR658uzPnbUeAo_QSDgEo=w27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219200"/>
            <a:ext cx="1025121" cy="1248302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[AdrieKoehler-Blair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81200"/>
            <a:ext cx="927100" cy="129794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Sa Liu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79"/>
          <a:stretch/>
        </p:blipFill>
        <p:spPr bwMode="auto">
          <a:xfrm>
            <a:off x="1981200" y="2819400"/>
            <a:ext cx="1077393" cy="1335851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Profile Imag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733800"/>
            <a:ext cx="955675" cy="1502534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David Warsing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724400"/>
            <a:ext cx="1108075" cy="1538993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0719605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for the Panel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Introduce yourself.</a:t>
            </a:r>
          </a:p>
          <a:p>
            <a:r>
              <a:rPr lang="en-US" dirty="0" smtClean="0"/>
              <a:t>What is your experience with mentoring at Purdue?</a:t>
            </a:r>
          </a:p>
          <a:p>
            <a:r>
              <a:rPr lang="en-US" dirty="0" smtClean="0"/>
              <a:t>What do you know now that you wish you had known when you first started at Purdue?</a:t>
            </a:r>
          </a:p>
          <a:p>
            <a:r>
              <a:rPr lang="en-US" dirty="0" smtClean="0"/>
              <a:t>Questions and Answers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80914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001000" cy="4495800"/>
          </a:xfrm>
        </p:spPr>
        <p:txBody>
          <a:bodyPr/>
          <a:lstStyle/>
          <a:p>
            <a:r>
              <a:rPr lang="en-US" b="1" dirty="0" smtClean="0"/>
              <a:t>Promotion and Tenure             </a:t>
            </a:r>
            <a:endParaRPr lang="en-US" dirty="0" smtClean="0"/>
          </a:p>
          <a:p>
            <a:pPr lvl="1"/>
            <a:r>
              <a:rPr lang="en-US" dirty="0" smtClean="0"/>
              <a:t>October </a:t>
            </a:r>
            <a:r>
              <a:rPr lang="en-US" dirty="0" smtClean="0"/>
              <a:t>15th</a:t>
            </a:r>
            <a:r>
              <a:rPr lang="en-US" dirty="0" smtClean="0"/>
              <a:t>,  STEW 278</a:t>
            </a:r>
          </a:p>
          <a:p>
            <a:pPr lvl="2"/>
            <a:r>
              <a:rPr lang="en-US" dirty="0" smtClean="0"/>
              <a:t>Peter Hollenbeck, Vice Provost for Faculty Affairs and Professor of Biological Sciences, College of Science</a:t>
            </a:r>
          </a:p>
          <a:p>
            <a:pPr lvl="2"/>
            <a:r>
              <a:rPr lang="en-US" dirty="0" smtClean="0"/>
              <a:t>Wei Hong</a:t>
            </a:r>
            <a:r>
              <a:rPr lang="en-US" dirty="0" smtClean="0"/>
              <a:t>, Associate Dean for Faculty Affairs and </a:t>
            </a:r>
            <a:r>
              <a:rPr lang="en-US" dirty="0" smtClean="0"/>
              <a:t>Professor of </a:t>
            </a:r>
            <a:r>
              <a:rPr lang="en-US" dirty="0" smtClean="0"/>
              <a:t>Languages and Cultures</a:t>
            </a:r>
            <a:r>
              <a:rPr lang="en-US" dirty="0" smtClean="0"/>
              <a:t>, </a:t>
            </a:r>
            <a:r>
              <a:rPr lang="en-US" dirty="0" smtClean="0"/>
              <a:t>College of </a:t>
            </a:r>
            <a:r>
              <a:rPr lang="en-US" dirty="0" smtClean="0"/>
              <a:t>Liberal Arts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Peter J. Hollenbe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1" y="4672584"/>
            <a:ext cx="1219199" cy="180441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</p:pic>
      <p:pic>
        <p:nvPicPr>
          <p:cNvPr id="5" name="Picture 2" descr="Wei Ho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724400"/>
            <a:ext cx="1435655" cy="1793824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92162"/>
          </a:xfrm>
        </p:spPr>
        <p:txBody>
          <a:bodyPr/>
          <a:lstStyle/>
          <a:p>
            <a:r>
              <a:rPr lang="en-US" dirty="0" smtClean="0"/>
              <a:t>Wrap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066800"/>
            <a:ext cx="8229600" cy="4495800"/>
          </a:xfrm>
        </p:spPr>
        <p:txBody>
          <a:bodyPr/>
          <a:lstStyle/>
          <a:p>
            <a:r>
              <a:rPr lang="en-US" dirty="0" smtClean="0"/>
              <a:t>FAST will meet monthly in </a:t>
            </a:r>
            <a:r>
              <a:rPr lang="en-US" dirty="0" smtClean="0"/>
              <a:t>STEW/PMU </a:t>
            </a:r>
            <a:endParaRPr lang="en-US" dirty="0" smtClean="0"/>
          </a:p>
          <a:p>
            <a:r>
              <a:rPr lang="en-US" dirty="0" smtClean="0"/>
              <a:t>Future topics will be generated by you</a:t>
            </a:r>
          </a:p>
          <a:p>
            <a:r>
              <a:rPr lang="en-US" dirty="0" smtClean="0"/>
              <a:t>ADVANCE materials are on website</a:t>
            </a:r>
          </a:p>
          <a:p>
            <a:r>
              <a:rPr lang="en-US" dirty="0" smtClean="0"/>
              <a:t>Please complete the evaluations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entoring%20Institut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0" y="4279176"/>
            <a:ext cx="9144000" cy="2578825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3110</TotalTime>
  <Words>485</Words>
  <Application>Microsoft Office PowerPoint</Application>
  <PresentationFormat>Widescreen</PresentationFormat>
  <Paragraphs>100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 Faculty Advancement, Success and Tenure (FAST)</vt:lpstr>
      <vt:lpstr>ADVANCE-Purdue Goals</vt:lpstr>
      <vt:lpstr>FAST Materials</vt:lpstr>
      <vt:lpstr>   Panel of Assistant Professors</vt:lpstr>
      <vt:lpstr>Questions for the Panel</vt:lpstr>
      <vt:lpstr>Upcoming Events</vt:lpstr>
      <vt:lpstr>Wrap Up</vt:lpstr>
    </vt:vector>
  </TitlesOfParts>
  <Company>School of Science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of Science Newly Promoted Faculty</dc:title>
  <dc:creator>Barb Clark</dc:creator>
  <cp:lastModifiedBy>Bush, Deidre J</cp:lastModifiedBy>
  <cp:revision>176</cp:revision>
  <cp:lastPrinted>2017-09-07T14:15:01Z</cp:lastPrinted>
  <dcterms:created xsi:type="dcterms:W3CDTF">2008-05-05T13:47:03Z</dcterms:created>
  <dcterms:modified xsi:type="dcterms:W3CDTF">2019-08-29T14:59:23Z</dcterms:modified>
</cp:coreProperties>
</file>