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9" r:id="rId3"/>
    <p:sldId id="294" r:id="rId4"/>
    <p:sldId id="278" r:id="rId5"/>
    <p:sldId id="291" r:id="rId6"/>
    <p:sldId id="292" r:id="rId7"/>
    <p:sldId id="288" r:id="rId8"/>
    <p:sldId id="290" r:id="rId9"/>
  </p:sldIdLst>
  <p:sldSz cx="9144000" cy="6858000" type="screen4x3"/>
  <p:notesSz cx="6946900" cy="9207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0">
          <p15:clr>
            <a:srgbClr val="A4A3A4"/>
          </p15:clr>
        </p15:guide>
        <p15:guide id="2" pos="218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1" autoAdjust="0"/>
    <p:restoredTop sz="77416" autoAdjust="0"/>
  </p:normalViewPr>
  <p:slideViewPr>
    <p:cSldViewPr>
      <p:cViewPr varScale="1">
        <p:scale>
          <a:sx n="60" d="100"/>
          <a:sy n="60" d="100"/>
        </p:scale>
        <p:origin x="18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02" y="-84"/>
      </p:cViewPr>
      <p:guideLst>
        <p:guide orient="horz" pos="2900"/>
        <p:guide pos="218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30188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970" y="0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r">
              <a:defRPr sz="1200"/>
            </a:lvl1pPr>
          </a:lstStyle>
          <a:p>
            <a:fld id="{CB92DF6C-6B09-476F-B97E-0B86B4750A8B}" type="datetime4">
              <a:rPr lang="en-US" sz="1800"/>
              <a:t>September 6, 2016</a:t>
            </a:fld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45527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 anchor="b"/>
          <a:lstStyle>
            <a:lvl1pPr algn="l">
              <a:defRPr sz="1200"/>
            </a:lvl1pPr>
          </a:lstStyle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970" y="8745527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 anchor="b"/>
          <a:lstStyle>
            <a:lvl1pPr algn="r">
              <a:defRPr sz="1200"/>
            </a:lvl1pPr>
          </a:lstStyle>
          <a:p>
            <a:r>
              <a:rPr lang="en-US" dirty="0" smtClean="0"/>
              <a:t>Page </a:t>
            </a:r>
            <a:fld id="{135EBB0F-E3E0-4665-A4A2-7FEA08CA314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id:image001.jpg@01CB0ED7.38D67F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503" y="153458"/>
            <a:ext cx="2238445" cy="57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207955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6577" y="0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000">
                <a:latin typeface="Arial" charset="0"/>
              </a:defRPr>
            </a:lvl1pPr>
          </a:lstStyle>
          <a:p>
            <a:r>
              <a:rPr lang="en-US" dirty="0" smtClean="0"/>
              <a:t>FAST</a:t>
            </a:r>
            <a:endParaRPr lang="en-US" dirty="0"/>
          </a:p>
        </p:txBody>
      </p:sp>
      <p:sp>
        <p:nvSpPr>
          <p:cNvPr id="130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0563"/>
            <a:ext cx="4603750" cy="3452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4690" y="4373563"/>
            <a:ext cx="555752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5527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r>
              <a:rPr lang="en-US" dirty="0" smtClean="0"/>
              <a:t>September 11, 2012</a:t>
            </a:r>
            <a:endParaRPr lang="en-US" dirty="0"/>
          </a:p>
        </p:txBody>
      </p:sp>
      <p:sp>
        <p:nvSpPr>
          <p:cNvPr id="13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4970" y="8745527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r>
              <a:rPr lang="en-US" dirty="0" smtClean="0"/>
              <a:t>Page </a:t>
            </a:r>
            <a:fld id="{C87A8AB1-6880-4CD0-97A8-24535D7B404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cid:image001.jpg@01CB0ED7.38D67F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563" y="76731"/>
            <a:ext cx="2084070" cy="53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818454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8940A4-D5A3-4C9A-92BB-9C87A885F461}" type="slidenum">
              <a:rPr lang="en-US"/>
              <a:pPr/>
              <a:t>1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z="1800" dirty="0"/>
          </a:p>
          <a:p>
            <a:pPr>
              <a:buFontTx/>
              <a:buChar char="•"/>
            </a:pPr>
            <a:r>
              <a:rPr lang="en-US" sz="1800" dirty="0"/>
              <a:t>Contact me with questions or concerns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8" name="Header Placeholder 7"/>
          <p:cNvSpPr>
            <a:spLocks noGrp="1"/>
          </p:cNvSpPr>
          <p:nvPr>
            <p:ph type="hdr" sz="quarter" idx="12"/>
          </p:nvPr>
        </p:nvSpPr>
        <p:spPr>
          <a:xfrm>
            <a:off x="-2392821" y="-4296833"/>
            <a:ext cx="3010323" cy="460375"/>
          </a:xfrm>
          <a:prstGeom prst="rect">
            <a:avLst/>
          </a:prstGeom>
        </p:spPr>
        <p:txBody>
          <a:bodyPr lIns="92301" tIns="46151" rIns="92301" bIns="46151"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4690" y="4373562"/>
            <a:ext cx="5557520" cy="4450292"/>
          </a:xfrm>
        </p:spPr>
        <p:txBody>
          <a:bodyPr>
            <a:normAutofit fontScale="77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1500" dirty="0"/>
              <a:t>Welcome and thanks for attending</a:t>
            </a:r>
          </a:p>
          <a:p>
            <a:pPr defTabSz="923015">
              <a:buFont typeface="Arial" pitchFamily="34" charset="0"/>
              <a:buChar char="•"/>
              <a:defRPr/>
            </a:pPr>
            <a:r>
              <a:rPr lang="en-US" sz="1500" dirty="0" smtClean="0"/>
              <a:t>Introductions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  <a:defRPr/>
            </a:pPr>
            <a:r>
              <a:rPr lang="en-US" sz="1500" dirty="0"/>
              <a:t>Chris, </a:t>
            </a:r>
            <a:r>
              <a:rPr lang="en-US" sz="1500" dirty="0" smtClean="0"/>
              <a:t>Director</a:t>
            </a:r>
          </a:p>
          <a:p>
            <a:pPr marL="461508" lvl="1" defTabSz="923015">
              <a:buFont typeface="Arial" pitchFamily="34" charset="0"/>
              <a:buChar char="•"/>
              <a:defRPr/>
            </a:pPr>
            <a:r>
              <a:rPr lang="en-US" sz="1500" dirty="0" smtClean="0"/>
              <a:t>De, Project Manager</a:t>
            </a:r>
            <a:r>
              <a:rPr lang="en-US" sz="1500" baseline="0" dirty="0"/>
              <a:t> </a:t>
            </a:r>
            <a:r>
              <a:rPr lang="en-US" sz="1500" baseline="0" dirty="0" smtClean="0"/>
              <a:t>and Assistant Director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  <a:defRPr/>
            </a:pPr>
            <a:r>
              <a:rPr lang="en-US" sz="1500" dirty="0" smtClean="0"/>
              <a:t>Any</a:t>
            </a:r>
            <a:r>
              <a:rPr lang="en-US" sz="1500" baseline="0" dirty="0" smtClean="0"/>
              <a:t> Steering Committee or ADVANCE team members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  <a:defRPr/>
            </a:pPr>
            <a:r>
              <a:rPr lang="en-US" sz="1500" dirty="0"/>
              <a:t>Senior Faculty</a:t>
            </a:r>
          </a:p>
          <a:p>
            <a:pPr>
              <a:buFont typeface="Arial" pitchFamily="34" charset="0"/>
              <a:buChar char="•"/>
            </a:pPr>
            <a:endParaRPr lang="en-US" sz="1500" dirty="0"/>
          </a:p>
          <a:p>
            <a:pPr>
              <a:buFont typeface="Arial" pitchFamily="34" charset="0"/>
              <a:buChar char="•"/>
            </a:pPr>
            <a:r>
              <a:rPr lang="en-US" sz="1500" dirty="0"/>
              <a:t>ADVANCE has many initiatives</a:t>
            </a:r>
          </a:p>
          <a:p>
            <a:pPr>
              <a:buFont typeface="Arial" pitchFamily="34" charset="0"/>
              <a:buChar char="•"/>
            </a:pPr>
            <a:r>
              <a:rPr lang="en-US" sz="1500" dirty="0"/>
              <a:t>Check our website for many different activities</a:t>
            </a:r>
          </a:p>
          <a:p>
            <a:pPr>
              <a:buFont typeface="Arial" pitchFamily="34" charset="0"/>
              <a:buChar char="•"/>
            </a:pPr>
            <a:endParaRPr lang="en-US" sz="1500" dirty="0"/>
          </a:p>
          <a:p>
            <a:pPr defTabSz="923015">
              <a:buFont typeface="Arial" pitchFamily="34" charset="0"/>
              <a:buChar char="•"/>
            </a:pPr>
            <a:r>
              <a:rPr lang="en-US" sz="1500" dirty="0"/>
              <a:t>FAST is part of Goal #2</a:t>
            </a:r>
          </a:p>
          <a:p>
            <a:pPr defTabSz="923015">
              <a:buFont typeface="Arial" pitchFamily="34" charset="0"/>
              <a:buChar char="•"/>
            </a:pPr>
            <a:r>
              <a:rPr lang="en-US" sz="1500" dirty="0"/>
              <a:t>Mentoring and Professional Development has shown to be effective for retention</a:t>
            </a:r>
          </a:p>
          <a:p>
            <a:pPr defTabSz="923015">
              <a:buFont typeface="Arial" pitchFamily="34" charset="0"/>
              <a:buChar char="•"/>
            </a:pPr>
            <a:r>
              <a:rPr lang="en-US" sz="1500" dirty="0"/>
              <a:t>FAST format</a:t>
            </a:r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Meet once/month</a:t>
            </a:r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Same </a:t>
            </a:r>
            <a:r>
              <a:rPr lang="en-US" sz="1500" dirty="0" smtClean="0"/>
              <a:t>day, time and room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Different </a:t>
            </a:r>
            <a:r>
              <a:rPr lang="en-US" sz="1500" dirty="0" smtClean="0"/>
              <a:t>topics and speakers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All newly hired professors </a:t>
            </a:r>
            <a:r>
              <a:rPr lang="en-US" sz="1500" dirty="0" smtClean="0"/>
              <a:t>and postdocs</a:t>
            </a:r>
            <a:endParaRPr lang="en-US" sz="1500" dirty="0"/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Second year faculty who requested </a:t>
            </a:r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One or more senior faculty per College/School</a:t>
            </a:r>
          </a:p>
          <a:p>
            <a:pPr marL="461508" lvl="1" defTabSz="923015">
              <a:buFont typeface="Arial" pitchFamily="34" charset="0"/>
              <a:buChar char="•"/>
            </a:pPr>
            <a:r>
              <a:rPr lang="en-US" sz="1500" dirty="0"/>
              <a:t>Confidentiality </a:t>
            </a:r>
          </a:p>
          <a:p>
            <a:pPr>
              <a:buFont typeface="Arial" pitchFamily="34" charset="0"/>
              <a:buChar char="•"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8AB1-6880-4CD0-97A8-24535D7B40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>
          <a:xfrm>
            <a:off x="-2392821" y="-4296833"/>
            <a:ext cx="3010323" cy="460375"/>
          </a:xfrm>
          <a:prstGeom prst="rect">
            <a:avLst/>
          </a:prstGeom>
        </p:spPr>
        <p:txBody>
          <a:bodyPr lIns="92301" tIns="46151" rIns="92301" bIns="46151"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dirty="0"/>
              <a:t>Flyer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/>
              <a:t>Agenda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/>
              <a:t>Moody is on the ADVANCE External Advisory Board and comes to campus occasionally.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/>
              <a:t>Different sections apply to different participants in the mentoring relationship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/>
              <a:t>Other Moody publications are </a:t>
            </a:r>
            <a:r>
              <a:rPr lang="en-US" sz="1800" dirty="0" smtClean="0"/>
              <a:t>available</a:t>
            </a:r>
            <a:endParaRPr lang="en-US" sz="1800" dirty="0"/>
          </a:p>
          <a:p>
            <a:pPr>
              <a:buFont typeface="Arial" pitchFamily="34" charset="0"/>
              <a:buChar char="•"/>
            </a:pPr>
            <a:r>
              <a:rPr lang="en-US" sz="1800" dirty="0"/>
              <a:t>More information is available on ADVANCE website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/>
              <a:t>Summary refers to the following three publications.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8AB1-6880-4CD0-97A8-24535D7B40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>
          <a:xfrm>
            <a:off x="-2392821" y="-4296833"/>
            <a:ext cx="3010323" cy="460375"/>
          </a:xfrm>
          <a:prstGeom prst="rect">
            <a:avLst/>
          </a:prstGeom>
        </p:spPr>
        <p:txBody>
          <a:bodyPr lIns="92301" tIns="46151" rIns="92301" bIns="46151"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  <a:p>
            <a:r>
              <a:rPr lang="en-US" sz="1800" dirty="0"/>
              <a:t>Available on line and the link is in the Summary document at the end.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8AB1-6880-4CD0-97A8-24535D7B40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>
          <a:xfrm>
            <a:off x="-2392821" y="-4296833"/>
            <a:ext cx="3010323" cy="460375"/>
          </a:xfrm>
          <a:prstGeom prst="rect">
            <a:avLst/>
          </a:prstGeom>
        </p:spPr>
        <p:txBody>
          <a:bodyPr lIns="92301" tIns="46151" rIns="92301" bIns="46151"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C87A8AB1-6880-4CD0-97A8-24535D7B404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259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C87A8AB1-6880-4CD0-97A8-24535D7B404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00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You will get to pick the other topics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A8AB1-6880-4CD0-97A8-24535D7B40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>
          <a:xfrm>
            <a:off x="-2392821" y="-4296833"/>
            <a:ext cx="3010323" cy="460375"/>
          </a:xfrm>
          <a:prstGeom prst="rect">
            <a:avLst/>
          </a:prstGeom>
        </p:spPr>
        <p:txBody>
          <a:bodyPr lIns="92301" tIns="46151" rIns="92301" bIns="46151"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4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dirty="0"/>
              <a:t>See flyer for FAST dates and </a:t>
            </a:r>
            <a:r>
              <a:rPr lang="en-US" sz="1800" dirty="0" smtClean="0"/>
              <a:t>rooms</a:t>
            </a:r>
            <a:endParaRPr lang="en-US" sz="1800" dirty="0"/>
          </a:p>
          <a:p>
            <a:pPr>
              <a:buFont typeface="Arial" pitchFamily="34" charset="0"/>
              <a:buNone/>
            </a:pP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C87A8AB1-6880-4CD0-97A8-24535D7B404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smtClean="0"/>
              <a:t>FAST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3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9523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3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523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3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3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5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525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5252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5253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5254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5104F7B-7CEA-44BF-B524-F25951C997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8C068-2621-48F0-8C26-96A95C676F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EBA6D-C02E-4F06-9EA6-7B3B8C4136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E603E-0336-428A-B08B-0EF4060F2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6C1AC-ED1A-45F4-B45A-0CF7875708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1BA95-BD12-4208-92CB-BE0D72FDFB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C4772-B90B-4BBE-A8B6-B154DFABA6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18145-60A0-421D-A53A-F62ABF1218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D8DA9-F579-47C6-B992-D6CC3A92D9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8A892-BA9D-4635-BCAE-93B10B0F8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E6A8F-E9CF-452B-8306-F9C70881CE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94211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12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13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4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5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6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7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8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9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0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1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2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3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4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5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22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422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422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422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91EFB95-C048-415B-95FB-0F820C84960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423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>
    <p:random/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736725"/>
          </a:xfrm>
        </p:spPr>
        <p:txBody>
          <a:bodyPr/>
          <a:lstStyle/>
          <a:p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>Faculty Advancement, Success and Tenure (FAST)</a:t>
            </a:r>
            <a:endParaRPr lang="en-US" sz="4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1752600"/>
          </a:xfrm>
        </p:spPr>
        <p:txBody>
          <a:bodyPr/>
          <a:lstStyle/>
          <a:p>
            <a:r>
              <a:rPr lang="en-US" sz="2800" dirty="0"/>
              <a:t>September </a:t>
            </a:r>
            <a:r>
              <a:rPr lang="en-US" sz="2800" dirty="0" smtClean="0"/>
              <a:t>13, 2016</a:t>
            </a:r>
          </a:p>
          <a:p>
            <a:r>
              <a:rPr lang="en-US" sz="2800" dirty="0" smtClean="0"/>
              <a:t>www.purdue.edu/dp/advance</a:t>
            </a:r>
          </a:p>
          <a:p>
            <a:r>
              <a:rPr lang="en-US" sz="2800" dirty="0" smtClean="0"/>
              <a:t>De Bush, Assistant Director/Program Manager</a:t>
            </a:r>
            <a:endParaRPr lang="en-US" sz="2800" dirty="0"/>
          </a:p>
          <a:p>
            <a:r>
              <a:rPr lang="en-US" sz="2800" dirty="0" smtClean="0"/>
              <a:t>djbush@purdue.edu</a:t>
            </a:r>
            <a:endParaRPr lang="en-US" sz="2800" dirty="0"/>
          </a:p>
        </p:txBody>
      </p:sp>
      <p:pic>
        <p:nvPicPr>
          <p:cNvPr id="6" name="Picture 5" descr="cid:image001.jpg@01CB0ED7.38D67F5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199" y="2667000"/>
            <a:ext cx="325790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800600" y="2609046"/>
            <a:ext cx="4023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Office of the Provost</a:t>
            </a:r>
            <a:endParaRPr lang="en-US" sz="2800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ADVANCE-Purdue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NSF Grant started in October 2008</a:t>
            </a:r>
          </a:p>
          <a:p>
            <a:pPr lvl="1"/>
            <a:r>
              <a:rPr lang="en-US" dirty="0"/>
              <a:t>$3.92 M over 5 </a:t>
            </a:r>
            <a:r>
              <a:rPr lang="en-US" dirty="0" smtClean="0"/>
              <a:t>years</a:t>
            </a:r>
          </a:p>
          <a:p>
            <a:pPr lvl="1"/>
            <a:r>
              <a:rPr lang="en-US" dirty="0" smtClean="0"/>
              <a:t>Now in collaboration with the Provost’s Office </a:t>
            </a:r>
            <a:endParaRPr lang="en-US" dirty="0"/>
          </a:p>
          <a:p>
            <a:pPr lvl="1"/>
            <a:r>
              <a:rPr lang="en-US" b="1" dirty="0"/>
              <a:t>Goal 1 </a:t>
            </a:r>
            <a:r>
              <a:rPr lang="en-US" dirty="0"/>
              <a:t>– Recruit STEM faculty women, especially women of color</a:t>
            </a:r>
          </a:p>
          <a:p>
            <a:pPr lvl="1"/>
            <a:r>
              <a:rPr lang="en-US" b="1" dirty="0"/>
              <a:t>Goal 2 </a:t>
            </a:r>
            <a:r>
              <a:rPr lang="en-US" dirty="0"/>
              <a:t>– Ensure the success of all faculty especially women in STEM</a:t>
            </a:r>
          </a:p>
          <a:p>
            <a:pPr lvl="1"/>
            <a:r>
              <a:rPr lang="en-US" b="1" dirty="0"/>
              <a:t>Goal 3 </a:t>
            </a:r>
            <a:r>
              <a:rPr lang="en-US" dirty="0"/>
              <a:t>– Engage all faculty in transforming the institution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117" y="1676400"/>
            <a:ext cx="8229600" cy="4495800"/>
          </a:xfrm>
        </p:spPr>
        <p:txBody>
          <a:bodyPr/>
          <a:lstStyle/>
          <a:p>
            <a:pPr lvl="0"/>
            <a:r>
              <a:rPr lang="en-US" b="1" i="1" dirty="0" smtClean="0"/>
              <a:t>Demystifying the Profession:  Helping Junior Faculty Succeed </a:t>
            </a:r>
            <a:r>
              <a:rPr lang="en-US" dirty="0" smtClean="0"/>
              <a:t>by </a:t>
            </a:r>
            <a:r>
              <a:rPr lang="en-US" dirty="0"/>
              <a:t>JoAnn Moody</a:t>
            </a:r>
          </a:p>
          <a:p>
            <a:pPr lvl="0"/>
            <a:r>
              <a:rPr lang="en-US" b="1" i="1" dirty="0" smtClean="0"/>
              <a:t>FAST flyer </a:t>
            </a:r>
            <a:r>
              <a:rPr lang="en-US" dirty="0" smtClean="0"/>
              <a:t>from ADVANCE-Purdue</a:t>
            </a:r>
            <a:endParaRPr lang="en-US" dirty="0"/>
          </a:p>
          <a:p>
            <a:pPr lvl="0"/>
            <a:r>
              <a:rPr lang="en-US" b="1" i="1" dirty="0"/>
              <a:t>Summary of </a:t>
            </a:r>
            <a:r>
              <a:rPr lang="en-US" b="1" i="1" dirty="0" smtClean="0"/>
              <a:t>Guides </a:t>
            </a:r>
            <a:r>
              <a:rPr lang="en-US" b="1" i="1" dirty="0"/>
              <a:t>on </a:t>
            </a:r>
            <a:r>
              <a:rPr lang="en-US" b="1" i="1" dirty="0" smtClean="0"/>
              <a:t>Mentoring </a:t>
            </a:r>
            <a:r>
              <a:rPr lang="en-US" dirty="0"/>
              <a:t>compiled </a:t>
            </a:r>
            <a:r>
              <a:rPr lang="en-US" dirty="0" smtClean="0"/>
              <a:t>by </a:t>
            </a:r>
            <a:r>
              <a:rPr lang="en-US" smtClean="0"/>
              <a:t>Barb Clark based </a:t>
            </a:r>
            <a:r>
              <a:rPr lang="en-US" dirty="0" smtClean="0"/>
              <a:t>on information from-</a:t>
            </a:r>
            <a:endParaRPr lang="en-US" dirty="0"/>
          </a:p>
          <a:p>
            <a:endParaRPr lang="en-US" dirty="0"/>
          </a:p>
        </p:txBody>
      </p:sp>
      <p:pic>
        <p:nvPicPr>
          <p:cNvPr id="41987" name="Picture 3" descr="pho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4343400"/>
            <a:ext cx="1546917" cy="2286000"/>
          </a:xfrm>
          <a:prstGeom prst="rect">
            <a:avLst/>
          </a:prstGeom>
          <a:noFill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6656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Giving and Getting Career Advice:  A guide for Junior and Senior Faculty </a:t>
            </a:r>
            <a:r>
              <a:rPr lang="en-US" dirty="0" smtClean="0"/>
              <a:t>by ADVANCE at University of Michigan</a:t>
            </a:r>
          </a:p>
          <a:p>
            <a:pPr lvl="0"/>
            <a:r>
              <a:rPr lang="en-US" b="1" i="1" dirty="0" smtClean="0"/>
              <a:t>Mentoring </a:t>
            </a:r>
            <a:r>
              <a:rPr lang="en-US" b="1" i="1" dirty="0"/>
              <a:t>Guide, A Guide for </a:t>
            </a:r>
            <a:r>
              <a:rPr lang="en-US" b="1" i="1" dirty="0" smtClean="0"/>
              <a:t>Mentors</a:t>
            </a:r>
            <a:r>
              <a:rPr lang="en-US" dirty="0" smtClean="0"/>
              <a:t>, Center for Health Leadership &amp; Practice, Public Health Institute, Oakland, CA</a:t>
            </a:r>
            <a:endParaRPr lang="en-US" dirty="0"/>
          </a:p>
          <a:p>
            <a:pPr lvl="0"/>
            <a:r>
              <a:rPr lang="en-US" b="1" i="1" dirty="0"/>
              <a:t>Mentoring Guide, A Guide for Protégés</a:t>
            </a:r>
            <a:r>
              <a:rPr lang="en-US" dirty="0"/>
              <a:t>, Center for Health Leadership &amp; Practice, Public Health Institute, Oakland, CA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   Panel of Assistant Professors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8920" y="1600200"/>
            <a:ext cx="7472680" cy="5029200"/>
          </a:xfrm>
        </p:spPr>
        <p:txBody>
          <a:bodyPr/>
          <a:lstStyle/>
          <a:p>
            <a:r>
              <a:rPr lang="en-US" sz="2600" b="1" dirty="0" smtClean="0"/>
              <a:t>Daniel Dawson</a:t>
            </a:r>
            <a:r>
              <a:rPr lang="en-US" sz="2600" dirty="0" smtClean="0"/>
              <a:t>, Earth, Atmospheric and Planetary Sciences, College of Science</a:t>
            </a:r>
          </a:p>
          <a:p>
            <a:r>
              <a:rPr lang="en-US" sz="2600" b="1" dirty="0" smtClean="0"/>
              <a:t>Colin Gray</a:t>
            </a:r>
            <a:r>
              <a:rPr lang="en-US" sz="2600" dirty="0" smtClean="0"/>
              <a:t>, Computer Graphics Technology, Purdue Polytechnic Institute</a:t>
            </a:r>
          </a:p>
          <a:p>
            <a:r>
              <a:rPr lang="en-US" sz="2600" b="1" dirty="0" smtClean="0"/>
              <a:t>Jackie </a:t>
            </a:r>
            <a:r>
              <a:rPr lang="en-US" sz="2600" b="1" dirty="0" err="1" smtClean="0"/>
              <a:t>Linnes</a:t>
            </a:r>
            <a:r>
              <a:rPr lang="en-US" sz="2600" dirty="0" smtClean="0"/>
              <a:t>, Biomedical Engineering, College of Engineering </a:t>
            </a:r>
          </a:p>
          <a:p>
            <a:r>
              <a:rPr lang="en-US" sz="2600" b="1" dirty="0" smtClean="0"/>
              <a:t>Kevin Solomon</a:t>
            </a:r>
            <a:r>
              <a:rPr lang="en-US" sz="2600" dirty="0" smtClean="0"/>
              <a:t>, Agricultural and Biological Engineering, Colleges of Agriculture and Engineering</a:t>
            </a:r>
          </a:p>
          <a:p>
            <a:r>
              <a:rPr lang="en-US" sz="2600" b="1" dirty="0" smtClean="0"/>
              <a:t>Robin Tanamachi</a:t>
            </a:r>
            <a:r>
              <a:rPr lang="en-US" sz="2600" dirty="0" smtClean="0"/>
              <a:t>, </a:t>
            </a:r>
            <a:r>
              <a:rPr lang="en-US" sz="2600" dirty="0"/>
              <a:t>Earth, Atmospheric and Planetary Sciences, College of Science</a:t>
            </a:r>
            <a:endParaRPr lang="en-US" sz="2600" dirty="0" smtClean="0"/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76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8" name="Picture 4" descr="daws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04" y="1320339"/>
            <a:ext cx="952500" cy="95250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olin Gray's pictur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65" t="15886" r="15574"/>
          <a:stretch/>
        </p:blipFill>
        <p:spPr bwMode="auto">
          <a:xfrm>
            <a:off x="148476" y="2300269"/>
            <a:ext cx="838200" cy="986618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engineering.purdue.edu/ResourceDB/ResourceFiles/image124279/alter?width=99&amp;height=14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77" y="2994131"/>
            <a:ext cx="760927" cy="1145234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Kevin Solomo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827" y="4017695"/>
            <a:ext cx="772953" cy="1076981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anamach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04" y="5062592"/>
            <a:ext cx="849948" cy="849948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071960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for the Panel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Introduce yourself.</a:t>
            </a:r>
          </a:p>
          <a:p>
            <a:r>
              <a:rPr lang="en-US" dirty="0" smtClean="0"/>
              <a:t>What is your experience with mentoring at Purdue?</a:t>
            </a:r>
          </a:p>
          <a:p>
            <a:r>
              <a:rPr lang="en-US" dirty="0" smtClean="0"/>
              <a:t>What do you know now that you wish you had known when you first started at Purdue?</a:t>
            </a:r>
          </a:p>
          <a:p>
            <a:r>
              <a:rPr lang="en-US" dirty="0" smtClean="0"/>
              <a:t>Questions and Answers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0914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495800"/>
          </a:xfrm>
        </p:spPr>
        <p:txBody>
          <a:bodyPr/>
          <a:lstStyle/>
          <a:p>
            <a:r>
              <a:rPr lang="en-US" b="1" dirty="0" smtClean="0"/>
              <a:t>Promotion and Tenure             </a:t>
            </a:r>
            <a:endParaRPr lang="en-US" dirty="0" smtClean="0"/>
          </a:p>
          <a:p>
            <a:pPr lvl="1"/>
            <a:r>
              <a:rPr lang="en-US" dirty="0" smtClean="0"/>
              <a:t>October 18th,  STEW 279</a:t>
            </a:r>
          </a:p>
          <a:p>
            <a:pPr lvl="2"/>
            <a:r>
              <a:rPr lang="en-US" dirty="0" smtClean="0"/>
              <a:t>Peter Hollenbeck, Vice Provost for Faculty Affairs, Professor of Biological Sciences, College of Science</a:t>
            </a:r>
          </a:p>
          <a:p>
            <a:pPr lvl="2"/>
            <a:r>
              <a:rPr lang="en-US" dirty="0" smtClean="0"/>
              <a:t>Karen Plaut, Senior Associate Dean for Research and Faculty Affairs, Professor of Animal Sciences, College of Agriculture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Peter J. Hollenbe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714874"/>
            <a:ext cx="1190625" cy="176212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pic>
        <p:nvPicPr>
          <p:cNvPr id="2052" name="Picture 4" descr="Profile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213" y="4714874"/>
            <a:ext cx="1295399" cy="182880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4495800"/>
          </a:xfrm>
        </p:spPr>
        <p:txBody>
          <a:bodyPr/>
          <a:lstStyle/>
          <a:p>
            <a:r>
              <a:rPr lang="en-US" dirty="0" smtClean="0"/>
              <a:t>FAST will meet monthly in STEW </a:t>
            </a:r>
          </a:p>
          <a:p>
            <a:r>
              <a:rPr lang="en-US" dirty="0" smtClean="0"/>
              <a:t>Future topics will be generated by you</a:t>
            </a:r>
          </a:p>
          <a:p>
            <a:r>
              <a:rPr lang="en-US" dirty="0" smtClean="0"/>
              <a:t>ADVANCE materials are on website</a:t>
            </a:r>
          </a:p>
          <a:p>
            <a:r>
              <a:rPr lang="en-US" dirty="0" smtClean="0"/>
              <a:t>Please complete the evaluations</a:t>
            </a:r>
            <a:endParaRPr lang="en-US" dirty="0"/>
          </a:p>
        </p:txBody>
      </p:sp>
      <p:pic>
        <p:nvPicPr>
          <p:cNvPr id="4" name="Picture 3" descr="Mentoring%20Institu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279175"/>
            <a:ext cx="9144000" cy="257882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mwork">
  <a:themeElements>
    <a:clrScheme name="Teamwork 3">
      <a:dk1>
        <a:srgbClr val="000000"/>
      </a:dk1>
      <a:lt1>
        <a:srgbClr val="E0EBF6"/>
      </a:lt1>
      <a:dk2>
        <a:srgbClr val="77A4AF"/>
      </a:dk2>
      <a:lt2>
        <a:srgbClr val="F3F7FB"/>
      </a:lt2>
      <a:accent1>
        <a:srgbClr val="B9C4D7"/>
      </a:accent1>
      <a:accent2>
        <a:srgbClr val="B1A1C5"/>
      </a:accent2>
      <a:accent3>
        <a:srgbClr val="EDF3FA"/>
      </a:accent3>
      <a:accent4>
        <a:srgbClr val="000000"/>
      </a:accent4>
      <a:accent5>
        <a:srgbClr val="D9DEE8"/>
      </a:accent5>
      <a:accent6>
        <a:srgbClr val="A091B2"/>
      </a:accent6>
      <a:hlink>
        <a:srgbClr val="3F2FB5"/>
      </a:hlink>
      <a:folHlink>
        <a:srgbClr val="318944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2910</TotalTime>
  <Words>558</Words>
  <Application>Microsoft Office PowerPoint</Application>
  <PresentationFormat>On-screen Show (4:3)</PresentationFormat>
  <Paragraphs>99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Garamond</vt:lpstr>
      <vt:lpstr>Teamwork</vt:lpstr>
      <vt:lpstr> Faculty Advancement, Success and Tenure (FAST)</vt:lpstr>
      <vt:lpstr>ADVANCE-Purdue Goals</vt:lpstr>
      <vt:lpstr>FAST Materials</vt:lpstr>
      <vt:lpstr>Materials Continued</vt:lpstr>
      <vt:lpstr>   Panel of Assistant Professors</vt:lpstr>
      <vt:lpstr>Questions for the Panel</vt:lpstr>
      <vt:lpstr>Upcoming Events</vt:lpstr>
      <vt:lpstr>Wrap Up</vt:lpstr>
    </vt:vector>
  </TitlesOfParts>
  <Company>School of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Science Newly Promoted Faculty</dc:title>
  <dc:creator>Barb Clark</dc:creator>
  <cp:lastModifiedBy>Bush, Deidre J</cp:lastModifiedBy>
  <cp:revision>150</cp:revision>
  <cp:lastPrinted>2011-09-09T19:54:52Z</cp:lastPrinted>
  <dcterms:created xsi:type="dcterms:W3CDTF">2008-05-05T13:47:03Z</dcterms:created>
  <dcterms:modified xsi:type="dcterms:W3CDTF">2016-09-06T17:23:50Z</dcterms:modified>
</cp:coreProperties>
</file>