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9" r:id="rId3"/>
    <p:sldId id="294" r:id="rId4"/>
    <p:sldId id="278" r:id="rId5"/>
    <p:sldId id="291" r:id="rId6"/>
    <p:sldId id="292" r:id="rId7"/>
    <p:sldId id="288" r:id="rId8"/>
    <p:sldId id="290" r:id="rId9"/>
  </p:sldIdLst>
  <p:sldSz cx="9144000" cy="6858000" type="screen4x3"/>
  <p:notesSz cx="69469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1" autoAdjust="0"/>
    <p:restoredTop sz="77416" autoAdjust="0"/>
  </p:normalViewPr>
  <p:slideViewPr>
    <p:cSldViewPr>
      <p:cViewPr>
        <p:scale>
          <a:sx n="94" d="100"/>
          <a:sy n="94" d="100"/>
        </p:scale>
        <p:origin x="-147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02" y="-84"/>
      </p:cViewPr>
      <p:guideLst>
        <p:guide orient="horz" pos="290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30188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>
              <a:defRPr sz="1200"/>
            </a:lvl1pPr>
          </a:lstStyle>
          <a:p>
            <a:fld id="{CB92DF6C-6B09-476F-B97E-0B86B4750A8B}" type="datetime4">
              <a:rPr lang="en-US" sz="1800"/>
              <a:t>August 31, 2015</a:t>
            </a:fld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>
              <a:defRPr sz="1200"/>
            </a:lvl1pPr>
          </a:lstStyle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135EBB0F-E3E0-4665-A4A2-7FEA08CA31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503" y="153458"/>
            <a:ext cx="2238445" cy="57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079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577" y="0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latin typeface="Arial" charset="0"/>
              </a:defRPr>
            </a:lvl1pPr>
          </a:lstStyle>
          <a:p>
            <a:r>
              <a:rPr lang="en-US" dirty="0" smtClean="0"/>
              <a:t>FAST</a:t>
            </a:r>
            <a:endParaRPr lang="en-US" dirty="0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690" y="4373563"/>
            <a:ext cx="555752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September 11, 2012</a:t>
            </a:r>
            <a:endParaRPr lang="en-US" dirty="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97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Page </a:t>
            </a:r>
            <a:fld id="{C87A8AB1-6880-4CD0-97A8-24535D7B40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563" y="76731"/>
            <a:ext cx="2084070" cy="5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8184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940A4-D5A3-4C9A-92BB-9C87A885F461}" type="slidenum">
              <a:rPr lang="en-US"/>
              <a:pPr/>
              <a:t>1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Char char="•"/>
            </a:pPr>
            <a:r>
              <a:rPr lang="en-US" sz="1800" dirty="0"/>
              <a:t>Contact me with questions or concerns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2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4690" y="4373562"/>
            <a:ext cx="5557520" cy="4450292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1500" dirty="0"/>
              <a:t>Welcome and thanks for attending</a:t>
            </a:r>
          </a:p>
          <a:p>
            <a:pPr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Introductions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/>
              <a:t>Chris, </a:t>
            </a:r>
            <a:r>
              <a:rPr lang="en-US" sz="1500" dirty="0" smtClean="0"/>
              <a:t>Director</a:t>
            </a:r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De, Project Manager</a:t>
            </a:r>
            <a:r>
              <a:rPr lang="en-US" sz="1500" baseline="0" dirty="0"/>
              <a:t> </a:t>
            </a:r>
            <a:r>
              <a:rPr lang="en-US" sz="1500" baseline="0" dirty="0" smtClean="0"/>
              <a:t>and Assistant Director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Any</a:t>
            </a:r>
            <a:r>
              <a:rPr lang="en-US" sz="1500" baseline="0" dirty="0" smtClean="0"/>
              <a:t> Steering Committee or ADVANCE team members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/>
              <a:t>Senior Faculty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>
              <a:buFont typeface="Arial" pitchFamily="34" charset="0"/>
              <a:buChar char="•"/>
            </a:pPr>
            <a:r>
              <a:rPr lang="en-US" sz="1500" dirty="0"/>
              <a:t>ADVANCE has many initiatives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/>
              <a:t>Check our website for many different activities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FAST is part of Goal #2</a:t>
            </a:r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Mentoring and Professional Development has shown to be effective for retention</a:t>
            </a:r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FAST format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Meet once/month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Same </a:t>
            </a:r>
            <a:r>
              <a:rPr lang="en-US" sz="1500" dirty="0" smtClean="0"/>
              <a:t>day, time and room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Different </a:t>
            </a:r>
            <a:r>
              <a:rPr lang="en-US" sz="1500" dirty="0" smtClean="0"/>
              <a:t>topics and speakers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All newly hired professors </a:t>
            </a:r>
            <a:r>
              <a:rPr lang="en-US" sz="1500" dirty="0" smtClean="0"/>
              <a:t>and postdocs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Second year faculty who requested 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One or more senior faculty per College/School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Confidentiality </a:t>
            </a:r>
          </a:p>
          <a:p>
            <a:pPr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Flyer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Agenda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Moody is on the ADVANCE External Advisory Board and comes to campus occasionally.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/>
              <a:t>Different sections apply to different participants in the mentoring relationship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/>
              <a:t>Other Moody publications are </a:t>
            </a:r>
            <a:r>
              <a:rPr lang="en-US" sz="1800" dirty="0" smtClean="0"/>
              <a:t>available</a:t>
            </a:r>
            <a:endParaRPr lang="en-US" sz="1800" dirty="0"/>
          </a:p>
          <a:p>
            <a:pPr>
              <a:buFont typeface="Arial" pitchFamily="34" charset="0"/>
              <a:buChar char="•"/>
            </a:pPr>
            <a:r>
              <a:rPr lang="en-US" sz="1800" dirty="0"/>
              <a:t>More information is available on ADVANCE website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Summary refers to the following three publications.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1800" dirty="0"/>
              <a:t>Available on line and the link is in the Summary document at the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259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00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You will get to pick the other topics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See flyer for FAST dates and </a:t>
            </a:r>
            <a:r>
              <a:rPr lang="en-US" sz="1800" dirty="0" smtClean="0"/>
              <a:t>rooms</a:t>
            </a:r>
            <a:endParaRPr lang="en-US" sz="1800" dirty="0"/>
          </a:p>
          <a:p>
            <a:pPr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52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2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52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52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5104F7B-7CEA-44BF-B524-F25951C99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8C068-2621-48F0-8C26-96A95C676F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EBA6D-C02E-4F06-9EA6-7B3B8C413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603E-0336-428A-B08B-0EF4060F2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6C1AC-ED1A-45F4-B45A-0CF787570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1BA95-BD12-4208-92CB-BE0D72FDF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C4772-B90B-4BBE-A8B6-B154DFABA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18145-60A0-421D-A53A-F62ABF121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D8DA9-F579-47C6-B992-D6CC3A92D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8A892-BA9D-4635-BCAE-93B10B0F8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E6A8F-E9CF-452B-8306-F9C70881CE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42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42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1EFB95-C048-415B-95FB-0F820C8496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42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736725"/>
          </a:xfrm>
        </p:spPr>
        <p:txBody>
          <a:bodyPr/>
          <a:lstStyle/>
          <a:p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Faculty Advancement, Success and Tenure (FAST)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r>
              <a:rPr lang="en-US" sz="2800" dirty="0"/>
              <a:t>September 8</a:t>
            </a:r>
            <a:r>
              <a:rPr lang="en-US" sz="2800" dirty="0" smtClean="0"/>
              <a:t>, 2015</a:t>
            </a:r>
          </a:p>
          <a:p>
            <a:r>
              <a:rPr lang="en-US" sz="2800" dirty="0" smtClean="0"/>
              <a:t>www.purdue.edu/dp/advance</a:t>
            </a:r>
          </a:p>
          <a:p>
            <a:r>
              <a:rPr lang="en-US" sz="2800" dirty="0" smtClean="0"/>
              <a:t>De Bush, Assistant Director/Program Manager</a:t>
            </a:r>
            <a:endParaRPr lang="en-US" sz="2800" dirty="0"/>
          </a:p>
          <a:p>
            <a:r>
              <a:rPr lang="en-US" sz="2800" dirty="0" smtClean="0"/>
              <a:t>djbush@purdue.edu</a:t>
            </a:r>
            <a:endParaRPr lang="en-US" sz="2800" dirty="0"/>
          </a:p>
        </p:txBody>
      </p:sp>
      <p:pic>
        <p:nvPicPr>
          <p:cNvPr id="6" name="Picture 5" descr="cid:image001.jpg@01CB0ED7.38D67F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" y="2667000"/>
            <a:ext cx="325790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00600" y="2609046"/>
            <a:ext cx="4023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Office of the Provost</a:t>
            </a:r>
            <a:endParaRPr lang="en-US" sz="2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ADVANCE-Purdue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NSF Grant started in October 2008</a:t>
            </a:r>
          </a:p>
          <a:p>
            <a:pPr lvl="1"/>
            <a:r>
              <a:rPr lang="en-US" dirty="0"/>
              <a:t>$3.92 M over 5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Now in collaboration with the Provost’s Office </a:t>
            </a:r>
            <a:endParaRPr lang="en-US" dirty="0"/>
          </a:p>
          <a:p>
            <a:pPr lvl="1"/>
            <a:r>
              <a:rPr lang="en-US" b="1" dirty="0"/>
              <a:t>Goal 1 </a:t>
            </a:r>
            <a:r>
              <a:rPr lang="en-US" dirty="0"/>
              <a:t>– Recruit STEM faculty women, especially women of color</a:t>
            </a:r>
          </a:p>
          <a:p>
            <a:pPr lvl="1"/>
            <a:r>
              <a:rPr lang="en-US" b="1" dirty="0"/>
              <a:t>Goal 2 </a:t>
            </a:r>
            <a:r>
              <a:rPr lang="en-US" dirty="0"/>
              <a:t>– Ensure the success of all faculty especially women in STEM</a:t>
            </a:r>
          </a:p>
          <a:p>
            <a:pPr lvl="1"/>
            <a:r>
              <a:rPr lang="en-US" b="1" dirty="0"/>
              <a:t>Goal 3 </a:t>
            </a:r>
            <a:r>
              <a:rPr lang="en-US" dirty="0"/>
              <a:t>– Engage all faculty in transforming the institution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117" y="1676400"/>
            <a:ext cx="8229600" cy="4495800"/>
          </a:xfrm>
        </p:spPr>
        <p:txBody>
          <a:bodyPr/>
          <a:lstStyle/>
          <a:p>
            <a:pPr lvl="0"/>
            <a:r>
              <a:rPr lang="en-US" b="1" i="1" dirty="0" smtClean="0"/>
              <a:t>Demystifying the Profession:  Helping Junior Faculty Succeed </a:t>
            </a:r>
            <a:r>
              <a:rPr lang="en-US" dirty="0" smtClean="0"/>
              <a:t>by </a:t>
            </a:r>
            <a:r>
              <a:rPr lang="en-US" dirty="0"/>
              <a:t>JoAnn Moody</a:t>
            </a:r>
          </a:p>
          <a:p>
            <a:pPr lvl="0"/>
            <a:r>
              <a:rPr lang="en-US" b="1" i="1" dirty="0" smtClean="0"/>
              <a:t>FAST flyer </a:t>
            </a:r>
            <a:r>
              <a:rPr lang="en-US" dirty="0" smtClean="0"/>
              <a:t>from ADVANCE-Purdue</a:t>
            </a:r>
            <a:endParaRPr lang="en-US" dirty="0"/>
          </a:p>
          <a:p>
            <a:pPr lvl="0"/>
            <a:r>
              <a:rPr lang="en-US" b="1" i="1" dirty="0"/>
              <a:t>Summary of </a:t>
            </a:r>
            <a:r>
              <a:rPr lang="en-US" b="1" i="1" dirty="0" smtClean="0"/>
              <a:t>Guides </a:t>
            </a:r>
            <a:r>
              <a:rPr lang="en-US" b="1" i="1" dirty="0"/>
              <a:t>on </a:t>
            </a:r>
            <a:r>
              <a:rPr lang="en-US" b="1" i="1" dirty="0" smtClean="0"/>
              <a:t>Mentoring </a:t>
            </a:r>
            <a:r>
              <a:rPr lang="en-US" dirty="0"/>
              <a:t>compiled by Barb </a:t>
            </a:r>
            <a:r>
              <a:rPr lang="en-US" dirty="0" smtClean="0"/>
              <a:t>Clark based on information from-</a:t>
            </a:r>
            <a:endParaRPr lang="en-US" dirty="0"/>
          </a:p>
          <a:p>
            <a:endParaRPr lang="en-US" dirty="0"/>
          </a:p>
        </p:txBody>
      </p:sp>
      <p:pic>
        <p:nvPicPr>
          <p:cNvPr id="41987" name="Picture 3" descr="ph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343400"/>
            <a:ext cx="1546917" cy="2286000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665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Giving and Getting Career Advice:  A guide for Junior and Senior Faculty </a:t>
            </a:r>
            <a:r>
              <a:rPr lang="en-US" dirty="0" smtClean="0"/>
              <a:t>by ADVANCE at University of Michigan</a:t>
            </a:r>
          </a:p>
          <a:p>
            <a:pPr lvl="0"/>
            <a:r>
              <a:rPr lang="en-US" b="1" i="1" dirty="0" smtClean="0"/>
              <a:t>Mentoring </a:t>
            </a:r>
            <a:r>
              <a:rPr lang="en-US" b="1" i="1" dirty="0"/>
              <a:t>Guide, A Guide for </a:t>
            </a:r>
            <a:r>
              <a:rPr lang="en-US" b="1" i="1" dirty="0" smtClean="0"/>
              <a:t>Mentors</a:t>
            </a:r>
            <a:r>
              <a:rPr lang="en-US" dirty="0" smtClean="0"/>
              <a:t>, Center for Health Leadership &amp; Practice, Public Health Institute, Oakland, CA</a:t>
            </a:r>
            <a:endParaRPr lang="en-US" dirty="0"/>
          </a:p>
          <a:p>
            <a:pPr lvl="0"/>
            <a:r>
              <a:rPr lang="en-US" b="1" i="1" dirty="0"/>
              <a:t>Mentoring Guide, A Guide for Protégés</a:t>
            </a:r>
            <a:r>
              <a:rPr lang="en-US" dirty="0"/>
              <a:t>, Center for Health Leadership &amp; Practice, Public Health Institute, Oakland, CA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Panel of Assistant Professors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8920" y="1219200"/>
            <a:ext cx="7472680" cy="4851400"/>
          </a:xfrm>
        </p:spPr>
        <p:txBody>
          <a:bodyPr/>
          <a:lstStyle/>
          <a:p>
            <a:r>
              <a:rPr lang="en-US" sz="2800" b="1" dirty="0" smtClean="0"/>
              <a:t>Allison Godwin</a:t>
            </a:r>
            <a:r>
              <a:rPr lang="en-US" sz="2800" dirty="0" smtClean="0"/>
              <a:t>, Engineering Education, College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of Engineering</a:t>
            </a:r>
          </a:p>
          <a:p>
            <a:r>
              <a:rPr lang="en-US" sz="2800" b="1" dirty="0" smtClean="0"/>
              <a:t>Brandon Keehn</a:t>
            </a:r>
            <a:r>
              <a:rPr lang="en-US" sz="2800" dirty="0" smtClean="0"/>
              <a:t>, Speech, Language and Hearing Sciences, College of Health &amp; Human Sciences</a:t>
            </a:r>
          </a:p>
          <a:p>
            <a:r>
              <a:rPr lang="en-US" sz="2800" b="1" dirty="0" smtClean="0"/>
              <a:t>Hye-Ji Kim</a:t>
            </a:r>
            <a:r>
              <a:rPr lang="en-US" sz="2800" dirty="0" smtClean="0"/>
              <a:t>, Horticulture, College of Agriculture</a:t>
            </a:r>
          </a:p>
          <a:p>
            <a:r>
              <a:rPr lang="en-US" sz="2800" b="1" dirty="0" smtClean="0"/>
              <a:t>Erin Moodie</a:t>
            </a:r>
            <a:r>
              <a:rPr lang="en-US" sz="2800" dirty="0" smtClean="0"/>
              <a:t>, Languages and Cultures, College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of Liberal Arts </a:t>
            </a:r>
          </a:p>
          <a:p>
            <a:r>
              <a:rPr lang="en-US" sz="2800" b="1" dirty="0" smtClean="0"/>
              <a:t>Nick Noinaj</a:t>
            </a:r>
            <a:r>
              <a:rPr lang="en-US" sz="2800" dirty="0" smtClean="0"/>
              <a:t>, Biological Sciences, College of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Science  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engineering.purdue.edu/ResourceDB/ResourceFiles/image113880/alter?width=105&amp;height=1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" y="457200"/>
            <a:ext cx="1000125" cy="1409700"/>
          </a:xfrm>
          <a:prstGeom prst="rect">
            <a:avLst/>
          </a:prstGeom>
          <a:noFill/>
          <a:ln w="3175" cmpd="sng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rofil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" y="2708272"/>
            <a:ext cx="1052513" cy="1404939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hoto of Erin Moodi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7" t="15873"/>
          <a:stretch/>
        </p:blipFill>
        <p:spPr bwMode="auto">
          <a:xfrm>
            <a:off x="382585" y="3962400"/>
            <a:ext cx="1219200" cy="1175069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NICHOLAS NOINAJ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6" y="5029200"/>
            <a:ext cx="952500" cy="1333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6" name="Picture 2" descr="http://i1.rgstatic.net/i/profile/9355355c15dcc3273d_l_5037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9" y="1752600"/>
            <a:ext cx="1044575" cy="10445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71960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the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yourself.</a:t>
            </a:r>
          </a:p>
          <a:p>
            <a:r>
              <a:rPr lang="en-US" dirty="0" smtClean="0"/>
              <a:t>What is your experience with mentoring at Purdue?</a:t>
            </a:r>
          </a:p>
          <a:p>
            <a:r>
              <a:rPr lang="en-US" dirty="0" smtClean="0"/>
              <a:t>What do you know now that you wish you had known when you first started at Purdue?</a:t>
            </a:r>
          </a:p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091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495800"/>
          </a:xfrm>
        </p:spPr>
        <p:txBody>
          <a:bodyPr/>
          <a:lstStyle/>
          <a:p>
            <a:r>
              <a:rPr lang="en-US" b="1" dirty="0" smtClean="0"/>
              <a:t>Promotion and Tenure             </a:t>
            </a:r>
            <a:endParaRPr lang="en-US" dirty="0" smtClean="0"/>
          </a:p>
          <a:p>
            <a:pPr lvl="1"/>
            <a:r>
              <a:rPr lang="en-US" dirty="0" smtClean="0"/>
              <a:t>October 20th,  STEW 278</a:t>
            </a:r>
          </a:p>
          <a:p>
            <a:pPr lvl="2"/>
            <a:r>
              <a:rPr lang="en-US" dirty="0" smtClean="0"/>
              <a:t>George McCabe, Associate Dean for Academic Affairs, Professor of Statistics, College of Science</a:t>
            </a:r>
          </a:p>
          <a:p>
            <a:pPr lvl="2"/>
            <a:r>
              <a:rPr lang="en-US" dirty="0" smtClean="0"/>
              <a:t>Alyssa Panitch, Vice-Provost for Faculty Affairs, Leslie A. Geddes Professor of Biomedical Engineering, College of Engineering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George McCab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760119"/>
            <a:ext cx="1066800" cy="137636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10" name="Picture 9" descr="Alyssa Panitch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760119"/>
            <a:ext cx="962025" cy="137636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495800"/>
          </a:xfrm>
        </p:spPr>
        <p:txBody>
          <a:bodyPr/>
          <a:lstStyle/>
          <a:p>
            <a:r>
              <a:rPr lang="en-US" dirty="0" smtClean="0"/>
              <a:t>FAST will meet monthly in STEW 278</a:t>
            </a:r>
          </a:p>
          <a:p>
            <a:r>
              <a:rPr lang="en-US" dirty="0" smtClean="0"/>
              <a:t>Future topics will be generated by you</a:t>
            </a:r>
          </a:p>
          <a:p>
            <a:r>
              <a:rPr lang="en-US" dirty="0" smtClean="0"/>
              <a:t>ADVANCE materials are on website</a:t>
            </a:r>
          </a:p>
          <a:p>
            <a:r>
              <a:rPr lang="en-US" dirty="0" smtClean="0"/>
              <a:t>Please complete the evaluations</a:t>
            </a:r>
            <a:endParaRPr lang="en-US" dirty="0"/>
          </a:p>
        </p:txBody>
      </p:sp>
      <p:pic>
        <p:nvPicPr>
          <p:cNvPr id="4" name="Picture 3" descr="Mentoring%20Institu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79175"/>
            <a:ext cx="9144000" cy="257882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2853</TotalTime>
  <Words>556</Words>
  <Application>Microsoft Office PowerPoint</Application>
  <PresentationFormat>On-screen Show (4:3)</PresentationFormat>
  <Paragraphs>102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Teamwork</vt:lpstr>
      <vt:lpstr> Faculty Advancement, Success and Tenure (FAST)</vt:lpstr>
      <vt:lpstr>ADVANCE-Purdue Goals</vt:lpstr>
      <vt:lpstr>FAST Materials</vt:lpstr>
      <vt:lpstr>Materials Continued</vt:lpstr>
      <vt:lpstr>   Panel of Assistant Professors</vt:lpstr>
      <vt:lpstr>Questions for the Panel</vt:lpstr>
      <vt:lpstr>Upcoming Events</vt:lpstr>
      <vt:lpstr>Wrap Up</vt:lpstr>
    </vt:vector>
  </TitlesOfParts>
  <Company>School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Science Newly Promoted Faculty</dc:title>
  <dc:creator>Barb Clark</dc:creator>
  <cp:lastModifiedBy>Bush, Deidre J</cp:lastModifiedBy>
  <cp:revision>135</cp:revision>
  <cp:lastPrinted>2011-09-09T19:54:52Z</cp:lastPrinted>
  <dcterms:created xsi:type="dcterms:W3CDTF">2008-05-05T13:47:03Z</dcterms:created>
  <dcterms:modified xsi:type="dcterms:W3CDTF">2015-08-31T12:55:56Z</dcterms:modified>
</cp:coreProperties>
</file>