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handoutMasterIdLst>
    <p:handoutMasterId r:id="rId23"/>
  </p:handoutMasterIdLst>
  <p:sldIdLst>
    <p:sldId id="257" r:id="rId2"/>
    <p:sldId id="258" r:id="rId3"/>
    <p:sldId id="280" r:id="rId4"/>
    <p:sldId id="260" r:id="rId5"/>
    <p:sldId id="261" r:id="rId6"/>
    <p:sldId id="269" r:id="rId7"/>
    <p:sldId id="270" r:id="rId8"/>
    <p:sldId id="281" r:id="rId9"/>
    <p:sldId id="282" r:id="rId10"/>
    <p:sldId id="271" r:id="rId11"/>
    <p:sldId id="283" r:id="rId12"/>
    <p:sldId id="272" r:id="rId13"/>
    <p:sldId id="273" r:id="rId14"/>
    <p:sldId id="274" r:id="rId15"/>
    <p:sldId id="275" r:id="rId16"/>
    <p:sldId id="284" r:id="rId17"/>
    <p:sldId id="285" r:id="rId18"/>
    <p:sldId id="278" r:id="rId19"/>
    <p:sldId id="279" r:id="rId20"/>
    <p:sldId id="264" r:id="rId21"/>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6E02"/>
    <a:srgbClr val="945E22"/>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27"/>
    <p:restoredTop sz="91463" autoAdjust="0"/>
  </p:normalViewPr>
  <p:slideViewPr>
    <p:cSldViewPr snapToGrid="0" snapToObjects="1">
      <p:cViewPr varScale="1">
        <p:scale>
          <a:sx n="71" d="100"/>
          <a:sy n="71" d="100"/>
        </p:scale>
        <p:origin x="984" y="60"/>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471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aurelweldon:Documents:VPFA%20Documents:Faculty%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pieChart>
        <c:varyColors val="1"/>
        <c:ser>
          <c:idx val="0"/>
          <c:order val="0"/>
          <c:dLbls>
            <c:dLbl>
              <c:idx val="0"/>
              <c:layout>
                <c:manualLayout>
                  <c:x val="-0.15706992381428833"/>
                  <c:y val="0.19968449569696461"/>
                </c:manualLayout>
              </c:layout>
              <c:tx>
                <c:rich>
                  <a:bodyPr/>
                  <a:lstStyle/>
                  <a:p>
                    <a:pPr>
                      <a:defRPr sz="1400" b="1" i="0"/>
                    </a:pPr>
                    <a:fld id="{FFB6167D-CA6B-4BE2-A371-BEB15C978EE1}" type="CATEGORYNAME">
                      <a:rPr lang="en-US" sz="1400"/>
                      <a:pPr>
                        <a:defRPr sz="1400" b="1" i="0"/>
                      </a:pPr>
                      <a:t>[CATEGORY NAME]</a:t>
                    </a:fld>
                    <a:r>
                      <a:rPr lang="en-US" sz="1400" baseline="0" dirty="0"/>
                      <a:t>
</a:t>
                    </a:r>
                    <a:r>
                      <a:rPr lang="en-US" sz="1400" baseline="0" dirty="0" smtClean="0"/>
                      <a:t>23%</a:t>
                    </a:r>
                  </a:p>
                </c:rich>
              </c:tx>
              <c:spPr>
                <a:noFill/>
                <a:ln>
                  <a:noFill/>
                </a:ln>
                <a:effectLst/>
              </c:sp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D93-4792-BA74-AA9921CA1653}"/>
                </c:ext>
              </c:extLst>
            </c:dLbl>
            <c:dLbl>
              <c:idx val="1"/>
              <c:layout>
                <c:manualLayout>
                  <c:x val="-0.20185616848350299"/>
                  <c:y val="-0.16484570888209599"/>
                </c:manualLayout>
              </c:layout>
              <c:tx>
                <c:rich>
                  <a:bodyPr/>
                  <a:lstStyle/>
                  <a:p>
                    <a:pPr>
                      <a:defRPr sz="1400" b="1" i="0"/>
                    </a:pPr>
                    <a:fld id="{6C0DBDD5-C4D1-4647-AB83-FE645C8F341A}" type="CATEGORYNAME">
                      <a:rPr lang="en-US"/>
                      <a:pPr>
                        <a:defRPr sz="1400" b="1" i="0"/>
                      </a:pPr>
                      <a:t>[CATEGORY NAME]</a:t>
                    </a:fld>
                    <a:r>
                      <a:rPr lang="en-US" baseline="0" dirty="0"/>
                      <a:t>
</a:t>
                    </a:r>
                    <a:r>
                      <a:rPr lang="en-US" baseline="0" dirty="0" smtClean="0"/>
                      <a:t>27%</a:t>
                    </a:r>
                  </a:p>
                </c:rich>
              </c:tx>
              <c:spPr>
                <a:noFill/>
                <a:ln>
                  <a:noFill/>
                </a:ln>
                <a:effectLst/>
              </c:sp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D93-4792-BA74-AA9921CA1653}"/>
                </c:ext>
              </c:extLst>
            </c:dLbl>
            <c:dLbl>
              <c:idx val="2"/>
              <c:layout>
                <c:manualLayout>
                  <c:x val="0.25106952178837399"/>
                  <c:y val="7.9151427535379196E-3"/>
                </c:manualLayout>
              </c:layout>
              <c:tx>
                <c:rich>
                  <a:bodyPr/>
                  <a:lstStyle/>
                  <a:p>
                    <a:pPr>
                      <a:defRPr sz="1400" b="1" i="0"/>
                    </a:pPr>
                    <a:fld id="{FACFF2A9-D41B-43BA-B82C-B68A060C6283}" type="CATEGORYNAME">
                      <a:rPr lang="en-US" sz="1400"/>
                      <a:pPr>
                        <a:defRPr sz="1400" b="1" i="0"/>
                      </a:pPr>
                      <a:t>[CATEGORY NAME]</a:t>
                    </a:fld>
                    <a:r>
                      <a:rPr lang="en-US" sz="1400" baseline="0" dirty="0"/>
                      <a:t>
</a:t>
                    </a:r>
                    <a:r>
                      <a:rPr lang="en-US" sz="1400" baseline="0" dirty="0" smtClean="0"/>
                      <a:t>50%</a:t>
                    </a:r>
                  </a:p>
                </c:rich>
              </c:tx>
              <c:spPr>
                <a:noFill/>
                <a:ln>
                  <a:noFill/>
                </a:ln>
                <a:effectLst/>
              </c:sp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D93-4792-BA74-AA9921CA1653}"/>
                </c:ext>
              </c:extLst>
            </c:dLbl>
            <c:spPr>
              <a:noFill/>
              <a:ln>
                <a:noFill/>
              </a:ln>
              <a:effectLst/>
            </c:spPr>
            <c:txPr>
              <a:bodyPr/>
              <a:lstStyle/>
              <a:p>
                <a:pPr>
                  <a:defRPr sz="1200" b="1" i="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Sheet2!$A$3:$A$5</c:f>
              <c:strCache>
                <c:ptCount val="3"/>
                <c:pt idx="0">
                  <c:v>Assistant Professors</c:v>
                </c:pt>
                <c:pt idx="1">
                  <c:v>Associate Professors</c:v>
                </c:pt>
                <c:pt idx="2">
                  <c:v>Full Professors</c:v>
                </c:pt>
              </c:strCache>
            </c:strRef>
          </c:cat>
          <c:val>
            <c:numRef>
              <c:f>Sheet2!$B$3:$B$5</c:f>
              <c:numCache>
                <c:formatCode>General</c:formatCode>
                <c:ptCount val="3"/>
                <c:pt idx="0">
                  <c:v>19</c:v>
                </c:pt>
                <c:pt idx="1">
                  <c:v>31</c:v>
                </c:pt>
                <c:pt idx="2">
                  <c:v>50</c:v>
                </c:pt>
              </c:numCache>
            </c:numRef>
          </c:val>
          <c:extLst>
            <c:ext xmlns:c16="http://schemas.microsoft.com/office/drawing/2014/chart" uri="{C3380CC4-5D6E-409C-BE32-E72D297353CC}">
              <c16:uniqueId val="{00000003-0D93-4792-BA74-AA9921CA1653}"/>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9EF36A13-E2AB-4A26-BC49-965080A73B91}" type="datetimeFigureOut">
              <a:rPr lang="en-US" smtClean="0"/>
              <a:t>10/16/2017</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28861694-8411-4C3E-879E-988ABCA8CEC7}" type="slidenum">
              <a:rPr lang="en-US" smtClean="0"/>
              <a:t>‹#›</a:t>
            </a:fld>
            <a:endParaRPr lang="en-US"/>
          </a:p>
        </p:txBody>
      </p:sp>
    </p:spTree>
    <p:extLst>
      <p:ext uri="{BB962C8B-B14F-4D97-AF65-F5344CB8AC3E}">
        <p14:creationId xmlns:p14="http://schemas.microsoft.com/office/powerpoint/2010/main" val="3185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E6962DDB-73BA-D446-9FC7-83041484154D}" type="datetimeFigureOut">
              <a:rPr lang="en-US" smtClean="0"/>
              <a:t>10/16/2017</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C71E8054-F017-A34A-93CB-9CB923514ACA}" type="slidenum">
              <a:rPr lang="en-US" smtClean="0"/>
              <a:t>‹#›</a:t>
            </a:fld>
            <a:endParaRPr lang="en-US"/>
          </a:p>
        </p:txBody>
      </p:sp>
    </p:spTree>
    <p:extLst>
      <p:ext uri="{BB962C8B-B14F-4D97-AF65-F5344CB8AC3E}">
        <p14:creationId xmlns:p14="http://schemas.microsoft.com/office/powerpoint/2010/main" val="2316689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171421" indent="-171421">
              <a:buFont typeface="Arial" pitchFamily="34" charset="0"/>
              <a:buChar char="•"/>
              <a:defRPr/>
            </a:pPr>
            <a:endParaRPr lang="en-US" dirty="0">
              <a:latin typeface="Calibri" charset="0"/>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934" eaLnBrk="0" hangingPunct="0">
              <a:defRPr sz="3300">
                <a:solidFill>
                  <a:schemeClr val="tx1"/>
                </a:solidFill>
                <a:latin typeface="Arial" charset="0"/>
                <a:ea typeface="ＭＳ Ｐゴシック" charset="0"/>
                <a:cs typeface="ＭＳ Ｐゴシック" charset="0"/>
              </a:defRPr>
            </a:lvl1pPr>
            <a:lvl2pPr marL="749874" indent="-288413" defTabSz="930934" eaLnBrk="0" hangingPunct="0">
              <a:defRPr sz="3300">
                <a:solidFill>
                  <a:schemeClr val="tx1"/>
                </a:solidFill>
                <a:latin typeface="Arial" charset="0"/>
                <a:ea typeface="ＭＳ Ｐゴシック" charset="0"/>
              </a:defRPr>
            </a:lvl2pPr>
            <a:lvl3pPr marL="1153653" indent="-230730" defTabSz="930934" eaLnBrk="0" hangingPunct="0">
              <a:defRPr sz="3300">
                <a:solidFill>
                  <a:schemeClr val="tx1"/>
                </a:solidFill>
                <a:latin typeface="Arial" charset="0"/>
                <a:ea typeface="ＭＳ Ｐゴシック" charset="0"/>
              </a:defRPr>
            </a:lvl3pPr>
            <a:lvl4pPr marL="1615113" indent="-230730" defTabSz="930934" eaLnBrk="0" hangingPunct="0">
              <a:defRPr sz="3300">
                <a:solidFill>
                  <a:schemeClr val="tx1"/>
                </a:solidFill>
                <a:latin typeface="Arial" charset="0"/>
                <a:ea typeface="ＭＳ Ｐゴシック" charset="0"/>
              </a:defRPr>
            </a:lvl4pPr>
            <a:lvl5pPr marL="2076574" indent="-230730" defTabSz="930934" eaLnBrk="0" hangingPunct="0">
              <a:defRPr sz="3300">
                <a:solidFill>
                  <a:schemeClr val="tx1"/>
                </a:solidFill>
                <a:latin typeface="Arial" charset="0"/>
                <a:ea typeface="ＭＳ Ｐゴシック" charset="0"/>
              </a:defRPr>
            </a:lvl5pPr>
            <a:lvl6pPr marL="2538035" indent="-230730" defTabSz="930934" eaLnBrk="0" fontAlgn="base" hangingPunct="0">
              <a:spcBef>
                <a:spcPct val="0"/>
              </a:spcBef>
              <a:spcAft>
                <a:spcPct val="0"/>
              </a:spcAft>
              <a:defRPr sz="3300">
                <a:solidFill>
                  <a:schemeClr val="tx1"/>
                </a:solidFill>
                <a:latin typeface="Arial" charset="0"/>
                <a:ea typeface="ＭＳ Ｐゴシック" charset="0"/>
              </a:defRPr>
            </a:lvl6pPr>
            <a:lvl7pPr marL="2999496" indent="-230730" defTabSz="930934" eaLnBrk="0" fontAlgn="base" hangingPunct="0">
              <a:spcBef>
                <a:spcPct val="0"/>
              </a:spcBef>
              <a:spcAft>
                <a:spcPct val="0"/>
              </a:spcAft>
              <a:defRPr sz="3300">
                <a:solidFill>
                  <a:schemeClr val="tx1"/>
                </a:solidFill>
                <a:latin typeface="Arial" charset="0"/>
                <a:ea typeface="ＭＳ Ｐゴシック" charset="0"/>
              </a:defRPr>
            </a:lvl7pPr>
            <a:lvl8pPr marL="3460957" indent="-230730" defTabSz="930934" eaLnBrk="0" fontAlgn="base" hangingPunct="0">
              <a:spcBef>
                <a:spcPct val="0"/>
              </a:spcBef>
              <a:spcAft>
                <a:spcPct val="0"/>
              </a:spcAft>
              <a:defRPr sz="3300">
                <a:solidFill>
                  <a:schemeClr val="tx1"/>
                </a:solidFill>
                <a:latin typeface="Arial" charset="0"/>
                <a:ea typeface="ＭＳ Ｐゴシック" charset="0"/>
              </a:defRPr>
            </a:lvl8pPr>
            <a:lvl9pPr marL="3922417" indent="-230730" defTabSz="930934" eaLnBrk="0" fontAlgn="base" hangingPunct="0">
              <a:spcBef>
                <a:spcPct val="0"/>
              </a:spcBef>
              <a:spcAft>
                <a:spcPct val="0"/>
              </a:spcAft>
              <a:defRPr sz="3300">
                <a:solidFill>
                  <a:schemeClr val="tx1"/>
                </a:solidFill>
                <a:latin typeface="Arial" charset="0"/>
                <a:ea typeface="ＭＳ Ｐゴシック" charset="0"/>
              </a:defRPr>
            </a:lvl9pPr>
          </a:lstStyle>
          <a:p>
            <a:pPr eaLnBrk="1" hangingPunct="1"/>
            <a:fld id="{22416D94-29BF-B640-9805-F7CE8003B709}" type="slidenum">
              <a:rPr lang="en-US" sz="1200">
                <a:solidFill>
                  <a:prstClr val="black"/>
                </a:solidFill>
                <a:latin typeface="Calibri" charset="0"/>
              </a:rPr>
              <a:pPr eaLnBrk="1" hangingPunct="1"/>
              <a:t>1</a:t>
            </a:fld>
            <a:endParaRPr lang="en-US" sz="1200">
              <a:solidFill>
                <a:prstClr val="black"/>
              </a:solidFill>
              <a:latin typeface="Calibri" charset="0"/>
            </a:endParaRPr>
          </a:p>
        </p:txBody>
      </p:sp>
    </p:spTree>
    <p:extLst>
      <p:ext uri="{BB962C8B-B14F-4D97-AF65-F5344CB8AC3E}">
        <p14:creationId xmlns:p14="http://schemas.microsoft.com/office/powerpoint/2010/main" val="2105239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What’s the timing for most </a:t>
            </a:r>
            <a:r>
              <a:rPr lang="en-US" dirty="0" err="1" smtClean="0"/>
              <a:t>Asst</a:t>
            </a:r>
            <a:r>
              <a:rPr lang="en-US" dirty="0" smtClean="0"/>
              <a:t> professors?</a:t>
            </a:r>
          </a:p>
          <a:p>
            <a:endParaRPr lang="en-US" dirty="0"/>
          </a:p>
        </p:txBody>
      </p:sp>
      <p:sp>
        <p:nvSpPr>
          <p:cNvPr id="4" name="Slide Number Placeholder 3"/>
          <p:cNvSpPr>
            <a:spLocks noGrp="1"/>
          </p:cNvSpPr>
          <p:nvPr>
            <p:ph type="sldNum" sz="quarter" idx="10"/>
          </p:nvPr>
        </p:nvSpPr>
        <p:spPr/>
        <p:txBody>
          <a:bodyPr/>
          <a:lstStyle/>
          <a:p>
            <a:fld id="{C71E8054-F017-A34A-93CB-9CB923514ACA}" type="slidenum">
              <a:rPr lang="en-US" smtClean="0"/>
              <a:t>10</a:t>
            </a:fld>
            <a:endParaRPr lang="en-US"/>
          </a:p>
        </p:txBody>
      </p:sp>
    </p:spTree>
    <p:extLst>
      <p:ext uri="{BB962C8B-B14F-4D97-AF65-F5344CB8AC3E}">
        <p14:creationId xmlns:p14="http://schemas.microsoft.com/office/powerpoint/2010/main" val="123557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defTabSz="465887">
              <a:defRPr/>
            </a:pPr>
            <a:r>
              <a:rPr lang="en-US" dirty="0" smtClean="0"/>
              <a:t>What’s the timing for most </a:t>
            </a:r>
            <a:r>
              <a:rPr lang="en-US" dirty="0" err="1" smtClean="0"/>
              <a:t>Asst</a:t>
            </a:r>
            <a:r>
              <a:rPr lang="en-US" dirty="0" smtClean="0"/>
              <a:t> professors?</a:t>
            </a:r>
          </a:p>
          <a:p>
            <a:endParaRPr lang="en-US" dirty="0"/>
          </a:p>
        </p:txBody>
      </p:sp>
      <p:sp>
        <p:nvSpPr>
          <p:cNvPr id="4" name="Slide Number Placeholder 3"/>
          <p:cNvSpPr>
            <a:spLocks noGrp="1"/>
          </p:cNvSpPr>
          <p:nvPr>
            <p:ph type="sldNum" sz="quarter" idx="10"/>
          </p:nvPr>
        </p:nvSpPr>
        <p:spPr/>
        <p:txBody>
          <a:bodyPr/>
          <a:lstStyle/>
          <a:p>
            <a:fld id="{C71E8054-F017-A34A-93CB-9CB923514ACA}" type="slidenum">
              <a:rPr lang="en-US" smtClean="0"/>
              <a:t>11</a:t>
            </a:fld>
            <a:endParaRPr lang="en-US"/>
          </a:p>
        </p:txBody>
      </p:sp>
    </p:spTree>
    <p:extLst>
      <p:ext uri="{BB962C8B-B14F-4D97-AF65-F5344CB8AC3E}">
        <p14:creationId xmlns:p14="http://schemas.microsoft.com/office/powerpoint/2010/main" val="1834378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Important point: the timing can be changed by agreement, or by childbirth/adoption</a:t>
            </a:r>
          </a:p>
          <a:p>
            <a:endParaRPr lang="en-US" dirty="0"/>
          </a:p>
        </p:txBody>
      </p:sp>
      <p:sp>
        <p:nvSpPr>
          <p:cNvPr id="4" name="Slide Number Placeholder 3"/>
          <p:cNvSpPr>
            <a:spLocks noGrp="1"/>
          </p:cNvSpPr>
          <p:nvPr>
            <p:ph type="sldNum" sz="quarter" idx="10"/>
          </p:nvPr>
        </p:nvSpPr>
        <p:spPr/>
        <p:txBody>
          <a:bodyPr/>
          <a:lstStyle/>
          <a:p>
            <a:fld id="{C71E8054-F017-A34A-93CB-9CB923514ACA}" type="slidenum">
              <a:rPr lang="en-US" smtClean="0"/>
              <a:t>12</a:t>
            </a:fld>
            <a:endParaRPr lang="en-US"/>
          </a:p>
        </p:txBody>
      </p:sp>
    </p:spTree>
    <p:extLst>
      <p:ext uri="{BB962C8B-B14F-4D97-AF65-F5344CB8AC3E}">
        <p14:creationId xmlns:p14="http://schemas.microsoft.com/office/powerpoint/2010/main" val="134514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there are the procedures – how does this actually work every year?</a:t>
            </a:r>
          </a:p>
          <a:p>
            <a:r>
              <a:rPr lang="en-US" dirty="0" smtClean="0"/>
              <a:t>Note composition of the primary </a:t>
            </a:r>
            <a:r>
              <a:rPr lang="en-US" dirty="0" err="1" smtClean="0"/>
              <a:t>cmte</a:t>
            </a:r>
            <a:r>
              <a:rPr lang="en-US" dirty="0" smtClean="0"/>
              <a:t> = DH is chair; contains all tenured faculty</a:t>
            </a:r>
          </a:p>
          <a:p>
            <a:r>
              <a:rPr lang="en-US" dirty="0" smtClean="0"/>
              <a:t>Area </a:t>
            </a:r>
            <a:r>
              <a:rPr lang="en-US" dirty="0" err="1" smtClean="0"/>
              <a:t>cmte</a:t>
            </a:r>
            <a:r>
              <a:rPr lang="en-US" dirty="0" smtClean="0"/>
              <a:t> = Dean is chair; every </a:t>
            </a:r>
            <a:r>
              <a:rPr lang="en-US" dirty="0" err="1" smtClean="0"/>
              <a:t>dept</a:t>
            </a:r>
            <a:r>
              <a:rPr lang="en-US" dirty="0" smtClean="0"/>
              <a:t> head plus elected full profs from each </a:t>
            </a:r>
            <a:r>
              <a:rPr lang="en-US" dirty="0" err="1" smtClean="0"/>
              <a:t>dept</a:t>
            </a:r>
            <a:r>
              <a:rPr lang="en-US" dirty="0" smtClean="0"/>
              <a:t>/school</a:t>
            </a:r>
          </a:p>
          <a:p>
            <a:r>
              <a:rPr lang="en-US" dirty="0" smtClean="0"/>
              <a:t>Campus </a:t>
            </a:r>
            <a:r>
              <a:rPr lang="en-US" dirty="0" err="1" smtClean="0"/>
              <a:t>cmte</a:t>
            </a:r>
            <a:r>
              <a:rPr lang="en-US" dirty="0" smtClean="0"/>
              <a:t> = Provost is chair; Deans plus one tenured Prof from each college plus at-large Profs (elected by Senate Nominating </a:t>
            </a:r>
            <a:r>
              <a:rPr lang="en-US" dirty="0" err="1" smtClean="0"/>
              <a:t>Cmte</a:t>
            </a:r>
            <a:r>
              <a:rPr lang="en-US" dirty="0" smtClean="0"/>
              <a:t>)</a:t>
            </a:r>
          </a:p>
          <a:p>
            <a:r>
              <a:rPr lang="en-US" dirty="0" smtClean="0"/>
              <a:t>Campus </a:t>
            </a:r>
            <a:r>
              <a:rPr lang="en-US" dirty="0" err="1" smtClean="0"/>
              <a:t>cmte</a:t>
            </a:r>
            <a:r>
              <a:rPr lang="en-US" dirty="0" smtClean="0"/>
              <a:t> results are reviewed by Provost and sent on to President</a:t>
            </a:r>
          </a:p>
        </p:txBody>
      </p:sp>
      <p:sp>
        <p:nvSpPr>
          <p:cNvPr id="4" name="Slide Number Placeholder 3"/>
          <p:cNvSpPr>
            <a:spLocks noGrp="1"/>
          </p:cNvSpPr>
          <p:nvPr>
            <p:ph type="sldNum" sz="quarter" idx="10"/>
          </p:nvPr>
        </p:nvSpPr>
        <p:spPr/>
        <p:txBody>
          <a:bodyPr/>
          <a:lstStyle/>
          <a:p>
            <a:fld id="{C71E8054-F017-A34A-93CB-9CB923514ACA}" type="slidenum">
              <a:rPr lang="en-US" smtClean="0"/>
              <a:t>13</a:t>
            </a:fld>
            <a:endParaRPr lang="en-US"/>
          </a:p>
        </p:txBody>
      </p:sp>
    </p:spTree>
    <p:extLst>
      <p:ext uri="{BB962C8B-B14F-4D97-AF65-F5344CB8AC3E}">
        <p14:creationId xmlns:p14="http://schemas.microsoft.com/office/powerpoint/2010/main" val="633688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numbers are panels A + B + C</a:t>
            </a:r>
          </a:p>
          <a:p>
            <a:r>
              <a:rPr lang="en-US" dirty="0" smtClean="0"/>
              <a:t>Most people go up on one basis, and most people go up on research,</a:t>
            </a:r>
            <a:r>
              <a:rPr lang="en-US" baseline="0" dirty="0" smtClean="0"/>
              <a:t> but numbers promoted on engagement and learning are increasing</a:t>
            </a:r>
          </a:p>
          <a:p>
            <a:r>
              <a:rPr lang="en-US" baseline="0" dirty="0" smtClean="0"/>
              <a:t>Going up on multiple bases, Discovery and something else</a:t>
            </a:r>
            <a:endParaRPr lang="en-US" dirty="0" smtClean="0"/>
          </a:p>
          <a:p>
            <a:endParaRPr lang="en-US" dirty="0"/>
          </a:p>
        </p:txBody>
      </p:sp>
      <p:sp>
        <p:nvSpPr>
          <p:cNvPr id="4" name="Slide Number Placeholder 3"/>
          <p:cNvSpPr>
            <a:spLocks noGrp="1"/>
          </p:cNvSpPr>
          <p:nvPr>
            <p:ph type="sldNum" sz="quarter" idx="10"/>
          </p:nvPr>
        </p:nvSpPr>
        <p:spPr/>
        <p:txBody>
          <a:bodyPr/>
          <a:lstStyle/>
          <a:p>
            <a:fld id="{C71E8054-F017-A34A-93CB-9CB923514ACA}" type="slidenum">
              <a:rPr lang="en-US" smtClean="0"/>
              <a:t>17</a:t>
            </a:fld>
            <a:endParaRPr lang="en-US"/>
          </a:p>
        </p:txBody>
      </p:sp>
    </p:spTree>
    <p:extLst>
      <p:ext uri="{BB962C8B-B14F-4D97-AF65-F5344CB8AC3E}">
        <p14:creationId xmlns:p14="http://schemas.microsoft.com/office/powerpoint/2010/main" val="1840577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a:t>You have 5 years (without any tenure clock extensions) to showcase your excellence</a:t>
            </a:r>
          </a:p>
          <a:p>
            <a:pPr>
              <a:buFont typeface="Arial" pitchFamily="34" charset="0"/>
              <a:buChar char="•"/>
            </a:pPr>
            <a:r>
              <a:rPr lang="en-US" dirty="0"/>
              <a:t>Quality and impact (not necessarily quantity) are key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71E8054-F017-A34A-93CB-9CB923514ACA}" type="slidenum">
              <a:rPr lang="en-US" smtClean="0"/>
              <a:t>18</a:t>
            </a:fld>
            <a:endParaRPr lang="en-US"/>
          </a:p>
        </p:txBody>
      </p:sp>
    </p:spTree>
    <p:extLst>
      <p:ext uri="{BB962C8B-B14F-4D97-AF65-F5344CB8AC3E}">
        <p14:creationId xmlns:p14="http://schemas.microsoft.com/office/powerpoint/2010/main" val="1226384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Senior faculty – they will be on your primary </a:t>
            </a:r>
            <a:r>
              <a:rPr lang="en-US" dirty="0" err="1" smtClean="0"/>
              <a:t>cmte</a:t>
            </a:r>
            <a:endParaRPr lang="en-US" dirty="0" smtClean="0"/>
          </a:p>
          <a:p>
            <a:r>
              <a:rPr lang="en-US" dirty="0" smtClean="0"/>
              <a:t>Will your promotion evaluation be separate from the annual merit salary review?</a:t>
            </a:r>
          </a:p>
          <a:p>
            <a:r>
              <a:rPr lang="en-US" dirty="0" smtClean="0"/>
              <a:t>Is there a formal intermediate review, e.g., third year?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71E8054-F017-A34A-93CB-9CB923514ACA}" type="slidenum">
              <a:rPr lang="en-US" smtClean="0"/>
              <a:t>19</a:t>
            </a:fld>
            <a:endParaRPr lang="en-US"/>
          </a:p>
        </p:txBody>
      </p:sp>
    </p:spTree>
    <p:extLst>
      <p:ext uri="{BB962C8B-B14F-4D97-AF65-F5344CB8AC3E}">
        <p14:creationId xmlns:p14="http://schemas.microsoft.com/office/powerpoint/2010/main" val="1570201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171421" indent="-171421">
              <a:buFont typeface="Arial" pitchFamily="34" charset="0"/>
              <a:buChar char="•"/>
              <a:defRPr/>
            </a:pPr>
            <a:endParaRPr lang="en-US" dirty="0" smtClean="0"/>
          </a:p>
          <a:p>
            <a:pPr>
              <a:spcBef>
                <a:spcPct val="0"/>
              </a:spcBef>
              <a:defRPr/>
            </a:pPr>
            <a:r>
              <a:rPr lang="en-US" dirty="0" smtClean="0">
                <a:latin typeface="Calibri" charset="0"/>
              </a:rPr>
              <a:t>Open</a:t>
            </a:r>
            <a:r>
              <a:rPr lang="en-US" baseline="0" dirty="0" smtClean="0">
                <a:latin typeface="Calibri" charset="0"/>
              </a:rPr>
              <a:t> for questions</a:t>
            </a:r>
            <a:endParaRPr lang="en-US" dirty="0">
              <a:latin typeface="Calibri" charset="0"/>
            </a:endParaRPr>
          </a:p>
          <a:p>
            <a:pPr>
              <a:spcBef>
                <a:spcPct val="0"/>
              </a:spcBef>
              <a:defRPr/>
            </a:pPr>
            <a:endParaRPr lang="en-US" dirty="0">
              <a:latin typeface="Calibri" charset="0"/>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934" eaLnBrk="0" hangingPunct="0">
              <a:defRPr sz="3300">
                <a:solidFill>
                  <a:schemeClr val="tx1"/>
                </a:solidFill>
                <a:latin typeface="Arial" charset="0"/>
                <a:ea typeface="ＭＳ Ｐゴシック" charset="0"/>
                <a:cs typeface="ＭＳ Ｐゴシック" charset="0"/>
              </a:defRPr>
            </a:lvl1pPr>
            <a:lvl2pPr marL="749874" indent="-288413" defTabSz="930934" eaLnBrk="0" hangingPunct="0">
              <a:defRPr sz="3300">
                <a:solidFill>
                  <a:schemeClr val="tx1"/>
                </a:solidFill>
                <a:latin typeface="Arial" charset="0"/>
                <a:ea typeface="ＭＳ Ｐゴシック" charset="0"/>
              </a:defRPr>
            </a:lvl2pPr>
            <a:lvl3pPr marL="1153653" indent="-230730" defTabSz="930934" eaLnBrk="0" hangingPunct="0">
              <a:defRPr sz="3300">
                <a:solidFill>
                  <a:schemeClr val="tx1"/>
                </a:solidFill>
                <a:latin typeface="Arial" charset="0"/>
                <a:ea typeface="ＭＳ Ｐゴシック" charset="0"/>
              </a:defRPr>
            </a:lvl3pPr>
            <a:lvl4pPr marL="1615113" indent="-230730" defTabSz="930934" eaLnBrk="0" hangingPunct="0">
              <a:defRPr sz="3300">
                <a:solidFill>
                  <a:schemeClr val="tx1"/>
                </a:solidFill>
                <a:latin typeface="Arial" charset="0"/>
                <a:ea typeface="ＭＳ Ｐゴシック" charset="0"/>
              </a:defRPr>
            </a:lvl4pPr>
            <a:lvl5pPr marL="2076574" indent="-230730" defTabSz="930934" eaLnBrk="0" hangingPunct="0">
              <a:defRPr sz="3300">
                <a:solidFill>
                  <a:schemeClr val="tx1"/>
                </a:solidFill>
                <a:latin typeface="Arial" charset="0"/>
                <a:ea typeface="ＭＳ Ｐゴシック" charset="0"/>
              </a:defRPr>
            </a:lvl5pPr>
            <a:lvl6pPr marL="2538035" indent="-230730" defTabSz="930934" eaLnBrk="0" fontAlgn="base" hangingPunct="0">
              <a:spcBef>
                <a:spcPct val="0"/>
              </a:spcBef>
              <a:spcAft>
                <a:spcPct val="0"/>
              </a:spcAft>
              <a:defRPr sz="3300">
                <a:solidFill>
                  <a:schemeClr val="tx1"/>
                </a:solidFill>
                <a:latin typeface="Arial" charset="0"/>
                <a:ea typeface="ＭＳ Ｐゴシック" charset="0"/>
              </a:defRPr>
            </a:lvl6pPr>
            <a:lvl7pPr marL="2999496" indent="-230730" defTabSz="930934" eaLnBrk="0" fontAlgn="base" hangingPunct="0">
              <a:spcBef>
                <a:spcPct val="0"/>
              </a:spcBef>
              <a:spcAft>
                <a:spcPct val="0"/>
              </a:spcAft>
              <a:defRPr sz="3300">
                <a:solidFill>
                  <a:schemeClr val="tx1"/>
                </a:solidFill>
                <a:latin typeface="Arial" charset="0"/>
                <a:ea typeface="ＭＳ Ｐゴシック" charset="0"/>
              </a:defRPr>
            </a:lvl7pPr>
            <a:lvl8pPr marL="3460957" indent="-230730" defTabSz="930934" eaLnBrk="0" fontAlgn="base" hangingPunct="0">
              <a:spcBef>
                <a:spcPct val="0"/>
              </a:spcBef>
              <a:spcAft>
                <a:spcPct val="0"/>
              </a:spcAft>
              <a:defRPr sz="3300">
                <a:solidFill>
                  <a:schemeClr val="tx1"/>
                </a:solidFill>
                <a:latin typeface="Arial" charset="0"/>
                <a:ea typeface="ＭＳ Ｐゴシック" charset="0"/>
              </a:defRPr>
            </a:lvl8pPr>
            <a:lvl9pPr marL="3922417" indent="-230730" defTabSz="930934" eaLnBrk="0" fontAlgn="base" hangingPunct="0">
              <a:spcBef>
                <a:spcPct val="0"/>
              </a:spcBef>
              <a:spcAft>
                <a:spcPct val="0"/>
              </a:spcAft>
              <a:defRPr sz="3300">
                <a:solidFill>
                  <a:schemeClr val="tx1"/>
                </a:solidFill>
                <a:latin typeface="Arial" charset="0"/>
                <a:ea typeface="ＭＳ Ｐゴシック" charset="0"/>
              </a:defRPr>
            </a:lvl9pPr>
          </a:lstStyle>
          <a:p>
            <a:pPr eaLnBrk="1" hangingPunct="1"/>
            <a:fld id="{22416D94-29BF-B640-9805-F7CE8003B709}" type="slidenum">
              <a:rPr lang="en-US" sz="1200">
                <a:solidFill>
                  <a:prstClr val="black"/>
                </a:solidFill>
                <a:latin typeface="Calibri" charset="0"/>
              </a:rPr>
              <a:pPr eaLnBrk="1" hangingPunct="1"/>
              <a:t>20</a:t>
            </a:fld>
            <a:endParaRPr lang="en-US" sz="1200">
              <a:solidFill>
                <a:prstClr val="black"/>
              </a:solidFill>
              <a:latin typeface="Calibri" charset="0"/>
            </a:endParaRPr>
          </a:p>
        </p:txBody>
      </p:sp>
    </p:spTree>
    <p:extLst>
      <p:ext uri="{BB962C8B-B14F-4D97-AF65-F5344CB8AC3E}">
        <p14:creationId xmlns:p14="http://schemas.microsoft.com/office/powerpoint/2010/main" val="98571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about 2000 faculty,</a:t>
            </a:r>
            <a:r>
              <a:rPr lang="en-US" baseline="0" dirty="0" smtClean="0"/>
              <a:t> with about 200 of these being clinical or research faculty (2016 snapshot numbers)</a:t>
            </a:r>
          </a:p>
          <a:p>
            <a:r>
              <a:rPr lang="en-US" baseline="0" dirty="0" smtClean="0"/>
              <a:t>Note also: CTLs and LTLs = 388</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60916FF-B4D8-F644-AD3C-54F0858ACE8E}"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298978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smtClean="0"/>
              <a:t>Purdue Faculty:</a:t>
            </a:r>
          </a:p>
          <a:p>
            <a:pPr>
              <a:buFont typeface="Wingdings" charset="2"/>
              <a:buChar char="§"/>
            </a:pPr>
            <a:r>
              <a:rPr lang="en-US" dirty="0" smtClean="0"/>
              <a:t>Over 2000 faculty members generate more than 70% of the    </a:t>
            </a:r>
          </a:p>
          <a:p>
            <a:r>
              <a:rPr lang="en-US" dirty="0" smtClean="0"/>
              <a:t>  student credit hours and over half a billion dollars in research  </a:t>
            </a:r>
          </a:p>
          <a:p>
            <a:r>
              <a:rPr lang="en-US" dirty="0" smtClean="0"/>
              <a:t>  expenditures</a:t>
            </a:r>
          </a:p>
          <a:p>
            <a:pPr>
              <a:buFont typeface="Wingdings" charset="2"/>
              <a:buChar char="§"/>
            </a:pPr>
            <a:r>
              <a:rPr lang="en-US" dirty="0" smtClean="0"/>
              <a:t> they come from all over the world;  more than 2/3 are American born</a:t>
            </a:r>
          </a:p>
          <a:p>
            <a:pPr>
              <a:buFont typeface="Wingdings" charset="2"/>
              <a:buChar char="§"/>
            </a:pPr>
            <a:r>
              <a:rPr lang="en-US" dirty="0" smtClean="0"/>
              <a:t> most educated in the U.S. usually at the most prestigious universities. </a:t>
            </a:r>
          </a:p>
          <a:p>
            <a:pPr>
              <a:buFont typeface="Wingdings" charset="2"/>
              <a:buChar char="§"/>
            </a:pPr>
            <a:r>
              <a:rPr lang="en-US" dirty="0" smtClean="0"/>
              <a:t>71% are male,</a:t>
            </a:r>
            <a:r>
              <a:rPr lang="en-US" baseline="0" dirty="0" smtClean="0"/>
              <a:t> </a:t>
            </a:r>
            <a:r>
              <a:rPr lang="en-US" dirty="0" smtClean="0"/>
              <a:t>29% women, 8% URM.</a:t>
            </a:r>
          </a:p>
          <a:p>
            <a:pPr>
              <a:buFont typeface="Wingdings" charset="2"/>
              <a:buChar char="§"/>
            </a:pPr>
            <a:endParaRPr lang="en-US" dirty="0" smtClean="0"/>
          </a:p>
          <a:p>
            <a:r>
              <a:rPr lang="en-US" b="1" dirty="0" smtClean="0"/>
              <a:t>Big 10 Faculty  </a:t>
            </a:r>
            <a:r>
              <a:rPr lang="en-US" b="0" dirty="0" smtClean="0"/>
              <a:t>(2015 numbers, Full incudes Heads and Deans)</a:t>
            </a:r>
          </a:p>
          <a:p>
            <a:pPr marL="356054">
              <a:buFont typeface="Arial" pitchFamily="34" charset="0"/>
              <a:buChar char="•"/>
            </a:pPr>
            <a:r>
              <a:rPr lang="en-US" dirty="0" smtClean="0"/>
              <a:t>among the best in the world. </a:t>
            </a:r>
          </a:p>
          <a:p>
            <a:pPr marL="356054">
              <a:buFont typeface="Arial" pitchFamily="34" charset="0"/>
              <a:buChar char="•"/>
            </a:pPr>
            <a:r>
              <a:rPr lang="en-US" dirty="0" smtClean="0"/>
              <a:t>nation’s most “formidable intellectual capital”</a:t>
            </a:r>
          </a:p>
          <a:p>
            <a:pPr marL="356054">
              <a:buFont typeface="Arial" pitchFamily="34" charset="0"/>
              <a:buChar char="•"/>
            </a:pPr>
            <a:r>
              <a:rPr lang="en-US" dirty="0" smtClean="0"/>
              <a:t>With Big 10 peers produce 1/3 of nation’s </a:t>
            </a:r>
            <a:r>
              <a:rPr lang="en-US" dirty="0" err="1" smtClean="0"/>
              <a:t>Ph.D.s</a:t>
            </a:r>
            <a:r>
              <a:rPr lang="en-US" dirty="0" smtClean="0"/>
              <a:t> and garner more research $$ than Ivies or West Coast taken together</a:t>
            </a:r>
          </a:p>
          <a:p>
            <a:endParaRPr lang="en-US" dirty="0" smtClean="0"/>
          </a:p>
          <a:p>
            <a:pPr>
              <a:buFont typeface="Wingdings" charset="2"/>
              <a:buChar char="§"/>
            </a:pPr>
            <a:endParaRPr lang="en-US" dirty="0" smtClean="0"/>
          </a:p>
          <a:p>
            <a:pPr marL="356054">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260916FF-B4D8-F644-AD3C-54F0858ACE8E}"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461177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we looking</a:t>
            </a:r>
            <a:r>
              <a:rPr lang="en-US" baseline="0" dirty="0" smtClean="0"/>
              <a:t> at P&amp;T carefully already?  The better you understand it, the more likely you are to be successful.  </a:t>
            </a:r>
          </a:p>
          <a:p>
            <a:r>
              <a:rPr lang="en-US" baseline="0" dirty="0" smtClean="0"/>
              <a:t>We have a newly-framed, clarified set of three documents now: Policy, procedures, and Criteria, which I’ll thumbnail for you in a moment.</a:t>
            </a:r>
          </a:p>
          <a:p>
            <a:r>
              <a:rPr lang="en-US" baseline="0" dirty="0" smtClean="0"/>
              <a:t>Also, each year the Provost issues a memo that summarizes and reminds DHs and primary </a:t>
            </a:r>
            <a:r>
              <a:rPr lang="en-US" baseline="0" dirty="0" err="1" smtClean="0"/>
              <a:t>cmtes</a:t>
            </a:r>
            <a:r>
              <a:rPr lang="en-US" baseline="0" dirty="0" smtClean="0"/>
              <a:t> of the key parts of the process.</a:t>
            </a:r>
          </a:p>
          <a:p>
            <a:r>
              <a:rPr lang="en-US" baseline="0" dirty="0" smtClean="0"/>
              <a:t>So, how is this structured…</a:t>
            </a:r>
            <a:endParaRPr lang="en-US" dirty="0"/>
          </a:p>
        </p:txBody>
      </p:sp>
      <p:sp>
        <p:nvSpPr>
          <p:cNvPr id="4" name="Slide Number Placeholder 3"/>
          <p:cNvSpPr>
            <a:spLocks noGrp="1"/>
          </p:cNvSpPr>
          <p:nvPr>
            <p:ph type="sldNum" sz="quarter" idx="10"/>
          </p:nvPr>
        </p:nvSpPr>
        <p:spPr/>
        <p:txBody>
          <a:bodyPr/>
          <a:lstStyle/>
          <a:p>
            <a:fld id="{260916FF-B4D8-F644-AD3C-54F0858ACE8E}"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3045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should be no secret handshakes – and as of this year we have newly-crafted, clarified tenure Policy, Procedures, and Criteria documents.  They are on the web (Provost’s office site), everyone knows about them – and you should too.  Let me thumbnail this for you now. </a:t>
            </a:r>
          </a:p>
          <a:p>
            <a:r>
              <a:rPr lang="en-US" dirty="0" smtClean="0"/>
              <a:t>POLICY: what do we do, why, and who is responsible?</a:t>
            </a:r>
          </a:p>
          <a:p>
            <a:r>
              <a:rPr lang="en-US" dirty="0" smtClean="0"/>
              <a:t>PROCEDURES: Exactly how do we carry out promotions; what are the stages and what occurs in each one; how must the process unfold?</a:t>
            </a:r>
          </a:p>
          <a:p>
            <a:r>
              <a:rPr lang="en-US" dirty="0" smtClean="0"/>
              <a:t>CRITERIA: How do we decide whether someone will be promoted, exactly what do we expect? [campus-</a:t>
            </a:r>
            <a:r>
              <a:rPr lang="en-US" baseline="0" dirty="0" smtClean="0"/>
              <a:t> and discipline-specific?]</a:t>
            </a:r>
          </a:p>
          <a:p>
            <a:r>
              <a:rPr lang="en-US" baseline="0" dirty="0" smtClean="0"/>
              <a:t>Provost’s Memo – an annual document that reminds DH’s of important points and clarifies the process.  </a:t>
            </a:r>
            <a:endParaRPr lang="en-US" dirty="0"/>
          </a:p>
        </p:txBody>
      </p:sp>
      <p:sp>
        <p:nvSpPr>
          <p:cNvPr id="4" name="Slide Number Placeholder 3"/>
          <p:cNvSpPr>
            <a:spLocks noGrp="1"/>
          </p:cNvSpPr>
          <p:nvPr>
            <p:ph type="sldNum" sz="quarter" idx="10"/>
          </p:nvPr>
        </p:nvSpPr>
        <p:spPr/>
        <p:txBody>
          <a:bodyPr/>
          <a:lstStyle/>
          <a:p>
            <a:fld id="{260916FF-B4D8-F644-AD3C-54F0858ACE8E}"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08920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CRITERIA: How do we decide whether someone will be promoted, exactly what do we expect? [campus-</a:t>
            </a:r>
            <a:r>
              <a:rPr lang="en-US" baseline="0" dirty="0" smtClean="0"/>
              <a:t> and discipline-specific?]</a:t>
            </a:r>
          </a:p>
          <a:p>
            <a:endParaRPr lang="en-US" baseline="0" dirty="0" smtClean="0"/>
          </a:p>
          <a:p>
            <a:r>
              <a:rPr lang="en-US" baseline="0" dirty="0" smtClean="0"/>
              <a:t>Just to emphasize: the specific criteria for expectations, for achievement that warrants promotion and tenure are DISCIPLINE-SPECIFIC and CAMPUS-SPECIFIC.</a:t>
            </a:r>
          </a:p>
        </p:txBody>
      </p:sp>
      <p:sp>
        <p:nvSpPr>
          <p:cNvPr id="4" name="Slide Number Placeholder 3"/>
          <p:cNvSpPr>
            <a:spLocks noGrp="1"/>
          </p:cNvSpPr>
          <p:nvPr>
            <p:ph type="sldNum" sz="quarter" idx="10"/>
          </p:nvPr>
        </p:nvSpPr>
        <p:spPr/>
        <p:txBody>
          <a:bodyPr/>
          <a:lstStyle/>
          <a:p>
            <a:fld id="{C71E8054-F017-A34A-93CB-9CB923514ACA}" type="slidenum">
              <a:rPr lang="en-US" smtClean="0"/>
              <a:t>6</a:t>
            </a:fld>
            <a:endParaRPr lang="en-US"/>
          </a:p>
        </p:txBody>
      </p:sp>
    </p:spTree>
    <p:extLst>
      <p:ext uri="{BB962C8B-B14F-4D97-AF65-F5344CB8AC3E}">
        <p14:creationId xmlns:p14="http://schemas.microsoft.com/office/powerpoint/2010/main" val="588710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there are GENERAL criteria to which we are all held:  first, the “three pillars” of academic life</a:t>
            </a:r>
          </a:p>
          <a:p>
            <a:pPr defTabSz="465887" fontAlgn="base">
              <a:spcBef>
                <a:spcPct val="30000"/>
              </a:spcBef>
              <a:spcAft>
                <a:spcPct val="0"/>
              </a:spcAft>
              <a:defRPr/>
            </a:pPr>
            <a:r>
              <a:rPr lang="en-US" dirty="0" smtClean="0"/>
              <a:t>To be promoted, PU faculty</a:t>
            </a:r>
            <a:r>
              <a:rPr lang="en-US" baseline="0" dirty="0" smtClean="0"/>
              <a:t> must </a:t>
            </a:r>
            <a:r>
              <a:rPr lang="en-US" dirty="0" smtClean="0"/>
              <a:t>be outstanding in at least one of these areas (WHICH ONE should be made clear to you by your </a:t>
            </a:r>
            <a:r>
              <a:rPr lang="en-US" dirty="0" err="1" smtClean="0"/>
              <a:t>dept</a:t>
            </a:r>
            <a:r>
              <a:rPr lang="en-US" dirty="0" smtClean="0"/>
              <a:t> head and unit!), and to have significant achievement in more than one area</a:t>
            </a:r>
          </a:p>
          <a:p>
            <a:endParaRPr lang="en-US" dirty="0"/>
          </a:p>
        </p:txBody>
      </p:sp>
      <p:sp>
        <p:nvSpPr>
          <p:cNvPr id="4" name="Slide Number Placeholder 3"/>
          <p:cNvSpPr>
            <a:spLocks noGrp="1"/>
          </p:cNvSpPr>
          <p:nvPr>
            <p:ph type="sldNum" sz="quarter" idx="10"/>
          </p:nvPr>
        </p:nvSpPr>
        <p:spPr/>
        <p:txBody>
          <a:bodyPr/>
          <a:lstStyle/>
          <a:p>
            <a:fld id="{C71E8054-F017-A34A-93CB-9CB923514ACA}" type="slidenum">
              <a:rPr lang="en-US" smtClean="0"/>
              <a:t>7</a:t>
            </a:fld>
            <a:endParaRPr lang="en-US"/>
          </a:p>
        </p:txBody>
      </p:sp>
    </p:spTree>
    <p:extLst>
      <p:ext uri="{BB962C8B-B14F-4D97-AF65-F5344CB8AC3E}">
        <p14:creationId xmlns:p14="http://schemas.microsoft.com/office/powerpoint/2010/main" val="1795631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tenure track and clinical faculty, the criteria for promotion must be clear</a:t>
            </a:r>
          </a:p>
          <a:p>
            <a:r>
              <a:rPr lang="en-US" dirty="0" smtClean="0"/>
              <a:t>Purdue is committed to measuring IMPACT, rather than weighing your output</a:t>
            </a:r>
          </a:p>
          <a:p>
            <a:endParaRPr lang="en-US" dirty="0"/>
          </a:p>
        </p:txBody>
      </p:sp>
      <p:sp>
        <p:nvSpPr>
          <p:cNvPr id="4" name="Slide Number Placeholder 3"/>
          <p:cNvSpPr>
            <a:spLocks noGrp="1"/>
          </p:cNvSpPr>
          <p:nvPr>
            <p:ph type="sldNum" sz="quarter" idx="10"/>
          </p:nvPr>
        </p:nvSpPr>
        <p:spPr/>
        <p:txBody>
          <a:bodyPr/>
          <a:lstStyle/>
          <a:p>
            <a:fld id="{C71E8054-F017-A34A-93CB-9CB923514ACA}" type="slidenum">
              <a:rPr lang="en-US" smtClean="0"/>
              <a:t>8</a:t>
            </a:fld>
            <a:endParaRPr lang="en-US"/>
          </a:p>
        </p:txBody>
      </p:sp>
    </p:spTree>
    <p:extLst>
      <p:ext uri="{BB962C8B-B14F-4D97-AF65-F5344CB8AC3E}">
        <p14:creationId xmlns:p14="http://schemas.microsoft.com/office/powerpoint/2010/main" val="1460274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additional activity that will be documented in your faculty record = student mentoring </a:t>
            </a:r>
          </a:p>
          <a:p>
            <a:r>
              <a:rPr lang="en-US" dirty="0"/>
              <a:t>Mentoring requires a duality of skills. One must…</a:t>
            </a:r>
          </a:p>
          <a:p>
            <a:pPr marL="174708" indent="-174708">
              <a:buFont typeface="Arial"/>
              <a:buChar char="•"/>
            </a:pPr>
            <a:r>
              <a:rPr lang="en-US" dirty="0"/>
              <a:t>Guide without dictating.</a:t>
            </a:r>
          </a:p>
          <a:p>
            <a:pPr marL="174708" indent="-174708">
              <a:buFont typeface="Arial"/>
              <a:buChar char="•"/>
            </a:pPr>
            <a:r>
              <a:rPr lang="en-US" dirty="0"/>
              <a:t>Challenge the intellect while (sometimes) shoring up the emotions.</a:t>
            </a:r>
          </a:p>
          <a:p>
            <a:pPr marL="174708" indent="-174708">
              <a:buFont typeface="Arial"/>
              <a:buChar char="•"/>
            </a:pPr>
            <a:r>
              <a:rPr lang="en-US" dirty="0"/>
              <a:t>Play the role of both the hard-hitting coach and the number-one fan.</a:t>
            </a:r>
          </a:p>
        </p:txBody>
      </p:sp>
      <p:sp>
        <p:nvSpPr>
          <p:cNvPr id="4" name="Slide Number Placeholder 3"/>
          <p:cNvSpPr>
            <a:spLocks noGrp="1"/>
          </p:cNvSpPr>
          <p:nvPr>
            <p:ph type="sldNum" sz="quarter" idx="10"/>
          </p:nvPr>
        </p:nvSpPr>
        <p:spPr/>
        <p:txBody>
          <a:bodyPr/>
          <a:lstStyle/>
          <a:p>
            <a:fld id="{C71E8054-F017-A34A-93CB-9CB923514ACA}" type="slidenum">
              <a:rPr lang="en-US" smtClean="0"/>
              <a:t>9</a:t>
            </a:fld>
            <a:endParaRPr lang="en-US"/>
          </a:p>
        </p:txBody>
      </p:sp>
    </p:spTree>
    <p:extLst>
      <p:ext uri="{BB962C8B-B14F-4D97-AF65-F5344CB8AC3E}">
        <p14:creationId xmlns:p14="http://schemas.microsoft.com/office/powerpoint/2010/main" val="1701701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06458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11"/>
          <p:cNvSpPr>
            <a:spLocks noChangeArrowheads="1"/>
          </p:cNvSpPr>
          <p:nvPr/>
        </p:nvSpPr>
        <p:spPr bwMode="auto">
          <a:xfrm>
            <a:off x="-1588" y="0"/>
            <a:ext cx="9144001" cy="6858000"/>
          </a:xfrm>
          <a:prstGeom prst="rect">
            <a:avLst/>
          </a:prstGeom>
          <a:solidFill>
            <a:schemeClr val="tx1"/>
          </a:solidFill>
          <a:ln w="25400">
            <a:solidFill>
              <a:schemeClr val="tx1"/>
            </a:solidFill>
            <a:round/>
            <a:headEnd/>
            <a:tailEnd/>
          </a:ln>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6" name="Rectangle 7"/>
          <p:cNvSpPr>
            <a:spLocks noChangeArrowheads="1"/>
          </p:cNvSpPr>
          <p:nvPr userDrawn="1"/>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7" name="Rectangle 21"/>
          <p:cNvSpPr>
            <a:spLocks noChangeArrowheads="1"/>
          </p:cNvSpPr>
          <p:nvPr userDrawn="1"/>
        </p:nvSpPr>
        <p:spPr bwMode="auto">
          <a:xfrm>
            <a:off x="0" y="0"/>
            <a:ext cx="9144000" cy="608013"/>
          </a:xfrm>
          <a:prstGeom prst="rect">
            <a:avLst/>
          </a:prstGeom>
          <a:gradFill rotWithShape="0">
            <a:gsLst>
              <a:gs pos="0">
                <a:srgbClr val="333333"/>
              </a:gs>
              <a:gs pos="100000">
                <a:schemeClr val="tx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8" name="Rectangle 13"/>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9" name="Rectangle 12"/>
          <p:cNvSpPr/>
          <p:nvPr userDrawn="1"/>
        </p:nvSpPr>
        <p:spPr bwMode="auto">
          <a:xfrm>
            <a:off x="2286000" y="1229880"/>
            <a:ext cx="4572000" cy="46038"/>
          </a:xfrm>
          <a:prstGeom prst="rect">
            <a:avLst/>
          </a:prstGeom>
          <a:gradFill flip="none" rotWithShape="1">
            <a:gsLst>
              <a:gs pos="0">
                <a:srgbClr val="CE9824">
                  <a:alpha val="0"/>
                </a:srgbClr>
              </a:gs>
              <a:gs pos="26000">
                <a:srgbClr val="CE9824"/>
              </a:gs>
              <a:gs pos="74000">
                <a:srgbClr val="CE9824"/>
              </a:gs>
              <a:gs pos="100000">
                <a:srgbClr val="CE9824">
                  <a:alpha val="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sz="3200" dirty="0">
              <a:solidFill>
                <a:prstClr val="black"/>
              </a:solidFill>
              <a:latin typeface="Arial"/>
              <a:ea typeface="Arial" pitchFamily="-109" charset="0"/>
              <a:cs typeface="Arial" pitchFamily="-109" charset="0"/>
            </a:endParaRPr>
          </a:p>
        </p:txBody>
      </p:sp>
      <p:sp>
        <p:nvSpPr>
          <p:cNvPr id="10" name="Rectangle 14"/>
          <p:cNvSpPr>
            <a:spLocks noChangeArrowheads="1"/>
          </p:cNvSpPr>
          <p:nvPr userDrawn="1"/>
        </p:nvSpPr>
        <p:spPr bwMode="auto">
          <a:xfrm>
            <a:off x="0" y="804863"/>
            <a:ext cx="9144000" cy="852487"/>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11" name="TextBox 16"/>
          <p:cNvSpPr txBox="1">
            <a:spLocks noChangeArrowheads="1"/>
          </p:cNvSpPr>
          <p:nvPr userDrawn="1"/>
        </p:nvSpPr>
        <p:spPr bwMode="auto">
          <a:xfrm>
            <a:off x="4383088" y="6399213"/>
            <a:ext cx="3778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defRPr/>
            </a:pPr>
            <a:fld id="{196CBA2A-E1A8-2E43-BACC-73A87D4F1C6F}" type="slidenum">
              <a:rPr lang="en-US" sz="1200" smtClean="0">
                <a:solidFill>
                  <a:srgbClr val="7F7F7F"/>
                </a:solidFill>
              </a:rPr>
              <a:pPr defTabSz="914400" eaLnBrk="1" fontAlgn="base" hangingPunct="1">
                <a:spcBef>
                  <a:spcPct val="0"/>
                </a:spcBef>
                <a:spcAft>
                  <a:spcPct val="0"/>
                </a:spcAft>
                <a:defRPr/>
              </a:pPr>
              <a:t>‹#›</a:t>
            </a:fld>
            <a:endParaRPr lang="en-US" sz="1200" smtClean="0">
              <a:solidFill>
                <a:srgbClr val="7F7F7F"/>
              </a:solidFill>
            </a:endParaRPr>
          </a:p>
        </p:txBody>
      </p:sp>
      <p:sp>
        <p:nvSpPr>
          <p:cNvPr id="12" name="Rectangle 18"/>
          <p:cNvSpPr/>
          <p:nvPr userDrawn="1"/>
        </p:nvSpPr>
        <p:spPr>
          <a:xfrm>
            <a:off x="0" y="931863"/>
            <a:ext cx="9144000" cy="59261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3200" dirty="0">
              <a:solidFill>
                <a:prstClr val="white"/>
              </a:solidFill>
              <a:latin typeface="Arial"/>
            </a:endParaRPr>
          </a:p>
        </p:txBody>
      </p:sp>
      <p:pic>
        <p:nvPicPr>
          <p:cNvPr id="13" name="Picture 20" descr="Purdue Log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610475" y="6167438"/>
            <a:ext cx="1247775"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1" descr="Content Page1.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78938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11"/>
          <p:cNvSpPr>
            <a:spLocks noChangeArrowheads="1"/>
          </p:cNvSpPr>
          <p:nvPr/>
        </p:nvSpPr>
        <p:spPr bwMode="auto">
          <a:xfrm>
            <a:off x="-1588" y="0"/>
            <a:ext cx="9144001" cy="6858000"/>
          </a:xfrm>
          <a:prstGeom prst="rect">
            <a:avLst/>
          </a:prstGeom>
          <a:solidFill>
            <a:schemeClr val="tx1"/>
          </a:solidFill>
          <a:ln w="25400">
            <a:solidFill>
              <a:schemeClr val="tx1"/>
            </a:solidFill>
            <a:round/>
            <a:headEnd/>
            <a:tailEnd/>
          </a:ln>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6" name="Rectangle 7"/>
          <p:cNvSpPr>
            <a:spLocks noChangeArrowheads="1"/>
          </p:cNvSpPr>
          <p:nvPr userDrawn="1"/>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7" name="Rectangle 21"/>
          <p:cNvSpPr>
            <a:spLocks noChangeArrowheads="1"/>
          </p:cNvSpPr>
          <p:nvPr userDrawn="1"/>
        </p:nvSpPr>
        <p:spPr bwMode="auto">
          <a:xfrm>
            <a:off x="0" y="0"/>
            <a:ext cx="9144000" cy="608013"/>
          </a:xfrm>
          <a:prstGeom prst="rect">
            <a:avLst/>
          </a:prstGeom>
          <a:gradFill rotWithShape="0">
            <a:gsLst>
              <a:gs pos="0">
                <a:srgbClr val="333333"/>
              </a:gs>
              <a:gs pos="100000">
                <a:schemeClr val="tx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8" name="Rectangle 13"/>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9" name="Rectangle 12"/>
          <p:cNvSpPr/>
          <p:nvPr userDrawn="1"/>
        </p:nvSpPr>
        <p:spPr bwMode="auto">
          <a:xfrm>
            <a:off x="2286000" y="1229880"/>
            <a:ext cx="4572000" cy="46038"/>
          </a:xfrm>
          <a:prstGeom prst="rect">
            <a:avLst/>
          </a:prstGeom>
          <a:gradFill flip="none" rotWithShape="1">
            <a:gsLst>
              <a:gs pos="0">
                <a:srgbClr val="CE9824">
                  <a:alpha val="0"/>
                </a:srgbClr>
              </a:gs>
              <a:gs pos="26000">
                <a:srgbClr val="CE9824"/>
              </a:gs>
              <a:gs pos="74000">
                <a:srgbClr val="CE9824"/>
              </a:gs>
              <a:gs pos="100000">
                <a:srgbClr val="CE9824">
                  <a:alpha val="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sz="3200" dirty="0">
              <a:solidFill>
                <a:prstClr val="black"/>
              </a:solidFill>
              <a:latin typeface="Arial"/>
              <a:ea typeface="Arial" pitchFamily="-109" charset="0"/>
              <a:cs typeface="Arial" pitchFamily="-109" charset="0"/>
            </a:endParaRPr>
          </a:p>
        </p:txBody>
      </p:sp>
      <p:sp>
        <p:nvSpPr>
          <p:cNvPr id="10" name="Rectangle 14"/>
          <p:cNvSpPr>
            <a:spLocks noChangeArrowheads="1"/>
          </p:cNvSpPr>
          <p:nvPr userDrawn="1"/>
        </p:nvSpPr>
        <p:spPr bwMode="auto">
          <a:xfrm>
            <a:off x="0" y="804863"/>
            <a:ext cx="9144000" cy="852487"/>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11" name="TextBox 16"/>
          <p:cNvSpPr txBox="1">
            <a:spLocks noChangeArrowheads="1"/>
          </p:cNvSpPr>
          <p:nvPr userDrawn="1"/>
        </p:nvSpPr>
        <p:spPr bwMode="auto">
          <a:xfrm>
            <a:off x="4383088" y="6399213"/>
            <a:ext cx="3778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defRPr/>
            </a:pPr>
            <a:fld id="{956DAAD4-B33B-D44F-B9BA-9C2D8FE62BB2}" type="slidenum">
              <a:rPr lang="en-US" sz="1200" smtClean="0">
                <a:solidFill>
                  <a:srgbClr val="7F7F7F"/>
                </a:solidFill>
              </a:rPr>
              <a:pPr defTabSz="914400" eaLnBrk="1" fontAlgn="base" hangingPunct="1">
                <a:spcBef>
                  <a:spcPct val="0"/>
                </a:spcBef>
                <a:spcAft>
                  <a:spcPct val="0"/>
                </a:spcAft>
                <a:defRPr/>
              </a:pPr>
              <a:t>‹#›</a:t>
            </a:fld>
            <a:endParaRPr lang="en-US" sz="1200" smtClean="0">
              <a:solidFill>
                <a:srgbClr val="7F7F7F"/>
              </a:solidFill>
            </a:endParaRPr>
          </a:p>
        </p:txBody>
      </p:sp>
      <p:sp>
        <p:nvSpPr>
          <p:cNvPr id="12" name="Rectangle 18"/>
          <p:cNvSpPr/>
          <p:nvPr userDrawn="1"/>
        </p:nvSpPr>
        <p:spPr>
          <a:xfrm>
            <a:off x="0" y="931863"/>
            <a:ext cx="9144000" cy="59261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3200" dirty="0">
              <a:solidFill>
                <a:prstClr val="white"/>
              </a:solidFill>
              <a:latin typeface="Arial"/>
            </a:endParaRPr>
          </a:p>
        </p:txBody>
      </p:sp>
      <p:pic>
        <p:nvPicPr>
          <p:cNvPr id="13" name="Picture 20" descr="Purdue Log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610475" y="6167438"/>
            <a:ext cx="1247775"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1" descr="Content Page1.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94041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11"/>
          <p:cNvSpPr>
            <a:spLocks noChangeArrowheads="1"/>
          </p:cNvSpPr>
          <p:nvPr/>
        </p:nvSpPr>
        <p:spPr bwMode="auto">
          <a:xfrm>
            <a:off x="-1588" y="0"/>
            <a:ext cx="9144001" cy="6858000"/>
          </a:xfrm>
          <a:prstGeom prst="rect">
            <a:avLst/>
          </a:prstGeom>
          <a:solidFill>
            <a:schemeClr val="tx1"/>
          </a:solidFill>
          <a:ln w="25400">
            <a:solidFill>
              <a:schemeClr val="tx1"/>
            </a:solidFill>
            <a:round/>
            <a:headEnd/>
            <a:tailEnd/>
          </a:ln>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5" name="Rectangle 7"/>
          <p:cNvSpPr>
            <a:spLocks noChangeArrowheads="1"/>
          </p:cNvSpPr>
          <p:nvPr userDrawn="1"/>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6" name="Rectangle 21"/>
          <p:cNvSpPr>
            <a:spLocks noChangeArrowheads="1"/>
          </p:cNvSpPr>
          <p:nvPr userDrawn="1"/>
        </p:nvSpPr>
        <p:spPr bwMode="auto">
          <a:xfrm>
            <a:off x="0" y="0"/>
            <a:ext cx="9144000" cy="608013"/>
          </a:xfrm>
          <a:prstGeom prst="rect">
            <a:avLst/>
          </a:prstGeom>
          <a:gradFill rotWithShape="0">
            <a:gsLst>
              <a:gs pos="0">
                <a:srgbClr val="333333"/>
              </a:gs>
              <a:gs pos="100000">
                <a:schemeClr val="tx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7" name="Rectangle 13"/>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8" name="Rectangle 12"/>
          <p:cNvSpPr/>
          <p:nvPr userDrawn="1"/>
        </p:nvSpPr>
        <p:spPr bwMode="auto">
          <a:xfrm>
            <a:off x="2286000" y="1229880"/>
            <a:ext cx="4572000" cy="46038"/>
          </a:xfrm>
          <a:prstGeom prst="rect">
            <a:avLst/>
          </a:prstGeom>
          <a:gradFill flip="none" rotWithShape="1">
            <a:gsLst>
              <a:gs pos="0">
                <a:srgbClr val="CE9824">
                  <a:alpha val="0"/>
                </a:srgbClr>
              </a:gs>
              <a:gs pos="26000">
                <a:srgbClr val="CE9824"/>
              </a:gs>
              <a:gs pos="74000">
                <a:srgbClr val="CE9824"/>
              </a:gs>
              <a:gs pos="100000">
                <a:srgbClr val="CE9824">
                  <a:alpha val="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sz="3200" dirty="0">
              <a:solidFill>
                <a:prstClr val="black"/>
              </a:solidFill>
              <a:latin typeface="Arial"/>
              <a:ea typeface="Arial" pitchFamily="-109" charset="0"/>
              <a:cs typeface="Arial" pitchFamily="-109" charset="0"/>
            </a:endParaRPr>
          </a:p>
        </p:txBody>
      </p:sp>
      <p:sp>
        <p:nvSpPr>
          <p:cNvPr id="9" name="Rectangle 14"/>
          <p:cNvSpPr>
            <a:spLocks noChangeArrowheads="1"/>
          </p:cNvSpPr>
          <p:nvPr userDrawn="1"/>
        </p:nvSpPr>
        <p:spPr bwMode="auto">
          <a:xfrm>
            <a:off x="0" y="804863"/>
            <a:ext cx="9144000" cy="852487"/>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10" name="TextBox 16"/>
          <p:cNvSpPr txBox="1">
            <a:spLocks noChangeArrowheads="1"/>
          </p:cNvSpPr>
          <p:nvPr userDrawn="1"/>
        </p:nvSpPr>
        <p:spPr bwMode="auto">
          <a:xfrm>
            <a:off x="4383088" y="6399213"/>
            <a:ext cx="3778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defRPr/>
            </a:pPr>
            <a:fld id="{099A1C50-7F13-8D40-82F0-6BCF8BF6818C}" type="slidenum">
              <a:rPr lang="en-US" sz="1200" smtClean="0">
                <a:solidFill>
                  <a:srgbClr val="7F7F7F"/>
                </a:solidFill>
              </a:rPr>
              <a:pPr defTabSz="914400" eaLnBrk="1" fontAlgn="base" hangingPunct="1">
                <a:spcBef>
                  <a:spcPct val="0"/>
                </a:spcBef>
                <a:spcAft>
                  <a:spcPct val="0"/>
                </a:spcAft>
                <a:defRPr/>
              </a:pPr>
              <a:t>‹#›</a:t>
            </a:fld>
            <a:endParaRPr lang="en-US" sz="1200" smtClean="0">
              <a:solidFill>
                <a:srgbClr val="7F7F7F"/>
              </a:solidFill>
            </a:endParaRPr>
          </a:p>
        </p:txBody>
      </p:sp>
      <p:sp>
        <p:nvSpPr>
          <p:cNvPr id="11" name="Rectangle 18"/>
          <p:cNvSpPr/>
          <p:nvPr userDrawn="1"/>
        </p:nvSpPr>
        <p:spPr>
          <a:xfrm>
            <a:off x="0" y="931863"/>
            <a:ext cx="9144000" cy="59261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3200" dirty="0">
              <a:solidFill>
                <a:prstClr val="white"/>
              </a:solidFill>
              <a:latin typeface="Arial"/>
            </a:endParaRPr>
          </a:p>
        </p:txBody>
      </p:sp>
      <p:pic>
        <p:nvPicPr>
          <p:cNvPr id="12" name="Picture 20" descr="Purdue Log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610475" y="6167438"/>
            <a:ext cx="1247775"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1" descr="Content Page1.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936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11"/>
          <p:cNvSpPr>
            <a:spLocks noChangeArrowheads="1"/>
          </p:cNvSpPr>
          <p:nvPr/>
        </p:nvSpPr>
        <p:spPr bwMode="auto">
          <a:xfrm>
            <a:off x="-1588" y="0"/>
            <a:ext cx="9144001" cy="6858000"/>
          </a:xfrm>
          <a:prstGeom prst="rect">
            <a:avLst/>
          </a:prstGeom>
          <a:solidFill>
            <a:schemeClr val="tx1"/>
          </a:solidFill>
          <a:ln w="25400">
            <a:solidFill>
              <a:schemeClr val="tx1"/>
            </a:solidFill>
            <a:round/>
            <a:headEnd/>
            <a:tailEnd/>
          </a:ln>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5" name="Rectangle 7"/>
          <p:cNvSpPr>
            <a:spLocks noChangeArrowheads="1"/>
          </p:cNvSpPr>
          <p:nvPr userDrawn="1"/>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6" name="Rectangle 21"/>
          <p:cNvSpPr>
            <a:spLocks noChangeArrowheads="1"/>
          </p:cNvSpPr>
          <p:nvPr userDrawn="1"/>
        </p:nvSpPr>
        <p:spPr bwMode="auto">
          <a:xfrm>
            <a:off x="0" y="0"/>
            <a:ext cx="9144000" cy="608013"/>
          </a:xfrm>
          <a:prstGeom prst="rect">
            <a:avLst/>
          </a:prstGeom>
          <a:gradFill rotWithShape="0">
            <a:gsLst>
              <a:gs pos="0">
                <a:srgbClr val="333333"/>
              </a:gs>
              <a:gs pos="100000">
                <a:schemeClr val="tx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7" name="Rectangle 13"/>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8" name="Rectangle 12"/>
          <p:cNvSpPr/>
          <p:nvPr userDrawn="1"/>
        </p:nvSpPr>
        <p:spPr bwMode="auto">
          <a:xfrm>
            <a:off x="2286000" y="1229880"/>
            <a:ext cx="4572000" cy="46038"/>
          </a:xfrm>
          <a:prstGeom prst="rect">
            <a:avLst/>
          </a:prstGeom>
          <a:gradFill flip="none" rotWithShape="1">
            <a:gsLst>
              <a:gs pos="0">
                <a:srgbClr val="CE9824">
                  <a:alpha val="0"/>
                </a:srgbClr>
              </a:gs>
              <a:gs pos="26000">
                <a:srgbClr val="CE9824"/>
              </a:gs>
              <a:gs pos="74000">
                <a:srgbClr val="CE9824"/>
              </a:gs>
              <a:gs pos="100000">
                <a:srgbClr val="CE9824">
                  <a:alpha val="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sz="3200" dirty="0">
              <a:solidFill>
                <a:prstClr val="black"/>
              </a:solidFill>
              <a:latin typeface="Arial"/>
              <a:ea typeface="Arial" pitchFamily="-109" charset="0"/>
              <a:cs typeface="Arial" pitchFamily="-109" charset="0"/>
            </a:endParaRPr>
          </a:p>
        </p:txBody>
      </p:sp>
      <p:sp>
        <p:nvSpPr>
          <p:cNvPr id="9" name="Rectangle 14"/>
          <p:cNvSpPr>
            <a:spLocks noChangeArrowheads="1"/>
          </p:cNvSpPr>
          <p:nvPr userDrawn="1"/>
        </p:nvSpPr>
        <p:spPr bwMode="auto">
          <a:xfrm>
            <a:off x="0" y="804863"/>
            <a:ext cx="9144000" cy="852487"/>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10" name="TextBox 16"/>
          <p:cNvSpPr txBox="1">
            <a:spLocks noChangeArrowheads="1"/>
          </p:cNvSpPr>
          <p:nvPr userDrawn="1"/>
        </p:nvSpPr>
        <p:spPr bwMode="auto">
          <a:xfrm>
            <a:off x="4383088" y="6399213"/>
            <a:ext cx="3778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defRPr/>
            </a:pPr>
            <a:fld id="{26BF8953-4C33-2C4D-9600-3C359E0B0048}" type="slidenum">
              <a:rPr lang="en-US" sz="1200" smtClean="0">
                <a:solidFill>
                  <a:srgbClr val="7F7F7F"/>
                </a:solidFill>
              </a:rPr>
              <a:pPr defTabSz="914400" eaLnBrk="1" fontAlgn="base" hangingPunct="1">
                <a:spcBef>
                  <a:spcPct val="0"/>
                </a:spcBef>
                <a:spcAft>
                  <a:spcPct val="0"/>
                </a:spcAft>
                <a:defRPr/>
              </a:pPr>
              <a:t>‹#›</a:t>
            </a:fld>
            <a:endParaRPr lang="en-US" sz="1200" smtClean="0">
              <a:solidFill>
                <a:srgbClr val="7F7F7F"/>
              </a:solidFill>
            </a:endParaRPr>
          </a:p>
        </p:txBody>
      </p:sp>
      <p:sp>
        <p:nvSpPr>
          <p:cNvPr id="11" name="Rectangle 18"/>
          <p:cNvSpPr/>
          <p:nvPr userDrawn="1"/>
        </p:nvSpPr>
        <p:spPr>
          <a:xfrm>
            <a:off x="0" y="931863"/>
            <a:ext cx="9144000" cy="59261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3200" dirty="0">
              <a:solidFill>
                <a:prstClr val="white"/>
              </a:solidFill>
              <a:latin typeface="Arial"/>
            </a:endParaRPr>
          </a:p>
        </p:txBody>
      </p:sp>
      <p:pic>
        <p:nvPicPr>
          <p:cNvPr id="12" name="Picture 20" descr="Purdue Log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610475" y="6167438"/>
            <a:ext cx="1247775"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1" descr="Content Page1.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86417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74320"/>
            <a:ext cx="8229600" cy="1470025"/>
          </a:xfrm>
          <a:prstGeom prst="rect">
            <a:avLst/>
          </a:prstGeom>
          <a:effectLst/>
        </p:spPr>
        <p:txBody>
          <a:bodyPr lIns="0" rIns="0"/>
          <a:lstStyle>
            <a:lvl1pPr>
              <a:defRPr sz="4000" b="0">
                <a:solidFill>
                  <a:schemeClr val="bg1"/>
                </a:solidFill>
                <a:latin typeface="Impact" pitchFamily="34" charset="0"/>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914400" y="5029200"/>
            <a:ext cx="7391400" cy="914400"/>
          </a:xfrm>
          <a:prstGeom prst="rect">
            <a:avLst/>
          </a:prstGeom>
        </p:spPr>
        <p:txBody>
          <a:bodyPr vert="horz" lIns="0" rIns="0"/>
          <a:lstStyle>
            <a:lvl1pPr marL="0" indent="0">
              <a:spcBef>
                <a:spcPts val="300"/>
              </a:spcBef>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7942513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6242113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defRPr/>
            </a:pPr>
            <a:endParaRPr lang="en-US">
              <a:solidFill>
                <a:prstClr val="black"/>
              </a:solidFill>
              <a:latin typeface="Aria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defRPr/>
            </a:pPr>
            <a:endParaRPr lang="en-US">
              <a:solidFill>
                <a:prstClr val="black"/>
              </a:solidFill>
              <a:latin typeface="Aria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defRPr/>
            </a:pPr>
            <a:fld id="{5FA0615F-61F8-CE47-A294-06BC5BB113DA}" type="slidenum">
              <a:rPr lang="en-US">
                <a:solidFill>
                  <a:prstClr val="black"/>
                </a:solidFill>
                <a:latin typeface="Arial" charset="0"/>
                <a:ea typeface="ＭＳ Ｐゴシック" charset="0"/>
                <a:cs typeface="ＭＳ Ｐゴシック" charset="0"/>
              </a:rPr>
              <a:pPr fontAlgn="base">
                <a:spcBef>
                  <a:spcPct val="0"/>
                </a:spcBef>
                <a:spcAft>
                  <a:spcPct val="0"/>
                </a:spcAft>
                <a:defRPr/>
              </a:pPr>
              <a:t>‹#›</a:t>
            </a:fld>
            <a:endParaRPr lang="en-US"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5092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324" y="1346424"/>
            <a:ext cx="7318963" cy="4403384"/>
          </a:xfrm>
          <a:prstGeom prst="rect">
            <a:avLst/>
          </a:prstGeom>
        </p:spPr>
        <p:txBody>
          <a:bodyPr vert="horz"/>
          <a:lstStyle>
            <a:lvl1pPr>
              <a:buClr>
                <a:srgbClr val="E5AD17"/>
              </a:buClr>
              <a:defRPr sz="2800" b="0" i="0">
                <a:solidFill>
                  <a:srgbClr val="000000"/>
                </a:solidFill>
                <a:latin typeface="Arial"/>
                <a:cs typeface="Arial"/>
              </a:defRPr>
            </a:lvl1pPr>
            <a:lvl2pPr>
              <a:buClr>
                <a:srgbClr val="E5AD17"/>
              </a:buClr>
              <a:defRPr>
                <a:solidFill>
                  <a:srgbClr val="000000"/>
                </a:solidFill>
              </a:defRPr>
            </a:lvl2pPr>
            <a:lvl3pPr>
              <a:buClr>
                <a:srgbClr val="E5AD17"/>
              </a:buClr>
              <a:buFont typeface="Wingdings" charset="2"/>
              <a:buChar char="§"/>
              <a:defRPr>
                <a:solidFill>
                  <a:srgbClr val="000000"/>
                </a:solidFill>
              </a:defRPr>
            </a:lvl3pPr>
            <a:lvl4pPr>
              <a:buClr>
                <a:srgbClr val="E5AD17"/>
              </a:buClr>
              <a:buFont typeface="Courier New"/>
              <a:buChar char="o"/>
              <a:defRPr>
                <a:solidFill>
                  <a:srgbClr val="000000"/>
                </a:solidFill>
              </a:defRPr>
            </a:lvl4pPr>
            <a:lvl5pPr>
              <a:buClr>
                <a:srgbClr val="E5AD17"/>
              </a:buCl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41324" y="-65848"/>
            <a:ext cx="8702675" cy="1074266"/>
          </a:xfrm>
          <a:prstGeom prst="rect">
            <a:avLst/>
          </a:prstGeom>
        </p:spPr>
        <p:txBody>
          <a:bodyPr vert="horz" anchor="b"/>
          <a:lstStyle>
            <a:lvl1pPr algn="l">
              <a:defRPr sz="3600" b="0" i="0" cap="all" spc="0">
                <a:solidFill>
                  <a:srgbClr val="FFFFFF"/>
                </a:solidFill>
                <a:effectLst/>
                <a:latin typeface="Arial Narrow"/>
                <a:cs typeface="Arial Narrow"/>
              </a:defRPr>
            </a:lvl1pPr>
          </a:lstStyle>
          <a:p>
            <a:r>
              <a:rPr lang="en-US" dirty="0" smtClean="0"/>
              <a:t>Click to edit Master title style</a:t>
            </a:r>
            <a:endParaRPr lang="en-US" dirty="0"/>
          </a:p>
        </p:txBody>
      </p:sp>
      <p:sp>
        <p:nvSpPr>
          <p:cNvPr id="7" name="TextBox 6"/>
          <p:cNvSpPr txBox="1"/>
          <p:nvPr userDrawn="1"/>
        </p:nvSpPr>
        <p:spPr>
          <a:xfrm>
            <a:off x="4445000" y="6336268"/>
            <a:ext cx="286266" cy="496332"/>
          </a:xfrm>
          <a:prstGeom prst="rect">
            <a:avLst/>
          </a:prstGeom>
          <a:solidFill>
            <a:schemeClr val="bg1"/>
          </a:solidFill>
        </p:spPr>
        <p:txBody>
          <a:bodyPr wrap="square" rtlCol="0">
            <a:spAutoFit/>
          </a:bodyPr>
          <a:lstStyle/>
          <a:p>
            <a:endParaRPr lang="en-US" dirty="0">
              <a:solidFill>
                <a:prstClr val="black"/>
              </a:solidFill>
              <a:latin typeface="Arial"/>
            </a:endParaRPr>
          </a:p>
        </p:txBody>
      </p:sp>
    </p:spTree>
    <p:extLst>
      <p:ext uri="{BB962C8B-B14F-4D97-AF65-F5344CB8AC3E}">
        <p14:creationId xmlns:p14="http://schemas.microsoft.com/office/powerpoint/2010/main" val="17190819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1"/>
          <p:cNvSpPr>
            <a:spLocks noChangeArrowheads="1"/>
          </p:cNvSpPr>
          <p:nvPr/>
        </p:nvSpPr>
        <p:spPr bwMode="auto">
          <a:xfrm>
            <a:off x="-1588" y="0"/>
            <a:ext cx="9144001" cy="6858000"/>
          </a:xfrm>
          <a:prstGeom prst="rect">
            <a:avLst/>
          </a:prstGeom>
          <a:solidFill>
            <a:schemeClr val="tx1"/>
          </a:solidFill>
          <a:ln w="25400">
            <a:solidFill>
              <a:schemeClr val="tx1"/>
            </a:solidFill>
            <a:round/>
            <a:headEnd/>
            <a:tailEnd/>
          </a:ln>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5" name="Rectangle 7"/>
          <p:cNvSpPr>
            <a:spLocks noChangeArrowheads="1"/>
          </p:cNvSpPr>
          <p:nvPr userDrawn="1"/>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6" name="Rectangle 21"/>
          <p:cNvSpPr>
            <a:spLocks noChangeArrowheads="1"/>
          </p:cNvSpPr>
          <p:nvPr userDrawn="1"/>
        </p:nvSpPr>
        <p:spPr bwMode="auto">
          <a:xfrm>
            <a:off x="0" y="0"/>
            <a:ext cx="9144000" cy="608013"/>
          </a:xfrm>
          <a:prstGeom prst="rect">
            <a:avLst/>
          </a:prstGeom>
          <a:gradFill rotWithShape="0">
            <a:gsLst>
              <a:gs pos="0">
                <a:srgbClr val="333333"/>
              </a:gs>
              <a:gs pos="100000">
                <a:schemeClr val="tx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7" name="Rectangle 13"/>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8" name="Rectangle 12"/>
          <p:cNvSpPr/>
          <p:nvPr userDrawn="1"/>
        </p:nvSpPr>
        <p:spPr bwMode="auto">
          <a:xfrm>
            <a:off x="2286000" y="1229880"/>
            <a:ext cx="4572000" cy="46038"/>
          </a:xfrm>
          <a:prstGeom prst="rect">
            <a:avLst/>
          </a:prstGeom>
          <a:gradFill flip="none" rotWithShape="1">
            <a:gsLst>
              <a:gs pos="0">
                <a:srgbClr val="CE9824">
                  <a:alpha val="0"/>
                </a:srgbClr>
              </a:gs>
              <a:gs pos="26000">
                <a:srgbClr val="CE9824"/>
              </a:gs>
              <a:gs pos="74000">
                <a:srgbClr val="CE9824"/>
              </a:gs>
              <a:gs pos="100000">
                <a:srgbClr val="CE9824">
                  <a:alpha val="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sz="3200" dirty="0">
              <a:solidFill>
                <a:prstClr val="black"/>
              </a:solidFill>
              <a:latin typeface="Arial"/>
              <a:ea typeface="Arial" pitchFamily="-109" charset="0"/>
              <a:cs typeface="Arial" pitchFamily="-109" charset="0"/>
            </a:endParaRPr>
          </a:p>
        </p:txBody>
      </p:sp>
      <p:sp>
        <p:nvSpPr>
          <p:cNvPr id="9" name="Rectangle 14"/>
          <p:cNvSpPr>
            <a:spLocks noChangeArrowheads="1"/>
          </p:cNvSpPr>
          <p:nvPr userDrawn="1"/>
        </p:nvSpPr>
        <p:spPr bwMode="auto">
          <a:xfrm>
            <a:off x="0" y="804863"/>
            <a:ext cx="9144000" cy="852487"/>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10" name="TextBox 16"/>
          <p:cNvSpPr txBox="1">
            <a:spLocks noChangeArrowheads="1"/>
          </p:cNvSpPr>
          <p:nvPr userDrawn="1"/>
        </p:nvSpPr>
        <p:spPr bwMode="auto">
          <a:xfrm>
            <a:off x="4383088" y="6399213"/>
            <a:ext cx="3778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defRPr/>
            </a:pPr>
            <a:fld id="{4DE7B843-3D1F-EA47-9DE3-4F09A2F53C3B}" type="slidenum">
              <a:rPr lang="en-US" sz="1200" smtClean="0">
                <a:solidFill>
                  <a:srgbClr val="7F7F7F"/>
                </a:solidFill>
              </a:rPr>
              <a:pPr defTabSz="914400" eaLnBrk="1" fontAlgn="base" hangingPunct="1">
                <a:spcBef>
                  <a:spcPct val="0"/>
                </a:spcBef>
                <a:spcAft>
                  <a:spcPct val="0"/>
                </a:spcAft>
                <a:defRPr/>
              </a:pPr>
              <a:t>‹#›</a:t>
            </a:fld>
            <a:endParaRPr lang="en-US" sz="1200" smtClean="0">
              <a:solidFill>
                <a:srgbClr val="7F7F7F"/>
              </a:solidFill>
            </a:endParaRPr>
          </a:p>
        </p:txBody>
      </p:sp>
      <p:sp>
        <p:nvSpPr>
          <p:cNvPr id="11" name="Rectangle 18"/>
          <p:cNvSpPr/>
          <p:nvPr userDrawn="1"/>
        </p:nvSpPr>
        <p:spPr>
          <a:xfrm>
            <a:off x="0" y="931863"/>
            <a:ext cx="9144000" cy="59261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3200" dirty="0">
              <a:solidFill>
                <a:prstClr val="white"/>
              </a:solidFill>
              <a:latin typeface="Arial"/>
            </a:endParaRPr>
          </a:p>
        </p:txBody>
      </p:sp>
      <p:pic>
        <p:nvPicPr>
          <p:cNvPr id="12" name="Picture 20" descr="Purdue Log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610475" y="6167438"/>
            <a:ext cx="1247775"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1" descr="Content Page1.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53652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11"/>
          <p:cNvSpPr>
            <a:spLocks noChangeArrowheads="1"/>
          </p:cNvSpPr>
          <p:nvPr/>
        </p:nvSpPr>
        <p:spPr bwMode="auto">
          <a:xfrm>
            <a:off x="-1588" y="0"/>
            <a:ext cx="9144001" cy="6858000"/>
          </a:xfrm>
          <a:prstGeom prst="rect">
            <a:avLst/>
          </a:prstGeom>
          <a:solidFill>
            <a:schemeClr val="tx1"/>
          </a:solidFill>
          <a:ln w="25400">
            <a:solidFill>
              <a:schemeClr val="tx1"/>
            </a:solidFill>
            <a:round/>
            <a:headEnd/>
            <a:tailEnd/>
          </a:ln>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6" name="Rectangle 7"/>
          <p:cNvSpPr>
            <a:spLocks noChangeArrowheads="1"/>
          </p:cNvSpPr>
          <p:nvPr userDrawn="1"/>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7" name="Rectangle 21"/>
          <p:cNvSpPr>
            <a:spLocks noChangeArrowheads="1"/>
          </p:cNvSpPr>
          <p:nvPr userDrawn="1"/>
        </p:nvSpPr>
        <p:spPr bwMode="auto">
          <a:xfrm>
            <a:off x="0" y="0"/>
            <a:ext cx="9144000" cy="608013"/>
          </a:xfrm>
          <a:prstGeom prst="rect">
            <a:avLst/>
          </a:prstGeom>
          <a:gradFill rotWithShape="0">
            <a:gsLst>
              <a:gs pos="0">
                <a:srgbClr val="333333"/>
              </a:gs>
              <a:gs pos="100000">
                <a:schemeClr val="tx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8" name="Rectangle 13"/>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9" name="Rectangle 12"/>
          <p:cNvSpPr/>
          <p:nvPr userDrawn="1"/>
        </p:nvSpPr>
        <p:spPr bwMode="auto">
          <a:xfrm>
            <a:off x="2286000" y="1229880"/>
            <a:ext cx="4572000" cy="46038"/>
          </a:xfrm>
          <a:prstGeom prst="rect">
            <a:avLst/>
          </a:prstGeom>
          <a:gradFill flip="none" rotWithShape="1">
            <a:gsLst>
              <a:gs pos="0">
                <a:srgbClr val="CE9824">
                  <a:alpha val="0"/>
                </a:srgbClr>
              </a:gs>
              <a:gs pos="26000">
                <a:srgbClr val="CE9824"/>
              </a:gs>
              <a:gs pos="74000">
                <a:srgbClr val="CE9824"/>
              </a:gs>
              <a:gs pos="100000">
                <a:srgbClr val="CE9824">
                  <a:alpha val="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sz="3200" dirty="0">
              <a:solidFill>
                <a:prstClr val="black"/>
              </a:solidFill>
              <a:latin typeface="Arial"/>
              <a:ea typeface="Arial" pitchFamily="-109" charset="0"/>
              <a:cs typeface="Arial" pitchFamily="-109" charset="0"/>
            </a:endParaRPr>
          </a:p>
        </p:txBody>
      </p:sp>
      <p:sp>
        <p:nvSpPr>
          <p:cNvPr id="10" name="Rectangle 14"/>
          <p:cNvSpPr>
            <a:spLocks noChangeArrowheads="1"/>
          </p:cNvSpPr>
          <p:nvPr userDrawn="1"/>
        </p:nvSpPr>
        <p:spPr bwMode="auto">
          <a:xfrm>
            <a:off x="0" y="804863"/>
            <a:ext cx="9144000" cy="852487"/>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11" name="TextBox 16"/>
          <p:cNvSpPr txBox="1">
            <a:spLocks noChangeArrowheads="1"/>
          </p:cNvSpPr>
          <p:nvPr userDrawn="1"/>
        </p:nvSpPr>
        <p:spPr bwMode="auto">
          <a:xfrm>
            <a:off x="4383088" y="6399213"/>
            <a:ext cx="3778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defRPr/>
            </a:pPr>
            <a:fld id="{E3EF6444-A827-B44B-B628-4F5D44FC1F32}" type="slidenum">
              <a:rPr lang="en-US" sz="1200" smtClean="0">
                <a:solidFill>
                  <a:srgbClr val="7F7F7F"/>
                </a:solidFill>
              </a:rPr>
              <a:pPr defTabSz="914400" eaLnBrk="1" fontAlgn="base" hangingPunct="1">
                <a:spcBef>
                  <a:spcPct val="0"/>
                </a:spcBef>
                <a:spcAft>
                  <a:spcPct val="0"/>
                </a:spcAft>
                <a:defRPr/>
              </a:pPr>
              <a:t>‹#›</a:t>
            </a:fld>
            <a:endParaRPr lang="en-US" sz="1200" smtClean="0">
              <a:solidFill>
                <a:srgbClr val="7F7F7F"/>
              </a:solidFill>
            </a:endParaRPr>
          </a:p>
        </p:txBody>
      </p:sp>
      <p:sp>
        <p:nvSpPr>
          <p:cNvPr id="12" name="Rectangle 18"/>
          <p:cNvSpPr/>
          <p:nvPr userDrawn="1"/>
        </p:nvSpPr>
        <p:spPr>
          <a:xfrm>
            <a:off x="0" y="931863"/>
            <a:ext cx="9144000" cy="59261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3200" dirty="0">
              <a:solidFill>
                <a:prstClr val="white"/>
              </a:solidFill>
              <a:latin typeface="Arial"/>
            </a:endParaRPr>
          </a:p>
        </p:txBody>
      </p:sp>
      <p:pic>
        <p:nvPicPr>
          <p:cNvPr id="13" name="Picture 20" descr="Purdue Log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610475" y="6167438"/>
            <a:ext cx="1247775"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1" descr="Content Page1.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33388" y="208789"/>
            <a:ext cx="8710612" cy="808037"/>
          </a:xfrm>
          <a:prstGeom prst="rect">
            <a:avLst/>
          </a:prstGeom>
        </p:spPr>
        <p:txBody>
          <a:bodyPr vert="horz" anchor="b"/>
          <a:lstStyle>
            <a:lvl1pPr algn="l">
              <a:defRPr sz="3800" cap="all" spc="0">
                <a:solidFill>
                  <a:srgbClr val="FFFFFF"/>
                </a:solidFill>
                <a:latin typeface="Impact"/>
                <a:cs typeface="Impac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buClr>
                <a:srgbClr val="E5AD17"/>
              </a:buClr>
              <a:defRPr sz="2800"/>
            </a:lvl1pPr>
            <a:lvl2pPr>
              <a:buClr>
                <a:srgbClr val="E5AD17"/>
              </a:buClr>
              <a:defRPr sz="2400"/>
            </a:lvl2pPr>
            <a:lvl3pPr>
              <a:buClr>
                <a:srgbClr val="E5AD17"/>
              </a:buClr>
              <a:defRPr sz="2000"/>
            </a:lvl3pPr>
            <a:lvl4pPr>
              <a:buClr>
                <a:srgbClr val="E5AD17"/>
              </a:buClr>
              <a:defRPr sz="1800"/>
            </a:lvl4pPr>
            <a:lvl5pPr>
              <a:buClr>
                <a:srgbClr val="E5AD17"/>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buClr>
                <a:srgbClr val="E5AD17"/>
              </a:buClr>
              <a:defRPr sz="2800"/>
            </a:lvl1pPr>
            <a:lvl2pPr>
              <a:buClr>
                <a:srgbClr val="E5AD17"/>
              </a:buClr>
              <a:defRPr sz="2400"/>
            </a:lvl2pPr>
            <a:lvl3pPr>
              <a:buClr>
                <a:srgbClr val="E5AD17"/>
              </a:buClr>
              <a:defRPr sz="2000"/>
            </a:lvl3pPr>
            <a:lvl4pPr>
              <a:buClr>
                <a:srgbClr val="E5AD17"/>
              </a:buClr>
              <a:defRPr sz="1800"/>
            </a:lvl4pPr>
            <a:lvl5pPr>
              <a:buClr>
                <a:srgbClr val="E5AD17"/>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3539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11"/>
          <p:cNvSpPr>
            <a:spLocks noChangeArrowheads="1"/>
          </p:cNvSpPr>
          <p:nvPr/>
        </p:nvSpPr>
        <p:spPr bwMode="auto">
          <a:xfrm>
            <a:off x="-1588" y="0"/>
            <a:ext cx="9144001" cy="6858000"/>
          </a:xfrm>
          <a:prstGeom prst="rect">
            <a:avLst/>
          </a:prstGeom>
          <a:solidFill>
            <a:schemeClr val="tx1"/>
          </a:solidFill>
          <a:ln w="25400">
            <a:solidFill>
              <a:schemeClr val="tx1"/>
            </a:solidFill>
            <a:round/>
            <a:headEnd/>
            <a:tailEnd/>
          </a:ln>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9" name="Rectangle 21"/>
          <p:cNvSpPr>
            <a:spLocks noChangeArrowheads="1"/>
          </p:cNvSpPr>
          <p:nvPr userDrawn="1"/>
        </p:nvSpPr>
        <p:spPr bwMode="auto">
          <a:xfrm>
            <a:off x="0" y="0"/>
            <a:ext cx="9144000" cy="608013"/>
          </a:xfrm>
          <a:prstGeom prst="rect">
            <a:avLst/>
          </a:prstGeom>
          <a:gradFill rotWithShape="0">
            <a:gsLst>
              <a:gs pos="0">
                <a:srgbClr val="333333"/>
              </a:gs>
              <a:gs pos="100000">
                <a:schemeClr val="tx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10" name="Rectangle 13"/>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11" name="Rectangle 12"/>
          <p:cNvSpPr/>
          <p:nvPr userDrawn="1"/>
        </p:nvSpPr>
        <p:spPr bwMode="auto">
          <a:xfrm>
            <a:off x="2286000" y="1229880"/>
            <a:ext cx="4572000" cy="46038"/>
          </a:xfrm>
          <a:prstGeom prst="rect">
            <a:avLst/>
          </a:prstGeom>
          <a:gradFill flip="none" rotWithShape="1">
            <a:gsLst>
              <a:gs pos="0">
                <a:srgbClr val="CE9824">
                  <a:alpha val="0"/>
                </a:srgbClr>
              </a:gs>
              <a:gs pos="26000">
                <a:srgbClr val="CE9824"/>
              </a:gs>
              <a:gs pos="74000">
                <a:srgbClr val="CE9824"/>
              </a:gs>
              <a:gs pos="100000">
                <a:srgbClr val="CE9824">
                  <a:alpha val="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sz="3200" dirty="0">
              <a:solidFill>
                <a:prstClr val="black"/>
              </a:solidFill>
              <a:latin typeface="Arial"/>
              <a:ea typeface="Arial" pitchFamily="-109" charset="0"/>
              <a:cs typeface="Arial" pitchFamily="-109" charset="0"/>
            </a:endParaRPr>
          </a:p>
        </p:txBody>
      </p:sp>
      <p:sp>
        <p:nvSpPr>
          <p:cNvPr id="12" name="Rectangle 14"/>
          <p:cNvSpPr>
            <a:spLocks noChangeArrowheads="1"/>
          </p:cNvSpPr>
          <p:nvPr userDrawn="1"/>
        </p:nvSpPr>
        <p:spPr bwMode="auto">
          <a:xfrm>
            <a:off x="0" y="804863"/>
            <a:ext cx="9144000" cy="852487"/>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13" name="TextBox 16"/>
          <p:cNvSpPr txBox="1">
            <a:spLocks noChangeArrowheads="1"/>
          </p:cNvSpPr>
          <p:nvPr userDrawn="1"/>
        </p:nvSpPr>
        <p:spPr bwMode="auto">
          <a:xfrm>
            <a:off x="4383088" y="6399213"/>
            <a:ext cx="3778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defRPr/>
            </a:pPr>
            <a:fld id="{23773F25-9C77-7247-8C98-F6E9228DD584}" type="slidenum">
              <a:rPr lang="en-US" sz="1200" smtClean="0">
                <a:solidFill>
                  <a:srgbClr val="7F7F7F"/>
                </a:solidFill>
              </a:rPr>
              <a:pPr defTabSz="914400" eaLnBrk="1" fontAlgn="base" hangingPunct="1">
                <a:spcBef>
                  <a:spcPct val="0"/>
                </a:spcBef>
                <a:spcAft>
                  <a:spcPct val="0"/>
                </a:spcAft>
                <a:defRPr/>
              </a:pPr>
              <a:t>‹#›</a:t>
            </a:fld>
            <a:endParaRPr lang="en-US" sz="1200" smtClean="0">
              <a:solidFill>
                <a:srgbClr val="7F7F7F"/>
              </a:solidFill>
            </a:endParaRPr>
          </a:p>
        </p:txBody>
      </p:sp>
      <p:sp>
        <p:nvSpPr>
          <p:cNvPr id="14" name="Rectangle 18"/>
          <p:cNvSpPr/>
          <p:nvPr userDrawn="1"/>
        </p:nvSpPr>
        <p:spPr>
          <a:xfrm>
            <a:off x="0" y="931863"/>
            <a:ext cx="9144000" cy="59261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3200" dirty="0">
              <a:solidFill>
                <a:prstClr val="white"/>
              </a:solidFill>
              <a:latin typeface="Arial"/>
            </a:endParaRPr>
          </a:p>
        </p:txBody>
      </p:sp>
      <p:pic>
        <p:nvPicPr>
          <p:cNvPr id="15" name="Picture 20" descr="Purdue Log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610475" y="6167438"/>
            <a:ext cx="1247775"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1" descr="Content Page1.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33388" y="208789"/>
            <a:ext cx="8253412" cy="808037"/>
          </a:xfrm>
          <a:prstGeom prst="rect">
            <a:avLst/>
          </a:prstGeom>
        </p:spPr>
        <p:txBody>
          <a:bodyPr vert="horz" anchor="b"/>
          <a:lstStyle>
            <a:lvl1pPr algn="l">
              <a:defRPr sz="3800" cap="all">
                <a:solidFill>
                  <a:srgbClr val="FFFFFF"/>
                </a:solidFill>
                <a:latin typeface="Impact"/>
                <a:cs typeface="Impac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solidFill>
                  <a:srgbClr val="E5AD1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buClr>
                <a:srgbClr val="E5AD17"/>
              </a:buClr>
              <a:defRPr sz="2400"/>
            </a:lvl1pPr>
            <a:lvl2pPr>
              <a:buClr>
                <a:srgbClr val="E5AD17"/>
              </a:buClr>
              <a:defRPr sz="2000"/>
            </a:lvl2pPr>
            <a:lvl3pPr>
              <a:buClr>
                <a:srgbClr val="E5AD17"/>
              </a:buClr>
              <a:buFont typeface="Wingdings" charset="2"/>
              <a:buChar char="§"/>
              <a:defRPr sz="1800"/>
            </a:lvl3pPr>
            <a:lvl4pPr>
              <a:buClr>
                <a:srgbClr val="E5AD17"/>
              </a:buClr>
              <a:buFont typeface="Courier New"/>
              <a:buChar char="o"/>
              <a:defRPr sz="1600"/>
            </a:lvl4pPr>
            <a:lvl5pPr>
              <a:buClr>
                <a:srgbClr val="E5AD17"/>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solidFill>
                  <a:srgbClr val="E5AD1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buClr>
                <a:srgbClr val="E5AD17"/>
              </a:buClr>
              <a:defRPr sz="2400"/>
            </a:lvl1pPr>
            <a:lvl2pPr>
              <a:buClr>
                <a:srgbClr val="E5AD17"/>
              </a:buClr>
              <a:defRPr sz="2000"/>
            </a:lvl2pPr>
            <a:lvl3pPr>
              <a:buClr>
                <a:srgbClr val="E5AD17"/>
              </a:buClr>
              <a:buFont typeface="Wingdings" charset="2"/>
              <a:buChar char="§"/>
              <a:defRPr sz="1800"/>
            </a:lvl3pPr>
            <a:lvl4pPr>
              <a:buClr>
                <a:srgbClr val="E5AD17"/>
              </a:buClr>
              <a:buFont typeface="Courier New"/>
              <a:buChar char="o"/>
              <a:defRPr sz="1600"/>
            </a:lvl4pPr>
            <a:lvl5pPr>
              <a:buClr>
                <a:srgbClr val="E5AD17"/>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89778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388" y="208789"/>
            <a:ext cx="8253412" cy="808037"/>
          </a:xfrm>
          <a:prstGeom prst="rect">
            <a:avLst/>
          </a:prstGeom>
        </p:spPr>
        <p:txBody>
          <a:bodyPr vert="horz" anchor="b"/>
          <a:lstStyle>
            <a:lvl1pPr algn="l">
              <a:defRPr sz="3800" cap="all" spc="0">
                <a:solidFill>
                  <a:srgbClr val="FFFFFF"/>
                </a:solidFill>
                <a:latin typeface="Impact"/>
                <a:cs typeface="Impac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904299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33388" y="208788"/>
            <a:ext cx="8253412" cy="808037"/>
          </a:xfrm>
          <a:prstGeom prst="rect">
            <a:avLst/>
          </a:prstGeom>
        </p:spPr>
        <p:txBody>
          <a:bodyPr vert="horz" anchor="b"/>
          <a:lstStyle>
            <a:lvl1pPr algn="l">
              <a:defRPr sz="3800" cap="all">
                <a:solidFill>
                  <a:schemeClr val="bg1"/>
                </a:solidFill>
                <a:latin typeface="Impact"/>
                <a:cs typeface="Impact"/>
              </a:defRPr>
            </a:lvl1pPr>
          </a:lstStyle>
          <a:p>
            <a:r>
              <a:rPr lang="en-US" dirty="0" smtClean="0"/>
              <a:t>Click to edit Master title style</a:t>
            </a:r>
            <a:endParaRPr lang="en-US" dirty="0"/>
          </a:p>
        </p:txBody>
      </p:sp>
      <p:sp>
        <p:nvSpPr>
          <p:cNvPr id="9" name="Text Placeholder 8"/>
          <p:cNvSpPr>
            <a:spLocks noGrp="1"/>
          </p:cNvSpPr>
          <p:nvPr>
            <p:ph type="body" sz="quarter" idx="13"/>
          </p:nvPr>
        </p:nvSpPr>
        <p:spPr>
          <a:xfrm>
            <a:off x="433387" y="885064"/>
            <a:ext cx="5135797" cy="526050"/>
          </a:xfrm>
          <a:prstGeom prst="rect">
            <a:avLst/>
          </a:prstGeom>
        </p:spPr>
        <p:txBody>
          <a:bodyPr vert="horz"/>
          <a:lstStyle>
            <a:lvl1pPr>
              <a:buNone/>
              <a:defRPr sz="2800" cap="all">
                <a:solidFill>
                  <a:srgbClr val="E5AD17"/>
                </a:solidFill>
                <a:latin typeface="Impact"/>
                <a:cs typeface="Impact"/>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4" name="Date Placeholder 3"/>
          <p:cNvSpPr>
            <a:spLocks noGrp="1"/>
          </p:cNvSpPr>
          <p:nvPr>
            <p:ph type="dt" sz="half" idx="14"/>
          </p:nvPr>
        </p:nvSpPr>
        <p:spPr>
          <a:xfrm>
            <a:off x="457200" y="6356350"/>
            <a:ext cx="2133600" cy="365125"/>
          </a:xfrm>
          <a:prstGeom prst="rect">
            <a:avLst/>
          </a:prstGeom>
        </p:spPr>
        <p:txBody>
          <a:bodyPr/>
          <a:lstStyle>
            <a:lvl1pPr>
              <a:defRPr/>
            </a:lvl1pPr>
          </a:lstStyle>
          <a:p>
            <a:pPr>
              <a:defRPr/>
            </a:pPr>
            <a:endParaRPr lang="en-US">
              <a:solidFill>
                <a:prstClr val="black"/>
              </a:solidFill>
              <a:latin typeface="Arial"/>
            </a:endParaRPr>
          </a:p>
        </p:txBody>
      </p:sp>
      <p:sp>
        <p:nvSpPr>
          <p:cNvPr id="5" name="Footer Placeholder 4"/>
          <p:cNvSpPr>
            <a:spLocks noGrp="1"/>
          </p:cNvSpPr>
          <p:nvPr>
            <p:ph type="ftr" sz="quarter" idx="15"/>
          </p:nvPr>
        </p:nvSpPr>
        <p:spPr>
          <a:xfrm>
            <a:off x="3124200" y="6356350"/>
            <a:ext cx="2895600" cy="365125"/>
          </a:xfrm>
          <a:prstGeom prst="rect">
            <a:avLst/>
          </a:prstGeom>
        </p:spPr>
        <p:txBody>
          <a:bodyPr/>
          <a:lstStyle>
            <a:lvl1pPr>
              <a:defRPr/>
            </a:lvl1pPr>
          </a:lstStyle>
          <a:p>
            <a:pPr>
              <a:defRPr/>
            </a:pPr>
            <a:endParaRPr lang="en-US">
              <a:solidFill>
                <a:prstClr val="black"/>
              </a:solidFill>
              <a:latin typeface="Arial"/>
            </a:endParaRPr>
          </a:p>
        </p:txBody>
      </p:sp>
      <p:sp>
        <p:nvSpPr>
          <p:cNvPr id="6" name="Slide Number Placeholder 15"/>
          <p:cNvSpPr>
            <a:spLocks noGrp="1"/>
          </p:cNvSpPr>
          <p:nvPr>
            <p:ph type="sldNum" sz="quarter" idx="16"/>
          </p:nvPr>
        </p:nvSpPr>
        <p:spPr>
          <a:xfrm>
            <a:off x="6553200" y="6356350"/>
            <a:ext cx="2133600" cy="365125"/>
          </a:xfrm>
          <a:prstGeom prst="rect">
            <a:avLst/>
          </a:prstGeom>
        </p:spPr>
        <p:txBody>
          <a:bodyPr/>
          <a:lstStyle>
            <a:lvl1pPr>
              <a:defRPr/>
            </a:lvl1pPr>
          </a:lstStyle>
          <a:p>
            <a:pPr>
              <a:defRPr/>
            </a:pPr>
            <a:fld id="{4654B8E6-F938-924E-BC5E-E7BB17E9355E}" type="slidenum">
              <a:rPr lang="en-US">
                <a:solidFill>
                  <a:prstClr val="black">
                    <a:tint val="75000"/>
                  </a:prstClr>
                </a:solidFill>
                <a:latin typeface="Arial"/>
              </a:rPr>
              <a:pPr>
                <a:def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34467847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27250" y="208788"/>
            <a:ext cx="6559550" cy="808037"/>
          </a:xfrm>
          <a:prstGeom prst="rect">
            <a:avLst/>
          </a:prstGeom>
        </p:spPr>
        <p:txBody>
          <a:bodyPr vert="horz" anchor="b"/>
          <a:lstStyle>
            <a:lvl1pPr algn="l">
              <a:defRPr sz="3800" cap="all">
                <a:solidFill>
                  <a:schemeClr val="bg1"/>
                </a:solidFill>
                <a:latin typeface="Impact"/>
                <a:cs typeface="Impact"/>
              </a:defRPr>
            </a:lvl1pPr>
          </a:lstStyle>
          <a:p>
            <a:r>
              <a:rPr lang="en-US" dirty="0" smtClean="0"/>
              <a:t>Click to edit Master title style</a:t>
            </a:r>
            <a:endParaRPr lang="en-US" dirty="0"/>
          </a:p>
        </p:txBody>
      </p:sp>
      <p:sp>
        <p:nvSpPr>
          <p:cNvPr id="9" name="Text Placeholder 8"/>
          <p:cNvSpPr>
            <a:spLocks noGrp="1"/>
          </p:cNvSpPr>
          <p:nvPr>
            <p:ph type="body" sz="quarter" idx="13"/>
          </p:nvPr>
        </p:nvSpPr>
        <p:spPr>
          <a:xfrm>
            <a:off x="2127250" y="885064"/>
            <a:ext cx="6798273" cy="526050"/>
          </a:xfrm>
          <a:prstGeom prst="rect">
            <a:avLst/>
          </a:prstGeom>
        </p:spPr>
        <p:txBody>
          <a:bodyPr vert="horz"/>
          <a:lstStyle>
            <a:lvl1pPr>
              <a:buNone/>
              <a:defRPr sz="2800" cap="all">
                <a:solidFill>
                  <a:srgbClr val="E5AD17"/>
                </a:solidFill>
                <a:latin typeface="Impact"/>
                <a:cs typeface="Impact"/>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4" name="Date Placeholder 3"/>
          <p:cNvSpPr>
            <a:spLocks noGrp="1"/>
          </p:cNvSpPr>
          <p:nvPr>
            <p:ph type="dt" sz="half" idx="14"/>
          </p:nvPr>
        </p:nvSpPr>
        <p:spPr>
          <a:xfrm>
            <a:off x="457200" y="6356350"/>
            <a:ext cx="2133600" cy="365125"/>
          </a:xfrm>
          <a:prstGeom prst="rect">
            <a:avLst/>
          </a:prstGeom>
        </p:spPr>
        <p:txBody>
          <a:bodyPr/>
          <a:lstStyle>
            <a:lvl1pPr>
              <a:defRPr/>
            </a:lvl1pPr>
          </a:lstStyle>
          <a:p>
            <a:pPr>
              <a:defRPr/>
            </a:pPr>
            <a:endParaRPr lang="en-US">
              <a:solidFill>
                <a:prstClr val="black"/>
              </a:solidFill>
              <a:latin typeface="Arial"/>
            </a:endParaRPr>
          </a:p>
        </p:txBody>
      </p:sp>
      <p:sp>
        <p:nvSpPr>
          <p:cNvPr id="5" name="Footer Placeholder 4"/>
          <p:cNvSpPr>
            <a:spLocks noGrp="1"/>
          </p:cNvSpPr>
          <p:nvPr>
            <p:ph type="ftr" sz="quarter" idx="15"/>
          </p:nvPr>
        </p:nvSpPr>
        <p:spPr>
          <a:xfrm>
            <a:off x="3124200" y="6356350"/>
            <a:ext cx="2895600" cy="365125"/>
          </a:xfrm>
          <a:prstGeom prst="rect">
            <a:avLst/>
          </a:prstGeom>
        </p:spPr>
        <p:txBody>
          <a:bodyPr/>
          <a:lstStyle>
            <a:lvl1pPr>
              <a:defRPr/>
            </a:lvl1pPr>
          </a:lstStyle>
          <a:p>
            <a:pPr>
              <a:defRPr/>
            </a:pPr>
            <a:endParaRPr lang="en-US">
              <a:solidFill>
                <a:prstClr val="black"/>
              </a:solidFill>
              <a:latin typeface="Arial"/>
            </a:endParaRPr>
          </a:p>
        </p:txBody>
      </p:sp>
      <p:sp>
        <p:nvSpPr>
          <p:cNvPr id="6" name="Slide Number Placeholder 15"/>
          <p:cNvSpPr>
            <a:spLocks noGrp="1"/>
          </p:cNvSpPr>
          <p:nvPr>
            <p:ph type="sldNum" sz="quarter" idx="16"/>
          </p:nvPr>
        </p:nvSpPr>
        <p:spPr>
          <a:xfrm>
            <a:off x="6553200" y="6356350"/>
            <a:ext cx="2133600" cy="365125"/>
          </a:xfrm>
          <a:prstGeom prst="rect">
            <a:avLst/>
          </a:prstGeom>
        </p:spPr>
        <p:txBody>
          <a:bodyPr/>
          <a:lstStyle>
            <a:lvl1pPr>
              <a:defRPr/>
            </a:lvl1pPr>
          </a:lstStyle>
          <a:p>
            <a:pPr>
              <a:defRPr/>
            </a:pPr>
            <a:fld id="{93030CAF-B31C-EA4A-B8BF-FF2D90F1ADCC}" type="slidenum">
              <a:rPr lang="en-US">
                <a:solidFill>
                  <a:prstClr val="black">
                    <a:tint val="75000"/>
                  </a:prstClr>
                </a:solidFill>
                <a:latin typeface="Arial"/>
              </a:rPr>
              <a:pPr>
                <a:def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18053220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1682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image" Target="../media/image3.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1"/>
          <p:cNvSpPr>
            <a:spLocks noChangeArrowheads="1"/>
          </p:cNvSpPr>
          <p:nvPr/>
        </p:nvSpPr>
        <p:spPr bwMode="auto">
          <a:xfrm>
            <a:off x="-1588" y="0"/>
            <a:ext cx="9144001" cy="6858000"/>
          </a:xfrm>
          <a:prstGeom prst="rect">
            <a:avLst/>
          </a:prstGeom>
          <a:solidFill>
            <a:schemeClr val="tx1"/>
          </a:solidFill>
          <a:ln w="25400">
            <a:solidFill>
              <a:schemeClr val="tx1"/>
            </a:solidFill>
            <a:round/>
            <a:headEnd/>
            <a:tailEnd/>
          </a:ln>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1027" name="Rectangle 7"/>
          <p:cNvSpPr>
            <a:spLocks noChangeArrowheads="1"/>
          </p:cNvSpPr>
          <p:nvPr userDrawn="1"/>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1028" name="Rectangle 21"/>
          <p:cNvSpPr>
            <a:spLocks noChangeArrowheads="1"/>
          </p:cNvSpPr>
          <p:nvPr userDrawn="1"/>
        </p:nvSpPr>
        <p:spPr bwMode="auto">
          <a:xfrm>
            <a:off x="0" y="0"/>
            <a:ext cx="9144000" cy="608013"/>
          </a:xfrm>
          <a:prstGeom prst="rect">
            <a:avLst/>
          </a:prstGeom>
          <a:gradFill rotWithShape="0">
            <a:gsLst>
              <a:gs pos="0">
                <a:srgbClr val="333333"/>
              </a:gs>
              <a:gs pos="100000">
                <a:schemeClr val="tx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3200">
              <a:solidFill>
                <a:prstClr val="black"/>
              </a:solidFill>
              <a:latin typeface="Arial" charset="0"/>
              <a:ea typeface="ＭＳ Ｐゴシック" charset="0"/>
              <a:cs typeface="Arial" charset="0"/>
            </a:endParaRPr>
          </a:p>
        </p:txBody>
      </p:sp>
      <p:sp>
        <p:nvSpPr>
          <p:cNvPr id="1029" name="Rectangle 13"/>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sp>
        <p:nvSpPr>
          <p:cNvPr id="13" name="Rectangle 12"/>
          <p:cNvSpPr/>
          <p:nvPr userDrawn="1"/>
        </p:nvSpPr>
        <p:spPr bwMode="auto">
          <a:xfrm>
            <a:off x="2286000" y="1229880"/>
            <a:ext cx="4572000" cy="46038"/>
          </a:xfrm>
          <a:prstGeom prst="rect">
            <a:avLst/>
          </a:prstGeom>
          <a:gradFill flip="none" rotWithShape="1">
            <a:gsLst>
              <a:gs pos="0">
                <a:srgbClr val="CE9824">
                  <a:alpha val="0"/>
                </a:srgbClr>
              </a:gs>
              <a:gs pos="26000">
                <a:srgbClr val="CE9824"/>
              </a:gs>
              <a:gs pos="74000">
                <a:srgbClr val="CE9824"/>
              </a:gs>
              <a:gs pos="100000">
                <a:srgbClr val="CE9824">
                  <a:alpha val="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sz="3200" dirty="0">
              <a:solidFill>
                <a:prstClr val="black"/>
              </a:solidFill>
              <a:latin typeface="Arial"/>
              <a:ea typeface="Arial" pitchFamily="-109" charset="0"/>
              <a:cs typeface="Arial" pitchFamily="-109" charset="0"/>
            </a:endParaRPr>
          </a:p>
        </p:txBody>
      </p:sp>
      <p:sp>
        <p:nvSpPr>
          <p:cNvPr id="1035" name="Rectangle 14"/>
          <p:cNvSpPr>
            <a:spLocks noChangeArrowheads="1"/>
          </p:cNvSpPr>
          <p:nvPr userDrawn="1"/>
        </p:nvSpPr>
        <p:spPr bwMode="auto">
          <a:xfrm>
            <a:off x="0" y="804863"/>
            <a:ext cx="9144000" cy="852487"/>
          </a:xfrm>
          <a:prstGeom prst="rect">
            <a:avLst/>
          </a:prstGeom>
          <a:solidFill>
            <a:schemeClr val="bg1"/>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defTabSz="914400" fontAlgn="base">
              <a:spcBef>
                <a:spcPct val="0"/>
              </a:spcBef>
              <a:spcAft>
                <a:spcPct val="0"/>
              </a:spcAft>
            </a:pPr>
            <a:endParaRPr lang="en-US" sz="3200">
              <a:solidFill>
                <a:prstClr val="black"/>
              </a:solidFill>
              <a:latin typeface="Arial" charset="0"/>
              <a:ea typeface="ＭＳ Ｐゴシック" charset="0"/>
              <a:cs typeface="ＭＳ Ｐゴシック" charset="0"/>
            </a:endParaRPr>
          </a:p>
        </p:txBody>
      </p:sp>
      <p:pic>
        <p:nvPicPr>
          <p:cNvPr id="1039" name="Picture 20" descr="Purdue Logo.jpg"/>
          <p:cNvPicPr>
            <a:picLocks noChangeAspect="1"/>
          </p:cNvPicPr>
          <p:nvPr userDrawn="1"/>
        </p:nvPicPr>
        <p:blipFill>
          <a:blip r:embed="rId18">
            <a:extLst>
              <a:ext uri="{28A0092B-C50C-407E-A947-70E740481C1C}">
                <a14:useLocalDpi xmlns:a14="http://schemas.microsoft.com/office/drawing/2010/main"/>
              </a:ext>
            </a:extLst>
          </a:blip>
          <a:srcRect/>
          <a:stretch>
            <a:fillRect/>
          </a:stretch>
        </p:blipFill>
        <p:spPr bwMode="auto">
          <a:xfrm>
            <a:off x="7610475" y="6167438"/>
            <a:ext cx="1247775"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0" name="Picture 21" descr="Content Page1.jpg"/>
          <p:cNvPicPr>
            <a:picLocks noChangeAspect="1"/>
          </p:cNvPicPr>
          <p:nvPr userDrawn="1"/>
        </p:nvPicPr>
        <p:blipFill>
          <a:blip r:embed="rId19">
            <a:duotone>
              <a:prstClr val="black"/>
              <a:srgbClr val="434343">
                <a:tint val="45000"/>
                <a:satMod val="400000"/>
              </a:srgbClr>
            </a:duotone>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0" y="0"/>
            <a:ext cx="91440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 name="Group 19"/>
          <p:cNvGrpSpPr/>
          <p:nvPr userDrawn="1"/>
        </p:nvGrpSpPr>
        <p:grpSpPr>
          <a:xfrm>
            <a:off x="-1588" y="-21533"/>
            <a:ext cx="9145588" cy="917582"/>
            <a:chOff x="180974" y="1227406"/>
            <a:chExt cx="9144001" cy="917582"/>
          </a:xfrm>
        </p:grpSpPr>
        <p:sp>
          <p:nvSpPr>
            <p:cNvPr id="21" name="Rectangle 20"/>
            <p:cNvSpPr/>
            <p:nvPr/>
          </p:nvSpPr>
          <p:spPr>
            <a:xfrm>
              <a:off x="180975" y="1229880"/>
              <a:ext cx="9144000" cy="915108"/>
            </a:xfrm>
            <a:prstGeom prst="rect">
              <a:avLst/>
            </a:prstGeom>
            <a:solidFill>
              <a:srgbClr val="4343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22" name="Picture 21" descr="h2_lines_white.pdf"/>
            <p:cNvPicPr>
              <a:picLocks noChangeAspect="1"/>
            </p:cNvPicPr>
            <p:nvPr/>
          </p:nvPicPr>
          <p:blipFill rotWithShape="1">
            <a:blip r:embed="rId21" cstate="print">
              <a:clrChange>
                <a:clrFrom>
                  <a:srgbClr val="434343"/>
                </a:clrFrom>
                <a:clrTo>
                  <a:srgbClr val="434343">
                    <a:alpha val="0"/>
                  </a:srgbClr>
                </a:clrTo>
              </a:clrChange>
              <a:alphaModFix/>
              <a:duotone>
                <a:prstClr val="black"/>
                <a:schemeClr val="accent4">
                  <a:tint val="45000"/>
                  <a:satMod val="400000"/>
                </a:schemeClr>
              </a:duotone>
              <a:lum bright="-74000"/>
              <a:extLst>
                <a:ext uri="{28A0092B-C50C-407E-A947-70E740481C1C}">
                  <a14:useLocalDpi xmlns:a14="http://schemas.microsoft.com/office/drawing/2010/main"/>
                </a:ext>
              </a:extLst>
            </a:blip>
            <a:srcRect l="22582" t="22582" r="22582" b="48017"/>
            <a:stretch/>
          </p:blipFill>
          <p:spPr>
            <a:xfrm>
              <a:off x="180974" y="1227406"/>
              <a:ext cx="9144000" cy="915108"/>
            </a:xfrm>
            <a:prstGeom prst="rect">
              <a:avLst/>
            </a:prstGeom>
            <a:noFill/>
          </p:spPr>
        </p:pic>
      </p:grpSp>
      <p:sp>
        <p:nvSpPr>
          <p:cNvPr id="2" name="TextBox 1"/>
          <p:cNvSpPr txBox="1"/>
          <p:nvPr userDrawn="1"/>
        </p:nvSpPr>
        <p:spPr>
          <a:xfrm>
            <a:off x="-1588" y="-21533"/>
            <a:ext cx="9144002" cy="223028"/>
          </a:xfrm>
          <a:prstGeom prst="rect">
            <a:avLst/>
          </a:prstGeom>
          <a:solidFill>
            <a:srgbClr val="B47F14"/>
          </a:solidFill>
        </p:spPr>
        <p:txBody>
          <a:bodyPr wrap="square" rtlCol="0">
            <a:spAutoFit/>
          </a:bodyPr>
          <a:lstStyle/>
          <a:p>
            <a:endParaRPr lang="en-US" dirty="0">
              <a:solidFill>
                <a:prstClr val="black"/>
              </a:solidFill>
              <a:latin typeface="Arial"/>
            </a:endParaRPr>
          </a:p>
        </p:txBody>
      </p:sp>
      <p:sp>
        <p:nvSpPr>
          <p:cNvPr id="23" name="Content Placeholder 2"/>
          <p:cNvSpPr txBox="1">
            <a:spLocks/>
          </p:cNvSpPr>
          <p:nvPr userDrawn="1"/>
        </p:nvSpPr>
        <p:spPr>
          <a:xfrm>
            <a:off x="921925" y="1532691"/>
            <a:ext cx="7318963" cy="4403384"/>
          </a:xfrm>
          <a:prstGeom prst="rect">
            <a:avLst/>
          </a:prstGeom>
        </p:spPr>
        <p:txBody>
          <a:bodyPr vert="horz"/>
          <a:lstStyle>
            <a:lvl1pPr marL="342900" indent="-342900" algn="l" rtl="0" eaLnBrk="0" fontAlgn="base" hangingPunct="0">
              <a:spcBef>
                <a:spcPct val="20000"/>
              </a:spcBef>
              <a:spcAft>
                <a:spcPct val="0"/>
              </a:spcAft>
              <a:buClr>
                <a:srgbClr val="E5AD17"/>
              </a:buClr>
              <a:buChar char="•"/>
              <a:defRPr sz="2800" b="0" i="0">
                <a:solidFill>
                  <a:srgbClr val="000000"/>
                </a:solidFill>
                <a:latin typeface="Arial"/>
                <a:ea typeface="ＭＳ Ｐゴシック" charset="-128"/>
                <a:cs typeface="Arial"/>
              </a:defRPr>
            </a:lvl1pPr>
            <a:lvl2pPr marL="742950" indent="-285750" algn="l" rtl="0" eaLnBrk="0" fontAlgn="base" hangingPunct="0">
              <a:spcBef>
                <a:spcPct val="20000"/>
              </a:spcBef>
              <a:spcAft>
                <a:spcPct val="0"/>
              </a:spcAft>
              <a:buClr>
                <a:srgbClr val="E5AD17"/>
              </a:buClr>
              <a:buChar char="–"/>
              <a:defRPr sz="2800">
                <a:solidFill>
                  <a:srgbClr val="000000"/>
                </a:solidFill>
                <a:latin typeface="+mn-lt"/>
                <a:ea typeface="ＭＳ Ｐゴシック" charset="-128"/>
                <a:cs typeface="ＭＳ Ｐゴシック"/>
              </a:defRPr>
            </a:lvl2pPr>
            <a:lvl3pPr marL="1143000" indent="-228600" algn="l" rtl="0" eaLnBrk="0" fontAlgn="base" hangingPunct="0">
              <a:spcBef>
                <a:spcPct val="20000"/>
              </a:spcBef>
              <a:spcAft>
                <a:spcPct val="0"/>
              </a:spcAft>
              <a:buClr>
                <a:srgbClr val="E5AD17"/>
              </a:buClr>
              <a:buFont typeface="Wingdings" charset="2"/>
              <a:buChar char="§"/>
              <a:defRPr sz="2400">
                <a:solidFill>
                  <a:srgbClr val="000000"/>
                </a:solidFill>
                <a:latin typeface="+mn-lt"/>
                <a:ea typeface="ＭＳ Ｐゴシック" charset="-128"/>
                <a:cs typeface="ＭＳ Ｐゴシック"/>
              </a:defRPr>
            </a:lvl3pPr>
            <a:lvl4pPr marL="1600200" indent="-228600" algn="l" rtl="0" eaLnBrk="0" fontAlgn="base" hangingPunct="0">
              <a:spcBef>
                <a:spcPct val="20000"/>
              </a:spcBef>
              <a:spcAft>
                <a:spcPct val="0"/>
              </a:spcAft>
              <a:buClr>
                <a:srgbClr val="E5AD17"/>
              </a:buClr>
              <a:buFont typeface="Courier New"/>
              <a:buChar char="o"/>
              <a:defRPr sz="2000">
                <a:solidFill>
                  <a:srgbClr val="000000"/>
                </a:solidFill>
                <a:latin typeface="+mn-lt"/>
                <a:ea typeface="ＭＳ Ｐゴシック" charset="-128"/>
                <a:cs typeface="ＭＳ Ｐゴシック"/>
              </a:defRPr>
            </a:lvl4pPr>
            <a:lvl5pPr marL="2057400" indent="-228600" algn="l" rtl="0" eaLnBrk="0" fontAlgn="base" hangingPunct="0">
              <a:spcBef>
                <a:spcPct val="20000"/>
              </a:spcBef>
              <a:spcAft>
                <a:spcPct val="0"/>
              </a:spcAft>
              <a:buClr>
                <a:srgbClr val="E5AD17"/>
              </a:buClr>
              <a:buChar char="»"/>
              <a:defRPr sz="2000">
                <a:solidFill>
                  <a:srgbClr val="000000"/>
                </a:solidFill>
                <a:latin typeface="+mn-lt"/>
                <a:ea typeface="ＭＳ Ｐゴシック"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endParaRPr lang="en-US" dirty="0"/>
          </a:p>
        </p:txBody>
      </p:sp>
      <p:sp>
        <p:nvSpPr>
          <p:cNvPr id="24" name="Title 1"/>
          <p:cNvSpPr txBox="1">
            <a:spLocks/>
          </p:cNvSpPr>
          <p:nvPr userDrawn="1"/>
        </p:nvSpPr>
        <p:spPr>
          <a:xfrm>
            <a:off x="441324" y="-65848"/>
            <a:ext cx="8702675" cy="1074266"/>
          </a:xfrm>
          <a:prstGeom prst="rect">
            <a:avLst/>
          </a:prstGeom>
        </p:spPr>
        <p:txBody>
          <a:bodyPr vert="horz" anchor="b"/>
          <a:lstStyle>
            <a:lvl1pPr algn="l" rtl="0" eaLnBrk="0" fontAlgn="base" hangingPunct="0">
              <a:spcBef>
                <a:spcPct val="0"/>
              </a:spcBef>
              <a:spcAft>
                <a:spcPct val="0"/>
              </a:spcAft>
              <a:defRPr sz="3600" b="0" i="0" cap="all" spc="0">
                <a:solidFill>
                  <a:srgbClr val="FFFFFF"/>
                </a:solidFill>
                <a:effectLst/>
                <a:latin typeface="Arial Narrow"/>
                <a:ea typeface="ＭＳ Ｐゴシック" charset="-128"/>
                <a:cs typeface="Arial Narrow"/>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dirty="0"/>
          </a:p>
        </p:txBody>
      </p:sp>
    </p:spTree>
    <p:extLst>
      <p:ext uri="{BB962C8B-B14F-4D97-AF65-F5344CB8AC3E}">
        <p14:creationId xmlns:p14="http://schemas.microsoft.com/office/powerpoint/2010/main" val="480989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purdue.edu/policies/human-resources/vif10.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purdue.edu/policies/human-resources/vif8.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tiff"/></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chart" Target="../charts/chart1.xml"/><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hyperlink" Target="http://www.purdue.edu/provost/faculty/promotionandtenure.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411818" y="4825266"/>
            <a:ext cx="6119282" cy="769441"/>
          </a:xfrm>
          <a:prstGeom prst="rect">
            <a:avLst/>
          </a:prstGeom>
          <a:noFill/>
        </p:spPr>
        <p:txBody>
          <a:bodyPr wrap="square" lIns="0" tIns="0" rIns="0" bIns="0">
            <a:spAutoFit/>
          </a:bodyPr>
          <a:lstStyle/>
          <a:p>
            <a:pPr>
              <a:defRPr/>
            </a:pPr>
            <a:r>
              <a:rPr lang="en-US" sz="2000" b="1" dirty="0" smtClean="0">
                <a:solidFill>
                  <a:srgbClr val="494333">
                    <a:alpha val="70000"/>
                  </a:srgbClr>
                </a:solidFill>
                <a:cs typeface="Arial"/>
              </a:rPr>
              <a:t>Peter </a:t>
            </a:r>
            <a:r>
              <a:rPr lang="en-US" sz="2000" b="1" dirty="0">
                <a:solidFill>
                  <a:srgbClr val="494333">
                    <a:alpha val="70000"/>
                  </a:srgbClr>
                </a:solidFill>
                <a:cs typeface="Arial"/>
              </a:rPr>
              <a:t>H</a:t>
            </a:r>
            <a:r>
              <a:rPr lang="en-US" sz="2000" b="1" dirty="0" smtClean="0">
                <a:solidFill>
                  <a:srgbClr val="494333">
                    <a:alpha val="70000"/>
                  </a:srgbClr>
                </a:solidFill>
                <a:cs typeface="Arial"/>
              </a:rPr>
              <a:t>ollenbeck</a:t>
            </a:r>
            <a:endParaRPr lang="en-US" sz="2000" b="1" dirty="0">
              <a:solidFill>
                <a:srgbClr val="494333">
                  <a:alpha val="70000"/>
                </a:srgbClr>
              </a:solidFill>
              <a:cs typeface="Arial"/>
            </a:endParaRPr>
          </a:p>
          <a:p>
            <a:pPr>
              <a:defRPr/>
            </a:pPr>
            <a:r>
              <a:rPr lang="en-US" sz="1600" dirty="0" smtClean="0">
                <a:solidFill>
                  <a:prstClr val="black"/>
                </a:solidFill>
              </a:rPr>
              <a:t>Vice Provost for Faculty Affairs</a:t>
            </a:r>
            <a:endParaRPr lang="en-US" sz="1600" dirty="0">
              <a:solidFill>
                <a:srgbClr val="494333">
                  <a:alpha val="70000"/>
                </a:srgbClr>
              </a:solidFill>
              <a:cs typeface="Arial"/>
            </a:endParaRPr>
          </a:p>
          <a:p>
            <a:pPr>
              <a:defRPr/>
            </a:pPr>
            <a:endParaRPr lang="en-US" sz="1400" b="1" dirty="0">
              <a:solidFill>
                <a:srgbClr val="494333">
                  <a:alpha val="70000"/>
                </a:srgbClr>
              </a:solidFill>
              <a:latin typeface="Calibri"/>
              <a:cs typeface="Arial"/>
            </a:endParaRPr>
          </a:p>
        </p:txBody>
      </p:sp>
      <p:pic>
        <p:nvPicPr>
          <p:cNvPr id="14337" name="Picture 3" descr="Lines_7404.pdf"/>
          <p:cNvPicPr>
            <a:picLocks noChangeAspect="1"/>
          </p:cNvPicPr>
          <p:nvPr/>
        </p:nvPicPr>
        <p:blipFill>
          <a:blip r:embed="rId3" cstate="print">
            <a:extLst>
              <a:ext uri="{28A0092B-C50C-407E-A947-70E740481C1C}">
                <a14:useLocalDpi xmlns:a14="http://schemas.microsoft.com/office/drawing/2010/main"/>
              </a:ext>
            </a:extLst>
          </a:blip>
          <a:srcRect r="85207" b="61897"/>
          <a:stretch>
            <a:fillRect/>
          </a:stretch>
        </p:blipFill>
        <p:spPr bwMode="auto">
          <a:xfrm>
            <a:off x="0" y="1582738"/>
            <a:ext cx="774700" cy="1960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 name="Picture 4" descr="Lines_blk.pdf"/>
          <p:cNvPicPr>
            <a:picLocks noChangeAspect="1"/>
          </p:cNvPicPr>
          <p:nvPr/>
        </p:nvPicPr>
        <p:blipFill>
          <a:blip r:embed="rId4" cstate="print">
            <a:extLst>
              <a:ext uri="{28A0092B-C50C-407E-A947-70E740481C1C}">
                <a14:useLocalDpi xmlns:a14="http://schemas.microsoft.com/office/drawing/2010/main"/>
              </a:ext>
            </a:extLst>
          </a:blip>
          <a:srcRect l="9555" t="6477" b="22981"/>
          <a:stretch>
            <a:fillRect/>
          </a:stretch>
        </p:blipFill>
        <p:spPr bwMode="auto">
          <a:xfrm>
            <a:off x="873125" y="1582738"/>
            <a:ext cx="8270875" cy="1960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Date Placeholder 6"/>
          <p:cNvSpPr>
            <a:spLocks noGrp="1"/>
          </p:cNvSpPr>
          <p:nvPr>
            <p:ph type="dt" sz="quarter" idx="4294967295"/>
          </p:nvPr>
        </p:nvSpPr>
        <p:spPr>
          <a:xfrm>
            <a:off x="1329493" y="5624211"/>
            <a:ext cx="2133600" cy="365125"/>
          </a:xfrm>
          <a:prstGeom prst="rect">
            <a:avLst/>
          </a:prstGeom>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defRPr/>
            </a:pPr>
            <a:r>
              <a:rPr lang="en-US" sz="1600" b="1" dirty="0" smtClean="0">
                <a:solidFill>
                  <a:srgbClr val="A3792C"/>
                </a:solidFill>
                <a:latin typeface="Calibri"/>
                <a:ea typeface="ＭＳ Ｐゴシック" charset="-128"/>
                <a:cs typeface="Calibri"/>
              </a:rPr>
              <a:t>17 October 2017</a:t>
            </a:r>
            <a:endParaRPr lang="en-US" sz="1600" b="1" dirty="0">
              <a:solidFill>
                <a:srgbClr val="A3792C"/>
              </a:solidFill>
              <a:latin typeface="Calibri"/>
              <a:ea typeface="ＭＳ Ｐゴシック" charset="-128"/>
              <a:cs typeface="Calibri"/>
            </a:endParaRPr>
          </a:p>
        </p:txBody>
      </p:sp>
      <p:pic>
        <p:nvPicPr>
          <p:cNvPr id="14341" name="Picture 18" descr="PU_sigtab.eps"/>
          <p:cNvPicPr>
            <a:picLocks noChangeAspect="1"/>
          </p:cNvPicPr>
          <p:nvPr/>
        </p:nvPicPr>
        <p:blipFill>
          <a:blip r:embed="rId5" cstate="print">
            <a:extLst>
              <a:ext uri="{28A0092B-C50C-407E-A947-70E740481C1C}">
                <a14:useLocalDpi xmlns:a14="http://schemas.microsoft.com/office/drawing/2010/main"/>
              </a:ext>
            </a:extLst>
          </a:blip>
          <a:srcRect t="10748"/>
          <a:stretch>
            <a:fillRect/>
          </a:stretch>
        </p:blipFill>
        <p:spPr bwMode="auto">
          <a:xfrm>
            <a:off x="6935788" y="5830888"/>
            <a:ext cx="1941512" cy="103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1390356" y="5266903"/>
            <a:ext cx="184666" cy="1015663"/>
          </a:xfrm>
          <a:prstGeom prst="rect">
            <a:avLst/>
          </a:prstGeom>
        </p:spPr>
        <p:txBody>
          <a:bodyPr wrap="none">
            <a:spAutoFit/>
          </a:bodyPr>
          <a:lstStyle/>
          <a:p>
            <a:pPr>
              <a:defRPr/>
            </a:pPr>
            <a:endParaRPr lang="en-US" sz="2000" b="1" dirty="0">
              <a:solidFill>
                <a:srgbClr val="494333">
                  <a:alpha val="70000"/>
                </a:srgbClr>
              </a:solidFill>
              <a:latin typeface="Calibri"/>
              <a:cs typeface="Arial"/>
            </a:endParaRPr>
          </a:p>
          <a:p>
            <a:pPr>
              <a:defRPr/>
            </a:pPr>
            <a:endParaRPr lang="en-US" sz="2000" b="1" dirty="0">
              <a:solidFill>
                <a:srgbClr val="494333">
                  <a:alpha val="70000"/>
                </a:srgbClr>
              </a:solidFill>
              <a:latin typeface="Calibri"/>
              <a:cs typeface="Arial"/>
            </a:endParaRPr>
          </a:p>
          <a:p>
            <a:pPr>
              <a:defRPr/>
            </a:pPr>
            <a:endParaRPr lang="en-US" sz="2000" dirty="0">
              <a:solidFill>
                <a:prstClr val="black"/>
              </a:solidFill>
              <a:latin typeface="Calibri"/>
            </a:endParaRPr>
          </a:p>
        </p:txBody>
      </p:sp>
      <p:sp>
        <p:nvSpPr>
          <p:cNvPr id="17412" name="Title 1"/>
          <p:cNvSpPr>
            <a:spLocks noGrp="1"/>
          </p:cNvSpPr>
          <p:nvPr>
            <p:ph type="ctrTitle"/>
          </p:nvPr>
        </p:nvSpPr>
        <p:spPr>
          <a:xfrm>
            <a:off x="1313417" y="2343809"/>
            <a:ext cx="7086600" cy="722312"/>
          </a:xfrm>
        </p:spPr>
        <p:txBody>
          <a:bodyPr>
            <a:normAutofit fontScale="90000"/>
          </a:bodyPr>
          <a:lstStyle/>
          <a:p>
            <a:pPr algn="l">
              <a:lnSpc>
                <a:spcPct val="90000"/>
              </a:lnSpc>
              <a:defRPr/>
            </a:pPr>
            <a:r>
              <a:rPr lang="en-US" sz="6000" dirty="0">
                <a:solidFill>
                  <a:schemeClr val="tx1"/>
                </a:solidFill>
                <a:latin typeface="Impact" pitchFamily="34" charset="0"/>
              </a:rPr>
              <a:t>Promotion and Ten</a:t>
            </a:r>
            <a:r>
              <a:rPr lang="en-US" sz="5400" dirty="0">
                <a:solidFill>
                  <a:schemeClr val="tx1"/>
                </a:solidFill>
                <a:latin typeface="Impact" pitchFamily="34" charset="0"/>
              </a:rPr>
              <a:t>ure</a:t>
            </a:r>
            <a:endParaRPr lang="en-US" sz="3800" dirty="0">
              <a:solidFill>
                <a:schemeClr val="tx1"/>
              </a:solidFill>
              <a:latin typeface="Impact"/>
              <a:cs typeface="Impact"/>
            </a:endParaRPr>
          </a:p>
        </p:txBody>
      </p:sp>
      <p:sp>
        <p:nvSpPr>
          <p:cNvPr id="14344" name="TextBox 1"/>
          <p:cNvSpPr txBox="1">
            <a:spLocks noChangeArrowheads="1"/>
          </p:cNvSpPr>
          <p:nvPr/>
        </p:nvSpPr>
        <p:spPr bwMode="auto">
          <a:xfrm>
            <a:off x="1329493" y="3012455"/>
            <a:ext cx="719296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r>
              <a:rPr lang="en-US" sz="3600" dirty="0" smtClean="0">
                <a:solidFill>
                  <a:srgbClr val="A3792C"/>
                </a:solidFill>
                <a:latin typeface="Impact" pitchFamily="34" charset="0"/>
              </a:rPr>
              <a:t>FAST meeting</a:t>
            </a:r>
            <a:endParaRPr lang="en-US" sz="3600" i="1" dirty="0">
              <a:solidFill>
                <a:prstClr val="black"/>
              </a:solidFill>
            </a:endParaRPr>
          </a:p>
        </p:txBody>
      </p:sp>
    </p:spTree>
    <p:extLst>
      <p:ext uri="{BB962C8B-B14F-4D97-AF65-F5344CB8AC3E}">
        <p14:creationId xmlns:p14="http://schemas.microsoft.com/office/powerpoint/2010/main" val="18919122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24" y="1346424"/>
            <a:ext cx="8138232" cy="4403384"/>
          </a:xfrm>
        </p:spPr>
        <p:txBody>
          <a:bodyPr/>
          <a:lstStyle/>
          <a:p>
            <a:pPr>
              <a:buClr>
                <a:srgbClr val="AF6E02"/>
              </a:buClr>
              <a:buSzPct val="80000"/>
            </a:pPr>
            <a:r>
              <a:rPr lang="en-US" dirty="0">
                <a:solidFill>
                  <a:schemeClr val="tx1"/>
                </a:solidFill>
              </a:rPr>
              <a:t>Assistant Professors usually </a:t>
            </a:r>
            <a:r>
              <a:rPr lang="en-US" dirty="0" smtClean="0">
                <a:solidFill>
                  <a:schemeClr val="tx1"/>
                </a:solidFill>
              </a:rPr>
              <a:t>have probationary </a:t>
            </a:r>
            <a:r>
              <a:rPr lang="en-US" dirty="0">
                <a:solidFill>
                  <a:schemeClr val="tx1"/>
                </a:solidFill>
              </a:rPr>
              <a:t>period of up to 6 years to earn </a:t>
            </a:r>
            <a:r>
              <a:rPr lang="en-US" dirty="0" smtClean="0">
                <a:solidFill>
                  <a:schemeClr val="tx1"/>
                </a:solidFill>
              </a:rPr>
              <a:t>P </a:t>
            </a:r>
            <a:r>
              <a:rPr lang="en-US" dirty="0">
                <a:solidFill>
                  <a:schemeClr val="tx1"/>
                </a:solidFill>
              </a:rPr>
              <a:t>&amp; T. </a:t>
            </a:r>
          </a:p>
          <a:p>
            <a:pPr>
              <a:buClr>
                <a:srgbClr val="AF6E02"/>
              </a:buClr>
              <a:buSzPct val="80000"/>
            </a:pPr>
            <a:r>
              <a:rPr lang="en-US" dirty="0">
                <a:solidFill>
                  <a:schemeClr val="tx1"/>
                </a:solidFill>
              </a:rPr>
              <a:t>6</a:t>
            </a:r>
            <a:r>
              <a:rPr lang="en-US" baseline="30000" dirty="0">
                <a:solidFill>
                  <a:schemeClr val="tx1"/>
                </a:solidFill>
              </a:rPr>
              <a:t>th</a:t>
            </a:r>
            <a:r>
              <a:rPr lang="en-US" dirty="0">
                <a:solidFill>
                  <a:schemeClr val="tx1"/>
                </a:solidFill>
              </a:rPr>
              <a:t> year is the “penultimate year:”  </a:t>
            </a:r>
          </a:p>
          <a:p>
            <a:pPr marL="800100" lvl="2" indent="0">
              <a:buClr>
                <a:srgbClr val="AF6E02"/>
              </a:buClr>
              <a:buSzPct val="80000"/>
              <a:buNone/>
            </a:pPr>
            <a:r>
              <a:rPr lang="en-US" sz="2800" dirty="0" smtClean="0">
                <a:solidFill>
                  <a:schemeClr val="tx1"/>
                </a:solidFill>
              </a:rPr>
              <a:t>- last </a:t>
            </a:r>
            <a:r>
              <a:rPr lang="en-US" sz="2800" dirty="0">
                <a:solidFill>
                  <a:schemeClr val="tx1"/>
                </a:solidFill>
              </a:rPr>
              <a:t>year in which one is eligible for tenure </a:t>
            </a:r>
          </a:p>
          <a:p>
            <a:pPr>
              <a:buClr>
                <a:srgbClr val="AF6E02"/>
              </a:buClr>
              <a:buSzPct val="80000"/>
            </a:pPr>
            <a:r>
              <a:rPr lang="en-US" dirty="0">
                <a:solidFill>
                  <a:schemeClr val="tx1"/>
                </a:solidFill>
              </a:rPr>
              <a:t>Entering Associate Professors have 3 years to work </a:t>
            </a:r>
            <a:r>
              <a:rPr lang="en-US" dirty="0" smtClean="0">
                <a:solidFill>
                  <a:schemeClr val="tx1"/>
                </a:solidFill>
              </a:rPr>
              <a:t>toward </a:t>
            </a:r>
            <a:r>
              <a:rPr lang="en-US" dirty="0">
                <a:solidFill>
                  <a:schemeClr val="tx1"/>
                </a:solidFill>
              </a:rPr>
              <a:t>tenure: </a:t>
            </a:r>
            <a:r>
              <a:rPr lang="en-US" dirty="0" smtClean="0">
                <a:solidFill>
                  <a:schemeClr val="tx1"/>
                </a:solidFill>
              </a:rPr>
              <a:t> </a:t>
            </a:r>
            <a:endParaRPr lang="en-US" sz="3200" dirty="0" smtClean="0">
              <a:solidFill>
                <a:schemeClr val="tx1"/>
              </a:solidFill>
            </a:endParaRPr>
          </a:p>
          <a:p>
            <a:pPr marL="1257300" lvl="2" indent="-457200">
              <a:buClr>
                <a:srgbClr val="AF6E02"/>
              </a:buClr>
              <a:buSzPct val="80000"/>
              <a:buFontTx/>
              <a:buChar char="-"/>
            </a:pPr>
            <a:r>
              <a:rPr lang="en-US" sz="2800" dirty="0" smtClean="0">
                <a:solidFill>
                  <a:schemeClr val="tx1"/>
                </a:solidFill>
              </a:rPr>
              <a:t>3</a:t>
            </a:r>
            <a:r>
              <a:rPr lang="en-US" sz="2800" baseline="30000" dirty="0" smtClean="0">
                <a:solidFill>
                  <a:schemeClr val="tx1"/>
                </a:solidFill>
              </a:rPr>
              <a:t>rd</a:t>
            </a:r>
            <a:r>
              <a:rPr lang="en-US" sz="2800" dirty="0" smtClean="0">
                <a:solidFill>
                  <a:schemeClr val="tx1"/>
                </a:solidFill>
              </a:rPr>
              <a:t> </a:t>
            </a:r>
            <a:r>
              <a:rPr lang="en-US" sz="2800" dirty="0">
                <a:solidFill>
                  <a:schemeClr val="tx1"/>
                </a:solidFill>
              </a:rPr>
              <a:t>year is penultimate </a:t>
            </a:r>
            <a:r>
              <a:rPr lang="en-US" sz="2800" dirty="0" smtClean="0">
                <a:solidFill>
                  <a:schemeClr val="tx1"/>
                </a:solidFill>
              </a:rPr>
              <a:t>year</a:t>
            </a:r>
          </a:p>
          <a:p>
            <a:pPr>
              <a:buClr>
                <a:srgbClr val="AF6E02"/>
              </a:buClr>
              <a:buSzPct val="80000"/>
            </a:pPr>
            <a:r>
              <a:rPr lang="en-US" dirty="0" smtClean="0">
                <a:solidFill>
                  <a:schemeClr val="tx1"/>
                </a:solidFill>
              </a:rPr>
              <a:t>This should be specified in your offer letter</a:t>
            </a:r>
            <a:endParaRPr lang="en-US" sz="2800" dirty="0" smtClean="0">
              <a:solidFill>
                <a:schemeClr val="tx1"/>
              </a:solidFill>
            </a:endParaRPr>
          </a:p>
        </p:txBody>
      </p:sp>
      <p:sp>
        <p:nvSpPr>
          <p:cNvPr id="3" name="Title 2"/>
          <p:cNvSpPr>
            <a:spLocks noGrp="1"/>
          </p:cNvSpPr>
          <p:nvPr>
            <p:ph type="title"/>
          </p:nvPr>
        </p:nvSpPr>
        <p:spPr/>
        <p:txBody>
          <a:bodyPr/>
          <a:lstStyle/>
          <a:p>
            <a:r>
              <a:rPr lang="en-US" dirty="0" smtClean="0"/>
              <a:t>TIME TO TENURE</a:t>
            </a:r>
            <a:endParaRPr lang="en-US" dirty="0"/>
          </a:p>
        </p:txBody>
      </p:sp>
    </p:spTree>
    <p:extLst>
      <p:ext uri="{BB962C8B-B14F-4D97-AF65-F5344CB8AC3E}">
        <p14:creationId xmlns:p14="http://schemas.microsoft.com/office/powerpoint/2010/main" val="17648295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24" y="1346424"/>
            <a:ext cx="8461376" cy="4403384"/>
          </a:xfrm>
        </p:spPr>
        <p:txBody>
          <a:bodyPr/>
          <a:lstStyle/>
          <a:p>
            <a:pPr marL="0" indent="0">
              <a:buClr>
                <a:srgbClr val="AF6E02"/>
              </a:buClr>
              <a:buSzPct val="80000"/>
              <a:buNone/>
            </a:pPr>
            <a:r>
              <a:rPr lang="en-US" sz="2600" dirty="0" smtClean="0">
                <a:solidFill>
                  <a:schemeClr val="tx1"/>
                </a:solidFill>
              </a:rPr>
              <a:t>On the way to the penultimate year: contract renewals</a:t>
            </a:r>
            <a:endParaRPr lang="en-US" sz="2600" dirty="0" smtClean="0">
              <a:solidFill>
                <a:srgbClr val="FF0000"/>
              </a:solidFill>
            </a:endParaRPr>
          </a:p>
          <a:p>
            <a:pPr marL="0" indent="0">
              <a:buClr>
                <a:srgbClr val="AF6E02"/>
              </a:buClr>
              <a:buSzPct val="80000"/>
              <a:buNone/>
            </a:pPr>
            <a:endParaRPr lang="en-US" sz="2400" dirty="0" smtClean="0">
              <a:solidFill>
                <a:srgbClr val="FF0000"/>
              </a:solidFill>
            </a:endParaRPr>
          </a:p>
          <a:p>
            <a:pPr marL="0" indent="0">
              <a:buClr>
                <a:srgbClr val="AF6E02"/>
              </a:buClr>
              <a:buSzPct val="80000"/>
              <a:buNone/>
            </a:pPr>
            <a:r>
              <a:rPr lang="en-US" sz="2400" dirty="0" smtClean="0">
                <a:solidFill>
                  <a:schemeClr val="tx1"/>
                </a:solidFill>
              </a:rPr>
              <a:t>For </a:t>
            </a:r>
            <a:r>
              <a:rPr lang="en-US" sz="2400" dirty="0" err="1" smtClean="0">
                <a:solidFill>
                  <a:schemeClr val="tx1"/>
                </a:solidFill>
              </a:rPr>
              <a:t>Asst</a:t>
            </a:r>
            <a:r>
              <a:rPr lang="en-US" sz="2400" dirty="0" smtClean="0">
                <a:solidFill>
                  <a:schemeClr val="tx1"/>
                </a:solidFill>
              </a:rPr>
              <a:t> Profs, the </a:t>
            </a:r>
            <a:r>
              <a:rPr lang="en-US" sz="2400" dirty="0">
                <a:solidFill>
                  <a:schemeClr val="tx1"/>
                </a:solidFill>
              </a:rPr>
              <a:t>arrangement varies by </a:t>
            </a:r>
            <a:r>
              <a:rPr lang="en-US" sz="2400" dirty="0" smtClean="0">
                <a:solidFill>
                  <a:schemeClr val="tx1"/>
                </a:solidFill>
              </a:rPr>
              <a:t>college, examples:</a:t>
            </a:r>
            <a:endParaRPr lang="en-US" sz="2400" dirty="0">
              <a:solidFill>
                <a:schemeClr val="tx1"/>
              </a:solidFill>
            </a:endParaRPr>
          </a:p>
          <a:p>
            <a:pPr marL="0" indent="0">
              <a:buClr>
                <a:srgbClr val="AF6E02"/>
              </a:buClr>
              <a:buSzPct val="80000"/>
              <a:buNone/>
            </a:pPr>
            <a:r>
              <a:rPr lang="en-US" sz="2400" dirty="0" smtClean="0">
                <a:solidFill>
                  <a:schemeClr val="tx1"/>
                </a:solidFill>
              </a:rPr>
              <a:t>	4y/2y/1y (Engineering/Krannert/Pharmacy), </a:t>
            </a:r>
          </a:p>
          <a:p>
            <a:pPr marL="0" indent="0">
              <a:buClr>
                <a:srgbClr val="AF6E02"/>
              </a:buClr>
              <a:buSzPct val="80000"/>
              <a:buNone/>
            </a:pPr>
            <a:r>
              <a:rPr lang="en-US" sz="2400" dirty="0">
                <a:solidFill>
                  <a:schemeClr val="tx1"/>
                </a:solidFill>
              </a:rPr>
              <a:t>	</a:t>
            </a:r>
            <a:r>
              <a:rPr lang="en-US" sz="2400" dirty="0" smtClean="0">
                <a:solidFill>
                  <a:schemeClr val="tx1"/>
                </a:solidFill>
              </a:rPr>
              <a:t>3y/1y/1y/1y/1y (Science/Agriculture), </a:t>
            </a:r>
          </a:p>
          <a:p>
            <a:pPr marL="0" indent="0">
              <a:buClr>
                <a:srgbClr val="AF6E02"/>
              </a:buClr>
              <a:buSzPct val="80000"/>
              <a:buNone/>
            </a:pPr>
            <a:r>
              <a:rPr lang="en-US" sz="2400" dirty="0">
                <a:solidFill>
                  <a:schemeClr val="tx1"/>
                </a:solidFill>
              </a:rPr>
              <a:t>	</a:t>
            </a:r>
            <a:r>
              <a:rPr lang="en-US" sz="2400" dirty="0" smtClean="0">
                <a:solidFill>
                  <a:schemeClr val="tx1"/>
                </a:solidFill>
              </a:rPr>
              <a:t>4y/3y (CLA), 3y/3y (Education)</a:t>
            </a:r>
          </a:p>
          <a:p>
            <a:pPr marL="0" indent="0">
              <a:buClr>
                <a:srgbClr val="AF6E02"/>
              </a:buClr>
              <a:buSzPct val="80000"/>
              <a:buNone/>
            </a:pPr>
            <a:r>
              <a:rPr lang="en-US" sz="2400" dirty="0" smtClean="0">
                <a:solidFill>
                  <a:schemeClr val="tx1"/>
                </a:solidFill>
              </a:rPr>
              <a:t> </a:t>
            </a:r>
          </a:p>
          <a:p>
            <a:pPr marL="0" indent="0">
              <a:buClr>
                <a:srgbClr val="AF6E02"/>
              </a:buClr>
              <a:buSzPct val="80000"/>
              <a:buNone/>
            </a:pPr>
            <a:r>
              <a:rPr lang="en-US" sz="2400" dirty="0" smtClean="0">
                <a:solidFill>
                  <a:schemeClr val="tx1"/>
                </a:solidFill>
              </a:rPr>
              <a:t>Should be specified in your contract/offer letter</a:t>
            </a:r>
          </a:p>
          <a:p>
            <a:pPr marL="0" indent="0">
              <a:buClr>
                <a:srgbClr val="AF6E02"/>
              </a:buClr>
              <a:buSzPct val="80000"/>
              <a:buNone/>
            </a:pPr>
            <a:endParaRPr lang="en-US" sz="2400" dirty="0" smtClean="0">
              <a:solidFill>
                <a:schemeClr val="tx1"/>
              </a:solidFill>
            </a:endParaRPr>
          </a:p>
          <a:p>
            <a:pPr marL="0" indent="0">
              <a:buClr>
                <a:srgbClr val="AF6E02"/>
              </a:buClr>
              <a:buSzPct val="80000"/>
              <a:buNone/>
            </a:pPr>
            <a:r>
              <a:rPr lang="en-US" sz="2400" dirty="0" smtClean="0">
                <a:solidFill>
                  <a:schemeClr val="tx1"/>
                </a:solidFill>
              </a:rPr>
              <a:t>You and your unit head should take these seriously</a:t>
            </a:r>
            <a:endParaRPr lang="en-US" sz="2400" dirty="0">
              <a:solidFill>
                <a:schemeClr val="tx1"/>
              </a:solidFill>
            </a:endParaRPr>
          </a:p>
        </p:txBody>
      </p:sp>
      <p:sp>
        <p:nvSpPr>
          <p:cNvPr id="3" name="Title 2"/>
          <p:cNvSpPr>
            <a:spLocks noGrp="1"/>
          </p:cNvSpPr>
          <p:nvPr>
            <p:ph type="title"/>
          </p:nvPr>
        </p:nvSpPr>
        <p:spPr/>
        <p:txBody>
          <a:bodyPr/>
          <a:lstStyle/>
          <a:p>
            <a:r>
              <a:rPr lang="en-US" dirty="0" smtClean="0"/>
              <a:t>TIME TO TENURE</a:t>
            </a:r>
            <a:endParaRPr lang="en-US" dirty="0"/>
          </a:p>
        </p:txBody>
      </p:sp>
    </p:spTree>
    <p:extLst>
      <p:ext uri="{BB962C8B-B14F-4D97-AF65-F5344CB8AC3E}">
        <p14:creationId xmlns:p14="http://schemas.microsoft.com/office/powerpoint/2010/main" val="41528564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24" y="1346423"/>
            <a:ext cx="8318854" cy="5291443"/>
          </a:xfrm>
        </p:spPr>
        <p:txBody>
          <a:bodyPr/>
          <a:lstStyle/>
          <a:p>
            <a:pPr>
              <a:buClr>
                <a:srgbClr val="AF6E02"/>
              </a:buClr>
              <a:buFont typeface="Arial" charset="0"/>
              <a:buChar char="•"/>
            </a:pPr>
            <a:r>
              <a:rPr lang="en-US" sz="2400" dirty="0"/>
              <a:t>When conditions and personal circumstances substantially interfere with progress toward achieving </a:t>
            </a:r>
            <a:r>
              <a:rPr lang="en-US" sz="2400" dirty="0" smtClean="0"/>
              <a:t>tenure</a:t>
            </a:r>
            <a:endParaRPr lang="en-US" sz="2400" dirty="0"/>
          </a:p>
          <a:p>
            <a:pPr>
              <a:buClr>
                <a:srgbClr val="AF6E02"/>
              </a:buClr>
              <a:buFont typeface="Arial" charset="0"/>
              <a:buChar char="•"/>
            </a:pPr>
            <a:r>
              <a:rPr lang="en-US" sz="2400" dirty="0"/>
              <a:t>One-year </a:t>
            </a:r>
            <a:r>
              <a:rPr lang="en-US" sz="2400" i="1" dirty="0"/>
              <a:t>automatic approval </a:t>
            </a:r>
            <a:r>
              <a:rPr lang="en-US" sz="2400" dirty="0"/>
              <a:t>for birth or adoption </a:t>
            </a:r>
            <a:r>
              <a:rPr lang="en-US" sz="2400" dirty="0" smtClean="0"/>
              <a:t>of </a:t>
            </a:r>
            <a:r>
              <a:rPr lang="en-US" sz="2400" dirty="0"/>
              <a:t>child</a:t>
            </a:r>
          </a:p>
          <a:p>
            <a:pPr marL="800100" lvl="1" indent="-342900">
              <a:buClr>
                <a:srgbClr val="AF6E02"/>
              </a:buClr>
              <a:buFont typeface="Wingdings" panose="05000000000000000000" pitchFamily="2" charset="2"/>
              <a:buChar char="ü"/>
            </a:pPr>
            <a:r>
              <a:rPr lang="en-US" sz="2400" dirty="0"/>
              <a:t>Request for Tenure-Clock Extension form </a:t>
            </a:r>
          </a:p>
          <a:p>
            <a:pPr marL="800100" lvl="1" indent="-342900">
              <a:buClr>
                <a:srgbClr val="AF6E02"/>
              </a:buClr>
              <a:buFont typeface="Wingdings" panose="05000000000000000000" pitchFamily="2" charset="2"/>
              <a:buChar char="ü"/>
            </a:pPr>
            <a:r>
              <a:rPr lang="en-US" sz="2400" dirty="0"/>
              <a:t>Submit within 1 year of occurrence, prior to penultimate year</a:t>
            </a:r>
          </a:p>
          <a:p>
            <a:pPr marL="800100" lvl="1" indent="-342900">
              <a:buClr>
                <a:srgbClr val="AF6E02"/>
              </a:buClr>
              <a:buFont typeface="Wingdings" panose="05000000000000000000" pitchFamily="2" charset="2"/>
              <a:buChar char="ü"/>
            </a:pPr>
            <a:r>
              <a:rPr lang="en-US" sz="2400" dirty="0"/>
              <a:t>Applies to either or both parents. </a:t>
            </a:r>
          </a:p>
          <a:p>
            <a:pPr>
              <a:buClr>
                <a:srgbClr val="AF6E02"/>
              </a:buClr>
              <a:buFont typeface="Arial" panose="020B0604020202020204" pitchFamily="34" charset="0"/>
              <a:buChar char="•"/>
            </a:pPr>
            <a:r>
              <a:rPr lang="en-US" sz="2400" dirty="0"/>
              <a:t>Extensions </a:t>
            </a:r>
            <a:r>
              <a:rPr lang="en-US" sz="2400" dirty="0" smtClean="0"/>
              <a:t>can also be approved </a:t>
            </a:r>
            <a:r>
              <a:rPr lang="en-US" sz="2400" dirty="0"/>
              <a:t>for:</a:t>
            </a:r>
          </a:p>
          <a:p>
            <a:pPr marL="800100" lvl="1" indent="-342900">
              <a:buClr>
                <a:srgbClr val="AF6E02"/>
              </a:buClr>
              <a:buFont typeface="Wingdings" panose="05000000000000000000" pitchFamily="2" charset="2"/>
              <a:buChar char="ü"/>
            </a:pPr>
            <a:r>
              <a:rPr lang="en-US" sz="2400" dirty="0"/>
              <a:t>Severe illness, disability, care-giving of </a:t>
            </a:r>
            <a:r>
              <a:rPr lang="en-US" sz="2400" dirty="0" smtClean="0"/>
              <a:t>family </a:t>
            </a:r>
            <a:r>
              <a:rPr lang="en-US" sz="2400" dirty="0"/>
              <a:t>member</a:t>
            </a:r>
          </a:p>
          <a:p>
            <a:pPr marL="800100" lvl="1" indent="-342900">
              <a:buClr>
                <a:srgbClr val="AF6E02"/>
              </a:buClr>
              <a:buFont typeface="Wingdings" panose="05000000000000000000" pitchFamily="2" charset="2"/>
              <a:buChar char="ü"/>
            </a:pPr>
            <a:r>
              <a:rPr lang="en-US" sz="2400" dirty="0"/>
              <a:t>Delays in availability of lab space</a:t>
            </a:r>
          </a:p>
        </p:txBody>
      </p:sp>
      <p:sp>
        <p:nvSpPr>
          <p:cNvPr id="3" name="Title 2"/>
          <p:cNvSpPr>
            <a:spLocks noGrp="1"/>
          </p:cNvSpPr>
          <p:nvPr>
            <p:ph type="title"/>
          </p:nvPr>
        </p:nvSpPr>
        <p:spPr/>
        <p:txBody>
          <a:bodyPr/>
          <a:lstStyle/>
          <a:p>
            <a:r>
              <a:rPr lang="en-US" dirty="0" smtClean="0"/>
              <a:t>TENURE CLOCK EXTENSIONS</a:t>
            </a:r>
            <a:endParaRPr lang="en-US" dirty="0"/>
          </a:p>
        </p:txBody>
      </p:sp>
    </p:spTree>
    <p:extLst>
      <p:ext uri="{BB962C8B-B14F-4D97-AF65-F5344CB8AC3E}">
        <p14:creationId xmlns:p14="http://schemas.microsoft.com/office/powerpoint/2010/main" val="9476020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24" y="1346424"/>
            <a:ext cx="8070498" cy="5178554"/>
          </a:xfrm>
        </p:spPr>
        <p:txBody>
          <a:bodyPr/>
          <a:lstStyle/>
          <a:p>
            <a:pPr marL="0" indent="0">
              <a:buNone/>
            </a:pPr>
            <a:r>
              <a:rPr lang="en-US" sz="2600" u="sng" dirty="0">
                <a:solidFill>
                  <a:schemeClr val="tx1"/>
                </a:solidFill>
              </a:rPr>
              <a:t>Primary promotions committee</a:t>
            </a:r>
            <a:r>
              <a:rPr lang="en-US" sz="2600" dirty="0">
                <a:solidFill>
                  <a:schemeClr val="tx1"/>
                </a:solidFill>
              </a:rPr>
              <a:t> (</a:t>
            </a:r>
            <a:r>
              <a:rPr lang="en-US" sz="2600" dirty="0" smtClean="0">
                <a:solidFill>
                  <a:schemeClr val="tx1"/>
                </a:solidFill>
              </a:rPr>
              <a:t>dept./</a:t>
            </a:r>
            <a:r>
              <a:rPr lang="en-US" sz="2600" dirty="0">
                <a:solidFill>
                  <a:schemeClr val="tx1"/>
                </a:solidFill>
              </a:rPr>
              <a:t>school)</a:t>
            </a:r>
          </a:p>
          <a:p>
            <a:pPr>
              <a:buClr>
                <a:srgbClr val="AF6E02"/>
              </a:buClr>
              <a:buFont typeface="Arial" panose="020B0604020202020204" pitchFamily="34" charset="0"/>
              <a:buChar char="•"/>
            </a:pPr>
            <a:r>
              <a:rPr lang="en-US" sz="2600" dirty="0">
                <a:solidFill>
                  <a:schemeClr val="tx1"/>
                </a:solidFill>
              </a:rPr>
              <a:t>Summer prior to penultimate year – assembles your promotion document and solicits outside letters</a:t>
            </a:r>
          </a:p>
          <a:p>
            <a:pPr>
              <a:buClr>
                <a:srgbClr val="AF6E02"/>
              </a:buClr>
              <a:buFont typeface="Arial" panose="020B0604020202020204" pitchFamily="34" charset="0"/>
              <a:buChar char="•"/>
            </a:pPr>
            <a:r>
              <a:rPr lang="en-US" sz="2600" dirty="0">
                <a:solidFill>
                  <a:schemeClr val="tx1"/>
                </a:solidFill>
              </a:rPr>
              <a:t>Fall of penultimate year – votes on your </a:t>
            </a:r>
            <a:r>
              <a:rPr lang="en-US" sz="2600" dirty="0" smtClean="0">
                <a:solidFill>
                  <a:schemeClr val="tx1"/>
                </a:solidFill>
              </a:rPr>
              <a:t>case</a:t>
            </a:r>
          </a:p>
          <a:p>
            <a:pPr>
              <a:buClr>
                <a:srgbClr val="AF6E02"/>
              </a:buClr>
              <a:buFont typeface="Arial" panose="020B0604020202020204" pitchFamily="34" charset="0"/>
              <a:buChar char="•"/>
            </a:pPr>
            <a:endParaRPr lang="en-US" sz="900" u="sng" dirty="0">
              <a:solidFill>
                <a:schemeClr val="tx1"/>
              </a:solidFill>
            </a:endParaRPr>
          </a:p>
          <a:p>
            <a:pPr marL="0" indent="0">
              <a:buNone/>
            </a:pPr>
            <a:r>
              <a:rPr lang="en-US" sz="2600" u="sng" dirty="0">
                <a:solidFill>
                  <a:schemeClr val="tx1"/>
                </a:solidFill>
              </a:rPr>
              <a:t>Area promotions committee</a:t>
            </a:r>
            <a:r>
              <a:rPr lang="en-US" sz="2600" dirty="0">
                <a:solidFill>
                  <a:schemeClr val="tx1"/>
                </a:solidFill>
              </a:rPr>
              <a:t> (college)</a:t>
            </a:r>
          </a:p>
          <a:p>
            <a:pPr>
              <a:buClr>
                <a:srgbClr val="AF6E02"/>
              </a:buClr>
              <a:buFont typeface="Arial" panose="020B0604020202020204" pitchFamily="34" charset="0"/>
              <a:buChar char="•"/>
            </a:pPr>
            <a:r>
              <a:rPr lang="en-US" sz="2600" dirty="0">
                <a:solidFill>
                  <a:schemeClr val="tx1"/>
                </a:solidFill>
              </a:rPr>
              <a:t>Votes on your case in winter of penultimate </a:t>
            </a:r>
            <a:r>
              <a:rPr lang="en-US" sz="2600" dirty="0" smtClean="0">
                <a:solidFill>
                  <a:schemeClr val="tx1"/>
                </a:solidFill>
              </a:rPr>
              <a:t>year  </a:t>
            </a:r>
          </a:p>
          <a:p>
            <a:pPr>
              <a:buClr>
                <a:srgbClr val="AF6E02"/>
              </a:buClr>
              <a:buFont typeface="Arial" panose="020B0604020202020204" pitchFamily="34" charset="0"/>
              <a:buChar char="•"/>
            </a:pPr>
            <a:endParaRPr lang="en-US" sz="900" dirty="0">
              <a:solidFill>
                <a:schemeClr val="tx1"/>
              </a:solidFill>
            </a:endParaRPr>
          </a:p>
          <a:p>
            <a:pPr marL="0" indent="0">
              <a:buNone/>
            </a:pPr>
            <a:r>
              <a:rPr lang="en-US" sz="2600" u="sng" dirty="0">
                <a:solidFill>
                  <a:schemeClr val="tx1"/>
                </a:solidFill>
              </a:rPr>
              <a:t>Campus promotions committee</a:t>
            </a:r>
            <a:r>
              <a:rPr lang="en-US" sz="2600" dirty="0">
                <a:solidFill>
                  <a:schemeClr val="tx1"/>
                </a:solidFill>
              </a:rPr>
              <a:t> (“Panel A”)</a:t>
            </a:r>
          </a:p>
          <a:p>
            <a:pPr>
              <a:buClr>
                <a:srgbClr val="AF6E02"/>
              </a:buClr>
              <a:buFont typeface="Arial" panose="020B0604020202020204" pitchFamily="34" charset="0"/>
              <a:buChar char="•"/>
            </a:pPr>
            <a:r>
              <a:rPr lang="en-US" sz="2600" dirty="0">
                <a:solidFill>
                  <a:schemeClr val="tx1"/>
                </a:solidFill>
              </a:rPr>
              <a:t>Votes on your case in early spring of penultimate year</a:t>
            </a:r>
          </a:p>
        </p:txBody>
      </p:sp>
      <p:sp>
        <p:nvSpPr>
          <p:cNvPr id="3" name="Title 2"/>
          <p:cNvSpPr>
            <a:spLocks noGrp="1"/>
          </p:cNvSpPr>
          <p:nvPr>
            <p:ph type="title"/>
          </p:nvPr>
        </p:nvSpPr>
        <p:spPr/>
        <p:txBody>
          <a:bodyPr/>
          <a:lstStyle/>
          <a:p>
            <a:r>
              <a:rPr lang="en-US" dirty="0" smtClean="0"/>
              <a:t>TENURE PROCESS AT PURDUE</a:t>
            </a:r>
            <a:endParaRPr lang="en-US" dirty="0"/>
          </a:p>
        </p:txBody>
      </p:sp>
    </p:spTree>
    <p:extLst>
      <p:ext uri="{BB962C8B-B14F-4D97-AF65-F5344CB8AC3E}">
        <p14:creationId xmlns:p14="http://schemas.microsoft.com/office/powerpoint/2010/main" val="1791159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24" y="1346424"/>
            <a:ext cx="8239832" cy="4403384"/>
          </a:xfrm>
        </p:spPr>
        <p:txBody>
          <a:bodyPr/>
          <a:lstStyle/>
          <a:p>
            <a:pPr>
              <a:buClr>
                <a:srgbClr val="AF6E02"/>
              </a:buClr>
              <a:buFont typeface="Arial"/>
              <a:buChar char="•"/>
            </a:pPr>
            <a:r>
              <a:rPr lang="en-US" sz="2400" dirty="0"/>
              <a:t>Clinical Faculty have a distinct path to promotion (but not tenure). They are considered by a different campus promotions panel (“Panel B”) rather than Panel A. Panel B incorporates more clinical faculty. </a:t>
            </a:r>
          </a:p>
          <a:p>
            <a:pPr>
              <a:buClr>
                <a:srgbClr val="AF6E02"/>
              </a:buClr>
              <a:buFont typeface="Arial"/>
              <a:buChar char="•"/>
            </a:pPr>
            <a:endParaRPr lang="en-US" sz="2400" dirty="0"/>
          </a:p>
          <a:p>
            <a:pPr>
              <a:buClr>
                <a:srgbClr val="AF6E02"/>
              </a:buClr>
              <a:buFont typeface="Arial"/>
              <a:buChar char="•"/>
            </a:pPr>
            <a:r>
              <a:rPr lang="en-US" sz="2400" dirty="0"/>
              <a:t>Procedures for Appointing and Promoting Clinical Faculty: </a:t>
            </a:r>
          </a:p>
          <a:p>
            <a:pPr>
              <a:buFont typeface="Arial"/>
              <a:buChar char="•"/>
            </a:pPr>
            <a:endParaRPr lang="en-US" sz="2400" dirty="0"/>
          </a:p>
          <a:p>
            <a:pPr marL="0" indent="0">
              <a:buNone/>
            </a:pPr>
            <a:r>
              <a:rPr lang="en-US" sz="2200" dirty="0">
                <a:hlinkClick r:id="rId2"/>
              </a:rPr>
              <a:t>http://www.purdue.edu/policies/human-resources/vif10.html</a:t>
            </a:r>
            <a:endParaRPr lang="en-US" sz="2200" dirty="0"/>
          </a:p>
        </p:txBody>
      </p:sp>
      <p:sp>
        <p:nvSpPr>
          <p:cNvPr id="3" name="Title 2"/>
          <p:cNvSpPr>
            <a:spLocks noGrp="1"/>
          </p:cNvSpPr>
          <p:nvPr>
            <p:ph type="title"/>
          </p:nvPr>
        </p:nvSpPr>
        <p:spPr/>
        <p:txBody>
          <a:bodyPr/>
          <a:lstStyle/>
          <a:p>
            <a:r>
              <a:rPr lang="en-US" dirty="0" smtClean="0"/>
              <a:t>CLINICAL FACULTY</a:t>
            </a:r>
            <a:endParaRPr lang="en-US" dirty="0"/>
          </a:p>
        </p:txBody>
      </p:sp>
    </p:spTree>
    <p:extLst>
      <p:ext uri="{BB962C8B-B14F-4D97-AF65-F5344CB8AC3E}">
        <p14:creationId xmlns:p14="http://schemas.microsoft.com/office/powerpoint/2010/main" val="10273484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24" y="1346424"/>
            <a:ext cx="7878587" cy="4403384"/>
          </a:xfrm>
        </p:spPr>
        <p:txBody>
          <a:bodyPr/>
          <a:lstStyle/>
          <a:p>
            <a:pPr>
              <a:buClr>
                <a:srgbClr val="AF6E02"/>
              </a:buClr>
              <a:buFont typeface="Arial"/>
              <a:buChar char="•"/>
            </a:pPr>
            <a:r>
              <a:rPr lang="en-US" sz="2400" dirty="0"/>
              <a:t>Research Faculty have a distinct path to promotion (but not tenure). They are considered by a different campus promotions panel (“Panel C”) rather than Panel A. </a:t>
            </a:r>
          </a:p>
          <a:p>
            <a:pPr>
              <a:buClr>
                <a:srgbClr val="AF6E02"/>
              </a:buClr>
              <a:buFont typeface="Arial"/>
              <a:buChar char="•"/>
            </a:pPr>
            <a:endParaRPr lang="en-US" sz="2400" b="1" dirty="0"/>
          </a:p>
          <a:p>
            <a:pPr>
              <a:buClr>
                <a:srgbClr val="AF6E02"/>
              </a:buClr>
              <a:buFont typeface="Arial"/>
              <a:buChar char="•"/>
            </a:pPr>
            <a:r>
              <a:rPr lang="en-US" sz="2400" dirty="0"/>
              <a:t>Procedures for Appointing and Promoting Research Faculty: </a:t>
            </a:r>
          </a:p>
          <a:p>
            <a:pPr>
              <a:buFont typeface="Arial"/>
              <a:buChar char="•"/>
            </a:pPr>
            <a:endParaRPr lang="en-US" sz="2400" dirty="0"/>
          </a:p>
          <a:p>
            <a:pPr marL="0" indent="0">
              <a:buNone/>
            </a:pPr>
            <a:r>
              <a:rPr lang="en-US" sz="2200" dirty="0">
                <a:hlinkClick r:id="rId2"/>
              </a:rPr>
              <a:t>http://www.purdue.edu/policies/human-resources/vif8.html</a:t>
            </a:r>
            <a:endParaRPr lang="en-US" sz="2200" dirty="0"/>
          </a:p>
          <a:p>
            <a:endParaRPr lang="en-US" dirty="0"/>
          </a:p>
        </p:txBody>
      </p:sp>
      <p:sp>
        <p:nvSpPr>
          <p:cNvPr id="3" name="Title 2"/>
          <p:cNvSpPr>
            <a:spLocks noGrp="1"/>
          </p:cNvSpPr>
          <p:nvPr>
            <p:ph type="title"/>
          </p:nvPr>
        </p:nvSpPr>
        <p:spPr/>
        <p:txBody>
          <a:bodyPr/>
          <a:lstStyle/>
          <a:p>
            <a:r>
              <a:rPr lang="en-US" dirty="0" smtClean="0"/>
              <a:t>RESEARCH FACULTY</a:t>
            </a:r>
            <a:endParaRPr lang="en-US" dirty="0"/>
          </a:p>
        </p:txBody>
      </p:sp>
    </p:spTree>
    <p:extLst>
      <p:ext uri="{BB962C8B-B14F-4D97-AF65-F5344CB8AC3E}">
        <p14:creationId xmlns:p14="http://schemas.microsoft.com/office/powerpoint/2010/main" val="10346464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23" y="1346424"/>
            <a:ext cx="8330143" cy="5302732"/>
          </a:xfrm>
        </p:spPr>
        <p:txBody>
          <a:bodyPr/>
          <a:lstStyle/>
          <a:p>
            <a:pPr marL="0" indent="0">
              <a:buClr>
                <a:srgbClr val="AF6E02"/>
              </a:buClr>
              <a:buNone/>
            </a:pPr>
            <a:r>
              <a:rPr lang="en-US" sz="2400" u="sng" dirty="0" smtClean="0"/>
              <a:t>2016-17</a:t>
            </a:r>
            <a:r>
              <a:rPr lang="en-US" sz="2400" dirty="0" smtClean="0"/>
              <a:t>:</a:t>
            </a:r>
            <a:endParaRPr lang="en-US" sz="2400" dirty="0"/>
          </a:p>
          <a:p>
            <a:pPr>
              <a:buClr>
                <a:srgbClr val="AF6E02"/>
              </a:buClr>
              <a:buFont typeface="Arial"/>
              <a:buChar char="•"/>
            </a:pPr>
            <a:r>
              <a:rPr lang="en-US" sz="2400" dirty="0" smtClean="0"/>
              <a:t>84 </a:t>
            </a:r>
            <a:r>
              <a:rPr lang="en-US" sz="2400" dirty="0"/>
              <a:t>faculty were reviewed for promotion by the </a:t>
            </a:r>
            <a:r>
              <a:rPr lang="en-US" sz="2400" dirty="0" smtClean="0"/>
              <a:t>Campus Promotions </a:t>
            </a:r>
            <a:r>
              <a:rPr lang="en-US" sz="2400" dirty="0"/>
              <a:t>Committee - </a:t>
            </a:r>
            <a:r>
              <a:rPr lang="en-US" sz="2400" dirty="0" smtClean="0"/>
              <a:t>84 </a:t>
            </a:r>
            <a:r>
              <a:rPr lang="en-US" sz="2400" dirty="0"/>
              <a:t>were approved for promotion</a:t>
            </a:r>
          </a:p>
          <a:p>
            <a:pPr>
              <a:buClr>
                <a:srgbClr val="AF6E02"/>
              </a:buClr>
              <a:buFont typeface="Arial"/>
              <a:buChar char="•"/>
            </a:pPr>
            <a:r>
              <a:rPr lang="en-US" sz="2400" dirty="0" smtClean="0"/>
              <a:t>45/45 </a:t>
            </a:r>
            <a:r>
              <a:rPr lang="en-US" sz="2400" dirty="0"/>
              <a:t>were successfully promoted to full Professor</a:t>
            </a:r>
          </a:p>
          <a:p>
            <a:pPr>
              <a:buClr>
                <a:srgbClr val="AF6E02"/>
              </a:buClr>
              <a:buFont typeface="Arial"/>
              <a:buChar char="•"/>
            </a:pPr>
            <a:r>
              <a:rPr lang="en-US" sz="2400" dirty="0" smtClean="0"/>
              <a:t>39/39 </a:t>
            </a:r>
            <a:r>
              <a:rPr lang="en-US" sz="2400" dirty="0"/>
              <a:t>were successfully promoted to Associate Professor</a:t>
            </a:r>
          </a:p>
          <a:p>
            <a:pPr>
              <a:buClr>
                <a:srgbClr val="AF6E02"/>
              </a:buClr>
              <a:buFont typeface="Arial"/>
              <a:buChar char="•"/>
            </a:pPr>
            <a:r>
              <a:rPr lang="en-US" sz="2400" dirty="0" smtClean="0">
                <a:solidFill>
                  <a:schemeClr val="tx1"/>
                </a:solidFill>
              </a:rPr>
              <a:t>10 </a:t>
            </a:r>
            <a:r>
              <a:rPr lang="en-US" sz="2400" dirty="0">
                <a:solidFill>
                  <a:schemeClr val="tx1"/>
                </a:solidFill>
              </a:rPr>
              <a:t>nominations </a:t>
            </a:r>
            <a:r>
              <a:rPr lang="en-US" sz="2400" dirty="0"/>
              <a:t>did not go to C</a:t>
            </a:r>
            <a:r>
              <a:rPr lang="en-US" sz="2400" dirty="0" smtClean="0"/>
              <a:t>PC</a:t>
            </a:r>
            <a:endParaRPr lang="en-US" sz="2400" dirty="0">
              <a:solidFill>
                <a:srgbClr val="FF0000"/>
              </a:solidFill>
            </a:endParaRPr>
          </a:p>
          <a:p>
            <a:pPr marL="800100" lvl="1" indent="-342900">
              <a:buClr>
                <a:srgbClr val="AF6E02"/>
              </a:buClr>
              <a:buFont typeface="Arial"/>
              <a:buChar char="•"/>
            </a:pPr>
            <a:r>
              <a:rPr lang="en-US" sz="2400" dirty="0"/>
              <a:t>Failed: </a:t>
            </a:r>
            <a:r>
              <a:rPr lang="en-US" sz="2400" dirty="0" smtClean="0"/>
              <a:t>4 </a:t>
            </a:r>
            <a:r>
              <a:rPr lang="en-US" sz="2400" dirty="0"/>
              <a:t>at area and </a:t>
            </a:r>
            <a:r>
              <a:rPr lang="en-US" sz="2400" dirty="0" smtClean="0"/>
              <a:t>6 </a:t>
            </a:r>
            <a:r>
              <a:rPr lang="en-US" sz="2400" dirty="0"/>
              <a:t>at primary </a:t>
            </a:r>
            <a:r>
              <a:rPr lang="en-US" sz="2400" dirty="0" smtClean="0"/>
              <a:t>committee </a:t>
            </a:r>
            <a:endParaRPr lang="en-US" sz="2400" dirty="0"/>
          </a:p>
          <a:p>
            <a:pPr>
              <a:buClr>
                <a:srgbClr val="AF6E02"/>
              </a:buClr>
              <a:buFont typeface="Arial"/>
              <a:buChar char="•"/>
            </a:pPr>
            <a:r>
              <a:rPr lang="en-US" sz="2400" dirty="0" smtClean="0"/>
              <a:t>9 </a:t>
            </a:r>
            <a:r>
              <a:rPr lang="en-US" sz="2400" dirty="0"/>
              <a:t>Clinical Faculty were promoted (7 to Associate, </a:t>
            </a:r>
            <a:r>
              <a:rPr lang="en-US" sz="2400" dirty="0" smtClean="0"/>
              <a:t>2 </a:t>
            </a:r>
            <a:r>
              <a:rPr lang="en-US" sz="2400" dirty="0"/>
              <a:t>to full) </a:t>
            </a:r>
          </a:p>
          <a:p>
            <a:pPr>
              <a:buClr>
                <a:srgbClr val="AF6E02"/>
              </a:buClr>
              <a:buFont typeface="Arial"/>
              <a:buChar char="•"/>
            </a:pPr>
            <a:r>
              <a:rPr lang="en-US" sz="2400" dirty="0" smtClean="0"/>
              <a:t>4 </a:t>
            </a:r>
            <a:r>
              <a:rPr lang="en-US" sz="2400" dirty="0"/>
              <a:t>Research Faculty </a:t>
            </a:r>
            <a:r>
              <a:rPr lang="en-US" sz="2400" dirty="0" smtClean="0"/>
              <a:t>were </a:t>
            </a:r>
            <a:r>
              <a:rPr lang="en-US" sz="2400" dirty="0"/>
              <a:t>promoted </a:t>
            </a:r>
            <a:r>
              <a:rPr lang="en-US" sz="2400" dirty="0" smtClean="0"/>
              <a:t>(3 to Associate, 1 to full</a:t>
            </a:r>
            <a:r>
              <a:rPr lang="en-US" sz="2400" b="1" dirty="0" smtClean="0"/>
              <a:t>)</a:t>
            </a:r>
            <a:endParaRPr lang="en-US" sz="2400" b="1" dirty="0"/>
          </a:p>
        </p:txBody>
      </p:sp>
      <p:sp>
        <p:nvSpPr>
          <p:cNvPr id="4" name="Title 2"/>
          <p:cNvSpPr txBox="1">
            <a:spLocks/>
          </p:cNvSpPr>
          <p:nvPr/>
        </p:nvSpPr>
        <p:spPr>
          <a:xfrm>
            <a:off x="299084" y="-213168"/>
            <a:ext cx="8702675" cy="1074266"/>
          </a:xfrm>
          <a:prstGeom prst="rect">
            <a:avLst/>
          </a:prstGeom>
        </p:spPr>
        <p:txBody>
          <a:bodyPr vert="horz" anchor="b"/>
          <a:lstStyle>
            <a:lvl1pPr algn="l" rtl="0" eaLnBrk="0" fontAlgn="base" hangingPunct="0">
              <a:spcBef>
                <a:spcPct val="0"/>
              </a:spcBef>
              <a:spcAft>
                <a:spcPct val="0"/>
              </a:spcAft>
              <a:defRPr sz="3600" b="0" i="0" cap="all" spc="0">
                <a:solidFill>
                  <a:srgbClr val="FFFFFF"/>
                </a:solidFill>
                <a:effectLst/>
                <a:latin typeface="Arial Narrow"/>
                <a:ea typeface="ＭＳ Ｐゴシック" charset="-128"/>
                <a:cs typeface="Arial Narrow"/>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kern="0" dirty="0" smtClean="0">
                <a:latin typeface="Arial Narrow" panose="020B0606020202030204" pitchFamily="34" charset="0"/>
              </a:rPr>
              <a:t>2016-17 PROMOTION AND TENURE</a:t>
            </a:r>
            <a:endParaRPr lang="en-US" kern="0" dirty="0">
              <a:latin typeface="Arial Narrow" panose="020B0606020202030204" pitchFamily="34" charset="0"/>
            </a:endParaRPr>
          </a:p>
        </p:txBody>
      </p:sp>
    </p:spTree>
    <p:extLst>
      <p:ext uri="{BB962C8B-B14F-4D97-AF65-F5344CB8AC3E}">
        <p14:creationId xmlns:p14="http://schemas.microsoft.com/office/powerpoint/2010/main" val="1401205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829937" y="1905925"/>
          <a:ext cx="5912387" cy="1575756"/>
        </p:xfrm>
        <a:graphic>
          <a:graphicData uri="http://schemas.openxmlformats.org/drawingml/2006/table">
            <a:tbl>
              <a:tblPr firstRow="1" bandRow="1">
                <a:tableStyleId>{E8034E78-7F5D-4C2E-B375-FC64B27BC917}</a:tableStyleId>
              </a:tblPr>
              <a:tblGrid>
                <a:gridCol w="1825128">
                  <a:extLst>
                    <a:ext uri="{9D8B030D-6E8A-4147-A177-3AD203B41FA5}">
                      <a16:colId xmlns:a16="http://schemas.microsoft.com/office/drawing/2014/main" val="20000"/>
                    </a:ext>
                  </a:extLst>
                </a:gridCol>
                <a:gridCol w="1432193">
                  <a:extLst>
                    <a:ext uri="{9D8B030D-6E8A-4147-A177-3AD203B41FA5}">
                      <a16:colId xmlns:a16="http://schemas.microsoft.com/office/drawing/2014/main" val="20001"/>
                    </a:ext>
                  </a:extLst>
                </a:gridCol>
                <a:gridCol w="1311007">
                  <a:extLst>
                    <a:ext uri="{9D8B030D-6E8A-4147-A177-3AD203B41FA5}">
                      <a16:colId xmlns:a16="http://schemas.microsoft.com/office/drawing/2014/main" val="20002"/>
                    </a:ext>
                  </a:extLst>
                </a:gridCol>
                <a:gridCol w="1344059">
                  <a:extLst>
                    <a:ext uri="{9D8B030D-6E8A-4147-A177-3AD203B41FA5}">
                      <a16:colId xmlns:a16="http://schemas.microsoft.com/office/drawing/2014/main" val="20003"/>
                    </a:ext>
                  </a:extLst>
                </a:gridCol>
              </a:tblGrid>
              <a:tr h="36541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5413">
                <a:tc>
                  <a:txBody>
                    <a:bodyPr/>
                    <a:lstStyle/>
                    <a:p>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600" dirty="0" smtClean="0">
                          <a:solidFill>
                            <a:schemeClr val="tx1"/>
                          </a:solidFill>
                          <a:latin typeface="Calibri" panose="020F0502020204030204" pitchFamily="34" charset="0"/>
                          <a:cs typeface="Calibri" panose="020F0502020204030204" pitchFamily="34" charset="0"/>
                        </a:rPr>
                        <a:t>Discovery</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600" dirty="0" smtClean="0">
                          <a:solidFill>
                            <a:schemeClr val="tx1"/>
                          </a:solidFill>
                          <a:latin typeface="Calibri" panose="020F0502020204030204" pitchFamily="34" charset="0"/>
                          <a:cs typeface="Calibri" panose="020F0502020204030204" pitchFamily="34" charset="0"/>
                        </a:rPr>
                        <a:t>Engagement</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600" dirty="0" smtClean="0">
                          <a:solidFill>
                            <a:schemeClr val="tx1"/>
                          </a:solidFill>
                          <a:latin typeface="Calibri" panose="020F0502020204030204" pitchFamily="34" charset="0"/>
                          <a:cs typeface="Calibri" panose="020F0502020204030204" pitchFamily="34" charset="0"/>
                        </a:rPr>
                        <a:t>Learning</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val="10001"/>
                  </a:ext>
                </a:extLst>
              </a:tr>
              <a:tr h="397369">
                <a:tc>
                  <a:txBody>
                    <a:bodyPr/>
                    <a:lstStyle/>
                    <a:p>
                      <a:r>
                        <a:rPr lang="en-US" sz="1600" dirty="0" smtClean="0">
                          <a:solidFill>
                            <a:schemeClr val="tx1"/>
                          </a:solidFill>
                          <a:latin typeface="Calibri" panose="020F0502020204030204" pitchFamily="34" charset="0"/>
                          <a:cs typeface="Calibri" panose="020F0502020204030204" pitchFamily="34" charset="0"/>
                        </a:rPr>
                        <a:t>Full Professor</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Calibri" panose="020F0502020204030204" pitchFamily="34" charset="0"/>
                          <a:cs typeface="Calibri" panose="020F0502020204030204" pitchFamily="34" charset="0"/>
                        </a:rPr>
                        <a:t>34</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Calibri" panose="020F0502020204030204" pitchFamily="34" charset="0"/>
                          <a:cs typeface="Calibri" panose="020F0502020204030204" pitchFamily="34" charset="0"/>
                        </a:rPr>
                        <a:t>7</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Calibri" panose="020F0502020204030204" pitchFamily="34" charset="0"/>
                          <a:cs typeface="Calibri" panose="020F0502020204030204" pitchFamily="34" charset="0"/>
                        </a:rPr>
                        <a:t>3</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47214">
                <a:tc>
                  <a:txBody>
                    <a:bodyPr/>
                    <a:lstStyle/>
                    <a:p>
                      <a:r>
                        <a:rPr lang="en-US" sz="1600" dirty="0" smtClean="0">
                          <a:solidFill>
                            <a:schemeClr val="tx1"/>
                          </a:solidFill>
                          <a:latin typeface="Calibri" panose="020F0502020204030204" pitchFamily="34" charset="0"/>
                          <a:cs typeface="Calibri" panose="020F0502020204030204" pitchFamily="34" charset="0"/>
                        </a:rPr>
                        <a:t>Associate Professor</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Calibri" panose="020F0502020204030204" pitchFamily="34" charset="0"/>
                          <a:cs typeface="Calibri" panose="020F0502020204030204" pitchFamily="34" charset="0"/>
                        </a:rPr>
                        <a:t>40</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Calibri" panose="020F0502020204030204" pitchFamily="34" charset="0"/>
                          <a:cs typeface="Calibri" panose="020F0502020204030204" pitchFamily="34" charset="0"/>
                        </a:rPr>
                        <a:t>0</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latin typeface="Calibri" panose="020F0502020204030204" pitchFamily="34" charset="0"/>
                          <a:cs typeface="Calibri" panose="020F0502020204030204" pitchFamily="34" charset="0"/>
                        </a:rPr>
                        <a:t>6</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5" name="TextBox 4"/>
          <p:cNvSpPr txBox="1"/>
          <p:nvPr/>
        </p:nvSpPr>
        <p:spPr>
          <a:xfrm>
            <a:off x="3433316" y="1900677"/>
            <a:ext cx="1223412" cy="369332"/>
          </a:xfrm>
          <a:prstGeom prst="rect">
            <a:avLst/>
          </a:prstGeom>
          <a:noFill/>
        </p:spPr>
        <p:txBody>
          <a:bodyPr wrap="none" rtlCol="0">
            <a:spAutoFit/>
          </a:bodyPr>
          <a:lstStyle/>
          <a:p>
            <a:r>
              <a:rPr lang="en-US" dirty="0" smtClean="0">
                <a:solidFill>
                  <a:schemeClr val="bg1"/>
                </a:solidFill>
              </a:rPr>
              <a:t>One basis</a:t>
            </a:r>
            <a:endParaRPr lang="en-US" dirty="0">
              <a:solidFill>
                <a:schemeClr val="bg1"/>
              </a:solidFill>
            </a:endParaRPr>
          </a:p>
        </p:txBody>
      </p:sp>
      <p:graphicFrame>
        <p:nvGraphicFramePr>
          <p:cNvPr id="6" name="Table 5"/>
          <p:cNvGraphicFramePr>
            <a:graphicFrameLocks noGrp="1"/>
          </p:cNvGraphicFramePr>
          <p:nvPr>
            <p:extLst/>
          </p:nvPr>
        </p:nvGraphicFramePr>
        <p:xfrm>
          <a:off x="818920" y="3999122"/>
          <a:ext cx="7498814" cy="1821700"/>
        </p:xfrm>
        <a:graphic>
          <a:graphicData uri="http://schemas.openxmlformats.org/drawingml/2006/table">
            <a:tbl>
              <a:tblPr firstRow="1" bandRow="1">
                <a:tableStyleId>{5C22544A-7EE6-4342-B048-85BDC9FD1C3A}</a:tableStyleId>
              </a:tblPr>
              <a:tblGrid>
                <a:gridCol w="1825128">
                  <a:extLst>
                    <a:ext uri="{9D8B030D-6E8A-4147-A177-3AD203B41FA5}">
                      <a16:colId xmlns:a16="http://schemas.microsoft.com/office/drawing/2014/main" val="20000"/>
                    </a:ext>
                  </a:extLst>
                </a:gridCol>
                <a:gridCol w="1476260">
                  <a:extLst>
                    <a:ext uri="{9D8B030D-6E8A-4147-A177-3AD203B41FA5}">
                      <a16:colId xmlns:a16="http://schemas.microsoft.com/office/drawing/2014/main" val="20001"/>
                    </a:ext>
                  </a:extLst>
                </a:gridCol>
                <a:gridCol w="1255923">
                  <a:extLst>
                    <a:ext uri="{9D8B030D-6E8A-4147-A177-3AD203B41FA5}">
                      <a16:colId xmlns:a16="http://schemas.microsoft.com/office/drawing/2014/main" val="20002"/>
                    </a:ext>
                  </a:extLst>
                </a:gridCol>
                <a:gridCol w="1399142">
                  <a:extLst>
                    <a:ext uri="{9D8B030D-6E8A-4147-A177-3AD203B41FA5}">
                      <a16:colId xmlns:a16="http://schemas.microsoft.com/office/drawing/2014/main" val="20003"/>
                    </a:ext>
                  </a:extLst>
                </a:gridCol>
                <a:gridCol w="1542361">
                  <a:extLst>
                    <a:ext uri="{9D8B030D-6E8A-4147-A177-3AD203B41FA5}">
                      <a16:colId xmlns:a16="http://schemas.microsoft.com/office/drawing/2014/main" val="20004"/>
                    </a:ext>
                  </a:extLst>
                </a:gridCol>
              </a:tblGrid>
              <a:tr h="5009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600" dirty="0" smtClean="0">
                          <a:latin typeface="Calibri" panose="020F0502020204030204" pitchFamily="34" charset="0"/>
                          <a:cs typeface="Calibri" panose="020F0502020204030204" pitchFamily="34" charset="0"/>
                        </a:rPr>
                        <a:t>Discovery and</a:t>
                      </a:r>
                    </a:p>
                    <a:p>
                      <a:pPr algn="ctr"/>
                      <a:r>
                        <a:rPr lang="en-US" sz="1600" dirty="0" smtClean="0">
                          <a:latin typeface="Calibri" panose="020F0502020204030204" pitchFamily="34" charset="0"/>
                          <a:cs typeface="Calibri" panose="020F0502020204030204" pitchFamily="34" charset="0"/>
                        </a:rPr>
                        <a:t>Engagement</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600" dirty="0" smtClean="0">
                          <a:latin typeface="Calibri" panose="020F0502020204030204" pitchFamily="34" charset="0"/>
                          <a:cs typeface="Calibri" panose="020F0502020204030204" pitchFamily="34" charset="0"/>
                        </a:rPr>
                        <a:t>Discovery and Learning</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600" dirty="0" smtClean="0">
                          <a:latin typeface="Calibri" panose="020F0502020204030204" pitchFamily="34" charset="0"/>
                          <a:cs typeface="Calibri" panose="020F0502020204030204" pitchFamily="34" charset="0"/>
                        </a:rPr>
                        <a:t>Learning and Engagement</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600" dirty="0" smtClean="0">
                          <a:latin typeface="Calibri" panose="020F0502020204030204" pitchFamily="34" charset="0"/>
                          <a:cs typeface="Calibri" panose="020F0502020204030204" pitchFamily="34" charset="0"/>
                        </a:rPr>
                        <a:t>All three</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val="10001"/>
                  </a:ext>
                </a:extLst>
              </a:tr>
              <a:tr h="370840">
                <a:tc>
                  <a:txBody>
                    <a:bodyPr/>
                    <a:lstStyle/>
                    <a:p>
                      <a:r>
                        <a:rPr lang="en-US" sz="1600" dirty="0" smtClean="0">
                          <a:solidFill>
                            <a:schemeClr val="tx1"/>
                          </a:solidFill>
                          <a:latin typeface="Calibri" panose="020F0502020204030204" pitchFamily="34" charset="0"/>
                          <a:cs typeface="Calibri" panose="020F0502020204030204" pitchFamily="34" charset="0"/>
                        </a:rPr>
                        <a:t>Full Professor</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latin typeface="Calibri" panose="020F0502020204030204" pitchFamily="34" charset="0"/>
                          <a:cs typeface="Calibri" panose="020F0502020204030204" pitchFamily="34" charset="0"/>
                        </a:rPr>
                        <a:t>0</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latin typeface="Calibri" panose="020F0502020204030204" pitchFamily="34" charset="0"/>
                          <a:cs typeface="Calibri" panose="020F0502020204030204" pitchFamily="34" charset="0"/>
                        </a:rPr>
                        <a:t>3</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latin typeface="Calibri" panose="020F0502020204030204" pitchFamily="34" charset="0"/>
                          <a:cs typeface="Calibri" panose="020F0502020204030204" pitchFamily="34" charset="0"/>
                        </a:rPr>
                        <a:t>0</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latin typeface="Calibri" panose="020F0502020204030204" pitchFamily="34" charset="0"/>
                          <a:cs typeface="Calibri" panose="020F0502020204030204" pitchFamily="34" charset="0"/>
                        </a:rPr>
                        <a:t>1</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1600" dirty="0" smtClean="0">
                          <a:solidFill>
                            <a:schemeClr val="tx1"/>
                          </a:solidFill>
                          <a:latin typeface="Calibri" panose="020F0502020204030204" pitchFamily="34" charset="0"/>
                          <a:cs typeface="Calibri" panose="020F0502020204030204" pitchFamily="34" charset="0"/>
                        </a:rPr>
                        <a:t>Associate Professor</a:t>
                      </a: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latin typeface="Calibri" panose="020F0502020204030204" pitchFamily="34" charset="0"/>
                          <a:cs typeface="Calibri" panose="020F0502020204030204" pitchFamily="34" charset="0"/>
                        </a:rPr>
                        <a:t>0</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latin typeface="Calibri" panose="020F0502020204030204" pitchFamily="34" charset="0"/>
                          <a:cs typeface="Calibri" panose="020F0502020204030204" pitchFamily="34" charset="0"/>
                        </a:rPr>
                        <a:t>0</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latin typeface="Calibri" panose="020F0502020204030204" pitchFamily="34" charset="0"/>
                          <a:cs typeface="Calibri" panose="020F0502020204030204" pitchFamily="34" charset="0"/>
                        </a:rPr>
                        <a:t>3</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smtClean="0">
                          <a:latin typeface="Calibri" panose="020F0502020204030204" pitchFamily="34" charset="0"/>
                          <a:cs typeface="Calibri" panose="020F0502020204030204" pitchFamily="34" charset="0"/>
                        </a:rPr>
                        <a:t>0</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TextBox 6"/>
          <p:cNvSpPr txBox="1"/>
          <p:nvPr/>
        </p:nvSpPr>
        <p:spPr>
          <a:xfrm>
            <a:off x="3376394" y="4047133"/>
            <a:ext cx="2146806" cy="369332"/>
          </a:xfrm>
          <a:prstGeom prst="rect">
            <a:avLst/>
          </a:prstGeom>
          <a:noFill/>
        </p:spPr>
        <p:txBody>
          <a:bodyPr wrap="none" rtlCol="0">
            <a:spAutoFit/>
          </a:bodyPr>
          <a:lstStyle/>
          <a:p>
            <a:r>
              <a:rPr lang="en-US" dirty="0" smtClean="0">
                <a:solidFill>
                  <a:schemeClr val="bg1"/>
                </a:solidFill>
              </a:rPr>
              <a:t>Two or more bases</a:t>
            </a:r>
            <a:endParaRPr lang="en-US" dirty="0">
              <a:solidFill>
                <a:schemeClr val="bg1"/>
              </a:solidFill>
            </a:endParaRPr>
          </a:p>
        </p:txBody>
      </p:sp>
      <p:sp>
        <p:nvSpPr>
          <p:cNvPr id="8" name="Title 2"/>
          <p:cNvSpPr>
            <a:spLocks noGrp="1"/>
          </p:cNvSpPr>
          <p:nvPr>
            <p:ph type="title"/>
          </p:nvPr>
        </p:nvSpPr>
        <p:spPr>
          <a:xfrm>
            <a:off x="304164" y="-197928"/>
            <a:ext cx="8702675" cy="1074266"/>
          </a:xfrm>
        </p:spPr>
        <p:txBody>
          <a:bodyPr/>
          <a:lstStyle/>
          <a:p>
            <a:r>
              <a:rPr lang="en-US" sz="3600" dirty="0" smtClean="0">
                <a:latin typeface="Arial Narrow" panose="020B0606020202030204" pitchFamily="34" charset="0"/>
              </a:rPr>
              <a:t>2016-17 PROMOTION AND TENURE</a:t>
            </a:r>
            <a:endParaRPr lang="en-US" sz="3600" dirty="0">
              <a:latin typeface="Arial Narrow" panose="020B0606020202030204" pitchFamily="34" charset="0"/>
            </a:endParaRPr>
          </a:p>
        </p:txBody>
      </p:sp>
      <p:sp>
        <p:nvSpPr>
          <p:cNvPr id="9" name="TextBox 8"/>
          <p:cNvSpPr txBox="1"/>
          <p:nvPr/>
        </p:nvSpPr>
        <p:spPr>
          <a:xfrm>
            <a:off x="457200" y="937623"/>
            <a:ext cx="7200936" cy="461665"/>
          </a:xfrm>
          <a:prstGeom prst="rect">
            <a:avLst/>
          </a:prstGeom>
          <a:noFill/>
        </p:spPr>
        <p:txBody>
          <a:bodyPr wrap="square" rtlCol="0">
            <a:spAutoFit/>
          </a:bodyPr>
          <a:lstStyle/>
          <a:p>
            <a:r>
              <a:rPr lang="en-US" sz="2400" dirty="0" smtClean="0"/>
              <a:t>By major area of focus, all promotions (# of people)</a:t>
            </a:r>
            <a:endParaRPr lang="en-US" sz="2400" dirty="0"/>
          </a:p>
        </p:txBody>
      </p:sp>
    </p:spTree>
    <p:extLst>
      <p:ext uri="{BB962C8B-B14F-4D97-AF65-F5344CB8AC3E}">
        <p14:creationId xmlns:p14="http://schemas.microsoft.com/office/powerpoint/2010/main" val="2088879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24" y="1346423"/>
            <a:ext cx="8205965" cy="5268865"/>
          </a:xfrm>
        </p:spPr>
        <p:txBody>
          <a:bodyPr/>
          <a:lstStyle/>
          <a:p>
            <a:pPr>
              <a:spcBef>
                <a:spcPts val="600"/>
              </a:spcBef>
              <a:buClr>
                <a:srgbClr val="AF6E02"/>
              </a:buClr>
              <a:buSzPct val="80000"/>
              <a:buFont typeface="Arial" charset="0"/>
              <a:buChar char="•"/>
            </a:pPr>
            <a:r>
              <a:rPr lang="en-US" sz="2400" b="1" dirty="0">
                <a:solidFill>
                  <a:srgbClr val="0000FF"/>
                </a:solidFill>
                <a:latin typeface="Arial" panose="020B0604020202020204" pitchFamily="34" charset="0"/>
                <a:cs typeface="Arial" panose="020B0604020202020204" pitchFamily="34" charset="0"/>
              </a:rPr>
              <a:t>Start Early, Plan and Gather Information</a:t>
            </a:r>
          </a:p>
          <a:p>
            <a:pPr lvl="1">
              <a:spcBef>
                <a:spcPts val="600"/>
              </a:spcBef>
              <a:buClr>
                <a:srgbClr val="AF6E02"/>
              </a:buClr>
              <a:buSzPct val="80000"/>
              <a:buFont typeface="Wingdings" charset="2"/>
              <a:buChar char="ü"/>
            </a:pPr>
            <a:r>
              <a:rPr lang="en-US" sz="2000" dirty="0">
                <a:latin typeface="Arial" panose="020B0604020202020204" pitchFamily="34" charset="0"/>
                <a:cs typeface="Arial" panose="020B0604020202020204" pitchFamily="34" charset="0"/>
              </a:rPr>
              <a:t>Get oriented to the institution, learning what is expected</a:t>
            </a:r>
          </a:p>
          <a:p>
            <a:pPr lvl="1">
              <a:spcBef>
                <a:spcPts val="600"/>
              </a:spcBef>
              <a:buClr>
                <a:srgbClr val="AF6E02"/>
              </a:buClr>
              <a:buSzPct val="80000"/>
              <a:buFont typeface="Wingdings" charset="2"/>
              <a:buChar char="ü"/>
            </a:pPr>
            <a:r>
              <a:rPr lang="en-US" sz="2000" dirty="0">
                <a:latin typeface="Arial" panose="020B0604020202020204" pitchFamily="34" charset="0"/>
                <a:cs typeface="Arial" panose="020B0604020202020204" pitchFamily="34" charset="0"/>
              </a:rPr>
              <a:t>Understand the promotion and tenure process</a:t>
            </a:r>
          </a:p>
          <a:p>
            <a:pPr lvl="1">
              <a:spcBef>
                <a:spcPts val="600"/>
              </a:spcBef>
              <a:buClr>
                <a:srgbClr val="AF6E02"/>
              </a:buClr>
              <a:buSzPct val="80000"/>
              <a:buFont typeface="Wingdings" charset="2"/>
              <a:buChar char="ü"/>
            </a:pPr>
            <a:r>
              <a:rPr lang="en-US" sz="2000" dirty="0">
                <a:latin typeface="Arial" panose="020B0604020202020204" pitchFamily="34" charset="0"/>
                <a:cs typeface="Arial" panose="020B0604020202020204" pitchFamily="34" charset="0"/>
              </a:rPr>
              <a:t>Begin and plan with the goal in mind</a:t>
            </a:r>
          </a:p>
          <a:p>
            <a:pPr>
              <a:spcBef>
                <a:spcPts val="600"/>
              </a:spcBef>
              <a:buClr>
                <a:srgbClr val="AF6E02"/>
              </a:buClr>
              <a:buSzPct val="80000"/>
              <a:buFont typeface="Arial" charset="0"/>
              <a:buChar char="•"/>
            </a:pPr>
            <a:r>
              <a:rPr lang="en-US" sz="2400" b="1" dirty="0">
                <a:solidFill>
                  <a:srgbClr val="0000FF"/>
                </a:solidFill>
                <a:latin typeface="Arial" panose="020B0604020202020204" pitchFamily="34" charset="0"/>
                <a:cs typeface="Arial" panose="020B0604020202020204" pitchFamily="34" charset="0"/>
              </a:rPr>
              <a:t>Start with research and teaching, don’t lose focus!  </a:t>
            </a:r>
          </a:p>
          <a:p>
            <a:pPr lvl="1">
              <a:spcBef>
                <a:spcPts val="600"/>
              </a:spcBef>
              <a:buClr>
                <a:srgbClr val="AF6E02"/>
              </a:buClr>
              <a:buSzPct val="80000"/>
              <a:buFont typeface="Wingdings" charset="2"/>
              <a:buChar char="ü"/>
            </a:pPr>
            <a:r>
              <a:rPr lang="en-US" sz="2000" dirty="0">
                <a:latin typeface="Arial" panose="020B0604020202020204" pitchFamily="34" charset="0"/>
                <a:cs typeface="Arial" panose="020B0604020202020204" pitchFamily="34" charset="0"/>
              </a:rPr>
              <a:t>Seek excellence (as defined by your discipline)</a:t>
            </a:r>
          </a:p>
          <a:p>
            <a:pPr lvl="1">
              <a:spcBef>
                <a:spcPts val="600"/>
              </a:spcBef>
              <a:buClr>
                <a:srgbClr val="AF6E02"/>
              </a:buClr>
              <a:buSzPct val="80000"/>
              <a:buFont typeface="Wingdings" charset="2"/>
              <a:buChar char="ü"/>
            </a:pPr>
            <a:r>
              <a:rPr lang="en-US" sz="2000" dirty="0">
                <a:latin typeface="Arial" panose="020B0604020202020204" pitchFamily="34" charset="0"/>
                <a:cs typeface="Arial" panose="020B0604020202020204" pitchFamily="34" charset="0"/>
              </a:rPr>
              <a:t>Engagement and service increase over one’s career</a:t>
            </a:r>
          </a:p>
          <a:p>
            <a:pPr marL="342900" lvl="1" indent="-342900">
              <a:spcBef>
                <a:spcPts val="600"/>
              </a:spcBef>
              <a:buClr>
                <a:srgbClr val="AF6E02"/>
              </a:buClr>
              <a:buSzPct val="80000"/>
              <a:buFont typeface="Arial" charset="0"/>
              <a:buChar char="•"/>
            </a:pPr>
            <a:r>
              <a:rPr lang="en-US" sz="2400" b="1" dirty="0">
                <a:solidFill>
                  <a:srgbClr val="0000FF"/>
                </a:solidFill>
                <a:latin typeface="Arial" panose="020B0604020202020204" pitchFamily="34" charset="0"/>
                <a:cs typeface="Arial" panose="020B0604020202020204" pitchFamily="34" charset="0"/>
              </a:rPr>
              <a:t>Create work-life balance</a:t>
            </a:r>
          </a:p>
          <a:p>
            <a:pPr marL="797814" lvl="2" indent="-342900">
              <a:spcBef>
                <a:spcPts val="600"/>
              </a:spcBef>
              <a:buClr>
                <a:srgbClr val="AF6E02"/>
              </a:buClr>
              <a:buSzPct val="80000"/>
              <a:buFont typeface="Wingdings" charset="2"/>
              <a:buChar char="ü"/>
            </a:pPr>
            <a:r>
              <a:rPr lang="en-US" sz="2000" dirty="0">
                <a:latin typeface="Arial" panose="020B0604020202020204" pitchFamily="34" charset="0"/>
                <a:cs typeface="Arial" panose="020B0604020202020204" pitchFamily="34" charset="0"/>
              </a:rPr>
              <a:t>Find a sustainable rhythm</a:t>
            </a:r>
          </a:p>
          <a:p>
            <a:pPr marL="797814" lvl="2" indent="-342900">
              <a:spcBef>
                <a:spcPts val="600"/>
              </a:spcBef>
              <a:buClr>
                <a:srgbClr val="AF6E02"/>
              </a:buClr>
              <a:buSzPct val="80000"/>
              <a:buFont typeface="Wingdings" charset="2"/>
              <a:buChar char="ü"/>
            </a:pPr>
            <a:r>
              <a:rPr lang="en-US" sz="2000" dirty="0">
                <a:latin typeface="Arial" panose="020B0604020202020204" pitchFamily="34" charset="0"/>
                <a:cs typeface="Arial" panose="020B0604020202020204" pitchFamily="34" charset="0"/>
              </a:rPr>
              <a:t>Be aware of supports and seek help and advice</a:t>
            </a:r>
          </a:p>
          <a:p>
            <a:pPr marL="797814" lvl="2" indent="-342900">
              <a:spcBef>
                <a:spcPts val="600"/>
              </a:spcBef>
              <a:buClr>
                <a:srgbClr val="AF6E02"/>
              </a:buClr>
              <a:buSzPct val="80000"/>
              <a:buFont typeface="Wingdings" charset="2"/>
              <a:buChar char="ü"/>
            </a:pPr>
            <a:r>
              <a:rPr lang="en-US" sz="2000" dirty="0">
                <a:latin typeface="Arial" panose="020B0604020202020204" pitchFamily="34" charset="0"/>
                <a:cs typeface="Arial" panose="020B0604020202020204" pitchFamily="34" charset="0"/>
              </a:rPr>
              <a:t>Ask for what you need: clock extension, parental leave</a:t>
            </a:r>
          </a:p>
          <a:p>
            <a:pPr>
              <a:buClr>
                <a:srgbClr val="AF6E02"/>
              </a:buClr>
              <a:buFont typeface="Arial" charset="0"/>
              <a:buChar char="•"/>
            </a:pPr>
            <a:endParaRPr lang="en-US" dirty="0"/>
          </a:p>
        </p:txBody>
      </p:sp>
      <p:sp>
        <p:nvSpPr>
          <p:cNvPr id="3" name="Title 2"/>
          <p:cNvSpPr>
            <a:spLocks noGrp="1"/>
          </p:cNvSpPr>
          <p:nvPr>
            <p:ph type="title"/>
          </p:nvPr>
        </p:nvSpPr>
        <p:spPr/>
        <p:txBody>
          <a:bodyPr/>
          <a:lstStyle/>
          <a:p>
            <a:r>
              <a:rPr lang="en-US" sz="3400" dirty="0" smtClean="0"/>
              <a:t>KEYS TO FACULTY SUCCESS AND WELL-BEING</a:t>
            </a:r>
            <a:endParaRPr lang="en-US" sz="3400" dirty="0"/>
          </a:p>
        </p:txBody>
      </p:sp>
    </p:spTree>
    <p:extLst>
      <p:ext uri="{BB962C8B-B14F-4D97-AF65-F5344CB8AC3E}">
        <p14:creationId xmlns:p14="http://schemas.microsoft.com/office/powerpoint/2010/main" val="1966586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24" y="1346423"/>
            <a:ext cx="8172098" cy="5652687"/>
          </a:xfrm>
        </p:spPr>
        <p:txBody>
          <a:bodyPr/>
          <a:lstStyle/>
          <a:p>
            <a:pPr marL="0" indent="0">
              <a:buClrTx/>
              <a:buSzPct val="80000"/>
              <a:buNone/>
            </a:pPr>
            <a:r>
              <a:rPr lang="en-US" sz="2600" b="1" dirty="0">
                <a:solidFill>
                  <a:srgbClr val="0000FF"/>
                </a:solidFill>
                <a:latin typeface="Arial" panose="020B0604020202020204" pitchFamily="34" charset="0"/>
                <a:cs typeface="Arial" panose="020B0604020202020204" pitchFamily="34" charset="0"/>
              </a:rPr>
              <a:t>You are not alone! </a:t>
            </a:r>
            <a:r>
              <a:rPr lang="en-US" sz="2600" b="1" dirty="0" smtClean="0">
                <a:solidFill>
                  <a:srgbClr val="0000FF"/>
                </a:solidFill>
                <a:latin typeface="Arial" panose="020B0604020202020204" pitchFamily="34" charset="0"/>
                <a:cs typeface="Arial" panose="020B0604020202020204" pitchFamily="34" charset="0"/>
              </a:rPr>
              <a:t/>
            </a:r>
            <a:br>
              <a:rPr lang="en-US" sz="2600" b="1" dirty="0" smtClean="0">
                <a:solidFill>
                  <a:srgbClr val="0000FF"/>
                </a:solidFill>
                <a:latin typeface="Arial" panose="020B0604020202020204" pitchFamily="34" charset="0"/>
                <a:cs typeface="Arial" panose="020B0604020202020204" pitchFamily="34" charset="0"/>
              </a:rPr>
            </a:br>
            <a:r>
              <a:rPr lang="en-US" sz="2600" b="1" dirty="0" smtClean="0">
                <a:solidFill>
                  <a:srgbClr val="0000FF"/>
                </a:solidFill>
                <a:latin typeface="Arial" panose="020B0604020202020204" pitchFamily="34" charset="0"/>
                <a:cs typeface="Arial" panose="020B0604020202020204" pitchFamily="34" charset="0"/>
              </a:rPr>
              <a:t>Seek </a:t>
            </a:r>
            <a:r>
              <a:rPr lang="en-US" sz="2600" b="1" dirty="0">
                <a:solidFill>
                  <a:srgbClr val="0000FF"/>
                </a:solidFill>
                <a:latin typeface="Arial" panose="020B0604020202020204" pitchFamily="34" charset="0"/>
                <a:cs typeface="Arial" panose="020B0604020202020204" pitchFamily="34" charset="0"/>
              </a:rPr>
              <a:t>support actively and widely</a:t>
            </a:r>
            <a:r>
              <a:rPr lang="en-US" sz="2600" b="1" dirty="0" smtClean="0">
                <a:solidFill>
                  <a:srgbClr val="0000FF"/>
                </a:solidFill>
                <a:latin typeface="Arial" panose="020B0604020202020204" pitchFamily="34" charset="0"/>
                <a:cs typeface="Arial" panose="020B0604020202020204" pitchFamily="34" charset="0"/>
              </a:rPr>
              <a:t>.</a:t>
            </a:r>
            <a:endParaRPr lang="en-US" sz="2600" b="1" dirty="0"/>
          </a:p>
          <a:p>
            <a:pPr marL="400050">
              <a:buClr>
                <a:srgbClr val="AF6E02"/>
              </a:buClr>
              <a:buSzPct val="80000"/>
            </a:pPr>
            <a:r>
              <a:rPr lang="en-US" sz="2400" dirty="0">
                <a:latin typeface="Arial" panose="020B0604020202020204" pitchFamily="34" charset="0"/>
                <a:cs typeface="Arial" panose="020B0604020202020204" pitchFamily="34" charset="0"/>
              </a:rPr>
              <a:t>Ask for a mentor and solicit feedback from senior faculty</a:t>
            </a:r>
          </a:p>
          <a:p>
            <a:pPr marL="400050">
              <a:buClr>
                <a:srgbClr val="AF6E02"/>
              </a:buClr>
              <a:buSzPct val="80000"/>
            </a:pPr>
            <a:r>
              <a:rPr lang="en-US" sz="2400" dirty="0">
                <a:latin typeface="Arial" panose="020B0604020202020204" pitchFamily="34" charset="0"/>
                <a:cs typeface="Arial" panose="020B0604020202020204" pitchFamily="34" charset="0"/>
              </a:rPr>
              <a:t>Ask for regular, written evaluation – and value it</a:t>
            </a:r>
          </a:p>
          <a:p>
            <a:pPr marL="400050">
              <a:buClr>
                <a:srgbClr val="AF6E02"/>
              </a:buClr>
              <a:buSzPct val="80000"/>
            </a:pPr>
            <a:r>
              <a:rPr lang="en-US" sz="2400" dirty="0">
                <a:latin typeface="Arial" panose="020B0604020202020204" pitchFamily="34" charset="0"/>
                <a:cs typeface="Arial" panose="020B0604020202020204" pitchFamily="34" charset="0"/>
              </a:rPr>
              <a:t>Develop professional networks/mentors outside your  department and Purdue</a:t>
            </a:r>
          </a:p>
          <a:p>
            <a:pPr marL="400050">
              <a:buClr>
                <a:srgbClr val="AF6E02"/>
              </a:buClr>
              <a:buSzPct val="80000"/>
            </a:pPr>
            <a:r>
              <a:rPr lang="en-US" sz="2400" dirty="0">
                <a:latin typeface="Arial" panose="020B0604020202020204" pitchFamily="34" charset="0"/>
                <a:cs typeface="Arial" panose="020B0604020202020204" pitchFamily="34" charset="0"/>
              </a:rPr>
              <a:t>Get concrete advice about the criteria for quality and impact of research and teaching in your </a:t>
            </a:r>
            <a:r>
              <a:rPr lang="en-US" sz="2400" dirty="0" smtClean="0">
                <a:latin typeface="Arial" panose="020B0604020202020204" pitchFamily="34" charset="0"/>
                <a:cs typeface="Arial" panose="020B0604020202020204" pitchFamily="34" charset="0"/>
              </a:rPr>
              <a:t>department</a:t>
            </a:r>
            <a:endParaRPr lang="en-US" sz="2400" dirty="0">
              <a:latin typeface="Arial" panose="020B0604020202020204" pitchFamily="34" charset="0"/>
              <a:cs typeface="Arial" panose="020B0604020202020204" pitchFamily="34" charset="0"/>
            </a:endParaRPr>
          </a:p>
          <a:p>
            <a:pPr marL="400050">
              <a:buClr>
                <a:srgbClr val="AF6E02"/>
              </a:buClr>
              <a:buSzPct val="80000"/>
            </a:pPr>
            <a:r>
              <a:rPr lang="en-US" sz="2400" dirty="0">
                <a:latin typeface="Arial" panose="020B0604020202020204" pitchFamily="34" charset="0"/>
                <a:cs typeface="Arial" panose="020B0604020202020204" pitchFamily="34" charset="0"/>
              </a:rPr>
              <a:t>Look into the format for your promotion and/or tenure document – get past examples of success</a:t>
            </a:r>
          </a:p>
        </p:txBody>
      </p:sp>
      <p:sp>
        <p:nvSpPr>
          <p:cNvPr id="3" name="Title 2"/>
          <p:cNvSpPr>
            <a:spLocks noGrp="1"/>
          </p:cNvSpPr>
          <p:nvPr>
            <p:ph type="title"/>
          </p:nvPr>
        </p:nvSpPr>
        <p:spPr/>
        <p:txBody>
          <a:bodyPr/>
          <a:lstStyle/>
          <a:p>
            <a:r>
              <a:rPr lang="en-US" dirty="0" smtClean="0"/>
              <a:t>ASKING FOR WHAT YOU NEED TO SUCCEED</a:t>
            </a:r>
            <a:endParaRPr lang="en-US" dirty="0"/>
          </a:p>
        </p:txBody>
      </p:sp>
    </p:spTree>
    <p:extLst>
      <p:ext uri="{BB962C8B-B14F-4D97-AF65-F5344CB8AC3E}">
        <p14:creationId xmlns:p14="http://schemas.microsoft.com/office/powerpoint/2010/main" val="2968190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title"/>
          </p:nvPr>
        </p:nvSpPr>
        <p:spPr>
          <a:xfrm>
            <a:off x="441325" y="-65088"/>
            <a:ext cx="8702675" cy="1073151"/>
          </a:xfrm>
        </p:spPr>
        <p:txBody>
          <a:bodyPr/>
          <a:lstStyle/>
          <a:p>
            <a:pPr>
              <a:defRPr/>
            </a:pPr>
            <a:r>
              <a:rPr lang="en-US" dirty="0" smtClean="0"/>
              <a:t>Types of faculty at Purdue</a:t>
            </a:r>
            <a:endParaRPr lang="en-US" dirty="0"/>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1909195881"/>
              </p:ext>
            </p:extLst>
          </p:nvPr>
        </p:nvGraphicFramePr>
        <p:xfrm>
          <a:off x="441325" y="1346200"/>
          <a:ext cx="4692535" cy="2286000"/>
        </p:xfrm>
        <a:graphic>
          <a:graphicData uri="http://schemas.openxmlformats.org/drawingml/2006/table">
            <a:tbl>
              <a:tblPr bandRow="1">
                <a:tableStyleId>{5C22544A-7EE6-4342-B048-85BDC9FD1C3A}</a:tableStyleId>
              </a:tblPr>
              <a:tblGrid>
                <a:gridCol w="3299417">
                  <a:extLst>
                    <a:ext uri="{9D8B030D-6E8A-4147-A177-3AD203B41FA5}">
                      <a16:colId xmlns:a16="http://schemas.microsoft.com/office/drawing/2014/main" val="20000"/>
                    </a:ext>
                  </a:extLst>
                </a:gridCol>
                <a:gridCol w="1393118">
                  <a:extLst>
                    <a:ext uri="{9D8B030D-6E8A-4147-A177-3AD203B41FA5}">
                      <a16:colId xmlns:a16="http://schemas.microsoft.com/office/drawing/2014/main" val="20001"/>
                    </a:ext>
                  </a:extLst>
                </a:gridCol>
              </a:tblGrid>
              <a:tr h="370840">
                <a:tc>
                  <a:txBody>
                    <a:bodyPr/>
                    <a:lstStyle/>
                    <a:p>
                      <a:r>
                        <a:rPr lang="en-US" sz="2400" dirty="0" smtClean="0"/>
                        <a:t>Tenured/Tenure</a:t>
                      </a:r>
                      <a:r>
                        <a:rPr lang="en-US" sz="2400" baseline="0" dirty="0" smtClean="0"/>
                        <a:t> Track</a:t>
                      </a:r>
                      <a:endParaRPr lang="en-US" sz="2400" dirty="0"/>
                    </a:p>
                  </a:txBody>
                  <a:tcPr>
                    <a:noFill/>
                  </a:tcPr>
                </a:tc>
                <a:tc>
                  <a:txBody>
                    <a:bodyPr/>
                    <a:lstStyle/>
                    <a:p>
                      <a:pPr algn="r"/>
                      <a:r>
                        <a:rPr lang="en-US" sz="2400" dirty="0" smtClean="0"/>
                        <a:t>1931</a:t>
                      </a:r>
                      <a:endParaRPr lang="en-US" sz="2400" dirty="0"/>
                    </a:p>
                  </a:txBody>
                  <a:tcPr>
                    <a:noFill/>
                  </a:tcPr>
                </a:tc>
                <a:extLst>
                  <a:ext uri="{0D108BD9-81ED-4DB2-BD59-A6C34878D82A}">
                    <a16:rowId xmlns:a16="http://schemas.microsoft.com/office/drawing/2014/main" val="10000"/>
                  </a:ext>
                </a:extLst>
              </a:tr>
              <a:tr h="370840">
                <a:tc>
                  <a:txBody>
                    <a:bodyPr/>
                    <a:lstStyle/>
                    <a:p>
                      <a:r>
                        <a:rPr lang="en-US" sz="2400" dirty="0" smtClean="0"/>
                        <a:t>Clinical/Professional</a:t>
                      </a:r>
                      <a:endParaRPr lang="en-US" sz="2400" dirty="0"/>
                    </a:p>
                  </a:txBody>
                  <a:tcPr>
                    <a:noFill/>
                  </a:tcPr>
                </a:tc>
                <a:tc>
                  <a:txBody>
                    <a:bodyPr/>
                    <a:lstStyle/>
                    <a:p>
                      <a:pPr algn="r"/>
                      <a:r>
                        <a:rPr lang="en-US" sz="2400" dirty="0" smtClean="0"/>
                        <a:t>170</a:t>
                      </a:r>
                      <a:endParaRPr lang="en-US" sz="2400" dirty="0"/>
                    </a:p>
                  </a:txBody>
                  <a:tcPr>
                    <a:noFill/>
                  </a:tcPr>
                </a:tc>
                <a:extLst>
                  <a:ext uri="{0D108BD9-81ED-4DB2-BD59-A6C34878D82A}">
                    <a16:rowId xmlns:a16="http://schemas.microsoft.com/office/drawing/2014/main" val="10001"/>
                  </a:ext>
                </a:extLst>
              </a:tr>
              <a:tr h="370840">
                <a:tc>
                  <a:txBody>
                    <a:bodyPr/>
                    <a:lstStyle/>
                    <a:p>
                      <a:r>
                        <a:rPr lang="en-US" sz="2400" dirty="0" smtClean="0"/>
                        <a:t>Research</a:t>
                      </a:r>
                      <a:endParaRPr lang="en-US" sz="2400" dirty="0"/>
                    </a:p>
                  </a:txBody>
                  <a:tcPr>
                    <a:noFill/>
                  </a:tcPr>
                </a:tc>
                <a:tc>
                  <a:txBody>
                    <a:bodyPr/>
                    <a:lstStyle/>
                    <a:p>
                      <a:pPr algn="r"/>
                      <a:r>
                        <a:rPr lang="en-US" sz="2400" dirty="0" smtClean="0"/>
                        <a:t>34</a:t>
                      </a:r>
                      <a:endParaRPr lang="en-US" sz="2400" dirty="0"/>
                    </a:p>
                  </a:txBody>
                  <a:tcPr>
                    <a:noFill/>
                  </a:tcPr>
                </a:tc>
                <a:extLst>
                  <a:ext uri="{0D108BD9-81ED-4DB2-BD59-A6C34878D82A}">
                    <a16:rowId xmlns:a16="http://schemas.microsoft.com/office/drawing/2014/main" val="10002"/>
                  </a:ext>
                </a:extLst>
              </a:tr>
              <a:tr h="370840">
                <a:tc>
                  <a:txBody>
                    <a:bodyPr/>
                    <a:lstStyle/>
                    <a:p>
                      <a:r>
                        <a:rPr lang="en-US" sz="2400" dirty="0" smtClean="0"/>
                        <a:t>Visiting (temporary)</a:t>
                      </a:r>
                      <a:endParaRPr lang="en-US" sz="2400" dirty="0"/>
                    </a:p>
                  </a:txBody>
                  <a:tcPr>
                    <a:noFill/>
                  </a:tcPr>
                </a:tc>
                <a:tc>
                  <a:txBody>
                    <a:bodyPr/>
                    <a:lstStyle/>
                    <a:p>
                      <a:pPr algn="r"/>
                      <a:r>
                        <a:rPr lang="en-US" sz="2400" dirty="0" smtClean="0"/>
                        <a:t>101</a:t>
                      </a:r>
                      <a:endParaRPr lang="en-US" sz="2400" dirty="0"/>
                    </a:p>
                  </a:txBody>
                  <a:tcPr>
                    <a:noFill/>
                  </a:tcPr>
                </a:tc>
                <a:extLst>
                  <a:ext uri="{0D108BD9-81ED-4DB2-BD59-A6C34878D82A}">
                    <a16:rowId xmlns:a16="http://schemas.microsoft.com/office/drawing/2014/main" val="10003"/>
                  </a:ext>
                </a:extLst>
              </a:tr>
              <a:tr h="370840">
                <a:tc>
                  <a:txBody>
                    <a:bodyPr/>
                    <a:lstStyle/>
                    <a:p>
                      <a:r>
                        <a:rPr lang="en-US" sz="2400" dirty="0" smtClean="0"/>
                        <a:t>Adjunct</a:t>
                      </a:r>
                      <a:endParaRPr lang="en-US" sz="2400" dirty="0"/>
                    </a:p>
                  </a:txBody>
                  <a:tcPr>
                    <a:noFill/>
                  </a:tcPr>
                </a:tc>
                <a:tc>
                  <a:txBody>
                    <a:bodyPr/>
                    <a:lstStyle/>
                    <a:p>
                      <a:pPr algn="r"/>
                      <a:r>
                        <a:rPr lang="en-US" sz="2400" dirty="0" smtClean="0"/>
                        <a:t>337</a:t>
                      </a:r>
                      <a:endParaRPr lang="en-US" sz="2400" dirty="0"/>
                    </a:p>
                  </a:txBody>
                  <a:tcPr>
                    <a:noFill/>
                  </a:tcPr>
                </a:tc>
                <a:extLst>
                  <a:ext uri="{0D108BD9-81ED-4DB2-BD59-A6C34878D82A}">
                    <a16:rowId xmlns:a16="http://schemas.microsoft.com/office/drawing/2014/main" val="10004"/>
                  </a:ext>
                </a:extLst>
              </a:tr>
            </a:tbl>
          </a:graphicData>
        </a:graphic>
      </p:graphicFrame>
      <p:pic>
        <p:nvPicPr>
          <p:cNvPr id="15" name="Picture 1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71823" y="1103789"/>
            <a:ext cx="2048149" cy="2697480"/>
          </a:xfrm>
          <a:prstGeom prst="rect">
            <a:avLst/>
          </a:prstGeom>
        </p:spPr>
      </p:pic>
      <p:pic>
        <p:nvPicPr>
          <p:cNvPr id="5" name="Picture 4"/>
          <p:cNvPicPr>
            <a:picLocks noChangeAspect="1"/>
          </p:cNvPicPr>
          <p:nvPr/>
        </p:nvPicPr>
        <p:blipFill>
          <a:blip r:embed="rId4"/>
          <a:stretch>
            <a:fillRect/>
          </a:stretch>
        </p:blipFill>
        <p:spPr>
          <a:xfrm>
            <a:off x="4870764" y="4046899"/>
            <a:ext cx="4051284" cy="2697480"/>
          </a:xfrm>
          <a:prstGeom prst="rect">
            <a:avLst/>
          </a:prstGeom>
        </p:spPr>
      </p:pic>
      <p:pic>
        <p:nvPicPr>
          <p:cNvPr id="1034" name="Picture 10" descr="ttps://marketing.purdue.edu/Toolkit/PhotoGalleries/InTheClassroom/ZAB26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101" y="4046899"/>
            <a:ext cx="4055603" cy="269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1928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Lines_7404.pdf"/>
          <p:cNvPicPr>
            <a:picLocks noChangeAspect="1"/>
          </p:cNvPicPr>
          <p:nvPr/>
        </p:nvPicPr>
        <p:blipFill>
          <a:blip r:embed="rId3" cstate="print">
            <a:extLst>
              <a:ext uri="{28A0092B-C50C-407E-A947-70E740481C1C}">
                <a14:useLocalDpi xmlns:a14="http://schemas.microsoft.com/office/drawing/2010/main"/>
              </a:ext>
            </a:extLst>
          </a:blip>
          <a:srcRect r="85207" b="61897"/>
          <a:stretch>
            <a:fillRect/>
          </a:stretch>
        </p:blipFill>
        <p:spPr bwMode="auto">
          <a:xfrm>
            <a:off x="0" y="1582738"/>
            <a:ext cx="774700" cy="1960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 name="Picture 4" descr="Lines_blk.pdf"/>
          <p:cNvPicPr>
            <a:picLocks noChangeAspect="1"/>
          </p:cNvPicPr>
          <p:nvPr/>
        </p:nvPicPr>
        <p:blipFill>
          <a:blip r:embed="rId4" cstate="print">
            <a:extLst>
              <a:ext uri="{28A0092B-C50C-407E-A947-70E740481C1C}">
                <a14:useLocalDpi xmlns:a14="http://schemas.microsoft.com/office/drawing/2010/main"/>
              </a:ext>
            </a:extLst>
          </a:blip>
          <a:srcRect l="9555" t="6477" b="22981"/>
          <a:stretch>
            <a:fillRect/>
          </a:stretch>
        </p:blipFill>
        <p:spPr bwMode="auto">
          <a:xfrm>
            <a:off x="873125" y="1582738"/>
            <a:ext cx="8270875" cy="1960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18" descr="PU_sigtab.eps"/>
          <p:cNvPicPr>
            <a:picLocks noChangeAspect="1"/>
          </p:cNvPicPr>
          <p:nvPr/>
        </p:nvPicPr>
        <p:blipFill>
          <a:blip r:embed="rId5" cstate="print">
            <a:extLst>
              <a:ext uri="{28A0092B-C50C-407E-A947-70E740481C1C}">
                <a14:useLocalDpi xmlns:a14="http://schemas.microsoft.com/office/drawing/2010/main"/>
              </a:ext>
            </a:extLst>
          </a:blip>
          <a:srcRect t="10748"/>
          <a:stretch>
            <a:fillRect/>
          </a:stretch>
        </p:blipFill>
        <p:spPr bwMode="auto">
          <a:xfrm>
            <a:off x="6935788" y="5830888"/>
            <a:ext cx="1941512" cy="103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1390356" y="5266903"/>
            <a:ext cx="184666" cy="1015663"/>
          </a:xfrm>
          <a:prstGeom prst="rect">
            <a:avLst/>
          </a:prstGeom>
        </p:spPr>
        <p:txBody>
          <a:bodyPr wrap="none">
            <a:spAutoFit/>
          </a:bodyPr>
          <a:lstStyle/>
          <a:p>
            <a:pPr defTabSz="914400">
              <a:defRPr/>
            </a:pPr>
            <a:endParaRPr lang="en-US" sz="2000" b="1" dirty="0">
              <a:solidFill>
                <a:srgbClr val="494333">
                  <a:alpha val="70000"/>
                </a:srgbClr>
              </a:solidFill>
              <a:latin typeface="Arial"/>
              <a:cs typeface="Arial"/>
            </a:endParaRPr>
          </a:p>
          <a:p>
            <a:pPr defTabSz="914400">
              <a:defRPr/>
            </a:pPr>
            <a:endParaRPr lang="en-US" sz="2000" b="1" dirty="0">
              <a:solidFill>
                <a:srgbClr val="494333">
                  <a:alpha val="70000"/>
                </a:srgbClr>
              </a:solidFill>
              <a:latin typeface="Arial"/>
              <a:cs typeface="Arial"/>
            </a:endParaRPr>
          </a:p>
          <a:p>
            <a:pPr defTabSz="914400">
              <a:defRPr/>
            </a:pPr>
            <a:endParaRPr lang="en-US" sz="2000" dirty="0">
              <a:solidFill>
                <a:prstClr val="black"/>
              </a:solidFill>
              <a:latin typeface="Arial"/>
            </a:endParaRPr>
          </a:p>
        </p:txBody>
      </p:sp>
      <p:sp>
        <p:nvSpPr>
          <p:cNvPr id="14344" name="TextBox 1"/>
          <p:cNvSpPr txBox="1">
            <a:spLocks noChangeArrowheads="1"/>
          </p:cNvSpPr>
          <p:nvPr/>
        </p:nvSpPr>
        <p:spPr bwMode="auto">
          <a:xfrm>
            <a:off x="1143000" y="2055187"/>
            <a:ext cx="7192962"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hangingPunct="1"/>
            <a:r>
              <a:rPr lang="en-US" sz="8000" i="1" dirty="0" smtClean="0">
                <a:solidFill>
                  <a:srgbClr val="A3792C"/>
                </a:solidFill>
                <a:latin typeface="Impact" charset="0"/>
                <a:cs typeface="Impact" charset="0"/>
              </a:rPr>
              <a:t>Thank You!</a:t>
            </a:r>
            <a:endParaRPr lang="en-US" sz="8000" i="1" dirty="0">
              <a:solidFill>
                <a:prstClr val="black"/>
              </a:solidFill>
            </a:endParaRPr>
          </a:p>
        </p:txBody>
      </p:sp>
      <p:sp>
        <p:nvSpPr>
          <p:cNvPr id="10" name="TextBox 9"/>
          <p:cNvSpPr txBox="1"/>
          <p:nvPr/>
        </p:nvSpPr>
        <p:spPr>
          <a:xfrm>
            <a:off x="1411818" y="4825266"/>
            <a:ext cx="6119282" cy="769441"/>
          </a:xfrm>
          <a:prstGeom prst="rect">
            <a:avLst/>
          </a:prstGeom>
          <a:noFill/>
        </p:spPr>
        <p:txBody>
          <a:bodyPr wrap="square" lIns="0" tIns="0" rIns="0" bIns="0">
            <a:spAutoFit/>
          </a:bodyPr>
          <a:lstStyle/>
          <a:p>
            <a:pPr>
              <a:defRPr/>
            </a:pPr>
            <a:r>
              <a:rPr lang="en-US" sz="2000" b="1" dirty="0" smtClean="0">
                <a:solidFill>
                  <a:srgbClr val="494333">
                    <a:alpha val="70000"/>
                  </a:srgbClr>
                </a:solidFill>
                <a:cs typeface="Arial"/>
              </a:rPr>
              <a:t>Peter </a:t>
            </a:r>
            <a:r>
              <a:rPr lang="en-US" sz="2000" b="1" dirty="0">
                <a:solidFill>
                  <a:srgbClr val="494333">
                    <a:alpha val="70000"/>
                  </a:srgbClr>
                </a:solidFill>
                <a:cs typeface="Arial"/>
              </a:rPr>
              <a:t>H</a:t>
            </a:r>
            <a:r>
              <a:rPr lang="en-US" sz="2000" b="1" dirty="0" smtClean="0">
                <a:solidFill>
                  <a:srgbClr val="494333">
                    <a:alpha val="70000"/>
                  </a:srgbClr>
                </a:solidFill>
                <a:cs typeface="Arial"/>
              </a:rPr>
              <a:t>ollenbeck</a:t>
            </a:r>
            <a:endParaRPr lang="en-US" sz="2000" b="1" dirty="0">
              <a:solidFill>
                <a:srgbClr val="494333">
                  <a:alpha val="70000"/>
                </a:srgbClr>
              </a:solidFill>
              <a:cs typeface="Arial"/>
            </a:endParaRPr>
          </a:p>
          <a:p>
            <a:pPr>
              <a:defRPr/>
            </a:pPr>
            <a:r>
              <a:rPr lang="en-US" sz="1600" dirty="0" smtClean="0">
                <a:solidFill>
                  <a:prstClr val="black"/>
                </a:solidFill>
              </a:rPr>
              <a:t>Vice Provost for Faculty Affairs</a:t>
            </a:r>
            <a:endParaRPr lang="en-US" sz="1600" dirty="0">
              <a:solidFill>
                <a:srgbClr val="494333">
                  <a:alpha val="70000"/>
                </a:srgbClr>
              </a:solidFill>
              <a:cs typeface="Arial"/>
            </a:endParaRPr>
          </a:p>
          <a:p>
            <a:pPr>
              <a:defRPr/>
            </a:pPr>
            <a:endParaRPr lang="en-US" sz="1400" b="1" dirty="0">
              <a:solidFill>
                <a:srgbClr val="494333">
                  <a:alpha val="70000"/>
                </a:srgbClr>
              </a:solidFill>
              <a:latin typeface="Calibri"/>
              <a:cs typeface="Arial"/>
            </a:endParaRPr>
          </a:p>
        </p:txBody>
      </p:sp>
      <p:sp>
        <p:nvSpPr>
          <p:cNvPr id="12" name="Date Placeholder 6"/>
          <p:cNvSpPr txBox="1">
            <a:spLocks/>
          </p:cNvSpPr>
          <p:nvPr/>
        </p:nvSpPr>
        <p:spPr>
          <a:xfrm>
            <a:off x="1329493" y="562421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Calibri" charset="0"/>
                <a:ea typeface="ＭＳ Ｐゴシック" charset="0"/>
                <a:cs typeface="ＭＳ Ｐゴシック" charset="0"/>
              </a:defRPr>
            </a:lvl1pPr>
            <a:lvl2pPr marL="37931725" indent="-37474525" algn="l" defTabSz="457200" rtl="0" eaLnBrk="1" latinLnBrk="0" hangingPunct="1">
              <a:defRPr sz="1800" kern="1200">
                <a:solidFill>
                  <a:schemeClr val="tx1"/>
                </a:solidFill>
                <a:latin typeface="Calibri" charset="0"/>
                <a:ea typeface="ＭＳ Ｐゴシック" charset="0"/>
                <a:cs typeface="+mn-cs"/>
              </a:defRPr>
            </a:lvl2pPr>
            <a:lvl3pPr marL="914400" algn="l" defTabSz="457200" rtl="0" eaLnBrk="1" latinLnBrk="0" hangingPunct="1">
              <a:defRPr sz="1800" kern="1200">
                <a:solidFill>
                  <a:schemeClr val="tx1"/>
                </a:solidFill>
                <a:latin typeface="Calibri" charset="0"/>
                <a:ea typeface="ＭＳ Ｐゴシック" charset="0"/>
                <a:cs typeface="+mn-cs"/>
              </a:defRPr>
            </a:lvl3pPr>
            <a:lvl4pPr marL="1371600" algn="l" defTabSz="457200" rtl="0" eaLnBrk="1" latinLnBrk="0" hangingPunct="1">
              <a:defRPr sz="1800" kern="1200">
                <a:solidFill>
                  <a:schemeClr val="tx1"/>
                </a:solidFill>
                <a:latin typeface="Calibri" charset="0"/>
                <a:ea typeface="ＭＳ Ｐゴシック" charset="0"/>
                <a:cs typeface="+mn-cs"/>
              </a:defRPr>
            </a:lvl4pPr>
            <a:lvl5pPr marL="1828800" algn="l" defTabSz="457200" rtl="0" eaLnBrk="1" latinLnBrk="0" hangingPunct="1">
              <a:defRPr sz="1800" kern="1200">
                <a:solidFill>
                  <a:schemeClr val="tx1"/>
                </a:solidFill>
                <a:latin typeface="Calibri" charset="0"/>
                <a:ea typeface="ＭＳ Ｐゴシック" charset="0"/>
                <a:cs typeface="+mn-cs"/>
              </a:defRPr>
            </a:lvl5pPr>
            <a:lvl6pPr marL="457200" algn="l" defTabSz="457200" rtl="0" eaLnBrk="1" fontAlgn="base" latinLnBrk="0" hangingPunct="1">
              <a:spcBef>
                <a:spcPct val="0"/>
              </a:spcBef>
              <a:spcAft>
                <a:spcPct val="0"/>
              </a:spcAft>
              <a:defRPr sz="1800" kern="1200">
                <a:solidFill>
                  <a:schemeClr val="tx1"/>
                </a:solidFill>
                <a:latin typeface="Calibri" charset="0"/>
                <a:ea typeface="ＭＳ Ｐゴシック" charset="0"/>
                <a:cs typeface="+mn-cs"/>
              </a:defRPr>
            </a:lvl6pPr>
            <a:lvl7pPr marL="914400" algn="l" defTabSz="457200" rtl="0" eaLnBrk="1" fontAlgn="base" latinLnBrk="0" hangingPunct="1">
              <a:spcBef>
                <a:spcPct val="0"/>
              </a:spcBef>
              <a:spcAft>
                <a:spcPct val="0"/>
              </a:spcAft>
              <a:defRPr sz="1800" kern="1200">
                <a:solidFill>
                  <a:schemeClr val="tx1"/>
                </a:solidFill>
                <a:latin typeface="Calibri" charset="0"/>
                <a:ea typeface="ＭＳ Ｐゴシック" charset="0"/>
                <a:cs typeface="+mn-cs"/>
              </a:defRPr>
            </a:lvl7pPr>
            <a:lvl8pPr marL="1371600" algn="l" defTabSz="457200" rtl="0" eaLnBrk="1" fontAlgn="base" latinLnBrk="0" hangingPunct="1">
              <a:spcBef>
                <a:spcPct val="0"/>
              </a:spcBef>
              <a:spcAft>
                <a:spcPct val="0"/>
              </a:spcAft>
              <a:defRPr sz="1800" kern="1200">
                <a:solidFill>
                  <a:schemeClr val="tx1"/>
                </a:solidFill>
                <a:latin typeface="Calibri" charset="0"/>
                <a:ea typeface="ＭＳ Ｐゴシック" charset="0"/>
                <a:cs typeface="+mn-cs"/>
              </a:defRPr>
            </a:lvl8pPr>
            <a:lvl9pPr marL="1828800" algn="l" defTabSz="457200" rtl="0" eaLnBrk="1" fontAlgn="base" latinLnBrk="0" hangingPunct="1">
              <a:spcBef>
                <a:spcPct val="0"/>
              </a:spcBef>
              <a:spcAft>
                <a:spcPct val="0"/>
              </a:spcAft>
              <a:defRPr sz="1800" kern="1200">
                <a:solidFill>
                  <a:schemeClr val="tx1"/>
                </a:solidFill>
                <a:latin typeface="Calibri" charset="0"/>
                <a:ea typeface="ＭＳ Ｐゴシック" charset="0"/>
                <a:cs typeface="+mn-cs"/>
              </a:defRPr>
            </a:lvl9pPr>
          </a:lstStyle>
          <a:p>
            <a:pPr>
              <a:defRPr/>
            </a:pPr>
            <a:r>
              <a:rPr lang="en-US" sz="1600" b="1" dirty="0" smtClean="0">
                <a:solidFill>
                  <a:srgbClr val="A3792C"/>
                </a:solidFill>
                <a:latin typeface="Calibri"/>
                <a:ea typeface="ＭＳ Ｐゴシック" charset="-128"/>
                <a:cs typeface="Calibri"/>
              </a:rPr>
              <a:t>17 October 2017</a:t>
            </a:r>
            <a:endParaRPr lang="en-US" sz="1600" b="1" dirty="0">
              <a:solidFill>
                <a:srgbClr val="A3792C"/>
              </a:solidFill>
              <a:latin typeface="Calibri"/>
              <a:ea typeface="ＭＳ Ｐゴシック" charset="-128"/>
              <a:cs typeface="Calibri"/>
            </a:endParaRPr>
          </a:p>
        </p:txBody>
      </p:sp>
    </p:spTree>
    <p:extLst>
      <p:ext uri="{BB962C8B-B14F-4D97-AF65-F5344CB8AC3E}">
        <p14:creationId xmlns:p14="http://schemas.microsoft.com/office/powerpoint/2010/main" val="11719474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3" y="1552761"/>
          <a:ext cx="5896775" cy="497172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2"/>
          <p:cNvSpPr>
            <a:spLocks noGrp="1"/>
          </p:cNvSpPr>
          <p:nvPr>
            <p:ph type="title"/>
          </p:nvPr>
        </p:nvSpPr>
        <p:spPr/>
        <p:txBody>
          <a:bodyPr/>
          <a:lstStyle/>
          <a:p>
            <a:pPr>
              <a:defRPr/>
            </a:pPr>
            <a:r>
              <a:rPr lang="en-US" dirty="0" smtClean="0"/>
              <a:t>PURDUE TENURE-TRACK FACULTY BY RANK</a:t>
            </a:r>
            <a:endParaRPr lang="en-US" sz="3200" dirty="0"/>
          </a:p>
        </p:txBody>
      </p:sp>
      <p:sp>
        <p:nvSpPr>
          <p:cNvPr id="3" name="TextBox 2"/>
          <p:cNvSpPr txBox="1"/>
          <p:nvPr/>
        </p:nvSpPr>
        <p:spPr>
          <a:xfrm>
            <a:off x="441326" y="872955"/>
            <a:ext cx="2099735" cy="523220"/>
          </a:xfrm>
          <a:prstGeom prst="rect">
            <a:avLst/>
          </a:prstGeom>
          <a:noFill/>
        </p:spPr>
        <p:txBody>
          <a:bodyPr wrap="square" rtlCol="0">
            <a:spAutoFit/>
          </a:bodyPr>
          <a:lstStyle/>
          <a:p>
            <a:r>
              <a:rPr lang="en-US" sz="2800" b="1" dirty="0" smtClean="0">
                <a:solidFill>
                  <a:srgbClr val="AF6E02"/>
                </a:solidFill>
              </a:rPr>
              <a:t>2016</a:t>
            </a:r>
            <a:endParaRPr lang="en-US" sz="2800" b="1" dirty="0">
              <a:solidFill>
                <a:srgbClr val="AF6E02"/>
              </a:solidFill>
            </a:endParaRPr>
          </a:p>
        </p:txBody>
      </p:sp>
      <p:pic>
        <p:nvPicPr>
          <p:cNvPr id="7" name="Picture 10" descr="http://news.uns.purdue.edu/images/2012/lelievre-lab02.jpg"/>
          <p:cNvPicPr>
            <a:picLocks noChangeAspect="1" noChangeArrowheads="1"/>
          </p:cNvPicPr>
          <p:nvPr/>
        </p:nvPicPr>
        <p:blipFill>
          <a:blip r:embed="rId4"/>
          <a:srcRect/>
          <a:stretch>
            <a:fillRect/>
          </a:stretch>
        </p:blipFill>
        <p:spPr bwMode="auto">
          <a:xfrm>
            <a:off x="7070786" y="3462313"/>
            <a:ext cx="1621023" cy="1340529"/>
          </a:xfrm>
          <a:prstGeom prst="rect">
            <a:avLst/>
          </a:prstGeom>
          <a:noFill/>
        </p:spPr>
      </p:pic>
      <p:pic>
        <p:nvPicPr>
          <p:cNvPr id="8" name="Picture 7" descr="nadiaBrow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04849" y="5051773"/>
            <a:ext cx="2839153" cy="1639513"/>
          </a:xfrm>
          <a:prstGeom prst="rect">
            <a:avLst/>
          </a:prstGeom>
        </p:spPr>
      </p:pic>
      <p:pic>
        <p:nvPicPr>
          <p:cNvPr id="9" name="Picture 8" descr="carlson-b13.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03596" y="3288235"/>
            <a:ext cx="1036369" cy="1655532"/>
          </a:xfrm>
          <a:prstGeom prst="rect">
            <a:avLst/>
          </a:prstGeom>
        </p:spPr>
      </p:pic>
      <p:pic>
        <p:nvPicPr>
          <p:cNvPr id="10" name="Picture 9" descr="valeriaSinclair-Chapman.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18595" y="1572250"/>
            <a:ext cx="2525407" cy="1615340"/>
          </a:xfrm>
          <a:prstGeom prst="rect">
            <a:avLst/>
          </a:prstGeom>
        </p:spPr>
      </p:pic>
      <p:pic>
        <p:nvPicPr>
          <p:cNvPr id="11" name="Picture 4" descr="Picture of AGUILA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66585" y="1415593"/>
            <a:ext cx="1151888" cy="161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1649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bwMode="auto">
          <a:xfrm>
            <a:off x="441324" y="1236582"/>
            <a:ext cx="8093076" cy="484813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Clr>
                <a:srgbClr val="AF6E02"/>
              </a:buClr>
            </a:pPr>
            <a:r>
              <a:rPr lang="en-US" dirty="0">
                <a:ea typeface="Arial"/>
              </a:rPr>
              <a:t>Strong predictor of pre-tenure faculty satisfaction and success: </a:t>
            </a:r>
            <a:r>
              <a:rPr lang="en-US" i="1" dirty="0">
                <a:ea typeface="Arial"/>
              </a:rPr>
              <a:t>understanding the </a:t>
            </a:r>
            <a:r>
              <a:rPr lang="en-US" i="1" dirty="0" smtClean="0">
                <a:ea typeface="Arial"/>
              </a:rPr>
              <a:t/>
            </a:r>
            <a:br>
              <a:rPr lang="en-US" i="1" dirty="0" smtClean="0">
                <a:ea typeface="Arial"/>
              </a:rPr>
            </a:br>
            <a:r>
              <a:rPr lang="en-US" i="1" dirty="0" smtClean="0">
                <a:ea typeface="Arial"/>
              </a:rPr>
              <a:t>P </a:t>
            </a:r>
            <a:r>
              <a:rPr lang="en-US" i="1" dirty="0">
                <a:ea typeface="Arial"/>
              </a:rPr>
              <a:t>&amp; T process.</a:t>
            </a:r>
            <a:r>
              <a:rPr lang="en-US" dirty="0">
                <a:ea typeface="Arial"/>
              </a:rPr>
              <a:t> </a:t>
            </a:r>
          </a:p>
          <a:p>
            <a:pPr>
              <a:buClr>
                <a:srgbClr val="AF6E02"/>
              </a:buClr>
            </a:pPr>
            <a:r>
              <a:rPr lang="en-US" dirty="0">
                <a:ea typeface="Arial"/>
              </a:rPr>
              <a:t>P &amp; T </a:t>
            </a:r>
            <a:r>
              <a:rPr lang="en-US" i="1" dirty="0"/>
              <a:t>Policy</a:t>
            </a:r>
            <a:r>
              <a:rPr lang="en-US" dirty="0"/>
              <a:t>, </a:t>
            </a:r>
            <a:r>
              <a:rPr lang="en-US" i="1" dirty="0"/>
              <a:t>Procedures</a:t>
            </a:r>
            <a:r>
              <a:rPr lang="en-US" dirty="0"/>
              <a:t>, and </a:t>
            </a:r>
            <a:r>
              <a:rPr lang="en-US" i="1" dirty="0"/>
              <a:t>Criteria</a:t>
            </a:r>
            <a:r>
              <a:rPr lang="en-US" dirty="0"/>
              <a:t> have been refined and clarified, are posted on the </a:t>
            </a:r>
            <a:r>
              <a:rPr lang="en-US" dirty="0" smtClean="0"/>
              <a:t/>
            </a:r>
            <a:br>
              <a:rPr lang="en-US" dirty="0" smtClean="0"/>
            </a:br>
            <a:r>
              <a:rPr lang="en-US" dirty="0" smtClean="0"/>
              <a:t>web </a:t>
            </a:r>
            <a:r>
              <a:rPr lang="en-US" dirty="0"/>
              <a:t>site</a:t>
            </a:r>
            <a:r>
              <a:rPr lang="en-US" dirty="0" smtClean="0"/>
              <a:t>.</a:t>
            </a:r>
            <a:endParaRPr lang="en-US" dirty="0"/>
          </a:p>
          <a:p>
            <a:pPr>
              <a:buClr>
                <a:srgbClr val="AF6E02"/>
              </a:buClr>
            </a:pPr>
            <a:r>
              <a:rPr lang="en-US" dirty="0">
                <a:ea typeface="Arial"/>
              </a:rPr>
              <a:t>Process also summarized and reinforced for all units in annual letter, the “</a:t>
            </a:r>
            <a:r>
              <a:rPr lang="en-US" i="1" dirty="0">
                <a:ea typeface="Arial"/>
              </a:rPr>
              <a:t>Provost’s Memo</a:t>
            </a:r>
            <a:r>
              <a:rPr lang="en-US" dirty="0">
                <a:ea typeface="Arial"/>
              </a:rPr>
              <a:t>”</a:t>
            </a:r>
          </a:p>
          <a:p>
            <a:endParaRPr lang="en-US" b="1" dirty="0" smtClean="0">
              <a:ea typeface="Arial"/>
              <a:hlinkClick r:id="rId3"/>
            </a:endParaRPr>
          </a:p>
          <a:p>
            <a:pPr marL="0" indent="0">
              <a:buNone/>
            </a:pPr>
            <a:r>
              <a:rPr lang="en-US" sz="2200" dirty="0" smtClean="0">
                <a:ea typeface="Arial"/>
                <a:hlinkClick r:id="rId3"/>
              </a:rPr>
              <a:t>http</a:t>
            </a:r>
            <a:r>
              <a:rPr lang="en-US" sz="2200" dirty="0">
                <a:ea typeface="Arial"/>
                <a:hlinkClick r:id="rId3"/>
              </a:rPr>
              <a:t>://www.purdue.edu/provost/faculty/promotionandtenure.html</a:t>
            </a:r>
            <a:endParaRPr lang="en-US" sz="2200" dirty="0">
              <a:ea typeface="Arial"/>
            </a:endParaRPr>
          </a:p>
          <a:p>
            <a:endParaRPr lang="en-US" dirty="0"/>
          </a:p>
          <a:p>
            <a:endParaRPr lang="en-US" sz="3200" dirty="0">
              <a:latin typeface="Arial" charset="0"/>
              <a:ea typeface="ＭＳ Ｐゴシック" charset="0"/>
              <a:cs typeface="ＭＳ Ｐゴシック" charset="0"/>
            </a:endParaRPr>
          </a:p>
        </p:txBody>
      </p:sp>
      <p:sp>
        <p:nvSpPr>
          <p:cNvPr id="5" name="Title 2"/>
          <p:cNvSpPr>
            <a:spLocks noGrp="1"/>
          </p:cNvSpPr>
          <p:nvPr>
            <p:ph type="title"/>
          </p:nvPr>
        </p:nvSpPr>
        <p:spPr/>
        <p:txBody>
          <a:bodyPr/>
          <a:lstStyle/>
          <a:p>
            <a:pPr>
              <a:defRPr/>
            </a:pPr>
            <a:r>
              <a:rPr lang="en-US" dirty="0" smtClean="0"/>
              <a:t>PROMOTION AND TENURE</a:t>
            </a:r>
            <a:endParaRPr lang="en-US" dirty="0"/>
          </a:p>
        </p:txBody>
      </p:sp>
    </p:spTree>
    <p:extLst>
      <p:ext uri="{BB962C8B-B14F-4D97-AF65-F5344CB8AC3E}">
        <p14:creationId xmlns:p14="http://schemas.microsoft.com/office/powerpoint/2010/main" val="41728515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lstStyle/>
          <a:p>
            <a:pPr>
              <a:defRPr/>
            </a:pPr>
            <a:r>
              <a:rPr lang="en-US" dirty="0"/>
              <a:t>Promotion and Tenure</a:t>
            </a:r>
          </a:p>
        </p:txBody>
      </p:sp>
      <p:sp>
        <p:nvSpPr>
          <p:cNvPr id="5" name="Content Placeholder 1"/>
          <p:cNvSpPr>
            <a:spLocks noGrp="1"/>
          </p:cNvSpPr>
          <p:nvPr>
            <p:ph idx="1"/>
          </p:nvPr>
        </p:nvSpPr>
        <p:spPr bwMode="auto">
          <a:xfrm>
            <a:off x="441324" y="1287156"/>
            <a:ext cx="7915276" cy="488504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Clr>
                <a:srgbClr val="AF6E02"/>
              </a:buClr>
            </a:pPr>
            <a:r>
              <a:rPr lang="en-US" dirty="0">
                <a:ea typeface="Arial"/>
              </a:rPr>
              <a:t>Three related but separate documents</a:t>
            </a:r>
            <a:r>
              <a:rPr lang="en-US" dirty="0" smtClean="0">
                <a:ea typeface="Arial"/>
              </a:rPr>
              <a:t>:</a:t>
            </a:r>
            <a:endParaRPr lang="en-US" dirty="0">
              <a:ea typeface="Arial"/>
            </a:endParaRPr>
          </a:p>
          <a:p>
            <a:pPr>
              <a:buClr>
                <a:srgbClr val="AF6E02"/>
              </a:buClr>
            </a:pPr>
            <a:r>
              <a:rPr lang="en-US" dirty="0">
                <a:solidFill>
                  <a:srgbClr val="0000FF"/>
                </a:solidFill>
                <a:ea typeface="Arial"/>
              </a:rPr>
              <a:t>POLICY: </a:t>
            </a:r>
            <a:r>
              <a:rPr lang="en-US" dirty="0">
                <a:solidFill>
                  <a:schemeClr val="tx1"/>
                </a:solidFill>
                <a:ea typeface="Arial"/>
              </a:rPr>
              <a:t>defines what do we do, why, and who is </a:t>
            </a:r>
            <a:r>
              <a:rPr lang="en-US" dirty="0" smtClean="0">
                <a:solidFill>
                  <a:schemeClr val="tx1"/>
                </a:solidFill>
                <a:ea typeface="Arial"/>
              </a:rPr>
              <a:t>responsible</a:t>
            </a:r>
            <a:endParaRPr lang="en-US" dirty="0">
              <a:solidFill>
                <a:schemeClr val="tx1"/>
              </a:solidFill>
              <a:ea typeface="Arial"/>
            </a:endParaRPr>
          </a:p>
          <a:p>
            <a:pPr>
              <a:buClr>
                <a:srgbClr val="AF6E02"/>
              </a:buClr>
            </a:pPr>
            <a:r>
              <a:rPr lang="en-US" dirty="0">
                <a:solidFill>
                  <a:srgbClr val="0000FF"/>
                </a:solidFill>
                <a:ea typeface="Arial"/>
              </a:rPr>
              <a:t>PROCEDURES: </a:t>
            </a:r>
            <a:r>
              <a:rPr lang="en-US" dirty="0">
                <a:solidFill>
                  <a:schemeClr val="tx1"/>
                </a:solidFill>
                <a:ea typeface="Arial"/>
              </a:rPr>
              <a:t>exactly how is the process carried out</a:t>
            </a:r>
            <a:r>
              <a:rPr lang="en-US" dirty="0" smtClean="0">
                <a:solidFill>
                  <a:schemeClr val="tx1"/>
                </a:solidFill>
                <a:ea typeface="Arial"/>
              </a:rPr>
              <a:t>?</a:t>
            </a:r>
            <a:endParaRPr lang="en-US" b="1" dirty="0">
              <a:solidFill>
                <a:schemeClr val="tx1"/>
              </a:solidFill>
              <a:ea typeface="Arial"/>
            </a:endParaRPr>
          </a:p>
          <a:p>
            <a:pPr>
              <a:buClr>
                <a:srgbClr val="AF6E02"/>
              </a:buClr>
            </a:pPr>
            <a:r>
              <a:rPr lang="en-US" dirty="0">
                <a:solidFill>
                  <a:srgbClr val="0000FF"/>
                </a:solidFill>
                <a:ea typeface="Arial"/>
              </a:rPr>
              <a:t>CRITERIA: </a:t>
            </a:r>
            <a:r>
              <a:rPr lang="en-US" dirty="0">
                <a:solidFill>
                  <a:schemeClr val="tx1"/>
                </a:solidFill>
                <a:ea typeface="Arial"/>
              </a:rPr>
              <a:t>what are the yardsticks by which faculty achievement is measured in each discipline</a:t>
            </a:r>
            <a:r>
              <a:rPr lang="en-US" dirty="0" smtClean="0">
                <a:solidFill>
                  <a:schemeClr val="tx1"/>
                </a:solidFill>
                <a:ea typeface="Arial"/>
              </a:rPr>
              <a:t>?</a:t>
            </a:r>
            <a:endParaRPr lang="en-US" dirty="0">
              <a:solidFill>
                <a:schemeClr val="tx1"/>
              </a:solidFill>
              <a:ea typeface="Arial"/>
            </a:endParaRPr>
          </a:p>
          <a:p>
            <a:pPr>
              <a:buClr>
                <a:srgbClr val="AF6E02"/>
              </a:buClr>
            </a:pPr>
            <a:r>
              <a:rPr lang="en-US" dirty="0">
                <a:solidFill>
                  <a:srgbClr val="0000FF"/>
                </a:solidFill>
                <a:ea typeface="Arial"/>
              </a:rPr>
              <a:t>(Plus, the annual Provost’s Memo)</a:t>
            </a:r>
          </a:p>
        </p:txBody>
      </p:sp>
    </p:spTree>
    <p:extLst>
      <p:ext uri="{BB962C8B-B14F-4D97-AF65-F5344CB8AC3E}">
        <p14:creationId xmlns:p14="http://schemas.microsoft.com/office/powerpoint/2010/main" val="22248501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24" y="1346424"/>
            <a:ext cx="7528503" cy="4403384"/>
          </a:xfrm>
        </p:spPr>
        <p:txBody>
          <a:bodyPr/>
          <a:lstStyle/>
          <a:p>
            <a:pPr>
              <a:buClr>
                <a:srgbClr val="AF6E02"/>
              </a:buClr>
              <a:buFont typeface="Arial" charset="0"/>
              <a:buChar char="•"/>
            </a:pPr>
            <a:r>
              <a:rPr lang="en-US" dirty="0">
                <a:ea typeface="Arial"/>
              </a:rPr>
              <a:t>Three related but separate documents</a:t>
            </a:r>
            <a:r>
              <a:rPr lang="en-US" dirty="0" smtClean="0">
                <a:ea typeface="Arial"/>
              </a:rPr>
              <a:t>:</a:t>
            </a:r>
            <a:endParaRPr lang="en-US" dirty="0">
              <a:ea typeface="Arial"/>
            </a:endParaRPr>
          </a:p>
          <a:p>
            <a:pPr>
              <a:buClr>
                <a:srgbClr val="AF6E02"/>
              </a:buClr>
              <a:buFont typeface="Arial" charset="0"/>
              <a:buChar char="•"/>
            </a:pPr>
            <a:r>
              <a:rPr lang="en-US" dirty="0">
                <a:solidFill>
                  <a:srgbClr val="66CCFF"/>
                </a:solidFill>
                <a:ea typeface="Arial"/>
              </a:rPr>
              <a:t>POLICY: defines what do we do, why, and who is </a:t>
            </a:r>
            <a:r>
              <a:rPr lang="en-US" dirty="0" smtClean="0">
                <a:solidFill>
                  <a:srgbClr val="66CCFF"/>
                </a:solidFill>
                <a:ea typeface="Arial"/>
              </a:rPr>
              <a:t>responsible</a:t>
            </a:r>
            <a:endParaRPr lang="en-US" dirty="0">
              <a:solidFill>
                <a:srgbClr val="66CCFF"/>
              </a:solidFill>
              <a:ea typeface="Arial"/>
            </a:endParaRPr>
          </a:p>
          <a:p>
            <a:pPr>
              <a:buClr>
                <a:srgbClr val="AF6E02"/>
              </a:buClr>
              <a:buFont typeface="Arial" charset="0"/>
              <a:buChar char="•"/>
            </a:pPr>
            <a:r>
              <a:rPr lang="en-US" dirty="0">
                <a:solidFill>
                  <a:srgbClr val="66CCFF"/>
                </a:solidFill>
                <a:ea typeface="Arial"/>
              </a:rPr>
              <a:t>PROCEDURES: exactly how is the process carried out</a:t>
            </a:r>
            <a:r>
              <a:rPr lang="en-US" dirty="0" smtClean="0">
                <a:solidFill>
                  <a:srgbClr val="66CCFF"/>
                </a:solidFill>
                <a:ea typeface="Arial"/>
              </a:rPr>
              <a:t>?</a:t>
            </a:r>
            <a:endParaRPr lang="en-US" b="1" dirty="0">
              <a:solidFill>
                <a:srgbClr val="0000FF"/>
              </a:solidFill>
              <a:ea typeface="Arial"/>
            </a:endParaRPr>
          </a:p>
          <a:p>
            <a:pPr>
              <a:buClr>
                <a:srgbClr val="AF6E02"/>
              </a:buClr>
              <a:buFont typeface="Arial" charset="0"/>
              <a:buChar char="•"/>
            </a:pPr>
            <a:r>
              <a:rPr lang="en-US" dirty="0">
                <a:solidFill>
                  <a:srgbClr val="0000FF"/>
                </a:solidFill>
                <a:ea typeface="Arial"/>
              </a:rPr>
              <a:t>CRITERIA: </a:t>
            </a:r>
            <a:r>
              <a:rPr lang="en-US" dirty="0">
                <a:solidFill>
                  <a:schemeClr val="tx1"/>
                </a:solidFill>
                <a:ea typeface="Arial"/>
              </a:rPr>
              <a:t>what are the yardsticks by which faculty achievement is measured in </a:t>
            </a:r>
            <a:r>
              <a:rPr lang="en-US" u="sng" dirty="0">
                <a:solidFill>
                  <a:schemeClr val="tx1"/>
                </a:solidFill>
                <a:ea typeface="Arial"/>
              </a:rPr>
              <a:t>each discipline</a:t>
            </a:r>
            <a:r>
              <a:rPr lang="en-US" dirty="0" smtClean="0">
                <a:solidFill>
                  <a:schemeClr val="tx1"/>
                </a:solidFill>
                <a:ea typeface="Arial"/>
              </a:rPr>
              <a:t>?</a:t>
            </a:r>
            <a:endParaRPr lang="en-US" dirty="0">
              <a:solidFill>
                <a:schemeClr val="tx1"/>
              </a:solidFill>
              <a:ea typeface="Arial"/>
            </a:endParaRPr>
          </a:p>
          <a:p>
            <a:pPr>
              <a:buClr>
                <a:srgbClr val="AF6E02"/>
              </a:buClr>
              <a:buFont typeface="Arial" charset="0"/>
              <a:buChar char="•"/>
            </a:pPr>
            <a:r>
              <a:rPr lang="en-US" dirty="0">
                <a:solidFill>
                  <a:srgbClr val="66CCFF"/>
                </a:solidFill>
                <a:ea typeface="Arial"/>
              </a:rPr>
              <a:t>(Plus, the annual Provost’s Memo)</a:t>
            </a:r>
          </a:p>
          <a:p>
            <a:endParaRPr lang="en-US" dirty="0"/>
          </a:p>
        </p:txBody>
      </p:sp>
      <p:sp>
        <p:nvSpPr>
          <p:cNvPr id="3" name="Title 2"/>
          <p:cNvSpPr>
            <a:spLocks noGrp="1"/>
          </p:cNvSpPr>
          <p:nvPr>
            <p:ph type="title"/>
          </p:nvPr>
        </p:nvSpPr>
        <p:spPr/>
        <p:txBody>
          <a:bodyPr/>
          <a:lstStyle/>
          <a:p>
            <a:r>
              <a:rPr lang="en-US" dirty="0" smtClean="0"/>
              <a:t>PROMOTION AND TENURE</a:t>
            </a:r>
            <a:endParaRPr lang="en-US" dirty="0"/>
          </a:p>
        </p:txBody>
      </p:sp>
    </p:spTree>
    <p:extLst>
      <p:ext uri="{BB962C8B-B14F-4D97-AF65-F5344CB8AC3E}">
        <p14:creationId xmlns:p14="http://schemas.microsoft.com/office/powerpoint/2010/main" val="18810262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24" y="1346424"/>
            <a:ext cx="7601240" cy="5031798"/>
          </a:xfrm>
        </p:spPr>
        <p:txBody>
          <a:bodyPr/>
          <a:lstStyle/>
          <a:p>
            <a:pPr>
              <a:buNone/>
            </a:pPr>
            <a:r>
              <a:rPr lang="en-US" sz="2400" i="1" dirty="0"/>
              <a:t>“…to be considered for promotion, a faculty member should have demonstrated excellence and scholarly productivity in at least one of these areas.  Ordinarily, strength should be manifest in more than one of these areas</a:t>
            </a:r>
            <a:r>
              <a:rPr lang="en-US" sz="2400" i="1" dirty="0" smtClean="0"/>
              <a:t>.”</a:t>
            </a:r>
          </a:p>
          <a:p>
            <a:pPr>
              <a:buNone/>
            </a:pPr>
            <a:endParaRPr lang="en-US" sz="2400" i="1" dirty="0"/>
          </a:p>
          <a:p>
            <a:pPr>
              <a:buClr>
                <a:srgbClr val="AF6E02"/>
              </a:buClr>
            </a:pPr>
            <a:r>
              <a:rPr lang="en-US" sz="3200" dirty="0">
                <a:solidFill>
                  <a:srgbClr val="0000FF"/>
                </a:solidFill>
              </a:rPr>
              <a:t>DISCOVERY</a:t>
            </a:r>
            <a:r>
              <a:rPr lang="en-US" sz="3200" i="1" dirty="0">
                <a:solidFill>
                  <a:srgbClr val="0000FF"/>
                </a:solidFill>
              </a:rPr>
              <a:t> </a:t>
            </a:r>
            <a:r>
              <a:rPr lang="en-US" sz="3200" dirty="0"/>
              <a:t>(research)  </a:t>
            </a:r>
          </a:p>
          <a:p>
            <a:pPr>
              <a:buClr>
                <a:srgbClr val="AF6E02"/>
              </a:buClr>
            </a:pPr>
            <a:r>
              <a:rPr lang="en-US" sz="3200" dirty="0">
                <a:solidFill>
                  <a:srgbClr val="0000FF"/>
                </a:solidFill>
              </a:rPr>
              <a:t>LEARNING </a:t>
            </a:r>
            <a:r>
              <a:rPr lang="en-US" sz="3200" dirty="0"/>
              <a:t>(teaching)</a:t>
            </a:r>
          </a:p>
          <a:p>
            <a:pPr>
              <a:buClr>
                <a:srgbClr val="AF6E02"/>
              </a:buClr>
            </a:pPr>
            <a:r>
              <a:rPr lang="en-US" sz="3200" dirty="0">
                <a:solidFill>
                  <a:srgbClr val="0000FF"/>
                </a:solidFill>
              </a:rPr>
              <a:t>ENGAGEMENT </a:t>
            </a:r>
            <a:r>
              <a:rPr lang="en-US" sz="3200" dirty="0"/>
              <a:t>(</a:t>
            </a:r>
            <a:r>
              <a:rPr lang="en-US" sz="3200" dirty="0" smtClean="0"/>
              <a:t>dept., </a:t>
            </a:r>
            <a:r>
              <a:rPr lang="en-US" sz="3200" dirty="0"/>
              <a:t>PU, profession, community, state, world)   </a:t>
            </a:r>
          </a:p>
          <a:p>
            <a:pPr>
              <a:buClr>
                <a:srgbClr val="AF6E02"/>
              </a:buClr>
            </a:pPr>
            <a:endParaRPr lang="en-US" dirty="0"/>
          </a:p>
        </p:txBody>
      </p:sp>
      <p:sp>
        <p:nvSpPr>
          <p:cNvPr id="3" name="Title 2"/>
          <p:cNvSpPr>
            <a:spLocks noGrp="1"/>
          </p:cNvSpPr>
          <p:nvPr>
            <p:ph type="title"/>
          </p:nvPr>
        </p:nvSpPr>
        <p:spPr/>
        <p:txBody>
          <a:bodyPr/>
          <a:lstStyle/>
          <a:p>
            <a:r>
              <a:rPr lang="en-US" dirty="0" smtClean="0"/>
              <a:t>TENURE AT PURDUE</a:t>
            </a:r>
            <a:endParaRPr lang="en-US" dirty="0"/>
          </a:p>
        </p:txBody>
      </p:sp>
    </p:spTree>
    <p:extLst>
      <p:ext uri="{BB962C8B-B14F-4D97-AF65-F5344CB8AC3E}">
        <p14:creationId xmlns:p14="http://schemas.microsoft.com/office/powerpoint/2010/main" val="17967140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1324" y="1500662"/>
            <a:ext cx="7601240" cy="4206077"/>
          </a:xfrm>
        </p:spPr>
        <p:txBody>
          <a:bodyPr/>
          <a:lstStyle/>
          <a:p>
            <a:r>
              <a:rPr lang="en-US" dirty="0" smtClean="0"/>
              <a:t>Your college and school/</a:t>
            </a:r>
            <a:r>
              <a:rPr lang="en-US" dirty="0" err="1" smtClean="0"/>
              <a:t>dept</a:t>
            </a:r>
            <a:r>
              <a:rPr lang="en-US" dirty="0" smtClean="0"/>
              <a:t> should have written promotion criteria</a:t>
            </a:r>
          </a:p>
          <a:p>
            <a:endParaRPr lang="en-US" dirty="0" smtClean="0"/>
          </a:p>
          <a:p>
            <a:pPr>
              <a:buClr>
                <a:srgbClr val="AF6E02"/>
              </a:buClr>
            </a:pPr>
            <a:r>
              <a:rPr lang="en-US" dirty="0" smtClean="0"/>
              <a:t>These will differ among units, and perhaps even among sub-disciplines within a </a:t>
            </a:r>
            <a:r>
              <a:rPr lang="en-US" dirty="0" err="1" smtClean="0"/>
              <a:t>dept</a:t>
            </a:r>
            <a:endParaRPr lang="en-US" dirty="0" smtClean="0"/>
          </a:p>
          <a:p>
            <a:pPr>
              <a:buClr>
                <a:srgbClr val="AF6E02"/>
              </a:buClr>
            </a:pPr>
            <a:endParaRPr lang="en-US" dirty="0" smtClean="0"/>
          </a:p>
          <a:p>
            <a:pPr>
              <a:buClr>
                <a:srgbClr val="AF6E02"/>
              </a:buClr>
            </a:pPr>
            <a:r>
              <a:rPr lang="en-US" dirty="0" smtClean="0"/>
              <a:t>In all cases, these criteria, by university guidelines, must value </a:t>
            </a:r>
            <a:r>
              <a:rPr lang="en-US" b="1" dirty="0" smtClean="0"/>
              <a:t>impact</a:t>
            </a:r>
            <a:r>
              <a:rPr lang="en-US" dirty="0" smtClean="0"/>
              <a:t> foremost</a:t>
            </a:r>
          </a:p>
          <a:p>
            <a:pPr>
              <a:buClr>
                <a:srgbClr val="AF6E02"/>
              </a:buClr>
            </a:pPr>
            <a:endParaRPr lang="en-US" dirty="0"/>
          </a:p>
        </p:txBody>
      </p:sp>
      <p:sp>
        <p:nvSpPr>
          <p:cNvPr id="3" name="Title 2"/>
          <p:cNvSpPr>
            <a:spLocks noGrp="1"/>
          </p:cNvSpPr>
          <p:nvPr>
            <p:ph type="title"/>
          </p:nvPr>
        </p:nvSpPr>
        <p:spPr/>
        <p:txBody>
          <a:bodyPr/>
          <a:lstStyle/>
          <a:p>
            <a:r>
              <a:rPr lang="en-US" dirty="0"/>
              <a:t>PROMOTION AND TENURE</a:t>
            </a:r>
          </a:p>
        </p:txBody>
      </p:sp>
    </p:spTree>
    <p:extLst>
      <p:ext uri="{BB962C8B-B14F-4D97-AF65-F5344CB8AC3E}">
        <p14:creationId xmlns:p14="http://schemas.microsoft.com/office/powerpoint/2010/main" val="10082506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Mentoring</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194" r="1"/>
          <a:stretch/>
        </p:blipFill>
        <p:spPr>
          <a:xfrm>
            <a:off x="7326216" y="4533719"/>
            <a:ext cx="1602268" cy="1540036"/>
          </a:xfrm>
          <a:prstGeom prst="rect">
            <a:avLst/>
          </a:prstGeom>
        </p:spPr>
      </p:pic>
      <p:sp>
        <p:nvSpPr>
          <p:cNvPr id="6" name="Content Placeholder 5"/>
          <p:cNvSpPr>
            <a:spLocks noGrp="1"/>
          </p:cNvSpPr>
          <p:nvPr>
            <p:ph idx="1"/>
          </p:nvPr>
        </p:nvSpPr>
        <p:spPr>
          <a:xfrm>
            <a:off x="441323" y="1585029"/>
            <a:ext cx="7578957" cy="4403384"/>
          </a:xfrm>
        </p:spPr>
        <p:txBody>
          <a:bodyPr/>
          <a:lstStyle/>
          <a:p>
            <a:pPr>
              <a:buClr>
                <a:srgbClr val="AF6E02"/>
              </a:buClr>
            </a:pPr>
            <a:r>
              <a:rPr lang="en-US" sz="2400" dirty="0" smtClean="0"/>
              <a:t>Faculty-to-Student</a:t>
            </a:r>
          </a:p>
          <a:p>
            <a:pPr>
              <a:buClr>
                <a:srgbClr val="AF6E02"/>
              </a:buClr>
            </a:pPr>
            <a:r>
              <a:rPr lang="en-US" sz="2400" i="1" dirty="0" smtClean="0"/>
              <a:t>“Commitment </a:t>
            </a:r>
            <a:r>
              <a:rPr lang="en-US" sz="2400" i="1" dirty="0"/>
              <a:t>to active and responsive mentorship, as well as an active role in mentoring, advising and supporting the academic success of students and postdoctoral scientists, will also be documented as part of the process that defines tenure and promotion</a:t>
            </a:r>
            <a:r>
              <a:rPr lang="en-US" sz="2400" i="1" dirty="0" smtClean="0"/>
              <a:t>.”</a:t>
            </a:r>
          </a:p>
          <a:p>
            <a:pPr>
              <a:buClr>
                <a:srgbClr val="AF6E02"/>
              </a:buClr>
            </a:pPr>
            <a:r>
              <a:rPr lang="en-US" sz="2400" dirty="0" smtClean="0"/>
              <a:t>Range of skills and opportunities</a:t>
            </a:r>
            <a:endParaRPr lang="en-US" sz="2400" dirty="0"/>
          </a:p>
          <a:p>
            <a:pPr lvl="1">
              <a:buClr>
                <a:srgbClr val="AF6E02"/>
              </a:buClr>
            </a:pPr>
            <a:r>
              <a:rPr lang="en-US" sz="2400" dirty="0" smtClean="0"/>
              <a:t>Classes and labs, honors tutorials, TAs</a:t>
            </a:r>
            <a:endParaRPr lang="en-US" sz="2400" dirty="0"/>
          </a:p>
          <a:p>
            <a:pPr lvl="1">
              <a:buClr>
                <a:srgbClr val="AF6E02"/>
              </a:buClr>
            </a:pPr>
            <a:r>
              <a:rPr lang="en-US" sz="2400" dirty="0" smtClean="0"/>
              <a:t>Inclusion in your research group</a:t>
            </a:r>
            <a:endParaRPr lang="en-US" sz="2400" dirty="0"/>
          </a:p>
          <a:p>
            <a:pPr lvl="1">
              <a:buClr>
                <a:srgbClr val="AF6E02"/>
              </a:buClr>
            </a:pPr>
            <a:r>
              <a:rPr lang="en-US" sz="2400" dirty="0" smtClean="0"/>
              <a:t>Student organizations and activities</a:t>
            </a:r>
            <a:endParaRPr lang="en-US" sz="2400" dirty="0"/>
          </a:p>
        </p:txBody>
      </p:sp>
    </p:spTree>
    <p:extLst>
      <p:ext uri="{BB962C8B-B14F-4D97-AF65-F5344CB8AC3E}">
        <p14:creationId xmlns:p14="http://schemas.microsoft.com/office/powerpoint/2010/main" val="35100991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Trustees2005_Presidents_For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Trustees2005_Presidents_Foru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Arial" charset="0"/>
          </a:defRPr>
        </a:defPPr>
      </a:lstStyle>
    </a:lnDef>
  </a:objectDefaults>
  <a:extraClrSchemeLst>
    <a:extraClrScheme>
      <a:clrScheme name="2_Trustees2005_Presidents_Foru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Trustees2005_Presidents_Foru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Trustees2005_Presidents_Foru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Trustees2005_Presidents_Foru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Trustees2005_Presidents_Foru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Trustees2005_Presidents_Foru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Trustees2005_Presidents_Foru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Trustees2005_Presidents_Foru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Trustees2005_Presidents_Foru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Trustees2005_Presidents_Foru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Trustees2005_Presidents_Foru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Trustees2005_Presidents_Foru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TotalTime>
  <Words>1701</Words>
  <Application>Microsoft Office PowerPoint</Application>
  <PresentationFormat>On-screen Show (4:3)</PresentationFormat>
  <Paragraphs>248</Paragraphs>
  <Slides>20</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ＭＳ Ｐゴシック</vt:lpstr>
      <vt:lpstr>Arial</vt:lpstr>
      <vt:lpstr>Arial Narrow</vt:lpstr>
      <vt:lpstr>Calibri</vt:lpstr>
      <vt:lpstr>Courier New</vt:lpstr>
      <vt:lpstr>Impact</vt:lpstr>
      <vt:lpstr>Times New Roman</vt:lpstr>
      <vt:lpstr>Wingdings</vt:lpstr>
      <vt:lpstr>2_Trustees2005_Presidents_Forum</vt:lpstr>
      <vt:lpstr>Promotion and Tenure</vt:lpstr>
      <vt:lpstr>Types of faculty at Purdue</vt:lpstr>
      <vt:lpstr>PURDUE TENURE-TRACK FACULTY BY RANK</vt:lpstr>
      <vt:lpstr>PROMOTION AND TENURE</vt:lpstr>
      <vt:lpstr>Promotion and Tenure</vt:lpstr>
      <vt:lpstr>PROMOTION AND TENURE</vt:lpstr>
      <vt:lpstr>TENURE AT PURDUE</vt:lpstr>
      <vt:lpstr>PROMOTION AND TENURE</vt:lpstr>
      <vt:lpstr>Mentoring</vt:lpstr>
      <vt:lpstr>TIME TO TENURE</vt:lpstr>
      <vt:lpstr>TIME TO TENURE</vt:lpstr>
      <vt:lpstr>TENURE CLOCK EXTENSIONS</vt:lpstr>
      <vt:lpstr>TENURE PROCESS AT PURDUE</vt:lpstr>
      <vt:lpstr>CLINICAL FACULTY</vt:lpstr>
      <vt:lpstr>RESEARCH FACULTY</vt:lpstr>
      <vt:lpstr>PowerPoint Presentation</vt:lpstr>
      <vt:lpstr>2016-17 PROMOTION AND TENURE</vt:lpstr>
      <vt:lpstr>KEYS TO FACULTY SUCCESS AND WELL-BEING</vt:lpstr>
      <vt:lpstr>ASKING FOR WHAT YOU NEED TO SUCCEED</vt:lpstr>
      <vt:lpstr>PowerPoint Presentation</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ROLE AS A FACULTY MEMBER AT PURDUE</dc:title>
  <dc:creator>MJ Chew</dc:creator>
  <cp:lastModifiedBy>Bush, Deidre J</cp:lastModifiedBy>
  <cp:revision>49</cp:revision>
  <cp:lastPrinted>2016-08-16T20:14:53Z</cp:lastPrinted>
  <dcterms:created xsi:type="dcterms:W3CDTF">2015-04-24T14:38:07Z</dcterms:created>
  <dcterms:modified xsi:type="dcterms:W3CDTF">2017-10-16T12:18:43Z</dcterms:modified>
</cp:coreProperties>
</file>