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sldIdLst>
    <p:sldId id="264" r:id="rId2"/>
    <p:sldId id="265" r:id="rId3"/>
    <p:sldId id="266" r:id="rId4"/>
    <p:sldId id="267" r:id="rId5"/>
    <p:sldId id="268" r:id="rId6"/>
    <p:sldId id="334" r:id="rId7"/>
    <p:sldId id="384" r:id="rId8"/>
    <p:sldId id="385" r:id="rId9"/>
    <p:sldId id="386" r:id="rId10"/>
    <p:sldId id="387" r:id="rId11"/>
    <p:sldId id="388" r:id="rId12"/>
    <p:sldId id="389" r:id="rId13"/>
    <p:sldId id="390" r:id="rId14"/>
    <p:sldId id="391" r:id="rId15"/>
    <p:sldId id="396" r:id="rId16"/>
    <p:sldId id="393" r:id="rId17"/>
    <p:sldId id="394" r:id="rId18"/>
    <p:sldId id="395" r:id="rId19"/>
    <p:sldId id="279" r:id="rId20"/>
    <p:sldId id="319" r:id="rId21"/>
    <p:sldId id="377" r:id="rId22"/>
    <p:sldId id="381" r:id="rId23"/>
    <p:sldId id="335" r:id="rId24"/>
    <p:sldId id="368" r:id="rId25"/>
    <p:sldId id="375" r:id="rId26"/>
    <p:sldId id="376" r:id="rId27"/>
    <p:sldId id="378" r:id="rId28"/>
    <p:sldId id="340" r:id="rId29"/>
    <p:sldId id="380" r:id="rId30"/>
    <p:sldId id="372" r:id="rId31"/>
    <p:sldId id="366" r:id="rId32"/>
    <p:sldId id="379" r:id="rId33"/>
    <p:sldId id="341" r:id="rId34"/>
    <p:sldId id="382" r:id="rId35"/>
    <p:sldId id="374" r:id="rId36"/>
    <p:sldId id="337" r:id="rId37"/>
    <p:sldId id="338" r:id="rId38"/>
    <p:sldId id="336" r:id="rId39"/>
    <p:sldId id="287" r:id="rId40"/>
    <p:sldId id="288" r:id="rId41"/>
    <p:sldId id="289" r:id="rId42"/>
    <p:sldId id="298" r:id="rId43"/>
    <p:sldId id="383" r:id="rId44"/>
    <p:sldId id="301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02">
          <p15:clr>
            <a:srgbClr val="A4A3A4"/>
          </p15:clr>
        </p15:guide>
        <p15:guide id="2" pos="55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ake" initials="J" lastIdx="1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E24"/>
    <a:srgbClr val="A3792C"/>
    <a:srgbClr val="756C66"/>
    <a:srgbClr val="856024"/>
    <a:srgbClr val="D19B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5" d="100"/>
          <a:sy n="105" d="100"/>
        </p:scale>
        <p:origin x="1794" y="96"/>
      </p:cViewPr>
      <p:guideLst>
        <p:guide orient="horz" pos="2702"/>
        <p:guide pos="556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2AE9AF-5B02-A343-87BA-BF97CE0E58AE}" type="datetimeFigureOut">
              <a:rPr lang="en-US" smtClean="0"/>
              <a:pPr/>
              <a:t>9/21/2023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696C59-4C62-F748-9189-0658811B1D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017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122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309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http://hyperphysics.phy-astr.gsu.edu/hbase/quantum/xtube.html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7535A-3F9D-4842-9FD6-4507BD8FD4AB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4875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http://hyperphysics.phy-astr.gsu.edu/hbase/quantum/xtube.html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7535A-3F9D-4842-9FD6-4507BD8FD4AB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4875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70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2170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C26C963-CF4C-4566-9DA0-0DDD212D88C9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3312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24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324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AA1DA36-6433-476F-A5AB-21A97B5297B6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179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204260" y="5974797"/>
            <a:ext cx="2053467" cy="8702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0" y="4390739"/>
            <a:ext cx="5080376" cy="1864377"/>
            <a:chOff x="0" y="4390739"/>
            <a:chExt cx="5080376" cy="1864377"/>
          </a:xfrm>
        </p:grpSpPr>
        <p:sp>
          <p:nvSpPr>
            <p:cNvPr id="33" name="Rectangle 32"/>
            <p:cNvSpPr/>
            <p:nvPr/>
          </p:nvSpPr>
          <p:spPr>
            <a:xfrm>
              <a:off x="0" y="4390741"/>
              <a:ext cx="5080376" cy="1864375"/>
            </a:xfrm>
            <a:prstGeom prst="rect">
              <a:avLst/>
            </a:prstGeom>
            <a:solidFill>
              <a:srgbClr val="85602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4" name="Picture 33" descr="Lines_7404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595" r="2920"/>
            <a:stretch/>
          </p:blipFill>
          <p:spPr>
            <a:xfrm>
              <a:off x="752" y="4390739"/>
              <a:ext cx="5079624" cy="1861539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 userDrawn="1"/>
        </p:nvSpPr>
        <p:spPr>
          <a:xfrm>
            <a:off x="0" y="0"/>
            <a:ext cx="9144000" cy="10035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14"/>
          <p:cNvSpPr>
            <a:spLocks noGrp="1"/>
          </p:cNvSpPr>
          <p:nvPr>
            <p:ph type="title" hasCustomPrompt="1"/>
          </p:nvPr>
        </p:nvSpPr>
        <p:spPr>
          <a:xfrm>
            <a:off x="335475" y="4585792"/>
            <a:ext cx="4744901" cy="1655878"/>
          </a:xfrm>
        </p:spPr>
        <p:txBody>
          <a:bodyPr anchor="t">
            <a:noAutofit/>
          </a:bodyPr>
          <a:lstStyle>
            <a:lvl1pPr>
              <a:lnSpc>
                <a:spcPts val="6400"/>
              </a:lnSpc>
              <a:defRPr sz="7000" cap="all">
                <a:solidFill>
                  <a:srgbClr val="D19B23"/>
                </a:solidFill>
              </a:defRPr>
            </a:lvl1pPr>
          </a:lstStyle>
          <a:p>
            <a:r>
              <a:rPr lang="en-US" dirty="0"/>
              <a:t>Document Title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"/>
          </p:nvPr>
        </p:nvSpPr>
        <p:spPr>
          <a:xfrm>
            <a:off x="5747499" y="5623128"/>
            <a:ext cx="3112338" cy="311740"/>
          </a:xfrm>
        </p:spPr>
        <p:txBody>
          <a:bodyPr>
            <a:normAutofit/>
          </a:bodyPr>
          <a:lstStyle>
            <a:lvl1pPr>
              <a:defRPr sz="1400" b="1">
                <a:solidFill>
                  <a:srgbClr val="A3792C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5"/>
          </p:nvPr>
        </p:nvSpPr>
        <p:spPr>
          <a:xfrm>
            <a:off x="5747500" y="5918450"/>
            <a:ext cx="3112338" cy="333828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1400">
                <a:solidFill>
                  <a:srgbClr val="A3792C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Date Placeholder 6"/>
          <p:cNvSpPr>
            <a:spLocks noGrp="1"/>
          </p:cNvSpPr>
          <p:nvPr>
            <p:ph type="dt" sz="half" idx="10"/>
          </p:nvPr>
        </p:nvSpPr>
        <p:spPr>
          <a:xfrm>
            <a:off x="5747498" y="6277181"/>
            <a:ext cx="3112591" cy="365125"/>
          </a:xfrm>
          <a:prstGeom prst="rect">
            <a:avLst/>
          </a:prstGeom>
        </p:spPr>
        <p:txBody>
          <a:bodyPr/>
          <a:lstStyle>
            <a:lvl1pPr algn="l">
              <a:defRPr sz="1800"/>
            </a:lvl1pPr>
          </a:lstStyle>
          <a:p>
            <a:r>
              <a:rPr lang="en-US" b="1" dirty="0">
                <a:solidFill>
                  <a:srgbClr val="856024"/>
                </a:solidFill>
                <a:latin typeface="Arial"/>
                <a:cs typeface="Arial"/>
              </a:rPr>
              <a:t>Month day, year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5745085" y="4457139"/>
            <a:ext cx="3115004" cy="11659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200" cap="all">
                <a:solidFill>
                  <a:schemeClr val="tx1">
                    <a:lumMod val="65000"/>
                    <a:lumOff val="35000"/>
                  </a:schemeClr>
                </a:solidFill>
                <a:latin typeface="Impact"/>
              </a:defRPr>
            </a:lvl1pPr>
            <a:lvl2pPr marL="0" indent="0">
              <a:lnSpc>
                <a:spcPts val="8900"/>
              </a:lnSpc>
              <a:spcBef>
                <a:spcPts val="0"/>
              </a:spcBef>
              <a:buFontTx/>
              <a:buNone/>
              <a:defRPr sz="9800" cap="all" baseline="0">
                <a:solidFill>
                  <a:srgbClr val="A3792C"/>
                </a:solidFill>
                <a:latin typeface="Impact"/>
              </a:defRPr>
            </a:lvl2pPr>
            <a:lvl3pPr marL="0" indent="0">
              <a:lnSpc>
                <a:spcPts val="4000"/>
              </a:lnSpc>
              <a:spcBef>
                <a:spcPts val="0"/>
              </a:spcBef>
              <a:buFontTx/>
              <a:buNone/>
              <a:defRPr sz="4000" cap="all" baseline="0">
                <a:solidFill>
                  <a:schemeClr val="bg1">
                    <a:lumMod val="65000"/>
                  </a:schemeClr>
                </a:solidFill>
                <a:latin typeface="Impact"/>
              </a:defRPr>
            </a:lvl3pPr>
          </a:lstStyle>
          <a:p>
            <a:pPr lvl="0"/>
            <a:r>
              <a:rPr lang="en-US" dirty="0"/>
              <a:t>Second Line</a:t>
            </a:r>
            <a:br>
              <a:rPr lang="en-US" dirty="0"/>
            </a:br>
            <a:r>
              <a:rPr lang="en-US" dirty="0"/>
              <a:t>Third Line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9144000" cy="43910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982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F79BA3-2E82-4D74-90F6-ECBD82C34AB6}" type="datetimeFigureOut">
              <a:rPr lang="en-US" smtClean="0"/>
              <a:pPr/>
              <a:t>9/21/2023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60EDF-27F9-4EBE-B399-4349DCA48A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009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-1"/>
            <a:ext cx="9144000" cy="9545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/>
          <p:cNvSpPr/>
          <p:nvPr userDrawn="1"/>
        </p:nvSpPr>
        <p:spPr>
          <a:xfrm>
            <a:off x="204260" y="5974797"/>
            <a:ext cx="2053467" cy="8702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-13512" y="4147563"/>
            <a:ext cx="6975508" cy="2304038"/>
            <a:chOff x="-13512" y="4147563"/>
            <a:chExt cx="6975508" cy="2304038"/>
          </a:xfrm>
        </p:grpSpPr>
        <p:sp>
          <p:nvSpPr>
            <p:cNvPr id="20" name="Rectangle 19"/>
            <p:cNvSpPr/>
            <p:nvPr/>
          </p:nvSpPr>
          <p:spPr>
            <a:xfrm>
              <a:off x="-13511" y="4147563"/>
              <a:ext cx="6975507" cy="2304038"/>
            </a:xfrm>
            <a:prstGeom prst="rect">
              <a:avLst/>
            </a:prstGeom>
            <a:solidFill>
              <a:srgbClr val="D19B2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1" name="Picture 20" descr="Lines_30blk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5" t="22542" r="22190"/>
            <a:stretch/>
          </p:blipFill>
          <p:spPr>
            <a:xfrm>
              <a:off x="-13512" y="4147563"/>
              <a:ext cx="6975507" cy="2304038"/>
            </a:xfrm>
            <a:prstGeom prst="rect">
              <a:avLst/>
            </a:prstGeom>
          </p:spPr>
        </p:pic>
      </p:grpSp>
      <p:cxnSp>
        <p:nvCxnSpPr>
          <p:cNvPr id="22" name="Straight Connector 21"/>
          <p:cNvCxnSpPr/>
          <p:nvPr userDrawn="1"/>
        </p:nvCxnSpPr>
        <p:spPr>
          <a:xfrm>
            <a:off x="948976" y="5832568"/>
            <a:ext cx="5958973" cy="0"/>
          </a:xfrm>
          <a:prstGeom prst="line">
            <a:avLst/>
          </a:prstGeom>
          <a:ln>
            <a:solidFill>
              <a:srgbClr val="FFFFFF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>
          <a:xfrm>
            <a:off x="948976" y="6340619"/>
            <a:ext cx="5958973" cy="0"/>
          </a:xfrm>
          <a:prstGeom prst="line">
            <a:avLst/>
          </a:prstGeom>
          <a:ln>
            <a:solidFill>
              <a:srgbClr val="FFFFFF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itle 1"/>
          <p:cNvSpPr txBox="1">
            <a:spLocks/>
          </p:cNvSpPr>
          <p:nvPr userDrawn="1"/>
        </p:nvSpPr>
        <p:spPr>
          <a:xfrm>
            <a:off x="796576" y="4303767"/>
            <a:ext cx="6111373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dirty="0">
              <a:solidFill>
                <a:schemeClr val="bg1"/>
              </a:solidFill>
              <a:latin typeface="Impact"/>
              <a:cs typeface="Impact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794282" y="4240779"/>
            <a:ext cx="6113667" cy="1591789"/>
          </a:xfrm>
        </p:spPr>
        <p:txBody>
          <a:bodyPr/>
          <a:lstStyle>
            <a:lvl1pPr>
              <a:lnSpc>
                <a:spcPct val="80000"/>
              </a:lnSpc>
              <a:defRPr sz="6500">
                <a:solidFill>
                  <a:srgbClr val="756C66"/>
                </a:solidFill>
              </a:defRPr>
            </a:lvl1pPr>
          </a:lstStyle>
          <a:p>
            <a:r>
              <a:rPr lang="en-US" dirty="0"/>
              <a:t>Section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23" name="Content Placeholder 22"/>
          <p:cNvSpPr>
            <a:spLocks noGrp="1"/>
          </p:cNvSpPr>
          <p:nvPr>
            <p:ph sz="quarter" idx="14" hasCustomPrompt="1"/>
          </p:nvPr>
        </p:nvSpPr>
        <p:spPr>
          <a:xfrm>
            <a:off x="794282" y="5799368"/>
            <a:ext cx="6113667" cy="556817"/>
          </a:xfrm>
        </p:spPr>
        <p:txBody>
          <a:bodyPr anchor="t">
            <a:noAutofit/>
          </a:bodyPr>
          <a:lstStyle>
            <a:lvl1pPr algn="l">
              <a:defRPr sz="3200" cap="all">
                <a:solidFill>
                  <a:schemeClr val="bg1"/>
                </a:solidFill>
                <a:latin typeface="Impact"/>
                <a:cs typeface="Impact"/>
              </a:defRPr>
            </a:lvl1pPr>
            <a:lvl2pPr algn="l">
              <a:defRPr>
                <a:latin typeface="Impact"/>
                <a:cs typeface="Impact"/>
              </a:defRPr>
            </a:lvl2pPr>
            <a:lvl3pPr algn="l">
              <a:defRPr>
                <a:latin typeface="Impact"/>
                <a:cs typeface="Impact"/>
              </a:defRPr>
            </a:lvl3pPr>
            <a:lvl4pPr algn="l">
              <a:defRPr>
                <a:latin typeface="Impact"/>
                <a:cs typeface="Impact"/>
              </a:defRPr>
            </a:lvl4pPr>
            <a:lvl5pPr algn="l">
              <a:defRPr>
                <a:latin typeface="Impact"/>
                <a:cs typeface="Impact"/>
              </a:defRPr>
            </a:lvl5pPr>
          </a:lstStyle>
          <a:p>
            <a:pPr lvl="0"/>
            <a:r>
              <a:rPr lang="en-US" dirty="0"/>
              <a:t>Second Line</a:t>
            </a:r>
          </a:p>
        </p:txBody>
      </p:sp>
      <p:pic>
        <p:nvPicPr>
          <p:cNvPr id="29" name="Picture 28" descr="PU_sigtab.eps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" b="12554"/>
          <a:stretch/>
        </p:blipFill>
        <p:spPr>
          <a:xfrm>
            <a:off x="7057556" y="-8411"/>
            <a:ext cx="1942418" cy="1021073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-13512" y="-8411"/>
            <a:ext cx="6976288" cy="4156549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69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0C8F5-D920-BB4B-933F-7F3EB43C821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457200" y="941895"/>
            <a:ext cx="8229600" cy="442912"/>
          </a:xfrm>
        </p:spPr>
        <p:txBody>
          <a:bodyPr anchor="t">
            <a:noAutofit/>
          </a:bodyPr>
          <a:lstStyle>
            <a:lvl1pPr marL="0" indent="0">
              <a:buNone/>
              <a:defRPr sz="1800" b="1" cap="all">
                <a:solidFill>
                  <a:srgbClr val="E3AE24"/>
                </a:solidFill>
                <a:latin typeface="Impact"/>
                <a:cs typeface="Impac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2"/>
          </p:nvPr>
        </p:nvSpPr>
        <p:spPr>
          <a:xfrm>
            <a:off x="457200" y="1608139"/>
            <a:ext cx="8235949" cy="43264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 flipV="1">
            <a:off x="13137" y="1271265"/>
            <a:ext cx="9130863" cy="1798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0024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948530" cy="434270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C8F5-D920-BB4B-933F-7F3EB43C821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671604" y="1600373"/>
            <a:ext cx="4015195" cy="434254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457200" y="941895"/>
            <a:ext cx="8229600" cy="442912"/>
          </a:xfrm>
        </p:spPr>
        <p:txBody>
          <a:bodyPr anchor="t">
            <a:noAutofit/>
          </a:bodyPr>
          <a:lstStyle>
            <a:lvl1pPr marL="0" indent="0">
              <a:buNone/>
              <a:defRPr sz="1800" b="1" cap="all">
                <a:solidFill>
                  <a:srgbClr val="E3AE24"/>
                </a:solidFill>
                <a:latin typeface="Impact"/>
                <a:cs typeface="Impac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 flipV="1">
            <a:off x="13137" y="1271265"/>
            <a:ext cx="9130863" cy="1798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7793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948530" cy="433440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33440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C8F5-D920-BB4B-933F-7F3EB43C821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457200" y="941895"/>
            <a:ext cx="8229600" cy="442912"/>
          </a:xfrm>
        </p:spPr>
        <p:txBody>
          <a:bodyPr anchor="t">
            <a:noAutofit/>
          </a:bodyPr>
          <a:lstStyle>
            <a:lvl1pPr marL="0" indent="0">
              <a:buNone/>
              <a:defRPr sz="1800" b="1" cap="all">
                <a:solidFill>
                  <a:srgbClr val="E3AE24"/>
                </a:solidFill>
                <a:latin typeface="Impact"/>
                <a:cs typeface="Impac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 flipV="1">
            <a:off x="13137" y="1271265"/>
            <a:ext cx="9130863" cy="1798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3535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9488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948888" cy="376803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76803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AB80C8F5-D920-BB4B-933F-7F3EB43C821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457200" y="941895"/>
            <a:ext cx="8229600" cy="442912"/>
          </a:xfrm>
        </p:spPr>
        <p:txBody>
          <a:bodyPr anchor="t">
            <a:noAutofit/>
          </a:bodyPr>
          <a:lstStyle>
            <a:lvl1pPr marL="0" indent="0">
              <a:buNone/>
              <a:defRPr sz="1800" b="1" cap="all">
                <a:solidFill>
                  <a:srgbClr val="E3AE24"/>
                </a:solidFill>
                <a:latin typeface="Impact"/>
                <a:cs typeface="Impac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 flipV="1">
            <a:off x="13137" y="1271265"/>
            <a:ext cx="9130863" cy="1798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3700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C8F5-D920-BB4B-933F-7F3EB43C821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457200" y="941895"/>
            <a:ext cx="8229600" cy="442912"/>
          </a:xfrm>
        </p:spPr>
        <p:txBody>
          <a:bodyPr anchor="t">
            <a:noAutofit/>
          </a:bodyPr>
          <a:lstStyle>
            <a:lvl1pPr marL="0" indent="0">
              <a:buNone/>
              <a:defRPr sz="1800" b="1" cap="all">
                <a:solidFill>
                  <a:srgbClr val="E3AE24"/>
                </a:solidFill>
                <a:latin typeface="Impact"/>
                <a:cs typeface="Impac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 flipV="1">
            <a:off x="13137" y="1271265"/>
            <a:ext cx="9130863" cy="1798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0091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-1"/>
            <a:ext cx="9144000" cy="13316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0C8F5-D920-BB4B-933F-7F3EB43C821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847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342900" indent="-342900">
              <a:defRPr/>
            </a:lvl2pPr>
            <a:lvl3pPr marL="685800" indent="-342900">
              <a:defRPr/>
            </a:lvl3pPr>
            <a:lvl4pPr marL="1028700" indent="-342900">
              <a:defRPr/>
            </a:lvl4pPr>
            <a:lvl5pPr marL="1371600" indent="-34290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F79BA3-2E82-4D74-90F6-ECBD82C34AB6}" type="datetimeFigureOut">
              <a:rPr lang="en-US" smtClean="0"/>
              <a:pPr/>
              <a:t>9/21/2023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60EDF-27F9-4EBE-B399-4349DCA48A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711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tif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PU_sig132.tif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075632"/>
            <a:ext cx="1523874" cy="479171"/>
          </a:xfrm>
          <a:prstGeom prst="rect">
            <a:avLst/>
          </a:prstGeom>
        </p:spPr>
      </p:pic>
      <p:grpSp>
        <p:nvGrpSpPr>
          <p:cNvPr id="18" name="Group 17"/>
          <p:cNvGrpSpPr/>
          <p:nvPr userDrawn="1"/>
        </p:nvGrpSpPr>
        <p:grpSpPr>
          <a:xfrm>
            <a:off x="0" y="0"/>
            <a:ext cx="9157137" cy="915109"/>
            <a:chOff x="0" y="0"/>
            <a:chExt cx="9157137" cy="915109"/>
          </a:xfrm>
        </p:grpSpPr>
        <p:sp>
          <p:nvSpPr>
            <p:cNvPr id="19" name="Rectangle 18"/>
            <p:cNvSpPr/>
            <p:nvPr/>
          </p:nvSpPr>
          <p:spPr>
            <a:xfrm>
              <a:off x="0" y="0"/>
              <a:ext cx="9144000" cy="91510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0" name="Picture 19" descr="h2_lines_white.pdf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82" t="22582" r="22582" b="48017"/>
            <a:stretch/>
          </p:blipFill>
          <p:spPr>
            <a:xfrm>
              <a:off x="13137" y="1"/>
              <a:ext cx="9144000" cy="915108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15431"/>
            <a:ext cx="8235950" cy="7487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1492"/>
            <a:ext cx="8235950" cy="42214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955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AB80C8F5-D920-BB4B-933F-7F3EB43C821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367130" y="1535528"/>
            <a:ext cx="8326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853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6" r:id="rId3"/>
    <p:sldLayoutId id="2147483657" r:id="rId4"/>
    <p:sldLayoutId id="2147483652" r:id="rId5"/>
    <p:sldLayoutId id="2147483653" r:id="rId6"/>
    <p:sldLayoutId id="2147483654" r:id="rId7"/>
    <p:sldLayoutId id="2147483655" r:id="rId8"/>
    <p:sldLayoutId id="2147483658" r:id="rId9"/>
    <p:sldLayoutId id="2147483659" r:id="rId10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 cap="all">
          <a:solidFill>
            <a:schemeClr val="bg1"/>
          </a:solidFill>
          <a:latin typeface="Impact"/>
          <a:ea typeface="+mj-ea"/>
          <a:cs typeface="Impact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Tx/>
        <a:buNone/>
        <a:defRPr sz="16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Lucida Grande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pbadupws.nrc.gov/docs/ML0037/ML003739438.pdf" TargetMode="Externa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pbadupws.nrc.gov/docs/ML0037/ML003739505.pdf" TargetMode="Externa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rdue.edu/ehps/rem/home/forms/A-4.pdf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purdue.edu/ehps/rem/documents/forms/A-4.pdf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n.gov/isdh/24345.htm" TargetMode="Externa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urdue.edu/policies/pages/teach_res_outreach/b_14.html" TargetMode="External"/><Relationship Id="rId2" Type="http://schemas.openxmlformats.org/officeDocument/2006/relationships/hyperlink" Target="http://www.purdue.edu/policies/academic-research-affairs/b-14.html" TargetMode="Externa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purdue.edu/ehps/rem/documents/programs/radman.pdf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mailto:njclaus@purdue.edu" TargetMode="External"/><Relationship Id="rId2" Type="http://schemas.openxmlformats.org/officeDocument/2006/relationships/hyperlink" Target="mailto:jfschweitzer@purdue.edu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mailto:wade54@purdue.edu" TargetMode="External"/><Relationship Id="rId5" Type="http://schemas.openxmlformats.org/officeDocument/2006/relationships/hyperlink" Target="mailto:jjgibbs@purdue.edu" TargetMode="External"/><Relationship Id="rId4" Type="http://schemas.openxmlformats.org/officeDocument/2006/relationships/hyperlink" Target="mailto:acondret@purdue.edu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rdue.edu/ehps/rem/home/forms/A-4.pdf" TargetMode="External"/><Relationship Id="rId2" Type="http://schemas.openxmlformats.org/officeDocument/2006/relationships/hyperlink" Target="https://purdue.qualtrics.com/SE/?SID=SV_8BLnhKDUOleAcDz" TargetMode="Externa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purdue.edu/ehps/rem/documents/forms/A-4.pdf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25"/>
          <p:cNvSpPr>
            <a:spLocks noGrp="1"/>
          </p:cNvSpPr>
          <p:nvPr>
            <p:ph type="body" sz="quarter" idx="15"/>
          </p:nvPr>
        </p:nvSpPr>
        <p:spPr>
          <a:xfrm>
            <a:off x="335475" y="6438299"/>
            <a:ext cx="3112338" cy="333828"/>
          </a:xfrm>
        </p:spPr>
        <p:txBody>
          <a:bodyPr/>
          <a:lstStyle/>
          <a:p>
            <a:r>
              <a:rPr lang="en-US" dirty="0"/>
              <a:t>2023</a:t>
            </a:r>
          </a:p>
        </p:txBody>
      </p:sp>
      <p:pic>
        <p:nvPicPr>
          <p:cNvPr id="7" name="Picture 6" descr="PU_sigtab.eps" title="Purdue logo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" b="12554"/>
          <a:stretch/>
        </p:blipFill>
        <p:spPr>
          <a:xfrm>
            <a:off x="7057556" y="-8411"/>
            <a:ext cx="1942418" cy="102107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600" dirty="0"/>
              <a:t>X-ray diffraction and Crystallography safety training</a:t>
            </a:r>
          </a:p>
        </p:txBody>
      </p:sp>
      <p:pic>
        <p:nvPicPr>
          <p:cNvPr id="6" name="Picture Placeholder 5" title="Inside of diffractometer"/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" b="34720"/>
          <a:stretch/>
        </p:blipFill>
        <p:spPr/>
      </p:pic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510B05D3-B2D4-4CC7-61C4-9148AA8CFD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3326" y="5078248"/>
            <a:ext cx="3748459" cy="67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5276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4000" dirty="0"/>
              <a:t>Early Effects (2)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7663" indent="-347663">
              <a:buFont typeface="Arial" panose="020B0604020202020204" pitchFamily="34" charset="0"/>
              <a:buChar char="•"/>
            </a:pPr>
            <a:r>
              <a:rPr lang="en-US" sz="1800" dirty="0"/>
              <a:t>An estimated dose of around 325 rem for young healthy adults </a:t>
            </a:r>
            <a:r>
              <a:rPr lang="en-US" sz="1800" b="1" i="1" dirty="0"/>
              <a:t>without</a:t>
            </a:r>
            <a:r>
              <a:rPr lang="en-US" sz="1800" dirty="0"/>
              <a:t> medical intervention will result in death to 50% of the group within 60 days. </a:t>
            </a:r>
          </a:p>
          <a:p>
            <a:pPr marL="347663" indent="-347663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347663" indent="-347663">
              <a:buFont typeface="Arial" panose="020B0604020202020204" pitchFamily="34" charset="0"/>
              <a:buChar char="•"/>
            </a:pPr>
            <a:r>
              <a:rPr lang="en-US" sz="1800" dirty="0"/>
              <a:t>For a dose of less than about 800 rem, an exposed person is likely to survive </a:t>
            </a:r>
            <a:r>
              <a:rPr lang="en-US" sz="1800" b="1" i="1" dirty="0"/>
              <a:t>with</a:t>
            </a:r>
            <a:r>
              <a:rPr lang="en-US" sz="1800" dirty="0"/>
              <a:t> appropriate hospital care.</a:t>
            </a:r>
          </a:p>
          <a:p>
            <a:pPr marL="347663" indent="-347663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347663" indent="-347663">
              <a:buFont typeface="Arial" panose="020B0604020202020204" pitchFamily="34" charset="0"/>
              <a:buChar char="•"/>
            </a:pPr>
            <a:r>
              <a:rPr lang="en-US" sz="1800" u="sng" dirty="0"/>
              <a:t>Under normal operation, the occurrence of early effects is highly unlikely. </a:t>
            </a:r>
          </a:p>
          <a:p>
            <a:r>
              <a:rPr lang="en-US" sz="2400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8602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4000" dirty="0"/>
              <a:t>Delayed Effects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7663" indent="-347663">
              <a:buFont typeface="Arial" panose="020B0604020202020204" pitchFamily="34" charset="0"/>
              <a:buChar char="•"/>
            </a:pPr>
            <a:r>
              <a:rPr lang="en-US" sz="1800" dirty="0"/>
              <a:t>Occur years after acute and chronic (low doses over a long time period) exposures.</a:t>
            </a:r>
          </a:p>
          <a:p>
            <a:pPr marL="347663" indent="-347663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347663" indent="-347663">
              <a:buFont typeface="Arial" panose="020B0604020202020204" pitchFamily="34" charset="0"/>
              <a:buChar char="•"/>
            </a:pPr>
            <a:r>
              <a:rPr lang="en-US" sz="1800" dirty="0"/>
              <a:t>Possible health effects include: leukemia, cancer, life span shortening, cataracts, and genetic defects. 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5280895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4000" dirty="0"/>
              <a:t>Delayed Effects  - genetic effects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347663" indent="-347663">
              <a:buFont typeface="Arial" panose="020B0604020202020204" pitchFamily="34" charset="0"/>
              <a:buChar char="•"/>
            </a:pPr>
            <a:r>
              <a:rPr lang="en-US" sz="1800" dirty="0"/>
              <a:t>Radiation studies involving fruit flies and mice suggest the possibility of heritable genetic effects in humans if there is radiation damage to the cells of the sperm or eggs. </a:t>
            </a:r>
          </a:p>
          <a:p>
            <a:pPr marL="347663" indent="-347663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347663" indent="-347663">
              <a:buFont typeface="Arial" panose="020B0604020202020204" pitchFamily="34" charset="0"/>
              <a:buChar char="•"/>
            </a:pPr>
            <a:r>
              <a:rPr lang="en-US" sz="1800" dirty="0"/>
              <a:t>These effects may show up as genetic defects in the children of exposed individuals and succeeding generations.</a:t>
            </a:r>
          </a:p>
          <a:p>
            <a:pPr marL="347663" indent="-347663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347663" indent="-347663">
              <a:buFont typeface="Arial" panose="020B0604020202020204" pitchFamily="34" charset="0"/>
              <a:buChar char="•"/>
            </a:pPr>
            <a:r>
              <a:rPr lang="en-US" sz="1800" dirty="0"/>
              <a:t>Scientists have studied populations of individuals exposed to radiation (e.g., atomic bomb survivors and radiation workers) to identify the presence of heritable genetic effects. </a:t>
            </a:r>
          </a:p>
          <a:p>
            <a:pPr marL="347663" indent="-347663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347663" indent="-347663">
              <a:buFont typeface="Arial" panose="020B0604020202020204" pitchFamily="34" charset="0"/>
              <a:buChar char="•"/>
            </a:pPr>
            <a:r>
              <a:rPr lang="en-US" sz="1800" dirty="0"/>
              <a:t>To date, no heritable genetic effects from radiation have ever been observed in any human population exposed to doses ranging from natural background to that received by atomic bomb survivors. </a:t>
            </a:r>
          </a:p>
        </p:txBody>
      </p:sp>
    </p:spTree>
    <p:extLst>
      <p:ext uri="{BB962C8B-B14F-4D97-AF65-F5344CB8AC3E}">
        <p14:creationId xmlns:p14="http://schemas.microsoft.com/office/powerpoint/2010/main" val="15973560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4000" dirty="0"/>
              <a:t>Delayed Effects – stochastic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7663" indent="-347663">
              <a:buFont typeface="Arial" panose="020B0604020202020204" pitchFamily="34" charset="0"/>
              <a:buChar char="•"/>
            </a:pPr>
            <a:r>
              <a:rPr lang="en-US" sz="1800" dirty="0"/>
              <a:t>Leukemia, cancer, and genetic effects are considered </a:t>
            </a:r>
            <a:r>
              <a:rPr lang="en-US" sz="1800" i="1" dirty="0"/>
              <a:t>stochastic effects</a:t>
            </a:r>
            <a:r>
              <a:rPr lang="en-US" sz="1800" dirty="0"/>
              <a:t>; the probability of occurrence is dependent of dose.</a:t>
            </a:r>
          </a:p>
          <a:p>
            <a:pPr marL="690562" lvl="1">
              <a:buFont typeface="Arial" panose="020B0604020202020204" pitchFamily="34" charset="0"/>
              <a:buChar char="−"/>
            </a:pPr>
            <a:r>
              <a:rPr lang="en-US" sz="1800" dirty="0"/>
              <a:t>As dose increases, the probability of occurrence increases. </a:t>
            </a:r>
          </a:p>
          <a:p>
            <a:pPr marL="347663" indent="-347663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347663" indent="-347663">
              <a:buFont typeface="Arial" panose="020B0604020202020204" pitchFamily="34" charset="0"/>
              <a:buChar char="•"/>
            </a:pPr>
            <a:r>
              <a:rPr lang="en-US" sz="1800" dirty="0"/>
              <a:t>Conservative studies estimate a 0.04% increase of developing an adverse health effect per rem received. </a:t>
            </a:r>
          </a:p>
          <a:p>
            <a:pPr marL="347663" indent="-347663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347663" indent="-347663">
              <a:buFont typeface="Arial" panose="020B0604020202020204" pitchFamily="34" charset="0"/>
              <a:buChar char="•"/>
            </a:pPr>
            <a:r>
              <a:rPr lang="en-US" sz="1800" dirty="0"/>
              <a:t>For additional information, refer to </a:t>
            </a:r>
            <a:r>
              <a:rPr lang="en-US" sz="1800" dirty="0">
                <a:hlinkClick r:id="rId2"/>
              </a:rPr>
              <a:t>Regulatory Guide 8.29</a:t>
            </a: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216533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9565"/>
            <a:ext cx="8235950" cy="74878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4000" dirty="0"/>
              <a:t>Government dose Limits</a:t>
            </a:r>
            <a:r>
              <a:rPr lang="en-US" dirty="0"/>
              <a:t>	</a:t>
            </a:r>
          </a:p>
        </p:txBody>
      </p:sp>
      <p:sp>
        <p:nvSpPr>
          <p:cNvPr id="120835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1800" dirty="0"/>
              <a:t>In an effort to reduce the risk of potential health effects caused by radiation, the Indiana State Department of Health (ISDH) has set dose limits for those working with radiation producing devices.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180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1800" dirty="0"/>
              <a:t>These limits are put in place to create an upper limit of how much radiation a worker is allowed to be exposed to within a certain time period.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180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1800" dirty="0"/>
              <a:t>Individuals who stay below the dose limits: </a:t>
            </a:r>
          </a:p>
          <a:p>
            <a:pPr marL="685800" lvl="1" indent="-342900">
              <a:buFont typeface="Arial" panose="020B0604020202020204" pitchFamily="34" charset="0"/>
              <a:buChar char="−"/>
            </a:pPr>
            <a:r>
              <a:rPr lang="en-US" sz="1800" dirty="0"/>
              <a:t>Will not develop any early effects.</a:t>
            </a:r>
          </a:p>
          <a:p>
            <a:pPr marL="685800" lvl="1" indent="-342900">
              <a:buFont typeface="Arial" panose="020B0604020202020204" pitchFamily="34" charset="0"/>
              <a:buChar char="−"/>
            </a:pPr>
            <a:r>
              <a:rPr lang="en-US" sz="1800" dirty="0"/>
              <a:t>Will maintain a very small risk of developing delayed effects. </a:t>
            </a:r>
          </a:p>
          <a:p>
            <a:r>
              <a:rPr lang="en-US" sz="2400" dirty="0"/>
              <a:t> 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000" dirty="0"/>
          </a:p>
        </p:txBody>
      </p:sp>
      <p:sp>
        <p:nvSpPr>
          <p:cNvPr id="12083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7CA07-5349-4413-9DF8-FF7C21A46F59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164016"/>
      </p:ext>
    </p:extLst>
  </p:cSld>
  <p:clrMapOvr>
    <a:masterClrMapping/>
  </p:clrMapOvr>
  <p:transition advClick="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94" name="Slide Number Placeholder 8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D62E4801-A471-43D1-B91F-218828FBC9D3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721492"/>
            <a:ext cx="8235950" cy="1564633"/>
          </a:xfrm>
        </p:spPr>
        <p:txBody>
          <a:bodyPr>
            <a:normAutofit/>
          </a:bodyPr>
          <a:lstStyle/>
          <a:p>
            <a:r>
              <a:rPr lang="en-US" sz="2000" dirty="0"/>
              <a:t>The ISDH has permitted Purdue University to use Nuclear Regulatory Commission (NRC) dose limits.  </a:t>
            </a:r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/>
              <a:t>Dose Limit values</a:t>
            </a:r>
          </a:p>
        </p:txBody>
      </p:sp>
      <p:graphicFrame>
        <p:nvGraphicFramePr>
          <p:cNvPr id="7" name="Content Placeholder 6" descr="Table of radiation dose limits from the ISDH" title="Table of radiation dose limits from the ISDH"/>
          <p:cNvGraphicFramePr>
            <a:graphicFrameLocks/>
          </p:cNvGraphicFramePr>
          <p:nvPr/>
        </p:nvGraphicFramePr>
        <p:xfrm>
          <a:off x="1597374" y="2857817"/>
          <a:ext cx="5955602" cy="193802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4574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12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NRC Dose</a:t>
                      </a:r>
                      <a:r>
                        <a:rPr lang="en-US" sz="2000" baseline="0" dirty="0"/>
                        <a:t> Limits (10 CFR 20.1201)</a:t>
                      </a:r>
                      <a:endParaRPr lang="en-US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Section of Body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Limit (rem)</a:t>
                      </a:r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dirty="0"/>
                        <a:t>Whole Body </a:t>
                      </a:r>
                      <a:r>
                        <a:rPr lang="en-US" sz="1800" dirty="0"/>
                        <a:t>(Head</a:t>
                      </a:r>
                      <a:r>
                        <a:rPr lang="en-US" sz="1800" baseline="0" dirty="0"/>
                        <a:t>, torso and organs</a:t>
                      </a:r>
                      <a:r>
                        <a:rPr lang="en-US" sz="1800" dirty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3055">
                <a:tc>
                  <a:txBody>
                    <a:bodyPr/>
                    <a:lstStyle/>
                    <a:p>
                      <a:pPr algn="l"/>
                      <a:r>
                        <a:rPr lang="en-US" b="0" dirty="0"/>
                        <a:t>Lens</a:t>
                      </a:r>
                      <a:r>
                        <a:rPr lang="en-US" b="0" baseline="0" dirty="0"/>
                        <a:t> of the Eye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buFont typeface="Monotype Sorts" pitchFamily="2" charset="2"/>
                        <a:buNone/>
                      </a:pPr>
                      <a:r>
                        <a:rPr lang="en-US" sz="1800" dirty="0"/>
                        <a:t>Extremities </a:t>
                      </a:r>
                      <a:r>
                        <a:rPr lang="en-US" sz="1800" baseline="0" dirty="0"/>
                        <a:t> (Hands, forearms, feet and ankles)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0019432"/>
      </p:ext>
    </p:extLst>
  </p:cSld>
  <p:clrMapOvr>
    <a:masterClrMapping/>
  </p:clrMapOvr>
  <p:transition advClick="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4000" dirty="0"/>
              <a:t>Radiation &amp; pregnancy (1)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Epidemiological studies of the A-bomb survivors, pregnant women who received pelvic X-rays, and animal studies indicate that embryos and fetuses are extremely radiosensitive.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 principal effects of radiation on the developing embryo and fetus, are embryonic, fetal, or neonatal death; congenital malformations; growth retardation; and functional impairment, such as mental retardation; and cancer.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 effects depend on the stage of gestation, the dose, and the dose rate.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These occurrences are extremely unlikely at Purdue because the doses possible from normal operation are very low. 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8259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4000" dirty="0"/>
              <a:t>Radiation &amp; pregnancy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1800" dirty="0"/>
              <a:t>Pregnant individuals should take all precautions possible to keep exposures to the embryo or fetus as low as possible. 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180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1800" dirty="0"/>
              <a:t>Extra precautions are taken by Purdue University for a </a:t>
            </a:r>
            <a:r>
              <a:rPr lang="en-US" sz="1800" i="1" dirty="0"/>
              <a:t>Declared pregnant woman</a:t>
            </a:r>
            <a:r>
              <a:rPr lang="en-US" sz="1800" dirty="0"/>
              <a:t>. 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1800" i="1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1800" i="1" dirty="0"/>
              <a:t>Declared pregnant woman </a:t>
            </a:r>
            <a:r>
              <a:rPr lang="en-US" sz="1800" dirty="0"/>
              <a:t>means a woman who has voluntarily informed Purdue, in writing, of her pregnancy and the estimated date of conception. </a:t>
            </a:r>
          </a:p>
          <a:p>
            <a:pPr marL="342900" lvl="1" indent="-342900">
              <a:buFont typeface="Arial" pitchFamily="34" charset="0"/>
              <a:buChar char="•"/>
            </a:pPr>
            <a:endParaRPr lang="en-US" sz="1800" dirty="0"/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1800" dirty="0"/>
              <a:t>If a declaration is made, it must be given to the Radiation Safety Officer (RSO) in writing.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054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15431"/>
            <a:ext cx="8601075" cy="74878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4000" dirty="0"/>
              <a:t>Radiation &amp; pregnancy (3)</a:t>
            </a:r>
          </a:p>
        </p:txBody>
      </p:sp>
      <p:sp>
        <p:nvSpPr>
          <p:cNvPr id="12288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1800" dirty="0"/>
              <a:t>Once in effect, the pregnant worker’s exposure limit will be reduced to 10% of the occupational dose limit.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180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1800" dirty="0"/>
              <a:t>In addition, that worker will be given a fetal dosimeter to monitor the dose received by the embryo or fetus.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180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1800" dirty="0"/>
              <a:t>The declaration remains in effect until the declared pregnant woman withdraws the declaration in writing or is no longer pregnant.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180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1800" dirty="0"/>
              <a:t>For additional information, refer to </a:t>
            </a:r>
            <a:r>
              <a:rPr lang="en-US" sz="1800" dirty="0">
                <a:hlinkClick r:id="rId2"/>
              </a:rPr>
              <a:t>Regulatory Guide 8.13</a:t>
            </a:r>
            <a:endParaRPr lang="en-US" sz="2000" dirty="0"/>
          </a:p>
          <a:p>
            <a:pPr marL="457200" indent="-457200">
              <a:buFont typeface="Arial" pitchFamily="34" charset="0"/>
              <a:buChar char="•"/>
            </a:pPr>
            <a:endParaRPr lang="en-US" sz="2200" dirty="0"/>
          </a:p>
        </p:txBody>
      </p:sp>
      <p:sp>
        <p:nvSpPr>
          <p:cNvPr id="12288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536A2-CEF4-4B5C-A326-D17D8FFFC6DC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502838"/>
      </p:ext>
    </p:extLst>
  </p:cSld>
  <p:clrMapOvr>
    <a:masterClrMapping/>
  </p:clrMapOvr>
  <p:transition advClick="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world-nuclear.org/uploadedImages/org/info/Safety_and_Security/Radiation_and_Health/linear_hypothesis.gif" title="The linear no threshold relationship between low doses and risk of adverse health effec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522" y="1911992"/>
            <a:ext cx="2892903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199" y="1721492"/>
            <a:ext cx="5010151" cy="4221416"/>
          </a:xfrm>
        </p:spPr>
        <p:txBody>
          <a:bodyPr>
            <a:no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1800" dirty="0"/>
              <a:t>The risk of  developing delayed effects can be decreased by decreasing dose.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800" dirty="0"/>
              <a:t>Scientists accept the linear no-threshold theory which states that even low-doses carry some risk of developing delayed effects.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800" dirty="0"/>
              <a:t>The goal is not only to remain below the dose limits, but to keep it even lower by trying to keep doses As Low As Reasonably Achievable (ALARA).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800" dirty="0"/>
              <a:t>ALARA is not just a good idea, it is </a:t>
            </a:r>
            <a:r>
              <a:rPr lang="en-US" sz="1800" b="1" dirty="0"/>
              <a:t>REQUIRED </a:t>
            </a:r>
            <a:r>
              <a:rPr lang="en-US" sz="1800" dirty="0"/>
              <a:t>by law (410 IAC 5 Rule 4).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4000" dirty="0"/>
              <a:t>alara</a:t>
            </a:r>
          </a:p>
        </p:txBody>
      </p:sp>
    </p:spTree>
    <p:extLst>
      <p:ext uri="{BB962C8B-B14F-4D97-AF65-F5344CB8AC3E}">
        <p14:creationId xmlns:p14="http://schemas.microsoft.com/office/powerpoint/2010/main" val="1356217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4000" dirty="0"/>
              <a:t>X-rays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7663" indent="-347663">
              <a:buFont typeface="Arial" pitchFamily="34" charset="0"/>
              <a:buChar char="•"/>
              <a:tabLst>
                <a:tab pos="347663" algn="l"/>
              </a:tabLst>
            </a:pPr>
            <a:r>
              <a:rPr lang="en-US" sz="1800" dirty="0"/>
              <a:t>X-rays are a type of ionizing electromagnetic radiation.</a:t>
            </a:r>
          </a:p>
          <a:p>
            <a:pPr marL="347663" indent="-347663">
              <a:buFont typeface="Arial" pitchFamily="34" charset="0"/>
              <a:buChar char="•"/>
              <a:tabLst>
                <a:tab pos="347663" algn="l"/>
              </a:tabLst>
            </a:pPr>
            <a:endParaRPr lang="en-US" sz="1800" dirty="0"/>
          </a:p>
          <a:p>
            <a:pPr marL="347663" indent="-347663">
              <a:buFont typeface="Arial" pitchFamily="34" charset="0"/>
              <a:buChar char="•"/>
              <a:tabLst>
                <a:tab pos="347663" algn="l"/>
              </a:tabLst>
            </a:pPr>
            <a:r>
              <a:rPr lang="en-US" sz="1800" dirty="0"/>
              <a:t>X-rays are a valuable tool, but there are associated health risks.</a:t>
            </a:r>
          </a:p>
          <a:p>
            <a:pPr marL="685800" lvl="1">
              <a:buFont typeface="Arial" panose="020B0604020202020204" pitchFamily="34" charset="0"/>
              <a:buChar char="−"/>
              <a:tabLst>
                <a:tab pos="347663" algn="l"/>
              </a:tabLst>
            </a:pPr>
            <a:r>
              <a:rPr lang="en-US" sz="1800" dirty="0"/>
              <a:t>These risks can be minimized by adhering to certain principles and practices as explained in this presentation. </a:t>
            </a:r>
          </a:p>
          <a:p>
            <a:pPr marL="685800" indent="-342900">
              <a:buFont typeface="Arial" panose="020B0604020202020204" pitchFamily="34" charset="0"/>
              <a:buChar char="−"/>
            </a:pPr>
            <a:r>
              <a:rPr lang="en-US" sz="1800" dirty="0"/>
              <a:t>Diffraction experiments typically use “soft” X-rays which are less dangerous than the “hard” X-rays used in medicine. </a:t>
            </a:r>
          </a:p>
          <a:p>
            <a:pPr marL="347663" indent="-347663">
              <a:buFont typeface="Arial" pitchFamily="34" charset="0"/>
              <a:buChar char="•"/>
            </a:pPr>
            <a:endParaRPr lang="en-US" sz="1800" dirty="0"/>
          </a:p>
          <a:p>
            <a:pPr marL="347663" indent="-347663">
              <a:buFont typeface="Arial" pitchFamily="34" charset="0"/>
              <a:buChar char="•"/>
            </a:pPr>
            <a:r>
              <a:rPr lang="en-US" sz="1800" dirty="0"/>
              <a:t>X-rays are capable of traveling great distances and penetrating through low-density materials such as wood and plastic. </a:t>
            </a:r>
          </a:p>
          <a:p>
            <a:pPr marL="347663" indent="-347663">
              <a:buFont typeface="Arial" pitchFamily="34" charset="0"/>
              <a:buChar char="•"/>
            </a:pPr>
            <a:endParaRPr lang="en-US" sz="1800" dirty="0"/>
          </a:p>
          <a:p>
            <a:pPr marL="347663" indent="-347663">
              <a:buFont typeface="Arial" pitchFamily="34" charset="0"/>
              <a:buChar char="•"/>
            </a:pPr>
            <a:r>
              <a:rPr lang="en-US" sz="1800" dirty="0"/>
              <a:t>However, they can be blocked or attenuated by shielding made from high-density materials such as lead and concrete.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05925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title="Image describing principles of time, distance, and shield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652" y="4343067"/>
            <a:ext cx="5519045" cy="176445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21492"/>
            <a:ext cx="8235950" cy="2706575"/>
          </a:xfrm>
        </p:spPr>
        <p:txBody>
          <a:bodyPr>
            <a:no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1700" dirty="0"/>
              <a:t>There are several practices that will help you to keep your dose As Low As Reasonably Achievable (ALARA).</a:t>
            </a:r>
          </a:p>
          <a:p>
            <a:pPr marL="685800" lvl="1" indent="-342900">
              <a:buFont typeface="Arial" panose="020B0604020202020204" pitchFamily="34" charset="0"/>
              <a:buChar char="−"/>
            </a:pPr>
            <a:r>
              <a:rPr lang="en-US" sz="1700" dirty="0"/>
              <a:t>Time: Decreasing the time spent in a radiation area results in a lower accumulated dose. Plan work efficiently to avoid spending too much time near X-ray equipment.</a:t>
            </a:r>
          </a:p>
          <a:p>
            <a:pPr marL="685800" lvl="1" indent="-342900">
              <a:buFont typeface="Arial" panose="020B0604020202020204" pitchFamily="34" charset="0"/>
              <a:buChar char="−"/>
            </a:pPr>
            <a:r>
              <a:rPr lang="en-US" sz="1700" dirty="0"/>
              <a:t>Distance: The greater the distance between you and the X-ray unit, the lower the dose. </a:t>
            </a:r>
          </a:p>
          <a:p>
            <a:pPr marL="685800" lvl="1" indent="-342900">
              <a:buFont typeface="Arial" panose="020B0604020202020204" pitchFamily="34" charset="0"/>
              <a:buChar char="−"/>
            </a:pPr>
            <a:r>
              <a:rPr lang="en-US" sz="1700" dirty="0"/>
              <a:t>Shielding: The greater the shielding, the lower the dose. Lead and concrete works well to attenuate X-rays.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4000" dirty="0"/>
              <a:t>ALARA principles</a:t>
            </a:r>
          </a:p>
        </p:txBody>
      </p:sp>
    </p:spTree>
    <p:extLst>
      <p:ext uri="{BB962C8B-B14F-4D97-AF65-F5344CB8AC3E}">
        <p14:creationId xmlns:p14="http://schemas.microsoft.com/office/powerpoint/2010/main" val="8683924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title="Ring dosimeter placemen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817" y="1721492"/>
            <a:ext cx="2743200" cy="2057401"/>
          </a:xfrm>
          <a:prstGeom prst="rect">
            <a:avLst/>
          </a:prstGeom>
        </p:spPr>
      </p:pic>
      <p:pic>
        <p:nvPicPr>
          <p:cNvPr id="5" name="Picture 4" title="Whole-body dosimeter placement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8" t="2873" r="4343" b="27408"/>
          <a:stretch/>
        </p:blipFill>
        <p:spPr>
          <a:xfrm rot="10800000">
            <a:off x="6202817" y="3778893"/>
            <a:ext cx="2743200" cy="204892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721492"/>
            <a:ext cx="5647267" cy="4221416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Dosimetry – Device worn by radiation users to measure their accumulated dose. It is used to ensure that you do not exceed the government-established dose limits. There are two types:</a:t>
            </a:r>
          </a:p>
          <a:p>
            <a:pPr marL="685800" indent="-338138">
              <a:buFont typeface="+mj-lt"/>
              <a:buAutoNum type="arabicPeriod"/>
            </a:pPr>
            <a:r>
              <a:rPr lang="en-US" sz="1800" dirty="0"/>
              <a:t>Ring – measures dose to the hands, worn on the hand receiving the highest dose with name facing the palm side </a:t>
            </a:r>
          </a:p>
          <a:p>
            <a:pPr marL="685800" indent="-338138">
              <a:buFont typeface="+mj-lt"/>
              <a:buAutoNum type="arabicPeriod"/>
            </a:pPr>
            <a:r>
              <a:rPr lang="en-US" sz="1800" dirty="0"/>
              <a:t>Whole-body – measures dose to the torso and head, worn on the part of the torso that will receive the highest dose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4000" dirty="0"/>
              <a:t>Dosimetry (1)</a:t>
            </a:r>
          </a:p>
        </p:txBody>
      </p:sp>
    </p:spTree>
    <p:extLst>
      <p:ext uri="{BB962C8B-B14F-4D97-AF65-F5344CB8AC3E}">
        <p14:creationId xmlns:p14="http://schemas.microsoft.com/office/powerpoint/2010/main" val="31156062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title="Ring dosimeter placemen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817" y="1721492"/>
            <a:ext cx="2743200" cy="2057401"/>
          </a:xfrm>
          <a:prstGeom prst="rect">
            <a:avLst/>
          </a:prstGeom>
        </p:spPr>
      </p:pic>
      <p:pic>
        <p:nvPicPr>
          <p:cNvPr id="5" name="Picture 4" title="Whole-body dosimeter placement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8" t="2873" r="4343" b="27408"/>
          <a:stretch/>
        </p:blipFill>
        <p:spPr>
          <a:xfrm rot="10800000">
            <a:off x="6202817" y="3778893"/>
            <a:ext cx="2743200" cy="204892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721492"/>
            <a:ext cx="5647267" cy="4221416"/>
          </a:xfrm>
        </p:spPr>
        <p:txBody>
          <a:bodyPr>
            <a:noAutofit/>
          </a:bodyPr>
          <a:lstStyle/>
          <a:p>
            <a:pPr marL="347663" indent="-347663">
              <a:buFont typeface="Arial" panose="020B0604020202020204" pitchFamily="34" charset="0"/>
              <a:buChar char="•"/>
            </a:pPr>
            <a:r>
              <a:rPr lang="en-US" sz="1800" dirty="0"/>
              <a:t>If issued dosimetry, you </a:t>
            </a:r>
            <a:r>
              <a:rPr lang="en-US" sz="1800" b="1" dirty="0"/>
              <a:t>MUST </a:t>
            </a:r>
            <a:r>
              <a:rPr lang="en-US" sz="1800" dirty="0"/>
              <a:t>wear it every time you are operating X-ray equipment</a:t>
            </a:r>
          </a:p>
          <a:p>
            <a:pPr marL="347663" indent="-347663">
              <a:buFont typeface="Arial" panose="020B0604020202020204" pitchFamily="34" charset="0"/>
              <a:buChar char="•"/>
            </a:pPr>
            <a:r>
              <a:rPr lang="en-US" sz="1800" dirty="0"/>
              <a:t>Dosimetry must be returned at the end of the wear period (monthly or bimonthly), to be analyzed.</a:t>
            </a:r>
          </a:p>
          <a:p>
            <a:pPr marL="685800" indent="-338138">
              <a:buFont typeface="Arial" panose="020B0604020202020204" pitchFamily="34" charset="0"/>
              <a:buChar char="−"/>
            </a:pPr>
            <a:r>
              <a:rPr lang="en-US" sz="1800" dirty="0"/>
              <a:t>Dose measurement may be lost if dosimeter is returned late</a:t>
            </a:r>
          </a:p>
          <a:p>
            <a:pPr marL="685800" indent="-338138">
              <a:buFont typeface="Arial" panose="020B0604020202020204" pitchFamily="34" charset="0"/>
              <a:buChar char="−"/>
            </a:pPr>
            <a:r>
              <a:rPr lang="en-US" sz="1800" dirty="0"/>
              <a:t>Lost dosimetry may result in a monetary fine 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4000" dirty="0"/>
              <a:t>Dosimetry (2)</a:t>
            </a:r>
          </a:p>
        </p:txBody>
      </p:sp>
    </p:spTree>
    <p:extLst>
      <p:ext uri="{BB962C8B-B14F-4D97-AF65-F5344CB8AC3E}">
        <p14:creationId xmlns:p14="http://schemas.microsoft.com/office/powerpoint/2010/main" val="20758221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522922"/>
            <a:ext cx="8235950" cy="74878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X-ray device safety features, exposure pathways, and safe practices</a:t>
            </a:r>
          </a:p>
        </p:txBody>
      </p:sp>
    </p:spTree>
    <p:extLst>
      <p:ext uri="{BB962C8B-B14F-4D97-AF65-F5344CB8AC3E}">
        <p14:creationId xmlns:p14="http://schemas.microsoft.com/office/powerpoint/2010/main" val="25541366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21492"/>
            <a:ext cx="4686300" cy="4221416"/>
          </a:xfrm>
        </p:spPr>
        <p:txBody>
          <a:bodyPr>
            <a:normAutofit/>
          </a:bodyPr>
          <a:lstStyle/>
          <a:p>
            <a:r>
              <a:rPr lang="en-US" sz="1800" dirty="0"/>
              <a:t>Cabinet – The device contains a cabinet which absorbs a significant fraction of low-energy X-rays that would otherwise escape. The cabinet also prevents parts of the body from entering the primary X-ray beam.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15431"/>
            <a:ext cx="8601075" cy="74878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4000" dirty="0"/>
              <a:t>Safety features – cabinet</a:t>
            </a:r>
          </a:p>
        </p:txBody>
      </p:sp>
      <p:pic>
        <p:nvPicPr>
          <p:cNvPr id="25" name="Picture 24" title="X-ray diffractometer cabinet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6" t="6944" r="12905" b="1336"/>
          <a:stretch/>
        </p:blipFill>
        <p:spPr>
          <a:xfrm>
            <a:off x="5342467" y="1523999"/>
            <a:ext cx="3217334" cy="429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2220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21492"/>
            <a:ext cx="4686300" cy="4221416"/>
          </a:xfrm>
        </p:spPr>
        <p:txBody>
          <a:bodyPr>
            <a:normAutofit/>
          </a:bodyPr>
          <a:lstStyle/>
          <a:p>
            <a:r>
              <a:rPr lang="en-US" sz="1800" dirty="0"/>
              <a:t>Windows – The device contains windows (e.g., </a:t>
            </a:r>
            <a:r>
              <a:rPr lang="en-US" sz="1800" dirty="0" err="1"/>
              <a:t>Plexiglass</a:t>
            </a:r>
            <a:r>
              <a:rPr lang="en-US" sz="1800" dirty="0"/>
              <a:t> or leaded glass) which absorb a significant fraction of the low-energy X-rays while allowing the user to view the procedure.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15431"/>
            <a:ext cx="8601075" cy="74878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4000" dirty="0"/>
              <a:t>Safety features – windows</a:t>
            </a:r>
          </a:p>
        </p:txBody>
      </p:sp>
      <p:pic>
        <p:nvPicPr>
          <p:cNvPr id="10" name="Picture 9" title="X-ray diffractometer window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8" t="1408" r="13259" b="2085"/>
          <a:stretch/>
        </p:blipFill>
        <p:spPr>
          <a:xfrm>
            <a:off x="5477931" y="1526759"/>
            <a:ext cx="3022601" cy="3862964"/>
          </a:xfrm>
          <a:prstGeom prst="rect">
            <a:avLst/>
          </a:prstGeom>
        </p:spPr>
      </p:pic>
      <p:cxnSp>
        <p:nvCxnSpPr>
          <p:cNvPr id="12" name="Straight Arrow Connector 11" title="Arrow pointing at window"/>
          <p:cNvCxnSpPr/>
          <p:nvPr/>
        </p:nvCxnSpPr>
        <p:spPr>
          <a:xfrm flipV="1">
            <a:off x="5829300" y="2528125"/>
            <a:ext cx="648652" cy="28667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63913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21492"/>
            <a:ext cx="4686300" cy="4221416"/>
          </a:xfrm>
        </p:spPr>
        <p:txBody>
          <a:bodyPr>
            <a:normAutofit/>
          </a:bodyPr>
          <a:lstStyle/>
          <a:p>
            <a:r>
              <a:rPr lang="en-US" sz="1800" dirty="0"/>
              <a:t>Interlock – The device contains a mechanical switch that doesn’t allow X-rays to be produced when the shielded cabinet door(s) is open. X-rays will be produced when the door(s) is shut.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15431"/>
            <a:ext cx="8601075" cy="74878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4000" dirty="0"/>
              <a:t>Safety features – Interlock</a:t>
            </a:r>
          </a:p>
        </p:txBody>
      </p:sp>
      <p:pic>
        <p:nvPicPr>
          <p:cNvPr id="6" name="Content Placeholder 30" descr="Inside of an cabinet type analtyical X-ray unit" title="X-ray diffractometer with interlock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143500" y="1811867"/>
            <a:ext cx="3726699" cy="2795264"/>
          </a:xfrm>
          <a:prstGeom prst="rect">
            <a:avLst/>
          </a:prstGeom>
        </p:spPr>
      </p:pic>
      <p:cxnSp>
        <p:nvCxnSpPr>
          <p:cNvPr id="7" name="Straight Arrow Connector 6" title="Arrow pointing at interlock"/>
          <p:cNvCxnSpPr/>
          <p:nvPr/>
        </p:nvCxnSpPr>
        <p:spPr>
          <a:xfrm flipV="1">
            <a:off x="6896925" y="4418724"/>
            <a:ext cx="433451" cy="469074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3008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title="X-ray tube hous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49" r="18270" b="6883"/>
          <a:stretch/>
        </p:blipFill>
        <p:spPr>
          <a:xfrm>
            <a:off x="5315426" y="1446792"/>
            <a:ext cx="3566160" cy="233083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21492"/>
            <a:ext cx="4858226" cy="4221416"/>
          </a:xfrm>
        </p:spPr>
        <p:txBody>
          <a:bodyPr>
            <a:normAutofit/>
          </a:bodyPr>
          <a:lstStyle/>
          <a:p>
            <a:r>
              <a:rPr lang="en-US" sz="1800" dirty="0"/>
              <a:t>X-ray Tube Housing and Beam Shutter – The X-ray tube is enclosed in a shielded housing (upper right). The beam shutter (bottom right) allows the useful beam of X-rays to escape. When the beam shutter is closed, X-rays are contained within the housing.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Some devices allow users to close the beam shutter while X-rays are still produced. This facilitates safe and convenient sample changes/manipulations. 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15431"/>
            <a:ext cx="8601075" cy="74878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4000" dirty="0"/>
              <a:t>Safety features – housing and shutter</a:t>
            </a:r>
          </a:p>
        </p:txBody>
      </p:sp>
      <p:cxnSp>
        <p:nvCxnSpPr>
          <p:cNvPr id="12" name="Straight Arrow Connector 11" title="Arrow pointing at tube housing"/>
          <p:cNvCxnSpPr/>
          <p:nvPr/>
        </p:nvCxnSpPr>
        <p:spPr>
          <a:xfrm>
            <a:off x="5646420" y="1950341"/>
            <a:ext cx="683895" cy="297179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title="X-ray beam shutter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426" y="3777630"/>
            <a:ext cx="3566160" cy="2302438"/>
          </a:xfrm>
          <a:prstGeom prst="rect">
            <a:avLst/>
          </a:prstGeom>
        </p:spPr>
      </p:pic>
      <p:cxnSp>
        <p:nvCxnSpPr>
          <p:cNvPr id="11" name="Straight Arrow Connector 10" title="Arrow pointing at beam shutter"/>
          <p:cNvCxnSpPr/>
          <p:nvPr/>
        </p:nvCxnSpPr>
        <p:spPr>
          <a:xfrm flipH="1">
            <a:off x="6269355" y="4828339"/>
            <a:ext cx="702945" cy="375518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17413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11" descr="Exterior of a cabinet type analytical X-ray unit" title="Exterior of a cabinet type analytical X-ray unit"/>
          <p:cNvPicPr>
            <a:picLocks noChangeAspect="1"/>
          </p:cNvPicPr>
          <p:nvPr/>
        </p:nvPicPr>
        <p:blipFill rotWithShape="1">
          <a:blip r:embed="rId2" cstate="print"/>
          <a:srcRect l="17336" r="23238"/>
          <a:stretch/>
        </p:blipFill>
        <p:spPr>
          <a:xfrm>
            <a:off x="5130800" y="1492891"/>
            <a:ext cx="3666068" cy="4625975"/>
          </a:xfrm>
          <a:prstGeom prst="rect">
            <a:avLst/>
          </a:prstGeom>
        </p:spPr>
      </p:pic>
      <p:sp>
        <p:nvSpPr>
          <p:cNvPr id="15565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6EC26-96B4-4498-93DB-FE730699D3D2}" type="slidenum">
              <a:rPr lang="en-US" smtClean="0"/>
              <a:pPr/>
              <a:t>28</a:t>
            </a:fld>
            <a:endParaRPr lang="en-US"/>
          </a:p>
        </p:txBody>
      </p:sp>
      <p:cxnSp>
        <p:nvCxnSpPr>
          <p:cNvPr id="9" name="Straight Arrow Connector 8" title="Arrow pointing at warning light"/>
          <p:cNvCxnSpPr/>
          <p:nvPr/>
        </p:nvCxnSpPr>
        <p:spPr>
          <a:xfrm flipV="1">
            <a:off x="5743575" y="4718050"/>
            <a:ext cx="351888" cy="52070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5651" name="Content Placeholder 2"/>
          <p:cNvSpPr>
            <a:spLocks noGrp="1"/>
          </p:cNvSpPr>
          <p:nvPr>
            <p:ph idx="1"/>
          </p:nvPr>
        </p:nvSpPr>
        <p:spPr>
          <a:xfrm>
            <a:off x="457199" y="1721492"/>
            <a:ext cx="4555067" cy="4221416"/>
          </a:xfrm>
        </p:spPr>
        <p:txBody>
          <a:bodyPr>
            <a:normAutofit/>
          </a:bodyPr>
          <a:lstStyle/>
          <a:p>
            <a:r>
              <a:rPr lang="en-US" sz="1800" dirty="0"/>
              <a:t>Warning Light – Indicates that X-rays are being produced. Units with beam shutters also have a warning light indicating whether the shutter is open or closed.  </a:t>
            </a:r>
          </a:p>
          <a:p>
            <a:pPr lvl="1">
              <a:buFont typeface="Arial" pitchFamily="34" charset="0"/>
              <a:buChar char="•"/>
            </a:pPr>
            <a:r>
              <a:rPr lang="en-US" sz="1800" dirty="0"/>
              <a:t>These are failsafe, meaning X-rays will not be produced if the light is not operational (i.e., If the light is burnt out, X-rays will not be generated).</a:t>
            </a:r>
          </a:p>
          <a:p>
            <a:pPr lvl="1">
              <a:buFont typeface="Arial" pitchFamily="34" charset="0"/>
              <a:buChar char="•"/>
            </a:pPr>
            <a:r>
              <a:rPr lang="en-US" sz="1800" dirty="0"/>
              <a:t>The warning light are usually located on the control panel and/or shielded cabinet. </a:t>
            </a:r>
          </a:p>
          <a:p>
            <a:pPr marL="1028700" lvl="1">
              <a:buFont typeface="Arial" pitchFamily="34" charset="0"/>
              <a:buChar char="•"/>
            </a:pPr>
            <a:endParaRPr lang="en-US" sz="2400" dirty="0"/>
          </a:p>
          <a:p>
            <a:pPr marL="285750" indent="-285750">
              <a:buFont typeface="Arial" pitchFamily="34" charset="0"/>
              <a:buChar char="•"/>
            </a:pPr>
            <a:endParaRPr lang="en-US" sz="2000" dirty="0"/>
          </a:p>
          <a:p>
            <a:endParaRPr lang="en-US" sz="1900" dirty="0"/>
          </a:p>
          <a:p>
            <a:pPr marL="285750" indent="-285750">
              <a:buFont typeface="Arial" pitchFamily="34" charset="0"/>
              <a:buChar char="•"/>
            </a:pPr>
            <a:endParaRPr lang="en-US" sz="1800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4000" dirty="0"/>
              <a:t>Safety Features – Warning lights </a:t>
            </a:r>
          </a:p>
        </p:txBody>
      </p:sp>
      <p:cxnSp>
        <p:nvCxnSpPr>
          <p:cNvPr id="10" name="Straight Arrow Connector 9" title="Arrow pointing at warning light"/>
          <p:cNvCxnSpPr/>
          <p:nvPr/>
        </p:nvCxnSpPr>
        <p:spPr>
          <a:xfrm>
            <a:off x="6849533" y="4376737"/>
            <a:ext cx="762522" cy="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3526609"/>
      </p:ext>
    </p:extLst>
  </p:cSld>
  <p:clrMapOvr>
    <a:masterClrMapping/>
  </p:clrMapOvr>
  <p:transition advClick="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title="Beam sto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990" y="1538548"/>
            <a:ext cx="3288589" cy="4404360"/>
          </a:xfrm>
          <a:prstGeom prst="rect">
            <a:avLst/>
          </a:prstGeom>
        </p:spPr>
      </p:pic>
      <p:sp>
        <p:nvSpPr>
          <p:cNvPr id="15565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6EC26-96B4-4498-93DB-FE730699D3D2}" type="slidenum">
              <a:rPr lang="en-US" smtClean="0"/>
              <a:pPr/>
              <a:t>29</a:t>
            </a:fld>
            <a:endParaRPr lang="en-US"/>
          </a:p>
        </p:txBody>
      </p:sp>
      <p:cxnSp>
        <p:nvCxnSpPr>
          <p:cNvPr id="9" name="Straight Arrow Connector 8" title="Arrow pointing at beam stop"/>
          <p:cNvCxnSpPr/>
          <p:nvPr/>
        </p:nvCxnSpPr>
        <p:spPr>
          <a:xfrm flipV="1">
            <a:off x="6039534" y="3714058"/>
            <a:ext cx="351888" cy="52070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5651" name="Content Placeholder 2"/>
          <p:cNvSpPr>
            <a:spLocks noGrp="1"/>
          </p:cNvSpPr>
          <p:nvPr>
            <p:ph idx="1"/>
          </p:nvPr>
        </p:nvSpPr>
        <p:spPr>
          <a:xfrm>
            <a:off x="457199" y="1721492"/>
            <a:ext cx="4555067" cy="4221416"/>
          </a:xfrm>
        </p:spPr>
        <p:txBody>
          <a:bodyPr>
            <a:normAutofit/>
          </a:bodyPr>
          <a:lstStyle/>
          <a:p>
            <a:r>
              <a:rPr lang="en-US" sz="1800" dirty="0"/>
              <a:t>Beam Stop – The useful X-ray beam exits a collimator and is quite small (approximately 1 millimeter in diameter). The beam stop blocks X-rays transmitted through the sample and prevents burnout of the detector.  </a:t>
            </a:r>
          </a:p>
          <a:p>
            <a:endParaRPr lang="en-US" sz="1900" dirty="0"/>
          </a:p>
          <a:p>
            <a:pPr marL="285750" indent="-285750">
              <a:buFont typeface="Arial" pitchFamily="34" charset="0"/>
              <a:buChar char="•"/>
            </a:pPr>
            <a:endParaRPr lang="en-US" sz="1800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4000" dirty="0"/>
              <a:t>Safety Features – Beam stop</a:t>
            </a:r>
          </a:p>
        </p:txBody>
      </p:sp>
    </p:spTree>
    <p:extLst>
      <p:ext uri="{BB962C8B-B14F-4D97-AF65-F5344CB8AC3E}">
        <p14:creationId xmlns:p14="http://schemas.microsoft.com/office/powerpoint/2010/main" val="3521973575"/>
      </p:ext>
    </p:extLst>
  </p:cSld>
  <p:clrMapOvr>
    <a:masterClrMapping/>
  </p:clrMapOvr>
  <p:transition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4000" dirty="0"/>
              <a:t>X-ray Shielding</a:t>
            </a:r>
          </a:p>
        </p:txBody>
      </p:sp>
      <p:pic>
        <p:nvPicPr>
          <p:cNvPr id="2057" name="Picture 9" title="Ability of various materials to shield X-rays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1" t="20530" r="66384" b="19160"/>
          <a:stretch/>
        </p:blipFill>
        <p:spPr bwMode="auto">
          <a:xfrm>
            <a:off x="1868381" y="2396044"/>
            <a:ext cx="5394960" cy="3693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6212" y="1479441"/>
            <a:ext cx="7919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While all materials absorb X-rays, dense materials such as lead, steel and concrete are the most effective. Hence, they are the preferred shielding materials. </a:t>
            </a:r>
          </a:p>
        </p:txBody>
      </p:sp>
    </p:spTree>
    <p:extLst>
      <p:ext uri="{BB962C8B-B14F-4D97-AF65-F5344CB8AC3E}">
        <p14:creationId xmlns:p14="http://schemas.microsoft.com/office/powerpoint/2010/main" val="36331075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title="Primary beam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910" y="1845299"/>
            <a:ext cx="3579157" cy="2684367"/>
          </a:xfrm>
          <a:prstGeom prst="rect">
            <a:avLst/>
          </a:prstGeom>
        </p:spPr>
      </p:pic>
      <p:cxnSp>
        <p:nvCxnSpPr>
          <p:cNvPr id="23" name="Curved Connector 22" title="Curvy arrows represent primary radiation beam"/>
          <p:cNvCxnSpPr/>
          <p:nvPr/>
        </p:nvCxnSpPr>
        <p:spPr>
          <a:xfrm>
            <a:off x="6454514" y="2585317"/>
            <a:ext cx="565022" cy="339096"/>
          </a:xfrm>
          <a:prstGeom prst="curvedConnector3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21492"/>
            <a:ext cx="4610100" cy="4221416"/>
          </a:xfrm>
        </p:spPr>
        <p:txBody>
          <a:bodyPr>
            <a:normAutofit/>
          </a:bodyPr>
          <a:lstStyle/>
          <a:p>
            <a:r>
              <a:rPr lang="en-US" sz="1800" dirty="0"/>
              <a:t>Primary Beam – The useful beam of X-rays emitted from the X-ray tube.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Capable of acute radiation doses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Access to the primary beam is prevented by the shielded cabinet and interlock.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5431"/>
            <a:ext cx="8496300" cy="74878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4000" dirty="0"/>
              <a:t>Exposure pathway – Primary beam </a:t>
            </a:r>
          </a:p>
        </p:txBody>
      </p:sp>
      <p:cxnSp>
        <p:nvCxnSpPr>
          <p:cNvPr id="12" name="Curved Connector 11" title="Curvy arrows represent primary radiation beam"/>
          <p:cNvCxnSpPr/>
          <p:nvPr/>
        </p:nvCxnSpPr>
        <p:spPr>
          <a:xfrm>
            <a:off x="6416414" y="2666959"/>
            <a:ext cx="565022" cy="339096"/>
          </a:xfrm>
          <a:prstGeom prst="curvedConnector3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Curved Connector 12" title="Curvy arrows represent primary radiation beam"/>
          <p:cNvCxnSpPr/>
          <p:nvPr/>
        </p:nvCxnSpPr>
        <p:spPr>
          <a:xfrm>
            <a:off x="6355828" y="2754865"/>
            <a:ext cx="565022" cy="339096"/>
          </a:xfrm>
          <a:prstGeom prst="curvedConnector3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36674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721492"/>
            <a:ext cx="4829175" cy="4221416"/>
          </a:xfrm>
        </p:spPr>
        <p:txBody>
          <a:bodyPr>
            <a:normAutofit/>
          </a:bodyPr>
          <a:lstStyle/>
          <a:p>
            <a:r>
              <a:rPr lang="en-US" sz="1800" dirty="0"/>
              <a:t>Leakage Radiation – Despite the shielded cabinet and window, low-levels of radiation will escape.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Capable of causing chronic radiation doses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EHS performs annual measurements to ensure leakage radiation is below the state limit of 0.25 </a:t>
            </a:r>
            <a:r>
              <a:rPr lang="en-US" sz="1800" dirty="0" err="1"/>
              <a:t>mRem</a:t>
            </a:r>
            <a:r>
              <a:rPr lang="en-US" sz="1800" dirty="0"/>
              <a:t>/hr within 5 cm of the cabinet.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4000" dirty="0"/>
              <a:t>Exposure Pathway – leakage (1) </a:t>
            </a:r>
          </a:p>
        </p:txBody>
      </p:sp>
      <p:pic>
        <p:nvPicPr>
          <p:cNvPr id="4" name="Picture 3" title="External of X-ray diffractomete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543" y="1509825"/>
            <a:ext cx="2819592" cy="4100946"/>
          </a:xfrm>
          <a:prstGeom prst="rect">
            <a:avLst/>
          </a:prstGeom>
        </p:spPr>
      </p:pic>
      <p:cxnSp>
        <p:nvCxnSpPr>
          <p:cNvPr id="14" name="Curved Connector 13" title="Curvy arrows representing leakage radiation"/>
          <p:cNvCxnSpPr/>
          <p:nvPr/>
        </p:nvCxnSpPr>
        <p:spPr>
          <a:xfrm flipV="1">
            <a:off x="7845872" y="1545279"/>
            <a:ext cx="898525" cy="352425"/>
          </a:xfrm>
          <a:prstGeom prst="curvedConnector3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8" name="Curved Connector 17" title="Curvy arrows representing leakage radiation"/>
          <p:cNvCxnSpPr/>
          <p:nvPr/>
        </p:nvCxnSpPr>
        <p:spPr>
          <a:xfrm>
            <a:off x="7979221" y="2564786"/>
            <a:ext cx="765176" cy="447674"/>
          </a:xfrm>
          <a:prstGeom prst="curvedConnector3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9" name="Curved Connector 18" title="Curvy arrows representing leakage radiation"/>
          <p:cNvCxnSpPr/>
          <p:nvPr/>
        </p:nvCxnSpPr>
        <p:spPr>
          <a:xfrm rot="10800000" flipV="1">
            <a:off x="5211755" y="2962931"/>
            <a:ext cx="598486" cy="227266"/>
          </a:xfrm>
          <a:prstGeom prst="curvedConnector3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" name="Curved Connector 19" title="Curvy arrows representing leakage radiation"/>
          <p:cNvCxnSpPr/>
          <p:nvPr/>
        </p:nvCxnSpPr>
        <p:spPr>
          <a:xfrm rot="16200000" flipH="1">
            <a:off x="7656765" y="3225574"/>
            <a:ext cx="644913" cy="415926"/>
          </a:xfrm>
          <a:prstGeom prst="curvedConnector3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1" name="Curved Connector 20" title="Curvy arrows representing leakage radiation"/>
          <p:cNvCxnSpPr/>
          <p:nvPr/>
        </p:nvCxnSpPr>
        <p:spPr>
          <a:xfrm rot="10800000">
            <a:off x="5124705" y="1545279"/>
            <a:ext cx="701676" cy="366350"/>
          </a:xfrm>
          <a:prstGeom prst="curvedConnector3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Curved Connector 21" title="Curvy arrows representing leakage radiation"/>
          <p:cNvCxnSpPr/>
          <p:nvPr/>
        </p:nvCxnSpPr>
        <p:spPr>
          <a:xfrm rot="5400000" flipH="1" flipV="1">
            <a:off x="6788943" y="1412193"/>
            <a:ext cx="552452" cy="195262"/>
          </a:xfrm>
          <a:prstGeom prst="curvedConnector3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3" name="Curved Connector 22" title="Curvy arrows representing leakage radiation"/>
          <p:cNvCxnSpPr/>
          <p:nvPr/>
        </p:nvCxnSpPr>
        <p:spPr>
          <a:xfrm flipV="1">
            <a:off x="7004836" y="1786050"/>
            <a:ext cx="898525" cy="352425"/>
          </a:xfrm>
          <a:prstGeom prst="curvedConnector3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4" name="Curved Connector 23" title="Curvy arrows representing leakage radiation"/>
          <p:cNvCxnSpPr/>
          <p:nvPr/>
        </p:nvCxnSpPr>
        <p:spPr>
          <a:xfrm rot="5400000" flipH="1" flipV="1">
            <a:off x="6357583" y="2282293"/>
            <a:ext cx="473743" cy="104247"/>
          </a:xfrm>
          <a:prstGeom prst="curvedConnector3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 title="Curvy arrows representing leakage radiation"/>
          <p:cNvCxnSpPr/>
          <p:nvPr/>
        </p:nvCxnSpPr>
        <p:spPr>
          <a:xfrm>
            <a:off x="7254603" y="2759269"/>
            <a:ext cx="765176" cy="447674"/>
          </a:xfrm>
          <a:prstGeom prst="curvedConnector3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 title="Curvy arrows representing leakage radiation"/>
          <p:cNvCxnSpPr/>
          <p:nvPr/>
        </p:nvCxnSpPr>
        <p:spPr>
          <a:xfrm rot="5400000">
            <a:off x="5765997" y="2905659"/>
            <a:ext cx="713945" cy="283103"/>
          </a:xfrm>
          <a:prstGeom prst="curvedConnector3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7" name="Curved Connector 26" title="Curvy arrows representing leakage radiation"/>
          <p:cNvCxnSpPr/>
          <p:nvPr/>
        </p:nvCxnSpPr>
        <p:spPr>
          <a:xfrm rot="16200000" flipH="1">
            <a:off x="6724185" y="2873763"/>
            <a:ext cx="644913" cy="415926"/>
          </a:xfrm>
          <a:prstGeom prst="curvedConnector3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8" name="Curved Connector 27" title="Curvy arrows representing leakage radiation"/>
          <p:cNvCxnSpPr/>
          <p:nvPr/>
        </p:nvCxnSpPr>
        <p:spPr>
          <a:xfrm rot="10800000" flipV="1">
            <a:off x="4935536" y="2520002"/>
            <a:ext cx="701675" cy="290513"/>
          </a:xfrm>
          <a:prstGeom prst="curvedConnector3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 title="Curvy arrows representing leakage radiation"/>
          <p:cNvCxnSpPr/>
          <p:nvPr/>
        </p:nvCxnSpPr>
        <p:spPr>
          <a:xfrm rot="16200000" flipV="1">
            <a:off x="5965022" y="1643519"/>
            <a:ext cx="552451" cy="355600"/>
          </a:xfrm>
          <a:prstGeom prst="curvedConnector3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96621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title="Tube hous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49" r="18270" b="6883"/>
          <a:stretch/>
        </p:blipFill>
        <p:spPr>
          <a:xfrm>
            <a:off x="5315426" y="2189858"/>
            <a:ext cx="3566160" cy="233083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721492"/>
            <a:ext cx="4829175" cy="4221416"/>
          </a:xfrm>
        </p:spPr>
        <p:txBody>
          <a:bodyPr>
            <a:normAutofit/>
          </a:bodyPr>
          <a:lstStyle/>
          <a:p>
            <a:r>
              <a:rPr lang="en-US" sz="1800" dirty="0"/>
              <a:t>Despite the X-ray tube housing and beam shutter, low-levels of radiation will escape.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Capable of causing chronic radiation doses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EHS performs annual measurements to ensure leakage radiation is below the state limit of 2.5 </a:t>
            </a:r>
            <a:r>
              <a:rPr lang="en-US" sz="1800" dirty="0" err="1"/>
              <a:t>mRem</a:t>
            </a:r>
            <a:r>
              <a:rPr lang="en-US" sz="1800" dirty="0"/>
              <a:t>/hr within 5 cm of the tube housing.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4000" dirty="0"/>
              <a:t>Exposure Pathway – leakage (2)</a:t>
            </a:r>
          </a:p>
        </p:txBody>
      </p:sp>
      <p:cxnSp>
        <p:nvCxnSpPr>
          <p:cNvPr id="19" name="Curved Connector 18" title="Curvy arrows representing leakage radiation"/>
          <p:cNvCxnSpPr/>
          <p:nvPr/>
        </p:nvCxnSpPr>
        <p:spPr>
          <a:xfrm rot="10800000" flipV="1">
            <a:off x="5286374" y="3794671"/>
            <a:ext cx="598486" cy="227266"/>
          </a:xfrm>
          <a:prstGeom prst="curvedConnector3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" name="Curved Connector 19" title="Curvy arrows representing leakage radiation"/>
          <p:cNvCxnSpPr/>
          <p:nvPr/>
        </p:nvCxnSpPr>
        <p:spPr>
          <a:xfrm rot="16200000" flipH="1">
            <a:off x="6450017" y="3395500"/>
            <a:ext cx="644913" cy="415926"/>
          </a:xfrm>
          <a:prstGeom prst="curvedConnector3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1" name="Curved Connector 20" title="Curvy arrows representing leakage radiation"/>
          <p:cNvCxnSpPr/>
          <p:nvPr/>
        </p:nvCxnSpPr>
        <p:spPr>
          <a:xfrm rot="10800000">
            <a:off x="5399062" y="2706042"/>
            <a:ext cx="701676" cy="366350"/>
          </a:xfrm>
          <a:prstGeom prst="curvedConnector3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Curved Connector 21" title="Curvy arrows representing leakage radiation"/>
          <p:cNvCxnSpPr/>
          <p:nvPr/>
        </p:nvCxnSpPr>
        <p:spPr>
          <a:xfrm rot="5400000" flipH="1" flipV="1">
            <a:off x="6349021" y="2449424"/>
            <a:ext cx="552452" cy="195262"/>
          </a:xfrm>
          <a:prstGeom prst="curvedConnector3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3" name="Curved Connector 22" title="Curvy arrows representing leakage radiation"/>
          <p:cNvCxnSpPr/>
          <p:nvPr/>
        </p:nvCxnSpPr>
        <p:spPr>
          <a:xfrm flipV="1">
            <a:off x="6841053" y="2547055"/>
            <a:ext cx="898525" cy="352425"/>
          </a:xfrm>
          <a:prstGeom prst="curvedConnector3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 title="Curvy arrows representing leakage radiation"/>
          <p:cNvCxnSpPr/>
          <p:nvPr/>
        </p:nvCxnSpPr>
        <p:spPr>
          <a:xfrm>
            <a:off x="6325644" y="3648248"/>
            <a:ext cx="765176" cy="447674"/>
          </a:xfrm>
          <a:prstGeom prst="curvedConnector3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 title="Curvy arrows representing leakage radiation"/>
          <p:cNvCxnSpPr/>
          <p:nvPr/>
        </p:nvCxnSpPr>
        <p:spPr>
          <a:xfrm rot="5400000">
            <a:off x="5527887" y="4141341"/>
            <a:ext cx="713945" cy="283103"/>
          </a:xfrm>
          <a:prstGeom prst="curvedConnector3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7" name="Curved Connector 26" title="Curvy arrows representing leakage radiation"/>
          <p:cNvCxnSpPr/>
          <p:nvPr/>
        </p:nvCxnSpPr>
        <p:spPr>
          <a:xfrm rot="16200000" flipH="1">
            <a:off x="6094827" y="3986579"/>
            <a:ext cx="644913" cy="415926"/>
          </a:xfrm>
          <a:prstGeom prst="curvedConnector3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8" name="Curved Connector 27" title="Curvy arrows representing leakage radiation"/>
          <p:cNvCxnSpPr/>
          <p:nvPr/>
        </p:nvCxnSpPr>
        <p:spPr>
          <a:xfrm rot="10800000" flipV="1">
            <a:off x="5399063" y="3281007"/>
            <a:ext cx="701675" cy="290513"/>
          </a:xfrm>
          <a:prstGeom prst="curvedConnector3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 title="Curvy arrows representing leakage radiation"/>
          <p:cNvCxnSpPr/>
          <p:nvPr/>
        </p:nvCxnSpPr>
        <p:spPr>
          <a:xfrm rot="16200000" flipV="1">
            <a:off x="5801239" y="2311658"/>
            <a:ext cx="552451" cy="355600"/>
          </a:xfrm>
          <a:prstGeom prst="curvedConnector3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79139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4000" dirty="0"/>
              <a:t>Mandatory safe practices (1)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21491"/>
            <a:ext cx="8235950" cy="4433775"/>
          </a:xfrm>
        </p:spPr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1800" b="1" dirty="0"/>
              <a:t>NEVER</a:t>
            </a:r>
            <a:r>
              <a:rPr lang="en-US" sz="1800" dirty="0"/>
              <a:t> attempt to remove or bypass any system component (e.g. safety features). </a:t>
            </a:r>
          </a:p>
          <a:p>
            <a:pPr marL="685800" lvl="1" indent="-342900">
              <a:buFont typeface="Arial" panose="020B0604020202020204" pitchFamily="34" charset="0"/>
              <a:buChar char="−"/>
            </a:pPr>
            <a:r>
              <a:rPr lang="en-US" sz="1800" dirty="0"/>
              <a:t>These are meant to protect you from harmful radiation doses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1800" b="1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1800" b="1" dirty="0"/>
              <a:t>DO NOT</a:t>
            </a:r>
            <a:r>
              <a:rPr lang="en-US" sz="1800" dirty="0"/>
              <a:t> operate the unit in any manner other than specified in the procedures</a:t>
            </a:r>
          </a:p>
          <a:p>
            <a:endParaRPr lang="en-US" sz="1800" b="1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1800" b="1" dirty="0"/>
              <a:t>DO NOT</a:t>
            </a:r>
            <a:r>
              <a:rPr lang="en-US" sz="1800" dirty="0"/>
              <a:t> allow anyone other than trained and certified personnel to operate the X-ray device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180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1800" dirty="0"/>
              <a:t>Maintenance of the X-ray device </a:t>
            </a:r>
            <a:r>
              <a:rPr lang="en-US" sz="1800" b="1" dirty="0"/>
              <a:t>MUST </a:t>
            </a:r>
            <a:r>
              <a:rPr lang="en-US" sz="1800" dirty="0"/>
              <a:t>be performed by trained professionals. 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000" dirty="0"/>
          </a:p>
          <a:p>
            <a:endParaRPr lang="en-US" sz="2100" dirty="0"/>
          </a:p>
          <a:p>
            <a:pPr marL="342900" indent="-342900">
              <a:buFont typeface="Arial" pitchFamily="34" charset="0"/>
              <a:buChar char="•"/>
            </a:pPr>
            <a:endParaRPr lang="en-US" sz="2100" dirty="0"/>
          </a:p>
          <a:p>
            <a:pPr marL="342900" indent="-342900">
              <a:buFont typeface="Arial" pitchFamily="34" charset="0"/>
              <a:buChar char="•"/>
            </a:pPr>
            <a:endParaRPr lang="en-US" sz="2000" dirty="0"/>
          </a:p>
          <a:p>
            <a:endParaRPr lang="en-US" sz="2000" dirty="0"/>
          </a:p>
          <a:p>
            <a:pPr marL="342900" indent="-342900">
              <a:buFont typeface="Arial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849195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4000" dirty="0"/>
              <a:t>Mandatory safe practices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21491"/>
            <a:ext cx="8235950" cy="4433775"/>
          </a:xfrm>
        </p:spPr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1800" b="1" dirty="0"/>
              <a:t>ALWAYS</a:t>
            </a:r>
            <a:r>
              <a:rPr lang="en-US" sz="1800" dirty="0"/>
              <a:t> follow the ALARA principles discussed earlier</a:t>
            </a:r>
          </a:p>
          <a:p>
            <a:pPr marL="685800" indent="-342900">
              <a:buFont typeface="Arial" panose="020B0604020202020204" pitchFamily="34" charset="0"/>
              <a:buChar char="−"/>
            </a:pPr>
            <a:r>
              <a:rPr lang="en-US" sz="1800" dirty="0"/>
              <a:t>When producing X-rays, don’t stand closer to the device than necessary</a:t>
            </a:r>
          </a:p>
          <a:p>
            <a:pPr marL="685800" indent="-342900">
              <a:buFont typeface="Arial" panose="020B0604020202020204" pitchFamily="34" charset="0"/>
              <a:buChar char="−"/>
            </a:pPr>
            <a:r>
              <a:rPr lang="en-US" sz="1800" dirty="0"/>
              <a:t>When producing X-rays, reduce the amount of time spent around the system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1800" b="1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1800" b="1" dirty="0"/>
              <a:t>DO NOT </a:t>
            </a:r>
            <a:r>
              <a:rPr lang="en-US" sz="1800" dirty="0"/>
              <a:t>operate the X-ray system unless all system components and features are in good repair and cabinet is intact</a:t>
            </a:r>
            <a:endParaRPr lang="en-US" sz="1800" b="1" dirty="0"/>
          </a:p>
          <a:p>
            <a:pPr marL="342900" indent="-342900">
              <a:buFont typeface="Arial" pitchFamily="34" charset="0"/>
              <a:buChar char="•"/>
            </a:pPr>
            <a:endParaRPr lang="en-US" sz="1800" b="1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1800" b="1" dirty="0"/>
              <a:t>DO NOT </a:t>
            </a:r>
            <a:r>
              <a:rPr lang="en-US" sz="1800" dirty="0"/>
              <a:t>modify the X-ray device in any manner without approval of the radiation safety officer.  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180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1800" b="1" dirty="0"/>
              <a:t>NEVER </a:t>
            </a:r>
            <a:r>
              <a:rPr lang="en-US" sz="1800" dirty="0"/>
              <a:t>place any part of the body in the primary beam</a:t>
            </a:r>
            <a:endParaRPr lang="en-US" sz="1800" b="1" dirty="0"/>
          </a:p>
          <a:p>
            <a:pPr marL="342900" indent="-342900">
              <a:buFont typeface="Arial" pitchFamily="34" charset="0"/>
              <a:buChar char="•"/>
            </a:pPr>
            <a:endParaRPr lang="en-US" sz="2000" dirty="0"/>
          </a:p>
          <a:p>
            <a:pPr marL="342900" indent="-342900">
              <a:buFont typeface="Arial" pitchFamily="34" charset="0"/>
              <a:buChar char="•"/>
            </a:pPr>
            <a:endParaRPr lang="en-US" sz="2000" dirty="0"/>
          </a:p>
          <a:p>
            <a:endParaRPr lang="en-US" sz="2100" dirty="0"/>
          </a:p>
          <a:p>
            <a:pPr marL="342900" indent="-342900">
              <a:buFont typeface="Arial" pitchFamily="34" charset="0"/>
              <a:buChar char="•"/>
            </a:pPr>
            <a:endParaRPr lang="en-US" sz="2100" dirty="0"/>
          </a:p>
          <a:p>
            <a:pPr marL="342900" indent="-342900">
              <a:buFont typeface="Arial" pitchFamily="34" charset="0"/>
              <a:buChar char="•"/>
            </a:pPr>
            <a:endParaRPr lang="en-US" sz="2000" dirty="0"/>
          </a:p>
          <a:p>
            <a:endParaRPr lang="en-US" sz="2000" dirty="0"/>
          </a:p>
          <a:p>
            <a:pPr marL="342900" indent="-342900">
              <a:buFont typeface="Arial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798121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corkscrewsonline.com/images/brass_key_corkscrew12.jpg" title="Old style key representing acce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414" y="2447923"/>
            <a:ext cx="2879735" cy="2526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21492"/>
            <a:ext cx="5238750" cy="4221416"/>
          </a:xfrm>
        </p:spPr>
        <p:txBody>
          <a:bodyPr>
            <a:normAutofit lnSpcReduction="10000"/>
          </a:bodyPr>
          <a:lstStyle/>
          <a:p>
            <a:r>
              <a:rPr lang="en-US" sz="1800" dirty="0"/>
              <a:t>The following requirements must be met before you are authorized to use the X-ray device:</a:t>
            </a:r>
          </a:p>
          <a:p>
            <a:pPr lvl="1">
              <a:buFont typeface="Arial" panose="020B0604020202020204" pitchFamily="34" charset="0"/>
              <a:buChar char="•"/>
              <a:tabLst>
                <a:tab pos="685800" algn="l"/>
              </a:tabLst>
            </a:pPr>
            <a:r>
              <a:rPr lang="en-US" sz="1800" dirty="0"/>
              <a:t>Permission from the supervisor responsible for the X-ray device</a:t>
            </a:r>
          </a:p>
          <a:p>
            <a:pPr lvl="1">
              <a:buFont typeface="Arial" panose="020B0604020202020204" pitchFamily="34" charset="0"/>
              <a:buChar char="•"/>
              <a:tabLst>
                <a:tab pos="685800" algn="l"/>
              </a:tabLst>
            </a:pPr>
            <a:r>
              <a:rPr lang="en-US" sz="1800" dirty="0"/>
              <a:t>Completion of EHS’s X-ray safety training (this training presentation)</a:t>
            </a:r>
          </a:p>
          <a:p>
            <a:pPr lvl="1">
              <a:buFont typeface="Arial" panose="020B0604020202020204" pitchFamily="34" charset="0"/>
              <a:buChar char="•"/>
              <a:tabLst>
                <a:tab pos="685800" algn="l"/>
              </a:tabLst>
            </a:pPr>
            <a:r>
              <a:rPr lang="en-US" sz="1800" dirty="0"/>
              <a:t>Submit completed </a:t>
            </a:r>
            <a:r>
              <a:rPr lang="en-US" sz="1800" dirty="0">
                <a:hlinkClick r:id="rId3"/>
              </a:rPr>
              <a:t>A-4 </a:t>
            </a:r>
            <a:r>
              <a:rPr lang="en-US" sz="1800" dirty="0">
                <a:hlinkClick r:id="rId4"/>
              </a:rPr>
              <a:t>form</a:t>
            </a:r>
            <a:r>
              <a:rPr lang="en-US" sz="1800" dirty="0"/>
              <a:t> to EHS</a:t>
            </a:r>
          </a:p>
          <a:p>
            <a:pPr lvl="2">
              <a:buFont typeface="Arial" panose="020B0604020202020204" pitchFamily="34" charset="0"/>
              <a:buChar char="•"/>
              <a:tabLst>
                <a:tab pos="685800" algn="l"/>
              </a:tabLst>
            </a:pPr>
            <a:r>
              <a:rPr lang="en-US" sz="1800" dirty="0"/>
              <a:t>See the training confirmation email (sent after completion of the training quiz) for the list of projects exempted from A-4 form submission</a:t>
            </a:r>
          </a:p>
          <a:p>
            <a:pPr lvl="1">
              <a:buFont typeface="Arial" panose="020B0604020202020204" pitchFamily="34" charset="0"/>
              <a:buChar char="•"/>
              <a:tabLst>
                <a:tab pos="685800" algn="l"/>
              </a:tabLst>
            </a:pPr>
            <a:r>
              <a:rPr lang="en-US" sz="1800" dirty="0"/>
              <a:t>Specific training from the supervisor for the operation of the X-ray device.</a:t>
            </a:r>
          </a:p>
          <a:p>
            <a:pPr lvl="1">
              <a:buFont typeface="Arial" panose="020B0604020202020204" pitchFamily="34" charset="0"/>
              <a:buChar char="•"/>
              <a:tabLst>
                <a:tab pos="685800" algn="l"/>
              </a:tabLst>
            </a:pPr>
            <a:r>
              <a:rPr lang="en-US" sz="1800" dirty="0"/>
              <a:t>Any additional requirements deemed necessary by the supervisor.</a:t>
            </a:r>
          </a:p>
          <a:p>
            <a:pPr marL="685800" lvl="1" indent="-342900">
              <a:buFont typeface="Arial" panose="020B0604020202020204" pitchFamily="34" charset="0"/>
              <a:buChar char="•"/>
              <a:tabLst>
                <a:tab pos="685800" algn="l"/>
              </a:tabLst>
            </a:pPr>
            <a:endParaRPr lang="en-US" sz="2400" dirty="0"/>
          </a:p>
          <a:p>
            <a:pPr marL="685800" lvl="1" indent="-342900">
              <a:buFont typeface="Arial" panose="020B0604020202020204" pitchFamily="34" charset="0"/>
              <a:buChar char="•"/>
              <a:tabLst>
                <a:tab pos="685800" algn="l"/>
              </a:tabLst>
            </a:pPr>
            <a:endParaRPr lang="en-US" sz="2400" dirty="0"/>
          </a:p>
          <a:p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4000" dirty="0"/>
              <a:t>Access requirements</a:t>
            </a:r>
          </a:p>
        </p:txBody>
      </p:sp>
    </p:spTree>
    <p:extLst>
      <p:ext uri="{BB962C8B-B14F-4D97-AF65-F5344CB8AC3E}">
        <p14:creationId xmlns:p14="http://schemas.microsoft.com/office/powerpoint/2010/main" val="41956285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4000" dirty="0"/>
              <a:t>Enforcement</a:t>
            </a:r>
          </a:p>
        </p:txBody>
      </p:sp>
      <p:sp>
        <p:nvSpPr>
          <p:cNvPr id="11673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Failure to comply with the rules, regulations safe practices established by Indiana State Department of Health or Purdue University can result :</a:t>
            </a:r>
          </a:p>
          <a:p>
            <a:pPr lvl="1"/>
            <a:r>
              <a:rPr lang="en-US" sz="1800" dirty="0"/>
              <a:t>Re-training</a:t>
            </a:r>
          </a:p>
          <a:p>
            <a:pPr lvl="1"/>
            <a:r>
              <a:rPr lang="en-US" sz="1800" dirty="0"/>
              <a:t>Loss of work privileges with X-ray producing devices</a:t>
            </a:r>
          </a:p>
          <a:p>
            <a:pPr lvl="1"/>
            <a:r>
              <a:rPr lang="en-US" sz="1800" dirty="0"/>
              <a:t>Obtaining an injunction or court order to prevent a violation</a:t>
            </a:r>
          </a:p>
          <a:p>
            <a:pPr lvl="1"/>
            <a:r>
              <a:rPr lang="en-US" sz="1800" dirty="0"/>
              <a:t>Civil penalties</a:t>
            </a:r>
          </a:p>
          <a:p>
            <a:pPr lvl="1"/>
            <a:r>
              <a:rPr lang="en-US" sz="1800" dirty="0"/>
              <a:t>Criminal penalties</a:t>
            </a:r>
          </a:p>
          <a:p>
            <a:pPr marL="685800" lvl="1">
              <a:buFont typeface="Arial" panose="020B0604020202020204" pitchFamily="34" charset="0"/>
              <a:buChar char="−"/>
            </a:pPr>
            <a:r>
              <a:rPr lang="en-US" sz="1800" dirty="0"/>
              <a:t>For willful violation of, attempted violation of or conspiracy to violate any regulation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0854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9273C-9095-45EB-A9DF-714D4F1AF551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609675"/>
      </p:ext>
    </p:extLst>
  </p:cSld>
  <p:clrMapOvr>
    <a:masterClrMapping/>
  </p:clrMapOvr>
  <p:transition advClick="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4000" dirty="0"/>
              <a:t>Security</a:t>
            </a:r>
          </a:p>
        </p:txBody>
      </p:sp>
      <p:sp>
        <p:nvSpPr>
          <p:cNvPr id="17305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Only the individuals that are listed as Approved Authorized Users on the specific X-ray project as defined by EHS may have the ability to operate the X-ray unit(s).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800" dirty="0"/>
              <a:t>Lab should be locked when not attended by authorized users.</a:t>
            </a:r>
          </a:p>
          <a:p>
            <a:pPr lvl="1">
              <a:buFont typeface="Arial" panose="020B0604020202020204" pitchFamily="34" charset="0"/>
              <a:buChar char="•"/>
              <a:tabLst>
                <a:tab pos="685800" algn="l"/>
              </a:tabLst>
            </a:pPr>
            <a:r>
              <a:rPr lang="en-US" sz="1800" dirty="0"/>
              <a:t>Any additional security requirements deemed necessary by the supervisor.</a:t>
            </a:r>
          </a:p>
          <a:p>
            <a:pPr lvl="1"/>
            <a:r>
              <a:rPr lang="en-US" sz="1800" dirty="0"/>
              <a:t>If an unauthorized user is found using the unit, immediately notify the Supervisor/PI. EHS should be contacted to schedule a training for the user in order for them to become authorized.</a:t>
            </a:r>
          </a:p>
          <a:p>
            <a:pPr lvl="1"/>
            <a:r>
              <a:rPr lang="en-US" sz="1800" dirty="0"/>
              <a:t>It is important for all those using the X-ray equipment to be:</a:t>
            </a:r>
          </a:p>
          <a:p>
            <a:pPr marL="685800" lvl="1">
              <a:buFont typeface="Arial" panose="020B0604020202020204" pitchFamily="34" charset="0"/>
              <a:buChar char="−"/>
            </a:pPr>
            <a:r>
              <a:rPr lang="en-US" sz="1800" dirty="0"/>
              <a:t>Trained on the specific unit</a:t>
            </a:r>
          </a:p>
          <a:p>
            <a:pPr marL="685800" lvl="1">
              <a:buFont typeface="Arial" panose="020B0604020202020204" pitchFamily="34" charset="0"/>
              <a:buChar char="−"/>
            </a:pPr>
            <a:r>
              <a:rPr lang="en-US" sz="1800" dirty="0"/>
              <a:t>Trained on X-ray awareness in order to be informed of safety requirements, hazards involved and ways to prevent unnecessary exposures</a:t>
            </a:r>
          </a:p>
          <a:p>
            <a:endParaRPr lang="en-US" sz="1800" dirty="0"/>
          </a:p>
        </p:txBody>
      </p:sp>
      <p:sp>
        <p:nvSpPr>
          <p:cNvPr id="19251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102D7-14AB-4F14-ABE4-163333BFDBF8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999089"/>
      </p:ext>
    </p:extLst>
  </p:cSld>
  <p:clrMapOvr>
    <a:masterClrMapping/>
  </p:clrMapOvr>
  <p:transition advClick="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522922"/>
            <a:ext cx="8235950" cy="74878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Regulations and EHS</a:t>
            </a:r>
          </a:p>
        </p:txBody>
      </p:sp>
    </p:spTree>
    <p:extLst>
      <p:ext uri="{BB962C8B-B14F-4D97-AF65-F5344CB8AC3E}">
        <p14:creationId xmlns:p14="http://schemas.microsoft.com/office/powerpoint/2010/main" val="25541366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4000" dirty="0"/>
              <a:t>State Regulations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The </a:t>
            </a:r>
            <a:r>
              <a:rPr lang="en-US" sz="1800" dirty="0">
                <a:hlinkClick r:id="rId2"/>
              </a:rPr>
              <a:t>Indiana State Department of Health (ISDH) </a:t>
            </a:r>
            <a:r>
              <a:rPr lang="en-US" sz="1800" dirty="0"/>
              <a:t>regulates the use of X-ray equipment in Indiana through Title 410 Indiana Administrative Code Article 5: Radiological Health. 410 IAC 5 Rule 2: Registration of Radiation Machine Facilities and Services.</a:t>
            </a:r>
          </a:p>
          <a:p>
            <a:pPr lvl="1"/>
            <a:r>
              <a:rPr lang="en-US" sz="1800" dirty="0"/>
              <a:t>410 IAC 5 Rule 4: Protection and Exposure Standards.</a:t>
            </a:r>
          </a:p>
          <a:p>
            <a:pPr lvl="1"/>
            <a:r>
              <a:rPr lang="en-US" sz="1800" dirty="0"/>
              <a:t>410 IAC 5 Rule 5: Non-Medical Radiography (includes X-ray fluorescent lead based analyzers).</a:t>
            </a:r>
          </a:p>
          <a:p>
            <a:pPr lvl="1"/>
            <a:r>
              <a:rPr lang="en-US" sz="1800" dirty="0"/>
              <a:t>410 IAC 5 Rule 6.1: X-rays in the Healing Arts.</a:t>
            </a:r>
          </a:p>
          <a:p>
            <a:pPr lvl="1"/>
            <a:r>
              <a:rPr lang="en-US" sz="1800" dirty="0"/>
              <a:t>410 IAC 5 Rule 8: Radiation Safety Requirements for Analytical X-Ray Equipment.</a:t>
            </a:r>
          </a:p>
          <a:p>
            <a:pPr lvl="1"/>
            <a:r>
              <a:rPr lang="en-US" sz="1800" dirty="0"/>
              <a:t>410 IAC 5 Rule 9: Radiation Safety Requirements for Particle Accelerators.</a:t>
            </a:r>
          </a:p>
          <a:p>
            <a:pPr lvl="1"/>
            <a:r>
              <a:rPr lang="en-US" sz="1800" dirty="0"/>
              <a:t>410 IAC 5 Rule 10: Notices, Instructions and Reports to Workers; Inspections.</a:t>
            </a:r>
          </a:p>
        </p:txBody>
      </p:sp>
      <p:sp>
        <p:nvSpPr>
          <p:cNvPr id="9626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119F-26CB-48B4-B15F-D3C9C6F73AEE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963726"/>
      </p:ext>
    </p:extLst>
  </p:cSld>
  <p:clrMapOvr>
    <a:masterClrMapping/>
  </p:clrMapOvr>
  <p:transition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4000" dirty="0"/>
              <a:t>X-ray Production (1)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1800" dirty="0"/>
              <a:t>X-ray are generated in the X-ray tube of the device.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800" dirty="0"/>
              <a:t>Electrons, that have been accelerated using a high voltage source, are abruptly decelerated by striking a metal target (e.g., copper, molybdenum, and tungsten).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800" dirty="0"/>
              <a:t>Some of the energy of the electrons that impinge upon the target are converted into X-rays.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000" dirty="0"/>
          </a:p>
        </p:txBody>
      </p:sp>
      <p:pic>
        <p:nvPicPr>
          <p:cNvPr id="7" name="Content Placeholder 6" descr="A diagram of an X-ray tube and X-ray production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100" y="2782094"/>
            <a:ext cx="3352800" cy="2162175"/>
          </a:xfrm>
        </p:spPr>
      </p:pic>
    </p:spTree>
    <p:extLst>
      <p:ext uri="{BB962C8B-B14F-4D97-AF65-F5344CB8AC3E}">
        <p14:creationId xmlns:p14="http://schemas.microsoft.com/office/powerpoint/2010/main" val="13012154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4000" dirty="0"/>
              <a:t>University organization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1800" dirty="0"/>
              <a:t>The radiation safety program is empowered by Purdue University </a:t>
            </a:r>
            <a:r>
              <a:rPr lang="en-US" sz="1800" dirty="0">
                <a:hlinkClick r:id="rId2"/>
              </a:rPr>
              <a:t>Executive Memorandum No. B-14</a:t>
            </a:r>
            <a:endParaRPr lang="en-US" sz="1800" dirty="0">
              <a:hlinkClick r:id="rId3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1800" dirty="0"/>
              <a:t>Purdue University’s radiation policies can be found in the </a:t>
            </a:r>
            <a:r>
              <a:rPr lang="en-US" sz="1800" dirty="0">
                <a:hlinkClick r:id="rId4"/>
              </a:rPr>
              <a:t>Purdue Radiation Safety Manual</a:t>
            </a:r>
            <a:endParaRPr lang="en-US" sz="180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1800" dirty="0"/>
              <a:t>The radiation safety program is managed by the:</a:t>
            </a:r>
          </a:p>
          <a:p>
            <a:pPr marL="685800" lvl="1" indent="-342900">
              <a:buFont typeface="Arial" panose="020B0604020202020204" pitchFamily="34" charset="0"/>
              <a:buChar char="−"/>
            </a:pPr>
            <a:r>
              <a:rPr lang="en-US" sz="1800" dirty="0"/>
              <a:t>Radiation Safety Committee (RSC)</a:t>
            </a:r>
          </a:p>
          <a:p>
            <a:pPr marL="1028700" lvl="1" indent="-342900">
              <a:buFont typeface="Courier New" panose="02070309020205020404" pitchFamily="49" charset="0"/>
              <a:buChar char="o"/>
            </a:pPr>
            <a:r>
              <a:rPr lang="en-US" sz="1800" dirty="0"/>
              <a:t>Ensures the safety of the University and community in the utilization of all radioactive materials and radiation producing devices at the University or by University faculty, staff or students. </a:t>
            </a:r>
          </a:p>
          <a:p>
            <a:pPr marL="685800" lvl="1" indent="-342900">
              <a:buFont typeface="Arial" panose="020B0604020202020204" pitchFamily="34" charset="0"/>
              <a:buChar char="−"/>
            </a:pPr>
            <a:r>
              <a:rPr lang="en-US" sz="1800" dirty="0"/>
              <a:t>Environmental Health and Safety (EHS)</a:t>
            </a:r>
          </a:p>
          <a:p>
            <a:pPr marL="1085850" lvl="1" indent="-400050">
              <a:buFont typeface="Courier New" panose="02070309020205020404" pitchFamily="49" charset="0"/>
              <a:buChar char="o"/>
            </a:pPr>
            <a:r>
              <a:rPr lang="en-US" sz="1800" dirty="0"/>
              <a:t>Carries out the directives of the RSC. </a:t>
            </a:r>
          </a:p>
          <a:p>
            <a:pPr marL="1028700" lvl="1" indent="-342900"/>
            <a:endParaRPr lang="en-US" sz="2200" dirty="0"/>
          </a:p>
        </p:txBody>
      </p:sp>
      <p:sp>
        <p:nvSpPr>
          <p:cNvPr id="9728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F94D8-A366-40FD-B37F-827A0DF9A9D3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189187"/>
      </p:ext>
    </p:extLst>
  </p:cSld>
  <p:clrMapOvr>
    <a:masterClrMapping/>
  </p:clrMapOvr>
  <p:transition advClick="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4000" dirty="0"/>
              <a:t>EHS Responsibilities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1800" dirty="0"/>
              <a:t>EHS is responsible for:</a:t>
            </a:r>
          </a:p>
          <a:p>
            <a:pPr lvl="1"/>
            <a:r>
              <a:rPr lang="en-US" sz="1800" dirty="0"/>
              <a:t>Performing a radiation survey and compliance inspection when X-ray equipment is first installed, and when equipment is relocated or altered in any way that affects radiation safety.</a:t>
            </a:r>
          </a:p>
          <a:p>
            <a:pPr lvl="1"/>
            <a:r>
              <a:rPr lang="en-US" sz="1800" dirty="0"/>
              <a:t>Performing an annual survey and inspection of each X-ray machine.</a:t>
            </a:r>
          </a:p>
          <a:p>
            <a:pPr lvl="1"/>
            <a:r>
              <a:rPr lang="en-US" sz="1800" dirty="0"/>
              <a:t>When necessary, providing dosimetry to monitor radiation dose of users </a:t>
            </a:r>
          </a:p>
          <a:p>
            <a:pPr lvl="1"/>
            <a:r>
              <a:rPr lang="en-US" sz="1800" dirty="0"/>
              <a:t>Providing X-ray safety training for X-ray users.</a:t>
            </a:r>
          </a:p>
          <a:p>
            <a:pPr lvl="1"/>
            <a:r>
              <a:rPr lang="en-US" sz="1800" dirty="0"/>
              <a:t>EHS is also responsible for complying with regulations set forth by the ISDH, for the safe use of radiation producing devices such as X-ray units.</a:t>
            </a:r>
          </a:p>
          <a:p>
            <a:pPr marL="685800" lvl="1">
              <a:buFont typeface="Arial" panose="020B0604020202020204" pitchFamily="34" charset="0"/>
              <a:buChar char="−"/>
            </a:pPr>
            <a:r>
              <a:rPr lang="en-US" sz="1800" dirty="0"/>
              <a:t>This is accomplished by providing training, calibration services, personnel dosimetry to monitor radiation exposure and consulting support for any safety issues identified by Purdue University employees and students.</a:t>
            </a:r>
          </a:p>
          <a:p>
            <a:pPr lvl="1"/>
            <a:endParaRPr lang="en-US" sz="1800" dirty="0"/>
          </a:p>
          <a:p>
            <a:endParaRPr lang="en-US" dirty="0"/>
          </a:p>
        </p:txBody>
      </p:sp>
      <p:sp>
        <p:nvSpPr>
          <p:cNvPr id="9830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9EFFA-C67B-4426-ADEA-6F6E0C06B90D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424506"/>
      </p:ext>
    </p:extLst>
  </p:cSld>
  <p:clrMapOvr>
    <a:masterClrMapping/>
  </p:clrMapOvr>
  <p:transition advClick="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4000" dirty="0"/>
              <a:t>Contact EHS if…</a:t>
            </a:r>
          </a:p>
        </p:txBody>
      </p:sp>
      <p:sp>
        <p:nvSpPr>
          <p:cNvPr id="19558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1800" dirty="0"/>
              <a:t>You know or suspect there has been an overexposure to an individual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180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1800" dirty="0"/>
              <a:t>The X-ray unit is to be moved or modified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180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1800" dirty="0"/>
              <a:t>Personnel working on the project has been changed (added/dropped)</a:t>
            </a:r>
          </a:p>
        </p:txBody>
      </p:sp>
      <p:sp>
        <p:nvSpPr>
          <p:cNvPr id="19558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9363F-D47E-4193-9F4E-3F76684DE8BD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583962"/>
      </p:ext>
    </p:extLst>
  </p:cSld>
  <p:clrMapOvr>
    <a:masterClrMapping/>
  </p:clrMapOvr>
  <p:transition advClick="0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000" dirty="0"/>
              <a:t>Radiation Safety Group</a:t>
            </a:r>
          </a:p>
        </p:txBody>
      </p:sp>
      <p:sp>
        <p:nvSpPr>
          <p:cNvPr id="197635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600200"/>
            <a:ext cx="8686800" cy="4343400"/>
          </a:xfrm>
        </p:spPr>
        <p:txBody>
          <a:bodyPr>
            <a:noAutofit/>
          </a:bodyPr>
          <a:lstStyle/>
          <a:p>
            <a:pPr marL="342900" indent="-342900" eaLnBrk="1" hangingPunct="1">
              <a:lnSpc>
                <a:spcPct val="80000"/>
              </a:lnSpc>
              <a:buFont typeface="Arial" pitchFamily="34" charset="0"/>
              <a:buChar char="•"/>
            </a:pPr>
            <a:r>
              <a:rPr lang="en-US" b="1" dirty="0"/>
              <a:t>Joshua A. Young, MS, CLSO</a:t>
            </a:r>
            <a:r>
              <a:rPr lang="en-US" dirty="0"/>
              <a:t>				          765-494-2721</a:t>
            </a:r>
          </a:p>
          <a:p>
            <a:pPr marL="342900" indent="-342900" eaLnBrk="1" hangingPunct="1">
              <a:lnSpc>
                <a:spcPct val="80000"/>
              </a:lnSpc>
            </a:pPr>
            <a:r>
              <a:rPr lang="en-US" dirty="0"/>
              <a:t>      Radiation Safety Officer (RSO)			                  </a:t>
            </a:r>
            <a:r>
              <a:rPr lang="en-US" dirty="0">
                <a:hlinkClick r:id="rId2"/>
              </a:rPr>
              <a:t>jfschweitzer@purdue.edu</a:t>
            </a:r>
            <a:endParaRPr lang="en-US" dirty="0"/>
          </a:p>
          <a:p>
            <a:pPr marL="342900" indent="-342900" eaLnBrk="1" hangingPunct="1">
              <a:lnSpc>
                <a:spcPct val="80000"/>
              </a:lnSpc>
              <a:buFont typeface="Arial" pitchFamily="34" charset="0"/>
              <a:buChar char="•"/>
            </a:pPr>
            <a:endParaRPr lang="en-US" b="1" dirty="0"/>
          </a:p>
          <a:p>
            <a:pPr marL="342900" indent="-342900">
              <a:lnSpc>
                <a:spcPct val="80000"/>
              </a:lnSpc>
              <a:buFont typeface="Arial" pitchFamily="34" charset="0"/>
              <a:buChar char="•"/>
            </a:pPr>
            <a:r>
              <a:rPr lang="en-US" b="1" dirty="0"/>
              <a:t>Nathan Claus </a:t>
            </a:r>
            <a:r>
              <a:rPr lang="en-US" dirty="0"/>
              <a:t>				                                  765-494-1478</a:t>
            </a:r>
          </a:p>
          <a:p>
            <a:pPr marL="342900" indent="-342900" eaLnBrk="1" hangingPunct="1">
              <a:lnSpc>
                <a:spcPct val="80000"/>
              </a:lnSpc>
            </a:pPr>
            <a:r>
              <a:rPr lang="en-US" dirty="0"/>
              <a:t>      Health Physicist							          </a:t>
            </a:r>
            <a:r>
              <a:rPr lang="en-US" dirty="0">
                <a:hlinkClick r:id="rId3"/>
              </a:rPr>
              <a:t>njclaus@purdue.edu</a:t>
            </a:r>
            <a:endParaRPr lang="en-US" dirty="0"/>
          </a:p>
          <a:p>
            <a:pPr>
              <a:lnSpc>
                <a:spcPct val="80000"/>
              </a:lnSpc>
            </a:pPr>
            <a:endParaRPr lang="en-US" b="1" dirty="0"/>
          </a:p>
          <a:p>
            <a:pPr marL="342900" indent="-342900">
              <a:lnSpc>
                <a:spcPct val="80000"/>
              </a:lnSpc>
              <a:buFont typeface="Arial" pitchFamily="34" charset="0"/>
              <a:buChar char="•"/>
            </a:pPr>
            <a:r>
              <a:rPr lang="en-US" b="1" dirty="0"/>
              <a:t>Anca Condret		</a:t>
            </a:r>
            <a:r>
              <a:rPr lang="en-US" dirty="0"/>
              <a:t>				                  765-494-7969                         Environmental Technician					          </a:t>
            </a:r>
            <a:r>
              <a:rPr lang="en-US" dirty="0">
                <a:hlinkClick r:id="rId4"/>
              </a:rPr>
              <a:t>acondret@purdue.edu</a:t>
            </a:r>
            <a:r>
              <a:rPr lang="en-US" dirty="0"/>
              <a:t> </a:t>
            </a:r>
            <a:endParaRPr lang="en-US" b="1" dirty="0"/>
          </a:p>
          <a:p>
            <a:pPr marL="342900" indent="-342900" eaLnBrk="1" hangingPunct="1">
              <a:lnSpc>
                <a:spcPct val="80000"/>
              </a:lnSpc>
              <a:buFont typeface="Arial" pitchFamily="34" charset="0"/>
              <a:buChar char="•"/>
            </a:pPr>
            <a:endParaRPr lang="en-US" b="1" dirty="0"/>
          </a:p>
          <a:p>
            <a:pPr marL="342900" indent="-342900" eaLnBrk="1" hangingPunct="1">
              <a:lnSpc>
                <a:spcPct val="80000"/>
              </a:lnSpc>
              <a:buFont typeface="Arial" pitchFamily="34" charset="0"/>
              <a:buChar char="•"/>
            </a:pPr>
            <a:r>
              <a:rPr lang="en-US" b="1" dirty="0"/>
              <a:t>Jerry J. Gibbs		                           			  </a:t>
            </a:r>
            <a:r>
              <a:rPr lang="en-US" dirty="0"/>
              <a:t>765-494-0207</a:t>
            </a:r>
          </a:p>
          <a:p>
            <a:pPr marL="342900" indent="-342900" eaLnBrk="1" hangingPunct="1">
              <a:lnSpc>
                <a:spcPct val="80000"/>
              </a:lnSpc>
            </a:pPr>
            <a:r>
              <a:rPr lang="en-US" dirty="0"/>
              <a:t>      Waste Handling &amp; Meter Calibration 			          </a:t>
            </a:r>
            <a:r>
              <a:rPr lang="en-US" dirty="0">
                <a:hlinkClick r:id="rId5"/>
              </a:rPr>
              <a:t>jjgibbs@purdue.edu</a:t>
            </a:r>
            <a:endParaRPr lang="en-US" dirty="0"/>
          </a:p>
          <a:p>
            <a:pPr marL="342900" indent="-342900" eaLnBrk="1" hangingPunct="1">
              <a:lnSpc>
                <a:spcPct val="80000"/>
              </a:lnSpc>
            </a:pPr>
            <a:endParaRPr lang="en-US" dirty="0"/>
          </a:p>
          <a:p>
            <a:pPr marL="342900" indent="-34290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Josh Wade                                                                  </a:t>
            </a:r>
            <a:r>
              <a:rPr lang="en-US" dirty="0"/>
              <a:t>765-494-0205</a:t>
            </a:r>
          </a:p>
          <a:p>
            <a:pPr eaLnBrk="1" hangingPunct="1">
              <a:lnSpc>
                <a:spcPct val="80000"/>
              </a:lnSpc>
            </a:pPr>
            <a:r>
              <a:rPr lang="en-US" b="1" dirty="0"/>
              <a:t>      </a:t>
            </a:r>
            <a:r>
              <a:rPr lang="en-US" dirty="0"/>
              <a:t>Environmental Technician                                            </a:t>
            </a:r>
            <a:r>
              <a:rPr lang="en-US" dirty="0">
                <a:hlinkClick r:id="rId6"/>
              </a:rPr>
              <a:t>wade54@purdue.edu</a:t>
            </a:r>
            <a:endParaRPr lang="en-US" dirty="0"/>
          </a:p>
          <a:p>
            <a:pPr eaLnBrk="1" hangingPunct="1">
              <a:lnSpc>
                <a:spcPct val="80000"/>
              </a:lnSpc>
            </a:pPr>
            <a:endParaRPr lang="en-US" dirty="0"/>
          </a:p>
        </p:txBody>
      </p:sp>
      <p:sp>
        <p:nvSpPr>
          <p:cNvPr id="197639" name="Slide Number Placeholder 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95317B0F-3F5D-44F2-A979-F5E3240C25D2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816191"/>
      </p:ext>
    </p:extLst>
  </p:cSld>
  <p:clrMapOvr>
    <a:masterClrMapping/>
  </p:clrMapOvr>
  <p:transition advClick="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hlinkClick r:id="rId2"/>
          </p:cNvPr>
          <p:cNvSpPr txBox="1"/>
          <p:nvPr/>
        </p:nvSpPr>
        <p:spPr>
          <a:xfrm>
            <a:off x="2479675" y="4981618"/>
            <a:ext cx="4191000" cy="46166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b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Click here to begin the test.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sz="1800" dirty="0">
                <a:latin typeface="Arial" pitchFamily="34" charset="0"/>
              </a:rPr>
              <a:t>This concludes the PowerPoint portion of the training.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Complete the test indicated below. You must have 75% of correct responses to pass.</a:t>
            </a:r>
          </a:p>
          <a:p>
            <a:pPr marL="685800" lvl="1" indent="-342900"/>
            <a:r>
              <a:rPr 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Your results will be emailed to you and will constitute as your certification of your successful completion of the online portion of your training, if you have passed.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800" dirty="0">
                <a:latin typeface="Arial" pitchFamily="34" charset="0"/>
                <a:cs typeface="Arial" pitchFamily="34" charset="0"/>
              </a:rPr>
              <a:t>Submit </a:t>
            </a:r>
            <a:r>
              <a:rPr 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 completed </a:t>
            </a:r>
            <a:r>
              <a:rPr lang="en-US" sz="1800" dirty="0">
                <a:latin typeface="Arial" pitchFamily="34" charset="0"/>
                <a:cs typeface="Arial" pitchFamily="34" charset="0"/>
                <a:hlinkClick r:id="rId3"/>
              </a:rPr>
              <a:t>Form </a:t>
            </a:r>
            <a:r>
              <a:rPr lang="en-US" sz="1800" dirty="0">
                <a:latin typeface="Arial" pitchFamily="34" charset="0"/>
                <a:cs typeface="Arial" pitchFamily="34" charset="0"/>
                <a:hlinkClick r:id="rId4"/>
              </a:rPr>
              <a:t>A-4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(make sure that both you AND your Principal Investigator have signed the form), and send through campus mail to: </a:t>
            </a:r>
            <a:r>
              <a:rPr lang="en-US" sz="1800" u="sng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Anca </a:t>
            </a:r>
            <a:r>
              <a:rPr lang="en-US" sz="1800" u="sng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Condret</a:t>
            </a:r>
            <a:r>
              <a:rPr lang="en-US" sz="1800" u="sng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/EHS/HAMP </a:t>
            </a:r>
            <a:endParaRPr lang="en-US" sz="1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4000" dirty="0"/>
              <a:t>End of training module</a:t>
            </a:r>
          </a:p>
        </p:txBody>
      </p:sp>
    </p:spTree>
    <p:extLst>
      <p:ext uri="{BB962C8B-B14F-4D97-AF65-F5344CB8AC3E}">
        <p14:creationId xmlns:p14="http://schemas.microsoft.com/office/powerpoint/2010/main" val="15334171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4000" dirty="0"/>
              <a:t>X-ray Production (2)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472940" cy="4525963"/>
          </a:xfrm>
        </p:spPr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1800" dirty="0"/>
              <a:t>X-ray production is proportional to operating potential (</a:t>
            </a:r>
            <a:r>
              <a:rPr lang="en-US" sz="1800" dirty="0" err="1"/>
              <a:t>kVp</a:t>
            </a:r>
            <a:r>
              <a:rPr lang="en-US" sz="1800" dirty="0"/>
              <a:t>) and current (mA)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800" dirty="0"/>
              <a:t>When the X-ray unit is not operating or it is powered down, the high voltage is not applied and X-rays are not produced.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800" dirty="0"/>
              <a:t>Therefore, there is no danger present when the machine is not operating or it is powered down.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800" dirty="0"/>
              <a:t>For certain X-ray diffraction units, it is recommended that diffraction units idle at low power instead of powering down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000" dirty="0"/>
          </a:p>
        </p:txBody>
      </p:sp>
      <p:pic>
        <p:nvPicPr>
          <p:cNvPr id="7" name="Content Placeholder 6" descr="A diagram of an X-ray tube and X-ray production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100" y="2782094"/>
            <a:ext cx="3352800" cy="2162175"/>
          </a:xfrm>
        </p:spPr>
      </p:pic>
    </p:spTree>
    <p:extLst>
      <p:ext uri="{BB962C8B-B14F-4D97-AF65-F5344CB8AC3E}">
        <p14:creationId xmlns:p14="http://schemas.microsoft.com/office/powerpoint/2010/main" val="19000196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522922"/>
            <a:ext cx="8235950" cy="74878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Biological effects, dose limits and Radiation Safety principles</a:t>
            </a:r>
          </a:p>
        </p:txBody>
      </p:sp>
    </p:spTree>
    <p:extLst>
      <p:ext uri="{BB962C8B-B14F-4D97-AF65-F5344CB8AC3E}">
        <p14:creationId xmlns:p14="http://schemas.microsoft.com/office/powerpoint/2010/main" val="37981037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4000" dirty="0"/>
              <a:t>dose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7663" indent="-347663">
              <a:buFont typeface="Arial" panose="020B0604020202020204" pitchFamily="34" charset="0"/>
              <a:buChar char="•"/>
            </a:pPr>
            <a:r>
              <a:rPr lang="en-US" sz="1800" dirty="0"/>
              <a:t>When radiation interacts with living material such as our bodies, they may deposit enough energy to cause biological damage. Biological damage can occur as a result of chemical bonds being broken, DNA damage, and cells being damaged or killed.</a:t>
            </a:r>
          </a:p>
          <a:p>
            <a:pPr marL="347663" indent="-347663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Radiation induced health effects are dependent on radiation dose. </a:t>
            </a:r>
          </a:p>
          <a:p>
            <a:pPr marL="690562" lvl="1">
              <a:buFont typeface="Arial" panose="020B0604020202020204" pitchFamily="34" charset="0"/>
              <a:buChar char="−"/>
            </a:pPr>
            <a:r>
              <a:rPr lang="en-US" sz="1800" dirty="0"/>
              <a:t>The ‘rem’ is the common unit of dose in the U.S.</a:t>
            </a:r>
          </a:p>
          <a:p>
            <a:pPr marL="1028700" lvl="1" indent="-342900">
              <a:buFont typeface="Courier New" panose="02070309020205020404" pitchFamily="49" charset="0"/>
              <a:buChar char="o"/>
            </a:pPr>
            <a:r>
              <a:rPr lang="en-US" sz="1800" dirty="0"/>
              <a:t>1 rem = 1000 </a:t>
            </a:r>
            <a:r>
              <a:rPr lang="en-US" sz="1800" dirty="0" err="1"/>
              <a:t>millirem</a:t>
            </a:r>
            <a:r>
              <a:rPr lang="en-US" sz="1800" dirty="0"/>
              <a:t> (</a:t>
            </a:r>
            <a:r>
              <a:rPr lang="en-US" sz="1800" dirty="0" err="1"/>
              <a:t>mrem</a:t>
            </a:r>
            <a:r>
              <a:rPr lang="en-US" sz="1800" dirty="0"/>
              <a:t>)</a:t>
            </a:r>
          </a:p>
          <a:p>
            <a:pPr marL="690562" lvl="1">
              <a:buFont typeface="Arial" panose="020B0604020202020204" pitchFamily="34" charset="0"/>
              <a:buChar char="−"/>
            </a:pPr>
            <a:r>
              <a:rPr lang="en-US" sz="1800" dirty="0"/>
              <a:t>The ‘</a:t>
            </a:r>
            <a:r>
              <a:rPr lang="en-US" sz="1800" dirty="0" err="1"/>
              <a:t>sievert</a:t>
            </a:r>
            <a:r>
              <a:rPr lang="en-US" sz="1800" dirty="0"/>
              <a:t>’ is the common international unit of dose.</a:t>
            </a:r>
          </a:p>
          <a:p>
            <a:pPr marL="1028700" lvl="1" indent="-342900">
              <a:buFont typeface="Courier New" panose="02070309020205020404" pitchFamily="49" charset="0"/>
              <a:buChar char="o"/>
            </a:pPr>
            <a:r>
              <a:rPr lang="en-US" sz="1800" dirty="0"/>
              <a:t>1 </a:t>
            </a:r>
            <a:r>
              <a:rPr lang="en-US" sz="1800" dirty="0" err="1"/>
              <a:t>sievert</a:t>
            </a:r>
            <a:r>
              <a:rPr lang="en-US" sz="1800" dirty="0"/>
              <a:t> = 100 rem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0436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5431"/>
            <a:ext cx="8686800" cy="74878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4000" dirty="0"/>
              <a:t>Health Effects of Radiation Exposure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347663" indent="-347663">
              <a:buFont typeface="Arial" panose="020B0604020202020204" pitchFamily="34" charset="0"/>
              <a:buChar char="•"/>
            </a:pPr>
            <a:r>
              <a:rPr lang="en-US" sz="1800" dirty="0"/>
              <a:t>Health Effects from exposure to radiation range from no effect at all to death, including diseases such as cancer. </a:t>
            </a:r>
          </a:p>
          <a:p>
            <a:pPr marL="347663" indent="-347663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347663" indent="-347663">
              <a:buFont typeface="Arial" panose="020B0604020202020204" pitchFamily="34" charset="0"/>
              <a:buChar char="•"/>
            </a:pPr>
            <a:r>
              <a:rPr lang="en-US" sz="1800" dirty="0"/>
              <a:t>The health effects can be divided into two categories:</a:t>
            </a:r>
          </a:p>
          <a:p>
            <a:pPr marL="685800" lvl="1" indent="-339725">
              <a:buFont typeface="+mj-lt"/>
              <a:buAutoNum type="arabicPeriod"/>
            </a:pPr>
            <a:r>
              <a:rPr lang="en-US" sz="1800" dirty="0"/>
              <a:t>Early Effects</a:t>
            </a:r>
          </a:p>
          <a:p>
            <a:pPr marL="685800" lvl="1" indent="-339725">
              <a:buFont typeface="+mj-lt"/>
              <a:buAutoNum type="arabicPeriod"/>
            </a:pPr>
            <a:r>
              <a:rPr lang="en-US" sz="1800" dirty="0"/>
              <a:t>Delayed Effects</a:t>
            </a:r>
          </a:p>
        </p:txBody>
      </p:sp>
    </p:spTree>
    <p:extLst>
      <p:ext uri="{BB962C8B-B14F-4D97-AF65-F5344CB8AC3E}">
        <p14:creationId xmlns:p14="http://schemas.microsoft.com/office/powerpoint/2010/main" val="35562570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4000" dirty="0"/>
              <a:t>Early Effects (1)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347663" indent="-347663">
              <a:buFont typeface="Arial" panose="020B0604020202020204" pitchFamily="34" charset="0"/>
              <a:buChar char="•"/>
            </a:pPr>
            <a:r>
              <a:rPr lang="en-US" sz="1800" dirty="0"/>
              <a:t>Occur shortly after exposures resulting in large doses (&gt;100 rem), delivered within a short time period (acute exposure)</a:t>
            </a:r>
          </a:p>
          <a:p>
            <a:pPr marL="347663" indent="-347663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347663" indent="-347663">
              <a:buFont typeface="Arial" panose="020B0604020202020204" pitchFamily="34" charset="0"/>
              <a:buChar char="•"/>
            </a:pPr>
            <a:r>
              <a:rPr lang="en-US" sz="1800" dirty="0"/>
              <a:t>Acute exposures cause extensive biological damage to cells so that large numbers of cells are killed.</a:t>
            </a:r>
          </a:p>
          <a:p>
            <a:pPr marL="347663" indent="-347663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347663" indent="-347663">
              <a:buFont typeface="Arial" panose="020B0604020202020204" pitchFamily="34" charset="0"/>
              <a:buChar char="•"/>
            </a:pPr>
            <a:r>
              <a:rPr lang="en-US" sz="1800" dirty="0"/>
              <a:t>The severity of the health effects is proportional to the dose.</a:t>
            </a:r>
          </a:p>
          <a:p>
            <a:pPr marL="347663" indent="-347663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347663" indent="-347663">
              <a:buFont typeface="Arial" panose="020B0604020202020204" pitchFamily="34" charset="0"/>
              <a:buChar char="•"/>
            </a:pPr>
            <a:r>
              <a:rPr lang="en-US" sz="1800" dirty="0"/>
              <a:t>Possible health effects include: vomiting, diarrhea, skin burns, cataracts, hair loss, fever, lethargy, loss of appetite, changes in blood count, and death.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599182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36713</TotalTime>
  <Words>3126</Words>
  <Application>Microsoft Office PowerPoint</Application>
  <PresentationFormat>On-screen Show (4:3)</PresentationFormat>
  <Paragraphs>291</Paragraphs>
  <Slides>44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1" baseType="lpstr">
      <vt:lpstr>Arial</vt:lpstr>
      <vt:lpstr>Calibri</vt:lpstr>
      <vt:lpstr>Courier New</vt:lpstr>
      <vt:lpstr>Impact</vt:lpstr>
      <vt:lpstr>Lucida Grande</vt:lpstr>
      <vt:lpstr>Monotype Sorts</vt:lpstr>
      <vt:lpstr>Office Theme</vt:lpstr>
      <vt:lpstr>X-ray diffraction and Crystallography safety training</vt:lpstr>
      <vt:lpstr>X-rays</vt:lpstr>
      <vt:lpstr>X-ray Shielding</vt:lpstr>
      <vt:lpstr>X-ray Production (1)</vt:lpstr>
      <vt:lpstr>X-ray Production (2)</vt:lpstr>
      <vt:lpstr>Biological effects, dose limits and Radiation Safety principles</vt:lpstr>
      <vt:lpstr>dose</vt:lpstr>
      <vt:lpstr>Health Effects of Radiation Exposure </vt:lpstr>
      <vt:lpstr>Early Effects (1) </vt:lpstr>
      <vt:lpstr>Early Effects (2) </vt:lpstr>
      <vt:lpstr>Delayed Effects </vt:lpstr>
      <vt:lpstr>Delayed Effects  - genetic effects </vt:lpstr>
      <vt:lpstr>Delayed Effects – stochastic  </vt:lpstr>
      <vt:lpstr>Government dose Limits </vt:lpstr>
      <vt:lpstr>Dose Limit values</vt:lpstr>
      <vt:lpstr>Radiation &amp; pregnancy (1)</vt:lpstr>
      <vt:lpstr>Radiation &amp; pregnancy (2)</vt:lpstr>
      <vt:lpstr>Radiation &amp; pregnancy (3)</vt:lpstr>
      <vt:lpstr>alara</vt:lpstr>
      <vt:lpstr>ALARA principles</vt:lpstr>
      <vt:lpstr>Dosimetry (1)</vt:lpstr>
      <vt:lpstr>Dosimetry (2)</vt:lpstr>
      <vt:lpstr>X-ray device safety features, exposure pathways, and safe practices</vt:lpstr>
      <vt:lpstr>Safety features – cabinet</vt:lpstr>
      <vt:lpstr>Safety features – windows</vt:lpstr>
      <vt:lpstr>Safety features – Interlock</vt:lpstr>
      <vt:lpstr>Safety features – housing and shutter</vt:lpstr>
      <vt:lpstr>Safety Features – Warning lights </vt:lpstr>
      <vt:lpstr>Safety Features – Beam stop</vt:lpstr>
      <vt:lpstr>Exposure pathway – Primary beam </vt:lpstr>
      <vt:lpstr>Exposure Pathway – leakage (1) </vt:lpstr>
      <vt:lpstr>Exposure Pathway – leakage (2)</vt:lpstr>
      <vt:lpstr>Mandatory safe practices (1)</vt:lpstr>
      <vt:lpstr>Mandatory safe practices (2)</vt:lpstr>
      <vt:lpstr>Access requirements</vt:lpstr>
      <vt:lpstr>Enforcement</vt:lpstr>
      <vt:lpstr>Security</vt:lpstr>
      <vt:lpstr>Regulations and EHS</vt:lpstr>
      <vt:lpstr>State Regulations</vt:lpstr>
      <vt:lpstr>University organization</vt:lpstr>
      <vt:lpstr>EHS Responsibilities</vt:lpstr>
      <vt:lpstr>Contact EHS if…</vt:lpstr>
      <vt:lpstr>Radiation Safety Group</vt:lpstr>
      <vt:lpstr>End of training module</vt:lpstr>
    </vt:vector>
  </TitlesOfParts>
  <Company>Purdue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DOCUMENT TITLE SECOND LINE AND THIRD LINE</dc:title>
  <dc:creator>Purdue Marketing Communications</dc:creator>
  <cp:lastModifiedBy>Juristyarini, Pramitha</cp:lastModifiedBy>
  <cp:revision>371</cp:revision>
  <cp:lastPrinted>2012-02-14T22:31:46Z</cp:lastPrinted>
  <dcterms:created xsi:type="dcterms:W3CDTF">2011-09-20T15:44:26Z</dcterms:created>
  <dcterms:modified xsi:type="dcterms:W3CDTF">2023-09-21T20:00:18Z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044bd30-2ed7-4c9d-9d12-46200872a97b_Enabled">
    <vt:lpwstr>true</vt:lpwstr>
  </property>
  <property fmtid="{D5CDD505-2E9C-101B-9397-08002B2CF9AE}" pid="3" name="MSIP_Label_4044bd30-2ed7-4c9d-9d12-46200872a97b_SetDate">
    <vt:lpwstr>2023-06-09T12:46:43Z</vt:lpwstr>
  </property>
  <property fmtid="{D5CDD505-2E9C-101B-9397-08002B2CF9AE}" pid="4" name="MSIP_Label_4044bd30-2ed7-4c9d-9d12-46200872a97b_Method">
    <vt:lpwstr>Standard</vt:lpwstr>
  </property>
  <property fmtid="{D5CDD505-2E9C-101B-9397-08002B2CF9AE}" pid="5" name="MSIP_Label_4044bd30-2ed7-4c9d-9d12-46200872a97b_Name">
    <vt:lpwstr>defa4170-0d19-0005-0004-bc88714345d2</vt:lpwstr>
  </property>
  <property fmtid="{D5CDD505-2E9C-101B-9397-08002B2CF9AE}" pid="6" name="MSIP_Label_4044bd30-2ed7-4c9d-9d12-46200872a97b_SiteId">
    <vt:lpwstr>4130bd39-7c53-419c-b1e5-8758d6d63f21</vt:lpwstr>
  </property>
  <property fmtid="{D5CDD505-2E9C-101B-9397-08002B2CF9AE}" pid="7" name="MSIP_Label_4044bd30-2ed7-4c9d-9d12-46200872a97b_ActionId">
    <vt:lpwstr>ca99709a-1d15-47bc-80c7-6de05f1d25a2</vt:lpwstr>
  </property>
  <property fmtid="{D5CDD505-2E9C-101B-9397-08002B2CF9AE}" pid="8" name="MSIP_Label_4044bd30-2ed7-4c9d-9d12-46200872a97b_ContentBits">
    <vt:lpwstr>0</vt:lpwstr>
  </property>
</Properties>
</file>