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2" r:id="rId3"/>
    <p:sldMasterId id="2147483653" r:id="rId4"/>
    <p:sldMasterId id="2147484047" r:id="rId5"/>
    <p:sldMasterId id="2147483654" r:id="rId6"/>
  </p:sldMasterIdLst>
  <p:notesMasterIdLst>
    <p:notesMasterId r:id="rId41"/>
  </p:notesMasterIdLst>
  <p:handoutMasterIdLst>
    <p:handoutMasterId r:id="rId42"/>
  </p:handoutMasterIdLst>
  <p:sldIdLst>
    <p:sldId id="317" r:id="rId7"/>
    <p:sldId id="328" r:id="rId8"/>
    <p:sldId id="263" r:id="rId9"/>
    <p:sldId id="330" r:id="rId10"/>
    <p:sldId id="327" r:id="rId11"/>
    <p:sldId id="272" r:id="rId12"/>
    <p:sldId id="268" r:id="rId13"/>
    <p:sldId id="269" r:id="rId14"/>
    <p:sldId id="278" r:id="rId15"/>
    <p:sldId id="302" r:id="rId16"/>
    <p:sldId id="299" r:id="rId17"/>
    <p:sldId id="300" r:id="rId18"/>
    <p:sldId id="279" r:id="rId19"/>
    <p:sldId id="280" r:id="rId20"/>
    <p:sldId id="325" r:id="rId21"/>
    <p:sldId id="282" r:id="rId22"/>
    <p:sldId id="283" r:id="rId23"/>
    <p:sldId id="331" r:id="rId24"/>
    <p:sldId id="284" r:id="rId25"/>
    <p:sldId id="285" r:id="rId26"/>
    <p:sldId id="326" r:id="rId27"/>
    <p:sldId id="297" r:id="rId28"/>
    <p:sldId id="307" r:id="rId29"/>
    <p:sldId id="303" r:id="rId30"/>
    <p:sldId id="329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296" r:id="rId39"/>
    <p:sldId id="316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292929"/>
    <a:srgbClr val="D59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589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PURA Road to Retirement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BACF35D-EB3D-7549-881D-A3920F338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7044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PURA Road to Retirement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July-August 2010</a:t>
            </a: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CF8AD5-0316-F445-AE07-382FA9C8D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04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A4A01-0398-A840-8109-0845A6441A6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554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PURA Road to Retirement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PURA Road to Retirement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F8AD5-0316-F445-AE07-382FA9C8D8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PURA Road to Retirement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F8AD5-0316-F445-AE07-382FA9C8D8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7371-85FB-4143-829B-280AD32D75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PURA Road to Retirement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F8AD5-0316-F445-AE07-382FA9C8D8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PURA Road to Retirement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F8AD5-0316-F445-AE07-382FA9C8D8F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PURA Road to Retirement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F8AD5-0316-F445-AE07-382FA9C8D8F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uture_homep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23813"/>
            <a:ext cx="98298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743200"/>
            <a:ext cx="5410200" cy="1603375"/>
          </a:xfrm>
        </p:spPr>
        <p:txBody>
          <a:bodyPr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95800"/>
            <a:ext cx="6400800" cy="8382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5480-538A-BD44-BB58-2E12424B4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A7B2-5460-5A4D-B97E-6453A468D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981200"/>
            <a:ext cx="2076450" cy="4144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981200"/>
            <a:ext cx="6076950" cy="4144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A3E3-7E78-D046-A806-8D042D952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1F724-6CF0-C74C-BC2D-BB2320E12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15942-EB67-934C-9F2B-E79CAA067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C529-8394-B94F-9090-88F8E0F13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4038600" cy="300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300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2BCCA-32CF-4F40-9709-9C2693A5E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97F6-8B0B-8D4C-B09C-AEB0F9D7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293AE-A157-CE41-8848-CFD06CCB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7B01A-00BE-CF4B-ADC5-762A606E1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84709-6559-7E42-8CDB-50E300FD1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3205B-724B-7A44-9990-3A657082F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63FA-273A-144E-9FB8-F125ACDE1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6B90-FDEB-364E-A7AF-3F1D7178E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981200"/>
            <a:ext cx="2076450" cy="4144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981200"/>
            <a:ext cx="6076950" cy="4144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272B-02E6-DE48-B254-A72A067ED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FD8DE-9CFA-454F-9B02-8D3072DB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4038600" cy="300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300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60655-7B36-5248-A93B-DAB2F1791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981200"/>
            <a:ext cx="2076450" cy="4144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981200"/>
            <a:ext cx="6076950" cy="4144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FA8E1-B24D-1040-8201-D08F9D8A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880F-72B5-DB4E-BB7B-4C96C5CA8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D9C21-88DC-354E-B9F5-7BEE99824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4038600" cy="300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300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723C3-F248-7F4A-AE0A-78B0E5486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FFCF-329F-654F-A92A-93538C60F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FDFAC-DA7A-6346-99FB-A88D48BCB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4038600" cy="300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300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2095-61ED-3F48-8830-3317C6106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06BB9-18E0-CE4C-B26C-0C02A214D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3BAE9-E231-824F-90FC-8DDBEF3D7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0B00-839E-624A-B10A-D06B7D6B6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568B4-8951-0444-BA0B-AB8E36E7D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981200"/>
            <a:ext cx="2076450" cy="4144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981200"/>
            <a:ext cx="6076950" cy="4144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8B4BB-6013-6645-AC5D-CEB1C3687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4B51A-A1AE-0B4A-AD41-064D21A6E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DC6E-B616-4A46-BB5A-B98009DE6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6593A-27DF-2648-82AD-8DD985A1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5A55D-DA44-6C4F-8E42-FD071D3E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4038600" cy="300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300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9BB98-77D6-8049-940F-726D0C7F6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D4C14-156A-954A-9FC1-F955DB1F7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2A3D-A429-304E-BC24-EE81DAA59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BB516-6AE5-AB40-BB61-328656B69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A264C-CAC7-DD4D-9CE3-C6147108C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F3BB1-0223-2449-AD2F-9BF9D2E59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84E1-CDDB-6446-B419-ECF8C5178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4A49-712C-3644-97BA-5E295BB3D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981200"/>
            <a:ext cx="2076450" cy="4144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981200"/>
            <a:ext cx="6076950" cy="4144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91590-2364-3B42-9081-178B5579F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89CE-B4FE-324C-A571-14AC8B09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D18E-47BB-7848-800C-7346C989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A29E5-0D76-034D-8B32-F17F0B57C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124200"/>
            <a:ext cx="8229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w Cen MT" charset="-18"/>
              </a:defRPr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w Cen MT" charset="-18"/>
              </a:defRPr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w Cen MT" charset="-18"/>
              </a:defRPr>
            </a:lvl1pPr>
          </a:lstStyle>
          <a:p>
            <a:pPr>
              <a:defRPr/>
            </a:pPr>
            <a:fld id="{D0B3AA36-32EC-6B41-9F1E-8813B05AB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2" descr="futur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124200"/>
            <a:ext cx="8229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w Cen MT" charset="-18"/>
              </a:defRPr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w Cen MT" charset="-18"/>
              </a:defRPr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w Cen MT" charset="-18"/>
              </a:defRPr>
            </a:lvl1pPr>
          </a:lstStyle>
          <a:p>
            <a:pPr>
              <a:defRPr/>
            </a:pPr>
            <a:fld id="{A444846D-CBE6-1149-869E-F280FC5EF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12" descr="opportunit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124200"/>
            <a:ext cx="8229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w Cen MT" charset="-18"/>
              </a:defRPr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w Cen MT" charset="-18"/>
              </a:defRPr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w Cen MT" charset="-18"/>
              </a:defRPr>
            </a:lvl1pPr>
          </a:lstStyle>
          <a:p>
            <a:pPr>
              <a:defRPr/>
            </a:pPr>
            <a:fld id="{8407A247-8610-A040-93FD-D8A4D4443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10" descr="answe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124200"/>
            <a:ext cx="8229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w Cen MT" charset="-18"/>
              </a:defRPr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w Cen MT" charset="-18"/>
              </a:defRPr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w Cen MT" charset="-18"/>
              </a:defRPr>
            </a:lvl1pPr>
          </a:lstStyle>
          <a:p>
            <a:pPr>
              <a:defRPr/>
            </a:pPr>
            <a:fld id="{93A1E258-4255-D947-8B45-0225AB2E0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5" name="Picture 10" descr="freedo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1CFF-3C5E-4E72-8F97-2A8D96A080B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E5857-98E0-43D2-AF3A-E527B406E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124200"/>
            <a:ext cx="8229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w Cen MT" charset="-18"/>
              </a:defRPr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w Cen MT" charset="-18"/>
              </a:defRPr>
            </a:lvl1pPr>
          </a:lstStyle>
          <a:p>
            <a:pPr>
              <a:defRPr/>
            </a:pPr>
            <a:r>
              <a:rPr lang="en-US" smtClean="0"/>
              <a:t>July/August 2010</a:t>
            </a: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w Cen MT" charset="-18"/>
              </a:defRPr>
            </a:lvl1pPr>
          </a:lstStyle>
          <a:p>
            <a:pPr>
              <a:defRPr/>
            </a:pPr>
            <a:fld id="{89DF2D59-79F8-A749-95FA-8010FE835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0183" name="Picture 10" descr="chang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D59F0F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95600"/>
            <a:ext cx="5410200" cy="1219200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Road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Retirement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648200"/>
            <a:ext cx="6934200" cy="990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program for Purdue employees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approaching retirement.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a typeface="ＭＳ Ｐゴシック" charset="-128"/>
                <a:cs typeface="ＭＳ Ｐゴシック" charset="-128"/>
              </a:rPr>
              <a:t>Medical Plans - Retirees </a:t>
            </a:r>
            <a:r>
              <a:rPr lang="en-US" sz="3800" u="sng" dirty="0">
                <a:ea typeface="ＭＳ Ｐゴシック" charset="-128"/>
                <a:cs typeface="ＭＳ Ｐゴシック" charset="-128"/>
              </a:rPr>
              <a:t>Over</a:t>
            </a:r>
            <a:r>
              <a:rPr lang="en-US" sz="3800" dirty="0">
                <a:ea typeface="ＭＳ Ｐゴシック" charset="-128"/>
                <a:cs typeface="ＭＳ Ｐゴシック" charset="-128"/>
              </a:rPr>
              <a:t> Age </a:t>
            </a:r>
            <a:r>
              <a:rPr lang="en-US" sz="3800" dirty="0" smtClean="0">
                <a:ea typeface="ＭＳ Ｐゴシック" charset="-128"/>
                <a:cs typeface="ＭＳ Ｐゴシック" charset="-128"/>
              </a:rPr>
              <a:t>65  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>Definitions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7924800" cy="3048000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Medicare Part A – Hospital (Inpatient)</a:t>
            </a:r>
          </a:p>
          <a:p>
            <a:pPr marL="742950" lvl="2" indent="-342900">
              <a:spcBef>
                <a:spcPts val="1200"/>
              </a:spcBef>
              <a:spcAft>
                <a:spcPts val="600"/>
              </a:spcAft>
              <a:buFont typeface="Lucida Grande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monthly premium - Paid during working years</a:t>
            </a:r>
          </a:p>
          <a:p>
            <a:pPr marL="342900" lvl="1" indent="-342900">
              <a:spcBef>
                <a:spcPts val="1800"/>
              </a:spcBef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Medicare Part B – Medical (Outpatient)</a:t>
            </a:r>
          </a:p>
          <a:p>
            <a:pPr marL="742950" lvl="2" indent="-342900">
              <a:spcBef>
                <a:spcPts val="1200"/>
              </a:spcBef>
              <a:buFont typeface="Lucida Grande"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Sign up at 65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 full retirement</a:t>
            </a:r>
          </a:p>
          <a:p>
            <a:pPr marL="742950" lvl="2" indent="-342900">
              <a:spcBef>
                <a:spcPts val="1200"/>
              </a:spcBef>
              <a:buFont typeface="Lucida Grande"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Base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Premium for 2014 is $104.90/month   </a:t>
            </a:r>
          </a:p>
          <a:p>
            <a:pPr marL="742950" lvl="2" indent="-342900">
              <a:buFont typeface="Lucida Grande"/>
              <a:buChar char="-"/>
            </a:pPr>
            <a:endParaRPr lang="en-US" dirty="0" smtClean="0"/>
          </a:p>
          <a:p>
            <a:pPr marL="742950" lvl="2" indent="-342900">
              <a:buFont typeface="Lucida Grande"/>
              <a:buChar char="-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838200"/>
          </a:xfrm>
        </p:spPr>
        <p:txBody>
          <a:bodyPr/>
          <a:lstStyle/>
          <a:p>
            <a:r>
              <a:rPr lang="en-US" sz="3200" dirty="0" smtClean="0"/>
              <a:t>Definitions - Continued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686800" cy="36576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Medicare Part C - Private Insurance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Medicare Advantage - PPO, HMO, Private Fee for Service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Pay Part B monthly premium + insurance premium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Medicare Part D - Prescription Drug Coverage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Pay monthly premium to insurance company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Parts B, C and D have a Premium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Parts B &amp; D have penalty if not joined when eligible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Special Enrollment Period (SEP) at retirement</a:t>
            </a:r>
          </a:p>
        </p:txBody>
      </p:sp>
      <p:pic>
        <p:nvPicPr>
          <p:cNvPr id="8" name="Picture 7" descr="MP900448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5181600"/>
            <a:ext cx="1641948" cy="109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914400"/>
          </a:xfrm>
        </p:spPr>
        <p:txBody>
          <a:bodyPr/>
          <a:lstStyle/>
          <a:p>
            <a:r>
              <a:rPr lang="en-US" sz="3200" dirty="0" smtClean="0"/>
              <a:t>Definitions - Continued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Creditable Coverage, Medicare Parts B and D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Until retirement have coverage from employer’s medical/Rx insurance, as good or better than Medicare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Part B and/or Part D penalty may apply if cannot show creditable coverage past age 65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Employer will provide evidence of creditable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>
                <a:ea typeface="ＭＳ Ｐゴシック" charset="-128"/>
                <a:cs typeface="ＭＳ Ｐゴシック" charset="-128"/>
              </a:rPr>
              <a:t>Medical Plans </a:t>
            </a:r>
            <a:r>
              <a:rPr lang="en-US" sz="3800" dirty="0" smtClean="0">
                <a:ea typeface="ＭＳ Ｐゴシック" charset="-128"/>
                <a:cs typeface="ＭＳ Ｐゴシック" charset="-128"/>
              </a:rPr>
              <a:t>2014 </a:t>
            </a:r>
            <a:r>
              <a:rPr lang="en-US" sz="38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3800" dirty="0">
                <a:ea typeface="ＭＳ Ｐゴシック" charset="-128"/>
                <a:cs typeface="ＭＳ Ｐゴシック" charset="-128"/>
              </a:rPr>
            </a:br>
            <a:r>
              <a:rPr lang="en-US" sz="3200" dirty="0">
                <a:ea typeface="ＭＳ Ｐゴシック" charset="-128"/>
                <a:cs typeface="ＭＳ Ｐゴシック" charset="-128"/>
              </a:rPr>
              <a:t>Retirees </a:t>
            </a:r>
            <a:r>
              <a:rPr lang="en-US" sz="3200" u="sng" dirty="0">
                <a:ea typeface="ＭＳ Ｐゴシック" charset="-128"/>
                <a:cs typeface="ＭＳ Ｐゴシック" charset="-128"/>
              </a:rPr>
              <a:t>Over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 Age 65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352800"/>
            <a:ext cx="87630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PURcare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– Supplement (incl. Vision) and </a:t>
            </a: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Prescription 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Drug</a:t>
            </a:r>
            <a:endParaRPr lang="en-US" sz="2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Supplement to Medicare Parts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and B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through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UnitedHealthcare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6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Excellent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Nationwide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coverage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doctor or use any provider that accepts Medicare for medically necessary coverage</a:t>
            </a:r>
          </a:p>
          <a:p>
            <a:pPr lvl="1" eaLnBrk="1" hangingPunct="1">
              <a:lnSpc>
                <a:spcPct val="80000"/>
              </a:lnSpc>
              <a:spcBef>
                <a:spcPts val="16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Includes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Medicare Part D prescription drug coverage</a:t>
            </a:r>
          </a:p>
          <a:p>
            <a:pPr lvl="1" eaLnBrk="1" hangingPunct="1">
              <a:lnSpc>
                <a:spcPct val="80000"/>
              </a:lnSpc>
              <a:spcBef>
                <a:spcPts val="1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International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coverage for illness/accident</a:t>
            </a:r>
          </a:p>
          <a:p>
            <a:pPr lvl="1" eaLnBrk="1" hangingPunct="1">
              <a:lnSpc>
                <a:spcPct val="80000"/>
              </a:lnSpc>
              <a:spcBef>
                <a:spcPts val="16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Extra coverage above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individual plans (e.g. Hospital, Skilled Nursing)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8001000" cy="1143000"/>
          </a:xfrm>
        </p:spPr>
        <p:txBody>
          <a:bodyPr/>
          <a:lstStyle/>
          <a:p>
            <a:pPr eaLnBrk="1" hangingPunct="1"/>
            <a:r>
              <a:rPr lang="en-US" sz="3800" dirty="0">
                <a:ea typeface="ＭＳ Ｐゴシック" charset="-128"/>
                <a:cs typeface="ＭＳ Ｐゴシック" charset="-128"/>
              </a:rPr>
              <a:t>Medical Plans </a:t>
            </a:r>
            <a:r>
              <a:rPr lang="en-US" sz="3800" dirty="0" smtClean="0">
                <a:ea typeface="ＭＳ Ｐゴシック" charset="-128"/>
                <a:cs typeface="ＭＳ Ｐゴシック" charset="-128"/>
              </a:rPr>
              <a:t>2014 </a:t>
            </a:r>
            <a:r>
              <a:rPr lang="en-US" sz="36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3600" dirty="0">
                <a:ea typeface="ＭＳ Ｐゴシック" charset="-128"/>
                <a:cs typeface="ＭＳ Ｐゴシック" charset="-128"/>
              </a:rPr>
            </a:br>
            <a:r>
              <a:rPr lang="en-US" sz="3200" dirty="0">
                <a:ea typeface="ＭＳ Ｐゴシック" charset="-128"/>
                <a:cs typeface="ＭＳ Ｐゴシック" charset="-128"/>
              </a:rPr>
              <a:t>Retirees </a:t>
            </a:r>
            <a:r>
              <a:rPr lang="en-US" sz="3200" u="sng" dirty="0">
                <a:ea typeface="ＭＳ Ｐゴシック" charset="-128"/>
                <a:cs typeface="ＭＳ Ｐゴシック" charset="-128"/>
              </a:rPr>
              <a:t>Over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 Age 65</a:t>
            </a:r>
            <a:endParaRPr lang="en-US" sz="3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8458200" cy="3276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UnitedHealthcare</a:t>
            </a:r>
            <a:r>
              <a:rPr lang="en-US" sz="24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Group Medicare Advantage PPO</a:t>
            </a:r>
          </a:p>
          <a:p>
            <a:pPr lvl="1" eaLnBrk="1" hangingPunct="1"/>
            <a:r>
              <a:rPr lang="en-US" sz="2200" dirty="0" smtClean="0">
                <a:latin typeface="Arial" pitchFamily="34" charset="0"/>
                <a:cs typeface="Arial" pitchFamily="34" charset="0"/>
              </a:rPr>
              <a:t>Medicare Part C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private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insurance</a:t>
            </a:r>
          </a:p>
          <a:p>
            <a:pPr lvl="1" eaLnBrk="1" hangingPunct="1"/>
            <a:r>
              <a:rPr lang="en-US" sz="2200" dirty="0" smtClean="0">
                <a:latin typeface="Arial" pitchFamily="34" charset="0"/>
                <a:cs typeface="Arial" pitchFamily="34" charset="0"/>
              </a:rPr>
              <a:t>A type of Medicare Advantage Plan approved by Medicare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Nation-wide PPO network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Out of Network - any Medicare doctor or facility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that will accept payment from the plan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Payment to provider is the same reimbursement as Medicare</a:t>
            </a:r>
          </a:p>
          <a:p>
            <a:pPr marL="742950" lvl="2" indent="-342900" eaLnBrk="1" hangingPunct="1">
              <a:buFont typeface="Arial" pitchFamily="34" charset="0"/>
              <a:buChar char="̶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Includes medical/hospital and Part D prescription coverage </a:t>
            </a: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Retirement Decision!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696200" cy="3276600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Group Health Plan Eligibility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Official Retiree, Qualifying Spouse/SSDP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Enrolled in Medicare Part A &amp; B</a:t>
            </a:r>
          </a:p>
          <a:p>
            <a:pPr lvl="1">
              <a:spcBef>
                <a:spcPts val="4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Age 65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PURcare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If you’re age 65 with Medicare and choose an individual health insurance plan, you will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be eligible to return to a Purdue retiree group plan.   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64" name="Picture 4" descr="MCj03541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429000"/>
            <a:ext cx="137160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229600" cy="838200"/>
          </a:xfrm>
        </p:spPr>
        <p:txBody>
          <a:bodyPr/>
          <a:lstStyle/>
          <a:p>
            <a:pPr eaLnBrk="1" hangingPunct="1"/>
            <a:r>
              <a:rPr lang="en-US" sz="3800" dirty="0" err="1" smtClean="0">
                <a:ea typeface="ＭＳ Ｐゴシック" charset="-128"/>
                <a:cs typeface="ＭＳ Ｐゴシック" charset="-128"/>
              </a:rPr>
              <a:t>PURcare</a:t>
            </a:r>
            <a:r>
              <a:rPr lang="en-US" sz="3800" dirty="0" smtClean="0">
                <a:ea typeface="ＭＳ Ｐゴシック" charset="-128"/>
                <a:cs typeface="ＭＳ Ｐゴシック" charset="-128"/>
              </a:rPr>
              <a:t> Senior Supplement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001000" cy="3352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 err="1">
                <a:latin typeface="Arial" pitchFamily="34" charset="0"/>
                <a:ea typeface="ＭＳ Ｐゴシック" charset="-128"/>
                <a:cs typeface="Arial" pitchFamily="34" charset="0"/>
              </a:rPr>
              <a:t>PURcare</a:t>
            </a: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 premium for 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2014 </a:t>
            </a: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is $262.94/month/person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decrease of $5.38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from the 2013 premium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Veterans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Rx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coverage from VA ($181.53)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$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300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annual deductible 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Medicare Parts A and B)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Once 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satisfied</a:t>
            </a: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plan pays 100</a:t>
            </a: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% 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of Medicare allowed amounts for </a:t>
            </a: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rest of year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$150 annual Vision benefit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deductible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229600" cy="914400"/>
          </a:xfrm>
        </p:spPr>
        <p:txBody>
          <a:bodyPr/>
          <a:lstStyle/>
          <a:p>
            <a:pPr eaLnBrk="1" hangingPunct="1"/>
            <a:r>
              <a:rPr lang="en-US" sz="3800" dirty="0" smtClean="0">
                <a:ea typeface="ＭＳ Ｐゴシック" charset="-128"/>
                <a:cs typeface="ＭＳ Ｐゴシック" charset="-128"/>
              </a:rPr>
              <a:t>2014 </a:t>
            </a:r>
            <a:r>
              <a:rPr lang="en-US" sz="3800" dirty="0" err="1" smtClean="0">
                <a:ea typeface="ＭＳ Ｐゴシック" charset="-128"/>
                <a:cs typeface="ＭＳ Ｐゴシック" charset="-128"/>
              </a:rPr>
              <a:t>PURcare</a:t>
            </a:r>
            <a:r>
              <a:rPr lang="en-US" sz="3800" dirty="0" smtClean="0">
                <a:ea typeface="ＭＳ Ｐゴシック" charset="-128"/>
                <a:cs typeface="ＭＳ Ｐゴシック" charset="-128"/>
              </a:rPr>
              <a:t> Prescription Plan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88392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Prescription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drug coverage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>
                <a:latin typeface="Arial" pitchFamily="34" charset="0"/>
                <a:ea typeface="ＭＳ Ｐゴシック" charset="-128"/>
                <a:cs typeface="Arial" pitchFamily="34" charset="0"/>
              </a:rPr>
              <a:t>Exceeds</a:t>
            </a: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 coverage required under Medicare Part D legislation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Open 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formulary (FDA approved, medically necessary)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No gap in 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coverage (donut hole)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No step 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therapy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Few prior 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authorizations or limited quantities</a:t>
            </a:r>
          </a:p>
        </p:txBody>
      </p:sp>
      <p:pic>
        <p:nvPicPr>
          <p:cNvPr id="80900" name="Picture 4" descr="bd2005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953000"/>
            <a:ext cx="190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2014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PURcare</a:t>
            </a:r>
            <a:r>
              <a:rPr lang="en-US" dirty="0">
                <a:ea typeface="ＭＳ Ｐゴシック" charset="-128"/>
                <a:cs typeface="ＭＳ Ｐゴシック" charset="-128"/>
              </a:rPr>
              <a:t> Prescription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4676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Part D prescription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drug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coverage – Open Formulary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>
                <a:latin typeface="Arial" pitchFamily="34" charset="0"/>
                <a:ea typeface="ＭＳ Ｐゴシック" charset="-128"/>
                <a:cs typeface="Arial" pitchFamily="34" charset="0"/>
              </a:rPr>
              <a:t>No</a:t>
            </a: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 deductible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You pay the lesser of: 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50</a:t>
            </a:r>
            <a:r>
              <a:rPr lang="en-US" sz="1800" dirty="0">
                <a:latin typeface="Arial" pitchFamily="34" charset="0"/>
                <a:ea typeface="ＭＳ Ｐゴシック" charset="-128"/>
                <a:cs typeface="Arial" pitchFamily="34" charset="0"/>
              </a:rPr>
              <a:t>% co-insurance locally (30 or 90 day supply</a:t>
            </a:r>
            <a:r>
              <a:rPr lang="en-US" sz="18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) 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45% </a:t>
            </a:r>
            <a:r>
              <a:rPr lang="en-US" sz="1800" dirty="0">
                <a:latin typeface="Arial" pitchFamily="34" charset="0"/>
                <a:ea typeface="ＭＳ Ｐゴシック" charset="-128"/>
                <a:cs typeface="Arial" pitchFamily="34" charset="0"/>
              </a:rPr>
              <a:t>co-insurance by mail order (90 day supply</a:t>
            </a:r>
            <a:r>
              <a:rPr lang="en-US" sz="18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Or the 2014 maximum co-pay</a:t>
            </a:r>
            <a:endParaRPr lang="en-US" sz="20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1800" dirty="0">
                <a:latin typeface="Arial" pitchFamily="34" charset="0"/>
                <a:ea typeface="ＭＳ Ｐゴシック" charset="-128"/>
                <a:cs typeface="Arial" pitchFamily="34" charset="0"/>
              </a:rPr>
              <a:t>Tier 1       $</a:t>
            </a:r>
            <a:r>
              <a:rPr lang="en-US" sz="18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10 /mo. retail  or  $20/mail order</a:t>
            </a:r>
            <a:endParaRPr lang="en-US" sz="18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1800" dirty="0">
                <a:latin typeface="Arial" pitchFamily="34" charset="0"/>
                <a:ea typeface="ＭＳ Ｐゴシック" charset="-128"/>
                <a:cs typeface="Arial" pitchFamily="34" charset="0"/>
              </a:rPr>
              <a:t>Tier 2	      $</a:t>
            </a:r>
            <a:r>
              <a:rPr lang="en-US" sz="18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45/mo</a:t>
            </a:r>
            <a:r>
              <a:rPr lang="en-US" sz="1800" dirty="0">
                <a:latin typeface="Arial" pitchFamily="34" charset="0"/>
                <a:ea typeface="ＭＳ Ｐゴシック" charset="-128"/>
                <a:cs typeface="Arial" pitchFamily="34" charset="0"/>
              </a:rPr>
              <a:t>. retail </a:t>
            </a:r>
            <a:r>
              <a:rPr lang="en-US" sz="18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or  $90/mail order</a:t>
            </a:r>
            <a:endParaRPr lang="en-US" sz="18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1800" dirty="0">
                <a:latin typeface="Arial" pitchFamily="34" charset="0"/>
                <a:ea typeface="ＭＳ Ｐゴシック" charset="-128"/>
                <a:cs typeface="Arial" pitchFamily="34" charset="0"/>
              </a:rPr>
              <a:t>Tier 3-4    $</a:t>
            </a:r>
            <a:r>
              <a:rPr lang="en-US" sz="18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95/mo</a:t>
            </a:r>
            <a:r>
              <a:rPr lang="en-US" sz="1800" dirty="0">
                <a:latin typeface="Arial" pitchFamily="34" charset="0"/>
                <a:ea typeface="ＭＳ Ｐゴシック" charset="-128"/>
                <a:cs typeface="Arial" pitchFamily="34" charset="0"/>
              </a:rPr>
              <a:t>. retail </a:t>
            </a:r>
            <a:r>
              <a:rPr lang="en-US" sz="18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or  $180/mail order</a:t>
            </a:r>
            <a:endParaRPr lang="en-US" sz="20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>
                <a:latin typeface="Arial" pitchFamily="34" charset="0"/>
                <a:ea typeface="ＭＳ Ｐゴシック" charset="-128"/>
                <a:cs typeface="Arial" pitchFamily="34" charset="0"/>
              </a:rPr>
              <a:t>No</a:t>
            </a: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 cost after $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4,550 </a:t>
            </a: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out of 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pocket in 2014</a:t>
            </a:r>
            <a:endParaRPr lang="en-US" sz="20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bd2005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953000"/>
            <a:ext cx="190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5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err="1">
                <a:ea typeface="ＭＳ Ｐゴシック" charset="-128"/>
                <a:cs typeface="ＭＳ Ｐゴシック" charset="-128"/>
              </a:rPr>
              <a:t>PURcare</a:t>
            </a:r>
            <a:r>
              <a:rPr lang="en-US" sz="38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3800" dirty="0" smtClean="0">
                <a:ea typeface="ＭＳ Ｐゴシック" charset="-128"/>
                <a:cs typeface="ＭＳ Ｐゴシック" charset="-128"/>
              </a:rPr>
              <a:t>Vision Benefit</a:t>
            </a:r>
            <a:endParaRPr lang="en-US" sz="3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124200"/>
            <a:ext cx="6477000" cy="838200"/>
          </a:xfrm>
        </p:spPr>
        <p:txBody>
          <a:bodyPr/>
          <a:lstStyle/>
          <a:p>
            <a:pPr marL="342900" lvl="1" indent="-342900" eaLnBrk="1" hangingPunct="1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vision rider of $150 per year for expenses not allowed by Medicare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No Network, use any provider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 12 month waiting period requirement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May use for frames, lenses, second pair of glasses, refraction 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Not for refraction/glasses after cataract surgery</a:t>
            </a:r>
          </a:p>
          <a:p>
            <a:pPr marL="457200" lvl="1" indent="0" eaLnBrk="1" hangingPunct="1">
              <a:buNone/>
            </a:pPr>
            <a:endParaRPr lang="en-US" sz="2000" dirty="0"/>
          </a:p>
          <a:p>
            <a:pPr lvl="1" eaLnBrk="1" hangingPunct="1"/>
            <a:endParaRPr lang="en-US" sz="2400" dirty="0" smtClean="0"/>
          </a:p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1924" name="Picture 4" descr="bd070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419" y="2285999"/>
            <a:ext cx="1804738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Purdue University Official Retiree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124200"/>
            <a:ext cx="4648200" cy="297180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Faculty or Staff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members </a:t>
            </a:r>
          </a:p>
          <a:p>
            <a:pPr lv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age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55 or more </a:t>
            </a:r>
            <a:endParaRPr lang="en-US" sz="22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with at least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10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years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of service </a:t>
            </a:r>
          </a:p>
          <a:p>
            <a:pPr lv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	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          AND </a:t>
            </a:r>
            <a:endParaRPr lang="en-US" sz="2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lv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Age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plus years of service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equals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or exceeds 70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038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229600" cy="1066800"/>
          </a:xfrm>
        </p:spPr>
        <p:txBody>
          <a:bodyPr/>
          <a:lstStyle/>
          <a:p>
            <a:pPr eaLnBrk="1" hangingPunct="1"/>
            <a:r>
              <a:rPr lang="en-US" sz="3800" dirty="0" smtClean="0">
                <a:ea typeface="ＭＳ Ｐゴシック" charset="-128"/>
                <a:cs typeface="ＭＳ Ｐゴシック" charset="-128"/>
              </a:rPr>
              <a:t>2014 Group Medicare Advantage PPO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4582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240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UnitedHealthcare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Medicare Advantage PPO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Premium is $198.56 per person per month for medical/hospital and prescription drug coverage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Office co-pay of $15 for primary and $25 for specialist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In-patient hospital co-pay is $200/day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$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3000 Annual Maximum Out-of-Pocket for medical/hospital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Prescription co-pays do </a:t>
            </a:r>
            <a:r>
              <a:rPr lang="en-US" sz="22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not </a:t>
            </a:r>
            <a:r>
              <a:rPr lang="en-US" sz="22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count toward out-of-pocket 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066800"/>
          </a:xfrm>
        </p:spPr>
        <p:txBody>
          <a:bodyPr/>
          <a:lstStyle/>
          <a:p>
            <a:r>
              <a:rPr lang="en-US" sz="3800" dirty="0" smtClean="0">
                <a:ea typeface="ＭＳ Ｐゴシック" charset="-128"/>
                <a:cs typeface="ＭＳ Ｐゴシック" charset="-128"/>
              </a:rPr>
              <a:t>2014 Group Medicare Advantage PPO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Prescription Drug Coverage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Defined formulary (not all drugs covered)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Drug tier determines cost - $4, $28, $58, 33%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Tier 1 generic drugs are covered during the </a:t>
            </a: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Gap </a:t>
            </a:r>
            <a:r>
              <a:rPr lang="en-US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– you pay only your co-pay.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Step therapy, prior approval and limited quantities on some covered drugs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57400"/>
            <a:ext cx="8229600" cy="762000"/>
          </a:xfrm>
        </p:spPr>
        <p:txBody>
          <a:bodyPr/>
          <a:lstStyle/>
          <a:p>
            <a:pPr eaLnBrk="1" hangingPunct="1"/>
            <a:r>
              <a:rPr lang="en-US" sz="3800" dirty="0" smtClean="0">
                <a:ea typeface="ＭＳ Ｐゴシック" charset="-128"/>
                <a:cs typeface="ＭＳ Ｐゴシック" charset="-128"/>
              </a:rPr>
              <a:t>Plan Comparison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819400"/>
            <a:ext cx="4038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PURcare</a:t>
            </a:r>
            <a:endParaRPr lang="en-US" sz="2400" b="1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Higher monthly premium ($262.94)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Lower yearly out-of-pocket costs for hosp./medical ($300)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Broader Rx coverage with few restrictions and no gap in coverage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100% Rx coverage during catastrophic phase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343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Medicare Advantage PPO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Lower monthly premium ($198.56)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Higher yearly out-of-pocket costs for hosp./medical ($3000)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More limited Rx coverage, but with coverage of Tier 1 generics in the gap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More Rx restrictions and some cost during catastrophic phase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Additional Benefits for Both Plans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SilverSneakers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Newtone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Curves, Ismail Center, Snap Fitness, YMCA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Coming Soon! Cordova Recreational Sports Center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Over 10,000 participating clubs nationwide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NurseLine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Optum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Discount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MP900448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6004" y="4572000"/>
            <a:ext cx="1524000" cy="2286000"/>
          </a:xfrm>
          <a:prstGeom prst="rect">
            <a:avLst/>
          </a:prstGeom>
        </p:spPr>
      </p:pic>
      <p:pic>
        <p:nvPicPr>
          <p:cNvPr id="13" name="Picture 12" descr="MP900202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0"/>
            <a:ext cx="1905000" cy="127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Why a Purdue Retiree Group Plan?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Purdue HR staff assigned to help you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age rated – premiums do not increase with age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 yearly re-enrollment for Supplement or Part D Rx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Better benefits than most individual plans offer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PURA Benefits Committee works on your behalf to negotiate best possible plans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Message from PURA Benefits 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“PURA believes that prudent retiree health insurance decisions should be determined by value, service and dependability. Your health insurance is important to your well-being and peace of mind.  Choosing an insurance plan on the basis of price alone can be risky and costly.”</a:t>
            </a:r>
          </a:p>
        </p:txBody>
      </p:sp>
    </p:spTree>
    <p:extLst>
      <p:ext uri="{BB962C8B-B14F-4D97-AF65-F5344CB8AC3E}">
        <p14:creationId xmlns:p14="http://schemas.microsoft.com/office/powerpoint/2010/main" val="3417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00400"/>
            <a:ext cx="8229600" cy="1143000"/>
          </a:xfrm>
        </p:spPr>
        <p:txBody>
          <a:bodyPr/>
          <a:lstStyle/>
          <a:p>
            <a:r>
              <a:rPr lang="en-US" dirty="0" smtClean="0"/>
              <a:t>Life Insurance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914400"/>
          </a:xfrm>
        </p:spPr>
        <p:txBody>
          <a:bodyPr/>
          <a:lstStyle/>
          <a:p>
            <a:r>
              <a:rPr lang="en-US" sz="3800" dirty="0" smtClean="0"/>
              <a:t>Life Insurance </a:t>
            </a:r>
            <a:r>
              <a:rPr lang="en-US" sz="3800" u="sng" dirty="0" smtClean="0"/>
              <a:t>Under</a:t>
            </a:r>
            <a:r>
              <a:rPr lang="en-US" sz="3800" dirty="0" smtClean="0"/>
              <a:t> Age 65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You are eligible to: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Continue Basic Term Life (1.5x Salary) and Additional Term Life – all or part – by paying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cost  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Continue all or part of coverage for dependents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Port (extend) Accidental Death &amp; Dismemberment coverage for you and/or your dependents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295400"/>
          </a:xfrm>
        </p:spPr>
        <p:txBody>
          <a:bodyPr/>
          <a:lstStyle/>
          <a:p>
            <a:r>
              <a:rPr lang="en-US" sz="3800" dirty="0" smtClean="0"/>
              <a:t>Cost Example: Age 63</a:t>
            </a:r>
            <a:br>
              <a:rPr lang="en-US" sz="3800" dirty="0" smtClean="0"/>
            </a:br>
            <a:r>
              <a:rPr lang="en-US" sz="3800" dirty="0" smtClean="0"/>
              <a:t>Salary, $30,000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534400" cy="28956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Current Basic Term Coverage of $45,000 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(paid by Purdue at 1.5 x Salary)   	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$29.70/month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Current Additional Coverage of $60,000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(paid by you at 2x salary)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  	= $39.60/month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Life Insurance age 65 - 69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You are eligible to: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Convert Basic Term Life (1.5x Salary) to an individual policy with Minnesota Life by paying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cost 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Cost is dependent upon age and amount of coverage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Port (extend) Additional Term Life by paying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cost 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Cost is dependent upon age and amount of coverage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229600" cy="1219200"/>
          </a:xfrm>
        </p:spPr>
        <p:txBody>
          <a:bodyPr/>
          <a:lstStyle/>
          <a:p>
            <a:pPr algn="l" eaLnBrk="1" hangingPunct="1"/>
            <a:r>
              <a:rPr lang="en-US" sz="3600" dirty="0">
                <a:ea typeface="ＭＳ Ｐゴシック" charset="-128"/>
                <a:cs typeface="ＭＳ Ｐゴシック" charset="-128"/>
              </a:rPr>
              <a:t>Purdue University 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3600" dirty="0" smtClean="0"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ea typeface="ＭＳ Ｐゴシック" charset="-128"/>
                <a:cs typeface="ＭＳ Ｐゴシック" charset="-128"/>
              </a:rPr>
              <a:t>Retirees Association (PURA</a:t>
            </a:r>
            <a:r>
              <a:rPr lang="en-US" sz="3600" dirty="0"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5562600" cy="3581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Free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Membership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Monthly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luncheons with interesting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speakers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Trips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tours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Campus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community activities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Quarterly Newsletter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Volunteer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Opportunities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See the Retiree Brochure and the PURA website for information - 	</a:t>
            </a:r>
            <a:r>
              <a:rPr lang="en-US" sz="24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www.purdue.edu/retirees </a:t>
            </a:r>
          </a:p>
          <a:p>
            <a:pPr eaLnBrk="1" hangingPunct="1"/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 descr="C:\Users\klamar\AppData\Local\Microsoft\Windows\Temporary Internet Files\Content.Outlook\MJ1OA9R6\PURA 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6458321" y="2332131"/>
            <a:ext cx="222333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371600"/>
          </a:xfrm>
        </p:spPr>
        <p:txBody>
          <a:bodyPr/>
          <a:lstStyle/>
          <a:p>
            <a:r>
              <a:rPr lang="en-US" sz="3800" dirty="0" smtClean="0"/>
              <a:t>Cost Example: Age 66</a:t>
            </a:r>
            <a:br>
              <a:rPr lang="en-US" sz="3800" dirty="0" smtClean="0"/>
            </a:br>
            <a:r>
              <a:rPr lang="en-US" sz="3800" dirty="0" smtClean="0"/>
              <a:t>Salary, $30,000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7924800" cy="2925763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Current Basic Term Coverage of $45,000 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(paid by Purdue at 1.5 x Salary)   	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$236.92/month</a:t>
            </a:r>
          </a:p>
          <a:p>
            <a:pPr lvl="1"/>
            <a:endParaRPr lang="en-US" dirty="0" smtClean="0"/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Current Additional Coverage of $60,000 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(paid by you at 2x salary)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  	= $128.40/month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914400"/>
          </a:xfrm>
        </p:spPr>
        <p:txBody>
          <a:bodyPr/>
          <a:lstStyle/>
          <a:p>
            <a:r>
              <a:rPr lang="en-US" sz="3800" dirty="0" smtClean="0"/>
              <a:t>Life Insurance age 70+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8458200" cy="30781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you have ported (extended) your Additional Term Life coverage up to this point,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if you are retiring past age 70, you are guaranteed conversion of the Basic/Additional Term Life coverage. You can keep this coverage for life by paying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cost.  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Cost is based on age and coverage amount.</a:t>
            </a:r>
          </a:p>
          <a:p>
            <a:pPr>
              <a:spcBef>
                <a:spcPts val="1800"/>
              </a:spcBef>
            </a:pP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447800"/>
          </a:xfrm>
        </p:spPr>
        <p:txBody>
          <a:bodyPr/>
          <a:lstStyle/>
          <a:p>
            <a:r>
              <a:rPr lang="en-US" sz="3800" dirty="0" smtClean="0"/>
              <a:t>Cost Example: Age 72</a:t>
            </a:r>
            <a:br>
              <a:rPr lang="en-US" sz="3800" dirty="0" smtClean="0"/>
            </a:br>
            <a:r>
              <a:rPr lang="en-US" sz="3800" dirty="0" smtClean="0"/>
              <a:t>Salary, $30,000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7924800" cy="3001963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Current Basic Term Coverage of $45,000 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(paid by Purdue at 1.5 x Salary)   	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$329.93/month</a:t>
            </a:r>
          </a:p>
          <a:p>
            <a:pPr lvl="1"/>
            <a:endParaRPr lang="en-US" dirty="0" smtClean="0"/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Current Additional Coverage of $60,000 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(paid by you at 2x salary)	  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$439.90/month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5029200" cy="2667000"/>
          </a:xfrm>
        </p:spPr>
        <p:txBody>
          <a:bodyPr/>
          <a:lstStyle/>
          <a:p>
            <a:pPr eaLnBrk="1" hangingPunct="1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Retirement Should be a Reward for a Job Well Done!</a:t>
            </a: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229600" cy="3001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12" name="Picture 11" descr="MP900309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048000"/>
            <a:ext cx="2178939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2286000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 for attending.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6400" y="4953000"/>
            <a:ext cx="2667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92929"/>
                </a:solidFill>
              </a:rPr>
              <a:t>Kate </a:t>
            </a:r>
            <a:r>
              <a:rPr lang="en-US" dirty="0" err="1">
                <a:solidFill>
                  <a:srgbClr val="292929"/>
                </a:solidFill>
              </a:rPr>
              <a:t>LaMar</a:t>
            </a:r>
            <a:r>
              <a:rPr lang="en-US" dirty="0">
                <a:solidFill>
                  <a:srgbClr val="292929"/>
                </a:solidFill>
              </a:rPr>
              <a:t/>
            </a:r>
            <a:br>
              <a:rPr lang="en-US" dirty="0">
                <a:solidFill>
                  <a:srgbClr val="292929"/>
                </a:solidFill>
              </a:rPr>
            </a:br>
            <a:r>
              <a:rPr lang="en-US" dirty="0">
                <a:solidFill>
                  <a:srgbClr val="292929"/>
                </a:solidFill>
              </a:rPr>
              <a:t>Human Resources</a:t>
            </a:r>
            <a:br>
              <a:rPr lang="en-US" dirty="0">
                <a:solidFill>
                  <a:srgbClr val="292929"/>
                </a:solidFill>
              </a:rPr>
            </a:br>
            <a:r>
              <a:rPr lang="en-US" dirty="0" smtClean="0">
                <a:solidFill>
                  <a:srgbClr val="292929"/>
                </a:solidFill>
              </a:rPr>
              <a:t>klamar@purdue.edu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066800"/>
          </a:xfrm>
        </p:spPr>
        <p:txBody>
          <a:bodyPr/>
          <a:lstStyle/>
          <a:p>
            <a:r>
              <a:rPr lang="en-US" sz="3800" dirty="0" smtClean="0"/>
              <a:t>From </a:t>
            </a:r>
            <a:r>
              <a:rPr lang="en-US" sz="3800" dirty="0"/>
              <a:t>Work to </a:t>
            </a:r>
            <a:r>
              <a:rPr lang="en-US" sz="3800" dirty="0" smtClean="0"/>
              <a:t>Retirement -or-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Things I Wish I Had Thought </a:t>
            </a:r>
            <a:r>
              <a:rPr lang="en-US" sz="3800" dirty="0" smtClean="0"/>
              <a:t>About !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Important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Considerations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Short Range and Long Range Goals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Where to Retire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Family Responsibilities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Financial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Security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Legal Security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Personal Emotional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ＭＳ Ｐゴシック" charset="-128"/>
                <a:cs typeface="ＭＳ Ｐゴシック" charset="-128"/>
              </a:rPr>
              <a:t>Benefit Programs for Official Retirees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534400" cy="300196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Complimentary “A</a:t>
            </a: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” 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parking permit</a:t>
            </a:r>
          </a:p>
          <a:p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Fee privileges</a:t>
            </a:r>
          </a:p>
          <a:p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Staff </a:t>
            </a: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rates on tickets, recreational 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facilities</a:t>
            </a:r>
          </a:p>
          <a:p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Nursing Center services</a:t>
            </a:r>
          </a:p>
          <a:p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Flu Shots</a:t>
            </a:r>
          </a:p>
          <a:p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University email address and data network remote facilities</a:t>
            </a:r>
            <a:endParaRPr lang="en-US" sz="2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>
                <a:ea typeface="ＭＳ Ｐゴシック" charset="-128"/>
                <a:cs typeface="ＭＳ Ｐゴシック" charset="-128"/>
              </a:rPr>
              <a:t>Benefit </a:t>
            </a:r>
            <a:r>
              <a:rPr lang="en-US" sz="3800" dirty="0" smtClean="0">
                <a:ea typeface="ＭＳ Ｐゴシック" charset="-128"/>
                <a:cs typeface="ＭＳ Ｐゴシック" charset="-128"/>
              </a:rPr>
              <a:t>Programs </a:t>
            </a:r>
            <a:r>
              <a:rPr lang="en-US" sz="3800" dirty="0">
                <a:ea typeface="ＭＳ Ｐゴシック" charset="-128"/>
                <a:cs typeface="ＭＳ Ｐゴシック" charset="-128"/>
              </a:rPr>
              <a:t>for Official Retirees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971800"/>
            <a:ext cx="7086600" cy="3733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Optional participation in University-sponsored group medical &amp; Rx insurance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Retiree continuing a Purdue plan can continue to cover Spouse/SSDP/Dependent*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Surviving </a:t>
            </a: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Spouse/SSDP/Dependent* can continue to be covered 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Optional participation in Group Life Insurance plan to age 65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			* </a:t>
            </a:r>
            <a:r>
              <a:rPr lang="en-US" sz="18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Dependent eligibility rules apply</a:t>
            </a:r>
            <a:endParaRPr lang="en-US" sz="18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4000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sz="4000" dirty="0">
                <a:ea typeface="ＭＳ Ｐゴシック" charset="-128"/>
                <a:cs typeface="ＭＳ Ｐゴシック" charset="-128"/>
              </a:rPr>
              <a:t>Plans are reviewed 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annually</a:t>
            </a:r>
            <a:br>
              <a:rPr lang="en-US" sz="4000" dirty="0" smtClean="0">
                <a:ea typeface="ＭＳ Ｐゴシック" charset="-128"/>
                <a:cs typeface="ＭＳ Ｐゴシック" charset="-128"/>
              </a:rPr>
            </a:br>
            <a:r>
              <a:rPr lang="en-US" sz="4000" dirty="0" smtClean="0">
                <a:ea typeface="ＭＳ Ｐゴシック" charset="-128"/>
                <a:cs typeface="ＭＳ Ｐゴシック" charset="-128"/>
              </a:rPr>
              <a:t>and are subject 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to change</a:t>
            </a:r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13360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charset="-128"/>
                <a:cs typeface="ＭＳ Ｐゴシック" charset="-128"/>
              </a:rPr>
              <a:t>Medical Plan </a:t>
            </a:r>
            <a:r>
              <a:rPr lang="en-US" sz="4800" dirty="0" smtClean="0">
                <a:ea typeface="ＭＳ Ｐゴシック" charset="-128"/>
                <a:cs typeface="ＭＳ Ｐゴシック" charset="-128"/>
              </a:rPr>
              <a:t>Options</a:t>
            </a:r>
            <a:endParaRPr lang="en-US" sz="48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" name="Picture 19" descr="MP900422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124200"/>
            <a:ext cx="1982167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229600" cy="1295400"/>
          </a:xfrm>
        </p:spPr>
        <p:txBody>
          <a:bodyPr/>
          <a:lstStyle/>
          <a:p>
            <a:pPr eaLnBrk="1" hangingPunct="1"/>
            <a:r>
              <a:rPr lang="en-US" sz="3800" dirty="0">
                <a:ea typeface="ＭＳ Ｐゴシック" charset="-128"/>
                <a:cs typeface="ＭＳ Ｐゴシック" charset="-128"/>
              </a:rPr>
              <a:t>Medical Plan Coverage</a:t>
            </a:r>
            <a:br>
              <a:rPr lang="en-US" sz="3800" dirty="0">
                <a:ea typeface="ＭＳ Ｐゴシック" charset="-128"/>
                <a:cs typeface="ＭＳ Ｐゴシック" charset="-128"/>
              </a:rPr>
            </a:br>
            <a:r>
              <a:rPr lang="en-US" sz="3200" dirty="0" smtClean="0">
                <a:ea typeface="ＭＳ Ｐゴシック" charset="-128"/>
                <a:cs typeface="ＭＳ Ｐゴシック" charset="-128"/>
              </a:rPr>
              <a:t>Retiree or Spouse/SSDP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Under Age 65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76962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Continue on same plans as active faculty and staff until age 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65.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You pay the full cost.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Can </a:t>
            </a: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change 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plan </a:t>
            </a:r>
            <a:r>
              <a:rPr lang="en-US" sz="2400" dirty="0">
                <a:latin typeface="Arial" pitchFamily="34" charset="0"/>
                <a:ea typeface="ＭＳ Ｐゴシック" charset="-128"/>
                <a:cs typeface="Arial" pitchFamily="34" charset="0"/>
              </a:rPr>
              <a:t>during 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annual open enrollment.</a:t>
            </a:r>
            <a:endParaRPr lang="en-US" sz="2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At age 65, can join a 65+ Purdue retiree group plan.</a:t>
            </a:r>
            <a:endParaRPr lang="en-US" sz="24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>
                <a:ea typeface="ＭＳ Ｐゴシック" charset="-128"/>
                <a:cs typeface="ＭＳ Ｐゴシック" charset="-128"/>
              </a:rPr>
              <a:t>2014 Monthly Medical Premiums </a:t>
            </a:r>
            <a:r>
              <a:rPr lang="en-US" sz="38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*</a:t>
            </a:r>
            <a:r>
              <a:rPr lang="en-US" sz="38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3800" dirty="0">
                <a:ea typeface="ＭＳ Ｐゴシック" charset="-128"/>
                <a:cs typeface="ＭＳ Ｐゴシック" charset="-128"/>
              </a:rPr>
            </a:br>
            <a:r>
              <a:rPr lang="en-US" sz="3200" dirty="0" smtClean="0">
                <a:ea typeface="ＭＳ Ｐゴシック" charset="-128"/>
                <a:cs typeface="ＭＳ Ｐゴシック" charset="-128"/>
              </a:rPr>
              <a:t>Retiree and/or Spouse/SSDP Under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Age 65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8839200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1000" dirty="0" smtClean="0">
                <a:ea typeface="ＭＳ Ｐゴシック" charset="-128"/>
                <a:cs typeface="ＭＳ Ｐゴシック" charset="-128"/>
              </a:rPr>
              <a:t>					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000" dirty="0" smtClean="0">
              <a:ea typeface="ＭＳ Ｐゴシック" charset="-128"/>
              <a:cs typeface="ＭＳ Ｐゴシック" charset="-128"/>
            </a:endParaRPr>
          </a:p>
          <a:p>
            <a:pPr algn="ctr"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3% discount for annual payment.    Billed from Purdue Accounts Receivable.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74670"/>
              </p:ext>
            </p:extLst>
          </p:nvPr>
        </p:nvGraphicFramePr>
        <p:xfrm>
          <a:off x="1524000" y="3352800"/>
          <a:ext cx="6019800" cy="27432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38400"/>
                <a:gridCol w="2209800"/>
                <a:gridCol w="1371600"/>
              </a:tblGrid>
              <a:tr h="287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>
                          <a:latin typeface="Arial" pitchFamily="34" charset="0"/>
                          <a:cs typeface="Arial" pitchFamily="34" charset="0"/>
                        </a:rPr>
                        <a:t>Purdue Health Plan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Single coverage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 $587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06126"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Retiree +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/SSDP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 $1,321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85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latin typeface="Arial" pitchFamily="34" charset="0"/>
                          <a:cs typeface="Arial" pitchFamily="34" charset="0"/>
                        </a:rPr>
                        <a:t>PHP No HSA 1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29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Single coverage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$519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06126">
                <a:tc vMerge="1"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Retiree +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/SSDP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$1,167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85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latin typeface="Arial" pitchFamily="34" charset="0"/>
                          <a:cs typeface="Arial" pitchFamily="34" charset="0"/>
                        </a:rPr>
                        <a:t>PHP No HSA 2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57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sng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Single coverage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$468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006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Retiree +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/SSDP</a:t>
                      </a:r>
                      <a:endParaRPr lang="en-US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$1,052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6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a typeface="ＭＳ Ｐゴシック" charset="-128"/>
                          <a:cs typeface="ＭＳ Ｐゴシック" charset="-128"/>
                        </a:rPr>
                        <a:t>*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Tobacco-User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Additional Premium $500/person/year</a:t>
                      </a: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D59F0F"/>
      </a:dk2>
      <a:lt2>
        <a:srgbClr val="808080"/>
      </a:lt2>
      <a:accent1>
        <a:srgbClr val="D59F0F"/>
      </a:accent1>
      <a:accent2>
        <a:srgbClr val="D59F0F"/>
      </a:accent2>
      <a:accent3>
        <a:srgbClr val="FFFFFF"/>
      </a:accent3>
      <a:accent4>
        <a:srgbClr val="000000"/>
      </a:accent4>
      <a:accent5>
        <a:srgbClr val="E7CDAA"/>
      </a:accent5>
      <a:accent6>
        <a:srgbClr val="C1900C"/>
      </a:accent6>
      <a:hlink>
        <a:srgbClr val="D59F0F"/>
      </a:hlink>
      <a:folHlink>
        <a:srgbClr val="D59F0F"/>
      </a:folHlink>
    </a:clrScheme>
    <a:fontScheme name="Default Desig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D59F0F"/>
        </a:dk2>
        <a:lt2>
          <a:srgbClr val="808080"/>
        </a:lt2>
        <a:accent1>
          <a:srgbClr val="D59F0F"/>
        </a:accent1>
        <a:accent2>
          <a:srgbClr val="D59F0F"/>
        </a:accent2>
        <a:accent3>
          <a:srgbClr val="FFFFFF"/>
        </a:accent3>
        <a:accent4>
          <a:srgbClr val="000000"/>
        </a:accent4>
        <a:accent5>
          <a:srgbClr val="E7CDAA"/>
        </a:accent5>
        <a:accent6>
          <a:srgbClr val="C1900C"/>
        </a:accent6>
        <a:hlink>
          <a:srgbClr val="D59F0F"/>
        </a:hlink>
        <a:folHlink>
          <a:srgbClr val="D59F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D59F0F"/>
        </a:dk2>
        <a:lt2>
          <a:srgbClr val="808080"/>
        </a:lt2>
        <a:accent1>
          <a:srgbClr val="D59F0F"/>
        </a:accent1>
        <a:accent2>
          <a:srgbClr val="D59F0F"/>
        </a:accent2>
        <a:accent3>
          <a:srgbClr val="FFFFFF"/>
        </a:accent3>
        <a:accent4>
          <a:srgbClr val="000000"/>
        </a:accent4>
        <a:accent5>
          <a:srgbClr val="E7CDAA"/>
        </a:accent5>
        <a:accent6>
          <a:srgbClr val="C1900C"/>
        </a:accent6>
        <a:hlink>
          <a:srgbClr val="D59F0F"/>
        </a:hlink>
        <a:folHlink>
          <a:srgbClr val="D59F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D59F0F"/>
        </a:dk2>
        <a:lt2>
          <a:srgbClr val="808080"/>
        </a:lt2>
        <a:accent1>
          <a:srgbClr val="D59F0F"/>
        </a:accent1>
        <a:accent2>
          <a:srgbClr val="D59F0F"/>
        </a:accent2>
        <a:accent3>
          <a:srgbClr val="FFFFFF"/>
        </a:accent3>
        <a:accent4>
          <a:srgbClr val="000000"/>
        </a:accent4>
        <a:accent5>
          <a:srgbClr val="E7CDAA"/>
        </a:accent5>
        <a:accent6>
          <a:srgbClr val="C1900C"/>
        </a:accent6>
        <a:hlink>
          <a:srgbClr val="D59F0F"/>
        </a:hlink>
        <a:folHlink>
          <a:srgbClr val="D59F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D59F0F"/>
        </a:dk2>
        <a:lt2>
          <a:srgbClr val="808080"/>
        </a:lt2>
        <a:accent1>
          <a:srgbClr val="D59F0F"/>
        </a:accent1>
        <a:accent2>
          <a:srgbClr val="D59F0F"/>
        </a:accent2>
        <a:accent3>
          <a:srgbClr val="FFFFFF"/>
        </a:accent3>
        <a:accent4>
          <a:srgbClr val="000000"/>
        </a:accent4>
        <a:accent5>
          <a:srgbClr val="E7CDAA"/>
        </a:accent5>
        <a:accent6>
          <a:srgbClr val="C1900C"/>
        </a:accent6>
        <a:hlink>
          <a:srgbClr val="D59F0F"/>
        </a:hlink>
        <a:folHlink>
          <a:srgbClr val="D59F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efault Design">
  <a:themeElements>
    <a:clrScheme name="5_Default Design 13">
      <a:dk1>
        <a:srgbClr val="000000"/>
      </a:dk1>
      <a:lt1>
        <a:srgbClr val="FFFFFF"/>
      </a:lt1>
      <a:dk2>
        <a:srgbClr val="D59F0F"/>
      </a:dk2>
      <a:lt2>
        <a:srgbClr val="808080"/>
      </a:lt2>
      <a:accent1>
        <a:srgbClr val="D59F0F"/>
      </a:accent1>
      <a:accent2>
        <a:srgbClr val="D59F0F"/>
      </a:accent2>
      <a:accent3>
        <a:srgbClr val="FFFFFF"/>
      </a:accent3>
      <a:accent4>
        <a:srgbClr val="000000"/>
      </a:accent4>
      <a:accent5>
        <a:srgbClr val="E7CDAA"/>
      </a:accent5>
      <a:accent6>
        <a:srgbClr val="C1900C"/>
      </a:accent6>
      <a:hlink>
        <a:srgbClr val="D59F0F"/>
      </a:hlink>
      <a:folHlink>
        <a:srgbClr val="D59F0F"/>
      </a:folHlink>
    </a:clrScheme>
    <a:fontScheme name="5_Default Desig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D59F0F"/>
        </a:dk2>
        <a:lt2>
          <a:srgbClr val="808080"/>
        </a:lt2>
        <a:accent1>
          <a:srgbClr val="D59F0F"/>
        </a:accent1>
        <a:accent2>
          <a:srgbClr val="D59F0F"/>
        </a:accent2>
        <a:accent3>
          <a:srgbClr val="FFFFFF"/>
        </a:accent3>
        <a:accent4>
          <a:srgbClr val="000000"/>
        </a:accent4>
        <a:accent5>
          <a:srgbClr val="E7CDAA"/>
        </a:accent5>
        <a:accent6>
          <a:srgbClr val="C1900C"/>
        </a:accent6>
        <a:hlink>
          <a:srgbClr val="D59F0F"/>
        </a:hlink>
        <a:folHlink>
          <a:srgbClr val="D59F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14095</TotalTime>
  <Words>1447</Words>
  <Application>Microsoft Office PowerPoint</Application>
  <PresentationFormat>On-screen Show (4:3)</PresentationFormat>
  <Paragraphs>254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Default Design</vt:lpstr>
      <vt:lpstr>2_Default Design</vt:lpstr>
      <vt:lpstr>3_Default Design</vt:lpstr>
      <vt:lpstr>4_Default Design</vt:lpstr>
      <vt:lpstr>Custom Design</vt:lpstr>
      <vt:lpstr>5_Default Design</vt:lpstr>
      <vt:lpstr>Road to Retirement</vt:lpstr>
      <vt:lpstr>Purdue University Official Retiree</vt:lpstr>
      <vt:lpstr>Purdue University  Retirees Association (PURA)</vt:lpstr>
      <vt:lpstr>From Work to Retirement -or- Things I Wish I Had Thought About !</vt:lpstr>
      <vt:lpstr>Benefit Programs for Official Retirees</vt:lpstr>
      <vt:lpstr>Benefit Programs for Official Retirees</vt:lpstr>
      <vt:lpstr>Medical Plan Options</vt:lpstr>
      <vt:lpstr>Medical Plan Coverage Retiree or Spouse/SSDP Under Age 65</vt:lpstr>
      <vt:lpstr>2014 Monthly Medical Premiums * Retiree and/or Spouse/SSDP Under Age 65</vt:lpstr>
      <vt:lpstr>Medical Plans - Retirees Over Age 65  Definitions</vt:lpstr>
      <vt:lpstr>Definitions - Continued </vt:lpstr>
      <vt:lpstr>Definitions - Continued </vt:lpstr>
      <vt:lpstr>Medical Plans 2014  Retirees Over Age 65</vt:lpstr>
      <vt:lpstr>Medical Plans 2014  Retirees Over Age 65</vt:lpstr>
      <vt:lpstr>Important Retirement Decision!</vt:lpstr>
      <vt:lpstr>PURcare Senior Supplement</vt:lpstr>
      <vt:lpstr>2014 PURcare Prescription Plan</vt:lpstr>
      <vt:lpstr>2014 PURcare Prescription Plan</vt:lpstr>
      <vt:lpstr>PURcare Vision Benefit</vt:lpstr>
      <vt:lpstr>2014 Group Medicare Advantage PPO</vt:lpstr>
      <vt:lpstr>2014 Group Medicare Advantage PPO</vt:lpstr>
      <vt:lpstr>Plan Comparison</vt:lpstr>
      <vt:lpstr>Additional Benefits for Both Plans</vt:lpstr>
      <vt:lpstr>Why a Purdue Retiree Group Plan?</vt:lpstr>
      <vt:lpstr>Message from PURA Benefits Committee</vt:lpstr>
      <vt:lpstr>Life Insurance</vt:lpstr>
      <vt:lpstr>Life Insurance Under Age 65</vt:lpstr>
      <vt:lpstr>Cost Example: Age 63 Salary, $30,000</vt:lpstr>
      <vt:lpstr>Life Insurance age 65 - 69</vt:lpstr>
      <vt:lpstr>Cost Example: Age 66 Salary, $30,000</vt:lpstr>
      <vt:lpstr>Life Insurance age 70+</vt:lpstr>
      <vt:lpstr>Cost Example: Age 72 Salary, $30,000</vt:lpstr>
      <vt:lpstr>Retirement Should be a Reward for a Job Well Done!</vt:lpstr>
      <vt:lpstr>Questions?  Thank you for attending.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jhaynie</dc:creator>
  <cp:lastModifiedBy>Don</cp:lastModifiedBy>
  <cp:revision>175</cp:revision>
  <cp:lastPrinted>2013-09-20T17:00:22Z</cp:lastPrinted>
  <dcterms:created xsi:type="dcterms:W3CDTF">2010-08-31T23:57:39Z</dcterms:created>
  <dcterms:modified xsi:type="dcterms:W3CDTF">2014-03-28T18:08:51Z</dcterms:modified>
</cp:coreProperties>
</file>