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408" r:id="rId2"/>
    <p:sldId id="402" r:id="rId3"/>
    <p:sldId id="409" r:id="rId4"/>
    <p:sldId id="411" r:id="rId5"/>
    <p:sldId id="412" r:id="rId6"/>
    <p:sldId id="413" r:id="rId7"/>
    <p:sldId id="414" r:id="rId8"/>
    <p:sldId id="415" r:id="rId9"/>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702">
          <p15:clr>
            <a:srgbClr val="A4A3A4"/>
          </p15:clr>
        </p15:guide>
        <p15:guide id="2" pos="55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AE24"/>
    <a:srgbClr val="A3792C"/>
    <a:srgbClr val="D19B23"/>
    <a:srgbClr val="756C66"/>
    <a:srgbClr val="70AC2E"/>
    <a:srgbClr val="ABA49F"/>
    <a:srgbClr val="000000"/>
    <a:srgbClr val="85602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75331" autoAdjust="0"/>
  </p:normalViewPr>
  <p:slideViewPr>
    <p:cSldViewPr snapToGrid="0" snapToObjects="1">
      <p:cViewPr varScale="1">
        <p:scale>
          <a:sx n="113" d="100"/>
          <a:sy n="113" d="100"/>
        </p:scale>
        <p:origin x="-948" y="-102"/>
      </p:cViewPr>
      <p:guideLst>
        <p:guide orient="horz" pos="2702"/>
        <p:guide pos="556"/>
      </p:guideLst>
    </p:cSldViewPr>
  </p:slideViewPr>
  <p:notesTextViewPr>
    <p:cViewPr>
      <p:scale>
        <a:sx n="100" d="100"/>
        <a:sy n="100" d="100"/>
      </p:scale>
      <p:origin x="0" y="0"/>
    </p:cViewPr>
  </p:notesTextViewPr>
  <p:sorterViewPr>
    <p:cViewPr>
      <p:scale>
        <a:sx n="100" d="100"/>
        <a:sy n="100" d="100"/>
      </p:scale>
      <p:origin x="0" y="1230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F2AE9AF-5B02-A343-87BA-BF97CE0E58AE}" type="datetimeFigureOut">
              <a:rPr lang="en-US" smtClean="0"/>
              <a:t>4/12/2016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C696C59-4C62-F748-9189-0658811B1DC6}" type="slidenum">
              <a:rPr lang="en-US" smtClean="0"/>
              <a:t>‹#›</a:t>
            </a:fld>
            <a:endParaRPr lang="en-US" dirty="0"/>
          </a:p>
        </p:txBody>
      </p:sp>
    </p:spTree>
    <p:extLst>
      <p:ext uri="{BB962C8B-B14F-4D97-AF65-F5344CB8AC3E}">
        <p14:creationId xmlns:p14="http://schemas.microsoft.com/office/powerpoint/2010/main" val="197501746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AE2D0-5C59-F442-B592-E938875CB44A}" type="slidenum">
              <a:rPr lang="en-US" smtClean="0"/>
              <a:pPr/>
              <a:t>1</a:t>
            </a:fld>
            <a:endParaRPr lang="en-US" dirty="0"/>
          </a:p>
        </p:txBody>
      </p:sp>
    </p:spTree>
    <p:extLst>
      <p:ext uri="{BB962C8B-B14F-4D97-AF65-F5344CB8AC3E}">
        <p14:creationId xmlns:p14="http://schemas.microsoft.com/office/powerpoint/2010/main" val="19949590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9" name="Rectangle 18"/>
          <p:cNvSpPr/>
          <p:nvPr userDrawn="1"/>
        </p:nvSpPr>
        <p:spPr>
          <a:xfrm>
            <a:off x="204260" y="5974797"/>
            <a:ext cx="2053467" cy="87029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32" name="Group 31"/>
          <p:cNvGrpSpPr/>
          <p:nvPr userDrawn="1"/>
        </p:nvGrpSpPr>
        <p:grpSpPr>
          <a:xfrm>
            <a:off x="0" y="4390739"/>
            <a:ext cx="5080376" cy="1864377"/>
            <a:chOff x="0" y="4390739"/>
            <a:chExt cx="5080376" cy="1864377"/>
          </a:xfrm>
        </p:grpSpPr>
        <p:sp>
          <p:nvSpPr>
            <p:cNvPr id="33" name="Rectangle 32"/>
            <p:cNvSpPr/>
            <p:nvPr/>
          </p:nvSpPr>
          <p:spPr>
            <a:xfrm>
              <a:off x="0" y="4390741"/>
              <a:ext cx="5080376" cy="1864375"/>
            </a:xfrm>
            <a:prstGeom prst="rect">
              <a:avLst/>
            </a:prstGeom>
            <a:solidFill>
              <a:srgbClr val="85602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4" name="Picture 33" descr="Lines_7404.pdf"/>
            <p:cNvPicPr>
              <a:picLocks noChangeAspect="1"/>
            </p:cNvPicPr>
            <p:nvPr/>
          </p:nvPicPr>
          <p:blipFill rotWithShape="1">
            <a:blip r:embed="rId2">
              <a:extLst>
                <a:ext uri="{28A0092B-C50C-407E-A947-70E740481C1C}">
                  <a14:useLocalDpi xmlns:a14="http://schemas.microsoft.com/office/drawing/2010/main" val="0"/>
                </a:ext>
              </a:extLst>
            </a:blip>
            <a:srcRect t="64595" r="2920"/>
            <a:stretch/>
          </p:blipFill>
          <p:spPr>
            <a:xfrm>
              <a:off x="752" y="4390739"/>
              <a:ext cx="5079624" cy="1861539"/>
            </a:xfrm>
            <a:prstGeom prst="rect">
              <a:avLst/>
            </a:prstGeom>
          </p:spPr>
        </p:pic>
      </p:grpSp>
      <p:sp>
        <p:nvSpPr>
          <p:cNvPr id="14" name="Rectangle 13"/>
          <p:cNvSpPr/>
          <p:nvPr userDrawn="1"/>
        </p:nvSpPr>
        <p:spPr>
          <a:xfrm>
            <a:off x="0" y="0"/>
            <a:ext cx="9144000" cy="100350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itle 14"/>
          <p:cNvSpPr>
            <a:spLocks noGrp="1"/>
          </p:cNvSpPr>
          <p:nvPr>
            <p:ph type="title" hasCustomPrompt="1"/>
          </p:nvPr>
        </p:nvSpPr>
        <p:spPr>
          <a:xfrm>
            <a:off x="335475" y="4585792"/>
            <a:ext cx="4744901" cy="1655878"/>
          </a:xfrm>
        </p:spPr>
        <p:txBody>
          <a:bodyPr anchor="t">
            <a:noAutofit/>
          </a:bodyPr>
          <a:lstStyle>
            <a:lvl1pPr>
              <a:lnSpc>
                <a:spcPts val="6400"/>
              </a:lnSpc>
              <a:defRPr sz="7000" cap="all">
                <a:solidFill>
                  <a:srgbClr val="D19B23"/>
                </a:solidFill>
              </a:defRPr>
            </a:lvl1pPr>
          </a:lstStyle>
          <a:p>
            <a:r>
              <a:rPr lang="en-US" dirty="0" smtClean="0"/>
              <a:t>Document Title</a:t>
            </a:r>
            <a:endParaRPr lang="en-US" dirty="0"/>
          </a:p>
        </p:txBody>
      </p:sp>
      <p:sp>
        <p:nvSpPr>
          <p:cNvPr id="20" name="Text Placeholder 19"/>
          <p:cNvSpPr>
            <a:spLocks noGrp="1"/>
          </p:cNvSpPr>
          <p:nvPr>
            <p:ph type="body" sz="quarter" idx="14"/>
          </p:nvPr>
        </p:nvSpPr>
        <p:spPr>
          <a:xfrm>
            <a:off x="5747499" y="5623128"/>
            <a:ext cx="3112338" cy="311740"/>
          </a:xfrm>
        </p:spPr>
        <p:txBody>
          <a:bodyPr>
            <a:normAutofit/>
          </a:bodyPr>
          <a:lstStyle>
            <a:lvl1pPr>
              <a:defRPr sz="1400" b="1">
                <a:solidFill>
                  <a:srgbClr val="A3792C"/>
                </a:solidFill>
              </a:defRPr>
            </a:lvl1pPr>
          </a:lstStyle>
          <a:p>
            <a:pPr lvl="0"/>
            <a:r>
              <a:rPr lang="en-US" dirty="0" smtClean="0"/>
              <a:t>Click to edit Master text styles</a:t>
            </a:r>
            <a:endParaRPr lang="en-US" dirty="0"/>
          </a:p>
        </p:txBody>
      </p:sp>
      <p:sp>
        <p:nvSpPr>
          <p:cNvPr id="22" name="Text Placeholder 21"/>
          <p:cNvSpPr>
            <a:spLocks noGrp="1"/>
          </p:cNvSpPr>
          <p:nvPr>
            <p:ph type="body" sz="quarter" idx="15"/>
          </p:nvPr>
        </p:nvSpPr>
        <p:spPr>
          <a:xfrm>
            <a:off x="5747500" y="5918450"/>
            <a:ext cx="3112338" cy="333828"/>
          </a:xfrm>
        </p:spPr>
        <p:txBody>
          <a:bodyPr anchor="t">
            <a:noAutofit/>
          </a:bodyPr>
          <a:lstStyle>
            <a:lvl1pPr>
              <a:lnSpc>
                <a:spcPct val="90000"/>
              </a:lnSpc>
              <a:defRPr sz="1400">
                <a:solidFill>
                  <a:srgbClr val="A3792C"/>
                </a:solidFill>
              </a:defRPr>
            </a:lvl1pPr>
          </a:lstStyle>
          <a:p>
            <a:pPr lvl="0"/>
            <a:r>
              <a:rPr lang="en-US" dirty="0" smtClean="0"/>
              <a:t>Click to edit Master text styles</a:t>
            </a:r>
            <a:endParaRPr lang="en-US" dirty="0"/>
          </a:p>
        </p:txBody>
      </p:sp>
      <p:sp>
        <p:nvSpPr>
          <p:cNvPr id="30" name="Date Placeholder 6"/>
          <p:cNvSpPr>
            <a:spLocks noGrp="1"/>
          </p:cNvSpPr>
          <p:nvPr>
            <p:ph type="dt" sz="half" idx="10"/>
          </p:nvPr>
        </p:nvSpPr>
        <p:spPr>
          <a:xfrm>
            <a:off x="5747498" y="6277181"/>
            <a:ext cx="3112591" cy="365125"/>
          </a:xfrm>
          <a:prstGeom prst="rect">
            <a:avLst/>
          </a:prstGeom>
        </p:spPr>
        <p:txBody>
          <a:bodyPr/>
          <a:lstStyle>
            <a:lvl1pPr algn="l">
              <a:defRPr sz="1800"/>
            </a:lvl1pPr>
          </a:lstStyle>
          <a:p>
            <a:r>
              <a:rPr lang="en-US" b="1" dirty="0" smtClean="0">
                <a:solidFill>
                  <a:srgbClr val="856024"/>
                </a:solidFill>
                <a:latin typeface="Arial"/>
                <a:cs typeface="Arial"/>
              </a:rPr>
              <a:t>Month day, year</a:t>
            </a:r>
            <a:endParaRPr lang="en-US" b="1" dirty="0">
              <a:solidFill>
                <a:srgbClr val="856024"/>
              </a:solidFill>
              <a:latin typeface="Arial"/>
              <a:cs typeface="Arial"/>
            </a:endParaRPr>
          </a:p>
        </p:txBody>
      </p:sp>
      <p:sp>
        <p:nvSpPr>
          <p:cNvPr id="31" name="Text Placeholder 3"/>
          <p:cNvSpPr>
            <a:spLocks noGrp="1"/>
          </p:cNvSpPr>
          <p:nvPr>
            <p:ph type="body" sz="quarter" idx="16" hasCustomPrompt="1"/>
          </p:nvPr>
        </p:nvSpPr>
        <p:spPr>
          <a:xfrm>
            <a:off x="5745085" y="4457139"/>
            <a:ext cx="3115004" cy="1165989"/>
          </a:xfrm>
        </p:spPr>
        <p:txBody>
          <a:bodyPr>
            <a:noAutofit/>
          </a:bodyPr>
          <a:lstStyle>
            <a:lvl1pPr>
              <a:lnSpc>
                <a:spcPct val="100000"/>
              </a:lnSpc>
              <a:spcBef>
                <a:spcPts val="0"/>
              </a:spcBef>
              <a:defRPr sz="3200" cap="all">
                <a:solidFill>
                  <a:schemeClr val="tx1">
                    <a:lumMod val="65000"/>
                    <a:lumOff val="35000"/>
                  </a:schemeClr>
                </a:solidFill>
                <a:latin typeface="Impact"/>
              </a:defRPr>
            </a:lvl1pPr>
            <a:lvl2pPr marL="0" indent="0">
              <a:lnSpc>
                <a:spcPts val="8900"/>
              </a:lnSpc>
              <a:spcBef>
                <a:spcPts val="0"/>
              </a:spcBef>
              <a:buFontTx/>
              <a:buNone/>
              <a:defRPr sz="9800" cap="all" baseline="0">
                <a:solidFill>
                  <a:srgbClr val="A3792C"/>
                </a:solidFill>
                <a:latin typeface="Impact"/>
              </a:defRPr>
            </a:lvl2pPr>
            <a:lvl3pPr marL="0" indent="0">
              <a:lnSpc>
                <a:spcPts val="4000"/>
              </a:lnSpc>
              <a:spcBef>
                <a:spcPts val="0"/>
              </a:spcBef>
              <a:buFontTx/>
              <a:buNone/>
              <a:defRPr sz="4000" cap="all" baseline="0">
                <a:solidFill>
                  <a:schemeClr val="bg1">
                    <a:lumMod val="65000"/>
                  </a:schemeClr>
                </a:solidFill>
                <a:latin typeface="Impact"/>
              </a:defRPr>
            </a:lvl3pPr>
          </a:lstStyle>
          <a:p>
            <a:pPr lvl="0"/>
            <a:r>
              <a:rPr lang="en-US" dirty="0" smtClean="0"/>
              <a:t>Second Line</a:t>
            </a:r>
            <a:br>
              <a:rPr lang="en-US" dirty="0" smtClean="0"/>
            </a:br>
            <a:r>
              <a:rPr lang="en-US" dirty="0" smtClean="0"/>
              <a:t>Third Line</a:t>
            </a:r>
          </a:p>
        </p:txBody>
      </p:sp>
      <p:sp>
        <p:nvSpPr>
          <p:cNvPr id="10" name="Picture Placeholder 9"/>
          <p:cNvSpPr>
            <a:spLocks noGrp="1"/>
          </p:cNvSpPr>
          <p:nvPr>
            <p:ph type="pic" sz="quarter" idx="17"/>
          </p:nvPr>
        </p:nvSpPr>
        <p:spPr>
          <a:xfrm>
            <a:off x="0" y="0"/>
            <a:ext cx="9144000" cy="4391025"/>
          </a:xfrm>
        </p:spPr>
        <p:txBody>
          <a:bodyPr/>
          <a:lstStyle/>
          <a:p>
            <a:endParaRPr lang="en-US" dirty="0"/>
          </a:p>
        </p:txBody>
      </p:sp>
    </p:spTree>
    <p:extLst>
      <p:ext uri="{BB962C8B-B14F-4D97-AF65-F5344CB8AC3E}">
        <p14:creationId xmlns:p14="http://schemas.microsoft.com/office/powerpoint/2010/main" val="1960982797"/>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1" name="Rectangle 10"/>
          <p:cNvSpPr/>
          <p:nvPr userDrawn="1"/>
        </p:nvSpPr>
        <p:spPr>
          <a:xfrm>
            <a:off x="0" y="-1"/>
            <a:ext cx="9144000" cy="95451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4" name="Rectangle 23"/>
          <p:cNvSpPr/>
          <p:nvPr userDrawn="1"/>
        </p:nvSpPr>
        <p:spPr>
          <a:xfrm>
            <a:off x="204260" y="5974797"/>
            <a:ext cx="2053467" cy="87029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19" name="Group 18"/>
          <p:cNvGrpSpPr/>
          <p:nvPr userDrawn="1"/>
        </p:nvGrpSpPr>
        <p:grpSpPr>
          <a:xfrm>
            <a:off x="-13512" y="4147563"/>
            <a:ext cx="6975508" cy="2304038"/>
            <a:chOff x="-13512" y="4147563"/>
            <a:chExt cx="6975508" cy="2304038"/>
          </a:xfrm>
        </p:grpSpPr>
        <p:sp>
          <p:nvSpPr>
            <p:cNvPr id="20" name="Rectangle 19"/>
            <p:cNvSpPr/>
            <p:nvPr/>
          </p:nvSpPr>
          <p:spPr>
            <a:xfrm>
              <a:off x="-13511" y="4147563"/>
              <a:ext cx="6975507" cy="2304038"/>
            </a:xfrm>
            <a:prstGeom prst="rect">
              <a:avLst/>
            </a:prstGeom>
            <a:solidFill>
              <a:srgbClr val="D19B2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21" name="Picture 20" descr="Lines_30blk.pdf"/>
            <p:cNvPicPr>
              <a:picLocks noChangeAspect="1"/>
            </p:cNvPicPr>
            <p:nvPr/>
          </p:nvPicPr>
          <p:blipFill rotWithShape="1">
            <a:blip r:embed="rId2">
              <a:extLst>
                <a:ext uri="{28A0092B-C50C-407E-A947-70E740481C1C}">
                  <a14:useLocalDpi xmlns:a14="http://schemas.microsoft.com/office/drawing/2010/main" val="0"/>
                </a:ext>
              </a:extLst>
            </a:blip>
            <a:srcRect l="1525" t="22542" r="22190"/>
            <a:stretch/>
          </p:blipFill>
          <p:spPr>
            <a:xfrm>
              <a:off x="-13512" y="4147563"/>
              <a:ext cx="6975507" cy="2304038"/>
            </a:xfrm>
            <a:prstGeom prst="rect">
              <a:avLst/>
            </a:prstGeom>
          </p:spPr>
        </p:pic>
      </p:grpSp>
      <p:cxnSp>
        <p:nvCxnSpPr>
          <p:cNvPr id="22" name="Straight Connector 21"/>
          <p:cNvCxnSpPr/>
          <p:nvPr userDrawn="1"/>
        </p:nvCxnSpPr>
        <p:spPr>
          <a:xfrm>
            <a:off x="948976" y="5832568"/>
            <a:ext cx="5958973" cy="0"/>
          </a:xfrm>
          <a:prstGeom prst="line">
            <a:avLst/>
          </a:prstGeom>
          <a:ln>
            <a:solidFill>
              <a:srgbClr val="FFFFFF"/>
            </a:solidFill>
            <a:prstDash val="dash"/>
          </a:ln>
        </p:spPr>
        <p:style>
          <a:lnRef idx="1">
            <a:schemeClr val="dk1"/>
          </a:lnRef>
          <a:fillRef idx="0">
            <a:schemeClr val="dk1"/>
          </a:fillRef>
          <a:effectRef idx="0">
            <a:schemeClr val="dk1"/>
          </a:effectRef>
          <a:fontRef idx="minor">
            <a:schemeClr val="tx1"/>
          </a:fontRef>
        </p:style>
      </p:cxnSp>
      <p:cxnSp>
        <p:nvCxnSpPr>
          <p:cNvPr id="25" name="Straight Connector 24"/>
          <p:cNvCxnSpPr/>
          <p:nvPr userDrawn="1"/>
        </p:nvCxnSpPr>
        <p:spPr>
          <a:xfrm>
            <a:off x="948976" y="6340619"/>
            <a:ext cx="5958973" cy="0"/>
          </a:xfrm>
          <a:prstGeom prst="line">
            <a:avLst/>
          </a:prstGeom>
          <a:ln>
            <a:solidFill>
              <a:srgbClr val="FFFFFF"/>
            </a:solidFill>
            <a:prstDash val="dash"/>
          </a:ln>
        </p:spPr>
        <p:style>
          <a:lnRef idx="1">
            <a:schemeClr val="dk1"/>
          </a:lnRef>
          <a:fillRef idx="0">
            <a:schemeClr val="dk1"/>
          </a:fillRef>
          <a:effectRef idx="0">
            <a:schemeClr val="dk1"/>
          </a:effectRef>
          <a:fontRef idx="minor">
            <a:schemeClr val="tx1"/>
          </a:fontRef>
        </p:style>
      </p:cxnSp>
      <p:sp>
        <p:nvSpPr>
          <p:cNvPr id="26" name="Title 1"/>
          <p:cNvSpPr txBox="1">
            <a:spLocks/>
          </p:cNvSpPr>
          <p:nvPr userDrawn="1"/>
        </p:nvSpPr>
        <p:spPr>
          <a:xfrm>
            <a:off x="796576" y="4303767"/>
            <a:ext cx="6111373"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en-US" dirty="0">
              <a:solidFill>
                <a:schemeClr val="bg1"/>
              </a:solidFill>
              <a:latin typeface="Impact"/>
              <a:cs typeface="Impact"/>
            </a:endParaRPr>
          </a:p>
        </p:txBody>
      </p:sp>
      <p:sp>
        <p:nvSpPr>
          <p:cNvPr id="4" name="Title 3"/>
          <p:cNvSpPr>
            <a:spLocks noGrp="1"/>
          </p:cNvSpPr>
          <p:nvPr>
            <p:ph type="title" hasCustomPrompt="1"/>
          </p:nvPr>
        </p:nvSpPr>
        <p:spPr>
          <a:xfrm>
            <a:off x="794282" y="4240779"/>
            <a:ext cx="6113667" cy="1591789"/>
          </a:xfrm>
        </p:spPr>
        <p:txBody>
          <a:bodyPr/>
          <a:lstStyle>
            <a:lvl1pPr>
              <a:lnSpc>
                <a:spcPct val="80000"/>
              </a:lnSpc>
              <a:defRPr sz="6500">
                <a:solidFill>
                  <a:srgbClr val="756C66"/>
                </a:solidFill>
              </a:defRPr>
            </a:lvl1pPr>
          </a:lstStyle>
          <a:p>
            <a:r>
              <a:rPr lang="en-US" dirty="0" smtClean="0"/>
              <a:t>Section</a:t>
            </a:r>
            <a:br>
              <a:rPr lang="en-US" dirty="0" smtClean="0"/>
            </a:br>
            <a:r>
              <a:rPr lang="en-US" dirty="0" smtClean="0"/>
              <a:t>Title</a:t>
            </a:r>
            <a:endParaRPr lang="en-US" dirty="0"/>
          </a:p>
        </p:txBody>
      </p:sp>
      <p:sp>
        <p:nvSpPr>
          <p:cNvPr id="23" name="Content Placeholder 22"/>
          <p:cNvSpPr>
            <a:spLocks noGrp="1"/>
          </p:cNvSpPr>
          <p:nvPr>
            <p:ph sz="quarter" idx="14" hasCustomPrompt="1"/>
          </p:nvPr>
        </p:nvSpPr>
        <p:spPr>
          <a:xfrm>
            <a:off x="794282" y="5799368"/>
            <a:ext cx="6113667" cy="556817"/>
          </a:xfrm>
        </p:spPr>
        <p:txBody>
          <a:bodyPr anchor="t">
            <a:noAutofit/>
          </a:bodyPr>
          <a:lstStyle>
            <a:lvl1pPr algn="l">
              <a:defRPr sz="3200" cap="all">
                <a:solidFill>
                  <a:schemeClr val="bg1"/>
                </a:solidFill>
                <a:latin typeface="Impact"/>
                <a:cs typeface="Impact"/>
              </a:defRPr>
            </a:lvl1pPr>
            <a:lvl2pPr algn="l">
              <a:defRPr>
                <a:latin typeface="Impact"/>
                <a:cs typeface="Impact"/>
              </a:defRPr>
            </a:lvl2pPr>
            <a:lvl3pPr algn="l">
              <a:defRPr>
                <a:latin typeface="Impact"/>
                <a:cs typeface="Impact"/>
              </a:defRPr>
            </a:lvl3pPr>
            <a:lvl4pPr algn="l">
              <a:defRPr>
                <a:latin typeface="Impact"/>
                <a:cs typeface="Impact"/>
              </a:defRPr>
            </a:lvl4pPr>
            <a:lvl5pPr algn="l">
              <a:defRPr>
                <a:latin typeface="Impact"/>
                <a:cs typeface="Impact"/>
              </a:defRPr>
            </a:lvl5pPr>
          </a:lstStyle>
          <a:p>
            <a:pPr lvl="0"/>
            <a:r>
              <a:rPr lang="en-US" dirty="0" smtClean="0"/>
              <a:t>Second Line</a:t>
            </a:r>
            <a:endParaRPr lang="en-US" dirty="0"/>
          </a:p>
        </p:txBody>
      </p:sp>
      <p:pic>
        <p:nvPicPr>
          <p:cNvPr id="29" name="Picture 28" descr="PU_sigtab.eps"/>
          <p:cNvPicPr>
            <a:picLocks noChangeAspect="1"/>
          </p:cNvPicPr>
          <p:nvPr userDrawn="1"/>
        </p:nvPicPr>
        <p:blipFill rotWithShape="1">
          <a:blip r:embed="rId3">
            <a:extLst>
              <a:ext uri="{28A0092B-C50C-407E-A947-70E740481C1C}">
                <a14:useLocalDpi xmlns:a14="http://schemas.microsoft.com/office/drawing/2010/main" val="0"/>
              </a:ext>
            </a:extLst>
          </a:blip>
          <a:srcRect t="-166" b="12554"/>
          <a:stretch/>
        </p:blipFill>
        <p:spPr>
          <a:xfrm>
            <a:off x="7057556" y="-8411"/>
            <a:ext cx="1942418" cy="1021073"/>
          </a:xfrm>
          <a:prstGeom prst="rect">
            <a:avLst/>
          </a:prstGeom>
        </p:spPr>
      </p:pic>
      <p:sp>
        <p:nvSpPr>
          <p:cNvPr id="3" name="Picture Placeholder 2"/>
          <p:cNvSpPr>
            <a:spLocks noGrp="1"/>
          </p:cNvSpPr>
          <p:nvPr>
            <p:ph type="pic" sz="quarter" idx="15"/>
          </p:nvPr>
        </p:nvSpPr>
        <p:spPr>
          <a:xfrm>
            <a:off x="-13512" y="-8411"/>
            <a:ext cx="6976288" cy="4156549"/>
          </a:xfrm>
        </p:spPr>
        <p:txBody>
          <a:bodyPr/>
          <a:lstStyle/>
          <a:p>
            <a:endParaRPr lang="en-US" dirty="0"/>
          </a:p>
        </p:txBody>
      </p:sp>
    </p:spTree>
    <p:extLst>
      <p:ext uri="{BB962C8B-B14F-4D97-AF65-F5344CB8AC3E}">
        <p14:creationId xmlns:p14="http://schemas.microsoft.com/office/powerpoint/2010/main" val="165069702"/>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AB80C8F5-D920-BB4B-933F-7F3EB43C8215}" type="slidenum">
              <a:rPr lang="en-US" smtClean="0"/>
              <a:pPr/>
              <a:t>‹#›</a:t>
            </a:fld>
            <a:endParaRPr lang="en-US" dirty="0"/>
          </a:p>
        </p:txBody>
      </p:sp>
      <p:sp>
        <p:nvSpPr>
          <p:cNvPr id="5" name="Text Placeholder 2"/>
          <p:cNvSpPr>
            <a:spLocks noGrp="1"/>
          </p:cNvSpPr>
          <p:nvPr>
            <p:ph type="body" idx="11" hasCustomPrompt="1"/>
          </p:nvPr>
        </p:nvSpPr>
        <p:spPr>
          <a:xfrm>
            <a:off x="457200" y="941895"/>
            <a:ext cx="8229600" cy="442912"/>
          </a:xfrm>
        </p:spPr>
        <p:txBody>
          <a:bodyPr anchor="t">
            <a:noAutofit/>
          </a:bodyPr>
          <a:lstStyle>
            <a:lvl1pPr marL="0" indent="0">
              <a:buNone/>
              <a:defRPr sz="1800" b="1" cap="all">
                <a:solidFill>
                  <a:srgbClr val="E3AE24"/>
                </a:solidFill>
                <a:latin typeface="Impact"/>
                <a:cs typeface="Impac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Subtitle</a:t>
            </a:r>
          </a:p>
        </p:txBody>
      </p:sp>
      <p:sp>
        <p:nvSpPr>
          <p:cNvPr id="7" name="Text Placeholder 6"/>
          <p:cNvSpPr>
            <a:spLocks noGrp="1"/>
          </p:cNvSpPr>
          <p:nvPr>
            <p:ph type="body" idx="12"/>
          </p:nvPr>
        </p:nvSpPr>
        <p:spPr>
          <a:xfrm>
            <a:off x="457200" y="1608139"/>
            <a:ext cx="8235949" cy="4326469"/>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9" name="Straight Connector 8"/>
          <p:cNvCxnSpPr/>
          <p:nvPr userDrawn="1"/>
        </p:nvCxnSpPr>
        <p:spPr>
          <a:xfrm flipV="1">
            <a:off x="13137" y="1271265"/>
            <a:ext cx="9130863" cy="17985"/>
          </a:xfrm>
          <a:prstGeom prst="line">
            <a:avLst/>
          </a:prstGeom>
          <a:ln>
            <a:solidFill>
              <a:schemeClr val="bg1">
                <a:lumMod val="50000"/>
              </a:schemeClr>
            </a:solidFill>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610024361"/>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and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3948530" cy="4342708"/>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p>
            <a:fld id="{AB80C8F5-D920-BB4B-933F-7F3EB43C8215}" type="slidenum">
              <a:rPr lang="en-US" smtClean="0"/>
              <a:t>‹#›</a:t>
            </a:fld>
            <a:endParaRPr lang="en-US" dirty="0"/>
          </a:p>
        </p:txBody>
      </p:sp>
      <p:sp>
        <p:nvSpPr>
          <p:cNvPr id="6" name="Picture Placeholder 5"/>
          <p:cNvSpPr>
            <a:spLocks noGrp="1"/>
          </p:cNvSpPr>
          <p:nvPr>
            <p:ph type="pic" sz="quarter" idx="14"/>
          </p:nvPr>
        </p:nvSpPr>
        <p:spPr>
          <a:xfrm>
            <a:off x="4671604" y="1600373"/>
            <a:ext cx="4015195" cy="4342542"/>
          </a:xfrm>
        </p:spPr>
        <p:txBody>
          <a:bodyPr/>
          <a:lstStyle/>
          <a:p>
            <a:endParaRPr lang="en-US" dirty="0"/>
          </a:p>
        </p:txBody>
      </p:sp>
      <p:sp>
        <p:nvSpPr>
          <p:cNvPr id="11" name="Text Placeholder 2"/>
          <p:cNvSpPr>
            <a:spLocks noGrp="1"/>
          </p:cNvSpPr>
          <p:nvPr>
            <p:ph type="body" idx="11" hasCustomPrompt="1"/>
          </p:nvPr>
        </p:nvSpPr>
        <p:spPr>
          <a:xfrm>
            <a:off x="457200" y="941895"/>
            <a:ext cx="8229600" cy="442912"/>
          </a:xfrm>
        </p:spPr>
        <p:txBody>
          <a:bodyPr anchor="t">
            <a:noAutofit/>
          </a:bodyPr>
          <a:lstStyle>
            <a:lvl1pPr marL="0" indent="0">
              <a:buNone/>
              <a:defRPr sz="1800" b="1" cap="all">
                <a:solidFill>
                  <a:srgbClr val="E3AE24"/>
                </a:solidFill>
                <a:latin typeface="Impact"/>
                <a:cs typeface="Impac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cxnSp>
        <p:nvCxnSpPr>
          <p:cNvPr id="12" name="Straight Connector 11"/>
          <p:cNvCxnSpPr/>
          <p:nvPr userDrawn="1"/>
        </p:nvCxnSpPr>
        <p:spPr>
          <a:xfrm flipV="1">
            <a:off x="13137" y="1271265"/>
            <a:ext cx="9130863" cy="17985"/>
          </a:xfrm>
          <a:prstGeom prst="line">
            <a:avLst/>
          </a:prstGeom>
          <a:ln>
            <a:solidFill>
              <a:schemeClr val="bg1">
                <a:lumMod val="50000"/>
              </a:schemeClr>
            </a:solidFill>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87793345"/>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3948530" cy="4334408"/>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1"/>
            <a:ext cx="4038600" cy="4334408"/>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p>
            <a:fld id="{AB80C8F5-D920-BB4B-933F-7F3EB43C8215}" type="slidenum">
              <a:rPr lang="en-US" smtClean="0"/>
              <a:t>‹#›</a:t>
            </a:fld>
            <a:endParaRPr lang="en-US" dirty="0"/>
          </a:p>
        </p:txBody>
      </p:sp>
      <p:sp>
        <p:nvSpPr>
          <p:cNvPr id="11" name="Text Placeholder 2"/>
          <p:cNvSpPr>
            <a:spLocks noGrp="1"/>
          </p:cNvSpPr>
          <p:nvPr>
            <p:ph type="body" idx="11" hasCustomPrompt="1"/>
          </p:nvPr>
        </p:nvSpPr>
        <p:spPr>
          <a:xfrm>
            <a:off x="457200" y="941895"/>
            <a:ext cx="8229600" cy="442912"/>
          </a:xfrm>
        </p:spPr>
        <p:txBody>
          <a:bodyPr anchor="t">
            <a:noAutofit/>
          </a:bodyPr>
          <a:lstStyle>
            <a:lvl1pPr marL="0" indent="0">
              <a:buNone/>
              <a:defRPr sz="1800" b="1" cap="all">
                <a:solidFill>
                  <a:srgbClr val="E3AE24"/>
                </a:solidFill>
                <a:latin typeface="Impact"/>
                <a:cs typeface="Impac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cxnSp>
        <p:nvCxnSpPr>
          <p:cNvPr id="12" name="Straight Connector 11"/>
          <p:cNvCxnSpPr/>
          <p:nvPr userDrawn="1"/>
        </p:nvCxnSpPr>
        <p:spPr>
          <a:xfrm flipV="1">
            <a:off x="13137" y="1271265"/>
            <a:ext cx="9130863" cy="17985"/>
          </a:xfrm>
          <a:prstGeom prst="line">
            <a:avLst/>
          </a:prstGeom>
          <a:ln>
            <a:solidFill>
              <a:schemeClr val="bg1">
                <a:lumMod val="50000"/>
              </a:schemeClr>
            </a:solidFill>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083535570"/>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3948888"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3948888" cy="3768033"/>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768033"/>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Slide Number Placeholder 14"/>
          <p:cNvSpPr>
            <a:spLocks noGrp="1"/>
          </p:cNvSpPr>
          <p:nvPr>
            <p:ph type="sldNum" sz="quarter" idx="12"/>
          </p:nvPr>
        </p:nvSpPr>
        <p:spPr/>
        <p:txBody>
          <a:bodyPr/>
          <a:lstStyle>
            <a:lvl1pPr>
              <a:defRPr>
                <a:latin typeface="Arial"/>
                <a:cs typeface="Arial"/>
              </a:defRPr>
            </a:lvl1pPr>
          </a:lstStyle>
          <a:p>
            <a:fld id="{AB80C8F5-D920-BB4B-933F-7F3EB43C8215}" type="slidenum">
              <a:rPr lang="en-US" smtClean="0"/>
              <a:pPr/>
              <a:t>‹#›</a:t>
            </a:fld>
            <a:endParaRPr lang="en-US" dirty="0"/>
          </a:p>
        </p:txBody>
      </p:sp>
      <p:sp>
        <p:nvSpPr>
          <p:cNvPr id="13" name="Text Placeholder 2"/>
          <p:cNvSpPr>
            <a:spLocks noGrp="1"/>
          </p:cNvSpPr>
          <p:nvPr>
            <p:ph type="body" idx="11" hasCustomPrompt="1"/>
          </p:nvPr>
        </p:nvSpPr>
        <p:spPr>
          <a:xfrm>
            <a:off x="457200" y="941895"/>
            <a:ext cx="8229600" cy="442912"/>
          </a:xfrm>
        </p:spPr>
        <p:txBody>
          <a:bodyPr anchor="t">
            <a:noAutofit/>
          </a:bodyPr>
          <a:lstStyle>
            <a:lvl1pPr marL="0" indent="0">
              <a:buNone/>
              <a:defRPr sz="1800" b="1" cap="all">
                <a:solidFill>
                  <a:srgbClr val="E3AE24"/>
                </a:solidFill>
                <a:latin typeface="Impact"/>
                <a:cs typeface="Impac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cxnSp>
        <p:nvCxnSpPr>
          <p:cNvPr id="14" name="Straight Connector 13"/>
          <p:cNvCxnSpPr/>
          <p:nvPr userDrawn="1"/>
        </p:nvCxnSpPr>
        <p:spPr>
          <a:xfrm flipV="1">
            <a:off x="13137" y="1271265"/>
            <a:ext cx="9130863" cy="17985"/>
          </a:xfrm>
          <a:prstGeom prst="line">
            <a:avLst/>
          </a:prstGeom>
          <a:ln>
            <a:solidFill>
              <a:schemeClr val="bg1">
                <a:lumMod val="50000"/>
              </a:schemeClr>
            </a:solidFill>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23700775"/>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Sub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AB80C8F5-D920-BB4B-933F-7F3EB43C8215}" type="slidenum">
              <a:rPr lang="en-US" smtClean="0"/>
              <a:t>‹#›</a:t>
            </a:fld>
            <a:endParaRPr lang="en-US" dirty="0"/>
          </a:p>
        </p:txBody>
      </p:sp>
      <p:sp>
        <p:nvSpPr>
          <p:cNvPr id="8" name="Text Placeholder 2"/>
          <p:cNvSpPr>
            <a:spLocks noGrp="1"/>
          </p:cNvSpPr>
          <p:nvPr>
            <p:ph type="body" idx="11" hasCustomPrompt="1"/>
          </p:nvPr>
        </p:nvSpPr>
        <p:spPr>
          <a:xfrm>
            <a:off x="457200" y="941895"/>
            <a:ext cx="8229600" cy="442912"/>
          </a:xfrm>
        </p:spPr>
        <p:txBody>
          <a:bodyPr anchor="t">
            <a:noAutofit/>
          </a:bodyPr>
          <a:lstStyle>
            <a:lvl1pPr marL="0" indent="0">
              <a:buNone/>
              <a:defRPr sz="1800" b="1" cap="all">
                <a:solidFill>
                  <a:srgbClr val="E3AE24"/>
                </a:solidFill>
                <a:latin typeface="Impact"/>
                <a:cs typeface="Impac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cxnSp>
        <p:nvCxnSpPr>
          <p:cNvPr id="9" name="Straight Connector 8"/>
          <p:cNvCxnSpPr/>
          <p:nvPr userDrawn="1"/>
        </p:nvCxnSpPr>
        <p:spPr>
          <a:xfrm flipV="1">
            <a:off x="13137" y="1271265"/>
            <a:ext cx="9130863" cy="17985"/>
          </a:xfrm>
          <a:prstGeom prst="line">
            <a:avLst/>
          </a:prstGeom>
          <a:ln>
            <a:solidFill>
              <a:schemeClr val="bg1">
                <a:lumMod val="50000"/>
              </a:schemeClr>
            </a:solidFill>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80091739"/>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Rectangle 5"/>
          <p:cNvSpPr/>
          <p:nvPr userDrawn="1"/>
        </p:nvSpPr>
        <p:spPr>
          <a:xfrm>
            <a:off x="0" y="-1"/>
            <a:ext cx="9144000" cy="133169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Slide Number Placeholder 1"/>
          <p:cNvSpPr>
            <a:spLocks noGrp="1"/>
          </p:cNvSpPr>
          <p:nvPr>
            <p:ph type="sldNum" sz="quarter" idx="10"/>
          </p:nvPr>
        </p:nvSpPr>
        <p:spPr/>
        <p:txBody>
          <a:bodyPr/>
          <a:lstStyle/>
          <a:p>
            <a:fld id="{AB80C8F5-D920-BB4B-933F-7F3EB43C8215}" type="slidenum">
              <a:rPr lang="en-US" smtClean="0"/>
              <a:pPr/>
              <a:t>‹#›</a:t>
            </a:fld>
            <a:endParaRPr lang="en-US" dirty="0"/>
          </a:p>
        </p:txBody>
      </p:sp>
    </p:spTree>
    <p:extLst>
      <p:ext uri="{BB962C8B-B14F-4D97-AF65-F5344CB8AC3E}">
        <p14:creationId xmlns:p14="http://schemas.microsoft.com/office/powerpoint/2010/main" val="1894847792"/>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20133590"/>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8" name="Group 17"/>
          <p:cNvGrpSpPr/>
          <p:nvPr userDrawn="1"/>
        </p:nvGrpSpPr>
        <p:grpSpPr>
          <a:xfrm>
            <a:off x="0" y="0"/>
            <a:ext cx="9157137" cy="915109"/>
            <a:chOff x="0" y="0"/>
            <a:chExt cx="9157137" cy="915109"/>
          </a:xfrm>
        </p:grpSpPr>
        <p:sp>
          <p:nvSpPr>
            <p:cNvPr id="19" name="Rectangle 18"/>
            <p:cNvSpPr/>
            <p:nvPr/>
          </p:nvSpPr>
          <p:spPr>
            <a:xfrm>
              <a:off x="0" y="0"/>
              <a:ext cx="9144000" cy="915108"/>
            </a:xfrm>
            <a:prstGeom prst="rect">
              <a:avLst/>
            </a:prstGeom>
            <a:solidFill>
              <a:schemeClr val="tx1">
                <a:lumMod val="65000"/>
                <a:lumOff val="3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20" name="Picture 19" descr="h2_lines_white.pdf"/>
            <p:cNvPicPr>
              <a:picLocks noChangeAspect="1"/>
            </p:cNvPicPr>
            <p:nvPr/>
          </p:nvPicPr>
          <p:blipFill rotWithShape="1">
            <a:blip r:embed="rId11">
              <a:extLst>
                <a:ext uri="{28A0092B-C50C-407E-A947-70E740481C1C}">
                  <a14:useLocalDpi xmlns:a14="http://schemas.microsoft.com/office/drawing/2010/main" val="0"/>
                </a:ext>
              </a:extLst>
            </a:blip>
            <a:srcRect l="22582" t="22582" r="22582" b="48017"/>
            <a:stretch/>
          </p:blipFill>
          <p:spPr>
            <a:xfrm>
              <a:off x="13137" y="1"/>
              <a:ext cx="9144000" cy="915108"/>
            </a:xfrm>
            <a:prstGeom prst="rect">
              <a:avLst/>
            </a:prstGeom>
          </p:spPr>
        </p:pic>
      </p:grpSp>
      <p:sp>
        <p:nvSpPr>
          <p:cNvPr id="2" name="Title Placeholder 1"/>
          <p:cNvSpPr>
            <a:spLocks noGrp="1"/>
          </p:cNvSpPr>
          <p:nvPr>
            <p:ph type="title"/>
          </p:nvPr>
        </p:nvSpPr>
        <p:spPr>
          <a:xfrm>
            <a:off x="457200" y="315431"/>
            <a:ext cx="8235950" cy="748782"/>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721492"/>
            <a:ext cx="8235950" cy="4221416"/>
          </a:xfrm>
          <a:prstGeom prst="rect">
            <a:avLst/>
          </a:prstGeom>
        </p:spPr>
        <p:txBody>
          <a:bodyPr vert="horz" lIns="91440" tIns="45720" rIns="91440" bIns="45720" rtlCol="0" anchor="t">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55955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a:cs typeface="Arial"/>
              </a:defRPr>
            </a:lvl1pPr>
          </a:lstStyle>
          <a:p>
            <a:fld id="{AB80C8F5-D920-BB4B-933F-7F3EB43C8215}" type="slidenum">
              <a:rPr lang="en-US" smtClean="0"/>
              <a:pPr/>
              <a:t>‹#›</a:t>
            </a:fld>
            <a:endParaRPr lang="en-US" dirty="0"/>
          </a:p>
        </p:txBody>
      </p:sp>
      <p:sp>
        <p:nvSpPr>
          <p:cNvPr id="16" name="TextBox 15"/>
          <p:cNvSpPr txBox="1"/>
          <p:nvPr userDrawn="1"/>
        </p:nvSpPr>
        <p:spPr>
          <a:xfrm>
            <a:off x="367130" y="1535528"/>
            <a:ext cx="8326020"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842853661"/>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6" r:id="rId3"/>
    <p:sldLayoutId id="2147483657" r:id="rId4"/>
    <p:sldLayoutId id="2147483652" r:id="rId5"/>
    <p:sldLayoutId id="2147483653" r:id="rId6"/>
    <p:sldLayoutId id="2147483654" r:id="rId7"/>
    <p:sldLayoutId id="2147483655" r:id="rId8"/>
    <p:sldLayoutId id="2147483658" r:id="rId9"/>
  </p:sldLayoutIdLst>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txStyles>
    <p:titleStyle>
      <a:lvl1pPr algn="l" defTabSz="457200" rtl="0" eaLnBrk="1" latinLnBrk="0" hangingPunct="1">
        <a:spcBef>
          <a:spcPct val="0"/>
        </a:spcBef>
        <a:buNone/>
        <a:defRPr sz="4400" kern="1200" cap="all">
          <a:solidFill>
            <a:schemeClr val="bg1"/>
          </a:solidFill>
          <a:latin typeface="Impact"/>
          <a:ea typeface="+mj-ea"/>
          <a:cs typeface="Impact"/>
        </a:defRPr>
      </a:lvl1pPr>
    </p:titleStyle>
    <p:bodyStyle>
      <a:lvl1pPr marL="0" indent="0" algn="l" defTabSz="457200" rtl="0" eaLnBrk="1" latinLnBrk="0" hangingPunct="1">
        <a:spcBef>
          <a:spcPct val="20000"/>
        </a:spcBef>
        <a:buFontTx/>
        <a:buNone/>
        <a:defRPr sz="16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1600" kern="1200">
          <a:solidFill>
            <a:schemeClr val="tx1"/>
          </a:solidFill>
          <a:latin typeface="Arial"/>
          <a:ea typeface="+mn-ea"/>
          <a:cs typeface="Arial"/>
        </a:defRPr>
      </a:lvl2pPr>
      <a:lvl3pPr marL="1143000" indent="-228600" algn="l" defTabSz="457200" rtl="0" eaLnBrk="1" latinLnBrk="0" hangingPunct="1">
        <a:spcBef>
          <a:spcPct val="20000"/>
        </a:spcBef>
        <a:buFont typeface="Lucida Grande"/>
        <a:buChar char="–"/>
        <a:defRPr sz="16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9.xml"/><Relationship Id="rId5" Type="http://schemas.openxmlformats.org/officeDocument/2006/relationships/image" Target="../media/image5.jpeg"/><Relationship Id="rId4" Type="http://schemas.openxmlformats.org/officeDocument/2006/relationships/image" Target="../media/image4.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hyperlink" Target="http://www.ecfr.gov/cgi-bin/text-idx?SID=ee873e1aa906cf3b0d7474d25be3b5a9&amp;node=2:1.1.2.2.1&amp;rgn=div5%20#se2.1.200_1306" TargetMode="Externa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hyperlink" Target="https://www.purdue.edu/research/funding-and-grant-writing/cost-sharing.php" TargetMode="Externa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hyperlink" Target="mailto:ahamaker@purdue.edu" TargetMode="External"/><Relationship Id="rId2" Type="http://schemas.openxmlformats.org/officeDocument/2006/relationships/hyperlink" Target="mailto:kristynj@purdue.edu" TargetMode="External"/><Relationship Id="rId1" Type="http://schemas.openxmlformats.org/officeDocument/2006/relationships/slideLayout" Target="../slideLayouts/slideLayout9.xml"/><Relationship Id="rId5" Type="http://schemas.openxmlformats.org/officeDocument/2006/relationships/hyperlink" Target="http://www.purdue.edu/research/funding-and-grant-writing/cost-sharing.php" TargetMode="External"/><Relationship Id="rId4" Type="http://schemas.openxmlformats.org/officeDocument/2006/relationships/hyperlink" Target="mailto:kfeitz@purdue.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bwMode="auto">
          <a:xfrm>
            <a:off x="-8656" y="0"/>
            <a:ext cx="9152656" cy="6858000"/>
          </a:xfrm>
          <a:prstGeom prst="rect">
            <a:avLst/>
          </a:prstGeom>
          <a:solidFill>
            <a:schemeClr val="tx1"/>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a:ln>
                <a:noFill/>
              </a:ln>
              <a:solidFill>
                <a:schemeClr val="tx1"/>
              </a:solidFill>
              <a:effectLst/>
              <a:latin typeface="Arial" charset="0"/>
            </a:endParaRPr>
          </a:p>
        </p:txBody>
      </p:sp>
      <p:sp>
        <p:nvSpPr>
          <p:cNvPr id="17" name="Rectangle 16"/>
          <p:cNvSpPr/>
          <p:nvPr/>
        </p:nvSpPr>
        <p:spPr bwMode="auto">
          <a:xfrm>
            <a:off x="1190171" y="0"/>
            <a:ext cx="1698172" cy="6858000"/>
          </a:xfrm>
          <a:prstGeom prst="rect">
            <a:avLst/>
          </a:prstGeom>
          <a:solidFill>
            <a:srgbClr val="B28812">
              <a:alpha val="93725"/>
            </a:srgbClr>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a:ln>
                <a:noFill/>
              </a:ln>
              <a:solidFill>
                <a:schemeClr val="tx1"/>
              </a:solidFill>
              <a:effectLst/>
              <a:latin typeface="Arial" charset="0"/>
            </a:endParaRPr>
          </a:p>
        </p:txBody>
      </p:sp>
      <p:pic>
        <p:nvPicPr>
          <p:cNvPr id="20" name="Picture 19" descr="h2_lines_white.pdf"/>
          <p:cNvPicPr>
            <a:picLocks noChangeAspect="1"/>
          </p:cNvPicPr>
          <p:nvPr/>
        </p:nvPicPr>
        <p:blipFill rotWithShape="1">
          <a:blip r:embed="rId3" cstate="screen">
            <a:alphaModFix amt="33000"/>
            <a:extLst>
              <a:ext uri="{28A0092B-C50C-407E-A947-70E740481C1C}">
                <a14:useLocalDpi xmlns:a14="http://schemas.microsoft.com/office/drawing/2010/main"/>
              </a:ext>
            </a:extLst>
          </a:blip>
          <a:srcRect l="30858" t="22582" r="51958" b="48017"/>
          <a:stretch/>
        </p:blipFill>
        <p:spPr>
          <a:xfrm>
            <a:off x="1" y="3719838"/>
            <a:ext cx="9144000" cy="1966796"/>
          </a:xfrm>
          <a:prstGeom prst="rect">
            <a:avLst/>
          </a:prstGeom>
        </p:spPr>
      </p:pic>
      <p:sp>
        <p:nvSpPr>
          <p:cNvPr id="10" name="Rectangle 9"/>
          <p:cNvSpPr/>
          <p:nvPr/>
        </p:nvSpPr>
        <p:spPr>
          <a:xfrm>
            <a:off x="0" y="5036457"/>
            <a:ext cx="9165374" cy="1821543"/>
          </a:xfrm>
          <a:prstGeom prst="rect">
            <a:avLst/>
          </a:prstGeom>
          <a:solidFill>
            <a:srgbClr val="D19B2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1" name="Picture 10" descr="PU_sigtab.eps"/>
          <p:cNvPicPr>
            <a:picLocks noChangeAspect="1"/>
          </p:cNvPicPr>
          <p:nvPr/>
        </p:nvPicPr>
        <p:blipFill rotWithShape="1">
          <a:blip r:embed="rId4" cstate="screen">
            <a:extLst>
              <a:ext uri="{28A0092B-C50C-407E-A947-70E740481C1C}">
                <a14:useLocalDpi xmlns:a14="http://schemas.microsoft.com/office/drawing/2010/main"/>
              </a:ext>
            </a:extLst>
          </a:blip>
          <a:srcRect t="-166" b="12554"/>
          <a:stretch/>
        </p:blipFill>
        <p:spPr>
          <a:xfrm>
            <a:off x="6748553" y="0"/>
            <a:ext cx="2129297" cy="1021073"/>
          </a:xfrm>
          <a:prstGeom prst="rect">
            <a:avLst/>
          </a:prstGeom>
        </p:spPr>
      </p:pic>
      <p:sp>
        <p:nvSpPr>
          <p:cNvPr id="14" name="Date Placeholder 3"/>
          <p:cNvSpPr txBox="1">
            <a:spLocks/>
          </p:cNvSpPr>
          <p:nvPr/>
        </p:nvSpPr>
        <p:spPr>
          <a:xfrm>
            <a:off x="4116651" y="5251505"/>
            <a:ext cx="3822669" cy="1125211"/>
          </a:xfrm>
          <a:prstGeom prst="rect">
            <a:avLst/>
          </a:prstGeom>
        </p:spPr>
        <p:txBody>
          <a:bodyPr vert="horz" lIns="91440" tIns="45720" rIns="91440" bIns="45720" rtlCol="0" anchor="t"/>
          <a:lstStyle>
            <a:defPPr>
              <a:defRPr lang="en-US"/>
            </a:defPPr>
            <a:lvl1pPr marL="0" algn="l" defTabSz="457200" rtl="0" eaLnBrk="1" latinLnBrk="0" hangingPunct="1">
              <a:defRPr sz="1200" b="1" i="0" kern="1200">
                <a:solidFill>
                  <a:srgbClr val="A3792C"/>
                </a:solidFill>
                <a:latin typeface="Times"/>
                <a:ea typeface="+mn-ea"/>
                <a:cs typeface="Time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spcBef>
                <a:spcPts val="600"/>
              </a:spcBef>
              <a:spcAft>
                <a:spcPts val="0"/>
              </a:spcAft>
            </a:pPr>
            <a:endParaRPr lang="en-US" sz="2800" dirty="0" smtClean="0">
              <a:solidFill>
                <a:schemeClr val="bg1"/>
              </a:solidFill>
              <a:latin typeface="Arial"/>
              <a:cs typeface="Arial"/>
            </a:endParaRPr>
          </a:p>
          <a:p>
            <a:pPr algn="ctr">
              <a:spcBef>
                <a:spcPts val="600"/>
              </a:spcBef>
              <a:spcAft>
                <a:spcPts val="0"/>
              </a:spcAft>
            </a:pPr>
            <a:r>
              <a:rPr lang="en-US" sz="2800" dirty="0" smtClean="0">
                <a:solidFill>
                  <a:schemeClr val="bg1"/>
                </a:solidFill>
                <a:latin typeface="Arial"/>
                <a:cs typeface="Arial"/>
              </a:rPr>
              <a:t>Updated</a:t>
            </a:r>
            <a:r>
              <a:rPr lang="en-US" sz="2800" dirty="0" smtClean="0">
                <a:solidFill>
                  <a:schemeClr val="bg1"/>
                </a:solidFill>
                <a:latin typeface="Arial"/>
                <a:cs typeface="Arial"/>
              </a:rPr>
              <a:t>: April 2016</a:t>
            </a:r>
            <a:endParaRPr lang="en-US" sz="2800" dirty="0">
              <a:solidFill>
                <a:schemeClr val="bg1"/>
              </a:solidFill>
              <a:latin typeface="Arial"/>
              <a:cs typeface="Arial"/>
            </a:endParaRPr>
          </a:p>
        </p:txBody>
      </p:sp>
      <p:sp>
        <p:nvSpPr>
          <p:cNvPr id="21" name="TextBox 20"/>
          <p:cNvSpPr txBox="1"/>
          <p:nvPr/>
        </p:nvSpPr>
        <p:spPr>
          <a:xfrm>
            <a:off x="4174707" y="1393768"/>
            <a:ext cx="4311848" cy="1661993"/>
          </a:xfrm>
          <a:prstGeom prst="rect">
            <a:avLst/>
          </a:prstGeom>
          <a:noFill/>
        </p:spPr>
        <p:txBody>
          <a:bodyPr wrap="square" lIns="0" tIns="0" rIns="0" bIns="0" rtlCol="0" anchor="t">
            <a:spAutoFit/>
          </a:bodyPr>
          <a:lstStyle/>
          <a:p>
            <a:pPr algn="ctr"/>
            <a:r>
              <a:rPr lang="en-US" sz="5400" dirty="0" smtClean="0">
                <a:solidFill>
                  <a:srgbClr val="E5AD17"/>
                </a:solidFill>
                <a:latin typeface="Impact"/>
                <a:cs typeface="Impact"/>
              </a:rPr>
              <a:t>Cost Sharing</a:t>
            </a:r>
          </a:p>
          <a:p>
            <a:pPr algn="ctr"/>
            <a:r>
              <a:rPr lang="en-US" sz="5400" dirty="0" smtClean="0">
                <a:solidFill>
                  <a:srgbClr val="E5AD17"/>
                </a:solidFill>
                <a:latin typeface="Impact"/>
                <a:cs typeface="Impact"/>
              </a:rPr>
              <a:t>Overview</a:t>
            </a:r>
            <a:endParaRPr lang="en-US" sz="5400" dirty="0">
              <a:solidFill>
                <a:srgbClr val="E5AD17"/>
              </a:solidFill>
              <a:latin typeface="Impact"/>
              <a:cs typeface="Impact"/>
            </a:endParaRPr>
          </a:p>
        </p:txBody>
      </p:sp>
      <p:sp>
        <p:nvSpPr>
          <p:cNvPr id="15" name="Slide Number Placeholder 14"/>
          <p:cNvSpPr>
            <a:spLocks noGrp="1"/>
          </p:cNvSpPr>
          <p:nvPr>
            <p:ph type="sldNum" sz="quarter" idx="4294967295"/>
          </p:nvPr>
        </p:nvSpPr>
        <p:spPr>
          <a:xfrm>
            <a:off x="7010400" y="6492875"/>
            <a:ext cx="2133600" cy="365125"/>
          </a:xfrm>
          <a:prstGeom prst="rect">
            <a:avLst/>
          </a:prstGeom>
        </p:spPr>
        <p:txBody>
          <a:bodyPr/>
          <a:lstStyle/>
          <a:p>
            <a:fld id="{A3609029-EDB3-4B41-98EC-03EC3EA88A3D}" type="slidenum">
              <a:rPr lang="en-US" smtClean="0"/>
              <a:pPr/>
              <a:t>1</a:t>
            </a:fld>
            <a:endParaRPr lang="en-US" dirty="0"/>
          </a:p>
        </p:txBody>
      </p:sp>
      <p:pic>
        <p:nvPicPr>
          <p:cNvPr id="19" name="Picture 18" descr="large2.jpg"/>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86770" y="391886"/>
            <a:ext cx="3232404" cy="5849257"/>
          </a:xfrm>
          <a:prstGeom prst="rect">
            <a:avLst/>
          </a:prstGeom>
          <a:effectLst>
            <a:outerShdw blurRad="50800" dist="254000" dir="2700000" algn="tl" rotWithShape="0">
              <a:prstClr val="black">
                <a:alpha val="40000"/>
              </a:prstClr>
            </a:outerShdw>
          </a:effectLst>
        </p:spPr>
      </p:pic>
    </p:spTree>
    <p:extLst>
      <p:ext uri="{BB962C8B-B14F-4D97-AF65-F5344CB8AC3E}">
        <p14:creationId xmlns:p14="http://schemas.microsoft.com/office/powerpoint/2010/main" val="418146567"/>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Cost Sharing</a:t>
            </a:r>
            <a:endParaRPr lang="en-US" dirty="0"/>
          </a:p>
        </p:txBody>
      </p:sp>
      <p:sp>
        <p:nvSpPr>
          <p:cNvPr id="3" name="Content Placeholder 2"/>
          <p:cNvSpPr>
            <a:spLocks noGrp="1"/>
          </p:cNvSpPr>
          <p:nvPr>
            <p:ph idx="1"/>
          </p:nvPr>
        </p:nvSpPr>
        <p:spPr>
          <a:xfrm>
            <a:off x="337126" y="1267690"/>
            <a:ext cx="8349673" cy="5308601"/>
          </a:xfrm>
        </p:spPr>
        <p:txBody>
          <a:bodyPr>
            <a:normAutofit lnSpcReduction="10000"/>
          </a:bodyPr>
          <a:lstStyle/>
          <a:p>
            <a:pPr marL="342900" lvl="0" indent="-342900">
              <a:buFont typeface="+mj-lt"/>
              <a:buAutoNum type="arabicPeriod"/>
            </a:pPr>
            <a:r>
              <a:rPr lang="en-US" b="1" dirty="0"/>
              <a:t>Mandatory cost sharing</a:t>
            </a:r>
            <a:r>
              <a:rPr lang="en-US" dirty="0"/>
              <a:t> includes institutional support that is required in writing by the granting agency, and the amount is specified in a granting agency’s written solicitation. </a:t>
            </a:r>
            <a:endParaRPr lang="en-US" dirty="0" smtClean="0"/>
          </a:p>
          <a:p>
            <a:pPr marL="342900" lvl="0" indent="-342900">
              <a:buFont typeface="+mj-lt"/>
              <a:buAutoNum type="arabicPeriod"/>
            </a:pPr>
            <a:endParaRPr lang="en-US" dirty="0"/>
          </a:p>
          <a:p>
            <a:pPr marL="342900" lvl="0" indent="-342900">
              <a:buFont typeface="+mj-lt"/>
              <a:buAutoNum type="arabicPeriod"/>
            </a:pPr>
            <a:r>
              <a:rPr lang="en-US" b="1" dirty="0"/>
              <a:t>Voluntary committed cost sharing</a:t>
            </a:r>
            <a:r>
              <a:rPr lang="en-US" dirty="0"/>
              <a:t> includes institutional support committed to the project solely at the discretion of the institution. These resources are pledged formally in a proposal and thereby become binding commitments that the granting agency may </a:t>
            </a:r>
            <a:r>
              <a:rPr lang="en-US" dirty="0" smtClean="0"/>
              <a:t>audit.  </a:t>
            </a:r>
            <a:endParaRPr lang="en-US" dirty="0"/>
          </a:p>
          <a:p>
            <a:pPr marL="342900" lvl="0" indent="-342900">
              <a:buFont typeface="+mj-lt"/>
              <a:buAutoNum type="arabicPeriod"/>
            </a:pPr>
            <a:endParaRPr lang="en-US" b="1" dirty="0" smtClean="0"/>
          </a:p>
          <a:p>
            <a:pPr marL="342900" lvl="0" indent="-342900">
              <a:buFont typeface="+mj-lt"/>
              <a:buAutoNum type="arabicPeriod"/>
            </a:pPr>
            <a:r>
              <a:rPr lang="en-US" b="1" dirty="0" smtClean="0"/>
              <a:t>Institutional </a:t>
            </a:r>
            <a:r>
              <a:rPr lang="en-US" b="1" dirty="0"/>
              <a:t>support/leverage</a:t>
            </a:r>
            <a:r>
              <a:rPr lang="en-US" dirty="0"/>
              <a:t> includes institutional resources not specified as mandatory or committed specifically yet discussed in the proposal narrative or supplementary documents as organizational resources or infrastructure necessary for, and available to enable, a project. Such resources can be described quantitatively but they are not allocated to a specific project. Institutional support/leverage is communicated to demonstrate Purdue’s capacity or capability.</a:t>
            </a:r>
          </a:p>
          <a:p>
            <a:pPr marL="342900" lvl="0" indent="-342900">
              <a:buFont typeface="+mj-lt"/>
              <a:buAutoNum type="arabicPeriod"/>
            </a:pPr>
            <a:endParaRPr lang="en-US" b="1" dirty="0" smtClean="0"/>
          </a:p>
          <a:p>
            <a:pPr marL="342900" lvl="0" indent="-342900">
              <a:buFont typeface="+mj-lt"/>
              <a:buAutoNum type="arabicPeriod"/>
            </a:pPr>
            <a:r>
              <a:rPr lang="en-US" b="1" dirty="0" smtClean="0"/>
              <a:t>Voluntary </a:t>
            </a:r>
            <a:r>
              <a:rPr lang="en-US" b="1" dirty="0"/>
              <a:t>uncommitted cost sharing</a:t>
            </a:r>
            <a:r>
              <a:rPr lang="en-US" dirty="0"/>
              <a:t> includes institutional support provided by Purdue but not pledged formally in the proposal usually because of agency restrictions against cost sharing.   Such cost sharing is subsequently made available to the project upon receipt of the award and is not binding or auditable.  Such resources can be internally quantitated and solely supports a specific project, but they are not normally shared with the sponsor prior to award.</a:t>
            </a:r>
          </a:p>
          <a:p>
            <a:pPr marL="342900" indent="-342900">
              <a:buFont typeface="+mj-lt"/>
              <a:buAutoNum type="arabicPeriod"/>
            </a:pPr>
            <a:endParaRPr lang="en-US" dirty="0"/>
          </a:p>
        </p:txBody>
      </p:sp>
    </p:spTree>
    <p:extLst>
      <p:ext uri="{BB962C8B-B14F-4D97-AF65-F5344CB8AC3E}">
        <p14:creationId xmlns:p14="http://schemas.microsoft.com/office/powerpoint/2010/main" val="3139354462"/>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University: General Guidelines</a:t>
            </a:r>
            <a:endParaRPr lang="en-US" dirty="0"/>
          </a:p>
        </p:txBody>
      </p:sp>
      <p:sp>
        <p:nvSpPr>
          <p:cNvPr id="3" name="Content Placeholder 2"/>
          <p:cNvSpPr>
            <a:spLocks noGrp="1"/>
          </p:cNvSpPr>
          <p:nvPr>
            <p:ph idx="1"/>
          </p:nvPr>
        </p:nvSpPr>
        <p:spPr>
          <a:xfrm>
            <a:off x="337126" y="1267690"/>
            <a:ext cx="8349673" cy="5437910"/>
          </a:xfrm>
        </p:spPr>
        <p:txBody>
          <a:bodyPr>
            <a:noAutofit/>
          </a:bodyPr>
          <a:lstStyle/>
          <a:p>
            <a:pPr marL="285750" indent="-285750">
              <a:buFont typeface="Arial" panose="020B0604020202020204" pitchFamily="34" charset="0"/>
              <a:buChar char="•"/>
            </a:pPr>
            <a:r>
              <a:rPr lang="en-US" sz="1400" dirty="0" smtClean="0"/>
              <a:t>Handled </a:t>
            </a:r>
            <a:r>
              <a:rPr lang="en-US" sz="1400" dirty="0"/>
              <a:t>consistently and in accordance with the Uniform Guidance (</a:t>
            </a:r>
            <a:r>
              <a:rPr lang="en-US" sz="1400" u="sng" dirty="0">
                <a:hlinkClick r:id="rId2"/>
              </a:rPr>
              <a:t>2 CFR 200.306</a:t>
            </a:r>
            <a:r>
              <a:rPr lang="en-US" sz="1400" dirty="0"/>
              <a:t>), </a:t>
            </a:r>
            <a:endParaRPr lang="en-US" sz="1400" dirty="0" smtClean="0"/>
          </a:p>
          <a:p>
            <a:pPr marL="461963" lvl="2" indent="0">
              <a:buNone/>
            </a:pPr>
            <a:r>
              <a:rPr lang="en-US" sz="1400" dirty="0"/>
              <a:t> </a:t>
            </a:r>
            <a:r>
              <a:rPr lang="en-US" sz="1400" dirty="0" smtClean="0"/>
              <a:t>“</a:t>
            </a:r>
            <a:r>
              <a:rPr lang="en-US" sz="1400" dirty="0"/>
              <a:t>Under Federal research proposals, voluntary committed cost sharing is not expected. It cannot be used as a factor during the merit review of applications or proposals, but may be considered if it is both in accordance with Federal awarding agency regulations and specified in a notice of funding opportunity. Criteria for considering voluntary committed cost sharing and any other program policy factors that may be used to determine who may receive a Federal award must be explicitly described in the notice of funding opportunity.”  </a:t>
            </a:r>
          </a:p>
          <a:p>
            <a:r>
              <a:rPr lang="en-US" sz="1400" dirty="0"/>
              <a:t> </a:t>
            </a:r>
          </a:p>
          <a:p>
            <a:pPr marL="285750" indent="-285750">
              <a:buFont typeface="Arial" panose="020B0604020202020204" pitchFamily="34" charset="0"/>
              <a:buChar char="•"/>
            </a:pPr>
            <a:r>
              <a:rPr lang="en-US" sz="1400" dirty="0" smtClean="0"/>
              <a:t>Starting Point – Understand the Big Picture</a:t>
            </a:r>
          </a:p>
          <a:p>
            <a:pPr marL="738188" lvl="1">
              <a:buFont typeface="Courier New" panose="02070309020205020404" pitchFamily="49" charset="0"/>
              <a:buChar char="o"/>
            </a:pPr>
            <a:r>
              <a:rPr lang="en-US" sz="1400" dirty="0" smtClean="0"/>
              <a:t>Initial budgeting should be done to establish the total project cost</a:t>
            </a:r>
          </a:p>
          <a:p>
            <a:pPr marL="1195388" lvl="2" indent="-285750">
              <a:buFont typeface="Wingdings" panose="05000000000000000000" pitchFamily="2" charset="2"/>
              <a:buChar char="§"/>
            </a:pPr>
            <a:r>
              <a:rPr lang="en-US" sz="1400" dirty="0" smtClean="0"/>
              <a:t>Irrespective of funding contributions</a:t>
            </a:r>
          </a:p>
          <a:p>
            <a:pPr marL="738188" lvl="1">
              <a:buFont typeface="Courier New" panose="02070309020205020404" pitchFamily="49" charset="0"/>
              <a:buChar char="o"/>
            </a:pPr>
            <a:r>
              <a:rPr lang="en-US" sz="1400" dirty="0" smtClean="0"/>
              <a:t>Assess whether and/or how cost sharing should be part of the project budget</a:t>
            </a:r>
          </a:p>
          <a:p>
            <a:r>
              <a:rPr lang="en-US" sz="1400" dirty="0" smtClean="0"/>
              <a:t> </a:t>
            </a:r>
          </a:p>
          <a:p>
            <a:pPr marL="285750" indent="-285750">
              <a:buFont typeface="Arial" panose="020B0604020202020204" pitchFamily="34" charset="0"/>
              <a:buChar char="•"/>
            </a:pPr>
            <a:r>
              <a:rPr lang="en-US" sz="1400" dirty="0" smtClean="0"/>
              <a:t>Mandatory and voluntary committed cost-sharing </a:t>
            </a:r>
            <a:r>
              <a:rPr lang="en-US" sz="1400" dirty="0"/>
              <a:t>commitments offered by </a:t>
            </a:r>
            <a:r>
              <a:rPr lang="en-US" sz="1400" dirty="0" smtClean="0"/>
              <a:t>any person, unit or office of the University </a:t>
            </a:r>
            <a:r>
              <a:rPr lang="en-US" sz="1400" dirty="0"/>
              <a:t>in support of a sponsored project must </a:t>
            </a:r>
            <a:r>
              <a:rPr lang="en-US" sz="1400" dirty="0" smtClean="0"/>
              <a:t>be:</a:t>
            </a:r>
          </a:p>
          <a:p>
            <a:pPr marL="738188" lvl="1">
              <a:buFont typeface="Courier New" panose="02070309020205020404" pitchFamily="49" charset="0"/>
              <a:buChar char="o"/>
            </a:pPr>
            <a:r>
              <a:rPr lang="en-US" sz="1400" dirty="0" smtClean="0"/>
              <a:t>Consistently treated  </a:t>
            </a:r>
          </a:p>
          <a:p>
            <a:pPr marL="738188" lvl="1">
              <a:buFont typeface="Courier New" panose="02070309020205020404" pitchFamily="49" charset="0"/>
              <a:buChar char="o"/>
            </a:pPr>
            <a:r>
              <a:rPr lang="en-US" sz="1400" dirty="0" smtClean="0"/>
              <a:t>Allowable costs</a:t>
            </a:r>
          </a:p>
          <a:p>
            <a:pPr marL="738188" lvl="1">
              <a:buFont typeface="Courier New" panose="02070309020205020404" pitchFamily="49" charset="0"/>
              <a:buChar char="o"/>
            </a:pPr>
            <a:r>
              <a:rPr lang="en-US" sz="1400" dirty="0" smtClean="0"/>
              <a:t>Expended </a:t>
            </a:r>
            <a:r>
              <a:rPr lang="en-US" sz="1400" dirty="0"/>
              <a:t>during the award </a:t>
            </a:r>
            <a:r>
              <a:rPr lang="en-US" sz="1400" dirty="0" smtClean="0"/>
              <a:t>period</a:t>
            </a:r>
          </a:p>
          <a:p>
            <a:pPr marL="738188" lvl="1">
              <a:buFont typeface="Courier New" panose="02070309020205020404" pitchFamily="49" charset="0"/>
              <a:buChar char="o"/>
            </a:pPr>
            <a:r>
              <a:rPr lang="en-US" sz="1400" dirty="0" smtClean="0"/>
              <a:t>Quantifiable</a:t>
            </a:r>
          </a:p>
          <a:p>
            <a:pPr marL="738188" lvl="1">
              <a:buFont typeface="Courier New" panose="02070309020205020404" pitchFamily="49" charset="0"/>
              <a:buChar char="o"/>
            </a:pPr>
            <a:r>
              <a:rPr lang="en-US" sz="1400" dirty="0"/>
              <a:t>A</a:t>
            </a:r>
            <a:r>
              <a:rPr lang="en-US" sz="1400" dirty="0" smtClean="0"/>
              <a:t>uditable </a:t>
            </a:r>
          </a:p>
          <a:p>
            <a:pPr marL="738188" lvl="1">
              <a:buFont typeface="Courier New" panose="02070309020205020404" pitchFamily="49" charset="0"/>
              <a:buChar char="o"/>
            </a:pPr>
            <a:r>
              <a:rPr lang="en-US" sz="1400" dirty="0" smtClean="0"/>
              <a:t>Not allocated to more than one </a:t>
            </a:r>
            <a:r>
              <a:rPr lang="en-US" sz="1400" dirty="0"/>
              <a:t>s</a:t>
            </a:r>
            <a:r>
              <a:rPr lang="en-US" sz="1400" dirty="0" smtClean="0"/>
              <a:t>ponsored project</a:t>
            </a:r>
            <a:endParaRPr lang="en-US" sz="1400" dirty="0"/>
          </a:p>
        </p:txBody>
      </p:sp>
    </p:spTree>
    <p:extLst>
      <p:ext uri="{BB962C8B-B14F-4D97-AF65-F5344CB8AC3E}">
        <p14:creationId xmlns:p14="http://schemas.microsoft.com/office/powerpoint/2010/main" val="3666977259"/>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University: Process</a:t>
            </a:r>
            <a:endParaRPr lang="en-US" dirty="0"/>
          </a:p>
        </p:txBody>
      </p:sp>
      <p:sp>
        <p:nvSpPr>
          <p:cNvPr id="3" name="Content Placeholder 2"/>
          <p:cNvSpPr>
            <a:spLocks noGrp="1"/>
          </p:cNvSpPr>
          <p:nvPr>
            <p:ph idx="1"/>
          </p:nvPr>
        </p:nvSpPr>
        <p:spPr>
          <a:xfrm>
            <a:off x="337127" y="1267690"/>
            <a:ext cx="8566728" cy="5419437"/>
          </a:xfrm>
        </p:spPr>
        <p:txBody>
          <a:bodyPr>
            <a:normAutofit fontScale="70000" lnSpcReduction="20000"/>
          </a:bodyPr>
          <a:lstStyle/>
          <a:p>
            <a:pPr marL="285750" indent="-285750">
              <a:buFont typeface="Arial" panose="020B0604020202020204" pitchFamily="34" charset="0"/>
              <a:buChar char="•"/>
            </a:pPr>
            <a:r>
              <a:rPr lang="en-US" sz="2000" dirty="0" smtClean="0"/>
              <a:t>Mandatory and voluntary committed cost </a:t>
            </a:r>
            <a:r>
              <a:rPr lang="en-US" sz="2000" dirty="0"/>
              <a:t>sharing must be requested and approved </a:t>
            </a:r>
            <a:r>
              <a:rPr lang="en-US" sz="2000" dirty="0" smtClean="0"/>
              <a:t>by the appropriate University official(s) before </a:t>
            </a:r>
            <a:r>
              <a:rPr lang="en-US" sz="2000" dirty="0"/>
              <a:t>it can be included in a proposal </a:t>
            </a:r>
            <a:r>
              <a:rPr lang="en-US" sz="2000" dirty="0" smtClean="0"/>
              <a:t>budget</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No </a:t>
            </a:r>
            <a:r>
              <a:rPr lang="en-US" sz="2000" dirty="0"/>
              <a:t>form of central support should be considered pre-approved or relied upon as a standing or automatic contribution to any </a:t>
            </a:r>
            <a:r>
              <a:rPr lang="en-US" sz="2000" dirty="0" smtClean="0"/>
              <a:t>program</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Each letter-of-intent, new </a:t>
            </a:r>
            <a:r>
              <a:rPr lang="en-US" sz="2000" dirty="0"/>
              <a:t>or renewal submission stands on its own, and cost sharing is typically re-evaluated for a resubmission with a significant change to the </a:t>
            </a:r>
            <a:r>
              <a:rPr lang="en-US" sz="2000" dirty="0" smtClean="0"/>
              <a:t>scope and/or budget</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Requests proposals or letters-of-intent should </a:t>
            </a:r>
            <a:r>
              <a:rPr lang="en-US" sz="2000" dirty="0"/>
              <a:t>originate through discussions </a:t>
            </a:r>
            <a:r>
              <a:rPr lang="en-US" sz="2000" dirty="0" smtClean="0"/>
              <a:t>among </a:t>
            </a:r>
            <a:r>
              <a:rPr lang="en-US" sz="2000" dirty="0"/>
              <a:t>the </a:t>
            </a:r>
            <a:r>
              <a:rPr lang="en-US" sz="2000" dirty="0" smtClean="0"/>
              <a:t>PI(s), </a:t>
            </a:r>
            <a:r>
              <a:rPr lang="en-US" sz="2000" dirty="0"/>
              <a:t>their Department </a:t>
            </a:r>
            <a:r>
              <a:rPr lang="en-US" sz="2000" dirty="0" smtClean="0"/>
              <a:t>Head(s) </a:t>
            </a:r>
            <a:r>
              <a:rPr lang="en-US" sz="2000" dirty="0"/>
              <a:t>and Associate </a:t>
            </a:r>
            <a:r>
              <a:rPr lang="en-US" sz="2000" dirty="0" smtClean="0"/>
              <a:t>Dean(s) </a:t>
            </a:r>
            <a:r>
              <a:rPr lang="en-US" sz="2000" dirty="0"/>
              <a:t>for </a:t>
            </a:r>
            <a:r>
              <a:rPr lang="en-US" sz="2000" dirty="0" smtClean="0"/>
              <a:t>Research</a:t>
            </a:r>
          </a:p>
          <a:p>
            <a:pPr marL="1028700" lvl="1">
              <a:buFont typeface="Courier New" panose="02070309020205020404" pitchFamily="49" charset="0"/>
              <a:buChar char="o"/>
            </a:pPr>
            <a:r>
              <a:rPr lang="en-US" sz="2000" dirty="0" smtClean="0"/>
              <a:t>Early </a:t>
            </a:r>
            <a:r>
              <a:rPr lang="en-US" sz="2000" dirty="0"/>
              <a:t>in the proposal development </a:t>
            </a:r>
            <a:r>
              <a:rPr lang="en-US" sz="2000" dirty="0" smtClean="0"/>
              <a:t>process, but no later than two weeks before the due date</a:t>
            </a:r>
          </a:p>
          <a:p>
            <a:pPr marL="1028700" lvl="1">
              <a:buFont typeface="Courier New" panose="02070309020205020404" pitchFamily="49" charset="0"/>
              <a:buChar char="o"/>
            </a:pPr>
            <a:r>
              <a:rPr lang="en-US" sz="2000" dirty="0" smtClean="0"/>
              <a:t>In </a:t>
            </a:r>
            <a:r>
              <a:rPr lang="en-US" sz="2000" dirty="0"/>
              <a:t>accordance with intra-college/school/department </a:t>
            </a:r>
            <a:r>
              <a:rPr lang="en-US" sz="2000" dirty="0" smtClean="0"/>
              <a:t>processes </a:t>
            </a:r>
            <a:r>
              <a:rPr lang="en-US" sz="2000" dirty="0"/>
              <a:t>or </a:t>
            </a:r>
            <a:r>
              <a:rPr lang="en-US" sz="2000" dirty="0" smtClean="0"/>
              <a:t>procedures</a:t>
            </a:r>
          </a:p>
          <a:p>
            <a:pPr marL="1028700" lvl="1">
              <a:buFont typeface="Courier New" panose="02070309020205020404" pitchFamily="49" charset="0"/>
              <a:buChar char="o"/>
            </a:pPr>
            <a:endParaRPr lang="en-US" sz="2000" dirty="0"/>
          </a:p>
          <a:p>
            <a:pPr marL="285750" indent="-285750">
              <a:buFont typeface="Arial" panose="020B0604020202020204" pitchFamily="34" charset="0"/>
              <a:buChar char="•"/>
            </a:pPr>
            <a:r>
              <a:rPr lang="en-US" sz="2000" dirty="0"/>
              <a:t>Tentative cost sharing plans developed and approved within the originating unit </a:t>
            </a:r>
            <a:r>
              <a:rPr lang="en-US" sz="2000" dirty="0" smtClean="0"/>
              <a:t>or college should be </a:t>
            </a:r>
            <a:r>
              <a:rPr lang="en-US" sz="2000" dirty="0"/>
              <a:t>communicated to the Pre-Award Office for their awareness and inclusion in the proposal </a:t>
            </a:r>
            <a:r>
              <a:rPr lang="en-US" sz="2000" dirty="0" smtClean="0"/>
              <a:t>budget</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If </a:t>
            </a:r>
            <a:r>
              <a:rPr lang="en-US" sz="2000" dirty="0"/>
              <a:t>central cost sharing support is being requested from the Executive Vice President for Research and Partnership </a:t>
            </a:r>
            <a:r>
              <a:rPr lang="en-US" sz="2000" dirty="0" smtClean="0"/>
              <a:t>Office, </a:t>
            </a:r>
            <a:r>
              <a:rPr lang="en-US" sz="2000" dirty="0"/>
              <a:t>these requests should follow </a:t>
            </a:r>
            <a:r>
              <a:rPr lang="en-US" sz="2000" dirty="0" smtClean="0"/>
              <a:t>the EVPRP </a:t>
            </a:r>
            <a:r>
              <a:rPr lang="en-US" sz="2000" dirty="0"/>
              <a:t>documented process </a:t>
            </a:r>
            <a:endParaRPr lang="en-US" sz="2000" dirty="0" smtClean="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All </a:t>
            </a:r>
            <a:r>
              <a:rPr lang="en-US" sz="2000" dirty="0"/>
              <a:t>cost sharing commitments must be fully documented on the University Form </a:t>
            </a:r>
            <a:r>
              <a:rPr lang="en-US" sz="2000" dirty="0" smtClean="0"/>
              <a:t>32(s) (a </a:t>
            </a:r>
            <a:r>
              <a:rPr lang="en-US" sz="2000" dirty="0"/>
              <a:t>Pre-Award Center Specialist can assist with </a:t>
            </a:r>
            <a:r>
              <a:rPr lang="en-US" sz="2000" dirty="0" smtClean="0"/>
              <a:t>its preparation)</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smtClean="0"/>
              <a:t>Associate </a:t>
            </a:r>
            <a:r>
              <a:rPr lang="en-US" sz="2000" dirty="0"/>
              <a:t>Deans for Research of all units involved </a:t>
            </a:r>
            <a:r>
              <a:rPr lang="en-US" sz="2000" dirty="0" smtClean="0"/>
              <a:t>must </a:t>
            </a:r>
            <a:r>
              <a:rPr lang="en-US" sz="2000" dirty="0"/>
              <a:t>be included in all communications involving inter-college/school cost sharing early in </a:t>
            </a:r>
            <a:r>
              <a:rPr lang="en-US" sz="2000" dirty="0" smtClean="0"/>
              <a:t>process</a:t>
            </a:r>
            <a:endParaRPr lang="en-US" sz="2000" dirty="0"/>
          </a:p>
          <a:p>
            <a:r>
              <a:rPr lang="en-US" dirty="0"/>
              <a:t> </a:t>
            </a:r>
          </a:p>
          <a:p>
            <a:endParaRPr lang="en-US" dirty="0"/>
          </a:p>
        </p:txBody>
      </p:sp>
    </p:spTree>
    <p:extLst>
      <p:ext uri="{BB962C8B-B14F-4D97-AF65-F5344CB8AC3E}">
        <p14:creationId xmlns:p14="http://schemas.microsoft.com/office/powerpoint/2010/main" val="2982194618"/>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EVPRP: General Guidelines</a:t>
            </a:r>
            <a:endParaRPr lang="en-US" dirty="0"/>
          </a:p>
        </p:txBody>
      </p:sp>
      <p:sp>
        <p:nvSpPr>
          <p:cNvPr id="3" name="Content Placeholder 2"/>
          <p:cNvSpPr>
            <a:spLocks noGrp="1"/>
          </p:cNvSpPr>
          <p:nvPr>
            <p:ph idx="1"/>
          </p:nvPr>
        </p:nvSpPr>
        <p:spPr>
          <a:xfrm>
            <a:off x="337127" y="1267690"/>
            <a:ext cx="8520546" cy="5419437"/>
          </a:xfrm>
        </p:spPr>
        <p:txBody>
          <a:bodyPr>
            <a:normAutofit/>
          </a:bodyPr>
          <a:lstStyle/>
          <a:p>
            <a:pPr marL="285750" indent="-285750">
              <a:buFont typeface="Arial" panose="020B0604020202020204" pitchFamily="34" charset="0"/>
              <a:buChar char="•"/>
            </a:pPr>
            <a:r>
              <a:rPr lang="en-US" sz="1400" dirty="0"/>
              <a:t>EVPRP staff can help you with developing and approving cost sharing requests during the proposal development process</a:t>
            </a:r>
            <a:r>
              <a:rPr lang="en-US" sz="1400" dirty="0" smtClean="0"/>
              <a:t>  </a:t>
            </a:r>
          </a:p>
          <a:p>
            <a:pPr marL="285750" indent="-285750">
              <a:buFont typeface="Arial" panose="020B0604020202020204" pitchFamily="34" charset="0"/>
              <a:buChar char="•"/>
            </a:pPr>
            <a:endParaRPr lang="en-US" sz="1400" dirty="0" smtClean="0"/>
          </a:p>
          <a:p>
            <a:pPr marL="285750" indent="-285750">
              <a:buFont typeface="Arial" panose="020B0604020202020204" pitchFamily="34" charset="0"/>
              <a:buChar char="•"/>
            </a:pPr>
            <a:r>
              <a:rPr lang="en-US" sz="1400" dirty="0" smtClean="0"/>
              <a:t>Limited funds are </a:t>
            </a:r>
            <a:r>
              <a:rPr lang="en-US" sz="1400" dirty="0"/>
              <a:t>available for the partial support of sponsored program cost </a:t>
            </a:r>
            <a:r>
              <a:rPr lang="en-US" sz="1400" dirty="0" smtClean="0"/>
              <a:t>sharing</a:t>
            </a:r>
          </a:p>
          <a:p>
            <a:pPr marL="285750" indent="-285750">
              <a:buFont typeface="Arial" panose="020B0604020202020204" pitchFamily="34" charset="0"/>
              <a:buChar char="•"/>
            </a:pPr>
            <a:endParaRPr lang="en-US" sz="1400" dirty="0" smtClean="0"/>
          </a:p>
          <a:p>
            <a:pPr marL="285750" indent="-285750">
              <a:buFont typeface="Arial" panose="020B0604020202020204" pitchFamily="34" charset="0"/>
              <a:buChar char="•"/>
            </a:pPr>
            <a:r>
              <a:rPr lang="en-US" sz="1400" dirty="0" smtClean="0"/>
              <a:t>Central </a:t>
            </a:r>
            <a:r>
              <a:rPr lang="en-US" sz="1400" dirty="0"/>
              <a:t>oversight for cost sharing helps to ensure that such commitments are targeted to Purdue’s strategic research </a:t>
            </a:r>
            <a:r>
              <a:rPr lang="en-US" sz="1400" dirty="0" smtClean="0"/>
              <a:t>goals</a:t>
            </a:r>
          </a:p>
          <a:p>
            <a:pPr marL="285750" indent="-285750">
              <a:buFont typeface="Arial" panose="020B0604020202020204" pitchFamily="34" charset="0"/>
              <a:buChar char="•"/>
            </a:pPr>
            <a:endParaRPr lang="en-US" sz="1400" dirty="0" smtClean="0"/>
          </a:p>
          <a:p>
            <a:pPr marL="285750" indent="-285750">
              <a:buFont typeface="Arial" panose="020B0604020202020204" pitchFamily="34" charset="0"/>
              <a:buChar char="•"/>
            </a:pPr>
            <a:r>
              <a:rPr lang="en-US" sz="1400" dirty="0" smtClean="0"/>
              <a:t>EVPRP cost </a:t>
            </a:r>
            <a:r>
              <a:rPr lang="en-US" sz="1400" dirty="0"/>
              <a:t>sharing funds are intended to supplement, not supplant, cost sharing funds provided by colleges, schools, departments, and other </a:t>
            </a:r>
            <a:r>
              <a:rPr lang="en-US" sz="1400" dirty="0" smtClean="0"/>
              <a:t>units</a:t>
            </a:r>
          </a:p>
          <a:p>
            <a:pPr marL="285750" indent="-285750">
              <a:buFont typeface="Arial" panose="020B0604020202020204" pitchFamily="34" charset="0"/>
              <a:buChar char="•"/>
            </a:pPr>
            <a:endParaRPr lang="en-US" sz="1400" dirty="0" smtClean="0"/>
          </a:p>
          <a:p>
            <a:pPr marL="285750" indent="-285750">
              <a:buFont typeface="Arial" panose="020B0604020202020204" pitchFamily="34" charset="0"/>
              <a:buChar char="•"/>
            </a:pPr>
            <a:r>
              <a:rPr lang="en-US" sz="1400" dirty="0" smtClean="0"/>
              <a:t>Cost </a:t>
            </a:r>
            <a:r>
              <a:rPr lang="en-US" sz="1400" dirty="0"/>
              <a:t>sharing commitments on the part of colleges, schools, departments, and other units are necessary to show the units' support of the proposed work, and to prioritize requests within the </a:t>
            </a:r>
            <a:r>
              <a:rPr lang="en-US" sz="1400" dirty="0" smtClean="0"/>
              <a:t>units</a:t>
            </a:r>
          </a:p>
          <a:p>
            <a:pPr marL="285750" indent="-285750">
              <a:buFont typeface="Arial" panose="020B0604020202020204" pitchFamily="34" charset="0"/>
              <a:buChar char="•"/>
            </a:pPr>
            <a:endParaRPr lang="en-US" sz="1400" dirty="0" smtClean="0"/>
          </a:p>
          <a:p>
            <a:pPr marL="285750" indent="-285750">
              <a:buFont typeface="Arial" panose="020B0604020202020204" pitchFamily="34" charset="0"/>
              <a:buChar char="•"/>
            </a:pPr>
            <a:r>
              <a:rPr lang="en-US" sz="1400" dirty="0" smtClean="0"/>
              <a:t>Cost </a:t>
            </a:r>
            <a:r>
              <a:rPr lang="en-US" sz="1400" dirty="0"/>
              <a:t>sharing can be considered for research-related proposals ranging from single investigator proposals to large interdisciplinary proposals, proposals for the acquisition of research instrumentation and equipment, and proposals for the development of research </a:t>
            </a:r>
            <a:r>
              <a:rPr lang="en-US" sz="1400" dirty="0" smtClean="0"/>
              <a:t>facilities</a:t>
            </a:r>
          </a:p>
          <a:p>
            <a:pPr marL="285750" indent="-285750">
              <a:buFont typeface="Arial" panose="020B0604020202020204" pitchFamily="34" charset="0"/>
              <a:buChar char="•"/>
            </a:pPr>
            <a:endParaRPr lang="en-US" sz="1400" dirty="0" smtClean="0"/>
          </a:p>
          <a:p>
            <a:pPr marL="285750" indent="-285750">
              <a:buFont typeface="Arial" panose="020B0604020202020204" pitchFamily="34" charset="0"/>
              <a:buChar char="•"/>
            </a:pPr>
            <a:r>
              <a:rPr lang="en-US" sz="1400" dirty="0" smtClean="0"/>
              <a:t>In </a:t>
            </a:r>
            <a:r>
              <a:rPr lang="en-US" sz="1400" dirty="0"/>
              <a:t>very special cases, cost sharing will be considered for proposals that are not research </a:t>
            </a:r>
            <a:r>
              <a:rPr lang="en-US" sz="1400" dirty="0" smtClean="0"/>
              <a:t>related</a:t>
            </a:r>
            <a:endParaRPr lang="en-US" sz="1400" dirty="0"/>
          </a:p>
        </p:txBody>
      </p:sp>
    </p:spTree>
    <p:extLst>
      <p:ext uri="{BB962C8B-B14F-4D97-AF65-F5344CB8AC3E}">
        <p14:creationId xmlns:p14="http://schemas.microsoft.com/office/powerpoint/2010/main" val="2264734851"/>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Proposals</a:t>
            </a:r>
            <a:endParaRPr lang="en-US" dirty="0"/>
          </a:p>
        </p:txBody>
      </p:sp>
      <p:sp>
        <p:nvSpPr>
          <p:cNvPr id="3" name="Content Placeholder 2"/>
          <p:cNvSpPr>
            <a:spLocks noGrp="1"/>
          </p:cNvSpPr>
          <p:nvPr>
            <p:ph idx="1"/>
          </p:nvPr>
        </p:nvSpPr>
        <p:spPr>
          <a:xfrm>
            <a:off x="175492" y="1129145"/>
            <a:ext cx="8765308" cy="5456383"/>
          </a:xfrm>
        </p:spPr>
        <p:txBody>
          <a:bodyPr>
            <a:noAutofit/>
          </a:bodyPr>
          <a:lstStyle/>
          <a:p>
            <a:r>
              <a:rPr lang="en-US" sz="1400" dirty="0" smtClean="0"/>
              <a:t>The </a:t>
            </a:r>
            <a:r>
              <a:rPr lang="en-US" sz="1400" dirty="0"/>
              <a:t>following priorities guide the allocation of central cost sharing funds </a:t>
            </a:r>
            <a:r>
              <a:rPr lang="en-US" sz="1400" dirty="0" smtClean="0"/>
              <a:t>for </a:t>
            </a:r>
            <a:r>
              <a:rPr lang="en-US" sz="1400" dirty="0"/>
              <a:t>research proposals:</a:t>
            </a:r>
          </a:p>
          <a:p>
            <a:pPr marL="285750" indent="-285750">
              <a:buFont typeface="Arial" panose="020B0604020202020204" pitchFamily="34" charset="0"/>
              <a:buChar char="•"/>
            </a:pPr>
            <a:r>
              <a:rPr lang="en-US" sz="1400" dirty="0" smtClean="0"/>
              <a:t>Top </a:t>
            </a:r>
            <a:r>
              <a:rPr lang="en-US" sz="1400" dirty="0"/>
              <a:t>priority will be given to mandatory cost sharing.  </a:t>
            </a:r>
            <a:r>
              <a:rPr lang="en-US" sz="1400" dirty="0" smtClean="0"/>
              <a:t>Voluntary </a:t>
            </a:r>
            <a:r>
              <a:rPr lang="en-US" sz="1400" dirty="0"/>
              <a:t>cost share support will be provided only in exceptional cases and primarily by the department-level </a:t>
            </a:r>
            <a:r>
              <a:rPr lang="en-US" sz="1400" dirty="0" smtClean="0"/>
              <a:t>unit</a:t>
            </a:r>
            <a:endParaRPr lang="en-US" sz="1400" dirty="0"/>
          </a:p>
          <a:p>
            <a:pPr marL="285750" lvl="0" indent="-285750">
              <a:buFont typeface="Arial" panose="020B0604020202020204" pitchFamily="34" charset="0"/>
              <a:buChar char="•"/>
            </a:pPr>
            <a:r>
              <a:rPr lang="en-US" sz="1400" dirty="0"/>
              <a:t>A mandatory cost sharing requirement does not ensure a University </a:t>
            </a:r>
            <a:r>
              <a:rPr lang="en-US" sz="1400" dirty="0" smtClean="0"/>
              <a:t>contribution</a:t>
            </a:r>
          </a:p>
          <a:p>
            <a:pPr marL="285750" lvl="0" indent="-285750">
              <a:buFont typeface="Arial" panose="020B0604020202020204" pitchFamily="34" charset="0"/>
              <a:buChar char="•"/>
            </a:pPr>
            <a:r>
              <a:rPr lang="en-US" sz="1400" dirty="0" smtClean="0"/>
              <a:t>The </a:t>
            </a:r>
            <a:r>
              <a:rPr lang="en-US" sz="1400" dirty="0"/>
              <a:t>highest quality projects aligned with strategic research </a:t>
            </a:r>
            <a:r>
              <a:rPr lang="en-US" sz="1400" dirty="0" smtClean="0"/>
              <a:t>areas are </a:t>
            </a:r>
            <a:r>
              <a:rPr lang="en-US" sz="1400" dirty="0"/>
              <a:t>given top priority among competing </a:t>
            </a:r>
            <a:r>
              <a:rPr lang="en-US" sz="1400" dirty="0" smtClean="0"/>
              <a:t>projects</a:t>
            </a:r>
            <a:endParaRPr lang="en-US" sz="1400" dirty="0"/>
          </a:p>
          <a:p>
            <a:pPr marL="285750" lvl="0" indent="-285750">
              <a:buFont typeface="Arial" panose="020B0604020202020204" pitchFamily="34" charset="0"/>
              <a:buChar char="•"/>
            </a:pPr>
            <a:r>
              <a:rPr lang="en-US" sz="1400" dirty="0"/>
              <a:t>Units must prioritize the proposed project through their contribution to the proposal cost share </a:t>
            </a:r>
            <a:r>
              <a:rPr lang="en-US" sz="1400" dirty="0" smtClean="0"/>
              <a:t>funding:</a:t>
            </a:r>
          </a:p>
          <a:p>
            <a:pPr marL="1028700" lvl="1">
              <a:buFont typeface="Courier New" panose="02070309020205020404" pitchFamily="49" charset="0"/>
              <a:buChar char="o"/>
            </a:pPr>
            <a:r>
              <a:rPr lang="en-US" sz="1400" dirty="0" smtClean="0"/>
              <a:t>Typically–1/3</a:t>
            </a:r>
            <a:r>
              <a:rPr lang="en-US" sz="1400" dirty="0"/>
              <a:t> University</a:t>
            </a:r>
            <a:r>
              <a:rPr lang="en-US" sz="1400" dirty="0" smtClean="0"/>
              <a:t> and </a:t>
            </a:r>
            <a:r>
              <a:rPr lang="en-US" sz="1400" dirty="0"/>
              <a:t>2/3 provided by </a:t>
            </a:r>
            <a:r>
              <a:rPr lang="en-US" sz="1400" dirty="0" smtClean="0"/>
              <a:t>PI, </a:t>
            </a:r>
            <a:r>
              <a:rPr lang="en-US" sz="1400" dirty="0" err="1" smtClean="0"/>
              <a:t>Dept</a:t>
            </a:r>
            <a:r>
              <a:rPr lang="en-US" sz="1400" dirty="0" smtClean="0"/>
              <a:t>(s</a:t>
            </a:r>
            <a:r>
              <a:rPr lang="en-US" sz="1400" dirty="0"/>
              <a:t>), </a:t>
            </a:r>
            <a:r>
              <a:rPr lang="en-US" sz="1400" dirty="0" smtClean="0"/>
              <a:t>and College(s). Contributions of external contributors</a:t>
            </a:r>
            <a:r>
              <a:rPr lang="en-US" sz="1400" dirty="0"/>
              <a:t> </a:t>
            </a:r>
            <a:r>
              <a:rPr lang="en-US" sz="1400" dirty="0" smtClean="0"/>
              <a:t>will be evaluated and applied on a case-by-case basis to the overall responsibility for cost sharing</a:t>
            </a:r>
          </a:p>
          <a:p>
            <a:pPr marL="1028700" lvl="1">
              <a:buFont typeface="Courier New" panose="02070309020205020404" pitchFamily="49" charset="0"/>
              <a:buChar char="o"/>
            </a:pPr>
            <a:r>
              <a:rPr lang="en-US" sz="1400" dirty="0" smtClean="0"/>
              <a:t>1:1 Matching – </a:t>
            </a:r>
            <a:r>
              <a:rPr lang="en-US" sz="1400" dirty="0" err="1" smtClean="0"/>
              <a:t>Dept</a:t>
            </a:r>
            <a:r>
              <a:rPr lang="en-US" sz="1400" dirty="0" smtClean="0"/>
              <a:t>(s) </a:t>
            </a:r>
            <a:r>
              <a:rPr lang="en-US" sz="1400" dirty="0"/>
              <a:t>and external contributors provide matching closer to 50</a:t>
            </a:r>
            <a:r>
              <a:rPr lang="en-US" sz="1400" dirty="0" smtClean="0"/>
              <a:t>% with balance split </a:t>
            </a:r>
            <a:r>
              <a:rPr lang="en-US" sz="1400" dirty="0"/>
              <a:t>between the colleges and EVPRP </a:t>
            </a:r>
          </a:p>
          <a:p>
            <a:pPr marL="285750" lvl="0" indent="-285750">
              <a:buFont typeface="Arial" panose="020B0604020202020204" pitchFamily="34" charset="0"/>
              <a:buChar char="•"/>
            </a:pPr>
            <a:r>
              <a:rPr lang="en-US" sz="1400" dirty="0"/>
              <a:t>A proposed equipment/facility project should add new capability to the infrastructure of the university, and/or help to </a:t>
            </a:r>
            <a:r>
              <a:rPr lang="en-US" sz="1400" dirty="0" smtClean="0"/>
              <a:t>build future competitiveness</a:t>
            </a:r>
            <a:endParaRPr lang="en-US" sz="1400" dirty="0"/>
          </a:p>
          <a:p>
            <a:pPr marL="285750" indent="-285750">
              <a:buFont typeface="Arial" panose="020B0604020202020204" pitchFamily="34" charset="0"/>
              <a:buChar char="•"/>
            </a:pPr>
            <a:r>
              <a:rPr lang="en-US" sz="1400" dirty="0"/>
              <a:t>A project involving major facility improvements (renovation or construction) </a:t>
            </a:r>
            <a:r>
              <a:rPr lang="en-US" sz="1400" dirty="0" smtClean="0"/>
              <a:t>requires:</a:t>
            </a:r>
          </a:p>
          <a:p>
            <a:pPr marL="1028700" lvl="1">
              <a:buFont typeface="Courier New" panose="02070309020205020404" pitchFamily="49" charset="0"/>
              <a:buChar char="o"/>
            </a:pPr>
            <a:r>
              <a:rPr lang="en-US" sz="1400" dirty="0" smtClean="0"/>
              <a:t>Determination </a:t>
            </a:r>
            <a:r>
              <a:rPr lang="en-US" sz="1400" dirty="0"/>
              <a:t>as to the need and use of existing and/or new </a:t>
            </a:r>
            <a:r>
              <a:rPr lang="en-US" sz="1400" dirty="0" smtClean="0"/>
              <a:t>space</a:t>
            </a:r>
          </a:p>
          <a:p>
            <a:pPr marL="1028700" lvl="1">
              <a:buFont typeface="Courier New" panose="02070309020205020404" pitchFamily="49" charset="0"/>
              <a:buChar char="o"/>
            </a:pPr>
            <a:r>
              <a:rPr lang="en-US" sz="1400" dirty="0" smtClean="0"/>
              <a:t>Detailed </a:t>
            </a:r>
            <a:r>
              <a:rPr lang="en-US" sz="1400" dirty="0"/>
              <a:t>estimate of the renovation/construction costs and </a:t>
            </a:r>
            <a:endParaRPr lang="en-US" sz="1400" dirty="0" smtClean="0"/>
          </a:p>
          <a:p>
            <a:pPr marL="1028700" lvl="1">
              <a:buFont typeface="Courier New" panose="02070309020205020404" pitchFamily="49" charset="0"/>
              <a:buChar char="o"/>
            </a:pPr>
            <a:r>
              <a:rPr lang="en-US" sz="1400" dirty="0" smtClean="0"/>
              <a:t>Evaluation </a:t>
            </a:r>
            <a:r>
              <a:rPr lang="en-US" sz="1400" dirty="0"/>
              <a:t>of institutional space and capital project </a:t>
            </a:r>
            <a:r>
              <a:rPr lang="en-US" sz="1400" dirty="0" smtClean="0"/>
              <a:t>priorities</a:t>
            </a:r>
          </a:p>
          <a:p>
            <a:pPr lvl="1" indent="0">
              <a:buNone/>
            </a:pPr>
            <a:r>
              <a:rPr lang="en-US" sz="1400" dirty="0" smtClean="0"/>
              <a:t>These </a:t>
            </a:r>
            <a:r>
              <a:rPr lang="en-US" sz="1400" dirty="0"/>
              <a:t>assessments are determined in consultation with Physical Facilities and sometimes take a </a:t>
            </a:r>
            <a:r>
              <a:rPr lang="en-US" sz="1400" dirty="0" smtClean="0"/>
              <a:t>great deal of time </a:t>
            </a:r>
            <a:r>
              <a:rPr lang="en-US" sz="1400" dirty="0"/>
              <a:t>to </a:t>
            </a:r>
            <a:r>
              <a:rPr lang="en-US" sz="1400" dirty="0" smtClean="0"/>
              <a:t>evaluate, </a:t>
            </a:r>
            <a:r>
              <a:rPr lang="en-US" sz="1400" dirty="0"/>
              <a:t>especially if architectural and engineering services are </a:t>
            </a:r>
            <a:r>
              <a:rPr lang="en-US" sz="1400" dirty="0" smtClean="0"/>
              <a:t>needed</a:t>
            </a:r>
            <a:endParaRPr lang="en-US" sz="1400" dirty="0"/>
          </a:p>
          <a:p>
            <a:pPr marL="285750" indent="-285750">
              <a:buFont typeface="Arial" panose="020B0604020202020204" pitchFamily="34" charset="0"/>
              <a:buChar char="•"/>
            </a:pPr>
            <a:r>
              <a:rPr lang="en-US" sz="1400" dirty="0" smtClean="0"/>
              <a:t>Institutional </a:t>
            </a:r>
            <a:r>
              <a:rPr lang="en-US" sz="1400" dirty="0"/>
              <a:t>commitments </a:t>
            </a:r>
            <a:r>
              <a:rPr lang="en-US" sz="1400" dirty="0" smtClean="0"/>
              <a:t>for </a:t>
            </a:r>
            <a:r>
              <a:rPr lang="en-US" sz="1400" dirty="0"/>
              <a:t>research projects </a:t>
            </a:r>
            <a:r>
              <a:rPr lang="en-US" sz="1400" dirty="0" smtClean="0"/>
              <a:t>on a voluntary, uncommitted basis will </a:t>
            </a:r>
            <a:r>
              <a:rPr lang="en-US" sz="1400" dirty="0"/>
              <a:t>be considered under special circumstances </a:t>
            </a:r>
            <a:r>
              <a:rPr lang="en-US" sz="1400" dirty="0" smtClean="0"/>
              <a:t>in light of </a:t>
            </a:r>
            <a:r>
              <a:rPr lang="en-US" sz="1400" dirty="0"/>
              <a:t>how the project aligns with the University’s strategic goals</a:t>
            </a:r>
          </a:p>
        </p:txBody>
      </p:sp>
    </p:spTree>
    <p:extLst>
      <p:ext uri="{BB962C8B-B14F-4D97-AF65-F5344CB8AC3E}">
        <p14:creationId xmlns:p14="http://schemas.microsoft.com/office/powerpoint/2010/main" val="1108171100"/>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EVPRP: Process</a:t>
            </a:r>
            <a:endParaRPr lang="en-US" dirty="0"/>
          </a:p>
        </p:txBody>
      </p:sp>
      <p:sp>
        <p:nvSpPr>
          <p:cNvPr id="3" name="Content Placeholder 2"/>
          <p:cNvSpPr>
            <a:spLocks noGrp="1"/>
          </p:cNvSpPr>
          <p:nvPr>
            <p:ph idx="1"/>
          </p:nvPr>
        </p:nvSpPr>
        <p:spPr>
          <a:xfrm>
            <a:off x="337126" y="1267690"/>
            <a:ext cx="8603673" cy="5428674"/>
          </a:xfrm>
        </p:spPr>
        <p:txBody>
          <a:bodyPr>
            <a:normAutofit lnSpcReduction="10000"/>
          </a:bodyPr>
          <a:lstStyle/>
          <a:p>
            <a:pPr marL="285750" indent="-285750">
              <a:buFont typeface="Arial" panose="020B0604020202020204" pitchFamily="34" charset="0"/>
              <a:buChar char="•"/>
            </a:pPr>
            <a:r>
              <a:rPr lang="en-US" sz="1500" dirty="0"/>
              <a:t>All requests for cost sharing should originate </a:t>
            </a:r>
            <a:r>
              <a:rPr lang="en-US" sz="1500" dirty="0" smtClean="0"/>
              <a:t>among </a:t>
            </a:r>
            <a:r>
              <a:rPr lang="en-US" sz="1500" dirty="0"/>
              <a:t>the PI, their Department Head and Associate Dean for Research in accordance with intra-college/school/department </a:t>
            </a:r>
            <a:r>
              <a:rPr lang="en-US" sz="1500" dirty="0" smtClean="0"/>
              <a:t>processes or procedures  </a:t>
            </a:r>
          </a:p>
          <a:p>
            <a:pPr marL="285750" indent="-285750">
              <a:buFont typeface="Arial" panose="020B0604020202020204" pitchFamily="34" charset="0"/>
              <a:buChar char="•"/>
            </a:pPr>
            <a:r>
              <a:rPr lang="en-US" sz="1400" dirty="0"/>
              <a:t>Sufficient lead time </a:t>
            </a:r>
            <a:r>
              <a:rPr lang="en-US" sz="1400" dirty="0" smtClean="0"/>
              <a:t>(no less than 2 weeks) </a:t>
            </a:r>
            <a:r>
              <a:rPr lang="en-US" sz="1400" dirty="0"/>
              <a:t>is needed to </a:t>
            </a:r>
            <a:r>
              <a:rPr lang="en-US" sz="1400" dirty="0" smtClean="0"/>
              <a:t>ensure</a:t>
            </a:r>
            <a:r>
              <a:rPr lang="en-US" sz="1500" dirty="0" smtClean="0"/>
              <a:t> </a:t>
            </a:r>
            <a:r>
              <a:rPr lang="en-US" sz="1500" dirty="0"/>
              <a:t>that all units can consider cost sharing </a:t>
            </a:r>
            <a:r>
              <a:rPr lang="en-US" sz="1500" dirty="0" smtClean="0"/>
              <a:t>requests</a:t>
            </a:r>
          </a:p>
          <a:p>
            <a:pPr marL="285750" indent="-285750">
              <a:buFont typeface="Arial" panose="020B0604020202020204" pitchFamily="34" charset="0"/>
              <a:buChar char="•"/>
            </a:pPr>
            <a:r>
              <a:rPr lang="en-US" sz="1500" dirty="0"/>
              <a:t>Requests for cost sharing from the EVPRP should be made in conjunction with a sponsored program </a:t>
            </a:r>
            <a:r>
              <a:rPr lang="en-US" sz="1500" dirty="0" smtClean="0"/>
              <a:t>proposal</a:t>
            </a:r>
            <a:endParaRPr lang="en-US" sz="1500" dirty="0"/>
          </a:p>
          <a:p>
            <a:pPr marL="285750" indent="-285750">
              <a:buFont typeface="Arial" panose="020B0604020202020204" pitchFamily="34" charset="0"/>
              <a:buChar char="•"/>
            </a:pPr>
            <a:r>
              <a:rPr lang="en-US" sz="1500" dirty="0" smtClean="0"/>
              <a:t>Requests </a:t>
            </a:r>
            <a:r>
              <a:rPr lang="en-US" sz="1500" dirty="0"/>
              <a:t>for research cost sharing funds are initiated at the EVPRP </a:t>
            </a:r>
            <a:r>
              <a:rPr lang="en-US" sz="1500" dirty="0" smtClean="0"/>
              <a:t>website or through the appropriate EVPRP contact.</a:t>
            </a:r>
          </a:p>
          <a:p>
            <a:pPr lvl="1">
              <a:buFont typeface="Courier New" panose="02070309020205020404" pitchFamily="49" charset="0"/>
              <a:buChar char="o"/>
            </a:pPr>
            <a:r>
              <a:rPr lang="en-US" sz="1500" dirty="0" smtClean="0"/>
              <a:t>(</a:t>
            </a:r>
            <a:r>
              <a:rPr lang="en-US" sz="1500" u="sng" dirty="0">
                <a:hlinkClick r:id="rId2"/>
              </a:rPr>
              <a:t>https://</a:t>
            </a:r>
            <a:r>
              <a:rPr lang="en-US" sz="1500" u="sng" dirty="0" smtClean="0">
                <a:hlinkClick r:id="rId2"/>
              </a:rPr>
              <a:t>www.purdue.edu/research/funding-and-grant-writing/cost-sharing.php</a:t>
            </a:r>
            <a:endParaRPr lang="en-US" sz="1500" u="sng" dirty="0" smtClean="0"/>
          </a:p>
          <a:p>
            <a:pPr marL="285750" indent="-285750">
              <a:buFont typeface="Arial" panose="020B0604020202020204" pitchFamily="34" charset="0"/>
              <a:buChar char="•"/>
            </a:pPr>
            <a:r>
              <a:rPr lang="en-US" sz="1500" dirty="0" smtClean="0"/>
              <a:t>Department/School/College-level </a:t>
            </a:r>
            <a:r>
              <a:rPr lang="en-US" sz="1500" dirty="0"/>
              <a:t>awareness and support </a:t>
            </a:r>
            <a:r>
              <a:rPr lang="en-US" sz="1500" dirty="0" smtClean="0"/>
              <a:t>should </a:t>
            </a:r>
            <a:r>
              <a:rPr lang="en-US" sz="1500" dirty="0"/>
              <a:t>be in place prior to obtaining EVPRP </a:t>
            </a:r>
            <a:r>
              <a:rPr lang="en-US" sz="1500" dirty="0" smtClean="0"/>
              <a:t>approvals</a:t>
            </a:r>
          </a:p>
          <a:p>
            <a:pPr marL="285750" indent="-285750">
              <a:buFont typeface="Arial" panose="020B0604020202020204" pitchFamily="34" charset="0"/>
              <a:buChar char="•"/>
            </a:pPr>
            <a:r>
              <a:rPr lang="en-US" sz="1500" dirty="0" smtClean="0"/>
              <a:t>The </a:t>
            </a:r>
            <a:r>
              <a:rPr lang="en-US" sz="1500" dirty="0"/>
              <a:t>EVPRP </a:t>
            </a:r>
            <a:r>
              <a:rPr lang="en-US" sz="1500" dirty="0" smtClean="0"/>
              <a:t>Office will:</a:t>
            </a:r>
          </a:p>
          <a:p>
            <a:pPr marL="738188" lvl="1">
              <a:buFont typeface="Courier New" panose="02070309020205020404" pitchFamily="49" charset="0"/>
              <a:buChar char="o"/>
            </a:pPr>
            <a:r>
              <a:rPr lang="en-US" sz="1500" dirty="0" smtClean="0"/>
              <a:t>Assist </a:t>
            </a:r>
            <a:r>
              <a:rPr lang="en-US" sz="1500" dirty="0"/>
              <a:t>investigators and unit heads in developing a cost sharing package for each </a:t>
            </a:r>
            <a:r>
              <a:rPr lang="en-US" sz="1500" dirty="0" smtClean="0"/>
              <a:t>proposal</a:t>
            </a:r>
            <a:endParaRPr lang="en-US" sz="1500" dirty="0"/>
          </a:p>
          <a:p>
            <a:pPr marL="738188" lvl="1">
              <a:buFont typeface="Courier New" panose="02070309020205020404" pitchFamily="49" charset="0"/>
              <a:buChar char="o"/>
            </a:pPr>
            <a:r>
              <a:rPr lang="en-US" sz="1500" dirty="0" smtClean="0"/>
              <a:t>Provide </a:t>
            </a:r>
            <a:r>
              <a:rPr lang="en-US" sz="1500" dirty="0"/>
              <a:t>the central point of contact for investigators seeking all types of cost sharing and facilitate communication with the Office of the Provost (i.e., Dean of the Graduate School, Associate Vice Provost for Engagement, etc.) to assemble cost sharing </a:t>
            </a:r>
            <a:r>
              <a:rPr lang="en-US" sz="1500" dirty="0" smtClean="0"/>
              <a:t>packages for non-research proposals </a:t>
            </a:r>
            <a:endParaRPr lang="en-US" sz="1500" dirty="0"/>
          </a:p>
          <a:p>
            <a:pPr marL="738188" lvl="1">
              <a:buFont typeface="Courier New" panose="02070309020205020404" pitchFamily="49" charset="0"/>
              <a:buChar char="o"/>
            </a:pPr>
            <a:r>
              <a:rPr lang="en-US" sz="1500" dirty="0" smtClean="0"/>
              <a:t>Be </a:t>
            </a:r>
            <a:r>
              <a:rPr lang="en-US" sz="1500" dirty="0"/>
              <a:t>responsible for reviewing requests for research cost </a:t>
            </a:r>
            <a:r>
              <a:rPr lang="en-US" sz="1500" dirty="0" smtClean="0"/>
              <a:t>sharing; </a:t>
            </a:r>
            <a:r>
              <a:rPr lang="en-US" sz="1500" dirty="0"/>
              <a:t>tracking commitments and </a:t>
            </a:r>
            <a:r>
              <a:rPr lang="en-US" sz="1500" dirty="0" smtClean="0"/>
              <a:t>awards; </a:t>
            </a:r>
            <a:r>
              <a:rPr lang="en-US" sz="1500" dirty="0"/>
              <a:t>interfacing with involved faculty, department and school administration, and Sponsored Program </a:t>
            </a:r>
            <a:r>
              <a:rPr lang="en-US" sz="1500" dirty="0" smtClean="0"/>
              <a:t>Services; </a:t>
            </a:r>
            <a:r>
              <a:rPr lang="en-US" sz="1500" dirty="0"/>
              <a:t>and providing financial status reports to the EVPRP and Provost </a:t>
            </a:r>
            <a:r>
              <a:rPr lang="en-US" sz="1500" dirty="0" smtClean="0"/>
              <a:t>offices</a:t>
            </a:r>
            <a:endParaRPr lang="en-US" sz="1500" dirty="0"/>
          </a:p>
          <a:p>
            <a:endParaRPr lang="en-US" dirty="0"/>
          </a:p>
        </p:txBody>
      </p:sp>
    </p:spTree>
    <p:extLst>
      <p:ext uri="{BB962C8B-B14F-4D97-AF65-F5344CB8AC3E}">
        <p14:creationId xmlns:p14="http://schemas.microsoft.com/office/powerpoint/2010/main" val="1905829012"/>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7127" y="274638"/>
            <a:ext cx="8723745" cy="1143000"/>
          </a:xfrm>
        </p:spPr>
        <p:txBody>
          <a:bodyPr/>
          <a:lstStyle/>
          <a:p>
            <a:r>
              <a:rPr lang="en-US" dirty="0" smtClean="0"/>
              <a:t>Contacts &amp; Additional Information</a:t>
            </a:r>
            <a:endParaRPr lang="en-US" dirty="0"/>
          </a:p>
        </p:txBody>
      </p:sp>
      <p:sp>
        <p:nvSpPr>
          <p:cNvPr id="3" name="Content Placeholder 2"/>
          <p:cNvSpPr>
            <a:spLocks noGrp="1"/>
          </p:cNvSpPr>
          <p:nvPr>
            <p:ph idx="1"/>
          </p:nvPr>
        </p:nvSpPr>
        <p:spPr>
          <a:xfrm>
            <a:off x="337127" y="1267690"/>
            <a:ext cx="8585200" cy="4525963"/>
          </a:xfrm>
        </p:spPr>
        <p:txBody>
          <a:bodyPr>
            <a:normAutofit/>
          </a:bodyPr>
          <a:lstStyle/>
          <a:p>
            <a:r>
              <a:rPr lang="en-US" dirty="0" smtClean="0"/>
              <a:t>Contacts:</a:t>
            </a:r>
          </a:p>
          <a:p>
            <a:pPr lvl="1"/>
            <a:r>
              <a:rPr lang="en-US" dirty="0" smtClean="0"/>
              <a:t>EVPRP </a:t>
            </a:r>
            <a:r>
              <a:rPr lang="en-US" dirty="0"/>
              <a:t>contact:  </a:t>
            </a:r>
            <a:r>
              <a:rPr lang="en-US" b="1" dirty="0"/>
              <a:t>Kristyn Jewell</a:t>
            </a:r>
            <a:r>
              <a:rPr lang="en-US" dirty="0"/>
              <a:t>, </a:t>
            </a:r>
            <a:r>
              <a:rPr lang="en-US" dirty="0" smtClean="0">
                <a:hlinkClick r:id="rId2"/>
              </a:rPr>
              <a:t>kristynj@purdue.edu</a:t>
            </a:r>
            <a:r>
              <a:rPr lang="en-US" dirty="0" smtClean="0"/>
              <a:t>, </a:t>
            </a:r>
            <a:r>
              <a:rPr lang="en-US" dirty="0"/>
              <a:t>494-2876</a:t>
            </a:r>
          </a:p>
          <a:p>
            <a:pPr lvl="1"/>
            <a:endParaRPr lang="en-US" dirty="0"/>
          </a:p>
          <a:p>
            <a:pPr lvl="1"/>
            <a:r>
              <a:rPr lang="en-US" dirty="0"/>
              <a:t>Pre-Award Center contact:  </a:t>
            </a:r>
            <a:r>
              <a:rPr lang="en-US" b="1" dirty="0"/>
              <a:t>Amanda Hamaker</a:t>
            </a:r>
            <a:r>
              <a:rPr lang="en-US" dirty="0"/>
              <a:t>, </a:t>
            </a:r>
            <a:r>
              <a:rPr lang="en-US" u="sng" dirty="0">
                <a:hlinkClick r:id="rId3"/>
              </a:rPr>
              <a:t>ahamaker@purdue.edu</a:t>
            </a:r>
            <a:r>
              <a:rPr lang="en-US" dirty="0"/>
              <a:t>, 496-9647</a:t>
            </a:r>
          </a:p>
          <a:p>
            <a:pPr marL="457200" lvl="1" indent="0">
              <a:buNone/>
            </a:pPr>
            <a:r>
              <a:rPr lang="en-US" dirty="0"/>
              <a:t> </a:t>
            </a:r>
          </a:p>
          <a:p>
            <a:pPr lvl="1"/>
            <a:r>
              <a:rPr lang="en-US" dirty="0" smtClean="0"/>
              <a:t>Business </a:t>
            </a:r>
            <a:r>
              <a:rPr lang="en-US" dirty="0"/>
              <a:t>O</a:t>
            </a:r>
            <a:r>
              <a:rPr lang="en-US" dirty="0" smtClean="0"/>
              <a:t>ffice contact:  </a:t>
            </a:r>
            <a:r>
              <a:rPr lang="en-US" b="1" dirty="0"/>
              <a:t>Katrina Feitz, </a:t>
            </a:r>
            <a:r>
              <a:rPr lang="en-US" u="sng" dirty="0">
                <a:hlinkClick r:id="rId4"/>
              </a:rPr>
              <a:t>kfeitz@purdue.edu</a:t>
            </a:r>
            <a:r>
              <a:rPr lang="en-US" dirty="0"/>
              <a:t>, 494-1885</a:t>
            </a:r>
          </a:p>
          <a:p>
            <a:r>
              <a:rPr lang="en-US" dirty="0"/>
              <a:t> </a:t>
            </a:r>
          </a:p>
          <a:p>
            <a:endParaRPr lang="en-US" dirty="0" smtClean="0"/>
          </a:p>
          <a:p>
            <a:r>
              <a:rPr lang="en-US" dirty="0" smtClean="0"/>
              <a:t>Additional Information:</a:t>
            </a:r>
            <a:endParaRPr lang="en-US" dirty="0"/>
          </a:p>
          <a:p>
            <a:pPr lvl="1"/>
            <a:r>
              <a:rPr lang="en-US" dirty="0"/>
              <a:t>Site: </a:t>
            </a:r>
            <a:r>
              <a:rPr lang="en-US" u="sng" dirty="0">
                <a:hlinkClick r:id="rId5"/>
              </a:rPr>
              <a:t>http://www.purdue.edu/research/funding-and-grant-writing/cost-sharing.php</a:t>
            </a:r>
            <a:endParaRPr lang="en-US" dirty="0"/>
          </a:p>
          <a:p>
            <a:endParaRPr lang="en-US" dirty="0"/>
          </a:p>
        </p:txBody>
      </p:sp>
    </p:spTree>
    <p:extLst>
      <p:ext uri="{BB962C8B-B14F-4D97-AF65-F5344CB8AC3E}">
        <p14:creationId xmlns:p14="http://schemas.microsoft.com/office/powerpoint/2010/main" val="3264619166"/>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8892</TotalTime>
  <Words>1010</Words>
  <Application>Microsoft Office PowerPoint</Application>
  <PresentationFormat>On-screen Show (4:3)</PresentationFormat>
  <Paragraphs>100</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Types of Cost Sharing</vt:lpstr>
      <vt:lpstr>University: General Guidelines</vt:lpstr>
      <vt:lpstr>University: Process</vt:lpstr>
      <vt:lpstr>EVPRP: General Guidelines</vt:lpstr>
      <vt:lpstr>Research Proposals</vt:lpstr>
      <vt:lpstr>EVPRP: Process</vt:lpstr>
      <vt:lpstr>Contacts &amp; Additional Information</vt:lpstr>
    </vt:vector>
  </TitlesOfParts>
  <Company>Purdue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DOCUMENT TITLE SECOND LINE AND THIRD LINE</dc:title>
  <dc:creator>Purdue Marketing Communications</dc:creator>
  <cp:lastModifiedBy>Kristyn Jewell</cp:lastModifiedBy>
  <cp:revision>256</cp:revision>
  <cp:lastPrinted>2016-03-09T18:09:26Z</cp:lastPrinted>
  <dcterms:created xsi:type="dcterms:W3CDTF">2011-09-20T15:44:26Z</dcterms:created>
  <dcterms:modified xsi:type="dcterms:W3CDTF">2016-04-12T19:28:33Z</dcterms:modified>
</cp:coreProperties>
</file>