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4" r:id="rId2"/>
    <p:sldId id="265" r:id="rId3"/>
    <p:sldId id="266" r:id="rId4"/>
    <p:sldId id="267" r:id="rId5"/>
    <p:sldId id="268" r:id="rId6"/>
    <p:sldId id="334" r:id="rId7"/>
    <p:sldId id="386" r:id="rId8"/>
    <p:sldId id="387" r:id="rId9"/>
    <p:sldId id="388" r:id="rId10"/>
    <p:sldId id="389" r:id="rId11"/>
    <p:sldId id="390" r:id="rId12"/>
    <p:sldId id="391" r:id="rId13"/>
    <p:sldId id="392" r:id="rId14"/>
    <p:sldId id="393" r:id="rId15"/>
    <p:sldId id="399" r:id="rId16"/>
    <p:sldId id="395" r:id="rId17"/>
    <p:sldId id="396" r:id="rId18"/>
    <p:sldId id="397" r:id="rId19"/>
    <p:sldId id="279" r:id="rId20"/>
    <p:sldId id="319" r:id="rId21"/>
    <p:sldId id="377" r:id="rId22"/>
    <p:sldId id="381" r:id="rId23"/>
    <p:sldId id="335" r:id="rId24"/>
    <p:sldId id="378" r:id="rId25"/>
    <p:sldId id="340" r:id="rId26"/>
    <p:sldId id="372" r:id="rId27"/>
    <p:sldId id="341" r:id="rId28"/>
    <p:sldId id="382" r:id="rId29"/>
    <p:sldId id="385" r:id="rId30"/>
    <p:sldId id="374" r:id="rId31"/>
    <p:sldId id="337" r:id="rId32"/>
    <p:sldId id="338" r:id="rId33"/>
    <p:sldId id="336" r:id="rId34"/>
    <p:sldId id="287" r:id="rId35"/>
    <p:sldId id="288" r:id="rId36"/>
    <p:sldId id="289" r:id="rId37"/>
    <p:sldId id="298" r:id="rId38"/>
    <p:sldId id="398" r:id="rId39"/>
    <p:sldId id="30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2">
          <p15:clr>
            <a:srgbClr val="A4A3A4"/>
          </p15:clr>
        </p15:guide>
        <p15:guide id="2" pos="5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ke" initials="J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E24"/>
    <a:srgbClr val="A3792C"/>
    <a:srgbClr val="756C66"/>
    <a:srgbClr val="856024"/>
    <a:srgbClr val="D19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702"/>
        <p:guide pos="5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AE9AF-5B02-A343-87BA-BF97CE0E58AE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96C59-4C62-F748-9189-0658811B1D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1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22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96C59-4C62-F748-9189-0658811B1DC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0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http://hyperphysics.phy-astr.gsu.edu/hbase/quantum/xtube.html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535A-3F9D-4842-9FD6-4507BD8FD4A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8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http://hyperphysics.phy-astr.gsu.edu/hbase/quantum/xtube.html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535A-3F9D-4842-9FD6-4507BD8FD4A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8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26C963-CF4C-4566-9DA0-0DDD212D88C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3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A1DA36-6433-476F-A5AB-21A97B5297B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9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0" y="4390739"/>
            <a:ext cx="5080376" cy="1864377"/>
            <a:chOff x="0" y="4390739"/>
            <a:chExt cx="5080376" cy="1864377"/>
          </a:xfrm>
        </p:grpSpPr>
        <p:sp>
          <p:nvSpPr>
            <p:cNvPr id="33" name="Rectangle 32"/>
            <p:cNvSpPr/>
            <p:nvPr/>
          </p:nvSpPr>
          <p:spPr>
            <a:xfrm>
              <a:off x="0" y="4390741"/>
              <a:ext cx="5080376" cy="1864375"/>
            </a:xfrm>
            <a:prstGeom prst="rect">
              <a:avLst/>
            </a:prstGeom>
            <a:solidFill>
              <a:srgbClr val="85602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 descr="Lines_7404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95" r="2920"/>
            <a:stretch/>
          </p:blipFill>
          <p:spPr>
            <a:xfrm>
              <a:off x="752" y="4390739"/>
              <a:ext cx="5079624" cy="186153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0" y="0"/>
            <a:ext cx="9144000" cy="10035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335475" y="4585792"/>
            <a:ext cx="4744901" cy="1655878"/>
          </a:xfrm>
        </p:spPr>
        <p:txBody>
          <a:bodyPr anchor="t">
            <a:noAutofit/>
          </a:bodyPr>
          <a:lstStyle>
            <a:lvl1pPr>
              <a:lnSpc>
                <a:spcPts val="6400"/>
              </a:lnSpc>
              <a:defRPr sz="7000" cap="all">
                <a:solidFill>
                  <a:srgbClr val="D19B23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747499" y="5623128"/>
            <a:ext cx="3112338" cy="311740"/>
          </a:xfrm>
        </p:spPr>
        <p:txBody>
          <a:bodyPr>
            <a:normAutofit/>
          </a:bodyPr>
          <a:lstStyle>
            <a:lvl1pPr>
              <a:defRPr sz="1400" b="1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5747500" y="5918450"/>
            <a:ext cx="3112338" cy="33382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1400">
                <a:solidFill>
                  <a:srgbClr val="A3792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6"/>
          <p:cNvSpPr>
            <a:spLocks noGrp="1"/>
          </p:cNvSpPr>
          <p:nvPr>
            <p:ph type="dt" sz="half" idx="10"/>
          </p:nvPr>
        </p:nvSpPr>
        <p:spPr>
          <a:xfrm>
            <a:off x="5747498" y="6277181"/>
            <a:ext cx="3112591" cy="365125"/>
          </a:xfrm>
          <a:prstGeom prst="rect">
            <a:avLst/>
          </a:prstGeom>
        </p:spPr>
        <p:txBody>
          <a:bodyPr/>
          <a:lstStyle>
            <a:lvl1pPr algn="l">
              <a:defRPr sz="1800"/>
            </a:lvl1pPr>
          </a:lstStyle>
          <a:p>
            <a:r>
              <a:rPr lang="en-US" b="1" dirty="0">
                <a:solidFill>
                  <a:srgbClr val="856024"/>
                </a:solidFill>
                <a:latin typeface="Arial"/>
                <a:cs typeface="Arial"/>
              </a:rPr>
              <a:t>Month day, year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745085" y="4457139"/>
            <a:ext cx="3115004" cy="1165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cap="all">
                <a:solidFill>
                  <a:schemeClr val="tx1">
                    <a:lumMod val="65000"/>
                    <a:lumOff val="35000"/>
                  </a:schemeClr>
                </a:solidFill>
                <a:latin typeface="Impact"/>
              </a:defRPr>
            </a:lvl1pPr>
            <a:lvl2pPr marL="0" indent="0">
              <a:lnSpc>
                <a:spcPts val="8900"/>
              </a:lnSpc>
              <a:spcBef>
                <a:spcPts val="0"/>
              </a:spcBef>
              <a:buFontTx/>
              <a:buNone/>
              <a:defRPr sz="9800" cap="all" baseline="0">
                <a:solidFill>
                  <a:srgbClr val="A3792C"/>
                </a:solidFill>
                <a:latin typeface="Impact"/>
              </a:defRPr>
            </a:lvl2pPr>
            <a:lvl3pPr marL="0" indent="0">
              <a:lnSpc>
                <a:spcPts val="4000"/>
              </a:lnSpc>
              <a:spcBef>
                <a:spcPts val="0"/>
              </a:spcBef>
              <a:buFontTx/>
              <a:buNone/>
              <a:defRPr sz="4000" cap="all" baseline="0">
                <a:solidFill>
                  <a:schemeClr val="bg1">
                    <a:lumMod val="65000"/>
                  </a:schemeClr>
                </a:solidFill>
                <a:latin typeface="Impact"/>
              </a:defRPr>
            </a:lvl3pPr>
          </a:lstStyle>
          <a:p>
            <a:pPr lvl="0"/>
            <a:r>
              <a:rPr lang="en-US" dirty="0"/>
              <a:t>Second Line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43910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98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F79BA3-2E82-4D74-90F6-ECBD82C34AB6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0EDF-27F9-4EBE-B399-4349DCA48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1"/>
            <a:ext cx="9144000" cy="954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204260" y="5974797"/>
            <a:ext cx="2053467" cy="8702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13512" y="4147563"/>
            <a:ext cx="6975508" cy="2304038"/>
            <a:chOff x="-13512" y="4147563"/>
            <a:chExt cx="6975508" cy="2304038"/>
          </a:xfrm>
        </p:grpSpPr>
        <p:sp>
          <p:nvSpPr>
            <p:cNvPr id="20" name="Rectangle 19"/>
            <p:cNvSpPr/>
            <p:nvPr/>
          </p:nvSpPr>
          <p:spPr>
            <a:xfrm>
              <a:off x="-13511" y="4147563"/>
              <a:ext cx="6975507" cy="2304038"/>
            </a:xfrm>
            <a:prstGeom prst="rect">
              <a:avLst/>
            </a:prstGeom>
            <a:solidFill>
              <a:srgbClr val="D19B2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 descr="Lines_30bl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" t="22542" r="22190"/>
            <a:stretch/>
          </p:blipFill>
          <p:spPr>
            <a:xfrm>
              <a:off x="-13512" y="4147563"/>
              <a:ext cx="6975507" cy="2304038"/>
            </a:xfrm>
            <a:prstGeom prst="rect">
              <a:avLst/>
            </a:prstGeom>
          </p:spPr>
        </p:pic>
      </p:grpSp>
      <p:cxnSp>
        <p:nvCxnSpPr>
          <p:cNvPr id="22" name="Straight Connector 21"/>
          <p:cNvCxnSpPr/>
          <p:nvPr userDrawn="1"/>
        </p:nvCxnSpPr>
        <p:spPr>
          <a:xfrm>
            <a:off x="948976" y="5832568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948976" y="6340619"/>
            <a:ext cx="5958973" cy="0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itle 1"/>
          <p:cNvSpPr txBox="1">
            <a:spLocks/>
          </p:cNvSpPr>
          <p:nvPr userDrawn="1"/>
        </p:nvSpPr>
        <p:spPr>
          <a:xfrm>
            <a:off x="796576" y="4303767"/>
            <a:ext cx="6111373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794282" y="4240779"/>
            <a:ext cx="6113667" cy="1591789"/>
          </a:xfrm>
        </p:spPr>
        <p:txBody>
          <a:bodyPr/>
          <a:lstStyle>
            <a:lvl1pPr>
              <a:lnSpc>
                <a:spcPct val="80000"/>
              </a:lnSpc>
              <a:defRPr sz="6500">
                <a:solidFill>
                  <a:srgbClr val="756C66"/>
                </a:solidFill>
              </a:defRPr>
            </a:lvl1pPr>
          </a:lstStyle>
          <a:p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4" hasCustomPrompt="1"/>
          </p:nvPr>
        </p:nvSpPr>
        <p:spPr>
          <a:xfrm>
            <a:off x="794282" y="5799368"/>
            <a:ext cx="6113667" cy="556817"/>
          </a:xfrm>
        </p:spPr>
        <p:txBody>
          <a:bodyPr anchor="t">
            <a:noAutofit/>
          </a:bodyPr>
          <a:lstStyle>
            <a:lvl1pPr algn="l">
              <a:defRPr sz="3200" cap="all">
                <a:solidFill>
                  <a:schemeClr val="bg1"/>
                </a:solidFill>
                <a:latin typeface="Impact"/>
                <a:cs typeface="Impact"/>
              </a:defRPr>
            </a:lvl1pPr>
            <a:lvl2pPr algn="l">
              <a:defRPr>
                <a:latin typeface="Impact"/>
                <a:cs typeface="Impact"/>
              </a:defRPr>
            </a:lvl2pPr>
            <a:lvl3pPr algn="l">
              <a:defRPr>
                <a:latin typeface="Impact"/>
                <a:cs typeface="Impact"/>
              </a:defRPr>
            </a:lvl3pPr>
            <a:lvl4pPr algn="l">
              <a:defRPr>
                <a:latin typeface="Impact"/>
                <a:cs typeface="Impact"/>
              </a:defRPr>
            </a:lvl4pPr>
            <a:lvl5pPr algn="l">
              <a:defRPr>
                <a:latin typeface="Impact"/>
                <a:cs typeface="Impact"/>
              </a:defRPr>
            </a:lvl5pPr>
          </a:lstStyle>
          <a:p>
            <a:pPr lvl="0"/>
            <a:r>
              <a:rPr lang="en-US" dirty="0"/>
              <a:t>Second Line</a:t>
            </a:r>
          </a:p>
        </p:txBody>
      </p:sp>
      <p:pic>
        <p:nvPicPr>
          <p:cNvPr id="29" name="Picture 28" descr="PU_sigtab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12554"/>
          <a:stretch/>
        </p:blipFill>
        <p:spPr>
          <a:xfrm>
            <a:off x="7057556" y="-8411"/>
            <a:ext cx="1942418" cy="102107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13512" y="-8411"/>
            <a:ext cx="6976288" cy="41565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2"/>
          </p:nvPr>
        </p:nvSpPr>
        <p:spPr>
          <a:xfrm>
            <a:off x="457200" y="1608139"/>
            <a:ext cx="8235949" cy="43264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24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427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71604" y="1600373"/>
            <a:ext cx="4015195" cy="43425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79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4853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3440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3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488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948888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03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70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457200" y="941895"/>
            <a:ext cx="8229600" cy="442912"/>
          </a:xfrm>
        </p:spPr>
        <p:txBody>
          <a:bodyPr anchor="t">
            <a:noAutofit/>
          </a:bodyPr>
          <a:lstStyle>
            <a:lvl1pPr marL="0" indent="0">
              <a:buNone/>
              <a:defRPr sz="1800" b="1" cap="all">
                <a:solidFill>
                  <a:srgbClr val="E3AE24"/>
                </a:solidFill>
                <a:latin typeface="Impact"/>
                <a:cs typeface="Impac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13137" y="1271265"/>
            <a:ext cx="9130863" cy="179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09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1"/>
            <a:ext cx="9144000" cy="1331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4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42900" indent="-342900">
              <a:defRPr/>
            </a:lvl2pPr>
            <a:lvl3pPr marL="685800" indent="-342900">
              <a:defRPr/>
            </a:lvl3pPr>
            <a:lvl4pPr marL="1028700" indent="-342900">
              <a:defRPr/>
            </a:lvl4pPr>
            <a:lvl5pPr marL="1371600" indent="-3429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F79BA3-2E82-4D74-90F6-ECBD82C34AB6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60EDF-27F9-4EBE-B399-4349DCA48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71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U_sig132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632"/>
            <a:ext cx="1523874" cy="4791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9157137" cy="915109"/>
            <a:chOff x="0" y="0"/>
            <a:chExt cx="9157137" cy="915109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91510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h2_lines_white.pdf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2" t="22582" r="22582" b="48017"/>
            <a:stretch/>
          </p:blipFill>
          <p:spPr>
            <a:xfrm>
              <a:off x="13137" y="1"/>
              <a:ext cx="9144000" cy="91510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235950" cy="7487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1492"/>
            <a:ext cx="8235950" cy="42214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955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B80C8F5-D920-BB4B-933F-7F3EB43C82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7130" y="1535528"/>
            <a:ext cx="832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7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all">
          <a:solidFill>
            <a:schemeClr val="bg1"/>
          </a:solidFill>
          <a:latin typeface="Impact"/>
          <a:ea typeface="+mj-ea"/>
          <a:cs typeface="Impact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pbadupws.nrc.gov/docs/ML0037/ML003739438.pdf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pbadupws.nrc.gov/docs/ML0037/ML003739505.pdf" TargetMode="Externa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due.edu/ehps/rem/documents/forms/A-4.pdf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.gov/isdh/24345.htm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due.edu/policies/pages/teach_res_outreach/b_14.html" TargetMode="External"/><Relationship Id="rId2" Type="http://schemas.openxmlformats.org/officeDocument/2006/relationships/hyperlink" Target="http://www.purdue.edu/policies/academic-research-affairs/b-14.html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purdue.edu/ehps/rem/documents/programs/radman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njclaus@purdue.edu" TargetMode="External"/><Relationship Id="rId2" Type="http://schemas.openxmlformats.org/officeDocument/2006/relationships/hyperlink" Target="mailto:young127@purdue.edu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rdue.edu/ehps/rem/documents/forms/A-4.pdf" TargetMode="External"/><Relationship Id="rId2" Type="http://schemas.openxmlformats.org/officeDocument/2006/relationships/hyperlink" Target="https://purdue.qualtrics.com/SE/?SID=SV_cOwLr0pRJRmOwsJ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https://www.orau.org/ptp/collection/xraytubescoolidge/GE-D17.jpg" title="X-ray tube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4" b="123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335475" y="6438299"/>
            <a:ext cx="3112338" cy="333828"/>
          </a:xfrm>
        </p:spPr>
        <p:txBody>
          <a:bodyPr/>
          <a:lstStyle/>
          <a:p>
            <a:r>
              <a:rPr lang="en-US" dirty="0"/>
              <a:t>2016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General analytical x-ray safety training</a:t>
            </a:r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D80493-67DF-905D-A446-ADEFD9B8C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26" y="5078248"/>
            <a:ext cx="3748459" cy="6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2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Early Effects (2)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An estimated dose of around 325 rem for young healthy adults </a:t>
            </a:r>
            <a:r>
              <a:rPr lang="en-US" sz="1800" b="1" i="1" dirty="0"/>
              <a:t>without</a:t>
            </a:r>
            <a:r>
              <a:rPr lang="en-US" sz="1800" dirty="0"/>
              <a:t> medical intervention will result in death to 50% of the group within 60 days.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For a dose of less than about 800 rem, an exposed person is likely to survive </a:t>
            </a:r>
            <a:r>
              <a:rPr lang="en-US" sz="1800" b="1" i="1" dirty="0"/>
              <a:t>with</a:t>
            </a:r>
            <a:r>
              <a:rPr lang="en-US" sz="1800" dirty="0"/>
              <a:t> appropriate hospital care.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u="sng" dirty="0"/>
              <a:t>Under normal operation, the occurrence of early effects is highly unlikely. </a:t>
            </a:r>
          </a:p>
          <a:p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Occur years after acute and chronic (low doses over a long time period) exposures.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Possible health effects include: leukemia, cancer, life span shortening, cataracts, and genetic defects.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1028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  - genetic effects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Radiation studies involving fruit flies and mice suggest the possibility of heritable genetic effects in humans if there is radiation damage to the cells of the sperm or eggs.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These effects may show up as genetic defects in the children of exposed individuals and succeeding generations.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Scientists have studied populations of individuals exposed to radiation (e.g., atomic bomb survivors and radiation workers) to identify the presence of heritable genetic effects.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To date, no heritable genetic effects from radiation have ever been observed in any human population exposed to doses ranging from natural background to that received by atomic bomb survivors. </a:t>
            </a:r>
          </a:p>
        </p:txBody>
      </p:sp>
    </p:spTree>
    <p:extLst>
      <p:ext uri="{BB962C8B-B14F-4D97-AF65-F5344CB8AC3E}">
        <p14:creationId xmlns:p14="http://schemas.microsoft.com/office/powerpoint/2010/main" val="428870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Delayed Effects – stochastic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Leukemia, cancer, and genetic effects are considered </a:t>
            </a:r>
            <a:r>
              <a:rPr lang="en-US" sz="1800" i="1" dirty="0"/>
              <a:t>stochastic effects</a:t>
            </a:r>
            <a:r>
              <a:rPr lang="en-US" sz="1800" dirty="0"/>
              <a:t>; the probability of occurrence is dependent of dose.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As dose increases, the probability of occurrence increases.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Conservative studies estimate a 0.04% increase of developing an adverse health effect per rem received.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For additional information, refer to </a:t>
            </a:r>
            <a:r>
              <a:rPr lang="en-US" sz="1800" dirty="0">
                <a:hlinkClick r:id="rId2"/>
              </a:rPr>
              <a:t>Regulatory Guide 8.29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366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565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Government dose Limits</a:t>
            </a:r>
            <a:r>
              <a:rPr lang="en-US" dirty="0"/>
              <a:t>	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 an effort to reduce the risk of potential health effects caused by radiation, the Indiana State Department of Health (ISDH) has set dose limits for those working with radiation producing devices.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These limits are put in place to create an upper limit of how much radiation a worker is allowed to be exposed to within a certain time period.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Individuals who stay below the dose limits: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Will not develop any early effects.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Will maintain a very small risk of developing delayed effects. </a:t>
            </a:r>
          </a:p>
          <a:p>
            <a:r>
              <a:rPr lang="en-US" sz="2400" dirty="0"/>
              <a:t>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</p:txBody>
      </p:sp>
      <p:sp>
        <p:nvSpPr>
          <p:cNvPr id="12083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7CA07-5349-4413-9DF8-FF7C21A46F5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20471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9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D62E4801-A471-43D1-B91F-218828FBC9D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21492"/>
            <a:ext cx="8235950" cy="1564633"/>
          </a:xfrm>
        </p:spPr>
        <p:txBody>
          <a:bodyPr>
            <a:normAutofit/>
          </a:bodyPr>
          <a:lstStyle/>
          <a:p>
            <a:r>
              <a:rPr lang="en-US" sz="2000" dirty="0"/>
              <a:t>The ISDH has permitted Purdue University to use Nuclear Regulatory Commission (NRC) dose limits.  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Dose Limit values</a:t>
            </a:r>
          </a:p>
        </p:txBody>
      </p:sp>
      <p:graphicFrame>
        <p:nvGraphicFramePr>
          <p:cNvPr id="7" name="Content Placeholder 6" descr="Table of radiation dose limits from the ISDH" title="Table of radiation dose limits from the ISDH"/>
          <p:cNvGraphicFramePr>
            <a:graphicFrameLocks/>
          </p:cNvGraphicFramePr>
          <p:nvPr/>
        </p:nvGraphicFramePr>
        <p:xfrm>
          <a:off x="1597374" y="2857817"/>
          <a:ext cx="5955602" cy="19634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57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NRC Dose</a:t>
                      </a:r>
                      <a:r>
                        <a:rPr lang="en-US" sz="2000" baseline="0" dirty="0"/>
                        <a:t> Limits (10 CFR 20.1201)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Section of Body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Limit (rem)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dirty="0"/>
                        <a:t>Whole Body </a:t>
                      </a:r>
                      <a:r>
                        <a:rPr lang="en-US" sz="1800" dirty="0"/>
                        <a:t>(Head</a:t>
                      </a:r>
                      <a:r>
                        <a:rPr lang="en-US" sz="1800" baseline="0" dirty="0"/>
                        <a:t>, torso and organs</a:t>
                      </a:r>
                      <a:r>
                        <a:rPr lang="en-US" sz="1800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55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Lens</a:t>
                      </a:r>
                      <a:r>
                        <a:rPr lang="en-US" b="0" baseline="0" dirty="0"/>
                        <a:t> of the Eye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25000"/>
                        </a:lnSpc>
                        <a:buFont typeface="Monotype Sorts" pitchFamily="2" charset="2"/>
                        <a:buNone/>
                      </a:pPr>
                      <a:r>
                        <a:rPr lang="en-US" sz="1800" dirty="0"/>
                        <a:t>Extremities </a:t>
                      </a:r>
                      <a:r>
                        <a:rPr lang="en-US" sz="1800" baseline="0" dirty="0"/>
                        <a:t> (Hands, forearms, feet and ankles)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866825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Epidemiological studies of the A-bomb survivors, pregnant women who received pelvic X-rays, and animal studies indicate that embryos and fetuses are extremely radiosensitive.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principle effects of radiation on the developing embryo and fetus, are embryonic, fetal, or neonatal death; congenital malformations; growth retardation; and functional impairment, such as mental retardation; and cancer.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effects depend on the stage of gestation, the dose, and the dose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These occurrences are extremely unlikely at Purdue because the doses possible from normal operation are very low.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210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Pregnant individuals should take all precautions possible to keep exposures to the embryo or fetus as low as possible.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Extra precautions are taken by Purdue University for a </a:t>
            </a:r>
            <a:r>
              <a:rPr lang="en-US" sz="1800" i="1" dirty="0"/>
              <a:t>Declared pregnant woman</a:t>
            </a:r>
            <a:r>
              <a:rPr lang="en-US" sz="1800" dirty="0"/>
              <a:t>.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i="1" dirty="0"/>
              <a:t>Declared pregnant woman </a:t>
            </a:r>
            <a:r>
              <a:rPr lang="en-US" sz="1800" dirty="0"/>
              <a:t>means a woman who has voluntarily informed Purdue, in writing, of her pregnancy and the estimated date of conception. 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18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/>
              <a:t>If a declaration is made, it must be given to the Radiation Safety Officer (RSO) in writing.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92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Radiation &amp; pregnancy (3)</a:t>
            </a:r>
          </a:p>
        </p:txBody>
      </p:sp>
      <p:sp>
        <p:nvSpPr>
          <p:cNvPr id="1228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Once in effect, the pregnant worker’s exposure limit will be reduced to 10% of the occupational dose limit.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In addition, that worker will be given a fetal dosimeter to monitor the dose received by the embryo or fetus.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declaration remains in effect until the declared pregnant woman withdraws the declaration in writing or is no longer pregnant.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For additional information, refer to </a:t>
            </a:r>
            <a:r>
              <a:rPr lang="en-US" sz="1800" dirty="0">
                <a:hlinkClick r:id="rId2"/>
              </a:rPr>
              <a:t>Regulatory Guide 8.13</a:t>
            </a:r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</p:txBody>
      </p:sp>
      <p:sp>
        <p:nvSpPr>
          <p:cNvPr id="1228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536A2-CEF4-4B5C-A326-D17D8FFFC6D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94778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orld-nuclear.org/uploadedImages/org/info/Safety_and_Security/Radiation_and_Health/linear_hypothesis.gif" title="The linear no threshold relationship between low doses and risk of adverse health eff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22" y="1911992"/>
            <a:ext cx="289290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721492"/>
            <a:ext cx="5010151" cy="4221416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risk of  developing delayed effects can be decreased by decreasing dose.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Scientists accept the linear no-threshold theory which states that even low-doses carry some risk of developing delayed effects.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goal is not only to remain below the dose limits, but to keep it even lower by trying to keep doses As Low As Reasonably Achievable (ALARA).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ALARA is not just a good idea, it is </a:t>
            </a:r>
            <a:r>
              <a:rPr lang="en-US" sz="1800" b="1" dirty="0"/>
              <a:t>REQUIRED </a:t>
            </a:r>
            <a:r>
              <a:rPr lang="en-US" sz="1800" dirty="0"/>
              <a:t>by law (410 IAC 5 Rule 4).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4000" dirty="0"/>
              <a:t>alara</a:t>
            </a:r>
          </a:p>
        </p:txBody>
      </p:sp>
    </p:spTree>
    <p:extLst>
      <p:ext uri="{BB962C8B-B14F-4D97-AF65-F5344CB8AC3E}">
        <p14:creationId xmlns:p14="http://schemas.microsoft.com/office/powerpoint/2010/main" val="135621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r>
              <a:rPr lang="en-US" sz="1800" dirty="0"/>
              <a:t>X-rays are a type of ionizing electromagnetic radiation.</a:t>
            </a:r>
          </a:p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endParaRPr lang="en-US" sz="1800" dirty="0"/>
          </a:p>
          <a:p>
            <a:pPr marL="347663" indent="-347663">
              <a:buFont typeface="Arial" pitchFamily="34" charset="0"/>
              <a:buChar char="•"/>
              <a:tabLst>
                <a:tab pos="347663" algn="l"/>
              </a:tabLst>
            </a:pPr>
            <a:r>
              <a:rPr lang="en-US" sz="1800" dirty="0"/>
              <a:t>X-rays are a valuable tool, but there are associated health risks.</a:t>
            </a:r>
          </a:p>
          <a:p>
            <a:pPr marL="685800" lvl="1">
              <a:buFont typeface="Arial" panose="020B0604020202020204" pitchFamily="34" charset="0"/>
              <a:buChar char="−"/>
              <a:tabLst>
                <a:tab pos="347663" algn="l"/>
              </a:tabLst>
            </a:pPr>
            <a:r>
              <a:rPr lang="en-US" sz="1800" dirty="0"/>
              <a:t>These risks can be minimized by adhering to certain principles and practices as explained in this presentation. </a:t>
            </a:r>
          </a:p>
          <a:p>
            <a:endParaRPr lang="en-US" sz="1800" dirty="0"/>
          </a:p>
          <a:p>
            <a:pPr marL="347663" indent="-347663">
              <a:buFont typeface="Arial" pitchFamily="34" charset="0"/>
              <a:buChar char="•"/>
            </a:pPr>
            <a:r>
              <a:rPr lang="en-US" sz="1800" dirty="0"/>
              <a:t>X-rays are capable of traveling great distances and penetrating through low-density materials such as wood and plastic. </a:t>
            </a:r>
          </a:p>
          <a:p>
            <a:pPr marL="347663" indent="-347663">
              <a:buFont typeface="Arial" pitchFamily="34" charset="0"/>
              <a:buChar char="•"/>
            </a:pPr>
            <a:endParaRPr lang="en-US" sz="1800" dirty="0"/>
          </a:p>
          <a:p>
            <a:pPr marL="347663" indent="-347663">
              <a:buFont typeface="Arial" pitchFamily="34" charset="0"/>
              <a:buChar char="•"/>
            </a:pPr>
            <a:r>
              <a:rPr lang="en-US" sz="1800" dirty="0"/>
              <a:t>However, they can be blocked or attenuated by shielding made from high-density materials such as lead and concrete.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059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Image describing principles of time, distance, and shiel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1" y="4352493"/>
            <a:ext cx="5519045" cy="17644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8235950" cy="2508453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700" dirty="0"/>
              <a:t>There are several practices that will help you to keep your dose As Low As Reasonably Achievable (ALARA).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u="sng" dirty="0"/>
              <a:t>Time</a:t>
            </a:r>
            <a:r>
              <a:rPr lang="en-US" sz="1700" dirty="0"/>
              <a:t>: Decreasing the time spent in a radiation area results in a lower accumulated dose. Plan work efficiently to avoid spending too much time near X-ray equipment.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u="sng" dirty="0"/>
              <a:t>Distance</a:t>
            </a:r>
            <a:r>
              <a:rPr lang="en-US" sz="1700" dirty="0"/>
              <a:t>: The greater the distance between you and the X-ray unit, the lower the dose.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700" u="sng" dirty="0"/>
              <a:t>Shielding</a:t>
            </a:r>
            <a:r>
              <a:rPr lang="en-US" sz="1700" dirty="0"/>
              <a:t>: The greater the shielding, the lower the dose. Lead and concrete works well to attenuate X-rays.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ALARA principles</a:t>
            </a:r>
          </a:p>
        </p:txBody>
      </p:sp>
    </p:spTree>
    <p:extLst>
      <p:ext uri="{BB962C8B-B14F-4D97-AF65-F5344CB8AC3E}">
        <p14:creationId xmlns:p14="http://schemas.microsoft.com/office/powerpoint/2010/main" val="868392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Ring dosimeter place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17" y="1721492"/>
            <a:ext cx="2743200" cy="2057401"/>
          </a:xfrm>
          <a:prstGeom prst="rect">
            <a:avLst/>
          </a:prstGeom>
        </p:spPr>
      </p:pic>
      <p:pic>
        <p:nvPicPr>
          <p:cNvPr id="5" name="Picture 4" title="Whole-body dosimeter placeme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873" r="4343" b="27408"/>
          <a:stretch/>
        </p:blipFill>
        <p:spPr>
          <a:xfrm rot="10800000">
            <a:off x="6202817" y="3778893"/>
            <a:ext cx="2743200" cy="2048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5647267" cy="422141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Dosimetry – Device worn by radiation users to measure their accumulated dose. It is used to ensure that you do not exceed the government-established dose limits. There are two types:</a:t>
            </a:r>
          </a:p>
          <a:p>
            <a:pPr marL="685800" indent="-338138">
              <a:buFont typeface="+mj-lt"/>
              <a:buAutoNum type="arabicPeriod"/>
            </a:pPr>
            <a:r>
              <a:rPr lang="en-US" sz="1800" dirty="0"/>
              <a:t>Ring – measures dose to the hands, worn on the hand receiving the highest dose with name facing the palm side </a:t>
            </a:r>
          </a:p>
          <a:p>
            <a:pPr marL="685800" indent="-338138">
              <a:buFont typeface="+mj-lt"/>
              <a:buAutoNum type="arabicPeriod"/>
            </a:pPr>
            <a:r>
              <a:rPr lang="en-US" sz="1800" dirty="0"/>
              <a:t>Whole-body – measures dose to the torso and head, worn on the part of the torso that will receive the highest dose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Dosimetry (1)</a:t>
            </a:r>
          </a:p>
        </p:txBody>
      </p:sp>
    </p:spTree>
    <p:extLst>
      <p:ext uri="{BB962C8B-B14F-4D97-AF65-F5344CB8AC3E}">
        <p14:creationId xmlns:p14="http://schemas.microsoft.com/office/powerpoint/2010/main" val="311560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title="Ring dosimeter place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817" y="1721492"/>
            <a:ext cx="2743200" cy="2057401"/>
          </a:xfrm>
          <a:prstGeom prst="rect">
            <a:avLst/>
          </a:prstGeom>
        </p:spPr>
      </p:pic>
      <p:pic>
        <p:nvPicPr>
          <p:cNvPr id="5" name="Picture 4" title="Whole-body dosimeter placemen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873" r="4343" b="27408"/>
          <a:stretch/>
        </p:blipFill>
        <p:spPr>
          <a:xfrm rot="10800000">
            <a:off x="6202817" y="3778893"/>
            <a:ext cx="2743200" cy="2048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5647267" cy="4221416"/>
          </a:xfrm>
        </p:spPr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If issued dosimetry, you </a:t>
            </a:r>
            <a:r>
              <a:rPr lang="en-US" sz="1800" b="1" dirty="0"/>
              <a:t>MUST </a:t>
            </a:r>
            <a:r>
              <a:rPr lang="en-US" sz="1800" dirty="0"/>
              <a:t>wear it every time you are operating X-ray equipment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Dosimetry must be returned at the end of the wear period (monthly or bimonthly), to be analyzed.</a:t>
            </a:r>
          </a:p>
          <a:p>
            <a:pPr marL="685800" indent="-338138">
              <a:buFont typeface="Arial" panose="020B0604020202020204" pitchFamily="34" charset="0"/>
              <a:buChar char="−"/>
            </a:pPr>
            <a:r>
              <a:rPr lang="en-US" sz="1800" dirty="0"/>
              <a:t>Dose measurement may be lost if dosimeter is returned late</a:t>
            </a:r>
          </a:p>
          <a:p>
            <a:pPr marL="685800" indent="-338138">
              <a:buFont typeface="Arial" panose="020B0604020202020204" pitchFamily="34" charset="0"/>
              <a:buChar char="−"/>
            </a:pPr>
            <a:r>
              <a:rPr lang="en-US" sz="1800" dirty="0"/>
              <a:t>Lost dosimetry may result in a monetary fine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Dosimetry (2)</a:t>
            </a:r>
          </a:p>
        </p:txBody>
      </p:sp>
    </p:spTree>
    <p:extLst>
      <p:ext uri="{BB962C8B-B14F-4D97-AF65-F5344CB8AC3E}">
        <p14:creationId xmlns:p14="http://schemas.microsoft.com/office/powerpoint/2010/main" val="2075822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X-ray device safety features, exposure pathways, and safe practices</a:t>
            </a:r>
          </a:p>
        </p:txBody>
      </p:sp>
    </p:spTree>
    <p:extLst>
      <p:ext uri="{BB962C8B-B14F-4D97-AF65-F5344CB8AC3E}">
        <p14:creationId xmlns:p14="http://schemas.microsoft.com/office/powerpoint/2010/main" val="255413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4858226" cy="4221416"/>
          </a:xfrm>
        </p:spPr>
        <p:txBody>
          <a:bodyPr>
            <a:normAutofit/>
          </a:bodyPr>
          <a:lstStyle/>
          <a:p>
            <a:r>
              <a:rPr lang="en-US" sz="1800" dirty="0"/>
              <a:t>X-ray Tube Housing – The X-ray tube is enclosed in a shielded housing. The useful (primary) beam of X-rays exits through the collimator while the remainder is shielded by the housing.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This greatly reduces the dose to surrounding individuals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5431"/>
            <a:ext cx="8601075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Tube housing</a:t>
            </a:r>
          </a:p>
        </p:txBody>
      </p:sp>
      <p:pic>
        <p:nvPicPr>
          <p:cNvPr id="3074" name="Picture 2" descr="http://image.slidesharecdn.com/thex-raytube-140427051125-phpapp01/95/the-x-ray-tube-10-638.jpg?cb=1398575568" title="Tube hous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0667" r="10340" b="16606"/>
          <a:stretch/>
        </p:blipFill>
        <p:spPr bwMode="auto">
          <a:xfrm>
            <a:off x="5260007" y="2038232"/>
            <a:ext cx="3614944" cy="25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741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X-ray on ligh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0" t="32159" r="46213" b="29017"/>
          <a:stretch/>
        </p:blipFill>
        <p:spPr>
          <a:xfrm rot="5400000">
            <a:off x="6241945" y="2706974"/>
            <a:ext cx="1801855" cy="2684592"/>
          </a:xfrm>
          <a:prstGeom prst="rect">
            <a:avLst/>
          </a:prstGeom>
        </p:spPr>
      </p:pic>
      <p:sp>
        <p:nvSpPr>
          <p:cNvPr id="15565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6EC26-96B4-4498-93DB-FE730699D3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457199" y="1721492"/>
            <a:ext cx="4555067" cy="4221416"/>
          </a:xfrm>
        </p:spPr>
        <p:txBody>
          <a:bodyPr>
            <a:normAutofit/>
          </a:bodyPr>
          <a:lstStyle/>
          <a:p>
            <a:r>
              <a:rPr lang="en-US" sz="1800" dirty="0"/>
              <a:t>Warning Light – Indicates that X-rays are being produced.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These are failsafe, meaning X-rays will not be produced if the light is not operational (i.e., If the light is burnt out, X-rays will not be generated).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The warning lights are located at the control panel and/or on the exterior of the device.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/>
          </a:p>
          <a:p>
            <a:endParaRPr lang="en-US" sz="1900" dirty="0"/>
          </a:p>
          <a:p>
            <a:pPr marL="285750" indent="-285750">
              <a:buFont typeface="Arial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Safety Features – Warning lights </a:t>
            </a:r>
          </a:p>
        </p:txBody>
      </p:sp>
      <p:cxnSp>
        <p:nvCxnSpPr>
          <p:cNvPr id="4" name="Straight Arrow Connector 3" title="Arrow pointing at X-ray on light"/>
          <p:cNvCxnSpPr/>
          <p:nvPr/>
        </p:nvCxnSpPr>
        <p:spPr>
          <a:xfrm flipH="1">
            <a:off x="7479064" y="3476567"/>
            <a:ext cx="83179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2" descr="http://photos.labx.com/labx/955000/955363-0.jpg" title="X-ray on l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31429" r="39969" b="64507"/>
          <a:stretch/>
        </p:blipFill>
        <p:spPr bwMode="auto">
          <a:xfrm>
            <a:off x="5800578" y="1560987"/>
            <a:ext cx="2684591" cy="158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 title="Outline the X-ray on icon"/>
          <p:cNvSpPr/>
          <p:nvPr/>
        </p:nvSpPr>
        <p:spPr>
          <a:xfrm>
            <a:off x="6751467" y="1890982"/>
            <a:ext cx="840018" cy="113411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21" descr="X-ray warning light on an analytical X-ray unit." title="X-ray warning light"/>
          <p:cNvPicPr>
            <a:picLocks noChangeAspect="1"/>
          </p:cNvPicPr>
          <p:nvPr/>
        </p:nvPicPr>
        <p:blipFill rotWithShape="1">
          <a:blip r:embed="rId4" cstate="print"/>
          <a:srcRect l="42420" t="8036" r="33469" b="79439"/>
          <a:stretch/>
        </p:blipFill>
        <p:spPr>
          <a:xfrm>
            <a:off x="5800578" y="4993139"/>
            <a:ext cx="2693470" cy="104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26609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1"/>
            <a:ext cx="4914900" cy="436498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Primary Beam – The useful beam of X-rays emitted from the X-ray tube. 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Often capable of acute radiation doses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Scatter Radiation – As X-rays from the primary beam interact with atoms in the sample, many of these will scatter in multiple directions.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The operator and individuals nearby will be exposed to these scattered X-rays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Capable of causing chronic radiation doses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Leakage Radiation – Despite the tube housing and shielded test stands, low-levels of radiation will escape. 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Nearby individuals will be exposed to these leakage radiation.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/>
              <a:t>Capable of causing chronic radiation doses 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49630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Exposure pathway</a:t>
            </a:r>
          </a:p>
        </p:txBody>
      </p:sp>
      <p:pic>
        <p:nvPicPr>
          <p:cNvPr id="4" name="Picture 3" title="primary beam, leakage and scatter"/>
          <p:cNvPicPr>
            <a:picLocks noChangeAspect="1"/>
          </p:cNvPicPr>
          <p:nvPr/>
        </p:nvPicPr>
        <p:blipFill rotWithShape="1">
          <a:blip r:embed="rId2"/>
          <a:srcRect l="74931" t="30494" r="7222" b="19630"/>
          <a:stretch/>
        </p:blipFill>
        <p:spPr>
          <a:xfrm>
            <a:off x="5148468" y="1961569"/>
            <a:ext cx="3890758" cy="30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7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Mandatory safe practices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1"/>
            <a:ext cx="5681133" cy="443377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NEVER</a:t>
            </a:r>
            <a:r>
              <a:rPr lang="en-US" sz="1800" dirty="0"/>
              <a:t> attempt to remove or bypass any system component (e.g. safety features).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These are meant to protect you from harmful radiation doses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 </a:t>
            </a:r>
            <a:r>
              <a:rPr lang="en-US" sz="1800" dirty="0"/>
              <a:t>use hands to hold sample during analysis with the X-ray device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Ensure</a:t>
            </a:r>
            <a:r>
              <a:rPr lang="en-US" sz="1800" dirty="0"/>
              <a:t> that individuals and body parts are not on the other side of the sample or surface being analyzed.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</a:t>
            </a:r>
            <a:r>
              <a:rPr lang="en-US" sz="1800" dirty="0"/>
              <a:t> operate the unit in any manner other than specified in the procedures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3074" name="Picture 2" title="Holding sample with h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5149" r="2761" b="2713"/>
          <a:stretch/>
        </p:blipFill>
        <p:spPr bwMode="auto">
          <a:xfrm>
            <a:off x="6267450" y="2094017"/>
            <a:ext cx="2634763" cy="194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91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Mandatory safe practices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1"/>
            <a:ext cx="5810250" cy="4433775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ALWAYS</a:t>
            </a:r>
            <a:r>
              <a:rPr lang="en-US" sz="1800" dirty="0"/>
              <a:t> follow the ALARA principles discussed earlier</a:t>
            </a:r>
          </a:p>
          <a:p>
            <a:pPr marL="685800" indent="-342900">
              <a:buFont typeface="Arial" panose="020B0604020202020204" pitchFamily="34" charset="0"/>
              <a:buChar char="−"/>
            </a:pPr>
            <a:r>
              <a:rPr lang="en-US" sz="1800" dirty="0"/>
              <a:t>When producing X-rays, don’t stand closer to the device than necessary</a:t>
            </a:r>
          </a:p>
          <a:p>
            <a:pPr marL="685800" indent="-342900">
              <a:buFont typeface="Arial" panose="020B0604020202020204" pitchFamily="34" charset="0"/>
              <a:buChar char="−"/>
            </a:pPr>
            <a:r>
              <a:rPr lang="en-US" sz="1800" dirty="0"/>
              <a:t>When producing X-rays, reduce the amount of time spent around the system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NEVER </a:t>
            </a:r>
            <a:r>
              <a:rPr lang="en-US" sz="1800" dirty="0"/>
              <a:t>place any part of the body in the primary beam or point the X-ray device at an individual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AVOID</a:t>
            </a:r>
            <a:r>
              <a:rPr lang="en-US" sz="1800" dirty="0"/>
              <a:t> placing any part of your body (especially the eyes or hands) near the examination area during measurement.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1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4" name="Picture 3" descr="Figure warning individuals to keep hands and other body parts away from the XRF during use" title="Too close to XR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60073" r="63348" b="21960"/>
          <a:stretch/>
        </p:blipFill>
        <p:spPr bwMode="auto">
          <a:xfrm>
            <a:off x="6267450" y="1794641"/>
            <a:ext cx="2647952" cy="183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812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Mandatory safe practices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</a:t>
            </a:r>
            <a:r>
              <a:rPr lang="en-US" sz="1800" dirty="0"/>
              <a:t> allow anyone other than trained and certified personnel to operate the X-ray device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Maintenance of the X-ray device </a:t>
            </a:r>
            <a:r>
              <a:rPr lang="en-US" sz="1800" b="1" dirty="0"/>
              <a:t>MUST </a:t>
            </a:r>
            <a:r>
              <a:rPr lang="en-US" sz="1800" dirty="0"/>
              <a:t>be performed by trained professionals.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 </a:t>
            </a:r>
            <a:r>
              <a:rPr lang="en-US" sz="1800" dirty="0"/>
              <a:t>operate the X-ray system unless all system components and features are in good repair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b="1" dirty="0"/>
              <a:t>DO NOT </a:t>
            </a:r>
            <a:r>
              <a:rPr lang="en-US" sz="1800" dirty="0"/>
              <a:t>modify the X-ray device in any manner without approval of the radiation safety officer. 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9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Shielding</a:t>
            </a:r>
          </a:p>
        </p:txBody>
      </p:sp>
      <p:pic>
        <p:nvPicPr>
          <p:cNvPr id="2057" name="Picture 9" title="Ability of various materials to shield X-ray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 t="20530" r="66384" b="19160"/>
          <a:stretch/>
        </p:blipFill>
        <p:spPr bwMode="auto">
          <a:xfrm>
            <a:off x="1868381" y="2396044"/>
            <a:ext cx="5394960" cy="369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212" y="1479441"/>
            <a:ext cx="7919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all materials absorb X-rays, dense materials such as lead, steel and concrete are the most effective. Hence, they are the preferred shielding materials. </a:t>
            </a:r>
          </a:p>
        </p:txBody>
      </p:sp>
    </p:spTree>
    <p:extLst>
      <p:ext uri="{BB962C8B-B14F-4D97-AF65-F5344CB8AC3E}">
        <p14:creationId xmlns:p14="http://schemas.microsoft.com/office/powerpoint/2010/main" val="3633107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orkscrewsonline.com/images/brass_key_corkscrew12.jpg" title="Old style key representing 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14" y="2447923"/>
            <a:ext cx="2879735" cy="25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1492"/>
            <a:ext cx="5238750" cy="4221416"/>
          </a:xfrm>
        </p:spPr>
        <p:txBody>
          <a:bodyPr>
            <a:normAutofit/>
          </a:bodyPr>
          <a:lstStyle/>
          <a:p>
            <a:r>
              <a:rPr lang="en-US" sz="1800" dirty="0"/>
              <a:t>The following requirements must be met before you are authorized to use the X-ray device: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Permission from the supervisor responsible for the X-ray device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Completion of EHS’s X-ray safety training (this training presentation)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Submit completed </a:t>
            </a:r>
            <a:r>
              <a:rPr lang="en-US" sz="1800" dirty="0">
                <a:hlinkClick r:id="rId3"/>
              </a:rPr>
              <a:t>A-4 form</a:t>
            </a:r>
            <a:r>
              <a:rPr lang="en-US" sz="1800" dirty="0"/>
              <a:t> to EHS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Specific training from the supervisor for the operation of the X-ray device.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800" dirty="0"/>
              <a:t>Any additional requirements deemed necessary by the supervisor.</a:t>
            </a:r>
          </a:p>
          <a:p>
            <a:pPr marL="685800" lvl="1" indent="-3429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en-US" sz="2400" dirty="0"/>
          </a:p>
          <a:p>
            <a:pPr marL="685800" lvl="1" indent="-3429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Access requirements</a:t>
            </a:r>
          </a:p>
        </p:txBody>
      </p:sp>
    </p:spTree>
    <p:extLst>
      <p:ext uri="{BB962C8B-B14F-4D97-AF65-F5344CB8AC3E}">
        <p14:creationId xmlns:p14="http://schemas.microsoft.com/office/powerpoint/2010/main" val="4195628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Enforcement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Failure to comply with the rules, regulations safe practices established by Indiana State Department of Health or Purdue University can result :</a:t>
            </a:r>
          </a:p>
          <a:p>
            <a:pPr lvl="1"/>
            <a:r>
              <a:rPr lang="en-US" sz="1800" dirty="0"/>
              <a:t>Re-training</a:t>
            </a:r>
          </a:p>
          <a:p>
            <a:pPr lvl="1"/>
            <a:r>
              <a:rPr lang="en-US" sz="1800" dirty="0"/>
              <a:t>Loss of work privileges with X-ray producing devices</a:t>
            </a:r>
          </a:p>
          <a:p>
            <a:pPr lvl="1"/>
            <a:r>
              <a:rPr lang="en-US" sz="1800" dirty="0"/>
              <a:t>Obtaining an injunction or court order to prevent a violation</a:t>
            </a:r>
          </a:p>
          <a:p>
            <a:pPr lvl="1"/>
            <a:r>
              <a:rPr lang="en-US" sz="1800" dirty="0"/>
              <a:t>Civil penalties</a:t>
            </a:r>
          </a:p>
          <a:p>
            <a:pPr lvl="1"/>
            <a:r>
              <a:rPr lang="en-US" sz="1800" dirty="0"/>
              <a:t>Criminal penalties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For willful violation of, attempted violation of or conspiracy to violate any regulation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85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9273C-9095-45EB-A9DF-714D4F1AF551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09675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Security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900" dirty="0"/>
              <a:t>Only the individuals that are listed as Approved Authorized Users on the specific X-ray project as defined by EHS may have the ability to operate the X-ray unit(s).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900" dirty="0"/>
              <a:t>Lab should be locked when not attended by authorized users.</a:t>
            </a:r>
          </a:p>
          <a:p>
            <a:pPr lvl="1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900" dirty="0"/>
              <a:t>Any additional security requirements deemed necessary by the supervisor.</a:t>
            </a:r>
          </a:p>
          <a:p>
            <a:pPr lvl="1"/>
            <a:r>
              <a:rPr lang="en-US" sz="1900" dirty="0"/>
              <a:t>If an unauthorized user is found using the unit, immediately notify the Supervisor/PI. EHS should be contacted to schedule a training for the user in order for them to become authorized.</a:t>
            </a:r>
          </a:p>
          <a:p>
            <a:pPr lvl="1"/>
            <a:r>
              <a:rPr lang="en-US" sz="1900" dirty="0"/>
              <a:t>It is important for all those using the X-ray equipment to be: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900" dirty="0"/>
              <a:t>Trained on the specific unit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900" dirty="0"/>
              <a:t>Trained on X-ray awareness in order to be informed of safety requirements, hazards involved and ways to prevent unnecessary exposures</a:t>
            </a:r>
          </a:p>
          <a:p>
            <a:endParaRPr lang="en-US" sz="1800" dirty="0"/>
          </a:p>
        </p:txBody>
      </p:sp>
      <p:sp>
        <p:nvSpPr>
          <p:cNvPr id="1925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02D7-14AB-4F14-ABE4-163333BFDBF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99089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Regulations and rem</a:t>
            </a:r>
          </a:p>
        </p:txBody>
      </p:sp>
    </p:spTree>
    <p:extLst>
      <p:ext uri="{BB962C8B-B14F-4D97-AF65-F5344CB8AC3E}">
        <p14:creationId xmlns:p14="http://schemas.microsoft.com/office/powerpoint/2010/main" val="255413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State Regulations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</a:t>
            </a:r>
            <a:r>
              <a:rPr lang="en-US" sz="1800" dirty="0">
                <a:hlinkClick r:id="rId2"/>
              </a:rPr>
              <a:t>Indiana State Department of Health (ISDH) </a:t>
            </a:r>
            <a:r>
              <a:rPr lang="en-US" sz="1800" dirty="0"/>
              <a:t>regulates the use of X-ray equipment in Indiana through Title 410 Indiana Administrative Code Article 5: Radiological Health. 410 IAC 5 Rule 2: Registration of Radiation Machine Facilities and Services.</a:t>
            </a:r>
          </a:p>
          <a:p>
            <a:pPr lvl="1"/>
            <a:r>
              <a:rPr lang="en-US" sz="1800" dirty="0"/>
              <a:t>410 IAC 5 Rule 4: Protection and Exposure Standards.</a:t>
            </a:r>
          </a:p>
          <a:p>
            <a:pPr lvl="1"/>
            <a:r>
              <a:rPr lang="en-US" sz="1800" dirty="0"/>
              <a:t>410 IAC 5 Rule 5: Non-Medical Radiography (includes X-ray fluorescent lead based analyzers).</a:t>
            </a:r>
          </a:p>
          <a:p>
            <a:pPr lvl="1"/>
            <a:r>
              <a:rPr lang="en-US" sz="1800" dirty="0"/>
              <a:t>410 IAC 5 Rule 6.1: X-rays in the Healing Arts.</a:t>
            </a:r>
          </a:p>
          <a:p>
            <a:pPr lvl="1"/>
            <a:r>
              <a:rPr lang="en-US" sz="1800" dirty="0"/>
              <a:t>410 IAC 5 Rule 8: Radiation Safety Requirements for Analytical X-Ray Equipment.</a:t>
            </a:r>
          </a:p>
          <a:p>
            <a:pPr lvl="1"/>
            <a:r>
              <a:rPr lang="en-US" sz="1800" dirty="0"/>
              <a:t>410 IAC 5 Rule 9: Radiation Safety Requirements for Particle Accelerators.</a:t>
            </a:r>
          </a:p>
          <a:p>
            <a:pPr lvl="1"/>
            <a:r>
              <a:rPr lang="en-US" sz="1800" dirty="0"/>
              <a:t>410 IAC 5 Rule 10: Notices, Instructions and Reports to Workers; Inspections.</a:t>
            </a:r>
          </a:p>
        </p:txBody>
      </p:sp>
      <p:sp>
        <p:nvSpPr>
          <p:cNvPr id="962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E119F-26CB-48B4-B15F-D3C9C6F73AEE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963726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University organization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radiation safety program is empowered by Purdue University </a:t>
            </a:r>
            <a:r>
              <a:rPr lang="en-US" sz="1800" dirty="0">
                <a:hlinkClick r:id="rId2"/>
              </a:rPr>
              <a:t>Executive Memorandum No. B-14</a:t>
            </a:r>
            <a:endParaRPr lang="en-US" sz="1800" dirty="0">
              <a:hlinkClick r:id="rId3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Purdue University’s radiation policies can be found in the </a:t>
            </a:r>
            <a:r>
              <a:rPr lang="en-US" sz="1800" dirty="0">
                <a:hlinkClick r:id="rId4"/>
              </a:rPr>
              <a:t>Purdue Radiation Safety Manual</a:t>
            </a: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radiation safety program is managed by the: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Radiation Safety Committee (RSC)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Ensures the safety of the University and community in the utilization of all radioactive materials and radiation producing devices at the University or by University faculty, staff or students. </a:t>
            </a:r>
          </a:p>
          <a:p>
            <a:pPr marL="685800" lvl="1" indent="-342900">
              <a:buFont typeface="Arial" panose="020B0604020202020204" pitchFamily="34" charset="0"/>
              <a:buChar char="−"/>
            </a:pPr>
            <a:r>
              <a:rPr lang="en-US" sz="1800" dirty="0"/>
              <a:t>Environmental Health and Safety (EHS)</a:t>
            </a:r>
          </a:p>
          <a:p>
            <a:pPr marL="1085850" lvl="1" indent="-400050">
              <a:buFont typeface="Courier New" panose="02070309020205020404" pitchFamily="49" charset="0"/>
              <a:buChar char="o"/>
            </a:pPr>
            <a:r>
              <a:rPr lang="en-US" sz="1800" dirty="0"/>
              <a:t>Carries out the directives of the RSC. </a:t>
            </a:r>
          </a:p>
          <a:p>
            <a:pPr marL="1028700" lvl="1" indent="-342900"/>
            <a:endParaRPr lang="en-US" sz="2200" dirty="0"/>
          </a:p>
        </p:txBody>
      </p:sp>
      <p:sp>
        <p:nvSpPr>
          <p:cNvPr id="972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F94D8-A366-40FD-B37F-827A0DF9A9D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89187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EHS Responsibilities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EHS is responsible for:</a:t>
            </a:r>
          </a:p>
          <a:p>
            <a:pPr lvl="1"/>
            <a:r>
              <a:rPr lang="en-US" sz="1800" dirty="0"/>
              <a:t>Performing a radiation survey and compliance inspection when X-ray equipment is first installed, and when equipment is relocated or altered in any way that affects radiation safety.</a:t>
            </a:r>
          </a:p>
          <a:p>
            <a:pPr lvl="1"/>
            <a:r>
              <a:rPr lang="en-US" sz="1800" dirty="0"/>
              <a:t>Performing an annual survey and inspection of each X-ray machine.</a:t>
            </a:r>
          </a:p>
          <a:p>
            <a:pPr lvl="1"/>
            <a:r>
              <a:rPr lang="en-US" sz="1800" dirty="0"/>
              <a:t>When necessary, providing dosimetry to monitor radiation dose of users </a:t>
            </a:r>
          </a:p>
          <a:p>
            <a:pPr lvl="1"/>
            <a:r>
              <a:rPr lang="en-US" sz="1800" dirty="0"/>
              <a:t>Providing X-ray safety training for X-ray users.</a:t>
            </a:r>
          </a:p>
          <a:p>
            <a:pPr lvl="1"/>
            <a:r>
              <a:rPr lang="en-US" sz="1800" dirty="0"/>
              <a:t>EHS is also responsible for complying with regulations set forth by the ISDH, for the safe use of radiation producing devices such as X-ray units.</a:t>
            </a:r>
          </a:p>
          <a:p>
            <a:pPr marL="685800" lvl="1">
              <a:buFont typeface="Arial" panose="020B0604020202020204" pitchFamily="34" charset="0"/>
              <a:buChar char="−"/>
            </a:pPr>
            <a:r>
              <a:rPr lang="en-US" sz="1800" dirty="0"/>
              <a:t>This is accomplished by providing training, calibration services, personnel dosimetry to monitor radiation exposure and consulting support for any safety issues identified by Purdue University employees and students.</a:t>
            </a:r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983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9EFFA-C67B-4426-ADEA-6F6E0C06B90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24506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Contact EHS if…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You know or suspect there has been an overexposure to an individual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 X-ray unit is to be moved or modified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Personnel working on the project has been changed (added/dropped)</a:t>
            </a:r>
          </a:p>
        </p:txBody>
      </p:sp>
      <p:sp>
        <p:nvSpPr>
          <p:cNvPr id="19558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9363F-D47E-4193-9F4E-3F76684DE8B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83962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/>
              <a:t>Contacts</a:t>
            </a:r>
            <a:endParaRPr lang="en-US" sz="4000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34340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Joshua A. Young, MS, CLSO</a:t>
            </a:r>
            <a:r>
              <a:rPr lang="en-US" dirty="0"/>
              <a:t>				          765-494-2721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      Radiation Safety Officer (RSO)			                  </a:t>
            </a:r>
            <a:r>
              <a:rPr lang="en-US" dirty="0">
                <a:hlinkClick r:id="rId2"/>
              </a:rPr>
              <a:t>young127@purdue.edu</a:t>
            </a:r>
            <a:endParaRPr lang="en-US" dirty="0"/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	Indiana State Licensed Health Physicist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	Indiana State Licensed X-ray Machine Inspector</a:t>
            </a:r>
          </a:p>
          <a:p>
            <a:pPr eaLnBrk="1" hangingPunct="1">
              <a:lnSpc>
                <a:spcPct val="80000"/>
              </a:lnSpc>
            </a:pPr>
            <a:endParaRPr lang="en-US" b="1" dirty="0"/>
          </a:p>
          <a:p>
            <a:pPr marL="342900" indent="-342900">
              <a:lnSpc>
                <a:spcPct val="80000"/>
              </a:lnSpc>
              <a:buFont typeface="Arial" pitchFamily="34" charset="0"/>
              <a:buChar char="•"/>
            </a:pPr>
            <a:r>
              <a:rPr lang="en-US" b="1" dirty="0"/>
              <a:t>Nathan Claus </a:t>
            </a:r>
            <a:r>
              <a:rPr lang="en-US" dirty="0"/>
              <a:t>				                                  765-494-1478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dirty="0"/>
              <a:t>      Health Physicist							          </a:t>
            </a:r>
            <a:r>
              <a:rPr lang="en-US" dirty="0">
                <a:hlinkClick r:id="rId3"/>
              </a:rPr>
              <a:t>njclaus@purdue.edu</a:t>
            </a:r>
            <a:endParaRPr lang="en-US" dirty="0"/>
          </a:p>
          <a:p>
            <a:pPr>
              <a:lnSpc>
                <a:spcPct val="80000"/>
              </a:lnSpc>
            </a:pPr>
            <a:endParaRPr lang="en-US" b="1" dirty="0"/>
          </a:p>
        </p:txBody>
      </p:sp>
      <p:sp>
        <p:nvSpPr>
          <p:cNvPr id="197639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95317B0F-3F5D-44F2-A979-F5E3240C25D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09124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</p:cNvPr>
          <p:cNvSpPr txBox="1"/>
          <p:nvPr/>
        </p:nvSpPr>
        <p:spPr>
          <a:xfrm>
            <a:off x="2479675" y="4943911"/>
            <a:ext cx="4191000" cy="4616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b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1003">
            <a:schemeClr val="dk2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Click here to begin the test.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 pitchFamily="34" charset="0"/>
              </a:rPr>
              <a:t>This concludes the PowerPoint portion of the training.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Complete the test indicated below. You must have 75% of correct responses to pass.</a:t>
            </a:r>
          </a:p>
          <a:p>
            <a:pPr marL="685800" lvl="1" indent="-342900"/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Your results will be emailed to you and will constitute as your certification of your successful completion of the online portion of your training, if you have passed.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Submit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completed </a:t>
            </a:r>
            <a:r>
              <a:rPr lang="en-US" sz="1800" dirty="0">
                <a:latin typeface="Arial" pitchFamily="34" charset="0"/>
                <a:cs typeface="Arial" pitchFamily="34" charset="0"/>
                <a:hlinkClick r:id="rId3"/>
              </a:rPr>
              <a:t>Form A-4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(make sure that both you AND your Principal Investigator have signed the form), and send through campus mail to: 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Anca </a:t>
            </a:r>
            <a:r>
              <a:rPr lang="en-US" sz="1800" u="sng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Condret</a:t>
            </a:r>
            <a:r>
              <a:rPr lang="en-US" sz="1800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/EHS/HAMP </a:t>
            </a:r>
            <a:endParaRPr lang="en-US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End of training module</a:t>
            </a:r>
          </a:p>
        </p:txBody>
      </p:sp>
    </p:spTree>
    <p:extLst>
      <p:ext uri="{BB962C8B-B14F-4D97-AF65-F5344CB8AC3E}">
        <p14:creationId xmlns:p14="http://schemas.microsoft.com/office/powerpoint/2010/main" val="153341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Production (1)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X-rays are generated in the X-ray tube of the device.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Electrons, that have been accelerated using a high voltage source, are abruptly decelerated by striking a metal target (e.g., copper, molybdenum, and tungsten).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Some of the energy of the electrons that impinge upon the target are converted into X-rays.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6" descr="A diagram of an X-ray tube and X-ray productio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782094"/>
            <a:ext cx="3352800" cy="2162175"/>
          </a:xfrm>
        </p:spPr>
      </p:pic>
    </p:spTree>
    <p:extLst>
      <p:ext uri="{BB962C8B-B14F-4D97-AF65-F5344CB8AC3E}">
        <p14:creationId xmlns:p14="http://schemas.microsoft.com/office/powerpoint/2010/main" val="130121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X-ray Production (2)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294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X-ray production is proportional to operating potential (kVp) and current (mA)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When the X-ray unit is not operating or it is powered down, the high voltage is not applied and X-rays are not produced.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Therefore, there is no danger present when the machine is not operating or it is powered down.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1800" dirty="0"/>
              <a:t>For certain X-ray diffraction units, it is recommended that diffraction units idle at low power instead of powering down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/>
          </a:p>
        </p:txBody>
      </p:sp>
      <p:pic>
        <p:nvPicPr>
          <p:cNvPr id="7" name="Content Placeholder 6" descr="A diagram of an X-ray tube and X-ray productio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2782094"/>
            <a:ext cx="3352800" cy="2162175"/>
          </a:xfrm>
        </p:spPr>
      </p:pic>
    </p:spTree>
    <p:extLst>
      <p:ext uri="{BB962C8B-B14F-4D97-AF65-F5344CB8AC3E}">
        <p14:creationId xmlns:p14="http://schemas.microsoft.com/office/powerpoint/2010/main" val="190001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22922"/>
            <a:ext cx="823595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Biological effects, dose limits and Radiation Safety principles</a:t>
            </a:r>
          </a:p>
        </p:txBody>
      </p:sp>
    </p:spTree>
    <p:extLst>
      <p:ext uri="{BB962C8B-B14F-4D97-AF65-F5344CB8AC3E}">
        <p14:creationId xmlns:p14="http://schemas.microsoft.com/office/powerpoint/2010/main" val="379810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dose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When radiation interacts with living material such as our bodies, they may deposit enough energy to cause biological damage. Biological damage can occur as a result of chemical bonds being broken, DNA damage, and cells being damaged or killed.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Radiation induced health effects are dependent on radiation dose. 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The ‘rem’ is the common unit of dose in the U.S.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1 rem = 1000 </a:t>
            </a:r>
            <a:r>
              <a:rPr lang="en-US" sz="1800" dirty="0" err="1"/>
              <a:t>millirem</a:t>
            </a:r>
            <a:r>
              <a:rPr lang="en-US" sz="1800" dirty="0"/>
              <a:t> (</a:t>
            </a:r>
            <a:r>
              <a:rPr lang="en-US" sz="1800" dirty="0" err="1"/>
              <a:t>mrem</a:t>
            </a:r>
            <a:r>
              <a:rPr lang="en-US" sz="1800" dirty="0"/>
              <a:t>)</a:t>
            </a:r>
          </a:p>
          <a:p>
            <a:pPr marL="690562" lvl="1">
              <a:buFont typeface="Arial" panose="020B0604020202020204" pitchFamily="34" charset="0"/>
              <a:buChar char="−"/>
            </a:pPr>
            <a:r>
              <a:rPr lang="en-US" sz="1800" dirty="0"/>
              <a:t>The ‘</a:t>
            </a:r>
            <a:r>
              <a:rPr lang="en-US" sz="1800" dirty="0" err="1"/>
              <a:t>sievert</a:t>
            </a:r>
            <a:r>
              <a:rPr lang="en-US" sz="1800" dirty="0"/>
              <a:t>’ is the common international unit of dose.</a:t>
            </a:r>
          </a:p>
          <a:p>
            <a:pPr marL="1028700" lvl="1" indent="-342900">
              <a:buFont typeface="Courier New" panose="02070309020205020404" pitchFamily="49" charset="0"/>
              <a:buChar char="o"/>
            </a:pPr>
            <a:r>
              <a:rPr lang="en-US" sz="1800" dirty="0"/>
              <a:t>1 </a:t>
            </a:r>
            <a:r>
              <a:rPr lang="en-US" sz="1800" dirty="0" err="1"/>
              <a:t>sievert</a:t>
            </a:r>
            <a:r>
              <a:rPr lang="en-US" sz="1800" dirty="0"/>
              <a:t> = 100 rem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369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431"/>
            <a:ext cx="8686800" cy="7487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Health Effects of Radiation Exposure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Health Effects from exposure to radiation range from no effect at all to death, including diseases such as cancer. 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 health effects can be divided into two categories:</a:t>
            </a:r>
          </a:p>
          <a:p>
            <a:pPr marL="685800" lvl="1" indent="-339725">
              <a:buFont typeface="+mj-lt"/>
              <a:buAutoNum type="arabicPeriod"/>
            </a:pPr>
            <a:r>
              <a:rPr lang="en-US" sz="1800" dirty="0"/>
              <a:t>Early Effects</a:t>
            </a:r>
          </a:p>
          <a:p>
            <a:pPr marL="685800" lvl="1" indent="-339725">
              <a:buFont typeface="+mj-lt"/>
              <a:buAutoNum type="arabicPeriod"/>
            </a:pPr>
            <a:r>
              <a:rPr lang="en-US" sz="1800" dirty="0"/>
              <a:t>Delayed Effects</a:t>
            </a:r>
          </a:p>
        </p:txBody>
      </p:sp>
    </p:spTree>
    <p:extLst>
      <p:ext uri="{BB962C8B-B14F-4D97-AF65-F5344CB8AC3E}">
        <p14:creationId xmlns:p14="http://schemas.microsoft.com/office/powerpoint/2010/main" val="330693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000" dirty="0"/>
              <a:t>Early Effects (1)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Occur shortly after exposures resulting in large doses (&gt;100 rem), delivered within a short time period (acute exposure)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Acute exposures cause extensive biological damage to cells so that large numbers of cells are killed.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The severity of the health effects is proportional to the dose.</a:t>
            </a:r>
          </a:p>
          <a:p>
            <a:pPr marL="347663" indent="-347663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7663" indent="-347663">
              <a:buFont typeface="Arial" panose="020B0604020202020204" pitchFamily="34" charset="0"/>
              <a:buChar char="•"/>
            </a:pPr>
            <a:r>
              <a:rPr lang="en-US" sz="1800" dirty="0"/>
              <a:t>Possible health effects include: vomiting, diarrhea, skin burns, cataracts, hair loss, fever, lethargy, loss of appetite, changes in blood count, and death.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5064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41518</TotalTime>
  <Words>2835</Words>
  <Application>Microsoft Office PowerPoint</Application>
  <PresentationFormat>On-screen Show (4:3)</PresentationFormat>
  <Paragraphs>269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Courier New</vt:lpstr>
      <vt:lpstr>Impact</vt:lpstr>
      <vt:lpstr>Lucida Grande</vt:lpstr>
      <vt:lpstr>Monotype Sorts</vt:lpstr>
      <vt:lpstr>Office Theme</vt:lpstr>
      <vt:lpstr>General analytical x-ray safety training</vt:lpstr>
      <vt:lpstr>X-rays</vt:lpstr>
      <vt:lpstr>X-ray Shielding</vt:lpstr>
      <vt:lpstr>X-ray Production (1)</vt:lpstr>
      <vt:lpstr>X-ray Production (2)</vt:lpstr>
      <vt:lpstr>Biological effects, dose limits and Radiation Safety principles</vt:lpstr>
      <vt:lpstr>dose</vt:lpstr>
      <vt:lpstr>Health Effects of Radiation Exposure </vt:lpstr>
      <vt:lpstr>Early Effects (1) </vt:lpstr>
      <vt:lpstr>Early Effects (2) </vt:lpstr>
      <vt:lpstr>Delayed Effects </vt:lpstr>
      <vt:lpstr>Delayed Effects  - genetic effects </vt:lpstr>
      <vt:lpstr>Delayed Effects – stochastic  </vt:lpstr>
      <vt:lpstr>Government dose Limits </vt:lpstr>
      <vt:lpstr>Dose Limit values</vt:lpstr>
      <vt:lpstr>Radiation &amp; pregnancy (1)</vt:lpstr>
      <vt:lpstr>Radiation &amp; pregnancy (2)</vt:lpstr>
      <vt:lpstr>Radiation &amp; pregnancy (3)</vt:lpstr>
      <vt:lpstr>alara</vt:lpstr>
      <vt:lpstr>ALARA principles</vt:lpstr>
      <vt:lpstr>Dosimetry (1)</vt:lpstr>
      <vt:lpstr>Dosimetry (2)</vt:lpstr>
      <vt:lpstr>X-ray device safety features, exposure pathways, and safe practices</vt:lpstr>
      <vt:lpstr>Safety features – Tube housing</vt:lpstr>
      <vt:lpstr>Safety Features – Warning lights </vt:lpstr>
      <vt:lpstr>Exposure pathway</vt:lpstr>
      <vt:lpstr>Mandatory safe practices (1)</vt:lpstr>
      <vt:lpstr>Mandatory safe practices (2)</vt:lpstr>
      <vt:lpstr>Mandatory safe practices (3)</vt:lpstr>
      <vt:lpstr>Access requirements</vt:lpstr>
      <vt:lpstr>Enforcement</vt:lpstr>
      <vt:lpstr>Security</vt:lpstr>
      <vt:lpstr>Regulations and rem</vt:lpstr>
      <vt:lpstr>State Regulations</vt:lpstr>
      <vt:lpstr>University organization</vt:lpstr>
      <vt:lpstr>EHS Responsibilities</vt:lpstr>
      <vt:lpstr>Contact EHS if…</vt:lpstr>
      <vt:lpstr>Contacts</vt:lpstr>
      <vt:lpstr>End of training module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SECOND LINE AND THIRD LINE</dc:title>
  <dc:creator>Purdue Marketing Communications</dc:creator>
  <cp:lastModifiedBy>Juristyarini, Pramitha</cp:lastModifiedBy>
  <cp:revision>428</cp:revision>
  <cp:lastPrinted>2012-02-14T22:31:46Z</cp:lastPrinted>
  <dcterms:created xsi:type="dcterms:W3CDTF">2011-09-20T15:44:26Z</dcterms:created>
  <dcterms:modified xsi:type="dcterms:W3CDTF">2023-09-21T20:13:30Z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2023-06-09T12:56:37Z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03399f73-05b2-4ffa-a7fe-73be12c1a835</vt:lpwstr>
  </property>
  <property fmtid="{D5CDD505-2E9C-101B-9397-08002B2CF9AE}" pid="8" name="MSIP_Label_4044bd30-2ed7-4c9d-9d12-46200872a97b_ContentBits">
    <vt:lpwstr>0</vt:lpwstr>
  </property>
</Properties>
</file>