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sldIdLst>
    <p:sldId id="264" r:id="rId2"/>
    <p:sldId id="383" r:id="rId3"/>
    <p:sldId id="395" r:id="rId4"/>
    <p:sldId id="265" r:id="rId5"/>
    <p:sldId id="266" r:id="rId6"/>
    <p:sldId id="267" r:id="rId7"/>
    <p:sldId id="268" r:id="rId8"/>
    <p:sldId id="334" r:id="rId9"/>
    <p:sldId id="350" r:id="rId10"/>
    <p:sldId id="357" r:id="rId11"/>
    <p:sldId id="358" r:id="rId12"/>
    <p:sldId id="359" r:id="rId13"/>
    <p:sldId id="360" r:id="rId14"/>
    <p:sldId id="361" r:id="rId15"/>
    <p:sldId id="362" r:id="rId16"/>
    <p:sldId id="275" r:id="rId17"/>
    <p:sldId id="400" r:id="rId18"/>
    <p:sldId id="365" r:id="rId19"/>
    <p:sldId id="277" r:id="rId20"/>
    <p:sldId id="278" r:id="rId21"/>
    <p:sldId id="279" r:id="rId22"/>
    <p:sldId id="319" r:id="rId23"/>
    <p:sldId id="384" r:id="rId24"/>
    <p:sldId id="385" r:id="rId25"/>
    <p:sldId id="386" r:id="rId26"/>
    <p:sldId id="377" r:id="rId27"/>
    <p:sldId id="381" r:id="rId28"/>
    <p:sldId id="335" r:id="rId29"/>
    <p:sldId id="378" r:id="rId30"/>
    <p:sldId id="387" r:id="rId31"/>
    <p:sldId id="380" r:id="rId32"/>
    <p:sldId id="340" r:id="rId33"/>
    <p:sldId id="392" r:id="rId34"/>
    <p:sldId id="388" r:id="rId35"/>
    <p:sldId id="394" r:id="rId36"/>
    <p:sldId id="372" r:id="rId37"/>
    <p:sldId id="366" r:id="rId38"/>
    <p:sldId id="391" r:id="rId39"/>
    <p:sldId id="396" r:id="rId40"/>
    <p:sldId id="341" r:id="rId41"/>
    <p:sldId id="382" r:id="rId42"/>
    <p:sldId id="397" r:id="rId43"/>
    <p:sldId id="393" r:id="rId44"/>
    <p:sldId id="398" r:id="rId45"/>
    <p:sldId id="399" r:id="rId46"/>
    <p:sldId id="288" r:id="rId47"/>
    <p:sldId id="374" r:id="rId48"/>
    <p:sldId id="337" r:id="rId49"/>
    <p:sldId id="289" r:id="rId50"/>
    <p:sldId id="298" r:id="rId51"/>
    <p:sldId id="300" r:id="rId52"/>
    <p:sldId id="301"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02">
          <p15:clr>
            <a:srgbClr val="A4A3A4"/>
          </p15:clr>
        </p15:guide>
        <p15:guide id="2" pos="55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ke" initials="J" lastIdx="15"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AE24"/>
    <a:srgbClr val="A3792C"/>
    <a:srgbClr val="756C66"/>
    <a:srgbClr val="856024"/>
    <a:srgbClr val="D19B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652" autoAdjust="0"/>
  </p:normalViewPr>
  <p:slideViewPr>
    <p:cSldViewPr snapToGrid="0" snapToObjects="1">
      <p:cViewPr varScale="1">
        <p:scale>
          <a:sx n="106" d="100"/>
          <a:sy n="106" d="100"/>
        </p:scale>
        <p:origin x="1764" y="96"/>
      </p:cViewPr>
      <p:guideLst>
        <p:guide orient="horz" pos="2702"/>
        <p:guide pos="55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2AE9AF-5B02-A343-87BA-BF97CE0E58AE}" type="datetimeFigureOut">
              <a:rPr lang="en-US" smtClean="0"/>
              <a:pPr/>
              <a:t>9/21/2023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696C59-4C62-F748-9189-0658811B1DC6}" type="slidenum">
              <a:rPr lang="en-US" smtClean="0"/>
              <a:pPr/>
              <a:t>‹#›</a:t>
            </a:fld>
            <a:endParaRPr lang="en-US" dirty="0"/>
          </a:p>
        </p:txBody>
      </p:sp>
    </p:spTree>
    <p:extLst>
      <p:ext uri="{BB962C8B-B14F-4D97-AF65-F5344CB8AC3E}">
        <p14:creationId xmlns:p14="http://schemas.microsoft.com/office/powerpoint/2010/main" val="19750174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pPr/>
              <a:t>1</a:t>
            </a:fld>
            <a:endParaRPr lang="en-US" dirty="0"/>
          </a:p>
        </p:txBody>
      </p:sp>
    </p:spTree>
    <p:extLst>
      <p:ext uri="{BB962C8B-B14F-4D97-AF65-F5344CB8AC3E}">
        <p14:creationId xmlns:p14="http://schemas.microsoft.com/office/powerpoint/2010/main" val="680122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pPr/>
              <a:t>2</a:t>
            </a:fld>
            <a:endParaRPr lang="en-US" dirty="0"/>
          </a:p>
        </p:txBody>
      </p:sp>
    </p:spTree>
    <p:extLst>
      <p:ext uri="{BB962C8B-B14F-4D97-AF65-F5344CB8AC3E}">
        <p14:creationId xmlns:p14="http://schemas.microsoft.com/office/powerpoint/2010/main" val="3117325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pPr/>
              <a:t>4</a:t>
            </a:fld>
            <a:endParaRPr lang="en-US" dirty="0"/>
          </a:p>
        </p:txBody>
      </p:sp>
    </p:spTree>
    <p:extLst>
      <p:ext uri="{BB962C8B-B14F-4D97-AF65-F5344CB8AC3E}">
        <p14:creationId xmlns:p14="http://schemas.microsoft.com/office/powerpoint/2010/main" val="3299309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http://hyperphysics.phy-astr.gsu.edu/hbase/quantum/xtube.html</a:t>
            </a:r>
          </a:p>
        </p:txBody>
      </p:sp>
      <p:sp>
        <p:nvSpPr>
          <p:cNvPr id="4" name="Slide Number Placeholder 3"/>
          <p:cNvSpPr>
            <a:spLocks noGrp="1"/>
          </p:cNvSpPr>
          <p:nvPr>
            <p:ph type="sldNum" sz="quarter" idx="10"/>
          </p:nvPr>
        </p:nvSpPr>
        <p:spPr/>
        <p:txBody>
          <a:bodyPr/>
          <a:lstStyle/>
          <a:p>
            <a:fld id="{FC17535A-3F9D-4842-9FD6-4507BD8FD4AB}" type="slidenum">
              <a:rPr lang="en-US" smtClean="0"/>
              <a:pPr/>
              <a:t>6</a:t>
            </a:fld>
            <a:endParaRPr lang="en-US" dirty="0"/>
          </a:p>
        </p:txBody>
      </p:sp>
    </p:spTree>
    <p:extLst>
      <p:ext uri="{BB962C8B-B14F-4D97-AF65-F5344CB8AC3E}">
        <p14:creationId xmlns:p14="http://schemas.microsoft.com/office/powerpoint/2010/main" val="2139487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http://hyperphysics.phy-astr.gsu.edu/hbase/quantum/xtube.html</a:t>
            </a:r>
          </a:p>
        </p:txBody>
      </p:sp>
      <p:sp>
        <p:nvSpPr>
          <p:cNvPr id="4" name="Slide Number Placeholder 3"/>
          <p:cNvSpPr>
            <a:spLocks noGrp="1"/>
          </p:cNvSpPr>
          <p:nvPr>
            <p:ph type="sldNum" sz="quarter" idx="10"/>
          </p:nvPr>
        </p:nvSpPr>
        <p:spPr/>
        <p:txBody>
          <a:bodyPr/>
          <a:lstStyle/>
          <a:p>
            <a:fld id="{FC17535A-3F9D-4842-9FD6-4507BD8FD4AB}" type="slidenum">
              <a:rPr lang="en-US" smtClean="0"/>
              <a:pPr/>
              <a:t>7</a:t>
            </a:fld>
            <a:endParaRPr lang="en-US" dirty="0"/>
          </a:p>
        </p:txBody>
      </p:sp>
    </p:spTree>
    <p:extLst>
      <p:ext uri="{BB962C8B-B14F-4D97-AF65-F5344CB8AC3E}">
        <p14:creationId xmlns:p14="http://schemas.microsoft.com/office/powerpoint/2010/main" val="2139487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noFill/>
          <a:ln>
            <a:solidFill>
              <a:srgbClr val="000000"/>
            </a:solidFill>
            <a:miter lim="800000"/>
            <a:headEnd/>
            <a:tailEnd/>
          </a:ln>
        </p:spPr>
      </p:sp>
      <p:sp>
        <p:nvSpPr>
          <p:cNvPr id="217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2170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C26C963-CF4C-4566-9DA0-0DDD212D88C9}" type="slidenum">
              <a:rPr lang="en-US" smtClean="0"/>
              <a:pPr/>
              <a:t>17</a:t>
            </a:fld>
            <a:endParaRPr lang="en-US" dirty="0"/>
          </a:p>
        </p:txBody>
      </p:sp>
    </p:spTree>
    <p:extLst>
      <p:ext uri="{BB962C8B-B14F-4D97-AF65-F5344CB8AC3E}">
        <p14:creationId xmlns:p14="http://schemas.microsoft.com/office/powerpoint/2010/main" val="6434418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Rectangle 18"/>
          <p:cNvSpPr/>
          <p:nvPr userDrawn="1"/>
        </p:nvSpPr>
        <p:spPr>
          <a:xfrm>
            <a:off x="204260" y="5974797"/>
            <a:ext cx="2053467" cy="8702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2" name="Group 31"/>
          <p:cNvGrpSpPr/>
          <p:nvPr userDrawn="1"/>
        </p:nvGrpSpPr>
        <p:grpSpPr>
          <a:xfrm>
            <a:off x="0" y="4390739"/>
            <a:ext cx="5080376" cy="1864377"/>
            <a:chOff x="0" y="4390739"/>
            <a:chExt cx="5080376" cy="1864377"/>
          </a:xfrm>
        </p:grpSpPr>
        <p:sp>
          <p:nvSpPr>
            <p:cNvPr id="33" name="Rectangle 32"/>
            <p:cNvSpPr/>
            <p:nvPr/>
          </p:nvSpPr>
          <p:spPr>
            <a:xfrm>
              <a:off x="0" y="4390741"/>
              <a:ext cx="5080376" cy="1864375"/>
            </a:xfrm>
            <a:prstGeom prst="rect">
              <a:avLst/>
            </a:prstGeom>
            <a:solidFill>
              <a:srgbClr val="8560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4" name="Picture 33" descr="Lines_7404.pdf"/>
            <p:cNvPicPr>
              <a:picLocks noChangeAspect="1"/>
            </p:cNvPicPr>
            <p:nvPr/>
          </p:nvPicPr>
          <p:blipFill rotWithShape="1">
            <a:blip r:embed="rId2">
              <a:extLst>
                <a:ext uri="{28A0092B-C50C-407E-A947-70E740481C1C}">
                  <a14:useLocalDpi xmlns:a14="http://schemas.microsoft.com/office/drawing/2010/main" val="0"/>
                </a:ext>
              </a:extLst>
            </a:blip>
            <a:srcRect t="64595" r="2920"/>
            <a:stretch/>
          </p:blipFill>
          <p:spPr>
            <a:xfrm>
              <a:off x="752" y="4390739"/>
              <a:ext cx="5079624" cy="1861539"/>
            </a:xfrm>
            <a:prstGeom prst="rect">
              <a:avLst/>
            </a:prstGeom>
          </p:spPr>
        </p:pic>
      </p:grpSp>
      <p:sp>
        <p:nvSpPr>
          <p:cNvPr id="14" name="Rectangle 13"/>
          <p:cNvSpPr/>
          <p:nvPr userDrawn="1"/>
        </p:nvSpPr>
        <p:spPr>
          <a:xfrm>
            <a:off x="0" y="0"/>
            <a:ext cx="9144000" cy="10035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itle 14"/>
          <p:cNvSpPr>
            <a:spLocks noGrp="1"/>
          </p:cNvSpPr>
          <p:nvPr>
            <p:ph type="title" hasCustomPrompt="1"/>
          </p:nvPr>
        </p:nvSpPr>
        <p:spPr>
          <a:xfrm>
            <a:off x="335475" y="4585792"/>
            <a:ext cx="4744901" cy="1655878"/>
          </a:xfrm>
        </p:spPr>
        <p:txBody>
          <a:bodyPr anchor="t">
            <a:noAutofit/>
          </a:bodyPr>
          <a:lstStyle>
            <a:lvl1pPr>
              <a:lnSpc>
                <a:spcPts val="6400"/>
              </a:lnSpc>
              <a:defRPr sz="7000" cap="all">
                <a:solidFill>
                  <a:srgbClr val="D19B23"/>
                </a:solidFill>
              </a:defRPr>
            </a:lvl1pPr>
          </a:lstStyle>
          <a:p>
            <a:r>
              <a:rPr lang="en-US" dirty="0"/>
              <a:t>Document Title</a:t>
            </a:r>
          </a:p>
        </p:txBody>
      </p:sp>
      <p:sp>
        <p:nvSpPr>
          <p:cNvPr id="20" name="Text Placeholder 19"/>
          <p:cNvSpPr>
            <a:spLocks noGrp="1"/>
          </p:cNvSpPr>
          <p:nvPr>
            <p:ph type="body" sz="quarter" idx="14"/>
          </p:nvPr>
        </p:nvSpPr>
        <p:spPr>
          <a:xfrm>
            <a:off x="5747499" y="5623128"/>
            <a:ext cx="3112338" cy="311740"/>
          </a:xfrm>
        </p:spPr>
        <p:txBody>
          <a:bodyPr>
            <a:normAutofit/>
          </a:bodyPr>
          <a:lstStyle>
            <a:lvl1pPr>
              <a:defRPr sz="1400" b="1">
                <a:solidFill>
                  <a:srgbClr val="A3792C"/>
                </a:solidFill>
              </a:defRPr>
            </a:lvl1pPr>
          </a:lstStyle>
          <a:p>
            <a:pPr lvl="0"/>
            <a:r>
              <a:rPr lang="en-US" dirty="0"/>
              <a:t>Click to edit Master text styles</a:t>
            </a:r>
          </a:p>
        </p:txBody>
      </p:sp>
      <p:sp>
        <p:nvSpPr>
          <p:cNvPr id="22" name="Text Placeholder 21"/>
          <p:cNvSpPr>
            <a:spLocks noGrp="1"/>
          </p:cNvSpPr>
          <p:nvPr>
            <p:ph type="body" sz="quarter" idx="15"/>
          </p:nvPr>
        </p:nvSpPr>
        <p:spPr>
          <a:xfrm>
            <a:off x="5747500" y="5918450"/>
            <a:ext cx="3112338" cy="333828"/>
          </a:xfrm>
        </p:spPr>
        <p:txBody>
          <a:bodyPr anchor="t">
            <a:noAutofit/>
          </a:bodyPr>
          <a:lstStyle>
            <a:lvl1pPr>
              <a:lnSpc>
                <a:spcPct val="90000"/>
              </a:lnSpc>
              <a:defRPr sz="1400">
                <a:solidFill>
                  <a:srgbClr val="A3792C"/>
                </a:solidFill>
              </a:defRPr>
            </a:lvl1pPr>
          </a:lstStyle>
          <a:p>
            <a:pPr lvl="0"/>
            <a:r>
              <a:rPr lang="en-US" dirty="0"/>
              <a:t>Click to edit Master text styles</a:t>
            </a:r>
          </a:p>
        </p:txBody>
      </p:sp>
      <p:sp>
        <p:nvSpPr>
          <p:cNvPr id="30" name="Date Placeholder 6"/>
          <p:cNvSpPr>
            <a:spLocks noGrp="1"/>
          </p:cNvSpPr>
          <p:nvPr>
            <p:ph type="dt" sz="half" idx="10"/>
          </p:nvPr>
        </p:nvSpPr>
        <p:spPr>
          <a:xfrm>
            <a:off x="5747498" y="6277181"/>
            <a:ext cx="3112591" cy="365125"/>
          </a:xfrm>
          <a:prstGeom prst="rect">
            <a:avLst/>
          </a:prstGeom>
        </p:spPr>
        <p:txBody>
          <a:bodyPr/>
          <a:lstStyle>
            <a:lvl1pPr algn="l">
              <a:defRPr sz="1800"/>
            </a:lvl1pPr>
          </a:lstStyle>
          <a:p>
            <a:r>
              <a:rPr lang="en-US" b="1" dirty="0">
                <a:solidFill>
                  <a:srgbClr val="856024"/>
                </a:solidFill>
                <a:latin typeface="Arial"/>
                <a:cs typeface="Arial"/>
              </a:rPr>
              <a:t>Month day, year</a:t>
            </a:r>
          </a:p>
        </p:txBody>
      </p:sp>
      <p:sp>
        <p:nvSpPr>
          <p:cNvPr id="31" name="Text Placeholder 3"/>
          <p:cNvSpPr>
            <a:spLocks noGrp="1"/>
          </p:cNvSpPr>
          <p:nvPr>
            <p:ph type="body" sz="quarter" idx="16" hasCustomPrompt="1"/>
          </p:nvPr>
        </p:nvSpPr>
        <p:spPr>
          <a:xfrm>
            <a:off x="5745085" y="4457139"/>
            <a:ext cx="3115004" cy="1165989"/>
          </a:xfrm>
        </p:spPr>
        <p:txBody>
          <a:bodyPr>
            <a:noAutofit/>
          </a:bodyPr>
          <a:lstStyle>
            <a:lvl1pPr>
              <a:lnSpc>
                <a:spcPct val="100000"/>
              </a:lnSpc>
              <a:spcBef>
                <a:spcPts val="0"/>
              </a:spcBef>
              <a:defRPr sz="3200" cap="all">
                <a:solidFill>
                  <a:schemeClr val="tx1">
                    <a:lumMod val="65000"/>
                    <a:lumOff val="35000"/>
                  </a:schemeClr>
                </a:solidFill>
                <a:latin typeface="Impact"/>
              </a:defRPr>
            </a:lvl1pPr>
            <a:lvl2pPr marL="0" indent="0">
              <a:lnSpc>
                <a:spcPts val="8900"/>
              </a:lnSpc>
              <a:spcBef>
                <a:spcPts val="0"/>
              </a:spcBef>
              <a:buFontTx/>
              <a:buNone/>
              <a:defRPr sz="9800" cap="all" baseline="0">
                <a:solidFill>
                  <a:srgbClr val="A3792C"/>
                </a:solidFill>
                <a:latin typeface="Impact"/>
              </a:defRPr>
            </a:lvl2pPr>
            <a:lvl3pPr marL="0" indent="0">
              <a:lnSpc>
                <a:spcPts val="4000"/>
              </a:lnSpc>
              <a:spcBef>
                <a:spcPts val="0"/>
              </a:spcBef>
              <a:buFontTx/>
              <a:buNone/>
              <a:defRPr sz="4000" cap="all" baseline="0">
                <a:solidFill>
                  <a:schemeClr val="bg1">
                    <a:lumMod val="65000"/>
                  </a:schemeClr>
                </a:solidFill>
                <a:latin typeface="Impact"/>
              </a:defRPr>
            </a:lvl3pPr>
          </a:lstStyle>
          <a:p>
            <a:pPr lvl="0"/>
            <a:r>
              <a:rPr lang="en-US" dirty="0"/>
              <a:t>Second Line</a:t>
            </a:r>
            <a:br>
              <a:rPr lang="en-US" dirty="0"/>
            </a:br>
            <a:r>
              <a:rPr lang="en-US" dirty="0"/>
              <a:t>Third Line</a:t>
            </a:r>
          </a:p>
        </p:txBody>
      </p:sp>
      <p:sp>
        <p:nvSpPr>
          <p:cNvPr id="10" name="Picture Placeholder 9"/>
          <p:cNvSpPr>
            <a:spLocks noGrp="1"/>
          </p:cNvSpPr>
          <p:nvPr>
            <p:ph type="pic" sz="quarter" idx="17"/>
          </p:nvPr>
        </p:nvSpPr>
        <p:spPr>
          <a:xfrm>
            <a:off x="0" y="0"/>
            <a:ext cx="9144000" cy="4391025"/>
          </a:xfrm>
        </p:spPr>
        <p:txBody>
          <a:bodyPr/>
          <a:lstStyle/>
          <a:p>
            <a:endParaRPr lang="en-US" dirty="0"/>
          </a:p>
        </p:txBody>
      </p:sp>
    </p:spTree>
    <p:extLst>
      <p:ext uri="{BB962C8B-B14F-4D97-AF65-F5344CB8AC3E}">
        <p14:creationId xmlns:p14="http://schemas.microsoft.com/office/powerpoint/2010/main" val="1960982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0F79BA3-2E82-4D74-90F6-ECBD82C34AB6}" type="datetimeFigureOut">
              <a:rPr lang="en-US" smtClean="0"/>
              <a:pPr/>
              <a:t>9/21/2023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C1960EDF-27F9-4EBE-B399-4349DCA48A5F}" type="slidenum">
              <a:rPr lang="en-US" smtClean="0"/>
              <a:pPr/>
              <a:t>‹#›</a:t>
            </a:fld>
            <a:endParaRPr lang="en-US" dirty="0"/>
          </a:p>
        </p:txBody>
      </p:sp>
    </p:spTree>
    <p:extLst>
      <p:ext uri="{BB962C8B-B14F-4D97-AF65-F5344CB8AC3E}">
        <p14:creationId xmlns:p14="http://schemas.microsoft.com/office/powerpoint/2010/main" val="963009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Rectangle 10"/>
          <p:cNvSpPr/>
          <p:nvPr userDrawn="1"/>
        </p:nvSpPr>
        <p:spPr>
          <a:xfrm>
            <a:off x="0" y="-1"/>
            <a:ext cx="9144000" cy="95451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204260" y="5974797"/>
            <a:ext cx="2053467" cy="8702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9" name="Group 18"/>
          <p:cNvGrpSpPr/>
          <p:nvPr userDrawn="1"/>
        </p:nvGrpSpPr>
        <p:grpSpPr>
          <a:xfrm>
            <a:off x="-13512" y="4147563"/>
            <a:ext cx="6975508" cy="2304038"/>
            <a:chOff x="-13512" y="4147563"/>
            <a:chExt cx="6975508" cy="2304038"/>
          </a:xfrm>
        </p:grpSpPr>
        <p:sp>
          <p:nvSpPr>
            <p:cNvPr id="20" name="Rectangle 19"/>
            <p:cNvSpPr/>
            <p:nvPr/>
          </p:nvSpPr>
          <p:spPr>
            <a:xfrm>
              <a:off x="-13511" y="4147563"/>
              <a:ext cx="6975507" cy="2304038"/>
            </a:xfrm>
            <a:prstGeom prst="rect">
              <a:avLst/>
            </a:prstGeom>
            <a:solidFill>
              <a:srgbClr val="D19B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1" name="Picture 20" descr="Lines_30blk.pdf"/>
            <p:cNvPicPr>
              <a:picLocks noChangeAspect="1"/>
            </p:cNvPicPr>
            <p:nvPr/>
          </p:nvPicPr>
          <p:blipFill rotWithShape="1">
            <a:blip r:embed="rId2">
              <a:extLst>
                <a:ext uri="{28A0092B-C50C-407E-A947-70E740481C1C}">
                  <a14:useLocalDpi xmlns:a14="http://schemas.microsoft.com/office/drawing/2010/main" val="0"/>
                </a:ext>
              </a:extLst>
            </a:blip>
            <a:srcRect l="1525" t="22542" r="22190"/>
            <a:stretch/>
          </p:blipFill>
          <p:spPr>
            <a:xfrm>
              <a:off x="-13512" y="4147563"/>
              <a:ext cx="6975507" cy="2304038"/>
            </a:xfrm>
            <a:prstGeom prst="rect">
              <a:avLst/>
            </a:prstGeom>
          </p:spPr>
        </p:pic>
      </p:grpSp>
      <p:cxnSp>
        <p:nvCxnSpPr>
          <p:cNvPr id="22" name="Straight Connector 21"/>
          <p:cNvCxnSpPr/>
          <p:nvPr userDrawn="1"/>
        </p:nvCxnSpPr>
        <p:spPr>
          <a:xfrm>
            <a:off x="948976" y="5832568"/>
            <a:ext cx="5958973" cy="0"/>
          </a:xfrm>
          <a:prstGeom prst="line">
            <a:avLst/>
          </a:prstGeom>
          <a:ln>
            <a:solidFill>
              <a:srgbClr val="FFFFFF"/>
            </a:solidFill>
            <a:prstDash val="dash"/>
          </a:ln>
        </p:spPr>
        <p:style>
          <a:lnRef idx="1">
            <a:schemeClr val="dk1"/>
          </a:lnRef>
          <a:fillRef idx="0">
            <a:schemeClr val="dk1"/>
          </a:fillRef>
          <a:effectRef idx="0">
            <a:schemeClr val="dk1"/>
          </a:effectRef>
          <a:fontRef idx="minor">
            <a:schemeClr val="tx1"/>
          </a:fontRef>
        </p:style>
      </p:cxnSp>
      <p:cxnSp>
        <p:nvCxnSpPr>
          <p:cNvPr id="25" name="Straight Connector 24"/>
          <p:cNvCxnSpPr/>
          <p:nvPr userDrawn="1"/>
        </p:nvCxnSpPr>
        <p:spPr>
          <a:xfrm>
            <a:off x="948976" y="6340619"/>
            <a:ext cx="5958973" cy="0"/>
          </a:xfrm>
          <a:prstGeom prst="line">
            <a:avLst/>
          </a:prstGeom>
          <a:ln>
            <a:solidFill>
              <a:srgbClr val="FFFFFF"/>
            </a:solidFill>
            <a:prstDash val="dash"/>
          </a:ln>
        </p:spPr>
        <p:style>
          <a:lnRef idx="1">
            <a:schemeClr val="dk1"/>
          </a:lnRef>
          <a:fillRef idx="0">
            <a:schemeClr val="dk1"/>
          </a:fillRef>
          <a:effectRef idx="0">
            <a:schemeClr val="dk1"/>
          </a:effectRef>
          <a:fontRef idx="minor">
            <a:schemeClr val="tx1"/>
          </a:fontRef>
        </p:style>
      </p:cxnSp>
      <p:sp>
        <p:nvSpPr>
          <p:cNvPr id="26" name="Title 1"/>
          <p:cNvSpPr txBox="1">
            <a:spLocks/>
          </p:cNvSpPr>
          <p:nvPr userDrawn="1"/>
        </p:nvSpPr>
        <p:spPr>
          <a:xfrm>
            <a:off x="796576" y="4303767"/>
            <a:ext cx="6111373"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dirty="0">
              <a:solidFill>
                <a:schemeClr val="bg1"/>
              </a:solidFill>
              <a:latin typeface="Impact"/>
              <a:cs typeface="Impact"/>
            </a:endParaRPr>
          </a:p>
        </p:txBody>
      </p:sp>
      <p:sp>
        <p:nvSpPr>
          <p:cNvPr id="4" name="Title 3"/>
          <p:cNvSpPr>
            <a:spLocks noGrp="1"/>
          </p:cNvSpPr>
          <p:nvPr>
            <p:ph type="title" hasCustomPrompt="1"/>
          </p:nvPr>
        </p:nvSpPr>
        <p:spPr>
          <a:xfrm>
            <a:off x="794282" y="4240779"/>
            <a:ext cx="6113667" cy="1591789"/>
          </a:xfrm>
        </p:spPr>
        <p:txBody>
          <a:bodyPr/>
          <a:lstStyle>
            <a:lvl1pPr>
              <a:lnSpc>
                <a:spcPct val="80000"/>
              </a:lnSpc>
              <a:defRPr sz="6500">
                <a:solidFill>
                  <a:srgbClr val="756C66"/>
                </a:solidFill>
              </a:defRPr>
            </a:lvl1pPr>
          </a:lstStyle>
          <a:p>
            <a:r>
              <a:rPr lang="en-US" dirty="0"/>
              <a:t>Section</a:t>
            </a:r>
            <a:br>
              <a:rPr lang="en-US" dirty="0"/>
            </a:br>
            <a:r>
              <a:rPr lang="en-US" dirty="0"/>
              <a:t>Title</a:t>
            </a:r>
          </a:p>
        </p:txBody>
      </p:sp>
      <p:sp>
        <p:nvSpPr>
          <p:cNvPr id="23" name="Content Placeholder 22"/>
          <p:cNvSpPr>
            <a:spLocks noGrp="1"/>
          </p:cNvSpPr>
          <p:nvPr>
            <p:ph sz="quarter" idx="14" hasCustomPrompt="1"/>
          </p:nvPr>
        </p:nvSpPr>
        <p:spPr>
          <a:xfrm>
            <a:off x="794282" y="5799368"/>
            <a:ext cx="6113667" cy="556817"/>
          </a:xfrm>
        </p:spPr>
        <p:txBody>
          <a:bodyPr anchor="t">
            <a:noAutofit/>
          </a:bodyPr>
          <a:lstStyle>
            <a:lvl1pPr algn="l">
              <a:defRPr sz="3200" cap="all">
                <a:solidFill>
                  <a:schemeClr val="bg1"/>
                </a:solidFill>
                <a:latin typeface="Impact"/>
                <a:cs typeface="Impact"/>
              </a:defRPr>
            </a:lvl1pPr>
            <a:lvl2pPr algn="l">
              <a:defRPr>
                <a:latin typeface="Impact"/>
                <a:cs typeface="Impact"/>
              </a:defRPr>
            </a:lvl2pPr>
            <a:lvl3pPr algn="l">
              <a:defRPr>
                <a:latin typeface="Impact"/>
                <a:cs typeface="Impact"/>
              </a:defRPr>
            </a:lvl3pPr>
            <a:lvl4pPr algn="l">
              <a:defRPr>
                <a:latin typeface="Impact"/>
                <a:cs typeface="Impact"/>
              </a:defRPr>
            </a:lvl4pPr>
            <a:lvl5pPr algn="l">
              <a:defRPr>
                <a:latin typeface="Impact"/>
                <a:cs typeface="Impact"/>
              </a:defRPr>
            </a:lvl5pPr>
          </a:lstStyle>
          <a:p>
            <a:pPr lvl="0"/>
            <a:r>
              <a:rPr lang="en-US" dirty="0"/>
              <a:t>Second Line</a:t>
            </a:r>
          </a:p>
        </p:txBody>
      </p:sp>
      <p:pic>
        <p:nvPicPr>
          <p:cNvPr id="29" name="Picture 28" descr="PU_sigtab.eps"/>
          <p:cNvPicPr>
            <a:picLocks noChangeAspect="1"/>
          </p:cNvPicPr>
          <p:nvPr userDrawn="1"/>
        </p:nvPicPr>
        <p:blipFill rotWithShape="1">
          <a:blip r:embed="rId3">
            <a:extLst>
              <a:ext uri="{28A0092B-C50C-407E-A947-70E740481C1C}">
                <a14:useLocalDpi xmlns:a14="http://schemas.microsoft.com/office/drawing/2010/main" val="0"/>
              </a:ext>
            </a:extLst>
          </a:blip>
          <a:srcRect t="-166" b="12554"/>
          <a:stretch/>
        </p:blipFill>
        <p:spPr>
          <a:xfrm>
            <a:off x="7057556" y="-8411"/>
            <a:ext cx="1942418" cy="1021073"/>
          </a:xfrm>
          <a:prstGeom prst="rect">
            <a:avLst/>
          </a:prstGeom>
        </p:spPr>
      </p:pic>
      <p:sp>
        <p:nvSpPr>
          <p:cNvPr id="3" name="Picture Placeholder 2"/>
          <p:cNvSpPr>
            <a:spLocks noGrp="1"/>
          </p:cNvSpPr>
          <p:nvPr>
            <p:ph type="pic" sz="quarter" idx="15"/>
          </p:nvPr>
        </p:nvSpPr>
        <p:spPr>
          <a:xfrm>
            <a:off x="-13512" y="-8411"/>
            <a:ext cx="6976288" cy="4156549"/>
          </a:xfrm>
        </p:spPr>
        <p:txBody>
          <a:bodyPr/>
          <a:lstStyle/>
          <a:p>
            <a:endParaRPr lang="en-US" dirty="0"/>
          </a:p>
        </p:txBody>
      </p:sp>
    </p:spTree>
    <p:extLst>
      <p:ext uri="{BB962C8B-B14F-4D97-AF65-F5344CB8AC3E}">
        <p14:creationId xmlns:p14="http://schemas.microsoft.com/office/powerpoint/2010/main" val="165069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B80C8F5-D920-BB4B-933F-7F3EB43C8215}" type="slidenum">
              <a:rPr lang="en-US" smtClean="0"/>
              <a:pPr/>
              <a:t>‹#›</a:t>
            </a:fld>
            <a:endParaRPr lang="en-US" dirty="0"/>
          </a:p>
        </p:txBody>
      </p:sp>
      <p:sp>
        <p:nvSpPr>
          <p:cNvPr id="5" name="Text Placeholder 2"/>
          <p:cNvSpPr>
            <a:spLocks noGrp="1"/>
          </p:cNvSpPr>
          <p:nvPr>
            <p:ph type="body" idx="11" hasCustomPrompt="1"/>
          </p:nvPr>
        </p:nvSpPr>
        <p:spPr>
          <a:xfrm>
            <a:off x="457200" y="941895"/>
            <a:ext cx="8229600" cy="442912"/>
          </a:xfrm>
        </p:spPr>
        <p:txBody>
          <a:bodyPr anchor="t">
            <a:noAutofit/>
          </a:bodyPr>
          <a:lstStyle>
            <a:lvl1pPr marL="0" indent="0">
              <a:buNone/>
              <a:defRPr sz="1800" b="1" cap="all">
                <a:solidFill>
                  <a:srgbClr val="E3AE24"/>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
        <p:nvSpPr>
          <p:cNvPr id="7" name="Text Placeholder 6"/>
          <p:cNvSpPr>
            <a:spLocks noGrp="1"/>
          </p:cNvSpPr>
          <p:nvPr>
            <p:ph type="body" idx="12"/>
          </p:nvPr>
        </p:nvSpPr>
        <p:spPr>
          <a:xfrm>
            <a:off x="457200" y="1608139"/>
            <a:ext cx="8235949" cy="432646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p:cNvCxnSpPr/>
          <p:nvPr userDrawn="1"/>
        </p:nvCxnSpPr>
        <p:spPr>
          <a:xfrm flipV="1">
            <a:off x="13137" y="1271265"/>
            <a:ext cx="9130863" cy="17985"/>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10024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3948530" cy="4342708"/>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AB80C8F5-D920-BB4B-933F-7F3EB43C8215}" type="slidenum">
              <a:rPr lang="en-US" smtClean="0"/>
              <a:pPr/>
              <a:t>‹#›</a:t>
            </a:fld>
            <a:endParaRPr lang="en-US" dirty="0"/>
          </a:p>
        </p:txBody>
      </p:sp>
      <p:sp>
        <p:nvSpPr>
          <p:cNvPr id="6" name="Picture Placeholder 5"/>
          <p:cNvSpPr>
            <a:spLocks noGrp="1"/>
          </p:cNvSpPr>
          <p:nvPr>
            <p:ph type="pic" sz="quarter" idx="14"/>
          </p:nvPr>
        </p:nvSpPr>
        <p:spPr>
          <a:xfrm>
            <a:off x="4671604" y="1600373"/>
            <a:ext cx="4015195" cy="4342542"/>
          </a:xfrm>
        </p:spPr>
        <p:txBody>
          <a:bodyPr/>
          <a:lstStyle/>
          <a:p>
            <a:endParaRPr lang="en-US" dirty="0"/>
          </a:p>
        </p:txBody>
      </p:sp>
      <p:sp>
        <p:nvSpPr>
          <p:cNvPr id="11" name="Text Placeholder 2"/>
          <p:cNvSpPr>
            <a:spLocks noGrp="1"/>
          </p:cNvSpPr>
          <p:nvPr>
            <p:ph type="body" idx="11" hasCustomPrompt="1"/>
          </p:nvPr>
        </p:nvSpPr>
        <p:spPr>
          <a:xfrm>
            <a:off x="457200" y="941895"/>
            <a:ext cx="8229600" cy="442912"/>
          </a:xfrm>
        </p:spPr>
        <p:txBody>
          <a:bodyPr anchor="t">
            <a:noAutofit/>
          </a:bodyPr>
          <a:lstStyle>
            <a:lvl1pPr marL="0" indent="0">
              <a:buNone/>
              <a:defRPr sz="1800" b="1" cap="all">
                <a:solidFill>
                  <a:srgbClr val="E3AE24"/>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12" name="Straight Connector 11"/>
          <p:cNvCxnSpPr/>
          <p:nvPr userDrawn="1"/>
        </p:nvCxnSpPr>
        <p:spPr>
          <a:xfrm flipV="1">
            <a:off x="13137" y="1271265"/>
            <a:ext cx="9130863" cy="17985"/>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87793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3948530" cy="4334408"/>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1"/>
            <a:ext cx="4038600" cy="4334408"/>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AB80C8F5-D920-BB4B-933F-7F3EB43C8215}" type="slidenum">
              <a:rPr lang="en-US" smtClean="0"/>
              <a:pPr/>
              <a:t>‹#›</a:t>
            </a:fld>
            <a:endParaRPr lang="en-US" dirty="0"/>
          </a:p>
        </p:txBody>
      </p:sp>
      <p:sp>
        <p:nvSpPr>
          <p:cNvPr id="11" name="Text Placeholder 2"/>
          <p:cNvSpPr>
            <a:spLocks noGrp="1"/>
          </p:cNvSpPr>
          <p:nvPr>
            <p:ph type="body" idx="11" hasCustomPrompt="1"/>
          </p:nvPr>
        </p:nvSpPr>
        <p:spPr>
          <a:xfrm>
            <a:off x="457200" y="941895"/>
            <a:ext cx="8229600" cy="442912"/>
          </a:xfrm>
        </p:spPr>
        <p:txBody>
          <a:bodyPr anchor="t">
            <a:noAutofit/>
          </a:bodyPr>
          <a:lstStyle>
            <a:lvl1pPr marL="0" indent="0">
              <a:buNone/>
              <a:defRPr sz="1800" b="1" cap="all">
                <a:solidFill>
                  <a:srgbClr val="E3AE24"/>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12" name="Straight Connector 11"/>
          <p:cNvCxnSpPr/>
          <p:nvPr userDrawn="1"/>
        </p:nvCxnSpPr>
        <p:spPr>
          <a:xfrm flipV="1">
            <a:off x="13137" y="1271265"/>
            <a:ext cx="9130863" cy="17985"/>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83535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39488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3948888" cy="376803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76803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14"/>
          <p:cNvSpPr>
            <a:spLocks noGrp="1"/>
          </p:cNvSpPr>
          <p:nvPr>
            <p:ph type="sldNum" sz="quarter" idx="12"/>
          </p:nvPr>
        </p:nvSpPr>
        <p:spPr/>
        <p:txBody>
          <a:bodyPr/>
          <a:lstStyle>
            <a:lvl1pPr>
              <a:defRPr>
                <a:latin typeface="Arial"/>
                <a:cs typeface="Arial"/>
              </a:defRPr>
            </a:lvl1pPr>
          </a:lstStyle>
          <a:p>
            <a:fld id="{AB80C8F5-D920-BB4B-933F-7F3EB43C8215}" type="slidenum">
              <a:rPr lang="en-US" smtClean="0"/>
              <a:pPr/>
              <a:t>‹#›</a:t>
            </a:fld>
            <a:endParaRPr lang="en-US" dirty="0"/>
          </a:p>
        </p:txBody>
      </p:sp>
      <p:sp>
        <p:nvSpPr>
          <p:cNvPr id="13" name="Text Placeholder 2"/>
          <p:cNvSpPr>
            <a:spLocks noGrp="1"/>
          </p:cNvSpPr>
          <p:nvPr>
            <p:ph type="body" idx="11" hasCustomPrompt="1"/>
          </p:nvPr>
        </p:nvSpPr>
        <p:spPr>
          <a:xfrm>
            <a:off x="457200" y="941895"/>
            <a:ext cx="8229600" cy="442912"/>
          </a:xfrm>
        </p:spPr>
        <p:txBody>
          <a:bodyPr anchor="t">
            <a:noAutofit/>
          </a:bodyPr>
          <a:lstStyle>
            <a:lvl1pPr marL="0" indent="0">
              <a:buNone/>
              <a:defRPr sz="1800" b="1" cap="all">
                <a:solidFill>
                  <a:srgbClr val="E3AE24"/>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14" name="Straight Connector 13"/>
          <p:cNvCxnSpPr/>
          <p:nvPr userDrawn="1"/>
        </p:nvCxnSpPr>
        <p:spPr>
          <a:xfrm flipV="1">
            <a:off x="13137" y="1271265"/>
            <a:ext cx="9130863" cy="17985"/>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23700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AB80C8F5-D920-BB4B-933F-7F3EB43C8215}" type="slidenum">
              <a:rPr lang="en-US" smtClean="0"/>
              <a:pPr/>
              <a:t>‹#›</a:t>
            </a:fld>
            <a:endParaRPr lang="en-US" dirty="0"/>
          </a:p>
        </p:txBody>
      </p:sp>
      <p:sp>
        <p:nvSpPr>
          <p:cNvPr id="8" name="Text Placeholder 2"/>
          <p:cNvSpPr>
            <a:spLocks noGrp="1"/>
          </p:cNvSpPr>
          <p:nvPr>
            <p:ph type="body" idx="11" hasCustomPrompt="1"/>
          </p:nvPr>
        </p:nvSpPr>
        <p:spPr>
          <a:xfrm>
            <a:off x="457200" y="941895"/>
            <a:ext cx="8229600" cy="442912"/>
          </a:xfrm>
        </p:spPr>
        <p:txBody>
          <a:bodyPr anchor="t">
            <a:noAutofit/>
          </a:bodyPr>
          <a:lstStyle>
            <a:lvl1pPr marL="0" indent="0">
              <a:buNone/>
              <a:defRPr sz="1800" b="1" cap="all">
                <a:solidFill>
                  <a:srgbClr val="E3AE24"/>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9" name="Straight Connector 8"/>
          <p:cNvCxnSpPr/>
          <p:nvPr userDrawn="1"/>
        </p:nvCxnSpPr>
        <p:spPr>
          <a:xfrm flipV="1">
            <a:off x="13137" y="1271265"/>
            <a:ext cx="9130863" cy="17985"/>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80091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userDrawn="1"/>
        </p:nvSpPr>
        <p:spPr>
          <a:xfrm>
            <a:off x="0" y="-1"/>
            <a:ext cx="9144000" cy="13316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0"/>
          </p:nvPr>
        </p:nvSpPr>
        <p:spPr/>
        <p:txBody>
          <a:bodyPr/>
          <a:lstStyle/>
          <a:p>
            <a:fld id="{AB80C8F5-D920-BB4B-933F-7F3EB43C8215}" type="slidenum">
              <a:rPr lang="en-US" smtClean="0"/>
              <a:pPr/>
              <a:t>‹#›</a:t>
            </a:fld>
            <a:endParaRPr lang="en-US" dirty="0"/>
          </a:p>
        </p:txBody>
      </p:sp>
    </p:spTree>
    <p:extLst>
      <p:ext uri="{BB962C8B-B14F-4D97-AF65-F5344CB8AC3E}">
        <p14:creationId xmlns:p14="http://schemas.microsoft.com/office/powerpoint/2010/main" val="1894847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marL="342900" indent="-342900">
              <a:defRPr/>
            </a:lvl2pPr>
            <a:lvl3pPr marL="685800" indent="-342900">
              <a:defRPr/>
            </a:lvl3pPr>
            <a:lvl4pPr marL="1028700" indent="-342900">
              <a:defRPr/>
            </a:lvl4pPr>
            <a:lvl5pPr marL="1371600" indent="-3429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0F79BA3-2E82-4D74-90F6-ECBD82C34AB6}" type="datetimeFigureOut">
              <a:rPr lang="en-US" smtClean="0"/>
              <a:pPr/>
              <a:t>9/21/2023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C1960EDF-27F9-4EBE-B399-4349DCA48A5F}" type="slidenum">
              <a:rPr lang="en-US" smtClean="0"/>
              <a:pPr/>
              <a:t>‹#›</a:t>
            </a:fld>
            <a:endParaRPr lang="en-US" dirty="0"/>
          </a:p>
        </p:txBody>
      </p:sp>
    </p:spTree>
    <p:extLst>
      <p:ext uri="{BB962C8B-B14F-4D97-AF65-F5344CB8AC3E}">
        <p14:creationId xmlns:p14="http://schemas.microsoft.com/office/powerpoint/2010/main" val="709711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tif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PU_sig132.tif"/>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457200" y="6075632"/>
            <a:ext cx="1523874" cy="479171"/>
          </a:xfrm>
          <a:prstGeom prst="rect">
            <a:avLst/>
          </a:prstGeom>
        </p:spPr>
      </p:pic>
      <p:grpSp>
        <p:nvGrpSpPr>
          <p:cNvPr id="18" name="Group 17"/>
          <p:cNvGrpSpPr/>
          <p:nvPr userDrawn="1"/>
        </p:nvGrpSpPr>
        <p:grpSpPr>
          <a:xfrm>
            <a:off x="0" y="0"/>
            <a:ext cx="9157137" cy="915109"/>
            <a:chOff x="0" y="0"/>
            <a:chExt cx="9157137" cy="915109"/>
          </a:xfrm>
        </p:grpSpPr>
        <p:sp>
          <p:nvSpPr>
            <p:cNvPr id="19" name="Rectangle 18"/>
            <p:cNvSpPr/>
            <p:nvPr/>
          </p:nvSpPr>
          <p:spPr>
            <a:xfrm>
              <a:off x="0" y="0"/>
              <a:ext cx="9144000" cy="915108"/>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descr="h2_lines_white.pdf"/>
            <p:cNvPicPr>
              <a:picLocks noChangeAspect="1"/>
            </p:cNvPicPr>
            <p:nvPr/>
          </p:nvPicPr>
          <p:blipFill rotWithShape="1">
            <a:blip r:embed="rId13">
              <a:extLst>
                <a:ext uri="{28A0092B-C50C-407E-A947-70E740481C1C}">
                  <a14:useLocalDpi xmlns:a14="http://schemas.microsoft.com/office/drawing/2010/main" val="0"/>
                </a:ext>
              </a:extLst>
            </a:blip>
            <a:srcRect l="22582" t="22582" r="22582" b="48017"/>
            <a:stretch/>
          </p:blipFill>
          <p:spPr>
            <a:xfrm>
              <a:off x="13137" y="1"/>
              <a:ext cx="9144000" cy="915108"/>
            </a:xfrm>
            <a:prstGeom prst="rect">
              <a:avLst/>
            </a:prstGeom>
          </p:spPr>
        </p:pic>
      </p:grpSp>
      <p:sp>
        <p:nvSpPr>
          <p:cNvPr id="2" name="Title Placeholder 1"/>
          <p:cNvSpPr>
            <a:spLocks noGrp="1"/>
          </p:cNvSpPr>
          <p:nvPr>
            <p:ph type="title"/>
          </p:nvPr>
        </p:nvSpPr>
        <p:spPr>
          <a:xfrm>
            <a:off x="457200" y="315431"/>
            <a:ext cx="8235950" cy="748782"/>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457200" y="1721492"/>
            <a:ext cx="8235950" cy="4221416"/>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955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AB80C8F5-D920-BB4B-933F-7F3EB43C8215}" type="slidenum">
              <a:rPr lang="en-US" smtClean="0"/>
              <a:pPr/>
              <a:t>‹#›</a:t>
            </a:fld>
            <a:endParaRPr lang="en-US" dirty="0"/>
          </a:p>
        </p:txBody>
      </p:sp>
      <p:sp>
        <p:nvSpPr>
          <p:cNvPr id="16" name="TextBox 15"/>
          <p:cNvSpPr txBox="1"/>
          <p:nvPr userDrawn="1"/>
        </p:nvSpPr>
        <p:spPr>
          <a:xfrm>
            <a:off x="367130" y="1535528"/>
            <a:ext cx="832602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84285366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6" r:id="rId3"/>
    <p:sldLayoutId id="2147483657" r:id="rId4"/>
    <p:sldLayoutId id="2147483652" r:id="rId5"/>
    <p:sldLayoutId id="2147483653" r:id="rId6"/>
    <p:sldLayoutId id="2147483654" r:id="rId7"/>
    <p:sldLayoutId id="2147483655" r:id="rId8"/>
    <p:sldLayoutId id="2147483658" r:id="rId9"/>
    <p:sldLayoutId id="2147483659" r:id="rId10"/>
  </p:sldLayoutIdLst>
  <p:txStyles>
    <p:titleStyle>
      <a:lvl1pPr algn="l" defTabSz="457200" rtl="0" eaLnBrk="1" latinLnBrk="0" hangingPunct="1">
        <a:spcBef>
          <a:spcPct val="0"/>
        </a:spcBef>
        <a:buNone/>
        <a:defRPr sz="4400" kern="1200" cap="all">
          <a:solidFill>
            <a:schemeClr val="bg1"/>
          </a:solidFill>
          <a:latin typeface="Impact"/>
          <a:ea typeface="+mj-ea"/>
          <a:cs typeface="Impact"/>
        </a:defRPr>
      </a:lvl1pPr>
    </p:titleStyle>
    <p:bodyStyle>
      <a:lvl1pPr marL="0" indent="0" algn="l" defTabSz="457200" rtl="0" eaLnBrk="1" latinLnBrk="0" hangingPunct="1">
        <a:spcBef>
          <a:spcPct val="20000"/>
        </a:spcBef>
        <a:buFontTx/>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Arial"/>
          <a:ea typeface="+mn-ea"/>
          <a:cs typeface="Arial"/>
        </a:defRPr>
      </a:lvl2pPr>
      <a:lvl3pPr marL="1143000" indent="-228600" algn="l" defTabSz="457200" rtl="0" eaLnBrk="1" latinLnBrk="0" hangingPunct="1">
        <a:spcBef>
          <a:spcPct val="20000"/>
        </a:spcBef>
        <a:buFont typeface="Lucida Grande"/>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hyperlink" Target="http://pbadupws.nrc.gov/docs/ML0037/ML003739438.pdf" TargetMode="Externa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hyperlink" Target="http://pbadupws.nrc.gov/docs/ML0037/ML003739505.pdf" TargetMode="Externa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9.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gif"/><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jpeg"/><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jpeg"/><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jpeg"/><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hyperlink" Target="http://www.purdue.edu/policies/pages/teach_res_outreach/b_14.html" TargetMode="External"/><Relationship Id="rId2" Type="http://schemas.openxmlformats.org/officeDocument/2006/relationships/hyperlink" Target="http://www.purdue.edu/policies/academic-research-affairs/b-14.html" TargetMode="External"/><Relationship Id="rId1" Type="http://schemas.openxmlformats.org/officeDocument/2006/relationships/slideLayout" Target="../slideLayouts/slideLayout9.xml"/><Relationship Id="rId4" Type="http://schemas.openxmlformats.org/officeDocument/2006/relationships/hyperlink" Target="https://www.purdue.edu/ehps/rem/documents/programs/radman.pdf"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purdue.edu/ehps/rem/documents/forms/A-4.pdf" TargetMode="External"/><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hyperlink" Target="mailto:njclaus@purdue.edu" TargetMode="External"/><Relationship Id="rId2" Type="http://schemas.openxmlformats.org/officeDocument/2006/relationships/hyperlink" Target="mailto:young127@purdue.edu" TargetMode="Externa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hyperlink" Target="https://www.purdue.edu/ehps/rem/documents/forms/A-4.pdf" TargetMode="External"/><Relationship Id="rId2" Type="http://schemas.openxmlformats.org/officeDocument/2006/relationships/hyperlink" Target="https://purdue.qualtrics.com/SE/?SID=SV_es765CDeU3gEhXT"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1" descr="X-ray room" title="X-ray room"/>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l="10954" r="10954"/>
          <a:stretch>
            <a:fillRect/>
          </a:stretch>
        </p:blipFill>
        <p:spPr>
          <a:prstGeom prst="rect">
            <a:avLst/>
          </a:prstGeom>
        </p:spPr>
      </p:pic>
      <p:sp>
        <p:nvSpPr>
          <p:cNvPr id="26" name="Text Placeholder 25"/>
          <p:cNvSpPr>
            <a:spLocks noGrp="1"/>
          </p:cNvSpPr>
          <p:nvPr>
            <p:ph type="body" sz="quarter" idx="15"/>
          </p:nvPr>
        </p:nvSpPr>
        <p:spPr>
          <a:xfrm>
            <a:off x="335475" y="6438299"/>
            <a:ext cx="3112338" cy="333828"/>
          </a:xfrm>
        </p:spPr>
        <p:txBody>
          <a:bodyPr/>
          <a:lstStyle/>
          <a:p>
            <a:r>
              <a:rPr lang="en-US" dirty="0"/>
              <a:t>2023</a:t>
            </a:r>
          </a:p>
        </p:txBody>
      </p:sp>
      <p:sp>
        <p:nvSpPr>
          <p:cNvPr id="5" name="Title 4"/>
          <p:cNvSpPr>
            <a:spLocks noGrp="1"/>
          </p:cNvSpPr>
          <p:nvPr>
            <p:ph type="title"/>
          </p:nvPr>
        </p:nvSpPr>
        <p:spPr>
          <a:effectLst>
            <a:outerShdw blurRad="50800" dist="38100" dir="2700000" algn="tl" rotWithShape="0">
              <a:prstClr val="black">
                <a:alpha val="40000"/>
              </a:prstClr>
            </a:outerShdw>
          </a:effectLst>
        </p:spPr>
        <p:txBody>
          <a:bodyPr/>
          <a:lstStyle/>
          <a:p>
            <a:pPr>
              <a:lnSpc>
                <a:spcPct val="100000"/>
              </a:lnSpc>
            </a:pPr>
            <a:r>
              <a:rPr lang="en-US" sz="3600" dirty="0"/>
              <a:t>Diagnostic x-ray imaging safety training</a:t>
            </a:r>
          </a:p>
        </p:txBody>
      </p:sp>
      <p:pic>
        <p:nvPicPr>
          <p:cNvPr id="2" name="Picture 1" descr="A black background with a black square&#10;&#10;Description automatically generated with medium confidence">
            <a:extLst>
              <a:ext uri="{FF2B5EF4-FFF2-40B4-BE49-F238E27FC236}">
                <a16:creationId xmlns:a16="http://schemas.microsoft.com/office/drawing/2014/main" id="{2F3AEF22-C717-B843-E72C-34EBAA321A23}"/>
              </a:ext>
            </a:extLst>
          </p:cNvPr>
          <p:cNvPicPr>
            <a:picLocks noChangeAspect="1"/>
          </p:cNvPicPr>
          <p:nvPr/>
        </p:nvPicPr>
        <p:blipFill>
          <a:blip r:embed="rId4"/>
          <a:stretch>
            <a:fillRect/>
          </a:stretch>
        </p:blipFill>
        <p:spPr>
          <a:xfrm>
            <a:off x="5183326" y="5078248"/>
            <a:ext cx="3748459" cy="670965"/>
          </a:xfrm>
          <a:prstGeom prst="rect">
            <a:avLst/>
          </a:prstGeom>
        </p:spPr>
      </p:pic>
    </p:spTree>
    <p:extLst>
      <p:ext uri="{BB962C8B-B14F-4D97-AF65-F5344CB8AC3E}">
        <p14:creationId xmlns:p14="http://schemas.microsoft.com/office/powerpoint/2010/main" val="1938527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5431"/>
            <a:ext cx="8686800" cy="748782"/>
          </a:xfrm>
          <a:effectLst>
            <a:outerShdw blurRad="50800" dist="38100" dir="2700000" algn="tl" rotWithShape="0">
              <a:prstClr val="black">
                <a:alpha val="40000"/>
              </a:prstClr>
            </a:outerShdw>
          </a:effectLst>
        </p:spPr>
        <p:txBody>
          <a:bodyPr/>
          <a:lstStyle/>
          <a:p>
            <a:r>
              <a:rPr lang="en-US" sz="4000" dirty="0"/>
              <a:t>Health Effects of Radiation Exposure</a:t>
            </a:r>
            <a:br>
              <a:rPr lang="en-US" sz="4000" dirty="0"/>
            </a:br>
            <a:endParaRPr lang="en-US" sz="4000" dirty="0"/>
          </a:p>
        </p:txBody>
      </p:sp>
      <p:sp>
        <p:nvSpPr>
          <p:cNvPr id="3" name="Content Placeholder 2"/>
          <p:cNvSpPr>
            <a:spLocks noGrp="1"/>
          </p:cNvSpPr>
          <p:nvPr>
            <p:ph idx="1"/>
          </p:nvPr>
        </p:nvSpPr>
        <p:spPr/>
        <p:txBody>
          <a:bodyPr>
            <a:noAutofit/>
          </a:bodyPr>
          <a:lstStyle/>
          <a:p>
            <a:pPr marL="347663" indent="-347663">
              <a:buFont typeface="Arial" panose="020B0604020202020204" pitchFamily="34" charset="0"/>
              <a:buChar char="•"/>
            </a:pPr>
            <a:r>
              <a:rPr lang="en-US" sz="1800" dirty="0"/>
              <a:t>Health Effects from exposure to radiation range from no effect at all to death, including diseases such as cancer. </a:t>
            </a:r>
          </a:p>
          <a:p>
            <a:pPr marL="347663" indent="-347663">
              <a:buFont typeface="Arial" panose="020B0604020202020204" pitchFamily="34" charset="0"/>
              <a:buChar char="•"/>
            </a:pPr>
            <a:endParaRPr lang="en-US" sz="1800" dirty="0"/>
          </a:p>
          <a:p>
            <a:pPr marL="347663" indent="-347663">
              <a:buFont typeface="Arial" panose="020B0604020202020204" pitchFamily="34" charset="0"/>
              <a:buChar char="•"/>
            </a:pPr>
            <a:r>
              <a:rPr lang="en-US" sz="1800" dirty="0"/>
              <a:t>The health effects can be divided into two categories:</a:t>
            </a:r>
          </a:p>
          <a:p>
            <a:pPr marL="685800" lvl="1" indent="-339725">
              <a:buFont typeface="+mj-lt"/>
              <a:buAutoNum type="arabicPeriod"/>
            </a:pPr>
            <a:r>
              <a:rPr lang="en-US" sz="1800" dirty="0"/>
              <a:t>Early Effects</a:t>
            </a:r>
          </a:p>
          <a:p>
            <a:pPr marL="685800" lvl="1" indent="-339725">
              <a:buFont typeface="+mj-lt"/>
              <a:buAutoNum type="arabicPeriod"/>
            </a:pPr>
            <a:r>
              <a:rPr lang="en-US" sz="1800" dirty="0"/>
              <a:t>Delayed Effects</a:t>
            </a:r>
          </a:p>
        </p:txBody>
      </p:sp>
    </p:spTree>
    <p:extLst>
      <p:ext uri="{BB962C8B-B14F-4D97-AF65-F5344CB8AC3E}">
        <p14:creationId xmlns:p14="http://schemas.microsoft.com/office/powerpoint/2010/main" val="2156283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sz="4000" dirty="0"/>
              <a:t>Early Effects (1)</a:t>
            </a:r>
            <a:br>
              <a:rPr lang="en-US" dirty="0"/>
            </a:br>
            <a:endParaRPr lang="en-US" dirty="0"/>
          </a:p>
        </p:txBody>
      </p:sp>
      <p:sp>
        <p:nvSpPr>
          <p:cNvPr id="3" name="Content Placeholder 2"/>
          <p:cNvSpPr>
            <a:spLocks noGrp="1"/>
          </p:cNvSpPr>
          <p:nvPr>
            <p:ph idx="1"/>
          </p:nvPr>
        </p:nvSpPr>
        <p:spPr/>
        <p:txBody>
          <a:bodyPr>
            <a:noAutofit/>
          </a:bodyPr>
          <a:lstStyle/>
          <a:p>
            <a:pPr marL="347663" indent="-347663">
              <a:buFont typeface="Arial" panose="020B0604020202020204" pitchFamily="34" charset="0"/>
              <a:buChar char="•"/>
            </a:pPr>
            <a:r>
              <a:rPr lang="en-US" sz="1800" dirty="0"/>
              <a:t>Occur shortly after exposures resulting in large doses (&gt;100 rem), delivered within a short time period (acute exposure)</a:t>
            </a:r>
          </a:p>
          <a:p>
            <a:pPr marL="347663" indent="-347663">
              <a:buFont typeface="Arial" panose="020B0604020202020204" pitchFamily="34" charset="0"/>
              <a:buChar char="•"/>
            </a:pPr>
            <a:endParaRPr lang="en-US" sz="1800" dirty="0"/>
          </a:p>
          <a:p>
            <a:pPr marL="347663" indent="-347663">
              <a:buFont typeface="Arial" panose="020B0604020202020204" pitchFamily="34" charset="0"/>
              <a:buChar char="•"/>
            </a:pPr>
            <a:r>
              <a:rPr lang="en-US" sz="1800" dirty="0"/>
              <a:t>Acute exposures cause extensive biological damage to cells so that large numbers of cells are killed.</a:t>
            </a:r>
          </a:p>
          <a:p>
            <a:pPr marL="347663" indent="-347663">
              <a:buFont typeface="Arial" panose="020B0604020202020204" pitchFamily="34" charset="0"/>
              <a:buChar char="•"/>
            </a:pPr>
            <a:endParaRPr lang="en-US" sz="1800" dirty="0"/>
          </a:p>
          <a:p>
            <a:pPr marL="347663" indent="-347663">
              <a:buFont typeface="Arial" panose="020B0604020202020204" pitchFamily="34" charset="0"/>
              <a:buChar char="•"/>
            </a:pPr>
            <a:r>
              <a:rPr lang="en-US" sz="1800" dirty="0"/>
              <a:t>The severity of the health effects is proportional to the dose.</a:t>
            </a:r>
          </a:p>
          <a:p>
            <a:pPr marL="347663" indent="-347663">
              <a:buFont typeface="Arial" panose="020B0604020202020204" pitchFamily="34" charset="0"/>
              <a:buChar char="•"/>
            </a:pPr>
            <a:endParaRPr lang="en-US" sz="1800" dirty="0"/>
          </a:p>
          <a:p>
            <a:pPr marL="347663" indent="-347663">
              <a:buFont typeface="Arial" panose="020B0604020202020204" pitchFamily="34" charset="0"/>
              <a:buChar char="•"/>
            </a:pPr>
            <a:r>
              <a:rPr lang="en-US" sz="1800" dirty="0"/>
              <a:t>Possible health effects include: vomiting, diarrhea, skin burns, cataracts, hair loss, fever, lethargy, loss of appetite, changes in blood count, and death.</a:t>
            </a:r>
          </a:p>
          <a:p>
            <a:endParaRPr lang="en-US" sz="2800" dirty="0"/>
          </a:p>
        </p:txBody>
      </p:sp>
    </p:spTree>
    <p:extLst>
      <p:ext uri="{BB962C8B-B14F-4D97-AF65-F5344CB8AC3E}">
        <p14:creationId xmlns:p14="http://schemas.microsoft.com/office/powerpoint/2010/main" val="3230165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sz="4000" dirty="0"/>
              <a:t>Early Effects (2)</a:t>
            </a:r>
            <a:br>
              <a:rPr lang="en-US" sz="4000" dirty="0"/>
            </a:br>
            <a:endParaRPr lang="en-US" sz="4000" dirty="0"/>
          </a:p>
        </p:txBody>
      </p:sp>
      <p:sp>
        <p:nvSpPr>
          <p:cNvPr id="3" name="Content Placeholder 2"/>
          <p:cNvSpPr>
            <a:spLocks noGrp="1"/>
          </p:cNvSpPr>
          <p:nvPr>
            <p:ph idx="1"/>
          </p:nvPr>
        </p:nvSpPr>
        <p:spPr/>
        <p:txBody>
          <a:bodyPr/>
          <a:lstStyle/>
          <a:p>
            <a:pPr marL="347663" indent="-347663">
              <a:buFont typeface="Arial" panose="020B0604020202020204" pitchFamily="34" charset="0"/>
              <a:buChar char="•"/>
            </a:pPr>
            <a:r>
              <a:rPr lang="en-US" sz="1800" dirty="0"/>
              <a:t>An estimated dose of around 325 rem for young healthy adults </a:t>
            </a:r>
            <a:r>
              <a:rPr lang="en-US" sz="1800" b="1" i="1" dirty="0"/>
              <a:t>without</a:t>
            </a:r>
            <a:r>
              <a:rPr lang="en-US" sz="1800" dirty="0"/>
              <a:t> medical intervention will result in death to 50% of the group within 60 days. </a:t>
            </a:r>
          </a:p>
          <a:p>
            <a:pPr marL="347663" indent="-347663">
              <a:buFont typeface="Arial" panose="020B0604020202020204" pitchFamily="34" charset="0"/>
              <a:buChar char="•"/>
            </a:pPr>
            <a:endParaRPr lang="en-US" sz="1800" dirty="0"/>
          </a:p>
          <a:p>
            <a:pPr marL="347663" indent="-347663">
              <a:buFont typeface="Arial" panose="020B0604020202020204" pitchFamily="34" charset="0"/>
              <a:buChar char="•"/>
            </a:pPr>
            <a:r>
              <a:rPr lang="en-US" sz="1800" dirty="0"/>
              <a:t>For a dose of less than about 800 rem, an exposed person is likely to survive </a:t>
            </a:r>
            <a:r>
              <a:rPr lang="en-US" sz="1800" b="1" i="1" dirty="0"/>
              <a:t>with</a:t>
            </a:r>
            <a:r>
              <a:rPr lang="en-US" sz="1800" dirty="0"/>
              <a:t> appropriate hospital care.</a:t>
            </a:r>
          </a:p>
          <a:p>
            <a:pPr marL="347663" indent="-347663">
              <a:buFont typeface="Arial" panose="020B0604020202020204" pitchFamily="34" charset="0"/>
              <a:buChar char="•"/>
            </a:pPr>
            <a:endParaRPr lang="en-US" sz="1800" dirty="0"/>
          </a:p>
          <a:p>
            <a:pPr marL="347663" indent="-347663">
              <a:buFont typeface="Arial" panose="020B0604020202020204" pitchFamily="34" charset="0"/>
              <a:buChar char="•"/>
            </a:pPr>
            <a:r>
              <a:rPr lang="en-US" sz="1800" u="sng" dirty="0"/>
              <a:t>Under normal operation, the occurrence of early effects is highly unlikely. </a:t>
            </a:r>
          </a:p>
          <a:p>
            <a:r>
              <a:rPr lang="en-US" sz="2400" dirty="0"/>
              <a:t> </a:t>
            </a:r>
          </a:p>
          <a:p>
            <a:endParaRPr lang="en-US" dirty="0"/>
          </a:p>
        </p:txBody>
      </p:sp>
    </p:spTree>
    <p:extLst>
      <p:ext uri="{BB962C8B-B14F-4D97-AF65-F5344CB8AC3E}">
        <p14:creationId xmlns:p14="http://schemas.microsoft.com/office/powerpoint/2010/main" val="14789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sz="4000" dirty="0"/>
              <a:t>Delayed Effects</a:t>
            </a:r>
            <a:br>
              <a:rPr lang="en-US" dirty="0"/>
            </a:br>
            <a:endParaRPr lang="en-US" dirty="0"/>
          </a:p>
        </p:txBody>
      </p:sp>
      <p:sp>
        <p:nvSpPr>
          <p:cNvPr id="3" name="Content Placeholder 2"/>
          <p:cNvSpPr>
            <a:spLocks noGrp="1"/>
          </p:cNvSpPr>
          <p:nvPr>
            <p:ph idx="1"/>
          </p:nvPr>
        </p:nvSpPr>
        <p:spPr/>
        <p:txBody>
          <a:bodyPr>
            <a:normAutofit/>
          </a:bodyPr>
          <a:lstStyle/>
          <a:p>
            <a:pPr marL="347663" indent="-347663">
              <a:buFont typeface="Arial" panose="020B0604020202020204" pitchFamily="34" charset="0"/>
              <a:buChar char="•"/>
            </a:pPr>
            <a:r>
              <a:rPr lang="en-US" sz="1800" dirty="0"/>
              <a:t>Occur years after acute and chronic (low doses over a long time period) exposures.</a:t>
            </a:r>
          </a:p>
          <a:p>
            <a:pPr marL="347663" indent="-347663">
              <a:buFont typeface="Arial" panose="020B0604020202020204" pitchFamily="34" charset="0"/>
              <a:buChar char="•"/>
            </a:pPr>
            <a:endParaRPr lang="en-US" sz="1800" dirty="0"/>
          </a:p>
          <a:p>
            <a:pPr marL="347663" indent="-347663">
              <a:buFont typeface="Arial" panose="020B0604020202020204" pitchFamily="34" charset="0"/>
              <a:buChar char="•"/>
            </a:pPr>
            <a:r>
              <a:rPr lang="en-US" sz="1800" dirty="0"/>
              <a:t>Possible health effects include: leukemia, cancer, life span shortening, cataracts, and genetic defects. </a:t>
            </a:r>
          </a:p>
          <a:p>
            <a:endParaRPr lang="en-US" sz="1800" dirty="0"/>
          </a:p>
        </p:txBody>
      </p:sp>
    </p:spTree>
    <p:extLst>
      <p:ext uri="{BB962C8B-B14F-4D97-AF65-F5344CB8AC3E}">
        <p14:creationId xmlns:p14="http://schemas.microsoft.com/office/powerpoint/2010/main" val="3515431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sz="4000" dirty="0"/>
              <a:t>Delayed Effects  - genetic effects</a:t>
            </a:r>
            <a:br>
              <a:rPr lang="en-US" dirty="0"/>
            </a:br>
            <a:endParaRPr lang="en-US" dirty="0"/>
          </a:p>
        </p:txBody>
      </p:sp>
      <p:sp>
        <p:nvSpPr>
          <p:cNvPr id="3" name="Content Placeholder 2"/>
          <p:cNvSpPr>
            <a:spLocks noGrp="1"/>
          </p:cNvSpPr>
          <p:nvPr>
            <p:ph idx="1"/>
          </p:nvPr>
        </p:nvSpPr>
        <p:spPr/>
        <p:txBody>
          <a:bodyPr>
            <a:noAutofit/>
          </a:bodyPr>
          <a:lstStyle/>
          <a:p>
            <a:pPr marL="347663" indent="-347663">
              <a:buFont typeface="Arial" panose="020B0604020202020204" pitchFamily="34" charset="0"/>
              <a:buChar char="•"/>
            </a:pPr>
            <a:r>
              <a:rPr lang="en-US" sz="1800" dirty="0"/>
              <a:t>Radiation studies involving fruit flies and mice suggest the possibility of heritable genetic effects in humans if there is radiation damage to the cells of the sperm or eggs. </a:t>
            </a:r>
          </a:p>
          <a:p>
            <a:pPr marL="347663" indent="-347663">
              <a:buFont typeface="Arial" panose="020B0604020202020204" pitchFamily="34" charset="0"/>
              <a:buChar char="•"/>
            </a:pPr>
            <a:endParaRPr lang="en-US" sz="1800" dirty="0"/>
          </a:p>
          <a:p>
            <a:pPr marL="347663" indent="-347663">
              <a:buFont typeface="Arial" panose="020B0604020202020204" pitchFamily="34" charset="0"/>
              <a:buChar char="•"/>
            </a:pPr>
            <a:r>
              <a:rPr lang="en-US" sz="1800" dirty="0"/>
              <a:t>These effects may show up as genetic defects in the children of exposed individuals and succeeding generations.</a:t>
            </a:r>
          </a:p>
          <a:p>
            <a:pPr marL="347663" indent="-347663">
              <a:buFont typeface="Arial" panose="020B0604020202020204" pitchFamily="34" charset="0"/>
              <a:buChar char="•"/>
            </a:pPr>
            <a:endParaRPr lang="en-US" sz="1800" dirty="0"/>
          </a:p>
          <a:p>
            <a:pPr marL="347663" indent="-347663">
              <a:buFont typeface="Arial" panose="020B0604020202020204" pitchFamily="34" charset="0"/>
              <a:buChar char="•"/>
            </a:pPr>
            <a:r>
              <a:rPr lang="en-US" sz="1800" dirty="0"/>
              <a:t>Scientists have studied populations of individuals exposed to radiation (e.g., atomic bomb survivors and radiation workers) to identify the presence of heritable genetic effects. </a:t>
            </a:r>
          </a:p>
          <a:p>
            <a:pPr marL="347663" indent="-347663">
              <a:buFont typeface="Arial" panose="020B0604020202020204" pitchFamily="34" charset="0"/>
              <a:buChar char="•"/>
            </a:pPr>
            <a:endParaRPr lang="en-US" sz="1800" dirty="0"/>
          </a:p>
          <a:p>
            <a:pPr marL="347663" indent="-347663">
              <a:buFont typeface="Arial" panose="020B0604020202020204" pitchFamily="34" charset="0"/>
              <a:buChar char="•"/>
            </a:pPr>
            <a:r>
              <a:rPr lang="en-US" sz="1800" dirty="0"/>
              <a:t>To date, no heritable genetic effects from radiation have ever been observed in any human population exposed to doses ranging from natural background to that received by atomic bomb survivors. </a:t>
            </a:r>
          </a:p>
        </p:txBody>
      </p:sp>
    </p:spTree>
    <p:extLst>
      <p:ext uri="{BB962C8B-B14F-4D97-AF65-F5344CB8AC3E}">
        <p14:creationId xmlns:p14="http://schemas.microsoft.com/office/powerpoint/2010/main" val="3810104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sz="4000" dirty="0"/>
              <a:t>Delayed Effects – stochastic </a:t>
            </a:r>
            <a:br>
              <a:rPr lang="en-US" dirty="0"/>
            </a:br>
            <a:endParaRPr lang="en-US" dirty="0"/>
          </a:p>
        </p:txBody>
      </p:sp>
      <p:sp>
        <p:nvSpPr>
          <p:cNvPr id="3" name="Content Placeholder 2"/>
          <p:cNvSpPr>
            <a:spLocks noGrp="1"/>
          </p:cNvSpPr>
          <p:nvPr>
            <p:ph idx="1"/>
          </p:nvPr>
        </p:nvSpPr>
        <p:spPr/>
        <p:txBody>
          <a:bodyPr>
            <a:normAutofit/>
          </a:bodyPr>
          <a:lstStyle/>
          <a:p>
            <a:pPr marL="347663" indent="-347663">
              <a:buFont typeface="Arial" panose="020B0604020202020204" pitchFamily="34" charset="0"/>
              <a:buChar char="•"/>
            </a:pPr>
            <a:r>
              <a:rPr lang="en-US" sz="1800" dirty="0"/>
              <a:t>Leukemia, cancer, and genetic effects are considered </a:t>
            </a:r>
            <a:r>
              <a:rPr lang="en-US" sz="1800" i="1" dirty="0"/>
              <a:t>stochastic effects</a:t>
            </a:r>
            <a:r>
              <a:rPr lang="en-US" sz="1800" dirty="0"/>
              <a:t>; the probability of occurrence is dependent of dose.</a:t>
            </a:r>
          </a:p>
          <a:p>
            <a:pPr marL="690562" lvl="1">
              <a:buFont typeface="Arial" panose="020B0604020202020204" pitchFamily="34" charset="0"/>
              <a:buChar char="−"/>
            </a:pPr>
            <a:r>
              <a:rPr lang="en-US" sz="1800" dirty="0"/>
              <a:t>As dose increases, the probability of occurrence increases. </a:t>
            </a:r>
          </a:p>
          <a:p>
            <a:pPr marL="347663" indent="-347663">
              <a:buFont typeface="Arial" panose="020B0604020202020204" pitchFamily="34" charset="0"/>
              <a:buChar char="•"/>
            </a:pPr>
            <a:endParaRPr lang="en-US" sz="1800" dirty="0"/>
          </a:p>
          <a:p>
            <a:pPr marL="347663" indent="-347663">
              <a:buFont typeface="Arial" panose="020B0604020202020204" pitchFamily="34" charset="0"/>
              <a:buChar char="•"/>
            </a:pPr>
            <a:r>
              <a:rPr lang="en-US" sz="1800" dirty="0"/>
              <a:t>Conservative studies estimate a 0.04% increase of developing an adverse health effect per rem received. </a:t>
            </a:r>
          </a:p>
          <a:p>
            <a:pPr marL="347663" indent="-347663">
              <a:buFont typeface="Arial" panose="020B0604020202020204" pitchFamily="34" charset="0"/>
              <a:buChar char="•"/>
            </a:pPr>
            <a:endParaRPr lang="en-US" sz="1800" dirty="0"/>
          </a:p>
          <a:p>
            <a:pPr marL="347663" indent="-347663">
              <a:buFont typeface="Arial" panose="020B0604020202020204" pitchFamily="34" charset="0"/>
              <a:buChar char="•"/>
            </a:pPr>
            <a:r>
              <a:rPr lang="en-US" sz="1800" dirty="0"/>
              <a:t>For additional information, refer to </a:t>
            </a:r>
            <a:r>
              <a:rPr lang="en-US" sz="1800" dirty="0">
                <a:hlinkClick r:id="rId2"/>
              </a:rPr>
              <a:t>Regulatory Guide 8.29</a:t>
            </a:r>
            <a:endParaRPr lang="en-US" sz="1800" dirty="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1951321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9565"/>
            <a:ext cx="8235950" cy="748782"/>
          </a:xfrm>
          <a:effectLst>
            <a:outerShdw blurRad="50800" dist="38100" dir="2700000" algn="tl" rotWithShape="0">
              <a:prstClr val="black">
                <a:alpha val="40000"/>
              </a:prstClr>
            </a:outerShdw>
          </a:effectLst>
        </p:spPr>
        <p:txBody>
          <a:bodyPr/>
          <a:lstStyle/>
          <a:p>
            <a:r>
              <a:rPr lang="en-US" sz="4000" dirty="0"/>
              <a:t>Government dose Limits</a:t>
            </a:r>
            <a:r>
              <a:rPr lang="en-US" dirty="0"/>
              <a:t>	</a:t>
            </a:r>
          </a:p>
        </p:txBody>
      </p:sp>
      <p:sp>
        <p:nvSpPr>
          <p:cNvPr id="120835" name="Content Placeholder 2"/>
          <p:cNvSpPr>
            <a:spLocks noGrp="1"/>
          </p:cNvSpPr>
          <p:nvPr>
            <p:ph idx="1"/>
          </p:nvPr>
        </p:nvSpPr>
        <p:spPr/>
        <p:txBody>
          <a:bodyPr>
            <a:noAutofit/>
          </a:bodyPr>
          <a:lstStyle/>
          <a:p>
            <a:pPr marL="342900" indent="-342900">
              <a:buFont typeface="Arial" pitchFamily="34" charset="0"/>
              <a:buChar char="•"/>
            </a:pPr>
            <a:r>
              <a:rPr lang="en-US" sz="1800" dirty="0"/>
              <a:t>In an effort to reduce the risk of potential health effects caused by radiation, the Indiana State Department of Health (ISDH) has set dose limits for those working with radiation producing devices.</a:t>
            </a:r>
          </a:p>
          <a:p>
            <a:pPr marL="342900" indent="-342900">
              <a:buFont typeface="Arial" pitchFamily="34" charset="0"/>
              <a:buChar char="•"/>
            </a:pPr>
            <a:endParaRPr lang="en-US" sz="1800" dirty="0"/>
          </a:p>
          <a:p>
            <a:pPr marL="342900" indent="-342900">
              <a:buFont typeface="Arial" pitchFamily="34" charset="0"/>
              <a:buChar char="•"/>
            </a:pPr>
            <a:r>
              <a:rPr lang="en-US" sz="1800" dirty="0"/>
              <a:t>These limits are put in place to create an upper limit of how much radiation a worker is allowed to be exposed to within a certain time period.</a:t>
            </a:r>
          </a:p>
          <a:p>
            <a:pPr marL="342900" indent="-342900">
              <a:buFont typeface="Arial" pitchFamily="34" charset="0"/>
              <a:buChar char="•"/>
            </a:pPr>
            <a:endParaRPr lang="en-US" sz="1800" dirty="0"/>
          </a:p>
          <a:p>
            <a:pPr marL="342900" indent="-342900">
              <a:buFont typeface="Arial" pitchFamily="34" charset="0"/>
              <a:buChar char="•"/>
            </a:pPr>
            <a:r>
              <a:rPr lang="en-US" sz="1800" dirty="0"/>
              <a:t>Individuals who stay below the dose limits: </a:t>
            </a:r>
          </a:p>
          <a:p>
            <a:pPr marL="685800" lvl="1" indent="-342900">
              <a:buFont typeface="Arial" panose="020B0604020202020204" pitchFamily="34" charset="0"/>
              <a:buChar char="−"/>
            </a:pPr>
            <a:r>
              <a:rPr lang="en-US" sz="1800" dirty="0"/>
              <a:t>Will not develop any early effects.</a:t>
            </a:r>
          </a:p>
          <a:p>
            <a:pPr marL="685800" lvl="1" indent="-342900">
              <a:buFont typeface="Arial" panose="020B0604020202020204" pitchFamily="34" charset="0"/>
              <a:buChar char="−"/>
            </a:pPr>
            <a:r>
              <a:rPr lang="en-US" sz="1800" dirty="0"/>
              <a:t>Will maintain a very small risk of developing delayed effects. </a:t>
            </a:r>
          </a:p>
          <a:p>
            <a:r>
              <a:rPr lang="en-US" sz="2400" dirty="0"/>
              <a:t>  </a:t>
            </a:r>
          </a:p>
          <a:p>
            <a:pPr marL="285750" indent="-285750">
              <a:buFont typeface="Arial" pitchFamily="34" charset="0"/>
              <a:buChar char="•"/>
            </a:pPr>
            <a:endParaRPr lang="en-US" sz="2000" dirty="0"/>
          </a:p>
        </p:txBody>
      </p:sp>
      <p:sp>
        <p:nvSpPr>
          <p:cNvPr id="120836" name="Slide Number Placeholder 6"/>
          <p:cNvSpPr>
            <a:spLocks noGrp="1"/>
          </p:cNvSpPr>
          <p:nvPr>
            <p:ph type="sldNum" sz="quarter" idx="12"/>
          </p:nvPr>
        </p:nvSpPr>
        <p:spPr/>
        <p:txBody>
          <a:bodyPr/>
          <a:lstStyle/>
          <a:p>
            <a:fld id="{3297CA07-5349-4413-9DF8-FF7C21A46F59}" type="slidenum">
              <a:rPr lang="en-US" smtClean="0"/>
              <a:pPr/>
              <a:t>16</a:t>
            </a:fld>
            <a:endParaRPr lang="en-US" dirty="0"/>
          </a:p>
        </p:txBody>
      </p:sp>
    </p:spTree>
    <p:extLst>
      <p:ext uri="{BB962C8B-B14F-4D97-AF65-F5344CB8AC3E}">
        <p14:creationId xmlns:p14="http://schemas.microsoft.com/office/powerpoint/2010/main" val="3506636225"/>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94" name="Slide Number Placeholder 8"/>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D62E4801-A471-43D1-B91F-218828FBC9D3}" type="slidenum">
              <a:rPr lang="en-US" smtClean="0"/>
              <a:pPr/>
              <a:t>17</a:t>
            </a:fld>
            <a:endParaRPr lang="en-US" dirty="0"/>
          </a:p>
        </p:txBody>
      </p:sp>
      <p:sp>
        <p:nvSpPr>
          <p:cNvPr id="2" name="Content Placeholder 1"/>
          <p:cNvSpPr>
            <a:spLocks noGrp="1"/>
          </p:cNvSpPr>
          <p:nvPr>
            <p:ph idx="1"/>
          </p:nvPr>
        </p:nvSpPr>
        <p:spPr>
          <a:xfrm>
            <a:off x="457200" y="1721492"/>
            <a:ext cx="8235950" cy="1564633"/>
          </a:xfrm>
        </p:spPr>
        <p:txBody>
          <a:bodyPr>
            <a:normAutofit/>
          </a:bodyPr>
          <a:lstStyle/>
          <a:p>
            <a:r>
              <a:rPr lang="en-US" sz="2000" dirty="0"/>
              <a:t>The ISDH has permitted Purdue University to use Nuclear Regulatory Commission (NRC) dose limits.  </a:t>
            </a:r>
          </a:p>
        </p:txBody>
      </p:sp>
      <p:sp>
        <p:nvSpPr>
          <p:cNvPr id="52226" name="Rectangle 2"/>
          <p:cNvSpPr>
            <a:spLocks noGrp="1" noChangeArrowheads="1"/>
          </p:cNvSpPr>
          <p:nvPr>
            <p:ph type="title"/>
          </p:nvPr>
        </p:nvSpPr>
        <p:spPr>
          <a:effectLst>
            <a:outerShdw blurRad="50800" dist="38100" dir="2700000" algn="tl" rotWithShape="0">
              <a:prstClr val="black">
                <a:alpha val="40000"/>
              </a:prstClr>
            </a:outerShdw>
          </a:effectLst>
        </p:spPr>
        <p:txBody>
          <a:bodyPr/>
          <a:lstStyle/>
          <a:p>
            <a:pPr eaLnBrk="1" fontAlgn="auto" hangingPunct="1">
              <a:spcAft>
                <a:spcPts val="0"/>
              </a:spcAft>
              <a:defRPr/>
            </a:pPr>
            <a:r>
              <a:rPr lang="en-US" sz="4000" dirty="0"/>
              <a:t>Dose Limit values</a:t>
            </a:r>
          </a:p>
        </p:txBody>
      </p:sp>
      <p:graphicFrame>
        <p:nvGraphicFramePr>
          <p:cNvPr id="7" name="Content Placeholder 6" descr="Table of radiation dose limits from the ISDH" title="Table of radiation dose limits from the ISDH"/>
          <p:cNvGraphicFramePr>
            <a:graphicFrameLocks/>
          </p:cNvGraphicFramePr>
          <p:nvPr/>
        </p:nvGraphicFramePr>
        <p:xfrm>
          <a:off x="1597374" y="2857817"/>
          <a:ext cx="5955602" cy="1938020"/>
        </p:xfrm>
        <a:graphic>
          <a:graphicData uri="http://schemas.openxmlformats.org/drawingml/2006/table">
            <a:tbl>
              <a:tblPr firstRow="1" bandRow="1">
                <a:tableStyleId>{7E9639D4-E3E2-4D34-9284-5A2195B3D0D7}</a:tableStyleId>
              </a:tblPr>
              <a:tblGrid>
                <a:gridCol w="4574350">
                  <a:extLst>
                    <a:ext uri="{9D8B030D-6E8A-4147-A177-3AD203B41FA5}">
                      <a16:colId xmlns:a16="http://schemas.microsoft.com/office/drawing/2014/main" val="20000"/>
                    </a:ext>
                  </a:extLst>
                </a:gridCol>
                <a:gridCol w="1381252">
                  <a:extLst>
                    <a:ext uri="{9D8B030D-6E8A-4147-A177-3AD203B41FA5}">
                      <a16:colId xmlns:a16="http://schemas.microsoft.com/office/drawing/2014/main" val="20001"/>
                    </a:ext>
                  </a:extLst>
                </a:gridCol>
              </a:tblGrid>
              <a:tr h="370840">
                <a:tc gridSpan="2">
                  <a:txBody>
                    <a:bodyPr/>
                    <a:lstStyle/>
                    <a:p>
                      <a:pPr algn="ctr"/>
                      <a:r>
                        <a:rPr lang="en-US" sz="2000" dirty="0"/>
                        <a:t>NRC Dose</a:t>
                      </a:r>
                      <a:r>
                        <a:rPr lang="en-US" sz="2000" baseline="0" dirty="0"/>
                        <a:t> Limits (10 CFR 20.1201)</a:t>
                      </a:r>
                      <a:endParaRPr lang="en-US" sz="2000" dirty="0"/>
                    </a:p>
                  </a:txBody>
                  <a:tcPr/>
                </a:tc>
                <a:tc hMerge="1">
                  <a:txBody>
                    <a:bodyPr/>
                    <a:lstStyle/>
                    <a:p>
                      <a:endParaRPr lang="en-US"/>
                    </a:p>
                  </a:txBody>
                  <a:tcPr/>
                </a:tc>
                <a:extLst>
                  <a:ext uri="{0D108BD9-81ED-4DB2-BD59-A6C34878D82A}">
                    <a16:rowId xmlns:a16="http://schemas.microsoft.com/office/drawing/2014/main" val="10000"/>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Section of Body</a:t>
                      </a:r>
                      <a:endParaRPr lang="en-US" sz="2000" b="1" dirty="0"/>
                    </a:p>
                  </a:txBody>
                  <a:tcPr/>
                </a:tc>
                <a:tc>
                  <a:txBody>
                    <a:bodyPr/>
                    <a:lstStyle/>
                    <a:p>
                      <a:pPr algn="ctr"/>
                      <a:r>
                        <a:rPr lang="en-US" sz="2000" dirty="0"/>
                        <a:t>Limit (rem)</a:t>
                      </a:r>
                      <a:endParaRPr lang="en-US" sz="2000" b="1" dirty="0"/>
                    </a:p>
                  </a:txBody>
                  <a:tcPr/>
                </a:tc>
                <a:extLst>
                  <a:ext uri="{0D108BD9-81ED-4DB2-BD59-A6C34878D82A}">
                    <a16:rowId xmlns:a16="http://schemas.microsoft.com/office/drawing/2014/main" val="10001"/>
                  </a:ext>
                </a:extLst>
              </a:tr>
              <a:tr h="370840">
                <a:tc>
                  <a:txBody>
                    <a:bodyPr/>
                    <a:lstStyle/>
                    <a:p>
                      <a:pPr algn="just"/>
                      <a:r>
                        <a:rPr lang="en-US" dirty="0"/>
                        <a:t>Whole Body </a:t>
                      </a:r>
                      <a:r>
                        <a:rPr lang="en-US" sz="1800" dirty="0"/>
                        <a:t>(Head</a:t>
                      </a:r>
                      <a:r>
                        <a:rPr lang="en-US" sz="1800" baseline="0" dirty="0"/>
                        <a:t>, torso and organs</a:t>
                      </a:r>
                      <a:r>
                        <a:rPr lang="en-US" sz="1800" dirty="0"/>
                        <a:t>)</a:t>
                      </a:r>
                      <a:endParaRPr lang="en-US" dirty="0"/>
                    </a:p>
                  </a:txBody>
                  <a:tcPr/>
                </a:tc>
                <a:tc>
                  <a:txBody>
                    <a:bodyPr/>
                    <a:lstStyle/>
                    <a:p>
                      <a:pPr algn="ctr"/>
                      <a:r>
                        <a:rPr lang="en-US" dirty="0"/>
                        <a:t>5</a:t>
                      </a:r>
                    </a:p>
                  </a:txBody>
                  <a:tcPr/>
                </a:tc>
                <a:extLst>
                  <a:ext uri="{0D108BD9-81ED-4DB2-BD59-A6C34878D82A}">
                    <a16:rowId xmlns:a16="http://schemas.microsoft.com/office/drawing/2014/main" val="10002"/>
                  </a:ext>
                </a:extLst>
              </a:tr>
              <a:tr h="313055">
                <a:tc>
                  <a:txBody>
                    <a:bodyPr/>
                    <a:lstStyle/>
                    <a:p>
                      <a:pPr algn="l"/>
                      <a:r>
                        <a:rPr lang="en-US" b="0" dirty="0"/>
                        <a:t>Lens</a:t>
                      </a:r>
                      <a:r>
                        <a:rPr lang="en-US" b="0" baseline="0" dirty="0"/>
                        <a:t> of the Eye</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15</a:t>
                      </a:r>
                    </a:p>
                  </a:txBody>
                  <a:tcPr/>
                </a:tc>
                <a:extLst>
                  <a:ext uri="{0D108BD9-81ED-4DB2-BD59-A6C34878D82A}">
                    <a16:rowId xmlns:a16="http://schemas.microsoft.com/office/drawing/2014/main" val="10003"/>
                  </a:ext>
                </a:extLst>
              </a:tr>
              <a:tr h="370840">
                <a:tc>
                  <a:txBody>
                    <a:bodyPr/>
                    <a:lstStyle/>
                    <a:p>
                      <a:pPr algn="l">
                        <a:lnSpc>
                          <a:spcPct val="125000"/>
                        </a:lnSpc>
                        <a:buFont typeface="Monotype Sorts" pitchFamily="2" charset="2"/>
                        <a:buNone/>
                      </a:pPr>
                      <a:r>
                        <a:rPr lang="en-US" sz="1800" dirty="0"/>
                        <a:t>Extremities </a:t>
                      </a:r>
                      <a:r>
                        <a:rPr lang="en-US" sz="1800" baseline="0" dirty="0"/>
                        <a:t> (Hands, forearms, feet and ankles)</a:t>
                      </a:r>
                      <a:endParaRPr lang="en-US" sz="18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50</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0973479"/>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sz="4000" dirty="0"/>
              <a:t>Radiation &amp; pregnancy (1)</a:t>
            </a:r>
          </a:p>
        </p:txBody>
      </p:sp>
      <p:sp>
        <p:nvSpPr>
          <p:cNvPr id="3" name="Content Placeholder 2"/>
          <p:cNvSpPr>
            <a:spLocks noGrp="1"/>
          </p:cNvSpPr>
          <p:nvPr>
            <p:ph idx="1"/>
          </p:nvPr>
        </p:nvSpPr>
        <p:spPr/>
        <p:txBody>
          <a:bodyPr>
            <a:normAutofit fontScale="92500" lnSpcReduction="10000"/>
          </a:bodyPr>
          <a:lstStyle/>
          <a:p>
            <a:pPr marL="342900" indent="-342900">
              <a:buFont typeface="Arial" panose="020B0604020202020204" pitchFamily="34" charset="0"/>
              <a:buChar char="•"/>
            </a:pPr>
            <a:r>
              <a:rPr lang="en-US" sz="2000" dirty="0"/>
              <a:t>Epidemiological studies of the A-bomb survivors, pregnant women who received pelvic X-rays, and animal studies indicate that embryos and fetuses are extremely radiosensitive.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The principle effects of radiation on the developing embryo and fetus, are embryonic, fetal, or neonatal death; congenital malformations; growth retardation; and functional impairment, such as mental retardation; and cancer.</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The effects depend on the stage of gestation, the dose, and the dose rate.</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These occurrences are extremely unlikely at Purdue because the doses possible from normal operation are very low.   </a:t>
            </a:r>
          </a:p>
          <a:p>
            <a:endParaRPr lang="en-US" dirty="0"/>
          </a:p>
        </p:txBody>
      </p:sp>
    </p:spTree>
    <p:extLst>
      <p:ext uri="{BB962C8B-B14F-4D97-AF65-F5344CB8AC3E}">
        <p14:creationId xmlns:p14="http://schemas.microsoft.com/office/powerpoint/2010/main" val="2017695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sz="4000" dirty="0"/>
              <a:t>Radiation &amp; pregnancy (2)</a:t>
            </a:r>
          </a:p>
        </p:txBody>
      </p:sp>
      <p:sp>
        <p:nvSpPr>
          <p:cNvPr id="3" name="Content Placeholder 2"/>
          <p:cNvSpPr>
            <a:spLocks noGrp="1"/>
          </p:cNvSpPr>
          <p:nvPr>
            <p:ph idx="1"/>
          </p:nvPr>
        </p:nvSpPr>
        <p:spPr/>
        <p:txBody>
          <a:bodyPr>
            <a:normAutofit/>
          </a:bodyPr>
          <a:lstStyle/>
          <a:p>
            <a:pPr marL="342900" indent="-342900">
              <a:buFont typeface="Arial" pitchFamily="34" charset="0"/>
              <a:buChar char="•"/>
            </a:pPr>
            <a:r>
              <a:rPr lang="en-US" sz="1800" dirty="0"/>
              <a:t>Pregnant individuals should take all precautions possible to keep exposures to the embryo or fetus as low as possible. </a:t>
            </a:r>
          </a:p>
          <a:p>
            <a:pPr marL="342900" indent="-342900">
              <a:buFont typeface="Arial" pitchFamily="34" charset="0"/>
              <a:buChar char="•"/>
            </a:pPr>
            <a:endParaRPr lang="en-US" sz="1800" dirty="0"/>
          </a:p>
          <a:p>
            <a:pPr marL="342900" indent="-342900">
              <a:buFont typeface="Arial" pitchFamily="34" charset="0"/>
              <a:buChar char="•"/>
            </a:pPr>
            <a:r>
              <a:rPr lang="en-US" sz="1800" dirty="0"/>
              <a:t>Extra precautions are taken by Purdue University for a </a:t>
            </a:r>
            <a:r>
              <a:rPr lang="en-US" sz="1800" i="1" dirty="0"/>
              <a:t>Declared pregnant woman</a:t>
            </a:r>
            <a:r>
              <a:rPr lang="en-US" sz="1800" dirty="0"/>
              <a:t>. </a:t>
            </a:r>
          </a:p>
          <a:p>
            <a:pPr marL="342900" indent="-342900">
              <a:buFont typeface="Arial" pitchFamily="34" charset="0"/>
              <a:buChar char="•"/>
            </a:pPr>
            <a:endParaRPr lang="en-US" sz="1800" i="1" dirty="0"/>
          </a:p>
          <a:p>
            <a:pPr marL="342900" indent="-342900">
              <a:buFont typeface="Arial" pitchFamily="34" charset="0"/>
              <a:buChar char="•"/>
            </a:pPr>
            <a:r>
              <a:rPr lang="en-US" sz="1800" i="1" dirty="0"/>
              <a:t>Declared pregnant woman </a:t>
            </a:r>
            <a:r>
              <a:rPr lang="en-US" sz="1800" dirty="0"/>
              <a:t>means a woman who has voluntarily informed Purdue, in writing, of her pregnancy and the estimated date of conception. </a:t>
            </a:r>
          </a:p>
          <a:p>
            <a:pPr marL="342900" lvl="1" indent="-342900">
              <a:buFont typeface="Arial" pitchFamily="34" charset="0"/>
              <a:buChar char="•"/>
            </a:pPr>
            <a:endParaRPr lang="en-US" sz="1800" dirty="0"/>
          </a:p>
          <a:p>
            <a:pPr marL="342900" lvl="1" indent="-342900">
              <a:buFont typeface="Arial" pitchFamily="34" charset="0"/>
              <a:buChar char="•"/>
            </a:pPr>
            <a:r>
              <a:rPr lang="en-US" sz="1800" dirty="0"/>
              <a:t>If a declaration is made, it must be given to the Radiation Safety Officer (RSO) in writing.</a:t>
            </a:r>
          </a:p>
          <a:p>
            <a:pPr marL="285750" indent="-285750">
              <a:buFont typeface="Arial" pitchFamily="34" charset="0"/>
              <a:buChar char="•"/>
            </a:pPr>
            <a:endParaRPr lang="en-US" dirty="0"/>
          </a:p>
        </p:txBody>
      </p:sp>
    </p:spTree>
    <p:extLst>
      <p:ext uri="{BB962C8B-B14F-4D97-AF65-F5344CB8AC3E}">
        <p14:creationId xmlns:p14="http://schemas.microsoft.com/office/powerpoint/2010/main" val="2821664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Different imaging modalities</a:t>
            </a:r>
          </a:p>
        </p:txBody>
      </p:sp>
      <p:sp>
        <p:nvSpPr>
          <p:cNvPr id="3" name="Content Placeholder 2"/>
          <p:cNvSpPr>
            <a:spLocks noGrp="1"/>
          </p:cNvSpPr>
          <p:nvPr>
            <p:ph idx="1"/>
          </p:nvPr>
        </p:nvSpPr>
        <p:spPr>
          <a:xfrm>
            <a:off x="457200" y="1721492"/>
            <a:ext cx="5547674" cy="4221416"/>
          </a:xfrm>
        </p:spPr>
        <p:txBody>
          <a:bodyPr>
            <a:normAutofit/>
          </a:bodyPr>
          <a:lstStyle/>
          <a:p>
            <a:r>
              <a:rPr lang="en-US" sz="1800" dirty="0"/>
              <a:t>This training presentation covers the following imaging modalities involving X-rays:</a:t>
            </a:r>
          </a:p>
          <a:p>
            <a:pPr marL="342900" indent="-342900">
              <a:buFont typeface="Arial" panose="020B0604020202020204" pitchFamily="34" charset="0"/>
              <a:buChar char="•"/>
            </a:pPr>
            <a:r>
              <a:rPr lang="en-US" sz="1800" dirty="0"/>
              <a:t>Radiography</a:t>
            </a:r>
          </a:p>
          <a:p>
            <a:pPr marL="342900" indent="-342900">
              <a:buFont typeface="Arial" panose="020B0604020202020204" pitchFamily="34" charset="0"/>
              <a:buChar char="•"/>
            </a:pPr>
            <a:r>
              <a:rPr lang="en-US" sz="1800" dirty="0"/>
              <a:t>Fluoroscopy (under-table and C-arm)</a:t>
            </a:r>
          </a:p>
          <a:p>
            <a:pPr marL="342900" indent="-342900">
              <a:buFont typeface="Arial" panose="020B0604020202020204" pitchFamily="34" charset="0"/>
              <a:buChar char="•"/>
            </a:pPr>
            <a:r>
              <a:rPr lang="en-US" sz="1800" dirty="0"/>
              <a:t>Computed Tomography (CT)</a:t>
            </a:r>
          </a:p>
          <a:p>
            <a:pPr marL="342900" indent="-342900">
              <a:buFont typeface="Arial" panose="020B0604020202020204" pitchFamily="34" charset="0"/>
              <a:buChar char="•"/>
            </a:pPr>
            <a:r>
              <a:rPr lang="en-US" sz="1800" dirty="0"/>
              <a:t>Intraoral Dental</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pic>
        <p:nvPicPr>
          <p:cNvPr id="1026" name="Picture 2" descr="http://www3.gehealthcare.in/~/media/images/india/computed%20tomography/brivo_ct325/brivo%20ct325%20dpp45781500x844.jpg?h=271&amp;la=en&amp;mw=482&amp;w=482" title="Diagnostic X-ray devices"/>
          <p:cNvPicPr>
            <a:picLocks noChangeAspect="1" noChangeArrowheads="1"/>
          </p:cNvPicPr>
          <p:nvPr/>
        </p:nvPicPr>
        <p:blipFill rotWithShape="1">
          <a:blip r:embed="rId3">
            <a:extLst>
              <a:ext uri="{28A0092B-C50C-407E-A947-70E740481C1C}">
                <a14:useLocalDpi xmlns:a14="http://schemas.microsoft.com/office/drawing/2010/main" val="0"/>
              </a:ext>
            </a:extLst>
          </a:blip>
          <a:srcRect l="13243" r="6267" b="4007"/>
          <a:stretch/>
        </p:blipFill>
        <p:spPr bwMode="auto">
          <a:xfrm>
            <a:off x="6532013" y="4947871"/>
            <a:ext cx="2339969" cy="15690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crownmedicalsystems.com/wp-content/uploads/2013/11/OEC-9900-Elite-C-Arm.png" title="Diagnostic X-ray devic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851" y="3255297"/>
            <a:ext cx="2104299" cy="15782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healthcareimaging.com.au/wp-content/uploads/2012/08/11885788-ge-definium-6000-300x260.jpg" title="Diagnostic X-ray devic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2013" y="1218703"/>
            <a:ext cx="2217973" cy="192224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XZeal Z70 Dental Intra Oral X-Ray Unit" title="Diagnostic X-ray devic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6778" y="4360702"/>
            <a:ext cx="1731362" cy="2381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121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15431"/>
            <a:ext cx="8601075" cy="748782"/>
          </a:xfrm>
          <a:effectLst>
            <a:outerShdw blurRad="50800" dist="38100" dir="2700000" algn="tl" rotWithShape="0">
              <a:prstClr val="black">
                <a:alpha val="40000"/>
              </a:prstClr>
            </a:outerShdw>
          </a:effectLst>
        </p:spPr>
        <p:txBody>
          <a:bodyPr/>
          <a:lstStyle/>
          <a:p>
            <a:r>
              <a:rPr lang="en-US" sz="4000" dirty="0"/>
              <a:t>Radiation &amp; pregnancy (3)</a:t>
            </a:r>
          </a:p>
        </p:txBody>
      </p:sp>
      <p:sp>
        <p:nvSpPr>
          <p:cNvPr id="122883" name="Content Placeholder 2"/>
          <p:cNvSpPr>
            <a:spLocks noGrp="1"/>
          </p:cNvSpPr>
          <p:nvPr>
            <p:ph idx="1"/>
          </p:nvPr>
        </p:nvSpPr>
        <p:spPr/>
        <p:txBody>
          <a:bodyPr>
            <a:normAutofit/>
          </a:bodyPr>
          <a:lstStyle/>
          <a:p>
            <a:pPr marL="342900" indent="-342900">
              <a:buFont typeface="Arial" pitchFamily="34" charset="0"/>
              <a:buChar char="•"/>
            </a:pPr>
            <a:r>
              <a:rPr lang="en-US" sz="1800" dirty="0"/>
              <a:t>Once in effect, the pregnant worker’s exposure limit will be reduced to 10% of the occupational dose limit.</a:t>
            </a:r>
          </a:p>
          <a:p>
            <a:pPr marL="342900" indent="-342900">
              <a:buFont typeface="Arial" pitchFamily="34" charset="0"/>
              <a:buChar char="•"/>
            </a:pPr>
            <a:endParaRPr lang="en-US" sz="1800" dirty="0"/>
          </a:p>
          <a:p>
            <a:pPr marL="342900" indent="-342900">
              <a:buFont typeface="Arial" pitchFamily="34" charset="0"/>
              <a:buChar char="•"/>
            </a:pPr>
            <a:r>
              <a:rPr lang="en-US" sz="1800" dirty="0"/>
              <a:t>In addition, that worker will be given a fetal dosimeter to monitor the dose received by the embryo or fetus.</a:t>
            </a:r>
          </a:p>
          <a:p>
            <a:pPr marL="342900" indent="-342900">
              <a:buFont typeface="Arial" pitchFamily="34" charset="0"/>
              <a:buChar char="•"/>
            </a:pPr>
            <a:endParaRPr lang="en-US" sz="1800" dirty="0"/>
          </a:p>
          <a:p>
            <a:pPr marL="342900" indent="-342900">
              <a:buFont typeface="Arial" pitchFamily="34" charset="0"/>
              <a:buChar char="•"/>
            </a:pPr>
            <a:r>
              <a:rPr lang="en-US" sz="1800" dirty="0"/>
              <a:t>The declaration remains in effect until the declared pregnant woman withdraws the declaration in writing or is no longer pregnant.</a:t>
            </a:r>
          </a:p>
          <a:p>
            <a:pPr marL="342900" indent="-342900">
              <a:buFont typeface="Arial" pitchFamily="34" charset="0"/>
              <a:buChar char="•"/>
            </a:pPr>
            <a:endParaRPr lang="en-US" sz="1800" dirty="0"/>
          </a:p>
          <a:p>
            <a:pPr marL="342900" indent="-342900">
              <a:buFont typeface="Arial" pitchFamily="34" charset="0"/>
              <a:buChar char="•"/>
            </a:pPr>
            <a:r>
              <a:rPr lang="en-US" sz="1800" dirty="0"/>
              <a:t>For additional information, refer to </a:t>
            </a:r>
            <a:r>
              <a:rPr lang="en-US" sz="1800" dirty="0">
                <a:hlinkClick r:id="rId2"/>
              </a:rPr>
              <a:t>Regulatory Guide 8.13</a:t>
            </a:r>
            <a:endParaRPr lang="en-US" sz="1800" dirty="0"/>
          </a:p>
          <a:p>
            <a:pPr marL="457200" indent="-457200">
              <a:buFont typeface="Arial" pitchFamily="34" charset="0"/>
              <a:buChar char="•"/>
            </a:pPr>
            <a:endParaRPr lang="en-US" sz="2200" dirty="0"/>
          </a:p>
        </p:txBody>
      </p:sp>
      <p:sp>
        <p:nvSpPr>
          <p:cNvPr id="122884" name="Slide Number Placeholder 6"/>
          <p:cNvSpPr>
            <a:spLocks noGrp="1"/>
          </p:cNvSpPr>
          <p:nvPr>
            <p:ph type="sldNum" sz="quarter" idx="12"/>
          </p:nvPr>
        </p:nvSpPr>
        <p:spPr/>
        <p:txBody>
          <a:bodyPr/>
          <a:lstStyle/>
          <a:p>
            <a:fld id="{1D3536A2-CEF4-4B5C-A326-D17D8FFFC6DC}" type="slidenum">
              <a:rPr lang="en-US" smtClean="0"/>
              <a:pPr/>
              <a:t>20</a:t>
            </a:fld>
            <a:endParaRPr lang="en-US" dirty="0"/>
          </a:p>
        </p:txBody>
      </p:sp>
    </p:spTree>
    <p:extLst>
      <p:ext uri="{BB962C8B-B14F-4D97-AF65-F5344CB8AC3E}">
        <p14:creationId xmlns:p14="http://schemas.microsoft.com/office/powerpoint/2010/main" val="2970181731"/>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world-nuclear.org/uploadedImages/org/info/Safety_and_Security/Radiation_and_Health/linear_hypothesis.gif" title="The linear no threshold relationship between low doses and risk of adverse health effec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4522" y="1911992"/>
            <a:ext cx="2892903" cy="33528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a:xfrm>
            <a:off x="457199" y="1721492"/>
            <a:ext cx="5010151" cy="4221416"/>
          </a:xfrm>
        </p:spPr>
        <p:txBody>
          <a:bodyPr>
            <a:noAutofit/>
          </a:bodyPr>
          <a:lstStyle/>
          <a:p>
            <a:pPr marL="342900" indent="-342900">
              <a:buFont typeface="Arial" pitchFamily="34" charset="0"/>
              <a:buChar char="•"/>
            </a:pPr>
            <a:r>
              <a:rPr lang="en-US" sz="1800" dirty="0"/>
              <a:t>The risk of  developing delayed effects can be decreased by decreasing dose.</a:t>
            </a:r>
          </a:p>
          <a:p>
            <a:pPr marL="342900" indent="-342900">
              <a:buFont typeface="Arial" pitchFamily="34" charset="0"/>
              <a:buChar char="•"/>
            </a:pPr>
            <a:r>
              <a:rPr lang="en-US" sz="1800" dirty="0"/>
              <a:t>Scientists accept the linear no-threshold theory which states that even low-doses carry some risk of developing delayed effects. </a:t>
            </a:r>
          </a:p>
          <a:p>
            <a:pPr marL="342900" indent="-342900">
              <a:buFont typeface="Arial" pitchFamily="34" charset="0"/>
              <a:buChar char="•"/>
            </a:pPr>
            <a:r>
              <a:rPr lang="en-US" sz="1800" dirty="0"/>
              <a:t>The goal is not only to remain below the dose limits, but to keep it even lower by trying to keep doses As Low As Reasonably Achievable (ALARA).</a:t>
            </a:r>
          </a:p>
          <a:p>
            <a:pPr marL="342900" indent="-342900">
              <a:buFont typeface="Arial" pitchFamily="34" charset="0"/>
              <a:buChar char="•"/>
            </a:pPr>
            <a:r>
              <a:rPr lang="en-US" sz="1800" dirty="0"/>
              <a:t>ALARA is not just a good idea, it is </a:t>
            </a:r>
            <a:r>
              <a:rPr lang="en-US" sz="1800" b="1" dirty="0"/>
              <a:t>REQUIRED </a:t>
            </a:r>
            <a:r>
              <a:rPr lang="en-US" sz="1800" dirty="0"/>
              <a:t>by law (410 IAC 5 Rule 4).</a:t>
            </a:r>
          </a:p>
        </p:txBody>
      </p:sp>
      <p:sp>
        <p:nvSpPr>
          <p:cNvPr id="5" name="Title 4"/>
          <p:cNvSpPr>
            <a:spLocks noGrp="1"/>
          </p:cNvSpPr>
          <p:nvPr>
            <p:ph type="title"/>
          </p:nvPr>
        </p:nvSpPr>
        <p:spPr>
          <a:effectLst>
            <a:outerShdw blurRad="50800" dist="38100" dir="2700000" algn="tl" rotWithShape="0">
              <a:prstClr val="black">
                <a:alpha val="40000"/>
              </a:prstClr>
            </a:outerShdw>
          </a:effectLst>
        </p:spPr>
        <p:txBody>
          <a:bodyPr>
            <a:noAutofit/>
          </a:bodyPr>
          <a:lstStyle/>
          <a:p>
            <a:r>
              <a:rPr lang="en-US" sz="4000" dirty="0"/>
              <a:t>alara</a:t>
            </a:r>
          </a:p>
        </p:txBody>
      </p:sp>
    </p:spTree>
    <p:extLst>
      <p:ext uri="{BB962C8B-B14F-4D97-AF65-F5344CB8AC3E}">
        <p14:creationId xmlns:p14="http://schemas.microsoft.com/office/powerpoint/2010/main" val="1356217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Image describing principles of time, distance, and shield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5652" y="3790330"/>
            <a:ext cx="5519045" cy="1764453"/>
          </a:xfrm>
          <a:prstGeom prst="rect">
            <a:avLst/>
          </a:prstGeom>
        </p:spPr>
      </p:pic>
      <p:sp>
        <p:nvSpPr>
          <p:cNvPr id="3" name="Content Placeholder 2"/>
          <p:cNvSpPr>
            <a:spLocks noGrp="1"/>
          </p:cNvSpPr>
          <p:nvPr>
            <p:ph idx="1"/>
          </p:nvPr>
        </p:nvSpPr>
        <p:spPr>
          <a:xfrm>
            <a:off x="457200" y="1721492"/>
            <a:ext cx="8235950" cy="2706575"/>
          </a:xfrm>
        </p:spPr>
        <p:txBody>
          <a:bodyPr>
            <a:normAutofit/>
          </a:bodyPr>
          <a:lstStyle/>
          <a:p>
            <a:pPr marL="342900" indent="-342900">
              <a:buFont typeface="Arial" pitchFamily="34" charset="0"/>
              <a:buChar char="•"/>
            </a:pPr>
            <a:r>
              <a:rPr lang="en-US" sz="1800" dirty="0"/>
              <a:t>There are several practices that will help you to keep your dose As Low As Reasonably Achievable (ALARA).</a:t>
            </a:r>
          </a:p>
          <a:p>
            <a:pPr marL="685800" lvl="1" indent="-342900">
              <a:buFont typeface="Arial" panose="020B0604020202020204" pitchFamily="34" charset="0"/>
              <a:buChar char="−"/>
            </a:pPr>
            <a:r>
              <a:rPr lang="en-US" sz="1800" dirty="0"/>
              <a:t>Time</a:t>
            </a:r>
          </a:p>
          <a:p>
            <a:pPr marL="685800" lvl="1" indent="-342900">
              <a:buFont typeface="Arial" panose="020B0604020202020204" pitchFamily="34" charset="0"/>
              <a:buChar char="−"/>
            </a:pPr>
            <a:r>
              <a:rPr lang="en-US" sz="1800" dirty="0"/>
              <a:t>Distance</a:t>
            </a:r>
          </a:p>
          <a:p>
            <a:pPr marL="685800" lvl="1" indent="-342900">
              <a:buFont typeface="Arial" panose="020B0604020202020204" pitchFamily="34" charset="0"/>
              <a:buChar char="−"/>
            </a:pPr>
            <a:r>
              <a:rPr lang="en-US" sz="1800" dirty="0"/>
              <a:t>Shielding</a:t>
            </a:r>
          </a:p>
        </p:txBody>
      </p:sp>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sz="4000" dirty="0"/>
              <a:t>ALARA principles</a:t>
            </a:r>
          </a:p>
        </p:txBody>
      </p:sp>
    </p:spTree>
    <p:extLst>
      <p:ext uri="{BB962C8B-B14F-4D97-AF65-F5344CB8AC3E}">
        <p14:creationId xmlns:p14="http://schemas.microsoft.com/office/powerpoint/2010/main" val="868392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ALARA Practices – Time </a:t>
            </a:r>
          </a:p>
        </p:txBody>
      </p:sp>
      <p:sp>
        <p:nvSpPr>
          <p:cNvPr id="3" name="Content Placeholder 2"/>
          <p:cNvSpPr>
            <a:spLocks noGrp="1"/>
          </p:cNvSpPr>
          <p:nvPr>
            <p:ph idx="1"/>
          </p:nvPr>
        </p:nvSpPr>
        <p:spPr/>
        <p:txBody>
          <a:bodyPr>
            <a:normAutofit/>
          </a:bodyPr>
          <a:lstStyle/>
          <a:p>
            <a:pPr marL="285750" indent="-285750">
              <a:buFont typeface="Arial" pitchFamily="34" charset="0"/>
              <a:buChar char="•"/>
            </a:pPr>
            <a:r>
              <a:rPr lang="en-US" sz="1800" dirty="0"/>
              <a:t>Decreasing the time spent in a radiation area results in a lower accumulated dose. </a:t>
            </a:r>
          </a:p>
          <a:p>
            <a:pPr lvl="1"/>
            <a:endParaRPr lang="en-US" sz="1800" dirty="0"/>
          </a:p>
          <a:p>
            <a:pPr lvl="1"/>
            <a:r>
              <a:rPr lang="en-US" sz="1800" dirty="0"/>
              <a:t>Plan all work efficiently. </a:t>
            </a:r>
          </a:p>
          <a:p>
            <a:pPr lvl="1"/>
            <a:endParaRPr lang="en-US" sz="1800" dirty="0"/>
          </a:p>
          <a:p>
            <a:pPr lvl="1"/>
            <a:r>
              <a:rPr lang="en-US" sz="1800" dirty="0"/>
              <a:t>Follow the procedures or optimization techniques to avoid having to retake an X-ray.</a:t>
            </a:r>
          </a:p>
          <a:p>
            <a:pPr lvl="1"/>
            <a:endParaRPr lang="en-US" sz="1800" dirty="0"/>
          </a:p>
          <a:p>
            <a:pPr lvl="1"/>
            <a:r>
              <a:rPr lang="en-US" sz="1800" dirty="0"/>
              <a:t>Remember, X-rays units do not produce radiation unless they are in operation.  </a:t>
            </a:r>
          </a:p>
        </p:txBody>
      </p:sp>
    </p:spTree>
    <p:extLst>
      <p:ext uri="{BB962C8B-B14F-4D97-AF65-F5344CB8AC3E}">
        <p14:creationId xmlns:p14="http://schemas.microsoft.com/office/powerpoint/2010/main" val="761993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ALARA Practices – Distance </a:t>
            </a:r>
          </a:p>
        </p:txBody>
      </p:sp>
      <p:sp>
        <p:nvSpPr>
          <p:cNvPr id="3" name="Content Placeholder 2"/>
          <p:cNvSpPr>
            <a:spLocks noGrp="1"/>
          </p:cNvSpPr>
          <p:nvPr>
            <p:ph idx="1"/>
          </p:nvPr>
        </p:nvSpPr>
        <p:spPr/>
        <p:txBody>
          <a:bodyPr>
            <a:normAutofit/>
          </a:bodyPr>
          <a:lstStyle/>
          <a:p>
            <a:pPr marL="285750" indent="-285750">
              <a:buFont typeface="Arial" pitchFamily="34" charset="0"/>
              <a:buChar char="•"/>
            </a:pPr>
            <a:r>
              <a:rPr lang="en-US" sz="1800" dirty="0"/>
              <a:t>The greater the distance between you and the X-ray unit, the lower the dose. </a:t>
            </a:r>
          </a:p>
          <a:p>
            <a:pPr marL="285750" indent="-285750">
              <a:buFont typeface="Arial" pitchFamily="34" charset="0"/>
              <a:buChar char="•"/>
            </a:pPr>
            <a:endParaRPr lang="en-US" sz="1800" dirty="0"/>
          </a:p>
          <a:p>
            <a:pPr lvl="1"/>
            <a:r>
              <a:rPr lang="en-US" sz="1800" dirty="0"/>
              <a:t>Your goal is to never allow the distance between you and the unit to become zero. </a:t>
            </a:r>
          </a:p>
          <a:p>
            <a:pPr lvl="1"/>
            <a:endParaRPr lang="en-US" sz="1800" dirty="0"/>
          </a:p>
          <a:p>
            <a:pPr lvl="1"/>
            <a:r>
              <a:rPr lang="en-US" sz="1800" dirty="0"/>
              <a:t>Unless it’s necessary, avoid the need to hold the patient during an imaging procedures.</a:t>
            </a:r>
          </a:p>
          <a:p>
            <a:pPr lvl="2"/>
            <a:r>
              <a:rPr lang="en-US" sz="1800" dirty="0"/>
              <a:t>If you have to hold the patient during imaging, you must wear leaded aprons, gloves and thyroid collars.  </a:t>
            </a:r>
          </a:p>
          <a:p>
            <a:pPr marL="285750" indent="-285750">
              <a:buFont typeface="Arial" pitchFamily="34" charset="0"/>
              <a:buChar char="•"/>
            </a:pPr>
            <a:endParaRPr lang="en-US" sz="2000" dirty="0"/>
          </a:p>
        </p:txBody>
      </p:sp>
    </p:spTree>
    <p:extLst>
      <p:ext uri="{BB962C8B-B14F-4D97-AF65-F5344CB8AC3E}">
        <p14:creationId xmlns:p14="http://schemas.microsoft.com/office/powerpoint/2010/main" val="853192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a:t>ALARA Practices – Shielding </a:t>
            </a:r>
          </a:p>
        </p:txBody>
      </p:sp>
      <p:sp>
        <p:nvSpPr>
          <p:cNvPr id="5" name="Content Placeholder 4"/>
          <p:cNvSpPr>
            <a:spLocks noGrp="1"/>
          </p:cNvSpPr>
          <p:nvPr>
            <p:ph idx="1"/>
          </p:nvPr>
        </p:nvSpPr>
        <p:spPr>
          <a:xfrm>
            <a:off x="457200" y="1721492"/>
            <a:ext cx="4769318" cy="4221416"/>
          </a:xfrm>
        </p:spPr>
        <p:txBody>
          <a:bodyPr>
            <a:normAutofit/>
          </a:bodyPr>
          <a:lstStyle/>
          <a:p>
            <a:pPr marL="285750" indent="-285750">
              <a:buFont typeface="Arial" pitchFamily="34" charset="0"/>
              <a:buChar char="•"/>
            </a:pPr>
            <a:r>
              <a:rPr lang="en-US" sz="1800" dirty="0"/>
              <a:t>Always use shielding. The greater the shielding, the lower the dose. </a:t>
            </a:r>
          </a:p>
          <a:p>
            <a:pPr lvl="1"/>
            <a:r>
              <a:rPr lang="en-US" sz="1800" dirty="0"/>
              <a:t>Lead and concrete works well to attenuate X-rays. </a:t>
            </a:r>
          </a:p>
          <a:p>
            <a:pPr lvl="1"/>
            <a:r>
              <a:rPr lang="en-US" sz="1800" dirty="0"/>
              <a:t>Available shielding includes:</a:t>
            </a:r>
          </a:p>
          <a:p>
            <a:pPr lvl="2"/>
            <a:r>
              <a:rPr lang="en-US" sz="1800" dirty="0"/>
              <a:t>Lead lined doors</a:t>
            </a:r>
          </a:p>
          <a:p>
            <a:pPr lvl="2"/>
            <a:r>
              <a:rPr lang="en-US" sz="1800" dirty="0"/>
              <a:t>Shielded X-ray control room</a:t>
            </a:r>
          </a:p>
          <a:p>
            <a:pPr lvl="2"/>
            <a:r>
              <a:rPr lang="en-US" sz="1800" dirty="0"/>
              <a:t>Portable X-ray barriers</a:t>
            </a:r>
          </a:p>
          <a:p>
            <a:pPr lvl="2"/>
            <a:r>
              <a:rPr lang="en-US" sz="1800" dirty="0"/>
              <a:t>Shielded glasses</a:t>
            </a:r>
          </a:p>
          <a:p>
            <a:pPr lvl="2"/>
            <a:r>
              <a:rPr lang="en-US" sz="1800" dirty="0"/>
              <a:t>Leaded aprons, thyroid collars, gloves and gonadal shields. </a:t>
            </a:r>
          </a:p>
          <a:p>
            <a:pPr lvl="1"/>
            <a:r>
              <a:rPr lang="en-US" sz="1800" dirty="0"/>
              <a:t>EHS and your department will ensure sufficient shielding is available</a:t>
            </a:r>
          </a:p>
          <a:p>
            <a:endParaRPr lang="en-US" dirty="0"/>
          </a:p>
        </p:txBody>
      </p:sp>
      <p:pic>
        <p:nvPicPr>
          <p:cNvPr id="3" name="Picture 2" descr="shielded glasses" title="shielded glass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2346" y="1272624"/>
            <a:ext cx="2198871" cy="1189185"/>
          </a:xfrm>
          <a:prstGeom prst="rect">
            <a:avLst/>
          </a:prstGeom>
        </p:spPr>
      </p:pic>
      <p:pic>
        <p:nvPicPr>
          <p:cNvPr id="6" name="Picture 6" descr="Lead Apron Special Wrap Mwa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6518" y="2461809"/>
            <a:ext cx="1949259" cy="242118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ead Shiel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2805" y="3523509"/>
            <a:ext cx="1328412" cy="2718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985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Ring dosimeter placemen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2817" y="1721492"/>
            <a:ext cx="2743200" cy="2057401"/>
          </a:xfrm>
          <a:prstGeom prst="rect">
            <a:avLst/>
          </a:prstGeom>
        </p:spPr>
      </p:pic>
      <p:pic>
        <p:nvPicPr>
          <p:cNvPr id="5" name="Picture 4" title="Whole-body dosimeter placement"/>
          <p:cNvPicPr>
            <a:picLocks noChangeAspect="1"/>
          </p:cNvPicPr>
          <p:nvPr/>
        </p:nvPicPr>
        <p:blipFill rotWithShape="1">
          <a:blip r:embed="rId3">
            <a:extLst>
              <a:ext uri="{28A0092B-C50C-407E-A947-70E740481C1C}">
                <a14:useLocalDpi xmlns:a14="http://schemas.microsoft.com/office/drawing/2010/main" val="0"/>
              </a:ext>
            </a:extLst>
          </a:blip>
          <a:srcRect l="25648" t="2873" r="4343" b="27408"/>
          <a:stretch/>
        </p:blipFill>
        <p:spPr>
          <a:xfrm rot="10800000">
            <a:off x="6202817" y="3778893"/>
            <a:ext cx="2743200" cy="2048923"/>
          </a:xfrm>
          <a:prstGeom prst="rect">
            <a:avLst/>
          </a:prstGeom>
        </p:spPr>
      </p:pic>
      <p:sp>
        <p:nvSpPr>
          <p:cNvPr id="3" name="Content Placeholder 2"/>
          <p:cNvSpPr>
            <a:spLocks noGrp="1"/>
          </p:cNvSpPr>
          <p:nvPr>
            <p:ph idx="1"/>
          </p:nvPr>
        </p:nvSpPr>
        <p:spPr>
          <a:xfrm>
            <a:off x="457199" y="1721492"/>
            <a:ext cx="5647267" cy="4221416"/>
          </a:xfrm>
        </p:spPr>
        <p:txBody>
          <a:bodyPr>
            <a:noAutofit/>
          </a:bodyPr>
          <a:lstStyle/>
          <a:p>
            <a:pPr marL="342900" indent="-342900">
              <a:buFont typeface="Arial" panose="020B0604020202020204" pitchFamily="34" charset="0"/>
              <a:buChar char="•"/>
            </a:pPr>
            <a:r>
              <a:rPr lang="en-US" sz="1800" dirty="0"/>
              <a:t>Dosimetry – Device worn by radiation users to measure their accumulated dose. It is used to ensure that you do not exceed the government-established dose limits. There are two types:</a:t>
            </a:r>
          </a:p>
          <a:p>
            <a:pPr marL="685800" indent="-338138">
              <a:buFont typeface="+mj-lt"/>
              <a:buAutoNum type="arabicPeriod"/>
            </a:pPr>
            <a:r>
              <a:rPr lang="en-US" sz="1800" dirty="0"/>
              <a:t>Ring – measures dose to the hands, worn on the hand receiving the highest dose with name facing the palm side </a:t>
            </a:r>
          </a:p>
          <a:p>
            <a:pPr marL="685800" indent="-338138">
              <a:buFont typeface="+mj-lt"/>
              <a:buAutoNum type="arabicPeriod"/>
            </a:pPr>
            <a:r>
              <a:rPr lang="en-US" sz="1800" dirty="0"/>
              <a:t>Whole-body – measures dose to the torso and head, worn on the part of the torso that will receive the highest dose. If wearing a lead vest, </a:t>
            </a:r>
            <a:r>
              <a:rPr lang="en-US" sz="1800" u="sng" dirty="0"/>
              <a:t>attach the dosimeter outside of the lead vest</a:t>
            </a:r>
            <a:r>
              <a:rPr lang="en-US" sz="1800" dirty="0"/>
              <a:t>. </a:t>
            </a:r>
          </a:p>
        </p:txBody>
      </p:sp>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sz="4000" dirty="0"/>
              <a:t>Dosimetry (1)</a:t>
            </a:r>
          </a:p>
        </p:txBody>
      </p:sp>
    </p:spTree>
    <p:extLst>
      <p:ext uri="{BB962C8B-B14F-4D97-AF65-F5344CB8AC3E}">
        <p14:creationId xmlns:p14="http://schemas.microsoft.com/office/powerpoint/2010/main" val="3115606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Ring dosimeter placemen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2817" y="1721492"/>
            <a:ext cx="2743200" cy="2057401"/>
          </a:xfrm>
          <a:prstGeom prst="rect">
            <a:avLst/>
          </a:prstGeom>
        </p:spPr>
      </p:pic>
      <p:pic>
        <p:nvPicPr>
          <p:cNvPr id="5" name="Picture 4" title="Whole-body dosimeter placement"/>
          <p:cNvPicPr>
            <a:picLocks noChangeAspect="1"/>
          </p:cNvPicPr>
          <p:nvPr/>
        </p:nvPicPr>
        <p:blipFill rotWithShape="1">
          <a:blip r:embed="rId3">
            <a:extLst>
              <a:ext uri="{28A0092B-C50C-407E-A947-70E740481C1C}">
                <a14:useLocalDpi xmlns:a14="http://schemas.microsoft.com/office/drawing/2010/main" val="0"/>
              </a:ext>
            </a:extLst>
          </a:blip>
          <a:srcRect l="25648" t="2873" r="4343" b="27408"/>
          <a:stretch/>
        </p:blipFill>
        <p:spPr>
          <a:xfrm rot="10800000">
            <a:off x="6202817" y="3778893"/>
            <a:ext cx="2743200" cy="2048923"/>
          </a:xfrm>
          <a:prstGeom prst="rect">
            <a:avLst/>
          </a:prstGeom>
        </p:spPr>
      </p:pic>
      <p:sp>
        <p:nvSpPr>
          <p:cNvPr id="3" name="Content Placeholder 2"/>
          <p:cNvSpPr>
            <a:spLocks noGrp="1"/>
          </p:cNvSpPr>
          <p:nvPr>
            <p:ph idx="1"/>
          </p:nvPr>
        </p:nvSpPr>
        <p:spPr>
          <a:xfrm>
            <a:off x="457199" y="1721492"/>
            <a:ext cx="5647267" cy="4221416"/>
          </a:xfrm>
        </p:spPr>
        <p:txBody>
          <a:bodyPr>
            <a:noAutofit/>
          </a:bodyPr>
          <a:lstStyle/>
          <a:p>
            <a:pPr marL="347663" indent="-347663">
              <a:buFont typeface="Arial" panose="020B0604020202020204" pitchFamily="34" charset="0"/>
              <a:buChar char="•"/>
            </a:pPr>
            <a:r>
              <a:rPr lang="en-US" sz="1800" dirty="0"/>
              <a:t>If issued dosimetry, you </a:t>
            </a:r>
            <a:r>
              <a:rPr lang="en-US" sz="1800" b="1" dirty="0"/>
              <a:t>MUST </a:t>
            </a:r>
            <a:r>
              <a:rPr lang="en-US" sz="1800" dirty="0"/>
              <a:t>wear it every time you are operating X-ray equipment</a:t>
            </a:r>
          </a:p>
          <a:p>
            <a:pPr marL="347663" indent="-347663">
              <a:buFont typeface="Arial" panose="020B0604020202020204" pitchFamily="34" charset="0"/>
              <a:buChar char="•"/>
            </a:pPr>
            <a:r>
              <a:rPr lang="en-US" sz="1800" dirty="0"/>
              <a:t>Dosimetry must be returned at the end of the wear period (monthly or bimonthly), to be analyzed.</a:t>
            </a:r>
          </a:p>
          <a:p>
            <a:pPr marL="685800" indent="-338138">
              <a:buFont typeface="Arial" panose="020B0604020202020204" pitchFamily="34" charset="0"/>
              <a:buChar char="−"/>
            </a:pPr>
            <a:r>
              <a:rPr lang="en-US" sz="1800" dirty="0"/>
              <a:t>Dose measurement may be lost if dosimeter is returned late</a:t>
            </a:r>
          </a:p>
          <a:p>
            <a:pPr marL="685800" indent="-338138">
              <a:buFont typeface="Arial" panose="020B0604020202020204" pitchFamily="34" charset="0"/>
              <a:buChar char="−"/>
            </a:pPr>
            <a:r>
              <a:rPr lang="en-US" sz="1800" dirty="0"/>
              <a:t>Lost dosimetry may result in a monetary fine  </a:t>
            </a:r>
          </a:p>
        </p:txBody>
      </p:sp>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sz="4000" dirty="0"/>
              <a:t>Dosimetry (2)</a:t>
            </a:r>
          </a:p>
        </p:txBody>
      </p:sp>
    </p:spTree>
    <p:extLst>
      <p:ext uri="{BB962C8B-B14F-4D97-AF65-F5344CB8AC3E}">
        <p14:creationId xmlns:p14="http://schemas.microsoft.com/office/powerpoint/2010/main" val="20758221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522922"/>
            <a:ext cx="8235950" cy="748782"/>
          </a:xfrm>
          <a:effectLst>
            <a:outerShdw blurRad="50800" dist="38100" dir="2700000" algn="tl" rotWithShape="0">
              <a:prstClr val="black">
                <a:alpha val="40000"/>
              </a:prstClr>
            </a:outerShdw>
          </a:effectLst>
        </p:spPr>
        <p:txBody>
          <a:bodyPr/>
          <a:lstStyle/>
          <a:p>
            <a:r>
              <a:rPr lang="en-US" dirty="0">
                <a:solidFill>
                  <a:schemeClr val="tx1"/>
                </a:solidFill>
              </a:rPr>
              <a:t>X-ray device safety features,  and exposure pathways</a:t>
            </a:r>
          </a:p>
        </p:txBody>
      </p:sp>
    </p:spTree>
    <p:extLst>
      <p:ext uri="{BB962C8B-B14F-4D97-AF65-F5344CB8AC3E}">
        <p14:creationId xmlns:p14="http://schemas.microsoft.com/office/powerpoint/2010/main" val="25541366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1492"/>
            <a:ext cx="4858226" cy="4221416"/>
          </a:xfrm>
        </p:spPr>
        <p:txBody>
          <a:bodyPr>
            <a:normAutofit/>
          </a:bodyPr>
          <a:lstStyle/>
          <a:p>
            <a:r>
              <a:rPr lang="en-US" sz="1800" dirty="0"/>
              <a:t>X-ray Tube Housing – When operating, X-rays are emitted in all directions. To protect operators and bystanders, the X-ray tube is enclosed in a shielded vessel that greatly reduces the dose. </a:t>
            </a:r>
          </a:p>
        </p:txBody>
      </p:sp>
      <p:sp>
        <p:nvSpPr>
          <p:cNvPr id="2" name="Title 1"/>
          <p:cNvSpPr>
            <a:spLocks noGrp="1"/>
          </p:cNvSpPr>
          <p:nvPr>
            <p:ph type="title"/>
          </p:nvPr>
        </p:nvSpPr>
        <p:spPr>
          <a:xfrm>
            <a:off x="457199" y="315431"/>
            <a:ext cx="8601075" cy="748782"/>
          </a:xfrm>
          <a:effectLst>
            <a:outerShdw blurRad="50800" dist="38100" dir="2700000" algn="tl" rotWithShape="0">
              <a:prstClr val="black">
                <a:alpha val="40000"/>
              </a:prstClr>
            </a:outerShdw>
          </a:effectLst>
        </p:spPr>
        <p:txBody>
          <a:bodyPr/>
          <a:lstStyle/>
          <a:p>
            <a:r>
              <a:rPr lang="en-US" sz="4000" dirty="0"/>
              <a:t>Safety features – housing</a:t>
            </a:r>
          </a:p>
        </p:txBody>
      </p:sp>
      <p:pic>
        <p:nvPicPr>
          <p:cNvPr id="2056" name="Picture 8" descr="Купить Медицинские рентгеновские трубки к томографам и рентгеновским аппарата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8650" y="2057399"/>
            <a:ext cx="3810000" cy="254317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title="Arrow pointing at interlock"/>
          <p:cNvCxnSpPr/>
          <p:nvPr/>
        </p:nvCxnSpPr>
        <p:spPr>
          <a:xfrm flipV="1">
            <a:off x="6335816" y="3363126"/>
            <a:ext cx="433451" cy="469074"/>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51741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522922"/>
            <a:ext cx="8235950" cy="748782"/>
          </a:xfrm>
          <a:effectLst>
            <a:outerShdw blurRad="50800" dist="38100" dir="2700000" algn="tl" rotWithShape="0">
              <a:prstClr val="black">
                <a:alpha val="40000"/>
              </a:prstClr>
            </a:outerShdw>
          </a:effectLst>
        </p:spPr>
        <p:txBody>
          <a:bodyPr/>
          <a:lstStyle/>
          <a:p>
            <a:r>
              <a:rPr lang="en-US" dirty="0">
                <a:solidFill>
                  <a:schemeClr val="tx1"/>
                </a:solidFill>
              </a:rPr>
              <a:t>X-ray characteristics and production </a:t>
            </a:r>
          </a:p>
        </p:txBody>
      </p:sp>
    </p:spTree>
    <p:extLst>
      <p:ext uri="{BB962C8B-B14F-4D97-AF65-F5344CB8AC3E}">
        <p14:creationId xmlns:p14="http://schemas.microsoft.com/office/powerpoint/2010/main" val="1740610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Features - Collimator</a:t>
            </a:r>
          </a:p>
        </p:txBody>
      </p:sp>
      <p:sp>
        <p:nvSpPr>
          <p:cNvPr id="3" name="Content Placeholder 2"/>
          <p:cNvSpPr>
            <a:spLocks noGrp="1"/>
          </p:cNvSpPr>
          <p:nvPr>
            <p:ph idx="1"/>
          </p:nvPr>
        </p:nvSpPr>
        <p:spPr>
          <a:xfrm>
            <a:off x="457200" y="1721492"/>
            <a:ext cx="4603072" cy="4221416"/>
          </a:xfrm>
        </p:spPr>
        <p:txBody>
          <a:bodyPr>
            <a:normAutofit/>
          </a:bodyPr>
          <a:lstStyle/>
          <a:p>
            <a:r>
              <a:rPr lang="en-US" sz="1800" dirty="0"/>
              <a:t>Beam Collimator – When operating, X-rays are emitted in all directions. To avoid exposing more of the body than necessary to X-rays, the collimator restricts the size of the exposed area to the tissue of interest. </a:t>
            </a:r>
          </a:p>
          <a:p>
            <a:pPr marL="342900" indent="-342900">
              <a:buFont typeface="Arial" panose="020B0604020202020204" pitchFamily="34" charset="0"/>
              <a:buChar char="•"/>
            </a:pPr>
            <a:r>
              <a:rPr lang="en-US" sz="1800" dirty="0"/>
              <a:t>The X-rays that are allowed to exit the collimator is called the primary beam</a:t>
            </a:r>
          </a:p>
          <a:p>
            <a:endParaRPr lang="en-US" sz="1800" dirty="0"/>
          </a:p>
          <a:p>
            <a:endParaRPr lang="en-US" sz="2000" dirty="0"/>
          </a:p>
        </p:txBody>
      </p:sp>
      <p:pic>
        <p:nvPicPr>
          <p:cNvPr id="1026" name="Picture 2" descr="collimator.jpg" title="Collima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1773" y="1721492"/>
            <a:ext cx="2703034" cy="3541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4432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2" name="Slide Number Placeholder 6"/>
          <p:cNvSpPr>
            <a:spLocks noGrp="1"/>
          </p:cNvSpPr>
          <p:nvPr>
            <p:ph type="sldNum" sz="quarter" idx="12"/>
          </p:nvPr>
        </p:nvSpPr>
        <p:spPr/>
        <p:txBody>
          <a:bodyPr/>
          <a:lstStyle/>
          <a:p>
            <a:fld id="{59A6EC26-96B4-4498-93DB-FE730699D3D2}" type="slidenum">
              <a:rPr lang="en-US" smtClean="0"/>
              <a:pPr/>
              <a:t>31</a:t>
            </a:fld>
            <a:endParaRPr lang="en-US"/>
          </a:p>
        </p:txBody>
      </p:sp>
      <p:sp>
        <p:nvSpPr>
          <p:cNvPr id="155651" name="Content Placeholder 2"/>
          <p:cNvSpPr>
            <a:spLocks noGrp="1"/>
          </p:cNvSpPr>
          <p:nvPr>
            <p:ph idx="1"/>
          </p:nvPr>
        </p:nvSpPr>
        <p:spPr>
          <a:xfrm>
            <a:off x="457199" y="1721492"/>
            <a:ext cx="5672668" cy="4221416"/>
          </a:xfrm>
        </p:spPr>
        <p:txBody>
          <a:bodyPr>
            <a:normAutofit fontScale="92500"/>
          </a:bodyPr>
          <a:lstStyle/>
          <a:p>
            <a:r>
              <a:rPr lang="en-US" sz="1900" dirty="0"/>
              <a:t>Beam Stop – The beam stop blocks many of the X-rays transmitted through the patient. This helps reduce the dose to occupants in adjacent rooms. The unit should never be operated without the beam stop. </a:t>
            </a:r>
          </a:p>
          <a:p>
            <a:pPr marL="347663" indent="-347663">
              <a:buFont typeface="Arial" pitchFamily="34" charset="0"/>
              <a:buChar char="•"/>
            </a:pPr>
            <a:r>
              <a:rPr lang="en-US" sz="1900" dirty="0"/>
              <a:t>For radiography units, the beam stop is usually the table </a:t>
            </a:r>
            <a:r>
              <a:rPr lang="en-US" sz="1900" dirty="0" err="1"/>
              <a:t>bucky</a:t>
            </a:r>
            <a:r>
              <a:rPr lang="en-US" sz="1900" dirty="0"/>
              <a:t> or </a:t>
            </a:r>
            <a:r>
              <a:rPr lang="en-US" sz="1900" dirty="0" err="1"/>
              <a:t>bucky</a:t>
            </a:r>
            <a:r>
              <a:rPr lang="en-US" sz="1900" dirty="0"/>
              <a:t> stand. </a:t>
            </a:r>
          </a:p>
          <a:p>
            <a:pPr marL="347663" indent="-347663">
              <a:buFont typeface="Arial" pitchFamily="34" charset="0"/>
              <a:buChar char="•"/>
            </a:pPr>
            <a:r>
              <a:rPr lang="en-US" sz="1900" dirty="0"/>
              <a:t>For Computed Tomography (CT) units, the detectors attached to the gantry operates as the beam stop. </a:t>
            </a:r>
          </a:p>
          <a:p>
            <a:pPr marL="347663" indent="-347663">
              <a:buFont typeface="Arial" pitchFamily="34" charset="0"/>
              <a:buChar char="•"/>
            </a:pPr>
            <a:r>
              <a:rPr lang="en-US" sz="1900" dirty="0"/>
              <a:t>For fluoroscopy units, the image intensifier operates as the beam stop.</a:t>
            </a:r>
          </a:p>
          <a:p>
            <a:pPr marL="347663" indent="-347663">
              <a:buFont typeface="Arial" pitchFamily="34" charset="0"/>
              <a:buChar char="•"/>
            </a:pPr>
            <a:r>
              <a:rPr lang="en-US" sz="1900" dirty="0"/>
              <a:t>For intraoral dental units, the beam stop is the patient and film.  </a:t>
            </a:r>
          </a:p>
          <a:p>
            <a:r>
              <a:rPr lang="en-US" sz="1900" dirty="0"/>
              <a:t>  </a:t>
            </a:r>
          </a:p>
          <a:p>
            <a:endParaRPr lang="en-US" dirty="0"/>
          </a:p>
        </p:txBody>
      </p:sp>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sz="4000" dirty="0"/>
              <a:t>Safety Features – Beam stop</a:t>
            </a:r>
          </a:p>
        </p:txBody>
      </p:sp>
      <p:pic>
        <p:nvPicPr>
          <p:cNvPr id="3074" name="Picture 2" descr="http://www.fda.gov/ucm/groups/fdagov-public/documents/image/ucm115328.gif" title="Beams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9550" y="1127048"/>
            <a:ext cx="2123498" cy="270515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static.healthcare.siemens.com/siemens_hwem-hwem_ssxa_websites-context-root/wcm/idc/groups/public/@global/@imaging/@c-arms/documents/image/mdaw/mtq4/~edisp/arcadis-avantic-operational3-00026042/~renditions/arcadis-avantic-operational3-00026042~10.jpg" title="Beams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6524" y="3989945"/>
            <a:ext cx="2749550" cy="2062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973575"/>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2" name="Slide Number Placeholder 6"/>
          <p:cNvSpPr>
            <a:spLocks noGrp="1"/>
          </p:cNvSpPr>
          <p:nvPr>
            <p:ph type="sldNum" sz="quarter" idx="12"/>
          </p:nvPr>
        </p:nvSpPr>
        <p:spPr/>
        <p:txBody>
          <a:bodyPr/>
          <a:lstStyle/>
          <a:p>
            <a:fld id="{59A6EC26-96B4-4498-93DB-FE730699D3D2}" type="slidenum">
              <a:rPr lang="en-US" smtClean="0"/>
              <a:pPr/>
              <a:t>32</a:t>
            </a:fld>
            <a:endParaRPr lang="en-US"/>
          </a:p>
        </p:txBody>
      </p:sp>
      <p:sp>
        <p:nvSpPr>
          <p:cNvPr id="155651" name="Content Placeholder 2"/>
          <p:cNvSpPr>
            <a:spLocks noGrp="1"/>
          </p:cNvSpPr>
          <p:nvPr>
            <p:ph idx="1"/>
          </p:nvPr>
        </p:nvSpPr>
        <p:spPr>
          <a:xfrm>
            <a:off x="457199" y="1721492"/>
            <a:ext cx="3911601" cy="4221416"/>
          </a:xfrm>
        </p:spPr>
        <p:txBody>
          <a:bodyPr>
            <a:normAutofit/>
          </a:bodyPr>
          <a:lstStyle/>
          <a:p>
            <a:r>
              <a:rPr lang="en-US" sz="1800" dirty="0"/>
              <a:t>Visual and Audible Warning Signals – Signals are activated when the device is emitting X-rays. </a:t>
            </a:r>
          </a:p>
          <a:p>
            <a:pPr lvl="1">
              <a:buFont typeface="Arial" pitchFamily="34" charset="0"/>
              <a:buChar char="•"/>
            </a:pPr>
            <a:r>
              <a:rPr lang="en-US" sz="1800" dirty="0"/>
              <a:t>The warning lights are usually located on the device or control panel</a:t>
            </a:r>
          </a:p>
          <a:p>
            <a:pPr lvl="1">
              <a:buFont typeface="Arial" pitchFamily="34" charset="0"/>
              <a:buChar char="•"/>
            </a:pPr>
            <a:endParaRPr lang="en-US" sz="2000" dirty="0"/>
          </a:p>
          <a:p>
            <a:pPr marL="0" lvl="1" indent="0">
              <a:buNone/>
            </a:pPr>
            <a:endParaRPr lang="en-US" sz="2000" dirty="0"/>
          </a:p>
          <a:p>
            <a:pPr marL="1028700" lvl="1">
              <a:buFont typeface="Arial" pitchFamily="34" charset="0"/>
              <a:buChar char="•"/>
            </a:pPr>
            <a:endParaRPr lang="en-US" sz="2400" dirty="0"/>
          </a:p>
          <a:p>
            <a:pPr marL="285750" indent="-285750">
              <a:buFont typeface="Arial" pitchFamily="34" charset="0"/>
              <a:buChar char="•"/>
            </a:pPr>
            <a:endParaRPr lang="en-US" sz="2000" dirty="0"/>
          </a:p>
          <a:p>
            <a:endParaRPr lang="en-US" sz="1900" dirty="0"/>
          </a:p>
          <a:p>
            <a:pPr marL="285750" indent="-285750">
              <a:buFont typeface="Arial" pitchFamily="34" charset="0"/>
              <a:buChar char="•"/>
            </a:pPr>
            <a:endParaRPr lang="en-US" sz="1800" dirty="0"/>
          </a:p>
          <a:p>
            <a:endParaRPr lang="en-US" dirty="0"/>
          </a:p>
        </p:txBody>
      </p:sp>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sz="4000" dirty="0"/>
              <a:t>Safety Features – Warning signals </a:t>
            </a:r>
          </a:p>
        </p:txBody>
      </p:sp>
      <p:pic>
        <p:nvPicPr>
          <p:cNvPr id="4098" name="Picture 2" descr="http://equinomed.2easyweb.com/userfiles/Arco%20C%20MCA.jpg" title="Warning light on fluoroscopy un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8800" y="2593949"/>
            <a:ext cx="4505325" cy="2476501"/>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title="Arrow pointing at interlock"/>
          <p:cNvCxnSpPr/>
          <p:nvPr/>
        </p:nvCxnSpPr>
        <p:spPr>
          <a:xfrm flipH="1">
            <a:off x="5143667" y="2066582"/>
            <a:ext cx="486667" cy="527367"/>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43526609"/>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5431"/>
            <a:ext cx="8686800" cy="748782"/>
          </a:xfrm>
        </p:spPr>
        <p:txBody>
          <a:bodyPr/>
          <a:lstStyle/>
          <a:p>
            <a:r>
              <a:rPr lang="en-US" dirty="0"/>
              <a:t>Safety features – dead man switch</a:t>
            </a:r>
          </a:p>
        </p:txBody>
      </p:sp>
      <p:sp>
        <p:nvSpPr>
          <p:cNvPr id="3" name="Content Placeholder 2"/>
          <p:cNvSpPr>
            <a:spLocks noGrp="1"/>
          </p:cNvSpPr>
          <p:nvPr>
            <p:ph idx="1"/>
          </p:nvPr>
        </p:nvSpPr>
        <p:spPr>
          <a:xfrm>
            <a:off x="457200" y="1721492"/>
            <a:ext cx="4445000" cy="4221416"/>
          </a:xfrm>
        </p:spPr>
        <p:txBody>
          <a:bodyPr>
            <a:normAutofit/>
          </a:bodyPr>
          <a:lstStyle/>
          <a:p>
            <a:r>
              <a:rPr lang="en-US" sz="1800" dirty="0"/>
              <a:t>Dead Man Switch – X-rays will only be generated when the operator actively presses the switch (i.e. button or foot pedal). When the operator ceases pressing the switch, X-rays are not generated.   </a:t>
            </a:r>
          </a:p>
        </p:txBody>
      </p:sp>
      <p:pic>
        <p:nvPicPr>
          <p:cNvPr id="1028" name="Picture 4" descr="http://www.spectrumxray.com/system/files/rsz_1rsz_quest_panel_front_0.jpg" title="Control panel with dead man switch"/>
          <p:cNvPicPr>
            <a:picLocks noChangeAspect="1" noChangeArrowheads="1"/>
          </p:cNvPicPr>
          <p:nvPr/>
        </p:nvPicPr>
        <p:blipFill rotWithShape="1">
          <a:blip r:embed="rId2">
            <a:extLst>
              <a:ext uri="{28A0092B-C50C-407E-A947-70E740481C1C}">
                <a14:useLocalDpi xmlns:a14="http://schemas.microsoft.com/office/drawing/2010/main" val="0"/>
              </a:ext>
            </a:extLst>
          </a:blip>
          <a:srcRect l="11103"/>
          <a:stretch/>
        </p:blipFill>
        <p:spPr bwMode="auto">
          <a:xfrm>
            <a:off x="5592932" y="1643125"/>
            <a:ext cx="3160451" cy="19963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ransamericanmedical.com/wordpress/wp-content/uploads/2013/09/SPECTRE-FOOT-HAND-RECEIVER500x325.jpg" title="Petal with dead man switch"/>
          <p:cNvPicPr>
            <a:picLocks noChangeAspect="1" noChangeArrowheads="1"/>
          </p:cNvPicPr>
          <p:nvPr/>
        </p:nvPicPr>
        <p:blipFill rotWithShape="1">
          <a:blip r:embed="rId3">
            <a:extLst>
              <a:ext uri="{28A0092B-C50C-407E-A947-70E740481C1C}">
                <a14:useLocalDpi xmlns:a14="http://schemas.microsoft.com/office/drawing/2010/main" val="0"/>
              </a:ext>
            </a:extLst>
          </a:blip>
          <a:srcRect l="10714" t="33359" r="42641" b="26190"/>
          <a:stretch/>
        </p:blipFill>
        <p:spPr bwMode="auto">
          <a:xfrm>
            <a:off x="5770484" y="4282480"/>
            <a:ext cx="2805345" cy="158136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title="Arrow pointing at interlock"/>
          <p:cNvCxnSpPr/>
          <p:nvPr/>
        </p:nvCxnSpPr>
        <p:spPr>
          <a:xfrm flipV="1">
            <a:off x="7916333" y="3048000"/>
            <a:ext cx="360001" cy="454051"/>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title="Arrow pointing at interlock"/>
          <p:cNvCxnSpPr/>
          <p:nvPr/>
        </p:nvCxnSpPr>
        <p:spPr>
          <a:xfrm flipH="1" flipV="1">
            <a:off x="6822041" y="5592487"/>
            <a:ext cx="486666" cy="542716"/>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pic>
        <p:nvPicPr>
          <p:cNvPr id="3074" name="Picture 2" descr="Image result for x-ray swit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4354" y="3910797"/>
            <a:ext cx="3177979" cy="2508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9145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features – shielding</a:t>
            </a:r>
          </a:p>
        </p:txBody>
      </p:sp>
      <p:sp>
        <p:nvSpPr>
          <p:cNvPr id="3" name="Content Placeholder 2"/>
          <p:cNvSpPr>
            <a:spLocks noGrp="1"/>
          </p:cNvSpPr>
          <p:nvPr>
            <p:ph idx="1"/>
          </p:nvPr>
        </p:nvSpPr>
        <p:spPr>
          <a:xfrm>
            <a:off x="457200" y="1721492"/>
            <a:ext cx="4428067" cy="4221416"/>
          </a:xfrm>
        </p:spPr>
        <p:txBody>
          <a:bodyPr>
            <a:normAutofit/>
          </a:bodyPr>
          <a:lstStyle/>
          <a:p>
            <a:r>
              <a:rPr lang="en-US" sz="1800" dirty="0"/>
              <a:t>Shielded Room and Control Station – X-ray facilities have shielded walls to reduce the dose to individuals in adjacent rooms and to the staff involved in the imaging procedure.</a:t>
            </a:r>
          </a:p>
          <a:p>
            <a:pPr marL="342900" indent="-342900">
              <a:buFont typeface="Arial" panose="020B0604020202020204" pitchFamily="34" charset="0"/>
              <a:buChar char="•"/>
            </a:pPr>
            <a:r>
              <a:rPr lang="en-US" sz="1800" dirty="0"/>
              <a:t>Environmental Health and Safety (EHS) performs a shielding analysis to ensure sufficient shielding is present</a:t>
            </a:r>
          </a:p>
        </p:txBody>
      </p:sp>
      <p:pic>
        <p:nvPicPr>
          <p:cNvPr id="7" name="Picture 6" title="Shielding configuration for X-ray room. "/>
          <p:cNvPicPr>
            <a:picLocks noChangeAspect="1"/>
          </p:cNvPicPr>
          <p:nvPr/>
        </p:nvPicPr>
        <p:blipFill>
          <a:blip r:embed="rId2"/>
          <a:stretch>
            <a:fillRect/>
          </a:stretch>
        </p:blipFill>
        <p:spPr>
          <a:xfrm rot="10800000">
            <a:off x="5086727" y="1721492"/>
            <a:ext cx="3693206" cy="3325522"/>
          </a:xfrm>
          <a:prstGeom prst="rect">
            <a:avLst/>
          </a:prstGeom>
        </p:spPr>
      </p:pic>
    </p:spTree>
    <p:extLst>
      <p:ext uri="{BB962C8B-B14F-4D97-AF65-F5344CB8AC3E}">
        <p14:creationId xmlns:p14="http://schemas.microsoft.com/office/powerpoint/2010/main" val="30809655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Exposure Pathway</a:t>
            </a:r>
          </a:p>
        </p:txBody>
      </p:sp>
      <p:sp>
        <p:nvSpPr>
          <p:cNvPr id="3" name="Content Placeholder 2"/>
          <p:cNvSpPr>
            <a:spLocks noGrp="1"/>
          </p:cNvSpPr>
          <p:nvPr>
            <p:ph idx="1"/>
          </p:nvPr>
        </p:nvSpPr>
        <p:spPr>
          <a:xfrm>
            <a:off x="457200" y="1721492"/>
            <a:ext cx="4168066" cy="4221416"/>
          </a:xfrm>
        </p:spPr>
        <p:txBody>
          <a:bodyPr>
            <a:normAutofit/>
          </a:bodyPr>
          <a:lstStyle/>
          <a:p>
            <a:r>
              <a:rPr lang="en-US" sz="1800" dirty="0"/>
              <a:t>With X-ray devices, an individual may get a dose from the following:</a:t>
            </a:r>
          </a:p>
          <a:p>
            <a:pPr marL="342900" indent="-342900">
              <a:buFont typeface="Arial" panose="020B0604020202020204" pitchFamily="34" charset="0"/>
              <a:buChar char="•"/>
            </a:pPr>
            <a:r>
              <a:rPr lang="en-US" sz="1800" dirty="0"/>
              <a:t>Primary/useful beam</a:t>
            </a:r>
          </a:p>
          <a:p>
            <a:pPr marL="342900" indent="-342900">
              <a:buFont typeface="Arial" panose="020B0604020202020204" pitchFamily="34" charset="0"/>
              <a:buChar char="•"/>
            </a:pPr>
            <a:r>
              <a:rPr lang="en-US" sz="1800" dirty="0"/>
              <a:t>Leakage radiation</a:t>
            </a:r>
          </a:p>
          <a:p>
            <a:pPr marL="342900" indent="-342900">
              <a:buFont typeface="Arial" panose="020B0604020202020204" pitchFamily="34" charset="0"/>
              <a:buChar char="•"/>
            </a:pPr>
            <a:r>
              <a:rPr lang="en-US" sz="1800" dirty="0"/>
              <a:t>Scatter radiation</a:t>
            </a:r>
          </a:p>
        </p:txBody>
      </p:sp>
      <p:pic>
        <p:nvPicPr>
          <p:cNvPr id="4" name="Content Placeholder 8" descr="Diagram of the primary beam, leakage and scatter radiation" title="Primary beam, leakage and scatter radia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7726" y="1721492"/>
            <a:ext cx="4188721" cy="3288146"/>
          </a:xfrm>
          <a:prstGeom prst="rect">
            <a:avLst/>
          </a:prstGeom>
        </p:spPr>
      </p:pic>
    </p:spTree>
    <p:extLst>
      <p:ext uri="{BB962C8B-B14F-4D97-AF65-F5344CB8AC3E}">
        <p14:creationId xmlns:p14="http://schemas.microsoft.com/office/powerpoint/2010/main" val="37028601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http://www.healthcareimaging.com.au/wp-content/uploads/2012/08/11885788-ge-definium-6000-300x260.jpg" title="primary beam"/>
          <p:cNvPicPr>
            <a:picLocks noChangeAspect="1" noChangeArrowheads="1"/>
          </p:cNvPicPr>
          <p:nvPr/>
        </p:nvPicPr>
        <p:blipFill rotWithShape="1">
          <a:blip r:embed="rId2">
            <a:extLst>
              <a:ext uri="{28A0092B-C50C-407E-A947-70E740481C1C}">
                <a14:useLocalDpi xmlns:a14="http://schemas.microsoft.com/office/drawing/2010/main" val="0"/>
              </a:ext>
            </a:extLst>
          </a:blip>
          <a:srcRect t="13762"/>
          <a:stretch/>
        </p:blipFill>
        <p:spPr bwMode="auto">
          <a:xfrm>
            <a:off x="3915051" y="985420"/>
            <a:ext cx="3053920" cy="2282505"/>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Curved Connector 22" title="Curvy arrows represent primary radiation beam"/>
          <p:cNvCxnSpPr/>
          <p:nvPr/>
        </p:nvCxnSpPr>
        <p:spPr>
          <a:xfrm rot="16200000" flipH="1">
            <a:off x="5240497" y="2013988"/>
            <a:ext cx="430763" cy="98686"/>
          </a:xfrm>
          <a:prstGeom prst="curvedConnector3">
            <a:avLst/>
          </a:prstGeom>
          <a:ln w="28575">
            <a:tailEnd type="arrow"/>
          </a:ln>
        </p:spPr>
        <p:style>
          <a:lnRef idx="3">
            <a:schemeClr val="dk1"/>
          </a:lnRef>
          <a:fillRef idx="0">
            <a:schemeClr val="dk1"/>
          </a:fillRef>
          <a:effectRef idx="2">
            <a:schemeClr val="dk1"/>
          </a:effectRef>
          <a:fontRef idx="minor">
            <a:schemeClr val="tx1"/>
          </a:fontRef>
        </p:style>
      </p:cxnSp>
      <p:sp>
        <p:nvSpPr>
          <p:cNvPr id="3" name="Content Placeholder 2"/>
          <p:cNvSpPr>
            <a:spLocks noGrp="1"/>
          </p:cNvSpPr>
          <p:nvPr>
            <p:ph idx="1"/>
          </p:nvPr>
        </p:nvSpPr>
        <p:spPr>
          <a:xfrm>
            <a:off x="457200" y="1721492"/>
            <a:ext cx="3457852" cy="4221416"/>
          </a:xfrm>
        </p:spPr>
        <p:txBody>
          <a:bodyPr>
            <a:normAutofit/>
          </a:bodyPr>
          <a:lstStyle/>
          <a:p>
            <a:r>
              <a:rPr lang="en-US" sz="1800" dirty="0"/>
              <a:t>Primary Beam – The useful beam of X-rays emitted from the X-ray tube.   </a:t>
            </a:r>
          </a:p>
          <a:p>
            <a:pPr marL="342900" indent="-342900">
              <a:buFont typeface="Arial" panose="020B0604020202020204" pitchFamily="34" charset="0"/>
              <a:buChar char="•"/>
            </a:pPr>
            <a:r>
              <a:rPr lang="en-US" sz="1800" dirty="0"/>
              <a:t>Capable of acute radiation doses</a:t>
            </a:r>
          </a:p>
          <a:p>
            <a:pPr marL="342900" indent="-342900">
              <a:buFont typeface="Arial" panose="020B0604020202020204" pitchFamily="34" charset="0"/>
              <a:buChar char="•"/>
            </a:pPr>
            <a:r>
              <a:rPr lang="en-US" sz="1800" dirty="0"/>
              <a:t>Individuals working with or around X-ray devices should be familiar with the primary beam path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000" dirty="0"/>
          </a:p>
        </p:txBody>
      </p:sp>
      <p:sp>
        <p:nvSpPr>
          <p:cNvPr id="2" name="Title 1"/>
          <p:cNvSpPr>
            <a:spLocks noGrp="1"/>
          </p:cNvSpPr>
          <p:nvPr>
            <p:ph type="title"/>
          </p:nvPr>
        </p:nvSpPr>
        <p:spPr>
          <a:xfrm>
            <a:off x="457200" y="315431"/>
            <a:ext cx="8496300" cy="748782"/>
          </a:xfrm>
          <a:effectLst>
            <a:outerShdw blurRad="50800" dist="38100" dir="2700000" algn="tl" rotWithShape="0">
              <a:prstClr val="black">
                <a:alpha val="40000"/>
              </a:prstClr>
            </a:outerShdw>
          </a:effectLst>
        </p:spPr>
        <p:txBody>
          <a:bodyPr/>
          <a:lstStyle/>
          <a:p>
            <a:r>
              <a:rPr lang="en-US" sz="4000" dirty="0"/>
              <a:t>Exposure pathway – Primary beam </a:t>
            </a:r>
          </a:p>
        </p:txBody>
      </p:sp>
      <p:pic>
        <p:nvPicPr>
          <p:cNvPr id="8" name="Picture 2" descr="http://www3.gehealthcare.in/~/media/images/india/computed%20tomography/brivo_ct325/brivo%20ct325%20dpp45781500x844.jpg?h=271&amp;la=en&amp;mw=482&amp;w=482"/>
          <p:cNvPicPr>
            <a:picLocks noChangeAspect="1" noChangeArrowheads="1"/>
          </p:cNvPicPr>
          <p:nvPr/>
        </p:nvPicPr>
        <p:blipFill rotWithShape="1">
          <a:blip r:embed="rId3">
            <a:extLst>
              <a:ext uri="{28A0092B-C50C-407E-A947-70E740481C1C}">
                <a14:useLocalDpi xmlns:a14="http://schemas.microsoft.com/office/drawing/2010/main" val="0"/>
              </a:ext>
            </a:extLst>
          </a:blip>
          <a:srcRect l="13243" r="6267" b="4007"/>
          <a:stretch/>
        </p:blipFill>
        <p:spPr bwMode="auto">
          <a:xfrm>
            <a:off x="4484377" y="4296792"/>
            <a:ext cx="3482743" cy="23352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crownmedicalsystems.com/wp-content/uploads/2013/11/OEC-9900-Elite-C-Arm.png" title="primary be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2395" y="3082294"/>
            <a:ext cx="2749876" cy="206240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Curved Connector 13" title="Curvy arrows represent primary radiation beam"/>
          <p:cNvCxnSpPr/>
          <p:nvPr/>
        </p:nvCxnSpPr>
        <p:spPr>
          <a:xfrm rot="16200000" flipH="1">
            <a:off x="5111736" y="2011938"/>
            <a:ext cx="430763" cy="98686"/>
          </a:xfrm>
          <a:prstGeom prst="curvedConnector3">
            <a:avLst/>
          </a:prstGeom>
          <a:ln w="28575">
            <a:tailEnd type="arrow"/>
          </a:ln>
        </p:spPr>
        <p:style>
          <a:lnRef idx="3">
            <a:schemeClr val="dk1"/>
          </a:lnRef>
          <a:fillRef idx="0">
            <a:schemeClr val="dk1"/>
          </a:fillRef>
          <a:effectRef idx="2">
            <a:schemeClr val="dk1"/>
          </a:effectRef>
          <a:fontRef idx="minor">
            <a:schemeClr val="tx1"/>
          </a:fontRef>
        </p:style>
      </p:cxnSp>
      <p:cxnSp>
        <p:nvCxnSpPr>
          <p:cNvPr id="15" name="Curved Connector 14" title="Curvy arrows represent primary radiation beam"/>
          <p:cNvCxnSpPr/>
          <p:nvPr/>
        </p:nvCxnSpPr>
        <p:spPr>
          <a:xfrm rot="16200000" flipH="1">
            <a:off x="4979534" y="2011938"/>
            <a:ext cx="430763" cy="98686"/>
          </a:xfrm>
          <a:prstGeom prst="curvedConnector3">
            <a:avLst/>
          </a:prstGeom>
          <a:ln w="28575">
            <a:tailEnd type="arrow"/>
          </a:ln>
        </p:spPr>
        <p:style>
          <a:lnRef idx="3">
            <a:schemeClr val="dk1"/>
          </a:lnRef>
          <a:fillRef idx="0">
            <a:schemeClr val="dk1"/>
          </a:fillRef>
          <a:effectRef idx="2">
            <a:schemeClr val="dk1"/>
          </a:effectRef>
          <a:fontRef idx="minor">
            <a:schemeClr val="tx1"/>
          </a:fontRef>
        </p:style>
      </p:cxnSp>
      <p:cxnSp>
        <p:nvCxnSpPr>
          <p:cNvPr id="16" name="Curved Connector 15" title="Curvy arrows represent primary radiation beam"/>
          <p:cNvCxnSpPr/>
          <p:nvPr/>
        </p:nvCxnSpPr>
        <p:spPr>
          <a:xfrm rot="16200000" flipV="1">
            <a:off x="8305307" y="4164703"/>
            <a:ext cx="447572" cy="100695"/>
          </a:xfrm>
          <a:prstGeom prst="curvedConnector3">
            <a:avLst/>
          </a:prstGeom>
          <a:ln w="28575">
            <a:tailEnd type="arrow"/>
          </a:ln>
        </p:spPr>
        <p:style>
          <a:lnRef idx="3">
            <a:schemeClr val="dk1"/>
          </a:lnRef>
          <a:fillRef idx="0">
            <a:schemeClr val="dk1"/>
          </a:fillRef>
          <a:effectRef idx="2">
            <a:schemeClr val="dk1"/>
          </a:effectRef>
          <a:fontRef idx="minor">
            <a:schemeClr val="tx1"/>
          </a:fontRef>
        </p:style>
      </p:cxnSp>
      <p:cxnSp>
        <p:nvCxnSpPr>
          <p:cNvPr id="17" name="Curved Connector 16" title="Curvy arrows represent primary radiation beam"/>
          <p:cNvCxnSpPr/>
          <p:nvPr/>
        </p:nvCxnSpPr>
        <p:spPr>
          <a:xfrm rot="5400000" flipH="1" flipV="1">
            <a:off x="8468588" y="4179599"/>
            <a:ext cx="447573" cy="70907"/>
          </a:xfrm>
          <a:prstGeom prst="curvedConnector3">
            <a:avLst/>
          </a:prstGeom>
          <a:ln w="28575">
            <a:tailEnd type="arrow"/>
          </a:ln>
        </p:spPr>
        <p:style>
          <a:lnRef idx="3">
            <a:schemeClr val="dk1"/>
          </a:lnRef>
          <a:fillRef idx="0">
            <a:schemeClr val="dk1"/>
          </a:fillRef>
          <a:effectRef idx="2">
            <a:schemeClr val="dk1"/>
          </a:effectRef>
          <a:fontRef idx="minor">
            <a:schemeClr val="tx1"/>
          </a:fontRef>
        </p:style>
      </p:cxnSp>
      <p:cxnSp>
        <p:nvCxnSpPr>
          <p:cNvPr id="18" name="Curved Connector 17" title="Curvy arrows represent primary radiation beam"/>
          <p:cNvCxnSpPr/>
          <p:nvPr/>
        </p:nvCxnSpPr>
        <p:spPr>
          <a:xfrm rot="5400000" flipH="1" flipV="1">
            <a:off x="8605009" y="4143033"/>
            <a:ext cx="418622" cy="172988"/>
          </a:xfrm>
          <a:prstGeom prst="curvedConnector3">
            <a:avLst/>
          </a:prstGeom>
          <a:ln w="28575">
            <a:tailEnd type="arrow"/>
          </a:ln>
        </p:spPr>
        <p:style>
          <a:lnRef idx="3">
            <a:schemeClr val="dk1"/>
          </a:lnRef>
          <a:fillRef idx="0">
            <a:schemeClr val="dk1"/>
          </a:fillRef>
          <a:effectRef idx="2">
            <a:schemeClr val="dk1"/>
          </a:effectRef>
          <a:fontRef idx="minor">
            <a:schemeClr val="tx1"/>
          </a:fontRef>
        </p:style>
      </p:cxnSp>
      <p:cxnSp>
        <p:nvCxnSpPr>
          <p:cNvPr id="24" name="Curved Connector 23" title="Curvy arrows represent primary radiation beam"/>
          <p:cNvCxnSpPr/>
          <p:nvPr/>
        </p:nvCxnSpPr>
        <p:spPr>
          <a:xfrm rot="16200000" flipV="1">
            <a:off x="5320695" y="5434940"/>
            <a:ext cx="292028" cy="1280"/>
          </a:xfrm>
          <a:prstGeom prst="curvedConnector3">
            <a:avLst/>
          </a:prstGeom>
          <a:ln w="28575">
            <a:tailEnd type="arrow"/>
          </a:ln>
        </p:spPr>
        <p:style>
          <a:lnRef idx="3">
            <a:schemeClr val="dk1"/>
          </a:lnRef>
          <a:fillRef idx="0">
            <a:schemeClr val="dk1"/>
          </a:fillRef>
          <a:effectRef idx="2">
            <a:schemeClr val="dk1"/>
          </a:effectRef>
          <a:fontRef idx="minor">
            <a:schemeClr val="tx1"/>
          </a:fontRef>
        </p:style>
      </p:cxnSp>
      <p:cxnSp>
        <p:nvCxnSpPr>
          <p:cNvPr id="25" name="Curved Connector 24" title="Curvy arrows represent primary radiation beam"/>
          <p:cNvCxnSpPr/>
          <p:nvPr/>
        </p:nvCxnSpPr>
        <p:spPr>
          <a:xfrm rot="5400000">
            <a:off x="5322257" y="5089651"/>
            <a:ext cx="295664" cy="12700"/>
          </a:xfrm>
          <a:prstGeom prst="curvedConnector3">
            <a:avLst/>
          </a:prstGeom>
          <a:ln w="28575">
            <a:tailEnd type="arrow"/>
          </a:ln>
        </p:spPr>
        <p:style>
          <a:lnRef idx="3">
            <a:schemeClr val="dk1"/>
          </a:lnRef>
          <a:fillRef idx="0">
            <a:schemeClr val="dk1"/>
          </a:fillRef>
          <a:effectRef idx="2">
            <a:schemeClr val="dk1"/>
          </a:effectRef>
          <a:fontRef idx="minor">
            <a:schemeClr val="tx1"/>
          </a:fontRef>
        </p:style>
      </p:cxnSp>
      <p:cxnSp>
        <p:nvCxnSpPr>
          <p:cNvPr id="26" name="Curved Connector 25" title="Curvy arrows represent primary radiation beam"/>
          <p:cNvCxnSpPr/>
          <p:nvPr/>
        </p:nvCxnSpPr>
        <p:spPr>
          <a:xfrm>
            <a:off x="5209615" y="5243833"/>
            <a:ext cx="232396" cy="16516"/>
          </a:xfrm>
          <a:prstGeom prst="curvedConnector3">
            <a:avLst/>
          </a:prstGeom>
          <a:ln w="28575">
            <a:tailEnd type="arrow"/>
          </a:ln>
        </p:spPr>
        <p:style>
          <a:lnRef idx="3">
            <a:schemeClr val="dk1"/>
          </a:lnRef>
          <a:fillRef idx="0">
            <a:schemeClr val="dk1"/>
          </a:fillRef>
          <a:effectRef idx="2">
            <a:schemeClr val="dk1"/>
          </a:effectRef>
          <a:fontRef idx="minor">
            <a:schemeClr val="tx1"/>
          </a:fontRef>
        </p:style>
      </p:cxnSp>
      <p:cxnSp>
        <p:nvCxnSpPr>
          <p:cNvPr id="32" name="Curved Connector 31" title="Curvy arrows represent primary radiation beam"/>
          <p:cNvCxnSpPr/>
          <p:nvPr/>
        </p:nvCxnSpPr>
        <p:spPr>
          <a:xfrm rot="10800000" flipV="1">
            <a:off x="5476439" y="5243833"/>
            <a:ext cx="265934" cy="16516"/>
          </a:xfrm>
          <a:prstGeom prst="curvedConnector3">
            <a:avLst/>
          </a:prstGeom>
          <a:ln w="28575">
            <a:tailEnd type="arrow"/>
          </a:ln>
        </p:spPr>
        <p:style>
          <a:lnRef idx="3">
            <a:schemeClr val="dk1"/>
          </a:lnRef>
          <a:fillRef idx="0">
            <a:schemeClr val="dk1"/>
          </a:fillRef>
          <a:effectRef idx="2">
            <a:schemeClr val="dk1"/>
          </a:effectRef>
          <a:fontRef idx="minor">
            <a:schemeClr val="tx1"/>
          </a:fontRef>
        </p:style>
      </p:cxnSp>
      <p:pic>
        <p:nvPicPr>
          <p:cNvPr id="20" name="Picture 10" descr="XZeal Z70 Dental Intra Oral X-Ray Uni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4194" y="4135234"/>
            <a:ext cx="1895685" cy="2607032"/>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Curved Connector 21" title="Curvy arrows represent primary radiation beam"/>
          <p:cNvCxnSpPr/>
          <p:nvPr/>
        </p:nvCxnSpPr>
        <p:spPr>
          <a:xfrm flipV="1">
            <a:off x="3840433" y="5709920"/>
            <a:ext cx="384796" cy="41420"/>
          </a:xfrm>
          <a:prstGeom prst="curvedConnector3">
            <a:avLst/>
          </a:prstGeom>
          <a:ln w="28575">
            <a:tailEnd type="arrow"/>
          </a:ln>
        </p:spPr>
        <p:style>
          <a:lnRef idx="3">
            <a:schemeClr val="dk1"/>
          </a:lnRef>
          <a:fillRef idx="0">
            <a:schemeClr val="dk1"/>
          </a:fillRef>
          <a:effectRef idx="2">
            <a:schemeClr val="dk1"/>
          </a:effectRef>
          <a:fontRef idx="minor">
            <a:schemeClr val="tx1"/>
          </a:fontRef>
        </p:style>
      </p:cxnSp>
      <p:cxnSp>
        <p:nvCxnSpPr>
          <p:cNvPr id="28" name="Curved Connector 27" title="Curvy arrows represent primary radiation beam"/>
          <p:cNvCxnSpPr/>
          <p:nvPr/>
        </p:nvCxnSpPr>
        <p:spPr>
          <a:xfrm flipV="1">
            <a:off x="3840433" y="5795349"/>
            <a:ext cx="384796" cy="41420"/>
          </a:xfrm>
          <a:prstGeom prst="curvedConnector3">
            <a:avLst/>
          </a:prstGeom>
          <a:ln w="28575">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236674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6" descr="http://www.healthcareimaging.com.au/wp-content/uploads/2012/08/11885788-ge-definium-6000-300x260.jpg" title="leakage radiation"/>
          <p:cNvPicPr>
            <a:picLocks noChangeAspect="1" noChangeArrowheads="1"/>
          </p:cNvPicPr>
          <p:nvPr/>
        </p:nvPicPr>
        <p:blipFill rotWithShape="1">
          <a:blip r:embed="rId2">
            <a:extLst>
              <a:ext uri="{28A0092B-C50C-407E-A947-70E740481C1C}">
                <a14:useLocalDpi xmlns:a14="http://schemas.microsoft.com/office/drawing/2010/main" val="0"/>
              </a:ext>
            </a:extLst>
          </a:blip>
          <a:srcRect t="13762"/>
          <a:stretch/>
        </p:blipFill>
        <p:spPr bwMode="auto">
          <a:xfrm>
            <a:off x="3915051" y="985420"/>
            <a:ext cx="3053920" cy="228250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199" y="1721492"/>
            <a:ext cx="3533122" cy="4221416"/>
          </a:xfrm>
        </p:spPr>
        <p:txBody>
          <a:bodyPr>
            <a:normAutofit lnSpcReduction="10000"/>
          </a:bodyPr>
          <a:lstStyle/>
          <a:p>
            <a:r>
              <a:rPr lang="en-US" sz="1800" dirty="0"/>
              <a:t>Leakage Radiation – Despite the shielded X-ray tube housing, X-rays will escape. </a:t>
            </a:r>
          </a:p>
          <a:p>
            <a:pPr lvl="1">
              <a:buFont typeface="Arial" panose="020B0604020202020204" pitchFamily="34" charset="0"/>
              <a:buChar char="•"/>
            </a:pPr>
            <a:r>
              <a:rPr lang="en-US" sz="1800" dirty="0"/>
              <a:t>Capable of causing chronic radiation doses</a:t>
            </a:r>
          </a:p>
          <a:p>
            <a:pPr lvl="1">
              <a:buFont typeface="Arial" panose="020B0604020202020204" pitchFamily="34" charset="0"/>
              <a:buChar char="•"/>
            </a:pPr>
            <a:r>
              <a:rPr lang="en-US" sz="1800" dirty="0"/>
              <a:t>Manufacturer ensures that the dose rate from leakage radiation meets state regulations. </a:t>
            </a:r>
          </a:p>
          <a:p>
            <a:pPr lvl="1">
              <a:buFont typeface="Arial" panose="020B0604020202020204" pitchFamily="34" charset="0"/>
              <a:buChar char="•"/>
            </a:pPr>
            <a:r>
              <a:rPr lang="en-US" sz="1800" dirty="0"/>
              <a:t>For fluoroscopic units – it is always preferred to operating with the tube below the patient. This will cause scatter to be oriented toward the floor</a:t>
            </a:r>
          </a:p>
          <a:p>
            <a:pPr lvl="1">
              <a:buFont typeface="Arial" panose="020B0604020202020204" pitchFamily="34" charset="0"/>
              <a:buChar char="•"/>
            </a:pPr>
            <a:endParaRPr lang="en-US" sz="1800" dirty="0"/>
          </a:p>
        </p:txBody>
      </p:sp>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sz="4000" dirty="0"/>
              <a:t>Exposure Pathway – leakage </a:t>
            </a:r>
          </a:p>
        </p:txBody>
      </p:sp>
      <p:cxnSp>
        <p:nvCxnSpPr>
          <p:cNvPr id="14" name="Curved Connector 13" title="Curvy arrows representing leakage radiation"/>
          <p:cNvCxnSpPr/>
          <p:nvPr/>
        </p:nvCxnSpPr>
        <p:spPr>
          <a:xfrm flipV="1">
            <a:off x="5545135" y="1215950"/>
            <a:ext cx="898525" cy="352425"/>
          </a:xfrm>
          <a:prstGeom prst="curvedConnector3">
            <a:avLst/>
          </a:prstGeom>
          <a:ln w="28575">
            <a:tailEnd type="arrow"/>
          </a:ln>
        </p:spPr>
        <p:style>
          <a:lnRef idx="3">
            <a:schemeClr val="dk1"/>
          </a:lnRef>
          <a:fillRef idx="0">
            <a:schemeClr val="dk1"/>
          </a:fillRef>
          <a:effectRef idx="2">
            <a:schemeClr val="dk1"/>
          </a:effectRef>
          <a:fontRef idx="minor">
            <a:schemeClr val="tx1"/>
          </a:fontRef>
        </p:style>
      </p:cxnSp>
      <p:cxnSp>
        <p:nvCxnSpPr>
          <p:cNvPr id="18" name="Curved Connector 17" title="Curvy arrows representing leakage radiation"/>
          <p:cNvCxnSpPr/>
          <p:nvPr/>
        </p:nvCxnSpPr>
        <p:spPr>
          <a:xfrm>
            <a:off x="5442011" y="1734202"/>
            <a:ext cx="634939" cy="358878"/>
          </a:xfrm>
          <a:prstGeom prst="curvedConnector3">
            <a:avLst/>
          </a:prstGeom>
          <a:ln w="28575">
            <a:tailEnd type="arrow"/>
          </a:ln>
        </p:spPr>
        <p:style>
          <a:lnRef idx="3">
            <a:schemeClr val="dk1"/>
          </a:lnRef>
          <a:fillRef idx="0">
            <a:schemeClr val="dk1"/>
          </a:fillRef>
          <a:effectRef idx="2">
            <a:schemeClr val="dk1"/>
          </a:effectRef>
          <a:fontRef idx="minor">
            <a:schemeClr val="tx1"/>
          </a:fontRef>
        </p:style>
      </p:cxnSp>
      <p:cxnSp>
        <p:nvCxnSpPr>
          <p:cNvPr id="19" name="Curved Connector 18" title="Curvy arrows representing leakage radiation"/>
          <p:cNvCxnSpPr/>
          <p:nvPr/>
        </p:nvCxnSpPr>
        <p:spPr>
          <a:xfrm rot="10800000">
            <a:off x="4663101" y="1212491"/>
            <a:ext cx="513013" cy="263583"/>
          </a:xfrm>
          <a:prstGeom prst="curvedConnector3">
            <a:avLst/>
          </a:prstGeom>
          <a:ln w="28575">
            <a:tailEnd type="arrow"/>
          </a:ln>
        </p:spPr>
        <p:style>
          <a:lnRef idx="3">
            <a:schemeClr val="dk1"/>
          </a:lnRef>
          <a:fillRef idx="0">
            <a:schemeClr val="dk1"/>
          </a:fillRef>
          <a:effectRef idx="2">
            <a:schemeClr val="dk1"/>
          </a:effectRef>
          <a:fontRef idx="minor">
            <a:schemeClr val="tx1"/>
          </a:fontRef>
        </p:style>
      </p:cxnSp>
      <p:cxnSp>
        <p:nvCxnSpPr>
          <p:cNvPr id="24" name="Curved Connector 23" title="Curvy arrows representing leakage radiation"/>
          <p:cNvCxnSpPr/>
          <p:nvPr/>
        </p:nvCxnSpPr>
        <p:spPr>
          <a:xfrm rot="5400000" flipH="1" flipV="1">
            <a:off x="5153016" y="1139036"/>
            <a:ext cx="473743" cy="104247"/>
          </a:xfrm>
          <a:prstGeom prst="curvedConnector3">
            <a:avLst/>
          </a:prstGeom>
          <a:ln w="28575">
            <a:tailEnd type="arrow"/>
          </a:ln>
        </p:spPr>
        <p:style>
          <a:lnRef idx="3">
            <a:schemeClr val="dk1"/>
          </a:lnRef>
          <a:fillRef idx="0">
            <a:schemeClr val="dk1"/>
          </a:fillRef>
          <a:effectRef idx="2">
            <a:schemeClr val="dk1"/>
          </a:effectRef>
          <a:fontRef idx="minor">
            <a:schemeClr val="tx1"/>
          </a:fontRef>
        </p:style>
      </p:cxnSp>
      <p:cxnSp>
        <p:nvCxnSpPr>
          <p:cNvPr id="26" name="Curved Connector 25" title="Curvy arrows representing leakage radiation"/>
          <p:cNvCxnSpPr/>
          <p:nvPr/>
        </p:nvCxnSpPr>
        <p:spPr>
          <a:xfrm rot="5400000">
            <a:off x="4882596" y="1828766"/>
            <a:ext cx="472232" cy="283104"/>
          </a:xfrm>
          <a:prstGeom prst="curvedConnector3">
            <a:avLst/>
          </a:prstGeom>
          <a:ln w="28575">
            <a:tailEnd type="arrow"/>
          </a:ln>
        </p:spPr>
        <p:style>
          <a:lnRef idx="3">
            <a:schemeClr val="dk1"/>
          </a:lnRef>
          <a:fillRef idx="0">
            <a:schemeClr val="dk1"/>
          </a:fillRef>
          <a:effectRef idx="2">
            <a:schemeClr val="dk1"/>
          </a:effectRef>
          <a:fontRef idx="minor">
            <a:schemeClr val="tx1"/>
          </a:fontRef>
        </p:style>
      </p:cxnSp>
      <p:cxnSp>
        <p:nvCxnSpPr>
          <p:cNvPr id="28" name="Curved Connector 27" title="Curvy arrows representing leakage radiation"/>
          <p:cNvCxnSpPr/>
          <p:nvPr/>
        </p:nvCxnSpPr>
        <p:spPr>
          <a:xfrm rot="10800000" flipV="1">
            <a:off x="4385655" y="1568375"/>
            <a:ext cx="701675" cy="290513"/>
          </a:xfrm>
          <a:prstGeom prst="curvedConnector3">
            <a:avLst/>
          </a:prstGeom>
          <a:ln w="28575">
            <a:tailEnd type="arrow"/>
          </a:ln>
        </p:spPr>
        <p:style>
          <a:lnRef idx="3">
            <a:schemeClr val="dk1"/>
          </a:lnRef>
          <a:fillRef idx="0">
            <a:schemeClr val="dk1"/>
          </a:fillRef>
          <a:effectRef idx="2">
            <a:schemeClr val="dk1"/>
          </a:effectRef>
          <a:fontRef idx="minor">
            <a:schemeClr val="tx1"/>
          </a:fontRef>
        </p:style>
      </p:cxnSp>
      <p:pic>
        <p:nvPicPr>
          <p:cNvPr id="45" name="Picture 2" descr="http://www3.gehealthcare.in/~/media/images/india/computed%20tomography/brivo_ct325/brivo%20ct325%20dpp45781500x844.jpg?h=271&amp;la=en&amp;mw=482&amp;w=482"/>
          <p:cNvPicPr>
            <a:picLocks noChangeAspect="1" noChangeArrowheads="1"/>
          </p:cNvPicPr>
          <p:nvPr/>
        </p:nvPicPr>
        <p:blipFill rotWithShape="1">
          <a:blip r:embed="rId3">
            <a:extLst>
              <a:ext uri="{28A0092B-C50C-407E-A947-70E740481C1C}">
                <a14:useLocalDpi xmlns:a14="http://schemas.microsoft.com/office/drawing/2010/main" val="0"/>
              </a:ext>
            </a:extLst>
          </a:blip>
          <a:srcRect l="13243" r="6267" b="4007"/>
          <a:stretch/>
        </p:blipFill>
        <p:spPr bwMode="auto">
          <a:xfrm>
            <a:off x="4484377" y="4296792"/>
            <a:ext cx="3482743" cy="233529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https://crownmedicalsystems.com/wp-content/uploads/2013/11/OEC-9900-Elite-C-Arm.png" title="leakage radi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2395" y="3082294"/>
            <a:ext cx="2749876" cy="2062407"/>
          </a:xfrm>
          <a:prstGeom prst="rect">
            <a:avLst/>
          </a:prstGeom>
          <a:noFill/>
          <a:extLst>
            <a:ext uri="{909E8E84-426E-40DD-AFC4-6F175D3DCCD1}">
              <a14:hiddenFill xmlns:a14="http://schemas.microsoft.com/office/drawing/2010/main">
                <a:solidFill>
                  <a:srgbClr val="FFFFFF"/>
                </a:solidFill>
              </a14:hiddenFill>
            </a:ext>
          </a:extLst>
        </p:spPr>
      </p:pic>
      <p:cxnSp>
        <p:nvCxnSpPr>
          <p:cNvPr id="63" name="Curved Connector 62" title="Curvy arrows representing leakage radiation"/>
          <p:cNvCxnSpPr/>
          <p:nvPr/>
        </p:nvCxnSpPr>
        <p:spPr>
          <a:xfrm flipV="1">
            <a:off x="8755051" y="4459921"/>
            <a:ext cx="388949" cy="47652"/>
          </a:xfrm>
          <a:prstGeom prst="curvedConnector3">
            <a:avLst/>
          </a:prstGeom>
          <a:ln w="28575">
            <a:tailEnd type="arrow"/>
          </a:ln>
        </p:spPr>
        <p:style>
          <a:lnRef idx="3">
            <a:schemeClr val="dk1"/>
          </a:lnRef>
          <a:fillRef idx="0">
            <a:schemeClr val="dk1"/>
          </a:fillRef>
          <a:effectRef idx="2">
            <a:schemeClr val="dk1"/>
          </a:effectRef>
          <a:fontRef idx="minor">
            <a:schemeClr val="tx1"/>
          </a:fontRef>
        </p:style>
      </p:cxnSp>
      <p:cxnSp>
        <p:nvCxnSpPr>
          <p:cNvPr id="64" name="Curved Connector 63" title="Curvy arrows representing leakage radiation"/>
          <p:cNvCxnSpPr/>
          <p:nvPr/>
        </p:nvCxnSpPr>
        <p:spPr>
          <a:xfrm>
            <a:off x="8752015" y="4665297"/>
            <a:ext cx="321468" cy="268368"/>
          </a:xfrm>
          <a:prstGeom prst="curvedConnector3">
            <a:avLst/>
          </a:prstGeom>
          <a:ln w="28575">
            <a:tailEnd type="arrow"/>
          </a:ln>
        </p:spPr>
        <p:style>
          <a:lnRef idx="3">
            <a:schemeClr val="dk1"/>
          </a:lnRef>
          <a:fillRef idx="0">
            <a:schemeClr val="dk1"/>
          </a:fillRef>
          <a:effectRef idx="2">
            <a:schemeClr val="dk1"/>
          </a:effectRef>
          <a:fontRef idx="minor">
            <a:schemeClr val="tx1"/>
          </a:fontRef>
        </p:style>
      </p:cxnSp>
      <p:cxnSp>
        <p:nvCxnSpPr>
          <p:cNvPr id="65" name="Curved Connector 64" title="Curvy arrows representing leakage radiation"/>
          <p:cNvCxnSpPr/>
          <p:nvPr/>
        </p:nvCxnSpPr>
        <p:spPr>
          <a:xfrm rot="10800000">
            <a:off x="8045614" y="4223752"/>
            <a:ext cx="513014" cy="263584"/>
          </a:xfrm>
          <a:prstGeom prst="curvedConnector3">
            <a:avLst/>
          </a:prstGeom>
          <a:ln w="28575">
            <a:tailEnd type="arrow"/>
          </a:ln>
        </p:spPr>
        <p:style>
          <a:lnRef idx="3">
            <a:schemeClr val="dk1"/>
          </a:lnRef>
          <a:fillRef idx="0">
            <a:schemeClr val="dk1"/>
          </a:fillRef>
          <a:effectRef idx="2">
            <a:schemeClr val="dk1"/>
          </a:effectRef>
          <a:fontRef idx="minor">
            <a:schemeClr val="tx1"/>
          </a:fontRef>
        </p:style>
      </p:cxnSp>
      <p:cxnSp>
        <p:nvCxnSpPr>
          <p:cNvPr id="66" name="Curved Connector 65" title="Curvy arrows representing leakage radiation"/>
          <p:cNvCxnSpPr/>
          <p:nvPr/>
        </p:nvCxnSpPr>
        <p:spPr>
          <a:xfrm rot="5400000" flipH="1" flipV="1">
            <a:off x="8466055" y="4170925"/>
            <a:ext cx="473744" cy="104248"/>
          </a:xfrm>
          <a:prstGeom prst="curvedConnector3">
            <a:avLst/>
          </a:prstGeom>
          <a:ln w="28575">
            <a:tailEnd type="arrow"/>
          </a:ln>
        </p:spPr>
        <p:style>
          <a:lnRef idx="3">
            <a:schemeClr val="dk1"/>
          </a:lnRef>
          <a:fillRef idx="0">
            <a:schemeClr val="dk1"/>
          </a:fillRef>
          <a:effectRef idx="2">
            <a:schemeClr val="dk1"/>
          </a:effectRef>
          <a:fontRef idx="minor">
            <a:schemeClr val="tx1"/>
          </a:fontRef>
        </p:style>
      </p:cxnSp>
      <p:cxnSp>
        <p:nvCxnSpPr>
          <p:cNvPr id="67" name="Curved Connector 66" title="Curvy arrows representing leakage radiation"/>
          <p:cNvCxnSpPr/>
          <p:nvPr/>
        </p:nvCxnSpPr>
        <p:spPr>
          <a:xfrm rot="5400000">
            <a:off x="8379429" y="4915915"/>
            <a:ext cx="472232" cy="70517"/>
          </a:xfrm>
          <a:prstGeom prst="curvedConnector3">
            <a:avLst/>
          </a:prstGeom>
          <a:ln w="28575">
            <a:tailEnd type="arrow"/>
          </a:ln>
        </p:spPr>
        <p:style>
          <a:lnRef idx="3">
            <a:schemeClr val="dk1"/>
          </a:lnRef>
          <a:fillRef idx="0">
            <a:schemeClr val="dk1"/>
          </a:fillRef>
          <a:effectRef idx="2">
            <a:schemeClr val="dk1"/>
          </a:effectRef>
          <a:fontRef idx="minor">
            <a:schemeClr val="tx1"/>
          </a:fontRef>
        </p:style>
      </p:cxnSp>
      <p:cxnSp>
        <p:nvCxnSpPr>
          <p:cNvPr id="68" name="Curved Connector 67" title="Curvy arrows representing leakage radiation"/>
          <p:cNvCxnSpPr/>
          <p:nvPr/>
        </p:nvCxnSpPr>
        <p:spPr>
          <a:xfrm rot="10800000" flipV="1">
            <a:off x="8075416" y="4665212"/>
            <a:ext cx="453410" cy="213616"/>
          </a:xfrm>
          <a:prstGeom prst="curvedConnector3">
            <a:avLst/>
          </a:prstGeom>
          <a:ln w="28575">
            <a:tailEnd type="arrow"/>
          </a:ln>
        </p:spPr>
        <p:style>
          <a:lnRef idx="3">
            <a:schemeClr val="dk1"/>
          </a:lnRef>
          <a:fillRef idx="0">
            <a:schemeClr val="dk1"/>
          </a:fillRef>
          <a:effectRef idx="2">
            <a:schemeClr val="dk1"/>
          </a:effectRef>
          <a:fontRef idx="minor">
            <a:schemeClr val="tx1"/>
          </a:fontRef>
        </p:style>
      </p:cxnSp>
      <p:cxnSp>
        <p:nvCxnSpPr>
          <p:cNvPr id="20" name="Curved Connector 19" title="Curvy arrows representing leakage radiation"/>
          <p:cNvCxnSpPr/>
          <p:nvPr/>
        </p:nvCxnSpPr>
        <p:spPr>
          <a:xfrm rot="10800000" flipV="1">
            <a:off x="4295987" y="5232822"/>
            <a:ext cx="527050" cy="231618"/>
          </a:xfrm>
          <a:prstGeom prst="curvedConnector3">
            <a:avLst/>
          </a:prstGeom>
          <a:ln w="28575">
            <a:tailEnd type="arrow"/>
          </a:ln>
        </p:spPr>
        <p:style>
          <a:lnRef idx="3">
            <a:schemeClr val="dk1"/>
          </a:lnRef>
          <a:fillRef idx="0">
            <a:schemeClr val="dk1"/>
          </a:fillRef>
          <a:effectRef idx="2">
            <a:schemeClr val="dk1"/>
          </a:effectRef>
          <a:fontRef idx="minor">
            <a:schemeClr val="tx1"/>
          </a:fontRef>
        </p:style>
      </p:cxnSp>
      <p:cxnSp>
        <p:nvCxnSpPr>
          <p:cNvPr id="21" name="Curved Connector 20" title="Curvy arrows representing leakage radiation"/>
          <p:cNvCxnSpPr/>
          <p:nvPr/>
        </p:nvCxnSpPr>
        <p:spPr>
          <a:xfrm rot="10800000">
            <a:off x="4417415" y="4574296"/>
            <a:ext cx="515929" cy="281521"/>
          </a:xfrm>
          <a:prstGeom prst="curvedConnector3">
            <a:avLst/>
          </a:prstGeom>
          <a:ln w="28575">
            <a:tailEnd type="arrow"/>
          </a:ln>
        </p:spPr>
        <p:style>
          <a:lnRef idx="3">
            <a:schemeClr val="dk1"/>
          </a:lnRef>
          <a:fillRef idx="0">
            <a:schemeClr val="dk1"/>
          </a:fillRef>
          <a:effectRef idx="2">
            <a:schemeClr val="dk1"/>
          </a:effectRef>
          <a:fontRef idx="minor">
            <a:schemeClr val="tx1"/>
          </a:fontRef>
        </p:style>
      </p:cxnSp>
      <p:cxnSp>
        <p:nvCxnSpPr>
          <p:cNvPr id="22" name="Curved Connector 21" title="Curvy arrows representing leakage radiation"/>
          <p:cNvCxnSpPr/>
          <p:nvPr/>
        </p:nvCxnSpPr>
        <p:spPr>
          <a:xfrm rot="5400000" flipH="1" flipV="1">
            <a:off x="5720501" y="4305719"/>
            <a:ext cx="552452" cy="195262"/>
          </a:xfrm>
          <a:prstGeom prst="curvedConnector3">
            <a:avLst/>
          </a:prstGeom>
          <a:ln w="28575">
            <a:tailEnd type="arrow"/>
          </a:ln>
        </p:spPr>
        <p:style>
          <a:lnRef idx="3">
            <a:schemeClr val="dk1"/>
          </a:lnRef>
          <a:fillRef idx="0">
            <a:schemeClr val="dk1"/>
          </a:fillRef>
          <a:effectRef idx="2">
            <a:schemeClr val="dk1"/>
          </a:effectRef>
          <a:fontRef idx="minor">
            <a:schemeClr val="tx1"/>
          </a:fontRef>
        </p:style>
      </p:cxnSp>
      <p:cxnSp>
        <p:nvCxnSpPr>
          <p:cNvPr id="23" name="Curved Connector 22" title="Curvy arrows representing leakage radiation"/>
          <p:cNvCxnSpPr/>
          <p:nvPr/>
        </p:nvCxnSpPr>
        <p:spPr>
          <a:xfrm flipV="1">
            <a:off x="6094358" y="4781844"/>
            <a:ext cx="606321" cy="155943"/>
          </a:xfrm>
          <a:prstGeom prst="curvedConnector3">
            <a:avLst/>
          </a:prstGeom>
          <a:ln w="28575">
            <a:tailEnd type="arrow"/>
          </a:ln>
        </p:spPr>
        <p:style>
          <a:lnRef idx="3">
            <a:schemeClr val="dk1"/>
          </a:lnRef>
          <a:fillRef idx="0">
            <a:schemeClr val="dk1"/>
          </a:fillRef>
          <a:effectRef idx="2">
            <a:schemeClr val="dk1"/>
          </a:effectRef>
          <a:fontRef idx="minor">
            <a:schemeClr val="tx1"/>
          </a:fontRef>
        </p:style>
      </p:cxnSp>
      <p:cxnSp>
        <p:nvCxnSpPr>
          <p:cNvPr id="25" name="Curved Connector 24" title="Curvy arrows representing leakage radiation"/>
          <p:cNvCxnSpPr/>
          <p:nvPr/>
        </p:nvCxnSpPr>
        <p:spPr>
          <a:xfrm>
            <a:off x="6094358" y="5265945"/>
            <a:ext cx="567867" cy="247556"/>
          </a:xfrm>
          <a:prstGeom prst="curvedConnector3">
            <a:avLst/>
          </a:prstGeom>
          <a:ln w="28575">
            <a:tailEnd type="arrow"/>
          </a:ln>
        </p:spPr>
        <p:style>
          <a:lnRef idx="3">
            <a:schemeClr val="dk1"/>
          </a:lnRef>
          <a:fillRef idx="0">
            <a:schemeClr val="dk1"/>
          </a:fillRef>
          <a:effectRef idx="2">
            <a:schemeClr val="dk1"/>
          </a:effectRef>
          <a:fontRef idx="minor">
            <a:schemeClr val="tx1"/>
          </a:fontRef>
        </p:style>
      </p:cxnSp>
      <p:cxnSp>
        <p:nvCxnSpPr>
          <p:cNvPr id="27" name="Curved Connector 26" title="Curvy arrows representing leakage radiation"/>
          <p:cNvCxnSpPr/>
          <p:nvPr/>
        </p:nvCxnSpPr>
        <p:spPr>
          <a:xfrm rot="5400000">
            <a:off x="4701839" y="5591574"/>
            <a:ext cx="483373" cy="412304"/>
          </a:xfrm>
          <a:prstGeom prst="curvedConnector3">
            <a:avLst/>
          </a:prstGeom>
          <a:ln w="28575">
            <a:tailEnd type="arrow"/>
          </a:ln>
        </p:spPr>
        <p:style>
          <a:lnRef idx="3">
            <a:schemeClr val="dk1"/>
          </a:lnRef>
          <a:fillRef idx="0">
            <a:schemeClr val="dk1"/>
          </a:fillRef>
          <a:effectRef idx="2">
            <a:schemeClr val="dk1"/>
          </a:effectRef>
          <a:fontRef idx="minor">
            <a:schemeClr val="tx1"/>
          </a:fontRef>
        </p:style>
      </p:cxnSp>
      <p:cxnSp>
        <p:nvCxnSpPr>
          <p:cNvPr id="29" name="Curved Connector 28" title="Curvy arrows representing leakage radiation"/>
          <p:cNvCxnSpPr/>
          <p:nvPr/>
        </p:nvCxnSpPr>
        <p:spPr>
          <a:xfrm rot="16200000" flipV="1">
            <a:off x="4950060" y="4119316"/>
            <a:ext cx="550162" cy="359797"/>
          </a:xfrm>
          <a:prstGeom prst="curvedConnector3">
            <a:avLst/>
          </a:prstGeom>
          <a:ln w="28575">
            <a:tailEnd type="arrow"/>
          </a:ln>
        </p:spPr>
        <p:style>
          <a:lnRef idx="3">
            <a:schemeClr val="dk1"/>
          </a:lnRef>
          <a:fillRef idx="0">
            <a:schemeClr val="dk1"/>
          </a:fillRef>
          <a:effectRef idx="2">
            <a:schemeClr val="dk1"/>
          </a:effectRef>
          <a:fontRef idx="minor">
            <a:schemeClr val="tx1"/>
          </a:fontRef>
        </p:style>
      </p:cxnSp>
      <p:cxnSp>
        <p:nvCxnSpPr>
          <p:cNvPr id="79" name="Curved Connector 78" title="Curvy arrows representing leakage radiation"/>
          <p:cNvCxnSpPr/>
          <p:nvPr/>
        </p:nvCxnSpPr>
        <p:spPr>
          <a:xfrm rot="16200000" flipH="1">
            <a:off x="5394545" y="5828599"/>
            <a:ext cx="483376" cy="243057"/>
          </a:xfrm>
          <a:prstGeom prst="curvedConnector3">
            <a:avLst/>
          </a:prstGeom>
          <a:ln w="28575">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4996621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6" descr="http://www.healthcareimaging.com.au/wp-content/uploads/2012/08/11885788-ge-definium-6000-300x260.jpg" title="scatter radiation"/>
          <p:cNvPicPr>
            <a:picLocks noChangeAspect="1" noChangeArrowheads="1"/>
          </p:cNvPicPr>
          <p:nvPr/>
        </p:nvPicPr>
        <p:blipFill rotWithShape="1">
          <a:blip r:embed="rId2">
            <a:extLst>
              <a:ext uri="{28A0092B-C50C-407E-A947-70E740481C1C}">
                <a14:useLocalDpi xmlns:a14="http://schemas.microsoft.com/office/drawing/2010/main" val="0"/>
              </a:ext>
            </a:extLst>
          </a:blip>
          <a:srcRect t="13762"/>
          <a:stretch/>
        </p:blipFill>
        <p:spPr bwMode="auto">
          <a:xfrm>
            <a:off x="3915051" y="985420"/>
            <a:ext cx="3053920" cy="228250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199" y="1721492"/>
            <a:ext cx="3533122" cy="4221416"/>
          </a:xfrm>
        </p:spPr>
        <p:txBody>
          <a:bodyPr>
            <a:normAutofit/>
          </a:bodyPr>
          <a:lstStyle/>
          <a:p>
            <a:r>
              <a:rPr lang="en-US" sz="1800" dirty="0"/>
              <a:t>Scatter Radiation – As X-rays from the primary beam interacts with the patient or couch, many of these will scatter in multiple directions, irradiating nearby individuals. </a:t>
            </a:r>
          </a:p>
          <a:p>
            <a:pPr lvl="1">
              <a:buFont typeface="Arial" panose="020B0604020202020204" pitchFamily="34" charset="0"/>
              <a:buChar char="•"/>
            </a:pPr>
            <a:r>
              <a:rPr lang="en-US" sz="1800" dirty="0"/>
              <a:t>Capable of causing chronic radiation doses</a:t>
            </a:r>
          </a:p>
        </p:txBody>
      </p:sp>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sz="4000" dirty="0"/>
              <a:t>Exposure Pathway – Scatter </a:t>
            </a:r>
          </a:p>
        </p:txBody>
      </p:sp>
      <p:cxnSp>
        <p:nvCxnSpPr>
          <p:cNvPr id="14" name="Curved Connector 13" title="Curvy arrows representing leakage radiation"/>
          <p:cNvCxnSpPr/>
          <p:nvPr/>
        </p:nvCxnSpPr>
        <p:spPr>
          <a:xfrm flipV="1">
            <a:off x="5276416" y="1823363"/>
            <a:ext cx="898525" cy="352425"/>
          </a:xfrm>
          <a:prstGeom prst="curvedConnector3">
            <a:avLst/>
          </a:prstGeom>
          <a:ln w="28575">
            <a:tailEnd type="arrow"/>
          </a:ln>
        </p:spPr>
        <p:style>
          <a:lnRef idx="3">
            <a:schemeClr val="dk1"/>
          </a:lnRef>
          <a:fillRef idx="0">
            <a:schemeClr val="dk1"/>
          </a:fillRef>
          <a:effectRef idx="2">
            <a:schemeClr val="dk1"/>
          </a:effectRef>
          <a:fontRef idx="minor">
            <a:schemeClr val="tx1"/>
          </a:fontRef>
        </p:style>
      </p:cxnSp>
      <p:cxnSp>
        <p:nvCxnSpPr>
          <p:cNvPr id="18" name="Curved Connector 17" title="Curvy arrows representing leakage radiation"/>
          <p:cNvCxnSpPr/>
          <p:nvPr/>
        </p:nvCxnSpPr>
        <p:spPr>
          <a:xfrm>
            <a:off x="5255182" y="2218689"/>
            <a:ext cx="634939" cy="358878"/>
          </a:xfrm>
          <a:prstGeom prst="curvedConnector3">
            <a:avLst/>
          </a:prstGeom>
          <a:ln w="28575">
            <a:tailEnd type="arrow"/>
          </a:ln>
        </p:spPr>
        <p:style>
          <a:lnRef idx="3">
            <a:schemeClr val="dk1"/>
          </a:lnRef>
          <a:fillRef idx="0">
            <a:schemeClr val="dk1"/>
          </a:fillRef>
          <a:effectRef idx="2">
            <a:schemeClr val="dk1"/>
          </a:effectRef>
          <a:fontRef idx="minor">
            <a:schemeClr val="tx1"/>
          </a:fontRef>
        </p:style>
      </p:cxnSp>
      <p:cxnSp>
        <p:nvCxnSpPr>
          <p:cNvPr id="19" name="Curved Connector 18" title="Curvy arrows representing leakage radiation"/>
          <p:cNvCxnSpPr/>
          <p:nvPr/>
        </p:nvCxnSpPr>
        <p:spPr>
          <a:xfrm rot="10800000">
            <a:off x="4687018" y="1853308"/>
            <a:ext cx="513013" cy="263583"/>
          </a:xfrm>
          <a:prstGeom prst="curvedConnector3">
            <a:avLst/>
          </a:prstGeom>
          <a:ln w="28575">
            <a:tailEnd type="arrow"/>
          </a:ln>
        </p:spPr>
        <p:style>
          <a:lnRef idx="3">
            <a:schemeClr val="dk1"/>
          </a:lnRef>
          <a:fillRef idx="0">
            <a:schemeClr val="dk1"/>
          </a:fillRef>
          <a:effectRef idx="2">
            <a:schemeClr val="dk1"/>
          </a:effectRef>
          <a:fontRef idx="minor">
            <a:schemeClr val="tx1"/>
          </a:fontRef>
        </p:style>
      </p:cxnSp>
      <p:cxnSp>
        <p:nvCxnSpPr>
          <p:cNvPr id="24" name="Curved Connector 23" title="Curvy arrows representing leakage radiation"/>
          <p:cNvCxnSpPr/>
          <p:nvPr/>
        </p:nvCxnSpPr>
        <p:spPr>
          <a:xfrm rot="5400000" flipH="1" flipV="1">
            <a:off x="5070434" y="1837677"/>
            <a:ext cx="473743" cy="104247"/>
          </a:xfrm>
          <a:prstGeom prst="curvedConnector3">
            <a:avLst/>
          </a:prstGeom>
          <a:ln w="28575">
            <a:tailEnd type="arrow"/>
          </a:ln>
        </p:spPr>
        <p:style>
          <a:lnRef idx="3">
            <a:schemeClr val="dk1"/>
          </a:lnRef>
          <a:fillRef idx="0">
            <a:schemeClr val="dk1"/>
          </a:fillRef>
          <a:effectRef idx="2">
            <a:schemeClr val="dk1"/>
          </a:effectRef>
          <a:fontRef idx="minor">
            <a:schemeClr val="tx1"/>
          </a:fontRef>
        </p:style>
      </p:cxnSp>
      <p:cxnSp>
        <p:nvCxnSpPr>
          <p:cNvPr id="26" name="Curved Connector 25" title="Curvy arrows representing leakage radiation"/>
          <p:cNvCxnSpPr/>
          <p:nvPr/>
        </p:nvCxnSpPr>
        <p:spPr>
          <a:xfrm rot="5400000">
            <a:off x="4838780" y="2313253"/>
            <a:ext cx="472232" cy="283104"/>
          </a:xfrm>
          <a:prstGeom prst="curvedConnector3">
            <a:avLst/>
          </a:prstGeom>
          <a:ln w="28575">
            <a:tailEnd type="arrow"/>
          </a:ln>
        </p:spPr>
        <p:style>
          <a:lnRef idx="3">
            <a:schemeClr val="dk1"/>
          </a:lnRef>
          <a:fillRef idx="0">
            <a:schemeClr val="dk1"/>
          </a:fillRef>
          <a:effectRef idx="2">
            <a:schemeClr val="dk1"/>
          </a:effectRef>
          <a:fontRef idx="minor">
            <a:schemeClr val="tx1"/>
          </a:fontRef>
        </p:style>
      </p:cxnSp>
      <p:cxnSp>
        <p:nvCxnSpPr>
          <p:cNvPr id="28" name="Curved Connector 27" title="Curvy arrows representing leakage radiation"/>
          <p:cNvCxnSpPr/>
          <p:nvPr/>
        </p:nvCxnSpPr>
        <p:spPr>
          <a:xfrm rot="10800000" flipV="1">
            <a:off x="4485502" y="2175021"/>
            <a:ext cx="701675" cy="290513"/>
          </a:xfrm>
          <a:prstGeom prst="curvedConnector3">
            <a:avLst/>
          </a:prstGeom>
          <a:ln w="28575">
            <a:tailEnd type="arrow"/>
          </a:ln>
        </p:spPr>
        <p:style>
          <a:lnRef idx="3">
            <a:schemeClr val="dk1"/>
          </a:lnRef>
          <a:fillRef idx="0">
            <a:schemeClr val="dk1"/>
          </a:fillRef>
          <a:effectRef idx="2">
            <a:schemeClr val="dk1"/>
          </a:effectRef>
          <a:fontRef idx="minor">
            <a:schemeClr val="tx1"/>
          </a:fontRef>
        </p:style>
      </p:cxnSp>
      <p:pic>
        <p:nvPicPr>
          <p:cNvPr id="45" name="Picture 2" descr="http://www3.gehealthcare.in/~/media/images/india/computed%20tomography/brivo_ct325/brivo%20ct325%20dpp45781500x844.jpg?h=271&amp;la=en&amp;mw=482&amp;w=482"/>
          <p:cNvPicPr>
            <a:picLocks noChangeAspect="1" noChangeArrowheads="1"/>
          </p:cNvPicPr>
          <p:nvPr/>
        </p:nvPicPr>
        <p:blipFill rotWithShape="1">
          <a:blip r:embed="rId3">
            <a:extLst>
              <a:ext uri="{28A0092B-C50C-407E-A947-70E740481C1C}">
                <a14:useLocalDpi xmlns:a14="http://schemas.microsoft.com/office/drawing/2010/main" val="0"/>
              </a:ext>
            </a:extLst>
          </a:blip>
          <a:srcRect l="13243" r="6267" b="4007"/>
          <a:stretch/>
        </p:blipFill>
        <p:spPr bwMode="auto">
          <a:xfrm>
            <a:off x="4484377" y="4296792"/>
            <a:ext cx="3482743" cy="233529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https://crownmedicalsystems.com/wp-content/uploads/2013/11/OEC-9900-Elite-C-Arm.png" title="scatter radi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2395" y="3082294"/>
            <a:ext cx="2749876" cy="2062407"/>
          </a:xfrm>
          <a:prstGeom prst="rect">
            <a:avLst/>
          </a:prstGeom>
          <a:noFill/>
          <a:extLst>
            <a:ext uri="{909E8E84-426E-40DD-AFC4-6F175D3DCCD1}">
              <a14:hiddenFill xmlns:a14="http://schemas.microsoft.com/office/drawing/2010/main">
                <a:solidFill>
                  <a:srgbClr val="FFFFFF"/>
                </a:solidFill>
              </a14:hiddenFill>
            </a:ext>
          </a:extLst>
        </p:spPr>
      </p:pic>
      <p:cxnSp>
        <p:nvCxnSpPr>
          <p:cNvPr id="63" name="Curved Connector 62" title="Curvy arrows representing leakage radiation"/>
          <p:cNvCxnSpPr/>
          <p:nvPr/>
        </p:nvCxnSpPr>
        <p:spPr>
          <a:xfrm flipV="1">
            <a:off x="8685801" y="3846241"/>
            <a:ext cx="388949" cy="47652"/>
          </a:xfrm>
          <a:prstGeom prst="curvedConnector3">
            <a:avLst/>
          </a:prstGeom>
          <a:ln w="28575">
            <a:tailEnd type="arrow"/>
          </a:ln>
        </p:spPr>
        <p:style>
          <a:lnRef idx="3">
            <a:schemeClr val="dk1"/>
          </a:lnRef>
          <a:fillRef idx="0">
            <a:schemeClr val="dk1"/>
          </a:fillRef>
          <a:effectRef idx="2">
            <a:schemeClr val="dk1"/>
          </a:effectRef>
          <a:fontRef idx="minor">
            <a:schemeClr val="tx1"/>
          </a:fontRef>
        </p:style>
      </p:cxnSp>
      <p:cxnSp>
        <p:nvCxnSpPr>
          <p:cNvPr id="64" name="Curved Connector 63" title="Curvy arrows representing leakage radiation"/>
          <p:cNvCxnSpPr/>
          <p:nvPr/>
        </p:nvCxnSpPr>
        <p:spPr>
          <a:xfrm>
            <a:off x="8696570" y="3940713"/>
            <a:ext cx="321468" cy="268368"/>
          </a:xfrm>
          <a:prstGeom prst="curvedConnector3">
            <a:avLst/>
          </a:prstGeom>
          <a:ln w="28575">
            <a:tailEnd type="arrow"/>
          </a:ln>
        </p:spPr>
        <p:style>
          <a:lnRef idx="3">
            <a:schemeClr val="dk1"/>
          </a:lnRef>
          <a:fillRef idx="0">
            <a:schemeClr val="dk1"/>
          </a:fillRef>
          <a:effectRef idx="2">
            <a:schemeClr val="dk1"/>
          </a:effectRef>
          <a:fontRef idx="minor">
            <a:schemeClr val="tx1"/>
          </a:fontRef>
        </p:style>
      </p:cxnSp>
      <p:cxnSp>
        <p:nvCxnSpPr>
          <p:cNvPr id="65" name="Curved Connector 64" title="Curvy arrows representing leakage radiation"/>
          <p:cNvCxnSpPr/>
          <p:nvPr/>
        </p:nvCxnSpPr>
        <p:spPr>
          <a:xfrm rot="10800000">
            <a:off x="8097176" y="3634698"/>
            <a:ext cx="513014" cy="263584"/>
          </a:xfrm>
          <a:prstGeom prst="curvedConnector3">
            <a:avLst/>
          </a:prstGeom>
          <a:ln w="28575">
            <a:tailEnd type="arrow"/>
          </a:ln>
        </p:spPr>
        <p:style>
          <a:lnRef idx="3">
            <a:schemeClr val="dk1"/>
          </a:lnRef>
          <a:fillRef idx="0">
            <a:schemeClr val="dk1"/>
          </a:fillRef>
          <a:effectRef idx="2">
            <a:schemeClr val="dk1"/>
          </a:effectRef>
          <a:fontRef idx="minor">
            <a:schemeClr val="tx1"/>
          </a:fontRef>
        </p:style>
      </p:cxnSp>
      <p:cxnSp>
        <p:nvCxnSpPr>
          <p:cNvPr id="66" name="Curved Connector 65" title="Curvy arrows representing leakage radiation"/>
          <p:cNvCxnSpPr/>
          <p:nvPr/>
        </p:nvCxnSpPr>
        <p:spPr>
          <a:xfrm rot="5400000" flipH="1" flipV="1">
            <a:off x="8472126" y="3557245"/>
            <a:ext cx="473744" cy="104248"/>
          </a:xfrm>
          <a:prstGeom prst="curvedConnector3">
            <a:avLst/>
          </a:prstGeom>
          <a:ln w="28575">
            <a:tailEnd type="arrow"/>
          </a:ln>
        </p:spPr>
        <p:style>
          <a:lnRef idx="3">
            <a:schemeClr val="dk1"/>
          </a:lnRef>
          <a:fillRef idx="0">
            <a:schemeClr val="dk1"/>
          </a:fillRef>
          <a:effectRef idx="2">
            <a:schemeClr val="dk1"/>
          </a:effectRef>
          <a:fontRef idx="minor">
            <a:schemeClr val="tx1"/>
          </a:fontRef>
        </p:style>
      </p:cxnSp>
      <p:cxnSp>
        <p:nvCxnSpPr>
          <p:cNvPr id="67" name="Curved Connector 66" title="Curvy arrows representing leakage radiation"/>
          <p:cNvCxnSpPr/>
          <p:nvPr/>
        </p:nvCxnSpPr>
        <p:spPr>
          <a:xfrm rot="5400000">
            <a:off x="8401434" y="4173823"/>
            <a:ext cx="472232" cy="70517"/>
          </a:xfrm>
          <a:prstGeom prst="curvedConnector3">
            <a:avLst/>
          </a:prstGeom>
          <a:ln w="28575">
            <a:tailEnd type="arrow"/>
          </a:ln>
        </p:spPr>
        <p:style>
          <a:lnRef idx="3">
            <a:schemeClr val="dk1"/>
          </a:lnRef>
          <a:fillRef idx="0">
            <a:schemeClr val="dk1"/>
          </a:fillRef>
          <a:effectRef idx="2">
            <a:schemeClr val="dk1"/>
          </a:effectRef>
          <a:fontRef idx="minor">
            <a:schemeClr val="tx1"/>
          </a:fontRef>
        </p:style>
      </p:cxnSp>
      <p:cxnSp>
        <p:nvCxnSpPr>
          <p:cNvPr id="68" name="Curved Connector 67" title="Curvy arrows representing leakage radiation"/>
          <p:cNvCxnSpPr/>
          <p:nvPr/>
        </p:nvCxnSpPr>
        <p:spPr>
          <a:xfrm rot="10800000" flipV="1">
            <a:off x="8174741" y="3940713"/>
            <a:ext cx="453410" cy="213616"/>
          </a:xfrm>
          <a:prstGeom prst="curvedConnector3">
            <a:avLst/>
          </a:prstGeom>
          <a:ln w="28575">
            <a:tailEnd type="arrow"/>
          </a:ln>
        </p:spPr>
        <p:style>
          <a:lnRef idx="3">
            <a:schemeClr val="dk1"/>
          </a:lnRef>
          <a:fillRef idx="0">
            <a:schemeClr val="dk1"/>
          </a:fillRef>
          <a:effectRef idx="2">
            <a:schemeClr val="dk1"/>
          </a:effectRef>
          <a:fontRef idx="minor">
            <a:schemeClr val="tx1"/>
          </a:fontRef>
        </p:style>
      </p:cxnSp>
      <p:cxnSp>
        <p:nvCxnSpPr>
          <p:cNvPr id="20" name="Curved Connector 19" title="Curvy arrows representing leakage radiation"/>
          <p:cNvCxnSpPr/>
          <p:nvPr/>
        </p:nvCxnSpPr>
        <p:spPr>
          <a:xfrm rot="10800000" flipV="1">
            <a:off x="4914961" y="5273168"/>
            <a:ext cx="527050" cy="231618"/>
          </a:xfrm>
          <a:prstGeom prst="curvedConnector3">
            <a:avLst/>
          </a:prstGeom>
          <a:ln w="28575">
            <a:tailEnd type="arrow"/>
          </a:ln>
        </p:spPr>
        <p:style>
          <a:lnRef idx="3">
            <a:schemeClr val="dk1"/>
          </a:lnRef>
          <a:fillRef idx="0">
            <a:schemeClr val="dk1"/>
          </a:fillRef>
          <a:effectRef idx="2">
            <a:schemeClr val="dk1"/>
          </a:effectRef>
          <a:fontRef idx="minor">
            <a:schemeClr val="tx1"/>
          </a:fontRef>
        </p:style>
      </p:cxnSp>
      <p:cxnSp>
        <p:nvCxnSpPr>
          <p:cNvPr id="21" name="Curved Connector 20" title="Curvy arrows representing leakage radiation"/>
          <p:cNvCxnSpPr/>
          <p:nvPr/>
        </p:nvCxnSpPr>
        <p:spPr>
          <a:xfrm rot="10800000">
            <a:off x="4942066" y="4937787"/>
            <a:ext cx="515929" cy="281521"/>
          </a:xfrm>
          <a:prstGeom prst="curvedConnector3">
            <a:avLst/>
          </a:prstGeom>
          <a:ln w="28575">
            <a:tailEnd type="arrow"/>
          </a:ln>
        </p:spPr>
        <p:style>
          <a:lnRef idx="3">
            <a:schemeClr val="dk1"/>
          </a:lnRef>
          <a:fillRef idx="0">
            <a:schemeClr val="dk1"/>
          </a:fillRef>
          <a:effectRef idx="2">
            <a:schemeClr val="dk1"/>
          </a:effectRef>
          <a:fontRef idx="minor">
            <a:schemeClr val="tx1"/>
          </a:fontRef>
        </p:style>
      </p:cxnSp>
      <p:cxnSp>
        <p:nvCxnSpPr>
          <p:cNvPr id="22" name="Curved Connector 21" title="Curvy arrows representing leakage radiation"/>
          <p:cNvCxnSpPr/>
          <p:nvPr/>
        </p:nvCxnSpPr>
        <p:spPr>
          <a:xfrm rot="5400000" flipH="1" flipV="1">
            <a:off x="5389282" y="4839011"/>
            <a:ext cx="552452" cy="195262"/>
          </a:xfrm>
          <a:prstGeom prst="curvedConnector3">
            <a:avLst/>
          </a:prstGeom>
          <a:ln w="28575">
            <a:tailEnd type="arrow"/>
          </a:ln>
        </p:spPr>
        <p:style>
          <a:lnRef idx="3">
            <a:schemeClr val="dk1"/>
          </a:lnRef>
          <a:fillRef idx="0">
            <a:schemeClr val="dk1"/>
          </a:fillRef>
          <a:effectRef idx="2">
            <a:schemeClr val="dk1"/>
          </a:effectRef>
          <a:fontRef idx="minor">
            <a:schemeClr val="tx1"/>
          </a:fontRef>
        </p:style>
      </p:cxnSp>
      <p:cxnSp>
        <p:nvCxnSpPr>
          <p:cNvPr id="23" name="Curved Connector 22" title="Curvy arrows representing leakage radiation"/>
          <p:cNvCxnSpPr/>
          <p:nvPr/>
        </p:nvCxnSpPr>
        <p:spPr>
          <a:xfrm flipV="1">
            <a:off x="5576960" y="5066729"/>
            <a:ext cx="606321" cy="155943"/>
          </a:xfrm>
          <a:prstGeom prst="curvedConnector3">
            <a:avLst/>
          </a:prstGeom>
          <a:ln w="28575">
            <a:tailEnd type="arrow"/>
          </a:ln>
        </p:spPr>
        <p:style>
          <a:lnRef idx="3">
            <a:schemeClr val="dk1"/>
          </a:lnRef>
          <a:fillRef idx="0">
            <a:schemeClr val="dk1"/>
          </a:fillRef>
          <a:effectRef idx="2">
            <a:schemeClr val="dk1"/>
          </a:effectRef>
          <a:fontRef idx="minor">
            <a:schemeClr val="tx1"/>
          </a:fontRef>
        </p:style>
      </p:cxnSp>
      <p:cxnSp>
        <p:nvCxnSpPr>
          <p:cNvPr id="25" name="Curved Connector 24" title="Curvy arrows representing leakage radiation"/>
          <p:cNvCxnSpPr/>
          <p:nvPr/>
        </p:nvCxnSpPr>
        <p:spPr>
          <a:xfrm>
            <a:off x="5570048" y="5257231"/>
            <a:ext cx="567867" cy="247556"/>
          </a:xfrm>
          <a:prstGeom prst="curvedConnector3">
            <a:avLst/>
          </a:prstGeom>
          <a:ln w="28575">
            <a:tailEnd type="arrow"/>
          </a:ln>
        </p:spPr>
        <p:style>
          <a:lnRef idx="3">
            <a:schemeClr val="dk1"/>
          </a:lnRef>
          <a:fillRef idx="0">
            <a:schemeClr val="dk1"/>
          </a:fillRef>
          <a:effectRef idx="2">
            <a:schemeClr val="dk1"/>
          </a:effectRef>
          <a:fontRef idx="minor">
            <a:schemeClr val="tx1"/>
          </a:fontRef>
        </p:style>
      </p:cxnSp>
      <p:cxnSp>
        <p:nvCxnSpPr>
          <p:cNvPr id="27" name="Curved Connector 26" title="Curvy arrows representing leakage radiation"/>
          <p:cNvCxnSpPr/>
          <p:nvPr/>
        </p:nvCxnSpPr>
        <p:spPr>
          <a:xfrm rot="5400000">
            <a:off x="5047681" y="5328786"/>
            <a:ext cx="483373" cy="412304"/>
          </a:xfrm>
          <a:prstGeom prst="curvedConnector3">
            <a:avLst/>
          </a:prstGeom>
          <a:ln w="28575">
            <a:tailEnd type="arrow"/>
          </a:ln>
        </p:spPr>
        <p:style>
          <a:lnRef idx="3">
            <a:schemeClr val="dk1"/>
          </a:lnRef>
          <a:fillRef idx="0">
            <a:schemeClr val="dk1"/>
          </a:fillRef>
          <a:effectRef idx="2">
            <a:schemeClr val="dk1"/>
          </a:effectRef>
          <a:fontRef idx="minor">
            <a:schemeClr val="tx1"/>
          </a:fontRef>
        </p:style>
      </p:cxnSp>
      <p:cxnSp>
        <p:nvCxnSpPr>
          <p:cNvPr id="29" name="Curved Connector 28" title="Curvy arrows representing leakage radiation"/>
          <p:cNvCxnSpPr/>
          <p:nvPr/>
        </p:nvCxnSpPr>
        <p:spPr>
          <a:xfrm rot="16200000" flipV="1">
            <a:off x="5059753" y="4757888"/>
            <a:ext cx="550162" cy="359797"/>
          </a:xfrm>
          <a:prstGeom prst="curvedConnector3">
            <a:avLst/>
          </a:prstGeom>
          <a:ln w="28575">
            <a:tailEnd type="arrow"/>
          </a:ln>
        </p:spPr>
        <p:style>
          <a:lnRef idx="3">
            <a:schemeClr val="dk1"/>
          </a:lnRef>
          <a:fillRef idx="0">
            <a:schemeClr val="dk1"/>
          </a:fillRef>
          <a:effectRef idx="2">
            <a:schemeClr val="dk1"/>
          </a:effectRef>
          <a:fontRef idx="minor">
            <a:schemeClr val="tx1"/>
          </a:fontRef>
        </p:style>
      </p:cxnSp>
      <p:cxnSp>
        <p:nvCxnSpPr>
          <p:cNvPr id="79" name="Curved Connector 78" title="Curvy arrows representing leakage radiation"/>
          <p:cNvCxnSpPr/>
          <p:nvPr/>
        </p:nvCxnSpPr>
        <p:spPr>
          <a:xfrm rot="16200000" flipH="1">
            <a:off x="5449889" y="5413411"/>
            <a:ext cx="483376" cy="243057"/>
          </a:xfrm>
          <a:prstGeom prst="curvedConnector3">
            <a:avLst/>
          </a:prstGeom>
          <a:ln w="28575">
            <a:tailEnd type="arrow"/>
          </a:ln>
        </p:spPr>
        <p:style>
          <a:lnRef idx="3">
            <a:schemeClr val="dk1"/>
          </a:lnRef>
          <a:fillRef idx="0">
            <a:schemeClr val="dk1"/>
          </a:fillRef>
          <a:effectRef idx="2">
            <a:schemeClr val="dk1"/>
          </a:effectRef>
          <a:fontRef idx="minor">
            <a:schemeClr val="tx1"/>
          </a:fontRef>
        </p:style>
      </p:cxnSp>
      <p:pic>
        <p:nvPicPr>
          <p:cNvPr id="31" name="Picture 10" descr="XZeal Z70 Dental Intra Oral X-Ray Uni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4194" y="4135234"/>
            <a:ext cx="1895685" cy="2607032"/>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Curved Connector 37" title="Curvy arrows representing leakage radiation"/>
          <p:cNvCxnSpPr/>
          <p:nvPr/>
        </p:nvCxnSpPr>
        <p:spPr>
          <a:xfrm flipV="1">
            <a:off x="4017101" y="5719260"/>
            <a:ext cx="388949" cy="47652"/>
          </a:xfrm>
          <a:prstGeom prst="curvedConnector3">
            <a:avLst/>
          </a:prstGeom>
          <a:ln w="28575">
            <a:tailEnd type="arrow"/>
          </a:ln>
        </p:spPr>
        <p:style>
          <a:lnRef idx="3">
            <a:schemeClr val="dk1"/>
          </a:lnRef>
          <a:fillRef idx="0">
            <a:schemeClr val="dk1"/>
          </a:fillRef>
          <a:effectRef idx="2">
            <a:schemeClr val="dk1"/>
          </a:effectRef>
          <a:fontRef idx="minor">
            <a:schemeClr val="tx1"/>
          </a:fontRef>
        </p:style>
      </p:cxnSp>
      <p:cxnSp>
        <p:nvCxnSpPr>
          <p:cNvPr id="39" name="Curved Connector 38" title="Curvy arrows representing leakage radiation"/>
          <p:cNvCxnSpPr/>
          <p:nvPr/>
        </p:nvCxnSpPr>
        <p:spPr>
          <a:xfrm>
            <a:off x="4027870" y="5813732"/>
            <a:ext cx="321468" cy="268368"/>
          </a:xfrm>
          <a:prstGeom prst="curvedConnector3">
            <a:avLst/>
          </a:prstGeom>
          <a:ln w="28575">
            <a:tailEnd type="arrow"/>
          </a:ln>
        </p:spPr>
        <p:style>
          <a:lnRef idx="3">
            <a:schemeClr val="dk1"/>
          </a:lnRef>
          <a:fillRef idx="0">
            <a:schemeClr val="dk1"/>
          </a:fillRef>
          <a:effectRef idx="2">
            <a:schemeClr val="dk1"/>
          </a:effectRef>
          <a:fontRef idx="minor">
            <a:schemeClr val="tx1"/>
          </a:fontRef>
        </p:style>
      </p:cxnSp>
      <p:cxnSp>
        <p:nvCxnSpPr>
          <p:cNvPr id="40" name="Curved Connector 39" title="Curvy arrows representing leakage radiation"/>
          <p:cNvCxnSpPr/>
          <p:nvPr/>
        </p:nvCxnSpPr>
        <p:spPr>
          <a:xfrm rot="10800000">
            <a:off x="3428476" y="5507717"/>
            <a:ext cx="513014" cy="263584"/>
          </a:xfrm>
          <a:prstGeom prst="curvedConnector3">
            <a:avLst/>
          </a:prstGeom>
          <a:ln w="28575">
            <a:tailEnd type="arrow"/>
          </a:ln>
        </p:spPr>
        <p:style>
          <a:lnRef idx="3">
            <a:schemeClr val="dk1"/>
          </a:lnRef>
          <a:fillRef idx="0">
            <a:schemeClr val="dk1"/>
          </a:fillRef>
          <a:effectRef idx="2">
            <a:schemeClr val="dk1"/>
          </a:effectRef>
          <a:fontRef idx="minor">
            <a:schemeClr val="tx1"/>
          </a:fontRef>
        </p:style>
      </p:cxnSp>
      <p:cxnSp>
        <p:nvCxnSpPr>
          <p:cNvPr id="41" name="Curved Connector 40" title="Curvy arrows representing leakage radiation"/>
          <p:cNvCxnSpPr/>
          <p:nvPr/>
        </p:nvCxnSpPr>
        <p:spPr>
          <a:xfrm rot="5400000" flipH="1" flipV="1">
            <a:off x="3803426" y="5430264"/>
            <a:ext cx="473744" cy="104248"/>
          </a:xfrm>
          <a:prstGeom prst="curvedConnector3">
            <a:avLst/>
          </a:prstGeom>
          <a:ln w="28575">
            <a:tailEnd type="arrow"/>
          </a:ln>
        </p:spPr>
        <p:style>
          <a:lnRef idx="3">
            <a:schemeClr val="dk1"/>
          </a:lnRef>
          <a:fillRef idx="0">
            <a:schemeClr val="dk1"/>
          </a:fillRef>
          <a:effectRef idx="2">
            <a:schemeClr val="dk1"/>
          </a:effectRef>
          <a:fontRef idx="minor">
            <a:schemeClr val="tx1"/>
          </a:fontRef>
        </p:style>
      </p:cxnSp>
      <p:cxnSp>
        <p:nvCxnSpPr>
          <p:cNvPr id="42" name="Curved Connector 41" title="Curvy arrows representing leakage radiation"/>
          <p:cNvCxnSpPr/>
          <p:nvPr/>
        </p:nvCxnSpPr>
        <p:spPr>
          <a:xfrm rot="5400000">
            <a:off x="3732734" y="6046842"/>
            <a:ext cx="472232" cy="70517"/>
          </a:xfrm>
          <a:prstGeom prst="curvedConnector3">
            <a:avLst/>
          </a:prstGeom>
          <a:ln w="28575">
            <a:tailEnd type="arrow"/>
          </a:ln>
        </p:spPr>
        <p:style>
          <a:lnRef idx="3">
            <a:schemeClr val="dk1"/>
          </a:lnRef>
          <a:fillRef idx="0">
            <a:schemeClr val="dk1"/>
          </a:fillRef>
          <a:effectRef idx="2">
            <a:schemeClr val="dk1"/>
          </a:effectRef>
          <a:fontRef idx="minor">
            <a:schemeClr val="tx1"/>
          </a:fontRef>
        </p:style>
      </p:cxnSp>
      <p:cxnSp>
        <p:nvCxnSpPr>
          <p:cNvPr id="44" name="Curved Connector 43" title="Curvy arrows representing leakage radiation"/>
          <p:cNvCxnSpPr/>
          <p:nvPr/>
        </p:nvCxnSpPr>
        <p:spPr>
          <a:xfrm rot="10800000" flipV="1">
            <a:off x="3506041" y="5813732"/>
            <a:ext cx="453410" cy="213616"/>
          </a:xfrm>
          <a:prstGeom prst="curvedConnector3">
            <a:avLst/>
          </a:prstGeom>
          <a:ln w="28575">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3806793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522922"/>
            <a:ext cx="8235950" cy="748782"/>
          </a:xfrm>
          <a:effectLst>
            <a:outerShdw blurRad="50800" dist="38100" dir="2700000" algn="tl" rotWithShape="0">
              <a:prstClr val="black">
                <a:alpha val="40000"/>
              </a:prstClr>
            </a:outerShdw>
          </a:effectLst>
        </p:spPr>
        <p:txBody>
          <a:bodyPr/>
          <a:lstStyle/>
          <a:p>
            <a:r>
              <a:rPr lang="en-US" dirty="0">
                <a:solidFill>
                  <a:schemeClr val="tx1"/>
                </a:solidFill>
              </a:rPr>
              <a:t>Mandatory Safe practices and state regulations</a:t>
            </a:r>
          </a:p>
        </p:txBody>
      </p:sp>
    </p:spTree>
    <p:extLst>
      <p:ext uri="{BB962C8B-B14F-4D97-AF65-F5344CB8AC3E}">
        <p14:creationId xmlns:p14="http://schemas.microsoft.com/office/powerpoint/2010/main" val="1971019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sz="4000" dirty="0"/>
              <a:t>X-rays</a:t>
            </a:r>
          </a:p>
        </p:txBody>
      </p:sp>
      <p:sp>
        <p:nvSpPr>
          <p:cNvPr id="3" name="Content Placeholder 2"/>
          <p:cNvSpPr>
            <a:spLocks noGrp="1"/>
          </p:cNvSpPr>
          <p:nvPr>
            <p:ph idx="1"/>
          </p:nvPr>
        </p:nvSpPr>
        <p:spPr/>
        <p:txBody>
          <a:bodyPr>
            <a:normAutofit/>
          </a:bodyPr>
          <a:lstStyle/>
          <a:p>
            <a:pPr marL="347663" indent="-347663">
              <a:buFont typeface="Arial" pitchFamily="34" charset="0"/>
              <a:buChar char="•"/>
              <a:tabLst>
                <a:tab pos="347663" algn="l"/>
              </a:tabLst>
            </a:pPr>
            <a:r>
              <a:rPr lang="en-US" sz="1800" dirty="0"/>
              <a:t>X-rays are a type of ionizing electromagnetic radiation.</a:t>
            </a:r>
          </a:p>
          <a:p>
            <a:pPr>
              <a:tabLst>
                <a:tab pos="347663" algn="l"/>
              </a:tabLst>
            </a:pPr>
            <a:endParaRPr lang="en-US" sz="1800" dirty="0"/>
          </a:p>
          <a:p>
            <a:pPr marL="347663" indent="-347663">
              <a:buFont typeface="Arial" pitchFamily="34" charset="0"/>
              <a:buChar char="•"/>
              <a:tabLst>
                <a:tab pos="347663" algn="l"/>
              </a:tabLst>
            </a:pPr>
            <a:r>
              <a:rPr lang="en-US" sz="1800" dirty="0"/>
              <a:t>X-rays are a valuable tool, but there are associated health risks.</a:t>
            </a:r>
          </a:p>
          <a:p>
            <a:pPr marL="685800" lvl="1">
              <a:buFont typeface="Arial" panose="020B0604020202020204" pitchFamily="34" charset="0"/>
              <a:buChar char="−"/>
              <a:tabLst>
                <a:tab pos="347663" algn="l"/>
              </a:tabLst>
            </a:pPr>
            <a:r>
              <a:rPr lang="en-US" sz="1800" dirty="0"/>
              <a:t>These risks can be minimized by adhering to certain principles and practices as explained in this presentation.  </a:t>
            </a:r>
          </a:p>
          <a:p>
            <a:pPr marL="347663" indent="-347663">
              <a:buFont typeface="Arial" pitchFamily="34" charset="0"/>
              <a:buChar char="•"/>
            </a:pPr>
            <a:endParaRPr lang="en-US" sz="1800" dirty="0"/>
          </a:p>
          <a:p>
            <a:pPr marL="347663" indent="-347663">
              <a:buFont typeface="Arial" pitchFamily="34" charset="0"/>
              <a:buChar char="•"/>
            </a:pPr>
            <a:r>
              <a:rPr lang="en-US" sz="1800" dirty="0"/>
              <a:t>X-rays are capable of traveling great distances and penetrating through low-density materials such as wood and plastic. </a:t>
            </a:r>
          </a:p>
          <a:p>
            <a:pPr marL="347663" indent="-347663">
              <a:buFont typeface="Arial" pitchFamily="34" charset="0"/>
              <a:buChar char="•"/>
            </a:pPr>
            <a:endParaRPr lang="en-US" sz="1800" dirty="0"/>
          </a:p>
          <a:p>
            <a:pPr marL="347663" indent="-347663">
              <a:buFont typeface="Arial" pitchFamily="34" charset="0"/>
              <a:buChar char="•"/>
            </a:pPr>
            <a:r>
              <a:rPr lang="en-US" sz="1800" dirty="0"/>
              <a:t>However, they can be blocked or attenuated by shielding made from high-density materials such as lead and concrete.</a:t>
            </a:r>
          </a:p>
          <a:p>
            <a:endParaRPr lang="en-US" sz="2600" dirty="0"/>
          </a:p>
        </p:txBody>
      </p:sp>
    </p:spTree>
    <p:extLst>
      <p:ext uri="{BB962C8B-B14F-4D97-AF65-F5344CB8AC3E}">
        <p14:creationId xmlns:p14="http://schemas.microsoft.com/office/powerpoint/2010/main" val="3405925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sz="4000" dirty="0"/>
              <a:t>Mandatory safe practices (1)</a:t>
            </a:r>
          </a:p>
        </p:txBody>
      </p:sp>
      <p:sp>
        <p:nvSpPr>
          <p:cNvPr id="3" name="Content Placeholder 2"/>
          <p:cNvSpPr>
            <a:spLocks noGrp="1"/>
          </p:cNvSpPr>
          <p:nvPr>
            <p:ph idx="1"/>
          </p:nvPr>
        </p:nvSpPr>
        <p:spPr>
          <a:xfrm>
            <a:off x="457200" y="1721491"/>
            <a:ext cx="8235950" cy="4433775"/>
          </a:xfrm>
        </p:spPr>
        <p:txBody>
          <a:bodyPr>
            <a:normAutofit/>
          </a:bodyPr>
          <a:lstStyle/>
          <a:p>
            <a:pPr marL="342900" indent="-342900">
              <a:buFont typeface="Arial" pitchFamily="34" charset="0"/>
              <a:buChar char="•"/>
            </a:pPr>
            <a:r>
              <a:rPr lang="en-US" sz="1800" b="1" dirty="0"/>
              <a:t>NEVER</a:t>
            </a:r>
            <a:r>
              <a:rPr lang="en-US" sz="1800" dirty="0"/>
              <a:t> attempt to remove or bypass any system component (e.g. safety features). </a:t>
            </a:r>
          </a:p>
          <a:p>
            <a:pPr marL="685800" lvl="1" indent="-342900">
              <a:buFont typeface="Arial" panose="020B0604020202020204" pitchFamily="34" charset="0"/>
              <a:buChar char="−"/>
            </a:pPr>
            <a:r>
              <a:rPr lang="en-US" sz="1800" dirty="0"/>
              <a:t>These are meant to protect you and others from harmful radiation doses</a:t>
            </a:r>
          </a:p>
          <a:p>
            <a:pPr marL="342900" indent="-342900">
              <a:buFont typeface="Arial" pitchFamily="34" charset="0"/>
              <a:buChar char="•"/>
            </a:pPr>
            <a:endParaRPr lang="en-US" sz="1800" b="1" dirty="0"/>
          </a:p>
          <a:p>
            <a:pPr marL="342900" indent="-342900">
              <a:buFont typeface="Arial" pitchFamily="34" charset="0"/>
              <a:buChar char="•"/>
            </a:pPr>
            <a:r>
              <a:rPr lang="en-US" sz="1800" b="1" dirty="0"/>
              <a:t>DO NOT</a:t>
            </a:r>
            <a:r>
              <a:rPr lang="en-US" sz="1800" dirty="0"/>
              <a:t> operate the unit in any manner other than specified in the procedures</a:t>
            </a:r>
          </a:p>
          <a:p>
            <a:endParaRPr lang="en-US" sz="1800" dirty="0"/>
          </a:p>
          <a:p>
            <a:pPr marL="342900" indent="-342900">
              <a:buFont typeface="Arial" pitchFamily="34" charset="0"/>
              <a:buChar char="•"/>
            </a:pPr>
            <a:r>
              <a:rPr lang="en-US" sz="1800" b="1" dirty="0"/>
              <a:t>DO NOT </a:t>
            </a:r>
            <a:r>
              <a:rPr lang="en-US" sz="1800" dirty="0"/>
              <a:t>modify the X-ray device in any manner without approval of the radiation safety officer.  </a:t>
            </a:r>
          </a:p>
          <a:p>
            <a:endParaRPr lang="en-US" sz="2100" dirty="0"/>
          </a:p>
          <a:p>
            <a:pPr marL="342900" indent="-342900">
              <a:buFont typeface="Arial" pitchFamily="34" charset="0"/>
              <a:buChar char="•"/>
            </a:pPr>
            <a:endParaRPr lang="en-US" sz="2100" dirty="0"/>
          </a:p>
          <a:p>
            <a:pPr marL="342900" indent="-342900">
              <a:buFont typeface="Arial" pitchFamily="34" charset="0"/>
              <a:buChar char="•"/>
            </a:pPr>
            <a:endParaRPr lang="en-US" sz="2000" dirty="0"/>
          </a:p>
          <a:p>
            <a:endParaRPr lang="en-US" sz="2000" dirty="0"/>
          </a:p>
          <a:p>
            <a:pPr marL="342900" indent="-342900">
              <a:buFont typeface="Arial" pitchFamily="34" charset="0"/>
              <a:buChar char="•"/>
            </a:pPr>
            <a:endParaRPr lang="en-US" sz="2000" dirty="0"/>
          </a:p>
        </p:txBody>
      </p:sp>
    </p:spTree>
    <p:extLst>
      <p:ext uri="{BB962C8B-B14F-4D97-AF65-F5344CB8AC3E}">
        <p14:creationId xmlns:p14="http://schemas.microsoft.com/office/powerpoint/2010/main" val="25849195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sz="4000" dirty="0"/>
              <a:t>Mandatory safe practices (2)</a:t>
            </a:r>
          </a:p>
        </p:txBody>
      </p:sp>
      <p:sp>
        <p:nvSpPr>
          <p:cNvPr id="3" name="Content Placeholder 2"/>
          <p:cNvSpPr>
            <a:spLocks noGrp="1"/>
          </p:cNvSpPr>
          <p:nvPr>
            <p:ph idx="1"/>
          </p:nvPr>
        </p:nvSpPr>
        <p:spPr>
          <a:xfrm>
            <a:off x="457200" y="1721491"/>
            <a:ext cx="8235950" cy="4433775"/>
          </a:xfrm>
        </p:spPr>
        <p:txBody>
          <a:bodyPr>
            <a:normAutofit/>
          </a:bodyPr>
          <a:lstStyle/>
          <a:p>
            <a:pPr marL="342900" indent="-342900">
              <a:buFont typeface="Arial" pitchFamily="34" charset="0"/>
              <a:buChar char="•"/>
            </a:pPr>
            <a:r>
              <a:rPr lang="en-US" sz="1800" b="1" dirty="0"/>
              <a:t>ALWAYS</a:t>
            </a:r>
            <a:r>
              <a:rPr lang="en-US" sz="1800" dirty="0"/>
              <a:t> follow the ALARA principles discussed earlier</a:t>
            </a:r>
          </a:p>
          <a:p>
            <a:pPr marL="685800" indent="-342900">
              <a:buFont typeface="Arial" panose="020B0604020202020204" pitchFamily="34" charset="0"/>
              <a:buChar char="−"/>
            </a:pPr>
            <a:r>
              <a:rPr lang="en-US" sz="1800" dirty="0"/>
              <a:t>When producing X-rays, don’t stand closer to the device than necessary</a:t>
            </a:r>
          </a:p>
          <a:p>
            <a:pPr marL="685800" indent="-342900">
              <a:buFont typeface="Arial" panose="020B0604020202020204" pitchFamily="34" charset="0"/>
              <a:buChar char="−"/>
            </a:pPr>
            <a:r>
              <a:rPr lang="en-US" sz="1800" dirty="0"/>
              <a:t>When producing X-rays, reduce the amount of time spent around the system</a:t>
            </a:r>
          </a:p>
          <a:p>
            <a:pPr marL="342900" indent="-342900">
              <a:buFont typeface="Arial" pitchFamily="34" charset="0"/>
              <a:buChar char="•"/>
            </a:pPr>
            <a:endParaRPr lang="en-US" sz="1800" b="1" dirty="0"/>
          </a:p>
          <a:p>
            <a:pPr marL="342900" indent="-342900">
              <a:buFont typeface="Arial" pitchFamily="34" charset="0"/>
              <a:buChar char="•"/>
            </a:pPr>
            <a:r>
              <a:rPr lang="en-US" sz="1800" b="1" dirty="0"/>
              <a:t>DO NOT </a:t>
            </a:r>
            <a:r>
              <a:rPr lang="en-US" sz="1800" dirty="0"/>
              <a:t>operate the X-ray system unless all system components and features are in good repair</a:t>
            </a:r>
            <a:endParaRPr lang="en-US" sz="1800" b="1" dirty="0"/>
          </a:p>
          <a:p>
            <a:endParaRPr lang="en-US" sz="1800" dirty="0"/>
          </a:p>
          <a:p>
            <a:pPr marL="342900" indent="-342900">
              <a:buFont typeface="Arial" pitchFamily="34" charset="0"/>
              <a:buChar char="•"/>
            </a:pPr>
            <a:r>
              <a:rPr lang="en-US" sz="1800" b="1" dirty="0"/>
              <a:t>NEVER </a:t>
            </a:r>
            <a:r>
              <a:rPr lang="en-US" sz="1800" dirty="0"/>
              <a:t>place any part of your body in the primary beam</a:t>
            </a:r>
            <a:endParaRPr lang="en-US" sz="1800" b="1" dirty="0"/>
          </a:p>
          <a:p>
            <a:pPr marL="342900" indent="-342900">
              <a:buFont typeface="Arial" pitchFamily="34" charset="0"/>
              <a:buChar char="•"/>
            </a:pPr>
            <a:endParaRPr lang="en-US" sz="1800" dirty="0"/>
          </a:p>
          <a:p>
            <a:pPr marL="342900" indent="-342900">
              <a:buFont typeface="Arial" pitchFamily="34" charset="0"/>
              <a:buChar char="•"/>
            </a:pPr>
            <a:endParaRPr lang="en-US" sz="2000" dirty="0"/>
          </a:p>
          <a:p>
            <a:endParaRPr lang="en-US" sz="2100" dirty="0"/>
          </a:p>
          <a:p>
            <a:pPr marL="342900" indent="-342900">
              <a:buFont typeface="Arial" pitchFamily="34" charset="0"/>
              <a:buChar char="•"/>
            </a:pPr>
            <a:endParaRPr lang="en-US" sz="2100" dirty="0"/>
          </a:p>
          <a:p>
            <a:pPr marL="342900" indent="-342900">
              <a:buFont typeface="Arial" pitchFamily="34" charset="0"/>
              <a:buChar char="•"/>
            </a:pPr>
            <a:endParaRPr lang="en-US" sz="2000" dirty="0"/>
          </a:p>
          <a:p>
            <a:endParaRPr lang="en-US" sz="2000" dirty="0"/>
          </a:p>
          <a:p>
            <a:pPr marL="342900" indent="-342900">
              <a:buFont typeface="Arial" pitchFamily="34" charset="0"/>
              <a:buChar char="•"/>
            </a:pPr>
            <a:endParaRPr lang="en-US" sz="2000" dirty="0"/>
          </a:p>
        </p:txBody>
      </p:sp>
    </p:spTree>
    <p:extLst>
      <p:ext uri="{BB962C8B-B14F-4D97-AF65-F5344CB8AC3E}">
        <p14:creationId xmlns:p14="http://schemas.microsoft.com/office/powerpoint/2010/main" val="28798121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Regulations (1)</a:t>
            </a:r>
          </a:p>
        </p:txBody>
      </p:sp>
      <p:sp>
        <p:nvSpPr>
          <p:cNvPr id="3" name="Content Placeholder 2"/>
          <p:cNvSpPr>
            <a:spLocks noGrp="1"/>
          </p:cNvSpPr>
          <p:nvPr>
            <p:ph idx="1"/>
          </p:nvPr>
        </p:nvSpPr>
        <p:spPr/>
        <p:txBody>
          <a:bodyPr>
            <a:normAutofit/>
          </a:bodyPr>
          <a:lstStyle/>
          <a:p>
            <a:pPr marL="342900" indent="-342900">
              <a:buFont typeface="Arial" pitchFamily="34" charset="0"/>
              <a:buChar char="•"/>
            </a:pPr>
            <a:r>
              <a:rPr lang="en-US" sz="1800" dirty="0"/>
              <a:t>No person other than the medical doctor, veterinarian or state licensed radiation technician is allowed to operate a radiation producing device on humans. </a:t>
            </a:r>
          </a:p>
          <a:p>
            <a:pPr marL="342900" indent="-342900">
              <a:buFont typeface="Arial" pitchFamily="34" charset="0"/>
              <a:buChar char="•"/>
            </a:pPr>
            <a:r>
              <a:rPr lang="en-US" sz="1800" dirty="0"/>
              <a:t>Individuals who will be operating the X-ray equipment shall be adequately instructed in proper operating procedures for such equipment.</a:t>
            </a:r>
          </a:p>
          <a:p>
            <a:pPr marL="342900" indent="-342900">
              <a:buFont typeface="Arial" pitchFamily="34" charset="0"/>
              <a:buChar char="•"/>
            </a:pPr>
            <a:r>
              <a:rPr lang="en-US" sz="1800" dirty="0"/>
              <a:t>Written safety procedures and rules shall be available to each individual operating x-ray equipment, including any restrictions of operating technique required for the safe operation of the particular x-ray system. </a:t>
            </a:r>
          </a:p>
          <a:p>
            <a:pPr marL="342900" indent="-342900">
              <a:buFont typeface="Arial" pitchFamily="34" charset="0"/>
              <a:buChar char="•"/>
            </a:pPr>
            <a:r>
              <a:rPr lang="en-US" sz="1800" dirty="0"/>
              <a:t>In the vicinity of each x-ray control panel, a technique guide shall be provided for routine examinations performed utilizing that system. </a:t>
            </a:r>
          </a:p>
          <a:p>
            <a:pPr marL="342900" indent="-342900">
              <a:buFont typeface="Arial" pitchFamily="34" charset="0"/>
              <a:buChar char="•"/>
            </a:pPr>
            <a:r>
              <a:rPr lang="en-US" sz="1800" dirty="0"/>
              <a:t>Standard/Normal Operating Procedures: Step-by-step instructions necessary to accomplish the imaging. </a:t>
            </a:r>
          </a:p>
          <a:p>
            <a:endParaRPr lang="en-US" dirty="0"/>
          </a:p>
        </p:txBody>
      </p:sp>
    </p:spTree>
    <p:extLst>
      <p:ext uri="{BB962C8B-B14F-4D97-AF65-F5344CB8AC3E}">
        <p14:creationId xmlns:p14="http://schemas.microsoft.com/office/powerpoint/2010/main" val="1364548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Regulations (2)</a:t>
            </a:r>
          </a:p>
        </p:txBody>
      </p:sp>
      <p:sp>
        <p:nvSpPr>
          <p:cNvPr id="3" name="Content Placeholder 2"/>
          <p:cNvSpPr>
            <a:spLocks noGrp="1"/>
          </p:cNvSpPr>
          <p:nvPr>
            <p:ph idx="1"/>
          </p:nvPr>
        </p:nvSpPr>
        <p:spPr/>
        <p:txBody>
          <a:bodyPr>
            <a:noAutofit/>
          </a:bodyPr>
          <a:lstStyle/>
          <a:p>
            <a:pPr marL="339725" indent="-339725">
              <a:buFont typeface="Arial" panose="020B0604020202020204" pitchFamily="34" charset="0"/>
              <a:buChar char="•"/>
            </a:pPr>
            <a:r>
              <a:rPr lang="en-US" sz="1800" dirty="0"/>
              <a:t>Except for patients who cannot be moved out of the room, only the staff and ancillary personnel required for the medical procedure or training shall be in the room during the radiographic exposure. </a:t>
            </a:r>
            <a:r>
              <a:rPr lang="en-US" sz="1800" b="1" dirty="0"/>
              <a:t>IN ADDITION</a:t>
            </a:r>
            <a:r>
              <a:rPr lang="en-US" sz="1800" dirty="0"/>
              <a:t> to the patient being examined, others will be protected in the following manner:</a:t>
            </a:r>
          </a:p>
          <a:p>
            <a:pPr marL="687388" lvl="1" indent="-347663">
              <a:buFont typeface="Arial" panose="020B0604020202020204" pitchFamily="34" charset="0"/>
              <a:buChar char="−"/>
            </a:pPr>
            <a:r>
              <a:rPr lang="en-US" sz="1800" dirty="0"/>
              <a:t>All individuals shall be positioned such that no part of the body will be struck by the useful beam unless protected by 0.5 mm lead equivalent.</a:t>
            </a:r>
          </a:p>
          <a:p>
            <a:pPr marL="687388" lvl="1" indent="-347663">
              <a:buFont typeface="Arial" panose="020B0604020202020204" pitchFamily="34" charset="0"/>
              <a:buChar char="−"/>
            </a:pPr>
            <a:r>
              <a:rPr lang="en-US" sz="1800" dirty="0"/>
              <a:t>Staff and ancillary personnel shall be protected from direct scattered radiation by protective aprons or whole body protective barriers of not less than 0.25 mm lead equivalent. </a:t>
            </a:r>
          </a:p>
          <a:p>
            <a:pPr marL="687388" lvl="1" indent="-347663">
              <a:buFont typeface="Arial" panose="020B0604020202020204" pitchFamily="34" charset="0"/>
              <a:buChar char="−"/>
            </a:pPr>
            <a:r>
              <a:rPr lang="en-US" sz="1800" dirty="0"/>
              <a:t>Patients who cannot be removed from the room shall be protected from direct scattered radiation by whole body protective barriers of 0.25 mm lead equivalent or shall be positioned so that portion of the body nearest to the tube head is at least 2 meters from both the tube head and the nearest edge of the image receptor. </a:t>
            </a:r>
          </a:p>
          <a:p>
            <a:endParaRPr lang="en-US" sz="2400" dirty="0"/>
          </a:p>
        </p:txBody>
      </p:sp>
    </p:spTree>
    <p:extLst>
      <p:ext uri="{BB962C8B-B14F-4D97-AF65-F5344CB8AC3E}">
        <p14:creationId xmlns:p14="http://schemas.microsoft.com/office/powerpoint/2010/main" val="10570327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Regulations (3)</a:t>
            </a:r>
          </a:p>
        </p:txBody>
      </p:sp>
      <p:sp>
        <p:nvSpPr>
          <p:cNvPr id="3" name="Content Placeholder 2"/>
          <p:cNvSpPr>
            <a:spLocks noGrp="1"/>
          </p:cNvSpPr>
          <p:nvPr>
            <p:ph idx="1"/>
          </p:nvPr>
        </p:nvSpPr>
        <p:spPr/>
        <p:txBody>
          <a:bodyPr>
            <a:normAutofit fontScale="92500" lnSpcReduction="20000"/>
          </a:bodyPr>
          <a:lstStyle/>
          <a:p>
            <a:pPr marL="339725" indent="-339725">
              <a:buFont typeface="Arial" panose="020B0604020202020204" pitchFamily="34" charset="0"/>
              <a:buChar char="•"/>
            </a:pPr>
            <a:r>
              <a:rPr lang="en-US" sz="1900" dirty="0"/>
              <a:t>Humans shall not be exposed to the useful beam, except for healing arts purposes and such exposure has been authorized by a practitioner of the healing arts. Deliberate exposure for training, demonstration, or other non-healing arts purposes is prohibited.</a:t>
            </a:r>
          </a:p>
          <a:p>
            <a:pPr marL="339725" indent="-339725">
              <a:buFont typeface="Arial" panose="020B0604020202020204" pitchFamily="34" charset="0"/>
              <a:buChar char="•"/>
            </a:pPr>
            <a:r>
              <a:rPr lang="en-US" sz="1900" dirty="0"/>
              <a:t>The following apply when a patient or film must be provided with auxiliary support during a radiation exposure: </a:t>
            </a:r>
          </a:p>
          <a:p>
            <a:pPr marL="687388" lvl="1" indent="-347663">
              <a:buFont typeface="Arial" panose="020B0604020202020204" pitchFamily="34" charset="0"/>
              <a:buChar char="•"/>
            </a:pPr>
            <a:r>
              <a:rPr lang="en-US" sz="1900" dirty="0"/>
              <a:t>Mechanical holding devices shall be used when the technique permits. </a:t>
            </a:r>
          </a:p>
          <a:p>
            <a:pPr marL="687388" lvl="1" indent="-347663">
              <a:buFont typeface="Arial" panose="020B0604020202020204" pitchFamily="34" charset="0"/>
              <a:buChar char="•"/>
            </a:pPr>
            <a:r>
              <a:rPr lang="en-US" sz="1900" dirty="0"/>
              <a:t>The human holder shall be protected as required in the previous slide.</a:t>
            </a:r>
          </a:p>
          <a:p>
            <a:pPr marL="687388" lvl="1" indent="-347663">
              <a:buFont typeface="Arial" panose="020B0604020202020204" pitchFamily="34" charset="0"/>
              <a:buChar char="•"/>
            </a:pPr>
            <a:r>
              <a:rPr lang="en-US" sz="1900" dirty="0"/>
              <a:t>No individual shall be used routinely to hold film or patients. </a:t>
            </a:r>
          </a:p>
          <a:p>
            <a:pPr marL="1027113" lvl="2" indent="-339725">
              <a:buFont typeface="Arial" panose="020B0604020202020204" pitchFamily="34" charset="0"/>
              <a:buChar char="•"/>
            </a:pPr>
            <a:r>
              <a:rPr lang="en-US" sz="1900" dirty="0"/>
              <a:t>In those cases where the patient must hold the film, except during intraoral examinations, any portion of the body other than the area of clinical interest struck by the useful beam shall be protected by not less than 0.5 mm lead equivalent material.</a:t>
            </a:r>
          </a:p>
          <a:p>
            <a:pPr marL="341313" indent="-339725">
              <a:buFont typeface="Arial" panose="020B0604020202020204" pitchFamily="34" charset="0"/>
              <a:buChar char="•"/>
            </a:pPr>
            <a:r>
              <a:rPr lang="en-US" sz="1900" dirty="0"/>
              <a:t>Gonadal shielding of not less than 0.25 mm lead equivalent shall be used for patients who have not passed the reproductive age during radiographic procedures in which the gonads are in the useful beam, except for cases in which this would interfere with the diagnostic procedure.</a:t>
            </a:r>
          </a:p>
          <a:p>
            <a:endParaRPr lang="en-US" dirty="0"/>
          </a:p>
        </p:txBody>
      </p:sp>
    </p:spTree>
    <p:extLst>
      <p:ext uri="{BB962C8B-B14F-4D97-AF65-F5344CB8AC3E}">
        <p14:creationId xmlns:p14="http://schemas.microsoft.com/office/powerpoint/2010/main" val="9574059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522922"/>
            <a:ext cx="8235950" cy="748782"/>
          </a:xfrm>
          <a:effectLst>
            <a:outerShdw blurRad="50800" dist="38100" dir="2700000" algn="tl" rotWithShape="0">
              <a:prstClr val="black">
                <a:alpha val="40000"/>
              </a:prstClr>
            </a:outerShdw>
          </a:effectLst>
        </p:spPr>
        <p:txBody>
          <a:bodyPr/>
          <a:lstStyle/>
          <a:p>
            <a:r>
              <a:rPr lang="en-US" dirty="0">
                <a:solidFill>
                  <a:schemeClr val="tx1"/>
                </a:solidFill>
              </a:rPr>
              <a:t>Environmental Health and safety (</a:t>
            </a:r>
            <a:r>
              <a:rPr lang="en-US" dirty="0" err="1">
                <a:solidFill>
                  <a:schemeClr val="tx1"/>
                </a:solidFill>
              </a:rPr>
              <a:t>ehs</a:t>
            </a:r>
            <a:r>
              <a:rPr lang="en-US" dirty="0">
                <a:solidFill>
                  <a:schemeClr val="tx1"/>
                </a:solidFill>
              </a:rPr>
              <a:t>)</a:t>
            </a:r>
          </a:p>
        </p:txBody>
      </p:sp>
    </p:spTree>
    <p:extLst>
      <p:ext uri="{BB962C8B-B14F-4D97-AF65-F5344CB8AC3E}">
        <p14:creationId xmlns:p14="http://schemas.microsoft.com/office/powerpoint/2010/main" val="30473219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effectLst>
            <a:outerShdw blurRad="50800" dist="38100" dir="2700000" algn="tl" rotWithShape="0">
              <a:prstClr val="black">
                <a:alpha val="40000"/>
              </a:prstClr>
            </a:outerShdw>
          </a:effectLst>
        </p:spPr>
        <p:txBody>
          <a:bodyPr/>
          <a:lstStyle/>
          <a:p>
            <a:r>
              <a:rPr lang="en-US" sz="4000" dirty="0"/>
              <a:t>University organization</a:t>
            </a:r>
          </a:p>
        </p:txBody>
      </p:sp>
      <p:sp>
        <p:nvSpPr>
          <p:cNvPr id="107523" name="Rectangle 3"/>
          <p:cNvSpPr>
            <a:spLocks noGrp="1" noChangeArrowheads="1"/>
          </p:cNvSpPr>
          <p:nvPr>
            <p:ph idx="1"/>
          </p:nvPr>
        </p:nvSpPr>
        <p:spPr/>
        <p:txBody>
          <a:bodyPr>
            <a:normAutofit/>
          </a:bodyPr>
          <a:lstStyle/>
          <a:p>
            <a:pPr marL="342900" indent="-342900">
              <a:buFont typeface="Arial" pitchFamily="34" charset="0"/>
              <a:buChar char="•"/>
            </a:pPr>
            <a:r>
              <a:rPr lang="en-US" sz="1800" dirty="0"/>
              <a:t>The radiation safety program is empowered by Purdue University </a:t>
            </a:r>
            <a:r>
              <a:rPr lang="en-US" sz="1800" dirty="0">
                <a:hlinkClick r:id="rId2"/>
              </a:rPr>
              <a:t>Executive Memorandum No. B-14</a:t>
            </a:r>
            <a:endParaRPr lang="en-US" sz="1800" dirty="0">
              <a:hlinkClick r:id="rId3"/>
            </a:endParaRPr>
          </a:p>
          <a:p>
            <a:pPr marL="342900" indent="-342900">
              <a:buFont typeface="Arial" pitchFamily="34" charset="0"/>
              <a:buChar char="•"/>
            </a:pPr>
            <a:r>
              <a:rPr lang="en-US" sz="1800" dirty="0"/>
              <a:t>Purdue University’s radiation policies can be found in the </a:t>
            </a:r>
            <a:r>
              <a:rPr lang="en-US" sz="1800" dirty="0">
                <a:hlinkClick r:id="rId4"/>
              </a:rPr>
              <a:t>Purdue Radiation Safety Manual</a:t>
            </a:r>
            <a:endParaRPr lang="en-US" sz="1800" dirty="0"/>
          </a:p>
          <a:p>
            <a:pPr marL="342900" indent="-342900">
              <a:buFont typeface="Arial" pitchFamily="34" charset="0"/>
              <a:buChar char="•"/>
            </a:pPr>
            <a:r>
              <a:rPr lang="en-US" sz="1800" dirty="0"/>
              <a:t>The radiation safety program is managed by the:</a:t>
            </a:r>
          </a:p>
          <a:p>
            <a:pPr marL="685800" lvl="1" indent="-342900">
              <a:buFont typeface="Arial" panose="020B0604020202020204" pitchFamily="34" charset="0"/>
              <a:buChar char="−"/>
            </a:pPr>
            <a:r>
              <a:rPr lang="en-US" sz="1800" dirty="0"/>
              <a:t>Radiation Safety Committee (RSC)</a:t>
            </a:r>
          </a:p>
          <a:p>
            <a:pPr marL="1028700" lvl="1" indent="-342900">
              <a:buFont typeface="Courier New" panose="02070309020205020404" pitchFamily="49" charset="0"/>
              <a:buChar char="o"/>
            </a:pPr>
            <a:r>
              <a:rPr lang="en-US" sz="1800" dirty="0"/>
              <a:t>Ensures the safety of the University and community in the utilization of all radioactive materials and radiation producing devices at the University or by University faculty, staff or students. </a:t>
            </a:r>
          </a:p>
          <a:p>
            <a:pPr marL="685800" lvl="1" indent="-342900">
              <a:buFont typeface="Arial" panose="020B0604020202020204" pitchFamily="34" charset="0"/>
              <a:buChar char="−"/>
            </a:pPr>
            <a:r>
              <a:rPr lang="en-US" sz="1800" dirty="0"/>
              <a:t>Environmental Health and Safety (EHS)</a:t>
            </a:r>
          </a:p>
          <a:p>
            <a:pPr marL="1085850" lvl="1" indent="-400050">
              <a:buFont typeface="Courier New" panose="02070309020205020404" pitchFamily="49" charset="0"/>
              <a:buChar char="o"/>
            </a:pPr>
            <a:r>
              <a:rPr lang="en-US" sz="1800" dirty="0"/>
              <a:t>Carries out the directives of the RSC. </a:t>
            </a:r>
          </a:p>
          <a:p>
            <a:pPr marL="1028700" lvl="1" indent="-342900"/>
            <a:endParaRPr lang="en-US" sz="2200" dirty="0"/>
          </a:p>
        </p:txBody>
      </p:sp>
      <p:sp>
        <p:nvSpPr>
          <p:cNvPr id="97284" name="Slide Number Placeholder 6"/>
          <p:cNvSpPr>
            <a:spLocks noGrp="1"/>
          </p:cNvSpPr>
          <p:nvPr>
            <p:ph type="sldNum" sz="quarter" idx="12"/>
          </p:nvPr>
        </p:nvSpPr>
        <p:spPr/>
        <p:txBody>
          <a:bodyPr/>
          <a:lstStyle/>
          <a:p>
            <a:fld id="{8D8F94D8-A366-40FD-B37F-827A0DF9A9D3}" type="slidenum">
              <a:rPr lang="en-US" smtClean="0"/>
              <a:pPr/>
              <a:t>46</a:t>
            </a:fld>
            <a:endParaRPr lang="en-US" dirty="0"/>
          </a:p>
        </p:txBody>
      </p:sp>
    </p:spTree>
    <p:extLst>
      <p:ext uri="{BB962C8B-B14F-4D97-AF65-F5344CB8AC3E}">
        <p14:creationId xmlns:p14="http://schemas.microsoft.com/office/powerpoint/2010/main" val="1878189187"/>
      </p:ext>
    </p:extLst>
  </p:cSld>
  <p:clrMapOvr>
    <a:masterClrMapping/>
  </p:clrMapOvr>
  <p:transition advClick="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corkscrewsonline.com/images/brass_key_corkscrew12.jpg" title="Old style key representing acc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8225" y="2447924"/>
            <a:ext cx="1764924" cy="154834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199" y="1721492"/>
            <a:ext cx="6536268" cy="4221416"/>
          </a:xfrm>
        </p:spPr>
        <p:txBody>
          <a:bodyPr>
            <a:normAutofit/>
          </a:bodyPr>
          <a:lstStyle/>
          <a:p>
            <a:r>
              <a:rPr lang="en-US" sz="1800" dirty="0"/>
              <a:t>The following requirements must be met before you are authorized to operate or work around X-ray devices:</a:t>
            </a:r>
          </a:p>
          <a:p>
            <a:pPr lvl="1">
              <a:buFont typeface="Arial" panose="020B0604020202020204" pitchFamily="34" charset="0"/>
              <a:buChar char="•"/>
              <a:tabLst>
                <a:tab pos="685800" algn="l"/>
              </a:tabLst>
            </a:pPr>
            <a:r>
              <a:rPr lang="en-US" sz="1800" dirty="0"/>
              <a:t>Permission from the supervisor responsible for the X-ray device</a:t>
            </a:r>
          </a:p>
          <a:p>
            <a:pPr lvl="1">
              <a:buFont typeface="Arial" panose="020B0604020202020204" pitchFamily="34" charset="0"/>
              <a:buChar char="•"/>
              <a:tabLst>
                <a:tab pos="685800" algn="l"/>
              </a:tabLst>
            </a:pPr>
            <a:r>
              <a:rPr lang="en-US" sz="1800" dirty="0"/>
              <a:t>Completion of EHS’s X-ray safety training (this training presentation)</a:t>
            </a:r>
          </a:p>
          <a:p>
            <a:pPr lvl="1">
              <a:buFont typeface="Arial" panose="020B0604020202020204" pitchFamily="34" charset="0"/>
              <a:buChar char="•"/>
              <a:tabLst>
                <a:tab pos="685800" algn="l"/>
              </a:tabLst>
            </a:pPr>
            <a:r>
              <a:rPr lang="en-US" sz="1800" dirty="0"/>
              <a:t>Submit completed </a:t>
            </a:r>
            <a:r>
              <a:rPr lang="en-US" sz="1800" dirty="0">
                <a:hlinkClick r:id="rId3"/>
              </a:rPr>
              <a:t>A-4 form</a:t>
            </a:r>
            <a:r>
              <a:rPr lang="en-US" sz="1800" dirty="0"/>
              <a:t> to EHS</a:t>
            </a:r>
          </a:p>
          <a:p>
            <a:pPr lvl="2">
              <a:buFont typeface="Arial" panose="020B0604020202020204" pitchFamily="34" charset="0"/>
              <a:buChar char="•"/>
              <a:tabLst>
                <a:tab pos="685800" algn="l"/>
              </a:tabLst>
            </a:pPr>
            <a:r>
              <a:rPr lang="en-US" sz="1800" dirty="0"/>
              <a:t>EHS will only issue dosimetry to individuals who submit the A-4 form.</a:t>
            </a:r>
          </a:p>
          <a:p>
            <a:pPr lvl="1">
              <a:buFont typeface="Arial" panose="020B0604020202020204" pitchFamily="34" charset="0"/>
              <a:buChar char="•"/>
              <a:tabLst>
                <a:tab pos="685800" algn="l"/>
              </a:tabLst>
            </a:pPr>
            <a:r>
              <a:rPr lang="en-US" sz="1800" dirty="0"/>
              <a:t>Specific training from the supervisor for the operation of the X-ray device.</a:t>
            </a:r>
          </a:p>
          <a:p>
            <a:pPr lvl="1">
              <a:buFont typeface="Arial" panose="020B0604020202020204" pitchFamily="34" charset="0"/>
              <a:buChar char="•"/>
              <a:tabLst>
                <a:tab pos="685800" algn="l"/>
              </a:tabLst>
            </a:pPr>
            <a:r>
              <a:rPr lang="en-US" sz="1800" dirty="0"/>
              <a:t>Any additional requirements deemed necessary by the supervisor.</a:t>
            </a:r>
          </a:p>
          <a:p>
            <a:pPr marL="685800" lvl="1" indent="-342900">
              <a:buFont typeface="Arial" panose="020B0604020202020204" pitchFamily="34" charset="0"/>
              <a:buChar char="•"/>
              <a:tabLst>
                <a:tab pos="685800" algn="l"/>
              </a:tabLst>
            </a:pPr>
            <a:endParaRPr lang="en-US" sz="1800" dirty="0"/>
          </a:p>
          <a:p>
            <a:pPr marL="685800" lvl="1" indent="-342900">
              <a:buFont typeface="Arial" panose="020B0604020202020204" pitchFamily="34" charset="0"/>
              <a:buChar char="•"/>
              <a:tabLst>
                <a:tab pos="685800" algn="l"/>
              </a:tabLst>
            </a:pPr>
            <a:endParaRPr lang="en-US" sz="2400" dirty="0"/>
          </a:p>
          <a:p>
            <a:endParaRPr lang="en-US" sz="2400" dirty="0"/>
          </a:p>
        </p:txBody>
      </p:sp>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sz="4000" dirty="0"/>
              <a:t>Access requirements</a:t>
            </a:r>
          </a:p>
        </p:txBody>
      </p:sp>
    </p:spTree>
    <p:extLst>
      <p:ext uri="{BB962C8B-B14F-4D97-AF65-F5344CB8AC3E}">
        <p14:creationId xmlns:p14="http://schemas.microsoft.com/office/powerpoint/2010/main" val="41956285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sz="4000" dirty="0"/>
              <a:t>Enforcement</a:t>
            </a:r>
          </a:p>
        </p:txBody>
      </p:sp>
      <p:sp>
        <p:nvSpPr>
          <p:cNvPr id="116739" name="Content Placeholder 2"/>
          <p:cNvSpPr>
            <a:spLocks noGrp="1"/>
          </p:cNvSpPr>
          <p:nvPr>
            <p:ph idx="1"/>
          </p:nvPr>
        </p:nvSpPr>
        <p:spPr/>
        <p:txBody>
          <a:bodyPr>
            <a:normAutofit/>
          </a:bodyPr>
          <a:lstStyle/>
          <a:p>
            <a:r>
              <a:rPr lang="en-US" sz="1800" dirty="0"/>
              <a:t>Failure to comply with the rules, regulations safe practices established by Indiana State Department of Health (ISDH) or Purdue University can result :</a:t>
            </a:r>
          </a:p>
          <a:p>
            <a:pPr lvl="1"/>
            <a:r>
              <a:rPr lang="en-US" sz="1800" dirty="0"/>
              <a:t>Re-training</a:t>
            </a:r>
          </a:p>
          <a:p>
            <a:pPr lvl="1"/>
            <a:r>
              <a:rPr lang="en-US" sz="1800" dirty="0"/>
              <a:t>Loss of work privileges with or around X-ray producing devices</a:t>
            </a:r>
          </a:p>
          <a:p>
            <a:pPr lvl="1"/>
            <a:r>
              <a:rPr lang="en-US" sz="1800" dirty="0"/>
              <a:t>Obtaining an injunction or court order to prevent a violation</a:t>
            </a:r>
          </a:p>
          <a:p>
            <a:pPr lvl="1"/>
            <a:r>
              <a:rPr lang="en-US" sz="1800" dirty="0"/>
              <a:t>Civil penalties</a:t>
            </a:r>
          </a:p>
          <a:p>
            <a:pPr lvl="1"/>
            <a:r>
              <a:rPr lang="en-US" sz="1800" dirty="0"/>
              <a:t>Criminal penalties</a:t>
            </a:r>
          </a:p>
          <a:p>
            <a:pPr marL="685800" lvl="1">
              <a:buFont typeface="Arial" panose="020B0604020202020204" pitchFamily="34" charset="0"/>
              <a:buChar char="−"/>
            </a:pPr>
            <a:r>
              <a:rPr lang="en-US" sz="1800" dirty="0"/>
              <a:t>For willful violation of, attempted violation of or conspiracy to violate any regulation</a:t>
            </a:r>
          </a:p>
          <a:p>
            <a:pPr lvl="1"/>
            <a:endParaRPr lang="en-US" dirty="0"/>
          </a:p>
          <a:p>
            <a:pPr lvl="1"/>
            <a:endParaRPr lang="en-US" dirty="0"/>
          </a:p>
        </p:txBody>
      </p:sp>
      <p:sp>
        <p:nvSpPr>
          <p:cNvPr id="108548" name="Slide Number Placeholder 6"/>
          <p:cNvSpPr>
            <a:spLocks noGrp="1"/>
          </p:cNvSpPr>
          <p:nvPr>
            <p:ph type="sldNum" sz="quarter" idx="12"/>
          </p:nvPr>
        </p:nvSpPr>
        <p:spPr/>
        <p:txBody>
          <a:bodyPr/>
          <a:lstStyle/>
          <a:p>
            <a:fld id="{1689273C-9095-45EB-A9DF-714D4F1AF551}" type="slidenum">
              <a:rPr lang="en-US" smtClean="0"/>
              <a:pPr/>
              <a:t>48</a:t>
            </a:fld>
            <a:endParaRPr lang="en-US" dirty="0"/>
          </a:p>
        </p:txBody>
      </p:sp>
    </p:spTree>
    <p:extLst>
      <p:ext uri="{BB962C8B-B14F-4D97-AF65-F5344CB8AC3E}">
        <p14:creationId xmlns:p14="http://schemas.microsoft.com/office/powerpoint/2010/main" val="2475609675"/>
      </p:ext>
    </p:extLst>
  </p:cSld>
  <p:clrMapOvr>
    <a:masterClrMapping/>
  </p:clrMapOvr>
  <p:transition advClick="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effectLst>
            <a:outerShdw blurRad="50800" dist="38100" dir="2700000" algn="tl" rotWithShape="0">
              <a:prstClr val="black">
                <a:alpha val="40000"/>
              </a:prstClr>
            </a:outerShdw>
          </a:effectLst>
        </p:spPr>
        <p:txBody>
          <a:bodyPr/>
          <a:lstStyle/>
          <a:p>
            <a:r>
              <a:rPr lang="en-US" sz="4000" dirty="0"/>
              <a:t>EHS Responsibilities</a:t>
            </a:r>
          </a:p>
        </p:txBody>
      </p:sp>
      <p:sp>
        <p:nvSpPr>
          <p:cNvPr id="98307" name="Rectangle 3"/>
          <p:cNvSpPr>
            <a:spLocks noGrp="1" noChangeArrowheads="1"/>
          </p:cNvSpPr>
          <p:nvPr>
            <p:ph idx="1"/>
          </p:nvPr>
        </p:nvSpPr>
        <p:spPr/>
        <p:txBody>
          <a:bodyPr>
            <a:noAutofit/>
          </a:bodyPr>
          <a:lstStyle/>
          <a:p>
            <a:r>
              <a:rPr lang="en-US" sz="1800" dirty="0"/>
              <a:t>EHS is responsible for:</a:t>
            </a:r>
          </a:p>
          <a:p>
            <a:pPr lvl="1"/>
            <a:r>
              <a:rPr lang="en-US" sz="1800" dirty="0"/>
              <a:t>Performing X-ray machine inspections when new diagnostic X-ray devices are acquired, when diagnostic X-ray devices are moved, and on a routine basis afterwards.</a:t>
            </a:r>
          </a:p>
          <a:p>
            <a:pPr lvl="1"/>
            <a:r>
              <a:rPr lang="en-US" sz="1800" dirty="0"/>
              <a:t>Providing dosimetry to monitor radiation dose of users </a:t>
            </a:r>
          </a:p>
          <a:p>
            <a:pPr lvl="1"/>
            <a:r>
              <a:rPr lang="en-US" sz="1800" dirty="0"/>
              <a:t>Providing X-ray safety training for X-ray users.</a:t>
            </a:r>
          </a:p>
          <a:p>
            <a:pPr lvl="1"/>
            <a:r>
              <a:rPr lang="en-US" sz="1800" dirty="0"/>
              <a:t>EHS is also responsible for complying with regulations set forth by the Indiana State , for the safe use of radiation producing devices such as X-ray units.</a:t>
            </a:r>
          </a:p>
          <a:p>
            <a:pPr marL="685800" lvl="1">
              <a:buFont typeface="Arial" panose="020B0604020202020204" pitchFamily="34" charset="0"/>
              <a:buChar char="−"/>
            </a:pPr>
            <a:r>
              <a:rPr lang="en-US" sz="1800" dirty="0"/>
              <a:t>This is accomplished by providing training, calibration services, personnel dosimetry to monitor radiation exposure and consulting support for any safety issues identified by Purdue University employees and students.</a:t>
            </a:r>
          </a:p>
          <a:p>
            <a:pPr lvl="1"/>
            <a:endParaRPr lang="en-US" sz="1800" dirty="0"/>
          </a:p>
          <a:p>
            <a:endParaRPr lang="en-US" dirty="0"/>
          </a:p>
        </p:txBody>
      </p:sp>
      <p:sp>
        <p:nvSpPr>
          <p:cNvPr id="98308" name="Slide Number Placeholder 6"/>
          <p:cNvSpPr>
            <a:spLocks noGrp="1"/>
          </p:cNvSpPr>
          <p:nvPr>
            <p:ph type="sldNum" sz="quarter" idx="12"/>
          </p:nvPr>
        </p:nvSpPr>
        <p:spPr/>
        <p:txBody>
          <a:bodyPr/>
          <a:lstStyle/>
          <a:p>
            <a:fld id="{7A59EFFA-C67B-4426-ADEA-6F6E0C06B90D}" type="slidenum">
              <a:rPr lang="en-US" smtClean="0"/>
              <a:pPr/>
              <a:t>49</a:t>
            </a:fld>
            <a:endParaRPr lang="en-US" dirty="0"/>
          </a:p>
        </p:txBody>
      </p:sp>
    </p:spTree>
    <p:extLst>
      <p:ext uri="{BB962C8B-B14F-4D97-AF65-F5344CB8AC3E}">
        <p14:creationId xmlns:p14="http://schemas.microsoft.com/office/powerpoint/2010/main" val="676424506"/>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sz="4000" dirty="0"/>
              <a:t>X-ray Shielding</a:t>
            </a:r>
          </a:p>
        </p:txBody>
      </p:sp>
      <p:pic>
        <p:nvPicPr>
          <p:cNvPr id="2057" name="Picture 9" title="Ability of various materials to shield X-rays"/>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8841" t="20530" r="66384" b="19160"/>
          <a:stretch/>
        </p:blipFill>
        <p:spPr bwMode="auto">
          <a:xfrm>
            <a:off x="1868381" y="2396044"/>
            <a:ext cx="5394960" cy="3693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06212" y="1479441"/>
            <a:ext cx="7919298" cy="646331"/>
          </a:xfrm>
          <a:prstGeom prst="rect">
            <a:avLst/>
          </a:prstGeom>
          <a:noFill/>
        </p:spPr>
        <p:txBody>
          <a:bodyPr wrap="square" rtlCol="0">
            <a:spAutoFit/>
          </a:bodyPr>
          <a:lstStyle/>
          <a:p>
            <a:r>
              <a:rPr lang="en-US" dirty="0"/>
              <a:t>While all materials absorb X-rays, dense materials such as lead, steel and concrete are the most effective. Hence, they are the preferred shielding materials. </a:t>
            </a:r>
          </a:p>
        </p:txBody>
      </p:sp>
    </p:spTree>
    <p:extLst>
      <p:ext uri="{BB962C8B-B14F-4D97-AF65-F5344CB8AC3E}">
        <p14:creationId xmlns:p14="http://schemas.microsoft.com/office/powerpoint/2010/main" val="36331075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effectLst>
            <a:outerShdw blurRad="50800" dist="38100" dir="2700000" algn="tl" rotWithShape="0">
              <a:prstClr val="black">
                <a:alpha val="40000"/>
              </a:prstClr>
            </a:outerShdw>
          </a:effectLst>
        </p:spPr>
        <p:txBody>
          <a:bodyPr/>
          <a:lstStyle/>
          <a:p>
            <a:r>
              <a:rPr lang="en-US" sz="4000" dirty="0"/>
              <a:t>Contact EHS if…</a:t>
            </a:r>
          </a:p>
        </p:txBody>
      </p:sp>
      <p:sp>
        <p:nvSpPr>
          <p:cNvPr id="195587" name="Rectangle 3"/>
          <p:cNvSpPr>
            <a:spLocks noGrp="1" noChangeArrowheads="1"/>
          </p:cNvSpPr>
          <p:nvPr>
            <p:ph idx="1"/>
          </p:nvPr>
        </p:nvSpPr>
        <p:spPr/>
        <p:txBody>
          <a:bodyPr>
            <a:normAutofit/>
          </a:bodyPr>
          <a:lstStyle/>
          <a:p>
            <a:pPr marL="342900" indent="-342900">
              <a:buFont typeface="Arial" pitchFamily="34" charset="0"/>
              <a:buChar char="•"/>
            </a:pPr>
            <a:r>
              <a:rPr lang="en-US" sz="1800" dirty="0"/>
              <a:t>You know or suspect there has been an overexposure to an individual</a:t>
            </a:r>
          </a:p>
          <a:p>
            <a:pPr marL="342900" indent="-342900">
              <a:buFont typeface="Arial" pitchFamily="34" charset="0"/>
              <a:buChar char="•"/>
            </a:pPr>
            <a:endParaRPr lang="en-US" sz="1800" dirty="0"/>
          </a:p>
          <a:p>
            <a:pPr marL="342900" indent="-342900">
              <a:buFont typeface="Arial" pitchFamily="34" charset="0"/>
              <a:buChar char="•"/>
            </a:pPr>
            <a:r>
              <a:rPr lang="en-US" sz="1800" dirty="0"/>
              <a:t>The X-ray unit is to be modified</a:t>
            </a:r>
          </a:p>
          <a:p>
            <a:pPr marL="342900" indent="-342900">
              <a:buFont typeface="Arial" pitchFamily="34" charset="0"/>
              <a:buChar char="•"/>
            </a:pPr>
            <a:endParaRPr lang="en-US" sz="1800" dirty="0"/>
          </a:p>
          <a:p>
            <a:pPr marL="342900" indent="-342900">
              <a:buFont typeface="Arial" pitchFamily="34" charset="0"/>
              <a:buChar char="•"/>
            </a:pPr>
            <a:r>
              <a:rPr lang="en-US" sz="1800" dirty="0"/>
              <a:t>Personnel working on the project has been changed (added/dropped)</a:t>
            </a:r>
          </a:p>
          <a:p>
            <a:pPr marL="342900" indent="-342900">
              <a:buFont typeface="Arial" pitchFamily="34" charset="0"/>
              <a:buChar char="•"/>
            </a:pPr>
            <a:endParaRPr lang="en-US" sz="1800" dirty="0"/>
          </a:p>
          <a:p>
            <a:pPr marL="342900" indent="-342900">
              <a:buFont typeface="Arial" pitchFamily="34" charset="0"/>
              <a:buChar char="•"/>
            </a:pPr>
            <a:r>
              <a:rPr lang="en-US" sz="1800" dirty="0"/>
              <a:t>A new (or used) diagnostic X-ray unit has been acquired</a:t>
            </a:r>
          </a:p>
          <a:p>
            <a:pPr marL="342900" indent="-342900">
              <a:buFont typeface="Arial" pitchFamily="34" charset="0"/>
              <a:buChar char="•"/>
            </a:pPr>
            <a:endParaRPr lang="en-US" sz="1800" dirty="0"/>
          </a:p>
          <a:p>
            <a:pPr marL="342900" indent="-342900">
              <a:buFont typeface="Arial" pitchFamily="34" charset="0"/>
              <a:buChar char="•"/>
            </a:pPr>
            <a:r>
              <a:rPr lang="en-US" sz="1800" dirty="0"/>
              <a:t>The diagnostic X-ray unit will be operated in a different location</a:t>
            </a:r>
            <a:endParaRPr lang="en-US" sz="2000" dirty="0"/>
          </a:p>
          <a:p>
            <a:endParaRPr lang="en-US" sz="2000" dirty="0"/>
          </a:p>
        </p:txBody>
      </p:sp>
      <p:sp>
        <p:nvSpPr>
          <p:cNvPr id="195588" name="Slide Number Placeholder 6"/>
          <p:cNvSpPr>
            <a:spLocks noGrp="1"/>
          </p:cNvSpPr>
          <p:nvPr>
            <p:ph type="sldNum" sz="quarter" idx="12"/>
          </p:nvPr>
        </p:nvSpPr>
        <p:spPr/>
        <p:txBody>
          <a:bodyPr/>
          <a:lstStyle/>
          <a:p>
            <a:fld id="{5D89363F-D47E-4193-9F4E-3F76684DE8BD}" type="slidenum">
              <a:rPr lang="en-US" smtClean="0"/>
              <a:pPr/>
              <a:t>50</a:t>
            </a:fld>
            <a:endParaRPr lang="en-US" dirty="0"/>
          </a:p>
        </p:txBody>
      </p:sp>
    </p:spTree>
    <p:extLst>
      <p:ext uri="{BB962C8B-B14F-4D97-AF65-F5344CB8AC3E}">
        <p14:creationId xmlns:p14="http://schemas.microsoft.com/office/powerpoint/2010/main" val="1298583962"/>
      </p:ext>
    </p:extLst>
  </p:cSld>
  <p:clrMapOvr>
    <a:masterClrMapping/>
  </p:clrMapOvr>
  <p:transition advClick="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effectLst>
            <a:outerShdw blurRad="50800" dist="38100" dir="2700000" algn="tl" rotWithShape="0">
              <a:prstClr val="black">
                <a:alpha val="40000"/>
              </a:prstClr>
            </a:outerShdw>
          </a:effectLst>
        </p:spPr>
        <p:txBody>
          <a:bodyPr/>
          <a:lstStyle/>
          <a:p>
            <a:pPr eaLnBrk="1" hangingPunct="1">
              <a:defRPr/>
            </a:pPr>
            <a:r>
              <a:rPr lang="en-US" sz="4000" dirty="0"/>
              <a:t>Contacts</a:t>
            </a:r>
          </a:p>
        </p:txBody>
      </p:sp>
      <p:sp>
        <p:nvSpPr>
          <p:cNvPr id="197635" name="Rectangle 3"/>
          <p:cNvSpPr>
            <a:spLocks noGrp="1" noChangeArrowheads="1"/>
          </p:cNvSpPr>
          <p:nvPr>
            <p:ph idx="1"/>
          </p:nvPr>
        </p:nvSpPr>
        <p:spPr>
          <a:xfrm>
            <a:off x="304800" y="1600200"/>
            <a:ext cx="8686800" cy="4343400"/>
          </a:xfrm>
        </p:spPr>
        <p:txBody>
          <a:bodyPr>
            <a:noAutofit/>
          </a:bodyPr>
          <a:lstStyle/>
          <a:p>
            <a:pPr marL="342900" indent="-342900" eaLnBrk="1" hangingPunct="1">
              <a:lnSpc>
                <a:spcPct val="80000"/>
              </a:lnSpc>
              <a:buFont typeface="Arial" pitchFamily="34" charset="0"/>
              <a:buChar char="•"/>
            </a:pPr>
            <a:r>
              <a:rPr lang="en-US" b="1" dirty="0"/>
              <a:t>Joshua A. Young, MS, CLSO</a:t>
            </a:r>
            <a:r>
              <a:rPr lang="en-US" dirty="0"/>
              <a:t>				                  765-494-2721</a:t>
            </a:r>
          </a:p>
          <a:p>
            <a:pPr marL="342900" indent="-342900" eaLnBrk="1" hangingPunct="1">
              <a:lnSpc>
                <a:spcPct val="80000"/>
              </a:lnSpc>
            </a:pPr>
            <a:r>
              <a:rPr lang="en-US" dirty="0"/>
              <a:t>      Radiation Safety Officer (RSO)						  </a:t>
            </a:r>
            <a:r>
              <a:rPr lang="en-US" dirty="0">
                <a:hlinkClick r:id="rId2"/>
              </a:rPr>
              <a:t>young127@purdue.edu</a:t>
            </a:r>
            <a:endParaRPr lang="en-US" dirty="0"/>
          </a:p>
          <a:p>
            <a:pPr marL="342900" indent="-342900" eaLnBrk="1" hangingPunct="1">
              <a:lnSpc>
                <a:spcPct val="80000"/>
              </a:lnSpc>
            </a:pPr>
            <a:r>
              <a:rPr lang="en-US" dirty="0"/>
              <a:t>	Indiana State License Health Physicist				  </a:t>
            </a:r>
          </a:p>
          <a:p>
            <a:pPr marL="342900" indent="-342900" eaLnBrk="1" hangingPunct="1">
              <a:lnSpc>
                <a:spcPct val="80000"/>
              </a:lnSpc>
            </a:pPr>
            <a:r>
              <a:rPr lang="en-US" dirty="0"/>
              <a:t>	Indiana State Licensed X-Ray Machine Inspector		</a:t>
            </a:r>
          </a:p>
          <a:p>
            <a:pPr marL="342900" indent="-342900" eaLnBrk="1" hangingPunct="1">
              <a:lnSpc>
                <a:spcPct val="80000"/>
              </a:lnSpc>
              <a:buFont typeface="Arial" pitchFamily="34" charset="0"/>
              <a:buChar char="•"/>
            </a:pPr>
            <a:endParaRPr lang="en-US" b="1" dirty="0"/>
          </a:p>
          <a:p>
            <a:pPr marL="342900" indent="-342900">
              <a:lnSpc>
                <a:spcPct val="80000"/>
              </a:lnSpc>
              <a:buFont typeface="Arial" pitchFamily="34" charset="0"/>
              <a:buChar char="•"/>
            </a:pPr>
            <a:r>
              <a:rPr lang="en-US" b="1" dirty="0"/>
              <a:t>Nathan Claus</a:t>
            </a:r>
            <a:r>
              <a:rPr lang="en-US" dirty="0"/>
              <a:t>			                                		 765-494-1478</a:t>
            </a:r>
          </a:p>
          <a:p>
            <a:pPr marL="342900" indent="-342900" eaLnBrk="1" hangingPunct="1">
              <a:lnSpc>
                <a:spcPct val="80000"/>
              </a:lnSpc>
            </a:pPr>
            <a:r>
              <a:rPr lang="en-US" dirty="0"/>
              <a:t>      Health Physicist							         	 </a:t>
            </a:r>
            <a:r>
              <a:rPr lang="en-US" dirty="0">
                <a:hlinkClick r:id="rId3"/>
              </a:rPr>
              <a:t>njclaus@purdue.edu</a:t>
            </a:r>
            <a:endParaRPr lang="en-US" dirty="0"/>
          </a:p>
          <a:p>
            <a:pPr marL="342900" indent="-342900" eaLnBrk="1" hangingPunct="1">
              <a:lnSpc>
                <a:spcPct val="80000"/>
              </a:lnSpc>
            </a:pPr>
            <a:endParaRPr lang="en-US" dirty="0"/>
          </a:p>
          <a:p>
            <a:pPr marL="342900" indent="-342900">
              <a:lnSpc>
                <a:spcPct val="80000"/>
              </a:lnSpc>
              <a:buFont typeface="Arial" pitchFamily="34" charset="0"/>
              <a:buChar char="•"/>
            </a:pPr>
            <a:endParaRPr lang="en-US" b="1" dirty="0"/>
          </a:p>
        </p:txBody>
      </p:sp>
      <p:sp>
        <p:nvSpPr>
          <p:cNvPr id="197639" name="Slide Number Placeholder 7"/>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95317B0F-3F5D-44F2-A979-F5E3240C25D2}" type="slidenum">
              <a:rPr lang="en-US" smtClean="0"/>
              <a:pPr/>
              <a:t>51</a:t>
            </a:fld>
            <a:endParaRPr lang="en-US" dirty="0"/>
          </a:p>
        </p:txBody>
      </p:sp>
    </p:spTree>
    <p:extLst>
      <p:ext uri="{BB962C8B-B14F-4D97-AF65-F5344CB8AC3E}">
        <p14:creationId xmlns:p14="http://schemas.microsoft.com/office/powerpoint/2010/main" val="4060904130"/>
      </p:ext>
    </p:extLst>
  </p:cSld>
  <p:clrMapOvr>
    <a:masterClrMapping/>
  </p:clrMapOvr>
  <p:transition advClick="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hlinkClick r:id="rId2"/>
          </p:cNvPr>
          <p:cNvSpPr txBox="1"/>
          <p:nvPr/>
        </p:nvSpPr>
        <p:spPr>
          <a:xfrm>
            <a:off x="2479675" y="4975545"/>
            <a:ext cx="4191000" cy="46166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b">
              <a:rot lat="0" lon="0" rev="4800000"/>
            </a:lightRig>
          </a:scene3d>
          <a:sp3d prstMaterial="matte">
            <a:bevelT w="127000" h="63500"/>
          </a:sp3d>
        </p:spPr>
        <p:style>
          <a:lnRef idx="0">
            <a:schemeClr val="accent3"/>
          </a:lnRef>
          <a:fillRef idx="1003">
            <a:schemeClr val="dk2"/>
          </a:fillRef>
          <a:effectRef idx="3">
            <a:schemeClr val="accent3"/>
          </a:effectRef>
          <a:fontRef idx="minor">
            <a:schemeClr val="lt1"/>
          </a:fontRef>
        </p:style>
        <p:txBody>
          <a:bodyPr wrap="square" rtlCol="0">
            <a:spAutoFit/>
          </a:bodyPr>
          <a:lstStyle/>
          <a:p>
            <a:pPr algn="ctr"/>
            <a:r>
              <a:rPr lang="en-US" sz="2400" dirty="0">
                <a:effectLst>
                  <a:outerShdw blurRad="50800" dist="38100" dir="5400000" algn="t" rotWithShape="0">
                    <a:prstClr val="black">
                      <a:alpha val="40000"/>
                    </a:prstClr>
                  </a:outerShdw>
                </a:effectLst>
              </a:rPr>
              <a:t>Click here to begin the test.</a:t>
            </a:r>
          </a:p>
        </p:txBody>
      </p:sp>
      <p:sp>
        <p:nvSpPr>
          <p:cNvPr id="3" name="Content Placeholder 2"/>
          <p:cNvSpPr>
            <a:spLocks noGrp="1"/>
          </p:cNvSpPr>
          <p:nvPr>
            <p:ph idx="1"/>
          </p:nvPr>
        </p:nvSpPr>
        <p:spPr/>
        <p:txBody>
          <a:bodyPr/>
          <a:lstStyle/>
          <a:p>
            <a:pPr marL="342900" indent="-342900">
              <a:buFont typeface="Arial" pitchFamily="34" charset="0"/>
              <a:buChar char="•"/>
            </a:pPr>
            <a:r>
              <a:rPr lang="en-US" sz="1800" dirty="0">
                <a:latin typeface="Arial" pitchFamily="34" charset="0"/>
              </a:rPr>
              <a:t>This concludes the PowerPoint portion of the training.</a:t>
            </a:r>
          </a:p>
          <a:p>
            <a:pPr marL="342900" indent="-342900">
              <a:buFont typeface="Arial" pitchFamily="34" charset="0"/>
              <a:buChar char="•"/>
            </a:pPr>
            <a:r>
              <a:rPr lang="en-US" sz="1800" dirty="0">
                <a:solidFill>
                  <a:srgbClr val="000000"/>
                </a:solidFill>
                <a:latin typeface="Arial" pitchFamily="34" charset="0"/>
                <a:cs typeface="Arial" pitchFamily="34" charset="0"/>
              </a:rPr>
              <a:t>Complete the test indicated below. You must have 75% of correct responses to pass.</a:t>
            </a:r>
          </a:p>
          <a:p>
            <a:pPr marL="685800" lvl="1" indent="-342900"/>
            <a:r>
              <a:rPr lang="en-US" sz="1800" dirty="0">
                <a:solidFill>
                  <a:srgbClr val="000000"/>
                </a:solidFill>
                <a:latin typeface="Arial" pitchFamily="34" charset="0"/>
                <a:cs typeface="Arial" pitchFamily="34" charset="0"/>
              </a:rPr>
              <a:t>Your results will be emailed to you and will constitute as your certification of your successful completion of the online portion of your training, if you have passed.</a:t>
            </a:r>
          </a:p>
          <a:p>
            <a:pPr marL="342900" indent="-342900">
              <a:buFont typeface="Arial" pitchFamily="34" charset="0"/>
              <a:buChar char="•"/>
            </a:pPr>
            <a:r>
              <a:rPr lang="en-US" sz="1800" dirty="0">
                <a:latin typeface="Arial" pitchFamily="34" charset="0"/>
                <a:cs typeface="Arial" pitchFamily="34" charset="0"/>
              </a:rPr>
              <a:t>Submit </a:t>
            </a:r>
            <a:r>
              <a:rPr lang="en-US" sz="1800" dirty="0">
                <a:solidFill>
                  <a:srgbClr val="000000"/>
                </a:solidFill>
                <a:latin typeface="Arial" pitchFamily="34" charset="0"/>
                <a:cs typeface="Arial" pitchFamily="34" charset="0"/>
              </a:rPr>
              <a:t>a completed </a:t>
            </a:r>
            <a:r>
              <a:rPr lang="en-US" sz="1800" dirty="0">
                <a:latin typeface="Arial" pitchFamily="34" charset="0"/>
                <a:cs typeface="Arial" pitchFamily="34" charset="0"/>
                <a:hlinkClick r:id="rId3"/>
              </a:rPr>
              <a:t>Form A-4</a:t>
            </a:r>
            <a:r>
              <a:rPr lang="en-US" sz="1800" dirty="0">
                <a:latin typeface="Arial" pitchFamily="34" charset="0"/>
                <a:cs typeface="Arial" pitchFamily="34" charset="0"/>
              </a:rPr>
              <a:t> </a:t>
            </a:r>
            <a:r>
              <a:rPr lang="en-US" sz="1800" dirty="0">
                <a:solidFill>
                  <a:srgbClr val="000000"/>
                </a:solidFill>
                <a:latin typeface="Arial" pitchFamily="34" charset="0"/>
                <a:cs typeface="Arial" pitchFamily="34" charset="0"/>
              </a:rPr>
              <a:t>(make sure that both you AND your Principal Investigator have signed the form), and send through campus mail to: </a:t>
            </a:r>
            <a:r>
              <a:rPr lang="en-US" sz="1800" u="sng" dirty="0">
                <a:solidFill>
                  <a:srgbClr val="000000"/>
                </a:solidFill>
                <a:latin typeface="Arial" pitchFamily="34" charset="0"/>
                <a:cs typeface="Arial" pitchFamily="34" charset="0"/>
              </a:rPr>
              <a:t>Anca </a:t>
            </a:r>
            <a:r>
              <a:rPr lang="en-US" sz="1800" u="sng" dirty="0" err="1">
                <a:solidFill>
                  <a:srgbClr val="000000"/>
                </a:solidFill>
                <a:latin typeface="Arial" pitchFamily="34" charset="0"/>
                <a:cs typeface="Arial" pitchFamily="34" charset="0"/>
              </a:rPr>
              <a:t>Condret</a:t>
            </a:r>
            <a:r>
              <a:rPr lang="en-US" sz="1800" u="sng" dirty="0">
                <a:solidFill>
                  <a:srgbClr val="000000"/>
                </a:solidFill>
                <a:latin typeface="Arial" pitchFamily="34" charset="0"/>
                <a:cs typeface="Arial" pitchFamily="34" charset="0"/>
              </a:rPr>
              <a:t>/EHS/HAMP </a:t>
            </a:r>
            <a:endParaRPr lang="en-US" sz="1800" dirty="0">
              <a:solidFill>
                <a:schemeClr val="bg1"/>
              </a:solidFill>
              <a:latin typeface="Arial" pitchFamily="34" charset="0"/>
              <a:cs typeface="Arial" pitchFamily="34" charset="0"/>
            </a:endParaRPr>
          </a:p>
          <a:p>
            <a:endParaRPr lang="en-US" dirty="0"/>
          </a:p>
        </p:txBody>
      </p:sp>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sz="4000" dirty="0"/>
              <a:t>End of training module</a:t>
            </a:r>
          </a:p>
        </p:txBody>
      </p:sp>
    </p:spTree>
    <p:extLst>
      <p:ext uri="{BB962C8B-B14F-4D97-AF65-F5344CB8AC3E}">
        <p14:creationId xmlns:p14="http://schemas.microsoft.com/office/powerpoint/2010/main" val="1533417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sz="4000" dirty="0"/>
              <a:t>X-ray Production (1)</a:t>
            </a:r>
          </a:p>
        </p:txBody>
      </p:sp>
      <p:sp>
        <p:nvSpPr>
          <p:cNvPr id="6" name="Content Placeholder 5"/>
          <p:cNvSpPr>
            <a:spLocks noGrp="1"/>
          </p:cNvSpPr>
          <p:nvPr>
            <p:ph sz="half" idx="1"/>
          </p:nvPr>
        </p:nvSpPr>
        <p:spPr/>
        <p:txBody>
          <a:bodyPr>
            <a:noAutofit/>
          </a:bodyPr>
          <a:lstStyle/>
          <a:p>
            <a:pPr marL="342900" indent="-342900">
              <a:buFont typeface="Arial" pitchFamily="34" charset="0"/>
              <a:buChar char="•"/>
            </a:pPr>
            <a:r>
              <a:rPr lang="en-US" sz="1800" dirty="0"/>
              <a:t>X-ray are generated in the X-ray tube of the device.</a:t>
            </a:r>
          </a:p>
          <a:p>
            <a:pPr marL="342900" indent="-342900">
              <a:buFont typeface="Arial" pitchFamily="34" charset="0"/>
              <a:buChar char="•"/>
            </a:pPr>
            <a:r>
              <a:rPr lang="en-US" sz="1800" dirty="0"/>
              <a:t>Electrons, that have been accelerated using a high voltage source, are abruptly decelerated by striking a metal target (e.g., copper, molybdenum, and tungsten). </a:t>
            </a:r>
          </a:p>
          <a:p>
            <a:pPr marL="342900" indent="-342900">
              <a:buFont typeface="Arial" pitchFamily="34" charset="0"/>
              <a:buChar char="•"/>
            </a:pPr>
            <a:r>
              <a:rPr lang="en-US" sz="1800" dirty="0"/>
              <a:t>Some of the energy of the electrons that impinge upon the target are converted into X-rays.</a:t>
            </a:r>
          </a:p>
          <a:p>
            <a:pPr marL="342900" indent="-342900">
              <a:buFont typeface="Arial" pitchFamily="34" charset="0"/>
              <a:buChar char="•"/>
            </a:pPr>
            <a:endParaRPr lang="en-US" sz="2000" dirty="0"/>
          </a:p>
        </p:txBody>
      </p:sp>
      <p:pic>
        <p:nvPicPr>
          <p:cNvPr id="7" name="Content Placeholder 6" descr="A diagram of an X-ray tube and X-ray production"/>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91100" y="2782094"/>
            <a:ext cx="3352800" cy="2162175"/>
          </a:xfrm>
        </p:spPr>
      </p:pic>
    </p:spTree>
    <p:extLst>
      <p:ext uri="{BB962C8B-B14F-4D97-AF65-F5344CB8AC3E}">
        <p14:creationId xmlns:p14="http://schemas.microsoft.com/office/powerpoint/2010/main" val="1301215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sz="4000" dirty="0"/>
              <a:t>X-ray Production (2)</a:t>
            </a:r>
          </a:p>
        </p:txBody>
      </p:sp>
      <p:sp>
        <p:nvSpPr>
          <p:cNvPr id="6" name="Content Placeholder 5"/>
          <p:cNvSpPr>
            <a:spLocks noGrp="1"/>
          </p:cNvSpPr>
          <p:nvPr>
            <p:ph sz="half" idx="1"/>
          </p:nvPr>
        </p:nvSpPr>
        <p:spPr>
          <a:xfrm>
            <a:off x="457200" y="1600200"/>
            <a:ext cx="4472940" cy="4525963"/>
          </a:xfrm>
        </p:spPr>
        <p:txBody>
          <a:bodyPr>
            <a:normAutofit/>
          </a:bodyPr>
          <a:lstStyle/>
          <a:p>
            <a:pPr marL="342900" indent="-342900">
              <a:buFont typeface="Arial" pitchFamily="34" charset="0"/>
              <a:buChar char="•"/>
            </a:pPr>
            <a:r>
              <a:rPr lang="en-US" sz="1800" dirty="0"/>
              <a:t>X-ray production is proportional to operating potential (kVp) and current (mA)</a:t>
            </a:r>
          </a:p>
          <a:p>
            <a:pPr marL="342900" indent="-342900">
              <a:buFont typeface="Arial" pitchFamily="34" charset="0"/>
              <a:buChar char="•"/>
            </a:pPr>
            <a:endParaRPr lang="en-US" sz="1800" dirty="0"/>
          </a:p>
          <a:p>
            <a:pPr marL="342900" indent="-342900">
              <a:buFont typeface="Arial" pitchFamily="34" charset="0"/>
              <a:buChar char="•"/>
            </a:pPr>
            <a:r>
              <a:rPr lang="en-US" sz="1800" dirty="0"/>
              <a:t>When the X-ray unit is not operating or it is powered down, the high voltage is not applied and X-rays are not produced.</a:t>
            </a:r>
          </a:p>
          <a:p>
            <a:pPr marL="342900" indent="-342900">
              <a:buFont typeface="Arial" pitchFamily="34" charset="0"/>
              <a:buChar char="•"/>
            </a:pPr>
            <a:endParaRPr lang="en-US" sz="1800" dirty="0"/>
          </a:p>
          <a:p>
            <a:pPr marL="342900" indent="-342900">
              <a:buFont typeface="Arial" pitchFamily="34" charset="0"/>
              <a:buChar char="•"/>
            </a:pPr>
            <a:r>
              <a:rPr lang="en-US" sz="1800" dirty="0"/>
              <a:t>Therefore, there is no danger present when the machine is not operating or it is powered down.</a:t>
            </a:r>
          </a:p>
          <a:p>
            <a:pPr marL="342900" indent="-342900">
              <a:buFont typeface="Arial" pitchFamily="34" charset="0"/>
              <a:buChar char="•"/>
            </a:pPr>
            <a:endParaRPr lang="en-US" sz="2000" dirty="0"/>
          </a:p>
        </p:txBody>
      </p:sp>
      <p:pic>
        <p:nvPicPr>
          <p:cNvPr id="7" name="Content Placeholder 6" descr="A diagram of an X-ray tube and X-ray production"/>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91100" y="2782094"/>
            <a:ext cx="3352800" cy="2162175"/>
          </a:xfrm>
        </p:spPr>
      </p:pic>
    </p:spTree>
    <p:extLst>
      <p:ext uri="{BB962C8B-B14F-4D97-AF65-F5344CB8AC3E}">
        <p14:creationId xmlns:p14="http://schemas.microsoft.com/office/powerpoint/2010/main" val="1900019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522922"/>
            <a:ext cx="8235950" cy="748782"/>
          </a:xfrm>
          <a:effectLst>
            <a:outerShdw blurRad="50800" dist="38100" dir="2700000" algn="tl" rotWithShape="0">
              <a:prstClr val="black">
                <a:alpha val="40000"/>
              </a:prstClr>
            </a:outerShdw>
          </a:effectLst>
        </p:spPr>
        <p:txBody>
          <a:bodyPr/>
          <a:lstStyle/>
          <a:p>
            <a:r>
              <a:rPr lang="en-US" dirty="0">
                <a:solidFill>
                  <a:schemeClr val="tx1"/>
                </a:solidFill>
              </a:rPr>
              <a:t>Biological effects, dose limits, and Radiation Safety principles</a:t>
            </a:r>
          </a:p>
        </p:txBody>
      </p:sp>
    </p:spTree>
    <p:extLst>
      <p:ext uri="{BB962C8B-B14F-4D97-AF65-F5344CB8AC3E}">
        <p14:creationId xmlns:p14="http://schemas.microsoft.com/office/powerpoint/2010/main" val="3798103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effectLst>
            <a:outerShdw blurRad="50800" dist="38100" dir="2700000" algn="tl" rotWithShape="0">
              <a:prstClr val="black">
                <a:alpha val="40000"/>
              </a:prstClr>
            </a:outerShdw>
          </a:effectLst>
        </p:spPr>
        <p:txBody>
          <a:bodyPr/>
          <a:lstStyle/>
          <a:p>
            <a:r>
              <a:rPr lang="en-US" sz="4000" dirty="0"/>
              <a:t>dose</a:t>
            </a:r>
          </a:p>
        </p:txBody>
      </p:sp>
      <p:sp>
        <p:nvSpPr>
          <p:cNvPr id="6" name="Content Placeholder 5"/>
          <p:cNvSpPr>
            <a:spLocks noGrp="1"/>
          </p:cNvSpPr>
          <p:nvPr>
            <p:ph idx="1"/>
          </p:nvPr>
        </p:nvSpPr>
        <p:spPr/>
        <p:txBody>
          <a:bodyPr>
            <a:normAutofit/>
          </a:bodyPr>
          <a:lstStyle/>
          <a:p>
            <a:pPr marL="347663" indent="-347663">
              <a:buFont typeface="Arial" panose="020B0604020202020204" pitchFamily="34" charset="0"/>
              <a:buChar char="•"/>
            </a:pPr>
            <a:r>
              <a:rPr lang="en-US" sz="1800" dirty="0"/>
              <a:t>When radiation interacts with living material such as our bodies, they may deposit enough energy to cause biological damage. Biological damage can occur as a result of chemical bonds being broken, DNA damage, and cells being damaged or killed.</a:t>
            </a:r>
          </a:p>
          <a:p>
            <a:pPr marL="347663" indent="-347663">
              <a:buFont typeface="Arial" panose="020B0604020202020204" pitchFamily="34" charset="0"/>
              <a:buChar char="•"/>
            </a:pPr>
            <a:endParaRPr lang="en-US" sz="1800" dirty="0"/>
          </a:p>
          <a:p>
            <a:pPr marL="342900" indent="-342900">
              <a:buFont typeface="Arial" panose="020B0604020202020204" pitchFamily="34" charset="0"/>
              <a:buChar char="•"/>
            </a:pPr>
            <a:r>
              <a:rPr lang="en-US" sz="1800" dirty="0"/>
              <a:t>Radiation induced health effects are dependent on radiation dose. </a:t>
            </a:r>
          </a:p>
          <a:p>
            <a:pPr marL="690562" lvl="1">
              <a:buFont typeface="Arial" panose="020B0604020202020204" pitchFamily="34" charset="0"/>
              <a:buChar char="−"/>
            </a:pPr>
            <a:r>
              <a:rPr lang="en-US" sz="1800" dirty="0"/>
              <a:t>The ‘rem’ is the common unit of dose in the U.S.</a:t>
            </a:r>
          </a:p>
          <a:p>
            <a:pPr marL="1028700" lvl="1" indent="-342900">
              <a:buFont typeface="Courier New" panose="02070309020205020404" pitchFamily="49" charset="0"/>
              <a:buChar char="o"/>
            </a:pPr>
            <a:r>
              <a:rPr lang="en-US" sz="1800" dirty="0"/>
              <a:t>1 rem = 1000 </a:t>
            </a:r>
            <a:r>
              <a:rPr lang="en-US" sz="1800" dirty="0" err="1"/>
              <a:t>millirem</a:t>
            </a:r>
            <a:r>
              <a:rPr lang="en-US" sz="1800" dirty="0"/>
              <a:t> (</a:t>
            </a:r>
            <a:r>
              <a:rPr lang="en-US" sz="1800" dirty="0" err="1"/>
              <a:t>mrem</a:t>
            </a:r>
            <a:r>
              <a:rPr lang="en-US" sz="1800" dirty="0"/>
              <a:t>)</a:t>
            </a:r>
          </a:p>
          <a:p>
            <a:pPr marL="690562" lvl="1">
              <a:buFont typeface="Arial" panose="020B0604020202020204" pitchFamily="34" charset="0"/>
              <a:buChar char="−"/>
            </a:pPr>
            <a:r>
              <a:rPr lang="en-US" sz="1800" dirty="0"/>
              <a:t>The ‘</a:t>
            </a:r>
            <a:r>
              <a:rPr lang="en-US" sz="1800" dirty="0" err="1"/>
              <a:t>sievert</a:t>
            </a:r>
            <a:r>
              <a:rPr lang="en-US" sz="1800" dirty="0"/>
              <a:t>’ is the common international unit of dose.</a:t>
            </a:r>
          </a:p>
          <a:p>
            <a:pPr marL="1028700" lvl="1" indent="-342900">
              <a:buFont typeface="Courier New" panose="02070309020205020404" pitchFamily="49" charset="0"/>
              <a:buChar char="o"/>
            </a:pPr>
            <a:r>
              <a:rPr lang="en-US" sz="1800" dirty="0"/>
              <a:t>1 </a:t>
            </a:r>
            <a:r>
              <a:rPr lang="en-US" sz="1800" dirty="0" err="1"/>
              <a:t>sievert</a:t>
            </a:r>
            <a:r>
              <a:rPr lang="en-US" sz="1800" dirty="0"/>
              <a:t> = 100 rem</a:t>
            </a:r>
          </a:p>
          <a:p>
            <a:endParaRPr lang="en-US" dirty="0"/>
          </a:p>
        </p:txBody>
      </p:sp>
    </p:spTree>
    <p:extLst>
      <p:ext uri="{BB962C8B-B14F-4D97-AF65-F5344CB8AC3E}">
        <p14:creationId xmlns:p14="http://schemas.microsoft.com/office/powerpoint/2010/main" val="36138833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46282</TotalTime>
  <Words>3457</Words>
  <Application>Microsoft Office PowerPoint</Application>
  <PresentationFormat>On-screen Show (4:3)</PresentationFormat>
  <Paragraphs>328</Paragraphs>
  <Slides>52</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Arial</vt:lpstr>
      <vt:lpstr>Calibri</vt:lpstr>
      <vt:lpstr>Courier New</vt:lpstr>
      <vt:lpstr>Impact</vt:lpstr>
      <vt:lpstr>Lucida Grande</vt:lpstr>
      <vt:lpstr>Monotype Sorts</vt:lpstr>
      <vt:lpstr>Office Theme</vt:lpstr>
      <vt:lpstr>Diagnostic x-ray imaging safety training</vt:lpstr>
      <vt:lpstr>Different imaging modalities</vt:lpstr>
      <vt:lpstr>X-ray characteristics and production </vt:lpstr>
      <vt:lpstr>X-rays</vt:lpstr>
      <vt:lpstr>X-ray Shielding</vt:lpstr>
      <vt:lpstr>X-ray Production (1)</vt:lpstr>
      <vt:lpstr>X-ray Production (2)</vt:lpstr>
      <vt:lpstr>Biological effects, dose limits, and Radiation Safety principles</vt:lpstr>
      <vt:lpstr>dose</vt:lpstr>
      <vt:lpstr>Health Effects of Radiation Exposure </vt:lpstr>
      <vt:lpstr>Early Effects (1) </vt:lpstr>
      <vt:lpstr>Early Effects (2) </vt:lpstr>
      <vt:lpstr>Delayed Effects </vt:lpstr>
      <vt:lpstr>Delayed Effects  - genetic effects </vt:lpstr>
      <vt:lpstr>Delayed Effects – stochastic  </vt:lpstr>
      <vt:lpstr>Government dose Limits </vt:lpstr>
      <vt:lpstr>Dose Limit values</vt:lpstr>
      <vt:lpstr>Radiation &amp; pregnancy (1)</vt:lpstr>
      <vt:lpstr>Radiation &amp; pregnancy (2)</vt:lpstr>
      <vt:lpstr>Radiation &amp; pregnancy (3)</vt:lpstr>
      <vt:lpstr>alara</vt:lpstr>
      <vt:lpstr>ALARA principles</vt:lpstr>
      <vt:lpstr>ALARA Practices – Time </vt:lpstr>
      <vt:lpstr>ALARA Practices – Distance </vt:lpstr>
      <vt:lpstr>ALARA Practices – Shielding </vt:lpstr>
      <vt:lpstr>Dosimetry (1)</vt:lpstr>
      <vt:lpstr>Dosimetry (2)</vt:lpstr>
      <vt:lpstr>X-ray device safety features,  and exposure pathways</vt:lpstr>
      <vt:lpstr>Safety features – housing</vt:lpstr>
      <vt:lpstr>Safety Features - Collimator</vt:lpstr>
      <vt:lpstr>Safety Features – Beam stop</vt:lpstr>
      <vt:lpstr>Safety Features – Warning signals </vt:lpstr>
      <vt:lpstr>Safety features – dead man switch</vt:lpstr>
      <vt:lpstr>Safety features – shielding</vt:lpstr>
      <vt:lpstr>Exposure Pathway</vt:lpstr>
      <vt:lpstr>Exposure pathway – Primary beam </vt:lpstr>
      <vt:lpstr>Exposure Pathway – leakage </vt:lpstr>
      <vt:lpstr>Exposure Pathway – Scatter </vt:lpstr>
      <vt:lpstr>Mandatory Safe practices and state regulations</vt:lpstr>
      <vt:lpstr>Mandatory safe practices (1)</vt:lpstr>
      <vt:lpstr>Mandatory safe practices (2)</vt:lpstr>
      <vt:lpstr>State Regulations (1)</vt:lpstr>
      <vt:lpstr>State Regulations (2)</vt:lpstr>
      <vt:lpstr>State Regulations (3)</vt:lpstr>
      <vt:lpstr>Environmental Health and safety (ehs)</vt:lpstr>
      <vt:lpstr>University organization</vt:lpstr>
      <vt:lpstr>Access requirements</vt:lpstr>
      <vt:lpstr>Enforcement</vt:lpstr>
      <vt:lpstr>EHS Responsibilities</vt:lpstr>
      <vt:lpstr>Contact EHS if…</vt:lpstr>
      <vt:lpstr>Contacts</vt:lpstr>
      <vt:lpstr>End of training module</vt:lpstr>
    </vt:vector>
  </TitlesOfParts>
  <Company>Purdue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 TITLE SECOND LINE AND THIRD LINE</dc:title>
  <dc:creator>Purdue Marketing Communications</dc:creator>
  <cp:lastModifiedBy>Juristyarini, Pramitha</cp:lastModifiedBy>
  <cp:revision>437</cp:revision>
  <cp:lastPrinted>2012-02-14T22:31:46Z</cp:lastPrinted>
  <dcterms:created xsi:type="dcterms:W3CDTF">2011-09-20T15:44:26Z</dcterms:created>
  <dcterms:modified xsi:type="dcterms:W3CDTF">2023-09-21T19:56:49Z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2023-06-09T12:43:06Z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4d7f2387-1340-4810-8ab1-b0d629b2d11c</vt:lpwstr>
  </property>
  <property fmtid="{D5CDD505-2E9C-101B-9397-08002B2CF9AE}" pid="8" name="MSIP_Label_4044bd30-2ed7-4c9d-9d12-46200872a97b_ContentBits">
    <vt:lpwstr>0</vt:lpwstr>
  </property>
</Properties>
</file>