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264" r:id="rId2"/>
    <p:sldId id="334" r:id="rId3"/>
    <p:sldId id="357" r:id="rId4"/>
    <p:sldId id="358" r:id="rId5"/>
    <p:sldId id="360" r:id="rId6"/>
    <p:sldId id="275" r:id="rId7"/>
    <p:sldId id="436" r:id="rId8"/>
    <p:sldId id="365" r:id="rId9"/>
    <p:sldId id="277" r:id="rId10"/>
    <p:sldId id="279" r:id="rId11"/>
    <p:sldId id="319" r:id="rId12"/>
    <p:sldId id="415" r:id="rId13"/>
    <p:sldId id="454" r:id="rId14"/>
    <p:sldId id="430" r:id="rId15"/>
    <p:sldId id="416" r:id="rId16"/>
    <p:sldId id="453" r:id="rId17"/>
    <p:sldId id="434" r:id="rId18"/>
    <p:sldId id="431" r:id="rId19"/>
    <p:sldId id="396" r:id="rId20"/>
    <p:sldId id="423" r:id="rId21"/>
    <p:sldId id="422" r:id="rId22"/>
    <p:sldId id="438" r:id="rId23"/>
    <p:sldId id="455" r:id="rId24"/>
    <p:sldId id="456" r:id="rId25"/>
    <p:sldId id="463" r:id="rId26"/>
    <p:sldId id="464" r:id="rId27"/>
    <p:sldId id="465" r:id="rId28"/>
    <p:sldId id="409" r:id="rId29"/>
    <p:sldId id="452" r:id="rId30"/>
    <p:sldId id="466" r:id="rId31"/>
    <p:sldId id="410" r:id="rId32"/>
    <p:sldId id="444" r:id="rId33"/>
    <p:sldId id="445" r:id="rId34"/>
    <p:sldId id="457" r:id="rId35"/>
    <p:sldId id="458" r:id="rId36"/>
    <p:sldId id="460" r:id="rId37"/>
    <p:sldId id="461" r:id="rId38"/>
    <p:sldId id="449" r:id="rId39"/>
    <p:sldId id="298" r:id="rId40"/>
    <p:sldId id="337" r:id="rId41"/>
    <p:sldId id="467" r:id="rId42"/>
    <p:sldId id="301" r:id="rId4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02">
          <p15:clr>
            <a:srgbClr val="A4A3A4"/>
          </p15:clr>
        </p15:guide>
        <p15:guide id="2" pos="55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ke" initials="J" lastIdx="15"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AE24"/>
    <a:srgbClr val="A3792C"/>
    <a:srgbClr val="756C66"/>
    <a:srgbClr val="856024"/>
    <a:srgbClr val="D19B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30" autoAdjust="0"/>
    <p:restoredTop sz="95652" autoAdjust="0"/>
  </p:normalViewPr>
  <p:slideViewPr>
    <p:cSldViewPr snapToGrid="0" snapToObjects="1">
      <p:cViewPr varScale="1">
        <p:scale>
          <a:sx n="106" d="100"/>
          <a:sy n="106" d="100"/>
        </p:scale>
        <p:origin x="1572" y="96"/>
      </p:cViewPr>
      <p:guideLst>
        <p:guide orient="horz" pos="2702"/>
        <p:guide pos="55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F2AE9AF-5B02-A343-87BA-BF97CE0E58AE}" type="datetimeFigureOut">
              <a:rPr lang="en-US" smtClean="0"/>
              <a:pPr/>
              <a:t>9/21/2023</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C696C59-4C62-F748-9189-0658811B1DC6}" type="slidenum">
              <a:rPr lang="en-US" smtClean="0"/>
              <a:pPr/>
              <a:t>‹#›</a:t>
            </a:fld>
            <a:endParaRPr lang="en-US" dirty="0"/>
          </a:p>
        </p:txBody>
      </p:sp>
    </p:spTree>
    <p:extLst>
      <p:ext uri="{BB962C8B-B14F-4D97-AF65-F5344CB8AC3E}">
        <p14:creationId xmlns:p14="http://schemas.microsoft.com/office/powerpoint/2010/main" val="19750174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696C59-4C62-F748-9189-0658811B1DC6}" type="slidenum">
              <a:rPr lang="en-US" smtClean="0"/>
              <a:pPr/>
              <a:t>1</a:t>
            </a:fld>
            <a:endParaRPr lang="en-US" dirty="0"/>
          </a:p>
        </p:txBody>
      </p:sp>
    </p:spTree>
    <p:extLst>
      <p:ext uri="{BB962C8B-B14F-4D97-AF65-F5344CB8AC3E}">
        <p14:creationId xmlns:p14="http://schemas.microsoft.com/office/powerpoint/2010/main" val="680122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696C59-4C62-F748-9189-0658811B1DC6}" type="slidenum">
              <a:rPr lang="en-US" smtClean="0"/>
              <a:pPr/>
              <a:t>27</a:t>
            </a:fld>
            <a:endParaRPr lang="en-US" dirty="0"/>
          </a:p>
        </p:txBody>
      </p:sp>
    </p:spTree>
    <p:extLst>
      <p:ext uri="{BB962C8B-B14F-4D97-AF65-F5344CB8AC3E}">
        <p14:creationId xmlns:p14="http://schemas.microsoft.com/office/powerpoint/2010/main" val="15143978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9" name="Rectangle 18"/>
          <p:cNvSpPr/>
          <p:nvPr userDrawn="1"/>
        </p:nvSpPr>
        <p:spPr>
          <a:xfrm>
            <a:off x="204260" y="5974797"/>
            <a:ext cx="2053467" cy="8702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2" name="Group 31"/>
          <p:cNvGrpSpPr/>
          <p:nvPr userDrawn="1"/>
        </p:nvGrpSpPr>
        <p:grpSpPr>
          <a:xfrm>
            <a:off x="0" y="4390739"/>
            <a:ext cx="5080376" cy="1864377"/>
            <a:chOff x="0" y="4390739"/>
            <a:chExt cx="5080376" cy="1864377"/>
          </a:xfrm>
        </p:grpSpPr>
        <p:sp>
          <p:nvSpPr>
            <p:cNvPr id="33" name="Rectangle 32"/>
            <p:cNvSpPr/>
            <p:nvPr/>
          </p:nvSpPr>
          <p:spPr>
            <a:xfrm>
              <a:off x="0" y="4390741"/>
              <a:ext cx="5080376" cy="1864375"/>
            </a:xfrm>
            <a:prstGeom prst="rect">
              <a:avLst/>
            </a:prstGeom>
            <a:solidFill>
              <a:srgbClr val="8560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4" name="Picture 33" descr="Lines_7404.pdf"/>
            <p:cNvPicPr>
              <a:picLocks noChangeAspect="1"/>
            </p:cNvPicPr>
            <p:nvPr/>
          </p:nvPicPr>
          <p:blipFill rotWithShape="1">
            <a:blip r:embed="rId2">
              <a:extLst>
                <a:ext uri="{28A0092B-C50C-407E-A947-70E740481C1C}">
                  <a14:useLocalDpi xmlns:a14="http://schemas.microsoft.com/office/drawing/2010/main" val="0"/>
                </a:ext>
              </a:extLst>
            </a:blip>
            <a:srcRect t="64595" r="2920"/>
            <a:stretch/>
          </p:blipFill>
          <p:spPr>
            <a:xfrm>
              <a:off x="752" y="4390739"/>
              <a:ext cx="5079624" cy="1861539"/>
            </a:xfrm>
            <a:prstGeom prst="rect">
              <a:avLst/>
            </a:prstGeom>
          </p:spPr>
        </p:pic>
      </p:grpSp>
      <p:sp>
        <p:nvSpPr>
          <p:cNvPr id="14" name="Rectangle 13"/>
          <p:cNvSpPr/>
          <p:nvPr userDrawn="1"/>
        </p:nvSpPr>
        <p:spPr>
          <a:xfrm>
            <a:off x="0" y="0"/>
            <a:ext cx="9144000" cy="10035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itle 14"/>
          <p:cNvSpPr>
            <a:spLocks noGrp="1"/>
          </p:cNvSpPr>
          <p:nvPr>
            <p:ph type="title" hasCustomPrompt="1"/>
          </p:nvPr>
        </p:nvSpPr>
        <p:spPr>
          <a:xfrm>
            <a:off x="335475" y="4585792"/>
            <a:ext cx="4744901" cy="1655878"/>
          </a:xfrm>
        </p:spPr>
        <p:txBody>
          <a:bodyPr anchor="t">
            <a:noAutofit/>
          </a:bodyPr>
          <a:lstStyle>
            <a:lvl1pPr>
              <a:lnSpc>
                <a:spcPts val="6400"/>
              </a:lnSpc>
              <a:defRPr sz="7000" cap="all">
                <a:solidFill>
                  <a:srgbClr val="D19B23"/>
                </a:solidFill>
              </a:defRPr>
            </a:lvl1pPr>
          </a:lstStyle>
          <a:p>
            <a:r>
              <a:rPr lang="en-US" dirty="0"/>
              <a:t>Document Title</a:t>
            </a:r>
          </a:p>
        </p:txBody>
      </p:sp>
      <p:sp>
        <p:nvSpPr>
          <p:cNvPr id="20" name="Text Placeholder 19"/>
          <p:cNvSpPr>
            <a:spLocks noGrp="1"/>
          </p:cNvSpPr>
          <p:nvPr>
            <p:ph type="body" sz="quarter" idx="14"/>
          </p:nvPr>
        </p:nvSpPr>
        <p:spPr>
          <a:xfrm>
            <a:off x="5747499" y="5623128"/>
            <a:ext cx="3112338" cy="311740"/>
          </a:xfrm>
        </p:spPr>
        <p:txBody>
          <a:bodyPr>
            <a:normAutofit/>
          </a:bodyPr>
          <a:lstStyle>
            <a:lvl1pPr>
              <a:defRPr sz="1400" b="1">
                <a:solidFill>
                  <a:srgbClr val="A3792C"/>
                </a:solidFill>
              </a:defRPr>
            </a:lvl1pPr>
          </a:lstStyle>
          <a:p>
            <a:pPr lvl="0"/>
            <a:r>
              <a:rPr lang="en-US" dirty="0"/>
              <a:t>Click to edit Master text styles</a:t>
            </a:r>
          </a:p>
        </p:txBody>
      </p:sp>
      <p:sp>
        <p:nvSpPr>
          <p:cNvPr id="22" name="Text Placeholder 21"/>
          <p:cNvSpPr>
            <a:spLocks noGrp="1"/>
          </p:cNvSpPr>
          <p:nvPr>
            <p:ph type="body" sz="quarter" idx="15"/>
          </p:nvPr>
        </p:nvSpPr>
        <p:spPr>
          <a:xfrm>
            <a:off x="5747500" y="5918450"/>
            <a:ext cx="3112338" cy="333828"/>
          </a:xfrm>
        </p:spPr>
        <p:txBody>
          <a:bodyPr anchor="t">
            <a:noAutofit/>
          </a:bodyPr>
          <a:lstStyle>
            <a:lvl1pPr>
              <a:lnSpc>
                <a:spcPct val="90000"/>
              </a:lnSpc>
              <a:defRPr sz="1400">
                <a:solidFill>
                  <a:srgbClr val="A3792C"/>
                </a:solidFill>
              </a:defRPr>
            </a:lvl1pPr>
          </a:lstStyle>
          <a:p>
            <a:pPr lvl="0"/>
            <a:r>
              <a:rPr lang="en-US" dirty="0"/>
              <a:t>Click to edit Master text styles</a:t>
            </a:r>
          </a:p>
        </p:txBody>
      </p:sp>
      <p:sp>
        <p:nvSpPr>
          <p:cNvPr id="30" name="Date Placeholder 6"/>
          <p:cNvSpPr>
            <a:spLocks noGrp="1"/>
          </p:cNvSpPr>
          <p:nvPr>
            <p:ph type="dt" sz="half" idx="10"/>
          </p:nvPr>
        </p:nvSpPr>
        <p:spPr>
          <a:xfrm>
            <a:off x="5747498" y="6277181"/>
            <a:ext cx="3112591" cy="365125"/>
          </a:xfrm>
          <a:prstGeom prst="rect">
            <a:avLst/>
          </a:prstGeom>
        </p:spPr>
        <p:txBody>
          <a:bodyPr/>
          <a:lstStyle>
            <a:lvl1pPr algn="l">
              <a:defRPr sz="1800"/>
            </a:lvl1pPr>
          </a:lstStyle>
          <a:p>
            <a:r>
              <a:rPr lang="en-US" b="1" dirty="0">
                <a:solidFill>
                  <a:srgbClr val="856024"/>
                </a:solidFill>
                <a:latin typeface="Arial"/>
                <a:cs typeface="Arial"/>
              </a:rPr>
              <a:t>Month day, year</a:t>
            </a:r>
          </a:p>
        </p:txBody>
      </p:sp>
      <p:sp>
        <p:nvSpPr>
          <p:cNvPr id="31" name="Text Placeholder 3"/>
          <p:cNvSpPr>
            <a:spLocks noGrp="1"/>
          </p:cNvSpPr>
          <p:nvPr>
            <p:ph type="body" sz="quarter" idx="16" hasCustomPrompt="1"/>
          </p:nvPr>
        </p:nvSpPr>
        <p:spPr>
          <a:xfrm>
            <a:off x="5745085" y="4457139"/>
            <a:ext cx="3115004" cy="1165989"/>
          </a:xfrm>
        </p:spPr>
        <p:txBody>
          <a:bodyPr>
            <a:noAutofit/>
          </a:bodyPr>
          <a:lstStyle>
            <a:lvl1pPr>
              <a:lnSpc>
                <a:spcPct val="100000"/>
              </a:lnSpc>
              <a:spcBef>
                <a:spcPts val="0"/>
              </a:spcBef>
              <a:defRPr sz="3200" cap="all">
                <a:solidFill>
                  <a:schemeClr val="tx1">
                    <a:lumMod val="65000"/>
                    <a:lumOff val="35000"/>
                  </a:schemeClr>
                </a:solidFill>
                <a:latin typeface="Impact"/>
              </a:defRPr>
            </a:lvl1pPr>
            <a:lvl2pPr marL="0" indent="0">
              <a:lnSpc>
                <a:spcPts val="8900"/>
              </a:lnSpc>
              <a:spcBef>
                <a:spcPts val="0"/>
              </a:spcBef>
              <a:buFontTx/>
              <a:buNone/>
              <a:defRPr sz="9800" cap="all" baseline="0">
                <a:solidFill>
                  <a:srgbClr val="A3792C"/>
                </a:solidFill>
                <a:latin typeface="Impact"/>
              </a:defRPr>
            </a:lvl2pPr>
            <a:lvl3pPr marL="0" indent="0">
              <a:lnSpc>
                <a:spcPts val="4000"/>
              </a:lnSpc>
              <a:spcBef>
                <a:spcPts val="0"/>
              </a:spcBef>
              <a:buFontTx/>
              <a:buNone/>
              <a:defRPr sz="4000" cap="all" baseline="0">
                <a:solidFill>
                  <a:schemeClr val="bg1">
                    <a:lumMod val="65000"/>
                  </a:schemeClr>
                </a:solidFill>
                <a:latin typeface="Impact"/>
              </a:defRPr>
            </a:lvl3pPr>
          </a:lstStyle>
          <a:p>
            <a:pPr lvl="0"/>
            <a:r>
              <a:rPr lang="en-US" dirty="0"/>
              <a:t>Second Line</a:t>
            </a:r>
            <a:br>
              <a:rPr lang="en-US" dirty="0"/>
            </a:br>
            <a:r>
              <a:rPr lang="en-US" dirty="0"/>
              <a:t>Third Line</a:t>
            </a:r>
          </a:p>
        </p:txBody>
      </p:sp>
      <p:sp>
        <p:nvSpPr>
          <p:cNvPr id="10" name="Picture Placeholder 9"/>
          <p:cNvSpPr>
            <a:spLocks noGrp="1"/>
          </p:cNvSpPr>
          <p:nvPr>
            <p:ph type="pic" sz="quarter" idx="17"/>
          </p:nvPr>
        </p:nvSpPr>
        <p:spPr>
          <a:xfrm>
            <a:off x="0" y="0"/>
            <a:ext cx="9144000" cy="4391025"/>
          </a:xfrm>
        </p:spPr>
        <p:txBody>
          <a:bodyPr/>
          <a:lstStyle/>
          <a:p>
            <a:endParaRPr lang="en-US" dirty="0"/>
          </a:p>
        </p:txBody>
      </p:sp>
    </p:spTree>
    <p:extLst>
      <p:ext uri="{BB962C8B-B14F-4D97-AF65-F5344CB8AC3E}">
        <p14:creationId xmlns:p14="http://schemas.microsoft.com/office/powerpoint/2010/main" val="1960982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1" name="Rectangle 10"/>
          <p:cNvSpPr/>
          <p:nvPr userDrawn="1"/>
        </p:nvSpPr>
        <p:spPr>
          <a:xfrm>
            <a:off x="0" y="-1"/>
            <a:ext cx="9144000" cy="9545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p:cNvSpPr/>
          <p:nvPr userDrawn="1"/>
        </p:nvSpPr>
        <p:spPr>
          <a:xfrm>
            <a:off x="204260" y="5974797"/>
            <a:ext cx="2053467" cy="8702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9" name="Group 18"/>
          <p:cNvGrpSpPr/>
          <p:nvPr userDrawn="1"/>
        </p:nvGrpSpPr>
        <p:grpSpPr>
          <a:xfrm>
            <a:off x="-13512" y="4147563"/>
            <a:ext cx="6975508" cy="2304038"/>
            <a:chOff x="-13512" y="4147563"/>
            <a:chExt cx="6975508" cy="2304038"/>
          </a:xfrm>
        </p:grpSpPr>
        <p:sp>
          <p:nvSpPr>
            <p:cNvPr id="20" name="Rectangle 19"/>
            <p:cNvSpPr/>
            <p:nvPr/>
          </p:nvSpPr>
          <p:spPr>
            <a:xfrm>
              <a:off x="-13511" y="4147563"/>
              <a:ext cx="6975507" cy="2304038"/>
            </a:xfrm>
            <a:prstGeom prst="rect">
              <a:avLst/>
            </a:prstGeom>
            <a:solidFill>
              <a:srgbClr val="D19B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1" name="Picture 20" descr="Lines_30blk.pdf"/>
            <p:cNvPicPr>
              <a:picLocks noChangeAspect="1"/>
            </p:cNvPicPr>
            <p:nvPr/>
          </p:nvPicPr>
          <p:blipFill rotWithShape="1">
            <a:blip r:embed="rId2">
              <a:extLst>
                <a:ext uri="{28A0092B-C50C-407E-A947-70E740481C1C}">
                  <a14:useLocalDpi xmlns:a14="http://schemas.microsoft.com/office/drawing/2010/main" val="0"/>
                </a:ext>
              </a:extLst>
            </a:blip>
            <a:srcRect l="1525" t="22542" r="22190"/>
            <a:stretch/>
          </p:blipFill>
          <p:spPr>
            <a:xfrm>
              <a:off x="-13512" y="4147563"/>
              <a:ext cx="6975507" cy="2304038"/>
            </a:xfrm>
            <a:prstGeom prst="rect">
              <a:avLst/>
            </a:prstGeom>
          </p:spPr>
        </p:pic>
      </p:grpSp>
      <p:cxnSp>
        <p:nvCxnSpPr>
          <p:cNvPr id="22" name="Straight Connector 21"/>
          <p:cNvCxnSpPr/>
          <p:nvPr userDrawn="1"/>
        </p:nvCxnSpPr>
        <p:spPr>
          <a:xfrm>
            <a:off x="948976" y="5832568"/>
            <a:ext cx="5958973" cy="0"/>
          </a:xfrm>
          <a:prstGeom prst="line">
            <a:avLst/>
          </a:prstGeom>
          <a:ln>
            <a:solidFill>
              <a:srgbClr val="FFFFFF"/>
            </a:solidFill>
            <a:prstDash val="dash"/>
          </a:ln>
        </p:spPr>
        <p:style>
          <a:lnRef idx="1">
            <a:schemeClr val="dk1"/>
          </a:lnRef>
          <a:fillRef idx="0">
            <a:schemeClr val="dk1"/>
          </a:fillRef>
          <a:effectRef idx="0">
            <a:schemeClr val="dk1"/>
          </a:effectRef>
          <a:fontRef idx="minor">
            <a:schemeClr val="tx1"/>
          </a:fontRef>
        </p:style>
      </p:cxnSp>
      <p:cxnSp>
        <p:nvCxnSpPr>
          <p:cNvPr id="25" name="Straight Connector 24"/>
          <p:cNvCxnSpPr/>
          <p:nvPr userDrawn="1"/>
        </p:nvCxnSpPr>
        <p:spPr>
          <a:xfrm>
            <a:off x="948976" y="6340619"/>
            <a:ext cx="5958973" cy="0"/>
          </a:xfrm>
          <a:prstGeom prst="line">
            <a:avLst/>
          </a:prstGeom>
          <a:ln>
            <a:solidFill>
              <a:srgbClr val="FFFFFF"/>
            </a:solidFill>
            <a:prstDash val="dash"/>
          </a:ln>
        </p:spPr>
        <p:style>
          <a:lnRef idx="1">
            <a:schemeClr val="dk1"/>
          </a:lnRef>
          <a:fillRef idx="0">
            <a:schemeClr val="dk1"/>
          </a:fillRef>
          <a:effectRef idx="0">
            <a:schemeClr val="dk1"/>
          </a:effectRef>
          <a:fontRef idx="minor">
            <a:schemeClr val="tx1"/>
          </a:fontRef>
        </p:style>
      </p:cxnSp>
      <p:sp>
        <p:nvSpPr>
          <p:cNvPr id="26" name="Title 1"/>
          <p:cNvSpPr txBox="1">
            <a:spLocks/>
          </p:cNvSpPr>
          <p:nvPr userDrawn="1"/>
        </p:nvSpPr>
        <p:spPr>
          <a:xfrm>
            <a:off x="796576" y="4303767"/>
            <a:ext cx="6111373"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dirty="0">
              <a:solidFill>
                <a:schemeClr val="bg1"/>
              </a:solidFill>
              <a:latin typeface="Impact"/>
              <a:cs typeface="Impact"/>
            </a:endParaRPr>
          </a:p>
        </p:txBody>
      </p:sp>
      <p:sp>
        <p:nvSpPr>
          <p:cNvPr id="4" name="Title 3"/>
          <p:cNvSpPr>
            <a:spLocks noGrp="1"/>
          </p:cNvSpPr>
          <p:nvPr>
            <p:ph type="title" hasCustomPrompt="1"/>
          </p:nvPr>
        </p:nvSpPr>
        <p:spPr>
          <a:xfrm>
            <a:off x="794282" y="4240779"/>
            <a:ext cx="6113667" cy="1591789"/>
          </a:xfrm>
        </p:spPr>
        <p:txBody>
          <a:bodyPr/>
          <a:lstStyle>
            <a:lvl1pPr>
              <a:lnSpc>
                <a:spcPct val="80000"/>
              </a:lnSpc>
              <a:defRPr sz="6500">
                <a:solidFill>
                  <a:srgbClr val="756C66"/>
                </a:solidFill>
              </a:defRPr>
            </a:lvl1pPr>
          </a:lstStyle>
          <a:p>
            <a:r>
              <a:rPr lang="en-US" dirty="0"/>
              <a:t>Section</a:t>
            </a:r>
            <a:br>
              <a:rPr lang="en-US" dirty="0"/>
            </a:br>
            <a:r>
              <a:rPr lang="en-US" dirty="0"/>
              <a:t>Title</a:t>
            </a:r>
          </a:p>
        </p:txBody>
      </p:sp>
      <p:sp>
        <p:nvSpPr>
          <p:cNvPr id="23" name="Content Placeholder 22"/>
          <p:cNvSpPr>
            <a:spLocks noGrp="1"/>
          </p:cNvSpPr>
          <p:nvPr>
            <p:ph sz="quarter" idx="14" hasCustomPrompt="1"/>
          </p:nvPr>
        </p:nvSpPr>
        <p:spPr>
          <a:xfrm>
            <a:off x="794282" y="5799368"/>
            <a:ext cx="6113667" cy="556817"/>
          </a:xfrm>
        </p:spPr>
        <p:txBody>
          <a:bodyPr anchor="t">
            <a:noAutofit/>
          </a:bodyPr>
          <a:lstStyle>
            <a:lvl1pPr algn="l">
              <a:defRPr sz="3200" cap="all">
                <a:solidFill>
                  <a:schemeClr val="bg1"/>
                </a:solidFill>
                <a:latin typeface="Impact"/>
                <a:cs typeface="Impact"/>
              </a:defRPr>
            </a:lvl1pPr>
            <a:lvl2pPr algn="l">
              <a:defRPr>
                <a:latin typeface="Impact"/>
                <a:cs typeface="Impact"/>
              </a:defRPr>
            </a:lvl2pPr>
            <a:lvl3pPr algn="l">
              <a:defRPr>
                <a:latin typeface="Impact"/>
                <a:cs typeface="Impact"/>
              </a:defRPr>
            </a:lvl3pPr>
            <a:lvl4pPr algn="l">
              <a:defRPr>
                <a:latin typeface="Impact"/>
                <a:cs typeface="Impact"/>
              </a:defRPr>
            </a:lvl4pPr>
            <a:lvl5pPr algn="l">
              <a:defRPr>
                <a:latin typeface="Impact"/>
                <a:cs typeface="Impact"/>
              </a:defRPr>
            </a:lvl5pPr>
          </a:lstStyle>
          <a:p>
            <a:pPr lvl="0"/>
            <a:r>
              <a:rPr lang="en-US" dirty="0"/>
              <a:t>Second Line</a:t>
            </a:r>
          </a:p>
        </p:txBody>
      </p:sp>
      <p:pic>
        <p:nvPicPr>
          <p:cNvPr id="29" name="Picture 28" descr="PU_sigtab.eps"/>
          <p:cNvPicPr>
            <a:picLocks noChangeAspect="1"/>
          </p:cNvPicPr>
          <p:nvPr userDrawn="1"/>
        </p:nvPicPr>
        <p:blipFill rotWithShape="1">
          <a:blip r:embed="rId3">
            <a:extLst>
              <a:ext uri="{28A0092B-C50C-407E-A947-70E740481C1C}">
                <a14:useLocalDpi xmlns:a14="http://schemas.microsoft.com/office/drawing/2010/main" val="0"/>
              </a:ext>
            </a:extLst>
          </a:blip>
          <a:srcRect t="-166" b="12554"/>
          <a:stretch/>
        </p:blipFill>
        <p:spPr>
          <a:xfrm>
            <a:off x="7057556" y="-8411"/>
            <a:ext cx="1942418" cy="1021073"/>
          </a:xfrm>
          <a:prstGeom prst="rect">
            <a:avLst/>
          </a:prstGeom>
        </p:spPr>
      </p:pic>
      <p:sp>
        <p:nvSpPr>
          <p:cNvPr id="3" name="Picture Placeholder 2"/>
          <p:cNvSpPr>
            <a:spLocks noGrp="1"/>
          </p:cNvSpPr>
          <p:nvPr>
            <p:ph type="pic" sz="quarter" idx="15"/>
          </p:nvPr>
        </p:nvSpPr>
        <p:spPr>
          <a:xfrm>
            <a:off x="-13512" y="-8411"/>
            <a:ext cx="6976288" cy="4156549"/>
          </a:xfrm>
        </p:spPr>
        <p:txBody>
          <a:bodyPr/>
          <a:lstStyle/>
          <a:p>
            <a:endParaRPr lang="en-US" dirty="0"/>
          </a:p>
        </p:txBody>
      </p:sp>
    </p:spTree>
    <p:extLst>
      <p:ext uri="{BB962C8B-B14F-4D97-AF65-F5344CB8AC3E}">
        <p14:creationId xmlns:p14="http://schemas.microsoft.com/office/powerpoint/2010/main" val="165069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B80C8F5-D920-BB4B-933F-7F3EB43C8215}" type="slidenum">
              <a:rPr lang="en-US" smtClean="0"/>
              <a:pPr/>
              <a:t>‹#›</a:t>
            </a:fld>
            <a:endParaRPr lang="en-US" dirty="0"/>
          </a:p>
        </p:txBody>
      </p:sp>
      <p:sp>
        <p:nvSpPr>
          <p:cNvPr id="5" name="Text Placeholder 2"/>
          <p:cNvSpPr>
            <a:spLocks noGrp="1"/>
          </p:cNvSpPr>
          <p:nvPr>
            <p:ph type="body" idx="11" hasCustomPrompt="1"/>
          </p:nvPr>
        </p:nvSpPr>
        <p:spPr>
          <a:xfrm>
            <a:off x="457200" y="941895"/>
            <a:ext cx="8229600" cy="442912"/>
          </a:xfrm>
        </p:spPr>
        <p:txBody>
          <a:bodyPr anchor="t">
            <a:noAutofit/>
          </a:bodyPr>
          <a:lstStyle>
            <a:lvl1pPr marL="0" indent="0">
              <a:buNone/>
              <a:defRPr sz="1800" b="1" cap="all">
                <a:solidFill>
                  <a:srgbClr val="E3AE24"/>
                </a:solidFill>
                <a:latin typeface="Impact"/>
                <a:cs typeface="Impac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7" name="Text Placeholder 6"/>
          <p:cNvSpPr>
            <a:spLocks noGrp="1"/>
          </p:cNvSpPr>
          <p:nvPr>
            <p:ph type="body" idx="12"/>
          </p:nvPr>
        </p:nvSpPr>
        <p:spPr>
          <a:xfrm>
            <a:off x="457200" y="1608139"/>
            <a:ext cx="8235949" cy="432646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p:cNvCxnSpPr/>
          <p:nvPr userDrawn="1"/>
        </p:nvCxnSpPr>
        <p:spPr>
          <a:xfrm flipV="1">
            <a:off x="13137" y="1271265"/>
            <a:ext cx="9130863" cy="17985"/>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10024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3948530" cy="4342708"/>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AB80C8F5-D920-BB4B-933F-7F3EB43C8215}" type="slidenum">
              <a:rPr lang="en-US" smtClean="0"/>
              <a:pPr/>
              <a:t>‹#›</a:t>
            </a:fld>
            <a:endParaRPr lang="en-US" dirty="0"/>
          </a:p>
        </p:txBody>
      </p:sp>
      <p:sp>
        <p:nvSpPr>
          <p:cNvPr id="6" name="Picture Placeholder 5"/>
          <p:cNvSpPr>
            <a:spLocks noGrp="1"/>
          </p:cNvSpPr>
          <p:nvPr>
            <p:ph type="pic" sz="quarter" idx="14"/>
          </p:nvPr>
        </p:nvSpPr>
        <p:spPr>
          <a:xfrm>
            <a:off x="4671604" y="1600373"/>
            <a:ext cx="4015195" cy="4342542"/>
          </a:xfrm>
        </p:spPr>
        <p:txBody>
          <a:bodyPr/>
          <a:lstStyle/>
          <a:p>
            <a:endParaRPr lang="en-US" dirty="0"/>
          </a:p>
        </p:txBody>
      </p:sp>
      <p:sp>
        <p:nvSpPr>
          <p:cNvPr id="11" name="Text Placeholder 2"/>
          <p:cNvSpPr>
            <a:spLocks noGrp="1"/>
          </p:cNvSpPr>
          <p:nvPr>
            <p:ph type="body" idx="11" hasCustomPrompt="1"/>
          </p:nvPr>
        </p:nvSpPr>
        <p:spPr>
          <a:xfrm>
            <a:off x="457200" y="941895"/>
            <a:ext cx="8229600" cy="442912"/>
          </a:xfrm>
        </p:spPr>
        <p:txBody>
          <a:bodyPr anchor="t">
            <a:noAutofit/>
          </a:bodyPr>
          <a:lstStyle>
            <a:lvl1pPr marL="0" indent="0">
              <a:buNone/>
              <a:defRPr sz="1800" b="1" cap="all">
                <a:solidFill>
                  <a:srgbClr val="E3AE24"/>
                </a:solidFill>
                <a:latin typeface="Impact"/>
                <a:cs typeface="Impac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12" name="Straight Connector 11"/>
          <p:cNvCxnSpPr/>
          <p:nvPr userDrawn="1"/>
        </p:nvCxnSpPr>
        <p:spPr>
          <a:xfrm flipV="1">
            <a:off x="13137" y="1271265"/>
            <a:ext cx="9130863" cy="17985"/>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87793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3948530" cy="4334408"/>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4334408"/>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AB80C8F5-D920-BB4B-933F-7F3EB43C8215}" type="slidenum">
              <a:rPr lang="en-US" smtClean="0"/>
              <a:pPr/>
              <a:t>‹#›</a:t>
            </a:fld>
            <a:endParaRPr lang="en-US" dirty="0"/>
          </a:p>
        </p:txBody>
      </p:sp>
      <p:sp>
        <p:nvSpPr>
          <p:cNvPr id="11" name="Text Placeholder 2"/>
          <p:cNvSpPr>
            <a:spLocks noGrp="1"/>
          </p:cNvSpPr>
          <p:nvPr>
            <p:ph type="body" idx="11" hasCustomPrompt="1"/>
          </p:nvPr>
        </p:nvSpPr>
        <p:spPr>
          <a:xfrm>
            <a:off x="457200" y="941895"/>
            <a:ext cx="8229600" cy="442912"/>
          </a:xfrm>
        </p:spPr>
        <p:txBody>
          <a:bodyPr anchor="t">
            <a:noAutofit/>
          </a:bodyPr>
          <a:lstStyle>
            <a:lvl1pPr marL="0" indent="0">
              <a:buNone/>
              <a:defRPr sz="1800" b="1" cap="all">
                <a:solidFill>
                  <a:srgbClr val="E3AE24"/>
                </a:solidFill>
                <a:latin typeface="Impact"/>
                <a:cs typeface="Impac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12" name="Straight Connector 11"/>
          <p:cNvCxnSpPr/>
          <p:nvPr userDrawn="1"/>
        </p:nvCxnSpPr>
        <p:spPr>
          <a:xfrm flipV="1">
            <a:off x="13137" y="1271265"/>
            <a:ext cx="9130863" cy="17985"/>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83535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3948888"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3948888" cy="376803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76803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14"/>
          <p:cNvSpPr>
            <a:spLocks noGrp="1"/>
          </p:cNvSpPr>
          <p:nvPr>
            <p:ph type="sldNum" sz="quarter" idx="12"/>
          </p:nvPr>
        </p:nvSpPr>
        <p:spPr/>
        <p:txBody>
          <a:bodyPr/>
          <a:lstStyle>
            <a:lvl1pPr>
              <a:defRPr>
                <a:latin typeface="Arial"/>
                <a:cs typeface="Arial"/>
              </a:defRPr>
            </a:lvl1pPr>
          </a:lstStyle>
          <a:p>
            <a:fld id="{AB80C8F5-D920-BB4B-933F-7F3EB43C8215}" type="slidenum">
              <a:rPr lang="en-US" smtClean="0"/>
              <a:pPr/>
              <a:t>‹#›</a:t>
            </a:fld>
            <a:endParaRPr lang="en-US" dirty="0"/>
          </a:p>
        </p:txBody>
      </p:sp>
      <p:sp>
        <p:nvSpPr>
          <p:cNvPr id="13" name="Text Placeholder 2"/>
          <p:cNvSpPr>
            <a:spLocks noGrp="1"/>
          </p:cNvSpPr>
          <p:nvPr>
            <p:ph type="body" idx="11" hasCustomPrompt="1"/>
          </p:nvPr>
        </p:nvSpPr>
        <p:spPr>
          <a:xfrm>
            <a:off x="457200" y="941895"/>
            <a:ext cx="8229600" cy="442912"/>
          </a:xfrm>
        </p:spPr>
        <p:txBody>
          <a:bodyPr anchor="t">
            <a:noAutofit/>
          </a:bodyPr>
          <a:lstStyle>
            <a:lvl1pPr marL="0" indent="0">
              <a:buNone/>
              <a:defRPr sz="1800" b="1" cap="all">
                <a:solidFill>
                  <a:srgbClr val="E3AE24"/>
                </a:solidFill>
                <a:latin typeface="Impact"/>
                <a:cs typeface="Impac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14" name="Straight Connector 13"/>
          <p:cNvCxnSpPr/>
          <p:nvPr userDrawn="1"/>
        </p:nvCxnSpPr>
        <p:spPr>
          <a:xfrm flipV="1">
            <a:off x="13137" y="1271265"/>
            <a:ext cx="9130863" cy="17985"/>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23700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AB80C8F5-D920-BB4B-933F-7F3EB43C8215}" type="slidenum">
              <a:rPr lang="en-US" smtClean="0"/>
              <a:pPr/>
              <a:t>‹#›</a:t>
            </a:fld>
            <a:endParaRPr lang="en-US" dirty="0"/>
          </a:p>
        </p:txBody>
      </p:sp>
      <p:sp>
        <p:nvSpPr>
          <p:cNvPr id="8" name="Text Placeholder 2"/>
          <p:cNvSpPr>
            <a:spLocks noGrp="1"/>
          </p:cNvSpPr>
          <p:nvPr>
            <p:ph type="body" idx="11" hasCustomPrompt="1"/>
          </p:nvPr>
        </p:nvSpPr>
        <p:spPr>
          <a:xfrm>
            <a:off x="457200" y="941895"/>
            <a:ext cx="8229600" cy="442912"/>
          </a:xfrm>
        </p:spPr>
        <p:txBody>
          <a:bodyPr anchor="t">
            <a:noAutofit/>
          </a:bodyPr>
          <a:lstStyle>
            <a:lvl1pPr marL="0" indent="0">
              <a:buNone/>
              <a:defRPr sz="1800" b="1" cap="all">
                <a:solidFill>
                  <a:srgbClr val="E3AE24"/>
                </a:solidFill>
                <a:latin typeface="Impact"/>
                <a:cs typeface="Impac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9" name="Straight Connector 8"/>
          <p:cNvCxnSpPr/>
          <p:nvPr userDrawn="1"/>
        </p:nvCxnSpPr>
        <p:spPr>
          <a:xfrm flipV="1">
            <a:off x="13137" y="1271265"/>
            <a:ext cx="9130863" cy="17985"/>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80091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p:cNvSpPr/>
          <p:nvPr userDrawn="1"/>
        </p:nvSpPr>
        <p:spPr>
          <a:xfrm>
            <a:off x="0" y="-1"/>
            <a:ext cx="9144000" cy="13316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0"/>
          </p:nvPr>
        </p:nvSpPr>
        <p:spPr/>
        <p:txBody>
          <a:bodyPr/>
          <a:lstStyle/>
          <a:p>
            <a:fld id="{AB80C8F5-D920-BB4B-933F-7F3EB43C8215}" type="slidenum">
              <a:rPr lang="en-US" smtClean="0"/>
              <a:pPr/>
              <a:t>‹#›</a:t>
            </a:fld>
            <a:endParaRPr lang="en-US" dirty="0"/>
          </a:p>
        </p:txBody>
      </p:sp>
    </p:spTree>
    <p:extLst>
      <p:ext uri="{BB962C8B-B14F-4D97-AF65-F5344CB8AC3E}">
        <p14:creationId xmlns:p14="http://schemas.microsoft.com/office/powerpoint/2010/main" val="1894847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marL="342900" indent="-342900">
              <a:defRPr/>
            </a:lvl2pPr>
            <a:lvl3pPr marL="685800" indent="-342900">
              <a:defRPr/>
            </a:lvl3pPr>
            <a:lvl4pPr marL="1028700" indent="-342900">
              <a:defRPr/>
            </a:lvl4pPr>
            <a:lvl5pPr marL="1371600" indent="-3429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0F79BA3-2E82-4D74-90F6-ECBD82C34AB6}" type="datetimeFigureOut">
              <a:rPr lang="en-US" smtClean="0"/>
              <a:pPr/>
              <a:t>9/21/2023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C1960EDF-27F9-4EBE-B399-4349DCA48A5F}" type="slidenum">
              <a:rPr lang="en-US" smtClean="0"/>
              <a:pPr/>
              <a:t>‹#›</a:t>
            </a:fld>
            <a:endParaRPr lang="en-US" dirty="0"/>
          </a:p>
        </p:txBody>
      </p:sp>
    </p:spTree>
    <p:extLst>
      <p:ext uri="{BB962C8B-B14F-4D97-AF65-F5344CB8AC3E}">
        <p14:creationId xmlns:p14="http://schemas.microsoft.com/office/powerpoint/2010/main" val="709711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tif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descr="PU_sig132.tif"/>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457200" y="6075632"/>
            <a:ext cx="1523874" cy="479171"/>
          </a:xfrm>
          <a:prstGeom prst="rect">
            <a:avLst/>
          </a:prstGeom>
        </p:spPr>
      </p:pic>
      <p:grpSp>
        <p:nvGrpSpPr>
          <p:cNvPr id="18" name="Group 17"/>
          <p:cNvGrpSpPr/>
          <p:nvPr userDrawn="1"/>
        </p:nvGrpSpPr>
        <p:grpSpPr>
          <a:xfrm>
            <a:off x="0" y="0"/>
            <a:ext cx="9157137" cy="915109"/>
            <a:chOff x="0" y="0"/>
            <a:chExt cx="9157137" cy="915109"/>
          </a:xfrm>
        </p:grpSpPr>
        <p:sp>
          <p:nvSpPr>
            <p:cNvPr id="19" name="Rectangle 18"/>
            <p:cNvSpPr/>
            <p:nvPr/>
          </p:nvSpPr>
          <p:spPr>
            <a:xfrm>
              <a:off x="0" y="0"/>
              <a:ext cx="9144000" cy="915108"/>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 name="Picture 19" descr="h2_lines_white.pdf"/>
            <p:cNvPicPr>
              <a:picLocks noChangeAspect="1"/>
            </p:cNvPicPr>
            <p:nvPr/>
          </p:nvPicPr>
          <p:blipFill rotWithShape="1">
            <a:blip r:embed="rId12">
              <a:extLst>
                <a:ext uri="{28A0092B-C50C-407E-A947-70E740481C1C}">
                  <a14:useLocalDpi xmlns:a14="http://schemas.microsoft.com/office/drawing/2010/main" val="0"/>
                </a:ext>
              </a:extLst>
            </a:blip>
            <a:srcRect l="22582" t="22582" r="22582" b="48017"/>
            <a:stretch/>
          </p:blipFill>
          <p:spPr>
            <a:xfrm>
              <a:off x="13137" y="1"/>
              <a:ext cx="9144000" cy="915108"/>
            </a:xfrm>
            <a:prstGeom prst="rect">
              <a:avLst/>
            </a:prstGeom>
          </p:spPr>
        </p:pic>
      </p:grpSp>
      <p:sp>
        <p:nvSpPr>
          <p:cNvPr id="2" name="Title Placeholder 1"/>
          <p:cNvSpPr>
            <a:spLocks noGrp="1"/>
          </p:cNvSpPr>
          <p:nvPr>
            <p:ph type="title"/>
          </p:nvPr>
        </p:nvSpPr>
        <p:spPr>
          <a:xfrm>
            <a:off x="457200" y="315431"/>
            <a:ext cx="8235950" cy="748782"/>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457200" y="1721492"/>
            <a:ext cx="8235950" cy="4221416"/>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55955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fld id="{AB80C8F5-D920-BB4B-933F-7F3EB43C8215}" type="slidenum">
              <a:rPr lang="en-US" smtClean="0"/>
              <a:pPr/>
              <a:t>‹#›</a:t>
            </a:fld>
            <a:endParaRPr lang="en-US" dirty="0"/>
          </a:p>
        </p:txBody>
      </p:sp>
      <p:sp>
        <p:nvSpPr>
          <p:cNvPr id="16" name="TextBox 15"/>
          <p:cNvSpPr txBox="1"/>
          <p:nvPr userDrawn="1"/>
        </p:nvSpPr>
        <p:spPr>
          <a:xfrm>
            <a:off x="367130" y="1535528"/>
            <a:ext cx="8326020"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842853661"/>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6" r:id="rId3"/>
    <p:sldLayoutId id="2147483657" r:id="rId4"/>
    <p:sldLayoutId id="2147483652" r:id="rId5"/>
    <p:sldLayoutId id="2147483653" r:id="rId6"/>
    <p:sldLayoutId id="2147483654" r:id="rId7"/>
    <p:sldLayoutId id="2147483655" r:id="rId8"/>
    <p:sldLayoutId id="2147483658" r:id="rId9"/>
  </p:sldLayoutIdLst>
  <p:txStyles>
    <p:titleStyle>
      <a:lvl1pPr algn="l" defTabSz="457200" rtl="0" eaLnBrk="1" latinLnBrk="0" hangingPunct="1">
        <a:spcBef>
          <a:spcPct val="0"/>
        </a:spcBef>
        <a:buNone/>
        <a:defRPr sz="4400" kern="1200" cap="all">
          <a:solidFill>
            <a:schemeClr val="bg1"/>
          </a:solidFill>
          <a:latin typeface="Impact"/>
          <a:ea typeface="+mj-ea"/>
          <a:cs typeface="Impact"/>
        </a:defRPr>
      </a:lvl1pPr>
    </p:titleStyle>
    <p:bodyStyle>
      <a:lvl1pPr marL="0" indent="0" algn="l" defTabSz="457200" rtl="0" eaLnBrk="1" latinLnBrk="0" hangingPunct="1">
        <a:spcBef>
          <a:spcPct val="20000"/>
        </a:spcBef>
        <a:buFontTx/>
        <a:buNone/>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1143000" indent="-228600" algn="l" defTabSz="457200" rtl="0" eaLnBrk="1" latinLnBrk="0" hangingPunct="1">
        <a:spcBef>
          <a:spcPct val="20000"/>
        </a:spcBef>
        <a:buFont typeface="Lucida Grande"/>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9.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 Id="rId5" Type="http://schemas.openxmlformats.org/officeDocument/2006/relationships/image" Target="../media/image24.png"/><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jp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hyperlink" Target="https://www.purdue.edu/ehps/rem/laboratory/HazMat/Radioactive%20Materials.html" TargetMode="External"/><Relationship Id="rId2" Type="http://schemas.openxmlformats.org/officeDocument/2006/relationships/hyperlink" Target="https://www.purdue.edu/ehps/rem/documents/forms/R1.docx" TargetMode="External"/><Relationship Id="rId1" Type="http://schemas.openxmlformats.org/officeDocument/2006/relationships/slideLayout" Target="../slideLayouts/slideLayout9.xml"/><Relationship Id="rId5" Type="http://schemas.openxmlformats.org/officeDocument/2006/relationships/image" Target="../media/image31.emf"/><Relationship Id="rId4"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hyperlink" Target="mailto:njclaus@purdue.edu" TargetMode="External"/><Relationship Id="rId2" Type="http://schemas.openxmlformats.org/officeDocument/2006/relationships/hyperlink" Target="mailto:young127@purdue.edu" TargetMode="External"/><Relationship Id="rId1" Type="http://schemas.openxmlformats.org/officeDocument/2006/relationships/slideLayout" Target="../slideLayouts/slideLayout9.xml"/><Relationship Id="rId5" Type="http://schemas.openxmlformats.org/officeDocument/2006/relationships/hyperlink" Target="mailto:acondret@purdue.edu" TargetMode="External"/><Relationship Id="rId4" Type="http://schemas.openxmlformats.org/officeDocument/2006/relationships/hyperlink" Target="mailto:jjgibbs@purdue.edu" TargetMode="External"/></Relationships>
</file>

<file path=ppt/slides/_rels/slide42.xml.rels><?xml version="1.0" encoding="UTF-8" standalone="yes"?>
<Relationships xmlns="http://schemas.openxmlformats.org/package/2006/relationships"><Relationship Id="rId2" Type="http://schemas.openxmlformats.org/officeDocument/2006/relationships/hyperlink" Target="https://purdue.qualtrics.com/SE/?SID=SV_3rzxfLuWflFed0h" TargetMode="Externa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hyperlink" Target="http://pbadupws.nrc.gov/docs/ML0037/ML003739438.pdf" TargetMode="Externa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9.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hyperlink" Target="http://pbadupws.nrc.gov/docs/ML0037/ML003739505.pdf" TargetMode="Externa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p:cNvSpPr>
            <a:spLocks noGrp="1"/>
          </p:cNvSpPr>
          <p:nvPr>
            <p:ph type="body" sz="quarter" idx="15"/>
          </p:nvPr>
        </p:nvSpPr>
        <p:spPr>
          <a:xfrm>
            <a:off x="335475" y="6438299"/>
            <a:ext cx="3112338" cy="333828"/>
          </a:xfrm>
        </p:spPr>
        <p:txBody>
          <a:bodyPr/>
          <a:lstStyle/>
          <a:p>
            <a:r>
              <a:rPr lang="en-US" dirty="0"/>
              <a:t>2023</a:t>
            </a:r>
          </a:p>
        </p:txBody>
      </p:sp>
      <p:pic>
        <p:nvPicPr>
          <p:cNvPr id="7" name="Picture 6" descr="PU_sigtab.eps" title="Purdue logo"/>
          <p:cNvPicPr>
            <a:picLocks noChangeAspect="1"/>
          </p:cNvPicPr>
          <p:nvPr/>
        </p:nvPicPr>
        <p:blipFill rotWithShape="1">
          <a:blip r:embed="rId3">
            <a:extLst>
              <a:ext uri="{28A0092B-C50C-407E-A947-70E740481C1C}">
                <a14:useLocalDpi xmlns:a14="http://schemas.microsoft.com/office/drawing/2010/main" val="0"/>
              </a:ext>
            </a:extLst>
          </a:blip>
          <a:srcRect t="-166" b="12554"/>
          <a:stretch/>
        </p:blipFill>
        <p:spPr>
          <a:xfrm>
            <a:off x="7057556" y="-8411"/>
            <a:ext cx="1942418" cy="1021073"/>
          </a:xfrm>
          <a:prstGeom prst="rect">
            <a:avLst/>
          </a:prstGeom>
        </p:spPr>
      </p:pic>
      <p:sp>
        <p:nvSpPr>
          <p:cNvPr id="5" name="Title 4"/>
          <p:cNvSpPr>
            <a:spLocks noGrp="1"/>
          </p:cNvSpPr>
          <p:nvPr>
            <p:ph type="title"/>
          </p:nvPr>
        </p:nvSpPr>
        <p:spPr>
          <a:effectLst>
            <a:outerShdw blurRad="50800" dist="38100" dir="2700000" algn="tl" rotWithShape="0">
              <a:prstClr val="black">
                <a:alpha val="40000"/>
              </a:prstClr>
            </a:outerShdw>
          </a:effectLst>
        </p:spPr>
        <p:txBody>
          <a:bodyPr/>
          <a:lstStyle/>
          <a:p>
            <a:pPr>
              <a:lnSpc>
                <a:spcPct val="100000"/>
              </a:lnSpc>
            </a:pPr>
            <a:r>
              <a:rPr lang="en-US" sz="3600" dirty="0"/>
              <a:t>Unsealed radioactive Material safety Retraining</a:t>
            </a:r>
          </a:p>
        </p:txBody>
      </p:sp>
      <p:pic>
        <p:nvPicPr>
          <p:cNvPr id="6152" name="Picture 8" descr="Image result for purdue university biology lab"/>
          <p:cNvPicPr>
            <a:picLocks noGrp="1" noChangeAspect="1" noChangeArrowheads="1"/>
          </p:cNvPicPr>
          <p:nvPr>
            <p:ph type="pic" sz="quarter" idx="17"/>
          </p:nvPr>
        </p:nvPicPr>
        <p:blipFill rotWithShape="1">
          <a:blip r:embed="rId4">
            <a:extLst>
              <a:ext uri="{28A0092B-C50C-407E-A947-70E740481C1C}">
                <a14:useLocalDpi xmlns:a14="http://schemas.microsoft.com/office/drawing/2010/main" val="0"/>
              </a:ext>
            </a:extLst>
          </a:blip>
          <a:srcRect t="7986" b="27986"/>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black background with a black square&#10;&#10;Description automatically generated with medium confidence">
            <a:extLst>
              <a:ext uri="{FF2B5EF4-FFF2-40B4-BE49-F238E27FC236}">
                <a16:creationId xmlns:a16="http://schemas.microsoft.com/office/drawing/2014/main" id="{0220726B-1552-CA8C-2511-FE6E1010A16E}"/>
              </a:ext>
            </a:extLst>
          </p:cNvPr>
          <p:cNvPicPr>
            <a:picLocks noChangeAspect="1"/>
          </p:cNvPicPr>
          <p:nvPr/>
        </p:nvPicPr>
        <p:blipFill>
          <a:blip r:embed="rId5"/>
          <a:stretch>
            <a:fillRect/>
          </a:stretch>
        </p:blipFill>
        <p:spPr>
          <a:xfrm>
            <a:off x="5183326" y="5078248"/>
            <a:ext cx="3748459" cy="670965"/>
          </a:xfrm>
          <a:prstGeom prst="rect">
            <a:avLst/>
          </a:prstGeom>
        </p:spPr>
      </p:pic>
    </p:spTree>
    <p:extLst>
      <p:ext uri="{BB962C8B-B14F-4D97-AF65-F5344CB8AC3E}">
        <p14:creationId xmlns:p14="http://schemas.microsoft.com/office/powerpoint/2010/main" val="19385276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world-nuclear.org/uploadedImages/org/info/Safety_and_Security/Radiation_and_Health/linear_hypothesis.gif" title="The linear no threshold relationship between low doses and risk of adverse health effec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4522" y="1911992"/>
            <a:ext cx="2892903" cy="33528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idx="1"/>
          </p:nvPr>
        </p:nvSpPr>
        <p:spPr>
          <a:xfrm>
            <a:off x="457199" y="1721492"/>
            <a:ext cx="5010151" cy="4221416"/>
          </a:xfrm>
        </p:spPr>
        <p:txBody>
          <a:bodyPr>
            <a:noAutofit/>
          </a:bodyPr>
          <a:lstStyle/>
          <a:p>
            <a:pPr marL="342900" indent="-342900">
              <a:buFont typeface="Arial" pitchFamily="34" charset="0"/>
              <a:buChar char="•"/>
            </a:pPr>
            <a:r>
              <a:rPr lang="en-US" sz="2000" dirty="0"/>
              <a:t>The risk of  developing delayed effects can be decreased by decreasing dose.</a:t>
            </a:r>
          </a:p>
          <a:p>
            <a:pPr marL="342900" indent="-342900">
              <a:buFont typeface="Arial" pitchFamily="34" charset="0"/>
              <a:buChar char="•"/>
            </a:pPr>
            <a:r>
              <a:rPr lang="en-US" sz="2000" dirty="0"/>
              <a:t>Scientists accept the linear no-threshold theory which states that even low-doses carry some risk of developing delayed effects. </a:t>
            </a:r>
          </a:p>
          <a:p>
            <a:pPr marL="342900" indent="-342900">
              <a:buFont typeface="Arial" pitchFamily="34" charset="0"/>
              <a:buChar char="•"/>
            </a:pPr>
            <a:r>
              <a:rPr lang="en-US" sz="2000" dirty="0"/>
              <a:t>The goal is not only to remain below the dose limits, but to keep it even lower by trying to keep doses As Low As Reasonably Achievable (ALARA).</a:t>
            </a:r>
          </a:p>
          <a:p>
            <a:pPr marL="342900" indent="-342900">
              <a:buFont typeface="Arial" pitchFamily="34" charset="0"/>
              <a:buChar char="•"/>
            </a:pPr>
            <a:r>
              <a:rPr lang="en-US" sz="2000" dirty="0"/>
              <a:t>ALARA is not just a good idea, it is </a:t>
            </a:r>
            <a:r>
              <a:rPr lang="en-US" sz="2000" b="1" dirty="0"/>
              <a:t>REQUIRED </a:t>
            </a:r>
            <a:r>
              <a:rPr lang="en-US" sz="2000" dirty="0"/>
              <a:t>by law (10 CFR 20.1101(b)).</a:t>
            </a:r>
          </a:p>
        </p:txBody>
      </p:sp>
      <p:sp>
        <p:nvSpPr>
          <p:cNvPr id="2" name="Title 1"/>
          <p:cNvSpPr>
            <a:spLocks noGrp="1"/>
          </p:cNvSpPr>
          <p:nvPr>
            <p:ph type="title"/>
          </p:nvPr>
        </p:nvSpPr>
        <p:spPr/>
        <p:txBody>
          <a:bodyPr/>
          <a:lstStyle/>
          <a:p>
            <a:r>
              <a:rPr lang="en-US" dirty="0" err="1"/>
              <a:t>Alara</a:t>
            </a:r>
            <a:r>
              <a:rPr lang="en-US" dirty="0"/>
              <a:t> (1)</a:t>
            </a:r>
          </a:p>
        </p:txBody>
      </p:sp>
    </p:spTree>
    <p:extLst>
      <p:ext uri="{BB962C8B-B14F-4D97-AF65-F5344CB8AC3E}">
        <p14:creationId xmlns:p14="http://schemas.microsoft.com/office/powerpoint/2010/main" val="1356217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Image describing principles of time, distance, and shield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5348" y="4549811"/>
            <a:ext cx="4859654" cy="1553644"/>
          </a:xfrm>
          <a:prstGeom prst="rect">
            <a:avLst/>
          </a:prstGeom>
        </p:spPr>
      </p:pic>
      <p:sp>
        <p:nvSpPr>
          <p:cNvPr id="3" name="Content Placeholder 2"/>
          <p:cNvSpPr>
            <a:spLocks noGrp="1"/>
          </p:cNvSpPr>
          <p:nvPr>
            <p:ph idx="1"/>
          </p:nvPr>
        </p:nvSpPr>
        <p:spPr>
          <a:xfrm>
            <a:off x="457200" y="1721492"/>
            <a:ext cx="8235950" cy="2706575"/>
          </a:xfrm>
        </p:spPr>
        <p:txBody>
          <a:bodyPr>
            <a:normAutofit/>
          </a:bodyPr>
          <a:lstStyle/>
          <a:p>
            <a:r>
              <a:rPr lang="en-US" sz="1900" dirty="0"/>
              <a:t>There are several practices that will help you to keep your dose As Low As Reasonably Achievable (ALARA).</a:t>
            </a:r>
          </a:p>
          <a:p>
            <a:pPr lvl="1">
              <a:buFont typeface="Arial" panose="020B0604020202020204" pitchFamily="34" charset="0"/>
              <a:buChar char="•"/>
            </a:pPr>
            <a:r>
              <a:rPr lang="en-US" sz="1900" dirty="0"/>
              <a:t>Time – Decreasing the time spent in a radiation area results in a lower accumulated dose. Plan all work efficiently. </a:t>
            </a:r>
          </a:p>
          <a:p>
            <a:pPr lvl="1">
              <a:buFont typeface="Arial" panose="020B0604020202020204" pitchFamily="34" charset="0"/>
              <a:buChar char="•"/>
            </a:pPr>
            <a:r>
              <a:rPr lang="en-US" sz="1900" dirty="0"/>
              <a:t>Distance – The greater the distance between you and the radioactive material, the lower the dose. </a:t>
            </a:r>
          </a:p>
          <a:p>
            <a:pPr lvl="1">
              <a:buFont typeface="Arial" panose="020B0604020202020204" pitchFamily="34" charset="0"/>
              <a:buChar char="•"/>
            </a:pPr>
            <a:r>
              <a:rPr lang="en-US" sz="1900" dirty="0"/>
              <a:t>Shielding – Use shielding to reduce your dose rate</a:t>
            </a:r>
            <a:r>
              <a:rPr lang="en-US" sz="2400" dirty="0"/>
              <a:t>. </a:t>
            </a:r>
          </a:p>
          <a:p>
            <a:pPr lvl="1"/>
            <a:endParaRPr lang="en-US" sz="2200" dirty="0"/>
          </a:p>
          <a:p>
            <a:pPr marL="685800" lvl="1" indent="-342900">
              <a:buFont typeface="Arial" panose="020B0604020202020204" pitchFamily="34" charset="0"/>
              <a:buChar char="−"/>
            </a:pPr>
            <a:endParaRPr lang="en-US" sz="2400" dirty="0"/>
          </a:p>
        </p:txBody>
      </p:sp>
      <p:sp>
        <p:nvSpPr>
          <p:cNvPr id="5" name="Title 4"/>
          <p:cNvSpPr>
            <a:spLocks noGrp="1"/>
          </p:cNvSpPr>
          <p:nvPr>
            <p:ph type="title"/>
          </p:nvPr>
        </p:nvSpPr>
        <p:spPr/>
        <p:txBody>
          <a:bodyPr/>
          <a:lstStyle/>
          <a:p>
            <a:r>
              <a:rPr lang="en-US" dirty="0"/>
              <a:t>ALARA (2)</a:t>
            </a:r>
          </a:p>
        </p:txBody>
      </p:sp>
    </p:spTree>
    <p:extLst>
      <p:ext uri="{BB962C8B-B14F-4D97-AF65-F5344CB8AC3E}">
        <p14:creationId xmlns:p14="http://schemas.microsoft.com/office/powerpoint/2010/main" val="868392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522922"/>
            <a:ext cx="8235950" cy="748782"/>
          </a:xfrm>
          <a:effectLst>
            <a:outerShdw blurRad="50800" dist="38100" dir="2700000" algn="tl" rotWithShape="0">
              <a:prstClr val="black">
                <a:alpha val="40000"/>
              </a:prstClr>
            </a:outerShdw>
          </a:effectLst>
        </p:spPr>
        <p:txBody>
          <a:bodyPr/>
          <a:lstStyle/>
          <a:p>
            <a:r>
              <a:rPr lang="en-US" dirty="0">
                <a:solidFill>
                  <a:schemeClr val="tx1"/>
                </a:solidFill>
              </a:rPr>
              <a:t>exposure controls</a:t>
            </a:r>
          </a:p>
        </p:txBody>
      </p:sp>
    </p:spTree>
    <p:extLst>
      <p:ext uri="{BB962C8B-B14F-4D97-AF65-F5344CB8AC3E}">
        <p14:creationId xmlns:p14="http://schemas.microsoft.com/office/powerpoint/2010/main" val="3370751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Exposure pathways</a:t>
            </a:r>
          </a:p>
        </p:txBody>
      </p:sp>
      <p:sp>
        <p:nvSpPr>
          <p:cNvPr id="3" name="Content Placeholder 2"/>
          <p:cNvSpPr>
            <a:spLocks noGrp="1"/>
          </p:cNvSpPr>
          <p:nvPr>
            <p:ph idx="1"/>
          </p:nvPr>
        </p:nvSpPr>
        <p:spPr>
          <a:xfrm>
            <a:off x="457199" y="1721492"/>
            <a:ext cx="6448426" cy="4221416"/>
          </a:xfrm>
        </p:spPr>
        <p:txBody>
          <a:bodyPr>
            <a:normAutofit fontScale="92500" lnSpcReduction="20000"/>
          </a:bodyPr>
          <a:lstStyle/>
          <a:p>
            <a:r>
              <a:rPr lang="en-US" sz="1800" dirty="0"/>
              <a:t>The pathways for an individual to get a dose is as follows:</a:t>
            </a:r>
          </a:p>
          <a:p>
            <a:pPr marL="285750" indent="-285750">
              <a:buFont typeface="Arial" panose="020B0604020202020204" pitchFamily="34" charset="0"/>
              <a:buChar char="•"/>
            </a:pPr>
            <a:r>
              <a:rPr lang="en-US" sz="1800" dirty="0"/>
              <a:t>External exposure – dose from an external source of radiation</a:t>
            </a:r>
          </a:p>
          <a:p>
            <a:pPr lvl="2">
              <a:buFont typeface="Arial" panose="020B0604020202020204" pitchFamily="34" charset="0"/>
              <a:buChar char="•"/>
            </a:pPr>
            <a:r>
              <a:rPr lang="en-US" sz="1800" dirty="0"/>
              <a:t>Time, distance and shielding offer protection</a:t>
            </a:r>
          </a:p>
          <a:p>
            <a:pPr marL="342900" indent="-342900">
              <a:buFont typeface="Arial" panose="020B0604020202020204" pitchFamily="34" charset="0"/>
              <a:buChar char="•"/>
            </a:pPr>
            <a:r>
              <a:rPr lang="en-US" sz="1800" dirty="0"/>
              <a:t>Internal exposure – dose from radioactive material that has entered body through inhalation, ingestion, skin absorption or open wounds</a:t>
            </a:r>
          </a:p>
          <a:p>
            <a:pPr marL="685800" lvl="1">
              <a:buFont typeface="Arial" panose="020B0604020202020204" pitchFamily="34" charset="0"/>
              <a:buChar char="•"/>
            </a:pPr>
            <a:r>
              <a:rPr lang="en-US" sz="1800" dirty="0"/>
              <a:t>Can be the most harmful exposure pathway</a:t>
            </a:r>
          </a:p>
          <a:p>
            <a:pPr marL="685800" lvl="1">
              <a:buFont typeface="Arial" panose="020B0604020202020204" pitchFamily="34" charset="0"/>
              <a:buChar char="•"/>
            </a:pPr>
            <a:r>
              <a:rPr lang="en-US" sz="1800" dirty="0"/>
              <a:t>EHS will perform bioassay and a physician may prescribe a treatment plan to remove radioactive material from your body</a:t>
            </a:r>
          </a:p>
          <a:p>
            <a:pPr marL="342900" indent="-342900">
              <a:buFont typeface="Arial" panose="020B0604020202020204" pitchFamily="34" charset="0"/>
              <a:buChar char="•"/>
            </a:pPr>
            <a:r>
              <a:rPr lang="en-US" sz="1800" dirty="0"/>
              <a:t>External contamination – dose from radioactive material deposited on the body or clothing</a:t>
            </a:r>
          </a:p>
          <a:p>
            <a:pPr marL="685800" lvl="1">
              <a:buFont typeface="Arial" panose="020B0604020202020204" pitchFamily="34" charset="0"/>
              <a:buChar char="•"/>
            </a:pPr>
            <a:r>
              <a:rPr lang="en-US" sz="1800" dirty="0"/>
              <a:t>Removing contaminated clothing and decontaminating the body will reduce dose</a:t>
            </a:r>
          </a:p>
          <a:p>
            <a:pPr marL="685800" lvl="1">
              <a:buFont typeface="Arial" panose="020B0604020202020204" pitchFamily="34" charset="0"/>
              <a:buChar char="•"/>
            </a:pPr>
            <a:r>
              <a:rPr lang="en-US" sz="1800" dirty="0"/>
              <a:t>The use of personal protective equipment will prevent external contamination</a:t>
            </a:r>
          </a:p>
        </p:txBody>
      </p:sp>
      <p:pic>
        <p:nvPicPr>
          <p:cNvPr id="20" name="Picture 19"/>
          <p:cNvPicPr>
            <a:picLocks noChangeAspect="1"/>
          </p:cNvPicPr>
          <p:nvPr/>
        </p:nvPicPr>
        <p:blipFill rotWithShape="1">
          <a:blip r:embed="rId2"/>
          <a:srcRect l="33408" t="19483" r="52426" b="32278"/>
          <a:stretch/>
        </p:blipFill>
        <p:spPr>
          <a:xfrm>
            <a:off x="7114602" y="1264238"/>
            <a:ext cx="1769048" cy="1694227"/>
          </a:xfrm>
          <a:prstGeom prst="rect">
            <a:avLst/>
          </a:prstGeom>
        </p:spPr>
      </p:pic>
      <p:pic>
        <p:nvPicPr>
          <p:cNvPr id="21" name="Picture 20"/>
          <p:cNvPicPr>
            <a:picLocks noChangeAspect="1"/>
          </p:cNvPicPr>
          <p:nvPr/>
        </p:nvPicPr>
        <p:blipFill rotWithShape="1">
          <a:blip r:embed="rId3"/>
          <a:srcRect l="33816" t="27895" r="53947" b="31403"/>
          <a:stretch/>
        </p:blipFill>
        <p:spPr>
          <a:xfrm>
            <a:off x="7114602" y="2958466"/>
            <a:ext cx="1769048" cy="1654916"/>
          </a:xfrm>
          <a:prstGeom prst="rect">
            <a:avLst/>
          </a:prstGeom>
        </p:spPr>
      </p:pic>
      <p:pic>
        <p:nvPicPr>
          <p:cNvPr id="22" name="Picture 21"/>
          <p:cNvPicPr>
            <a:picLocks noChangeAspect="1"/>
          </p:cNvPicPr>
          <p:nvPr/>
        </p:nvPicPr>
        <p:blipFill rotWithShape="1">
          <a:blip r:embed="rId4"/>
          <a:srcRect l="34792" t="19630" r="52396" b="36049"/>
          <a:stretch/>
        </p:blipFill>
        <p:spPr>
          <a:xfrm>
            <a:off x="7114602" y="4613382"/>
            <a:ext cx="1769048" cy="1721106"/>
          </a:xfrm>
          <a:prstGeom prst="rect">
            <a:avLst/>
          </a:prstGeom>
        </p:spPr>
      </p:pic>
    </p:spTree>
    <p:extLst>
      <p:ext uri="{BB962C8B-B14F-4D97-AF65-F5344CB8AC3E}">
        <p14:creationId xmlns:p14="http://schemas.microsoft.com/office/powerpoint/2010/main" val="1785211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Safety Controls</a:t>
            </a:r>
          </a:p>
        </p:txBody>
      </p:sp>
      <p:sp>
        <p:nvSpPr>
          <p:cNvPr id="3" name="Content Placeholder 2"/>
          <p:cNvSpPr>
            <a:spLocks noGrp="1"/>
          </p:cNvSpPr>
          <p:nvPr>
            <p:ph idx="1"/>
          </p:nvPr>
        </p:nvSpPr>
        <p:spPr/>
        <p:txBody>
          <a:bodyPr>
            <a:noAutofit/>
          </a:bodyPr>
          <a:lstStyle/>
          <a:p>
            <a:pPr marL="344488" indent="-344488">
              <a:buFont typeface="Arial" panose="020B0604020202020204" pitchFamily="34" charset="0"/>
              <a:buChar char="•"/>
            </a:pPr>
            <a:r>
              <a:rPr lang="en-US" dirty="0"/>
              <a:t>In general, controls are used to protect individuals from external and internal exposures.  </a:t>
            </a:r>
          </a:p>
          <a:p>
            <a:pPr marL="344488" indent="-344488">
              <a:buFont typeface="Arial" panose="020B0604020202020204" pitchFamily="34" charset="0"/>
              <a:buChar char="•"/>
            </a:pPr>
            <a:r>
              <a:rPr lang="en-US" dirty="0"/>
              <a:t>There are multiple types of control types. The hierarchy of controls types are as follows:</a:t>
            </a:r>
          </a:p>
          <a:p>
            <a:pPr marL="687388" lvl="1" indent="-344488">
              <a:buFont typeface="Arial" panose="020B0604020202020204" pitchFamily="34" charset="0"/>
              <a:buChar char="•"/>
            </a:pPr>
            <a:r>
              <a:rPr lang="en-US" dirty="0"/>
              <a:t>Engineering</a:t>
            </a:r>
          </a:p>
          <a:p>
            <a:pPr marL="1031875" lvl="2" indent="-346075">
              <a:buFont typeface="Arial" panose="020B0604020202020204" pitchFamily="34" charset="0"/>
              <a:buChar char="•"/>
            </a:pPr>
            <a:r>
              <a:rPr lang="en-US" dirty="0"/>
              <a:t>More reliable and effective and should be first line of defense</a:t>
            </a:r>
          </a:p>
          <a:p>
            <a:pPr marL="687388" lvl="1" indent="-344488">
              <a:buFont typeface="Arial" panose="020B0604020202020204" pitchFamily="34" charset="0"/>
              <a:buChar char="•"/>
            </a:pPr>
            <a:r>
              <a:rPr lang="en-US" dirty="0"/>
              <a:t>Administrative (procedural)</a:t>
            </a:r>
          </a:p>
          <a:p>
            <a:pPr marL="1031875" lvl="2" indent="-346075">
              <a:buFont typeface="Arial" panose="020B0604020202020204" pitchFamily="34" charset="0"/>
              <a:buChar char="•"/>
            </a:pPr>
            <a:r>
              <a:rPr lang="en-US" dirty="0"/>
              <a:t>If engineering controls are impractical or inadequate, an effective combination of administrative and personal protective equipment shall be used.</a:t>
            </a:r>
          </a:p>
          <a:p>
            <a:pPr marL="687388" lvl="1" indent="-344488">
              <a:buFont typeface="Arial" panose="020B0604020202020204" pitchFamily="34" charset="0"/>
              <a:buChar char="•"/>
            </a:pPr>
            <a:r>
              <a:rPr lang="en-US" dirty="0"/>
              <a:t>Personal Protective Equipment (PPE)</a:t>
            </a:r>
          </a:p>
          <a:p>
            <a:pPr marL="1031875" lvl="2" indent="-346075">
              <a:buFont typeface="Arial" panose="020B0604020202020204" pitchFamily="34" charset="0"/>
              <a:buChar char="•"/>
            </a:pPr>
            <a:r>
              <a:rPr lang="en-US" dirty="0"/>
              <a:t>Required if engineering and administrative controls don’t entirely remove the hazard</a:t>
            </a:r>
          </a:p>
          <a:p>
            <a:pPr marL="344488" indent="-344488">
              <a:buFont typeface="Arial" panose="020B0604020202020204" pitchFamily="34" charset="0"/>
              <a:buChar char="•"/>
            </a:pPr>
            <a:r>
              <a:rPr lang="en-US" dirty="0"/>
              <a:t>Environmental Health and Safety (EHS) will assist you with determining the controls that are appropriate for your application. </a:t>
            </a:r>
          </a:p>
        </p:txBody>
      </p:sp>
    </p:spTree>
    <p:extLst>
      <p:ext uri="{BB962C8B-B14F-4D97-AF65-F5344CB8AC3E}">
        <p14:creationId xmlns:p14="http://schemas.microsoft.com/office/powerpoint/2010/main" val="849731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5431"/>
            <a:ext cx="8527002" cy="748782"/>
          </a:xfrm>
        </p:spPr>
        <p:txBody>
          <a:bodyPr/>
          <a:lstStyle/>
          <a:p>
            <a:r>
              <a:rPr lang="en-US" dirty="0"/>
              <a:t>Engineering controls (1)</a:t>
            </a:r>
          </a:p>
        </p:txBody>
      </p:sp>
      <p:sp>
        <p:nvSpPr>
          <p:cNvPr id="3" name="Content Placeholder 2"/>
          <p:cNvSpPr>
            <a:spLocks noGrp="1"/>
          </p:cNvSpPr>
          <p:nvPr>
            <p:ph idx="1"/>
          </p:nvPr>
        </p:nvSpPr>
        <p:spPr>
          <a:xfrm>
            <a:off x="457198" y="1721492"/>
            <a:ext cx="6760294" cy="4221416"/>
          </a:xfrm>
        </p:spPr>
        <p:txBody>
          <a:bodyPr>
            <a:noAutofit/>
          </a:bodyPr>
          <a:lstStyle/>
          <a:p>
            <a:r>
              <a:rPr lang="en-US" sz="1500" dirty="0"/>
              <a:t>The following engineering controls should be used for the following hazards:</a:t>
            </a:r>
          </a:p>
          <a:p>
            <a:pPr marL="344488" indent="-344488">
              <a:buFont typeface="Arial" panose="020B0604020202020204" pitchFamily="34" charset="0"/>
              <a:buChar char="•"/>
            </a:pPr>
            <a:r>
              <a:rPr lang="en-US" sz="1500" dirty="0"/>
              <a:t>Airborne radioactive material</a:t>
            </a:r>
          </a:p>
          <a:p>
            <a:pPr marL="687388" lvl="1" indent="-344488">
              <a:buFont typeface="Arial" panose="020B0604020202020204" pitchFamily="34" charset="0"/>
              <a:buChar char="•"/>
            </a:pPr>
            <a:r>
              <a:rPr lang="en-US" sz="1500" dirty="0"/>
              <a:t>Fume Hood</a:t>
            </a:r>
          </a:p>
          <a:p>
            <a:pPr marL="1030288" lvl="2" indent="-344488">
              <a:buFont typeface="Arial" panose="020B0604020202020204" pitchFamily="34" charset="0"/>
              <a:buChar char="•"/>
            </a:pPr>
            <a:r>
              <a:rPr lang="en-US" sz="1500" dirty="0"/>
              <a:t>Only use hoods in good working order and certified by EHS.</a:t>
            </a:r>
          </a:p>
          <a:p>
            <a:pPr marL="687388" lvl="1" indent="-344488">
              <a:buFont typeface="Arial" panose="020B0604020202020204" pitchFamily="34" charset="0"/>
              <a:buChar char="•"/>
            </a:pPr>
            <a:r>
              <a:rPr lang="en-US" sz="1500" dirty="0"/>
              <a:t>Glove Box</a:t>
            </a:r>
          </a:p>
          <a:p>
            <a:pPr marL="1030288" lvl="2" indent="-344488">
              <a:buFont typeface="Arial" panose="020B0604020202020204" pitchFamily="34" charset="0"/>
              <a:buChar char="•"/>
            </a:pPr>
            <a:r>
              <a:rPr lang="en-US" sz="1500" dirty="0"/>
              <a:t>Must maintain negative air pressure </a:t>
            </a:r>
          </a:p>
          <a:p>
            <a:pPr marL="1030288" lvl="2" indent="-344488">
              <a:buFont typeface="Arial" panose="020B0604020202020204" pitchFamily="34" charset="0"/>
              <a:buChar char="•"/>
            </a:pPr>
            <a:r>
              <a:rPr lang="en-US" sz="1500" dirty="0"/>
              <a:t>Gloves must be in good condition</a:t>
            </a:r>
          </a:p>
          <a:p>
            <a:pPr marL="687388" lvl="1" indent="-344488">
              <a:buFont typeface="Arial" panose="020B0604020202020204" pitchFamily="34" charset="0"/>
              <a:buChar char="•"/>
            </a:pPr>
            <a:r>
              <a:rPr lang="en-US" sz="1500" dirty="0"/>
              <a:t>Biological safety cabinets and laminar flow hoods </a:t>
            </a:r>
            <a:r>
              <a:rPr lang="en-US" sz="1500" u="sng" dirty="0"/>
              <a:t>should not</a:t>
            </a:r>
            <a:r>
              <a:rPr lang="en-US" sz="1500" dirty="0"/>
              <a:t> be used for radiological protection.</a:t>
            </a:r>
          </a:p>
          <a:p>
            <a:pPr marL="344488" indent="-344488">
              <a:buFont typeface="Arial" panose="020B0604020202020204" pitchFamily="34" charset="0"/>
              <a:buChar char="•"/>
            </a:pPr>
            <a:r>
              <a:rPr lang="en-US" sz="1500" dirty="0"/>
              <a:t> External Exposure</a:t>
            </a:r>
          </a:p>
          <a:p>
            <a:pPr marL="687388" lvl="1" indent="-344488">
              <a:buFont typeface="Arial" panose="020B0604020202020204" pitchFamily="34" charset="0"/>
              <a:buChar char="•"/>
            </a:pPr>
            <a:r>
              <a:rPr lang="en-US" sz="1500" dirty="0"/>
              <a:t>Shielding</a:t>
            </a:r>
          </a:p>
          <a:p>
            <a:pPr marL="1030288" lvl="2" indent="-344488">
              <a:buFont typeface="Arial" panose="020B0604020202020204" pitchFamily="34" charset="0"/>
              <a:buChar char="•"/>
            </a:pPr>
            <a:r>
              <a:rPr lang="en-US" sz="1500" dirty="0"/>
              <a:t>Lead, polyethylene, paraffin and concrete bricks can be used</a:t>
            </a:r>
          </a:p>
          <a:p>
            <a:pPr marL="1030288" lvl="2" indent="-344488">
              <a:buFont typeface="Arial" panose="020B0604020202020204" pitchFamily="34" charset="0"/>
              <a:buChar char="•"/>
            </a:pPr>
            <a:r>
              <a:rPr lang="en-US" sz="1500" dirty="0"/>
              <a:t>Lead and Plexiglas/acrylic “L” block table shields can be used</a:t>
            </a:r>
          </a:p>
          <a:p>
            <a:pPr marL="1030288" lvl="2" indent="-344488">
              <a:buFont typeface="Arial" panose="020B0604020202020204" pitchFamily="34" charset="0"/>
              <a:buChar char="•"/>
            </a:pPr>
            <a:r>
              <a:rPr lang="en-US" sz="1500" dirty="0"/>
              <a:t>Lead pigs, lead caves and beta shield boxes should be used when storing sources</a:t>
            </a:r>
          </a:p>
          <a:p>
            <a:pPr marL="1030288" lvl="2" indent="-344488">
              <a:buFont typeface="Arial" panose="020B0604020202020204" pitchFamily="34" charset="0"/>
              <a:buChar char="•"/>
            </a:pPr>
            <a:endParaRPr lang="en-US" sz="1550" dirty="0"/>
          </a:p>
          <a:p>
            <a:pPr marL="1030288" lvl="2" indent="-344488">
              <a:buFont typeface="Arial" panose="020B0604020202020204" pitchFamily="34" charset="0"/>
              <a:buChar char="•"/>
            </a:pPr>
            <a:endParaRPr lang="en-US" dirty="0"/>
          </a:p>
          <a:p>
            <a:pPr marL="1030288" lvl="2" indent="-344488">
              <a:buFont typeface="Arial" panose="020B0604020202020204" pitchFamily="34" charset="0"/>
              <a:buChar char="•"/>
            </a:pPr>
            <a:endParaRPr lang="en-US" dirty="0"/>
          </a:p>
        </p:txBody>
      </p:sp>
      <p:pic>
        <p:nvPicPr>
          <p:cNvPr id="9218" name="Picture 2" descr="Image result for kewaunee fume hood"/>
          <p:cNvPicPr>
            <a:picLocks noChangeAspect="1" noChangeArrowheads="1"/>
          </p:cNvPicPr>
          <p:nvPr/>
        </p:nvPicPr>
        <p:blipFill rotWithShape="1">
          <a:blip r:embed="rId2">
            <a:extLst>
              <a:ext uri="{28A0092B-C50C-407E-A947-70E740481C1C}">
                <a14:useLocalDpi xmlns:a14="http://schemas.microsoft.com/office/drawing/2010/main" val="0"/>
              </a:ext>
            </a:extLst>
          </a:blip>
          <a:srcRect l="18531" r="26908"/>
          <a:stretch/>
        </p:blipFill>
        <p:spPr bwMode="auto">
          <a:xfrm>
            <a:off x="7464668" y="1064213"/>
            <a:ext cx="1519533" cy="21570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6" descr="Image result for lead bric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7492" y="4997851"/>
            <a:ext cx="1926508" cy="13228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Image result for L block shield"/>
          <p:cNvPicPr>
            <a:picLocks noChangeAspect="1" noChangeArrowheads="1"/>
          </p:cNvPicPr>
          <p:nvPr/>
        </p:nvPicPr>
        <p:blipFill rotWithShape="1">
          <a:blip r:embed="rId4">
            <a:extLst>
              <a:ext uri="{28A0092B-C50C-407E-A947-70E740481C1C}">
                <a14:useLocalDpi xmlns:a14="http://schemas.microsoft.com/office/drawing/2010/main" val="0"/>
              </a:ext>
            </a:extLst>
          </a:blip>
          <a:srcRect l="16624" r="15843"/>
          <a:stretch/>
        </p:blipFill>
        <p:spPr bwMode="auto">
          <a:xfrm>
            <a:off x="7414586" y="3172940"/>
            <a:ext cx="1619695" cy="1696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740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Engineering controls (2)</a:t>
            </a:r>
          </a:p>
        </p:txBody>
      </p:sp>
      <p:sp>
        <p:nvSpPr>
          <p:cNvPr id="3" name="Content Placeholder 2"/>
          <p:cNvSpPr>
            <a:spLocks noGrp="1"/>
          </p:cNvSpPr>
          <p:nvPr>
            <p:ph idx="1"/>
          </p:nvPr>
        </p:nvSpPr>
        <p:spPr>
          <a:xfrm>
            <a:off x="457200" y="1392852"/>
            <a:ext cx="8235950" cy="784316"/>
          </a:xfrm>
        </p:spPr>
        <p:txBody>
          <a:bodyPr>
            <a:noAutofit/>
          </a:bodyPr>
          <a:lstStyle/>
          <a:p>
            <a:r>
              <a:rPr lang="en-US" sz="1800" dirty="0"/>
              <a:t>The following table lists the optimal shielding material (if any) per radionuclide. Please contact EHS if the radionuclide you are using is not listed. </a:t>
            </a:r>
          </a:p>
        </p:txBody>
      </p:sp>
      <p:graphicFrame>
        <p:nvGraphicFramePr>
          <p:cNvPr id="4" name="Table 3"/>
          <p:cNvGraphicFramePr>
            <a:graphicFrameLocks noGrp="1"/>
          </p:cNvGraphicFramePr>
          <p:nvPr>
            <p:extLst>
              <p:ext uri="{D42A27DB-BD31-4B8C-83A1-F6EECF244321}">
                <p14:modId xmlns:p14="http://schemas.microsoft.com/office/powerpoint/2010/main" val="2146891152"/>
              </p:ext>
            </p:extLst>
          </p:nvPr>
        </p:nvGraphicFramePr>
        <p:xfrm>
          <a:off x="2864390" y="2374704"/>
          <a:ext cx="3421570" cy="3723640"/>
        </p:xfrm>
        <a:graphic>
          <a:graphicData uri="http://schemas.openxmlformats.org/drawingml/2006/table">
            <a:tbl>
              <a:tblPr firstRow="1" bandRow="1">
                <a:tableStyleId>{7E9639D4-E3E2-4D34-9284-5A2195B3D0D7}</a:tableStyleId>
              </a:tblPr>
              <a:tblGrid>
                <a:gridCol w="1463992">
                  <a:extLst>
                    <a:ext uri="{9D8B030D-6E8A-4147-A177-3AD203B41FA5}">
                      <a16:colId xmlns:a16="http://schemas.microsoft.com/office/drawing/2014/main" val="20000"/>
                    </a:ext>
                  </a:extLst>
                </a:gridCol>
                <a:gridCol w="1957578">
                  <a:extLst>
                    <a:ext uri="{9D8B030D-6E8A-4147-A177-3AD203B41FA5}">
                      <a16:colId xmlns:a16="http://schemas.microsoft.com/office/drawing/2014/main" val="20001"/>
                    </a:ext>
                  </a:extLst>
                </a:gridCol>
              </a:tblGrid>
              <a:tr h="370840">
                <a:tc>
                  <a:txBody>
                    <a:bodyPr/>
                    <a:lstStyle/>
                    <a:p>
                      <a:pPr algn="ctr"/>
                      <a:r>
                        <a:rPr lang="en-US" sz="1400" dirty="0"/>
                        <a:t>Radionuclide</a:t>
                      </a:r>
                    </a:p>
                  </a:txBody>
                  <a:tcPr/>
                </a:tc>
                <a:tc>
                  <a:txBody>
                    <a:bodyPr/>
                    <a:lstStyle/>
                    <a:p>
                      <a:pPr algn="ctr"/>
                      <a:r>
                        <a:rPr lang="en-US" sz="1400" dirty="0"/>
                        <a:t>Shielding Material</a:t>
                      </a:r>
                    </a:p>
                  </a:txBody>
                  <a:tcPr/>
                </a:tc>
                <a:extLst>
                  <a:ext uri="{0D108BD9-81ED-4DB2-BD59-A6C34878D82A}">
                    <a16:rowId xmlns:a16="http://schemas.microsoft.com/office/drawing/2014/main" val="10000"/>
                  </a:ext>
                </a:extLst>
              </a:tr>
              <a:tr h="139114">
                <a:tc>
                  <a:txBody>
                    <a:bodyPr/>
                    <a:lstStyle/>
                    <a:p>
                      <a:pPr algn="ctr"/>
                      <a:r>
                        <a:rPr lang="en-US" sz="1400" baseline="30000" dirty="0"/>
                        <a:t>14</a:t>
                      </a:r>
                      <a:r>
                        <a:rPr lang="en-US" sz="1400" dirty="0"/>
                        <a:t>C</a:t>
                      </a:r>
                    </a:p>
                  </a:txBody>
                  <a:tcPr/>
                </a:tc>
                <a:tc>
                  <a:txBody>
                    <a:bodyPr/>
                    <a:lstStyle/>
                    <a:p>
                      <a:pPr algn="ctr"/>
                      <a:r>
                        <a:rPr lang="en-US" sz="1400" dirty="0"/>
                        <a:t>None Required</a:t>
                      </a:r>
                    </a:p>
                  </a:txBody>
                  <a:tcPr/>
                </a:tc>
                <a:extLst>
                  <a:ext uri="{0D108BD9-81ED-4DB2-BD59-A6C34878D82A}">
                    <a16:rowId xmlns:a16="http://schemas.microsoft.com/office/drawing/2014/main" val="10001"/>
                  </a:ext>
                </a:extLst>
              </a:tr>
              <a:tr h="128563">
                <a:tc>
                  <a:txBody>
                    <a:bodyPr/>
                    <a:lstStyle/>
                    <a:p>
                      <a:pPr algn="ctr"/>
                      <a:r>
                        <a:rPr lang="en-US" sz="1400" baseline="30000" dirty="0"/>
                        <a:t>3</a:t>
                      </a:r>
                      <a:r>
                        <a:rPr lang="en-US" sz="1400" dirty="0"/>
                        <a:t>H</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None Required</a:t>
                      </a:r>
                    </a:p>
                  </a:txBody>
                  <a:tcPr/>
                </a:tc>
                <a:extLst>
                  <a:ext uri="{0D108BD9-81ED-4DB2-BD59-A6C34878D82A}">
                    <a16:rowId xmlns:a16="http://schemas.microsoft.com/office/drawing/2014/main" val="10002"/>
                  </a:ext>
                </a:extLst>
              </a:tr>
              <a:tr h="0">
                <a:tc>
                  <a:txBody>
                    <a:bodyPr/>
                    <a:lstStyle/>
                    <a:p>
                      <a:pPr algn="ctr"/>
                      <a:r>
                        <a:rPr lang="en-US" sz="1400" baseline="30000" dirty="0"/>
                        <a:t>125</a:t>
                      </a:r>
                      <a:r>
                        <a:rPr lang="en-US" sz="1400" dirty="0"/>
                        <a:t>I</a:t>
                      </a:r>
                    </a:p>
                  </a:txBody>
                  <a:tcPr/>
                </a:tc>
                <a:tc>
                  <a:txBody>
                    <a:bodyPr/>
                    <a:lstStyle/>
                    <a:p>
                      <a:pPr algn="ctr"/>
                      <a:r>
                        <a:rPr lang="en-US" sz="1400" dirty="0"/>
                        <a:t>Lead</a:t>
                      </a:r>
                    </a:p>
                  </a:txBody>
                  <a:tcPr/>
                </a:tc>
                <a:extLst>
                  <a:ext uri="{0D108BD9-81ED-4DB2-BD59-A6C34878D82A}">
                    <a16:rowId xmlns:a16="http://schemas.microsoft.com/office/drawing/2014/main" val="10003"/>
                  </a:ext>
                </a:extLst>
              </a:tr>
              <a:tr h="142631">
                <a:tc>
                  <a:txBody>
                    <a:bodyPr/>
                    <a:lstStyle/>
                    <a:p>
                      <a:pPr algn="ctr"/>
                      <a:r>
                        <a:rPr lang="en-US" sz="1400" baseline="30000" dirty="0"/>
                        <a:t>131</a:t>
                      </a:r>
                      <a:r>
                        <a:rPr lang="en-US" sz="1400" dirty="0"/>
                        <a:t>I</a:t>
                      </a:r>
                    </a:p>
                  </a:txBody>
                  <a:tcPr/>
                </a:tc>
                <a:tc>
                  <a:txBody>
                    <a:bodyPr/>
                    <a:lstStyle/>
                    <a:p>
                      <a:pPr algn="ctr"/>
                      <a:r>
                        <a:rPr lang="en-US" sz="1400" dirty="0"/>
                        <a:t>Lead</a:t>
                      </a:r>
                    </a:p>
                  </a:txBody>
                  <a:tcPr/>
                </a:tc>
                <a:extLst>
                  <a:ext uri="{0D108BD9-81ED-4DB2-BD59-A6C34878D82A}">
                    <a16:rowId xmlns:a16="http://schemas.microsoft.com/office/drawing/2014/main" val="10004"/>
                  </a:ext>
                </a:extLst>
              </a:tr>
              <a:tr h="158457">
                <a:tc>
                  <a:txBody>
                    <a:bodyPr/>
                    <a:lstStyle/>
                    <a:p>
                      <a:pPr algn="ctr"/>
                      <a:r>
                        <a:rPr lang="en-US" sz="1400" baseline="30000" dirty="0"/>
                        <a:t>32</a:t>
                      </a:r>
                      <a:r>
                        <a:rPr lang="en-US" sz="1400" dirty="0"/>
                        <a:t>P</a:t>
                      </a:r>
                    </a:p>
                  </a:txBody>
                  <a:tcPr/>
                </a:tc>
                <a:tc>
                  <a:txBody>
                    <a:bodyPr/>
                    <a:lstStyle/>
                    <a:p>
                      <a:pPr algn="ctr"/>
                      <a:r>
                        <a:rPr lang="en-US" sz="1400" dirty="0"/>
                        <a:t>Plexiglas/Acrylic</a:t>
                      </a:r>
                    </a:p>
                  </a:txBody>
                  <a:tcPr/>
                </a:tc>
                <a:extLst>
                  <a:ext uri="{0D108BD9-81ED-4DB2-BD59-A6C34878D82A}">
                    <a16:rowId xmlns:a16="http://schemas.microsoft.com/office/drawing/2014/main" val="10005"/>
                  </a:ext>
                </a:extLst>
              </a:tr>
              <a:tr h="0">
                <a:tc>
                  <a:txBody>
                    <a:bodyPr/>
                    <a:lstStyle/>
                    <a:p>
                      <a:pPr algn="ctr"/>
                      <a:r>
                        <a:rPr lang="en-US" sz="1400" baseline="30000" dirty="0"/>
                        <a:t>35</a:t>
                      </a:r>
                      <a:r>
                        <a:rPr lang="en-US" sz="1400" baseline="0" dirty="0"/>
                        <a:t>S</a:t>
                      </a:r>
                      <a:endParaRPr lang="en-US" sz="1400" dirty="0"/>
                    </a:p>
                  </a:txBody>
                  <a:tcPr/>
                </a:tc>
                <a:tc>
                  <a:txBody>
                    <a:bodyPr/>
                    <a:lstStyle/>
                    <a:p>
                      <a:pPr algn="ctr"/>
                      <a:r>
                        <a:rPr lang="en-US" sz="1400" dirty="0"/>
                        <a:t>None Required</a:t>
                      </a:r>
                    </a:p>
                  </a:txBody>
                  <a:tcPr/>
                </a:tc>
                <a:extLst>
                  <a:ext uri="{0D108BD9-81ED-4DB2-BD59-A6C34878D82A}">
                    <a16:rowId xmlns:a16="http://schemas.microsoft.com/office/drawing/2014/main" val="10006"/>
                  </a:ext>
                </a:extLst>
              </a:tr>
              <a:tr h="119771">
                <a:tc>
                  <a:txBody>
                    <a:bodyPr/>
                    <a:lstStyle/>
                    <a:p>
                      <a:pPr algn="ctr"/>
                      <a:r>
                        <a:rPr lang="en-US" sz="1400" baseline="30000" dirty="0"/>
                        <a:t>99m</a:t>
                      </a:r>
                      <a:r>
                        <a:rPr lang="en-US" sz="1400" dirty="0"/>
                        <a:t>Tc</a:t>
                      </a:r>
                    </a:p>
                  </a:txBody>
                  <a:tcPr/>
                </a:tc>
                <a:tc>
                  <a:txBody>
                    <a:bodyPr/>
                    <a:lstStyle/>
                    <a:p>
                      <a:pPr algn="ctr"/>
                      <a:r>
                        <a:rPr lang="en-US" sz="1400" dirty="0"/>
                        <a:t>Lead</a:t>
                      </a:r>
                    </a:p>
                  </a:txBody>
                  <a:tcPr/>
                </a:tc>
                <a:extLst>
                  <a:ext uri="{0D108BD9-81ED-4DB2-BD59-A6C34878D82A}">
                    <a16:rowId xmlns:a16="http://schemas.microsoft.com/office/drawing/2014/main" val="10007"/>
                  </a:ext>
                </a:extLst>
              </a:tr>
              <a:tr h="118012">
                <a:tc>
                  <a:txBody>
                    <a:bodyPr/>
                    <a:lstStyle/>
                    <a:p>
                      <a:pPr algn="ctr"/>
                      <a:r>
                        <a:rPr lang="en-US" sz="1400" baseline="30000" dirty="0"/>
                        <a:t>18</a:t>
                      </a:r>
                      <a:r>
                        <a:rPr lang="en-US" sz="1400" dirty="0"/>
                        <a:t>F</a:t>
                      </a:r>
                    </a:p>
                  </a:txBody>
                  <a:tcPr/>
                </a:tc>
                <a:tc>
                  <a:txBody>
                    <a:bodyPr/>
                    <a:lstStyle/>
                    <a:p>
                      <a:pPr algn="ctr"/>
                      <a:r>
                        <a:rPr lang="en-US" sz="1400" dirty="0"/>
                        <a:t>Lead</a:t>
                      </a:r>
                    </a:p>
                  </a:txBody>
                  <a:tcPr/>
                </a:tc>
                <a:extLst>
                  <a:ext uri="{0D108BD9-81ED-4DB2-BD59-A6C34878D82A}">
                    <a16:rowId xmlns:a16="http://schemas.microsoft.com/office/drawing/2014/main" val="10008"/>
                  </a:ext>
                </a:extLst>
              </a:tr>
              <a:tr h="0">
                <a:tc>
                  <a:txBody>
                    <a:bodyPr/>
                    <a:lstStyle/>
                    <a:p>
                      <a:pPr algn="ctr"/>
                      <a:r>
                        <a:rPr lang="en-US" sz="1400" baseline="30000" dirty="0"/>
                        <a:t>45</a:t>
                      </a:r>
                      <a:r>
                        <a:rPr lang="en-US" sz="1400" dirty="0"/>
                        <a:t>Ca</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None Required</a:t>
                      </a:r>
                    </a:p>
                  </a:txBody>
                  <a:tcPr/>
                </a:tc>
                <a:extLst>
                  <a:ext uri="{0D108BD9-81ED-4DB2-BD59-A6C34878D82A}">
                    <a16:rowId xmlns:a16="http://schemas.microsoft.com/office/drawing/2014/main" val="10009"/>
                  </a:ext>
                </a:extLst>
              </a:tr>
              <a:tr h="132080">
                <a:tc>
                  <a:txBody>
                    <a:bodyPr/>
                    <a:lstStyle/>
                    <a:p>
                      <a:pPr algn="ctr"/>
                      <a:r>
                        <a:rPr lang="en-US" sz="1400" baseline="30000" dirty="0"/>
                        <a:t>238</a:t>
                      </a:r>
                      <a:r>
                        <a:rPr lang="en-US" sz="1400" dirty="0"/>
                        <a:t>U</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None Required</a:t>
                      </a:r>
                    </a:p>
                  </a:txBody>
                  <a:tcPr/>
                </a:tc>
                <a:extLst>
                  <a:ext uri="{0D108BD9-81ED-4DB2-BD59-A6C34878D82A}">
                    <a16:rowId xmlns:a16="http://schemas.microsoft.com/office/drawing/2014/main" val="10010"/>
                  </a:ext>
                </a:extLst>
              </a:tr>
              <a:tr h="0">
                <a:tc>
                  <a:txBody>
                    <a:bodyPr/>
                    <a:lstStyle/>
                    <a:p>
                      <a:pPr algn="ctr"/>
                      <a:r>
                        <a:rPr lang="en-US" sz="1400" baseline="30000" dirty="0"/>
                        <a:t>232</a:t>
                      </a:r>
                      <a:r>
                        <a:rPr lang="en-US" sz="1400" dirty="0"/>
                        <a:t>Th</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None Required</a:t>
                      </a:r>
                    </a:p>
                  </a:txBody>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452655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5431"/>
            <a:ext cx="8686800" cy="748782"/>
          </a:xfrm>
        </p:spPr>
        <p:txBody>
          <a:bodyPr/>
          <a:lstStyle/>
          <a:p>
            <a:r>
              <a:rPr lang="en-US" dirty="0"/>
              <a:t>Administrative controls </a:t>
            </a:r>
          </a:p>
        </p:txBody>
      </p:sp>
      <p:sp>
        <p:nvSpPr>
          <p:cNvPr id="3" name="Content Placeholder 2"/>
          <p:cNvSpPr>
            <a:spLocks noGrp="1"/>
          </p:cNvSpPr>
          <p:nvPr>
            <p:ph idx="1"/>
          </p:nvPr>
        </p:nvSpPr>
        <p:spPr>
          <a:xfrm>
            <a:off x="457200" y="1721492"/>
            <a:ext cx="8229600" cy="4221416"/>
          </a:xfrm>
        </p:spPr>
        <p:txBody>
          <a:bodyPr>
            <a:normAutofit fontScale="92500"/>
          </a:bodyPr>
          <a:lstStyle/>
          <a:p>
            <a:r>
              <a:rPr lang="en-US" sz="1800" dirty="0"/>
              <a:t>The following administrative controls should be applied </a:t>
            </a:r>
          </a:p>
          <a:p>
            <a:pPr marL="342900" indent="-342900">
              <a:buFont typeface="Arial" panose="020B0604020202020204" pitchFamily="34" charset="0"/>
              <a:buChar char="•"/>
            </a:pPr>
            <a:r>
              <a:rPr lang="en-US" sz="1800" dirty="0"/>
              <a:t>Standard Operating Procedures (SOP) – Step-by-step instructions that ensures the safe use of radioactive material in a particular experiment or procedure.</a:t>
            </a:r>
          </a:p>
          <a:p>
            <a:pPr marL="687388" lvl="1" indent="-344488">
              <a:buFont typeface="Arial" panose="020B0604020202020204" pitchFamily="34" charset="0"/>
              <a:buChar char="•"/>
            </a:pPr>
            <a:r>
              <a:rPr lang="en-US" sz="1800" dirty="0"/>
              <a:t>Should be developed and followed when performing a novel procedure, using large quantities of radioactive material or using unsealed alpha-emitting radionuclides </a:t>
            </a:r>
          </a:p>
          <a:p>
            <a:pPr marL="342900" indent="-342900">
              <a:buFont typeface="Arial" panose="020B0604020202020204" pitchFamily="34" charset="0"/>
              <a:buChar char="•"/>
            </a:pPr>
            <a:r>
              <a:rPr lang="en-US" sz="1800" dirty="0"/>
              <a:t>Contamination Surveys – Use of detectors to detect radiological contamination. </a:t>
            </a:r>
          </a:p>
          <a:p>
            <a:pPr marL="687388" lvl="1" indent="-344488">
              <a:buFont typeface="Arial" panose="020B0604020202020204" pitchFamily="34" charset="0"/>
              <a:buChar char="•"/>
            </a:pPr>
            <a:r>
              <a:rPr lang="en-US" sz="1800" dirty="0"/>
              <a:t>The radiation lab must be surveyed:</a:t>
            </a:r>
          </a:p>
          <a:p>
            <a:pPr marL="1030288" lvl="2" indent="-344488">
              <a:buFont typeface="Arial" panose="020B0604020202020204" pitchFamily="34" charset="0"/>
              <a:buChar char="•"/>
            </a:pPr>
            <a:r>
              <a:rPr lang="en-US" sz="1800" dirty="0"/>
              <a:t>Immediately after completing experiments involving radioactive material, or samples containing radioactive material.</a:t>
            </a:r>
          </a:p>
          <a:p>
            <a:pPr marL="1030288" lvl="2" indent="-344488">
              <a:buFont typeface="Arial" panose="020B0604020202020204" pitchFamily="34" charset="0"/>
              <a:buChar char="•"/>
            </a:pPr>
            <a:r>
              <a:rPr lang="en-US" sz="1800" dirty="0"/>
              <a:t>On a monthly basis </a:t>
            </a:r>
            <a:r>
              <a:rPr lang="en-US" sz="1800" u="sng" dirty="0"/>
              <a:t>if</a:t>
            </a:r>
            <a:r>
              <a:rPr lang="en-US" sz="1800" dirty="0"/>
              <a:t> radioactive material has been used that month.</a:t>
            </a:r>
          </a:p>
          <a:p>
            <a:pPr marL="1374775" lvl="3" indent="-346075">
              <a:buFont typeface="Arial" panose="020B0604020202020204" pitchFamily="34" charset="0"/>
              <a:buChar char="•"/>
            </a:pPr>
            <a:r>
              <a:rPr lang="en-US" sz="1800" dirty="0"/>
              <a:t>The survey frequency may increase depending on the quantity and isotope used.</a:t>
            </a:r>
          </a:p>
          <a:p>
            <a:pPr marL="1374775" lvl="3" indent="-346075">
              <a:buFont typeface="Arial" panose="020B0604020202020204" pitchFamily="34" charset="0"/>
              <a:buChar char="•"/>
            </a:pPr>
            <a:r>
              <a:rPr lang="en-US" sz="1800" dirty="0"/>
              <a:t>The monthly survey must be recorded on a survey log. </a:t>
            </a:r>
          </a:p>
          <a:p>
            <a:pPr marL="285750" indent="-285750">
              <a:buFont typeface="Arial" panose="020B0604020202020204" pitchFamily="34" charset="0"/>
              <a:buChar char="•"/>
            </a:pPr>
            <a:endParaRPr lang="en-US" sz="1800" dirty="0"/>
          </a:p>
          <a:p>
            <a:pPr marL="971550" lvl="2" indent="-285750">
              <a:buFont typeface="Arial" panose="020B0604020202020204" pitchFamily="34" charset="0"/>
              <a:buChar char="•"/>
            </a:pPr>
            <a:endParaRPr lang="en-US" dirty="0"/>
          </a:p>
        </p:txBody>
      </p:sp>
    </p:spTree>
    <p:extLst>
      <p:ext uri="{BB962C8B-B14F-4D97-AF65-F5344CB8AC3E}">
        <p14:creationId xmlns:p14="http://schemas.microsoft.com/office/powerpoint/2010/main" val="2505544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 protective equipment</a:t>
            </a:r>
          </a:p>
        </p:txBody>
      </p:sp>
      <p:sp>
        <p:nvSpPr>
          <p:cNvPr id="3" name="Content Placeholder 2"/>
          <p:cNvSpPr>
            <a:spLocks noGrp="1"/>
          </p:cNvSpPr>
          <p:nvPr>
            <p:ph idx="1"/>
          </p:nvPr>
        </p:nvSpPr>
        <p:spPr>
          <a:xfrm>
            <a:off x="457200" y="1721492"/>
            <a:ext cx="6084277" cy="4221416"/>
          </a:xfrm>
        </p:spPr>
        <p:txBody>
          <a:bodyPr>
            <a:normAutofit fontScale="92500" lnSpcReduction="20000"/>
          </a:bodyPr>
          <a:lstStyle/>
          <a:p>
            <a:pPr marL="344488" indent="-344488">
              <a:buFont typeface="Arial" panose="020B0604020202020204" pitchFamily="34" charset="0"/>
              <a:buChar char="•"/>
            </a:pPr>
            <a:r>
              <a:rPr lang="en-US" sz="1900" dirty="0"/>
              <a:t>When working with or handling radioactive material, radioactive samples, or animals containing radioactive material, the minimum personal protective equipment (PPE) is required:</a:t>
            </a:r>
          </a:p>
          <a:p>
            <a:pPr marL="687388" lvl="1" indent="-344488">
              <a:buFont typeface="Arial" panose="020B0604020202020204" pitchFamily="34" charset="0"/>
              <a:buChar char="•"/>
            </a:pPr>
            <a:r>
              <a:rPr lang="en-US" sz="1900" dirty="0"/>
              <a:t>Gloves</a:t>
            </a:r>
          </a:p>
          <a:p>
            <a:pPr marL="687388" lvl="1" indent="-344488">
              <a:buFont typeface="Arial" panose="020B0604020202020204" pitchFamily="34" charset="0"/>
              <a:buChar char="•"/>
            </a:pPr>
            <a:r>
              <a:rPr lang="en-US" sz="1900" dirty="0"/>
              <a:t>Lab coat</a:t>
            </a:r>
          </a:p>
          <a:p>
            <a:pPr marL="687388" lvl="1" indent="-344488">
              <a:buFont typeface="Arial" panose="020B0604020202020204" pitchFamily="34" charset="0"/>
              <a:buChar char="•"/>
            </a:pPr>
            <a:r>
              <a:rPr lang="en-US" sz="1900" dirty="0"/>
              <a:t>Safety glasses or goggles</a:t>
            </a:r>
          </a:p>
          <a:p>
            <a:pPr marL="687388" lvl="1" indent="-344488">
              <a:buFont typeface="Arial" panose="020B0604020202020204" pitchFamily="34" charset="0"/>
              <a:buChar char="•"/>
            </a:pPr>
            <a:r>
              <a:rPr lang="en-US" sz="1900" dirty="0"/>
              <a:t>Closed-toe shoes</a:t>
            </a:r>
          </a:p>
          <a:p>
            <a:pPr marL="687388" lvl="1" indent="-344488">
              <a:buFont typeface="Arial" panose="020B0604020202020204" pitchFamily="34" charset="0"/>
              <a:buChar char="•"/>
            </a:pPr>
            <a:r>
              <a:rPr lang="en-US" sz="1900" dirty="0"/>
              <a:t>Long pants</a:t>
            </a:r>
          </a:p>
          <a:p>
            <a:pPr marL="344488" indent="-344488">
              <a:buFont typeface="Arial" panose="020B0604020202020204" pitchFamily="34" charset="0"/>
              <a:buChar char="•"/>
            </a:pPr>
            <a:r>
              <a:rPr lang="en-US" sz="1900" dirty="0"/>
              <a:t>If you cannot use fume hoods or gloveboxes to protect from airborne radioactive contaminants respirators are an option.</a:t>
            </a:r>
          </a:p>
          <a:p>
            <a:pPr marL="687388" lvl="1" indent="-344488">
              <a:buFont typeface="Arial" panose="020B0604020202020204" pitchFamily="34" charset="0"/>
              <a:buChar char="•"/>
            </a:pPr>
            <a:r>
              <a:rPr lang="en-US" sz="1900" dirty="0"/>
              <a:t>Before using a respirator, you </a:t>
            </a:r>
            <a:r>
              <a:rPr lang="en-US" sz="1900" b="1" u="sng" dirty="0"/>
              <a:t>must</a:t>
            </a:r>
            <a:r>
              <a:rPr lang="en-US" sz="1900" dirty="0"/>
              <a:t> contact EHS to participate in it’s respiratory protection program</a:t>
            </a:r>
          </a:p>
          <a:p>
            <a:pPr marL="1030288" lvl="2" indent="-344488">
              <a:buFont typeface="Arial" panose="020B0604020202020204" pitchFamily="34" charset="0"/>
              <a:buChar char="•"/>
            </a:pPr>
            <a:r>
              <a:rPr lang="en-US" sz="1900" b="1" u="sng" dirty="0"/>
              <a:t>Improper respirator usage can result in serious injury or death</a:t>
            </a:r>
            <a:r>
              <a:rPr lang="en-US" sz="1900" dirty="0"/>
              <a:t>.</a:t>
            </a:r>
          </a:p>
          <a:p>
            <a:endParaRPr lang="en-US" sz="1800" dirty="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a:p>
            <a:endParaRPr lang="en-US" sz="1800" dirty="0"/>
          </a:p>
        </p:txBody>
      </p:sp>
      <p:pic>
        <p:nvPicPr>
          <p:cNvPr id="4" name="Picture 3" title="Personal Protective Equipmen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328571" y="1864829"/>
            <a:ext cx="3026661" cy="1702497"/>
          </a:xfrm>
          <a:prstGeom prst="rect">
            <a:avLst/>
          </a:prstGeom>
        </p:spPr>
      </p:pic>
      <p:pic>
        <p:nvPicPr>
          <p:cNvPr id="5" name="Picture 4" title="Respirator"/>
          <p:cNvPicPr>
            <a:picLocks noChangeAspect="1"/>
          </p:cNvPicPr>
          <p:nvPr/>
        </p:nvPicPr>
        <p:blipFill rotWithShape="1">
          <a:blip r:embed="rId3">
            <a:extLst>
              <a:ext uri="{28A0092B-C50C-407E-A947-70E740481C1C}">
                <a14:useLocalDpi xmlns:a14="http://schemas.microsoft.com/office/drawing/2010/main" val="0"/>
              </a:ext>
            </a:extLst>
          </a:blip>
          <a:srcRect l="10227" r="16505"/>
          <a:stretch/>
        </p:blipFill>
        <p:spPr>
          <a:xfrm rot="5400000">
            <a:off x="6733106" y="4486955"/>
            <a:ext cx="2217591" cy="1702497"/>
          </a:xfrm>
          <a:prstGeom prst="rect">
            <a:avLst/>
          </a:prstGeom>
        </p:spPr>
      </p:pic>
    </p:spTree>
    <p:extLst>
      <p:ext uri="{BB962C8B-B14F-4D97-AF65-F5344CB8AC3E}">
        <p14:creationId xmlns:p14="http://schemas.microsoft.com/office/powerpoint/2010/main" val="4162091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522922"/>
            <a:ext cx="8235950" cy="748782"/>
          </a:xfrm>
          <a:effectLst>
            <a:outerShdw blurRad="50800" dist="38100" dir="2700000" algn="tl" rotWithShape="0">
              <a:prstClr val="black">
                <a:alpha val="40000"/>
              </a:prstClr>
            </a:outerShdw>
          </a:effectLst>
        </p:spPr>
        <p:txBody>
          <a:bodyPr/>
          <a:lstStyle/>
          <a:p>
            <a:r>
              <a:rPr lang="en-US" dirty="0">
                <a:solidFill>
                  <a:schemeClr val="tx1"/>
                </a:solidFill>
              </a:rPr>
              <a:t>Detection methods and decontamination</a:t>
            </a:r>
          </a:p>
        </p:txBody>
      </p:sp>
    </p:spTree>
    <p:extLst>
      <p:ext uri="{BB962C8B-B14F-4D97-AF65-F5344CB8AC3E}">
        <p14:creationId xmlns:p14="http://schemas.microsoft.com/office/powerpoint/2010/main" val="1971019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522922"/>
            <a:ext cx="8235950" cy="748782"/>
          </a:xfrm>
          <a:effectLst>
            <a:outerShdw blurRad="50800" dist="38100" dir="2700000" algn="tl" rotWithShape="0">
              <a:prstClr val="black">
                <a:alpha val="40000"/>
              </a:prstClr>
            </a:outerShdw>
          </a:effectLst>
        </p:spPr>
        <p:txBody>
          <a:bodyPr/>
          <a:lstStyle/>
          <a:p>
            <a:r>
              <a:rPr lang="en-US" dirty="0">
                <a:solidFill>
                  <a:schemeClr val="tx1"/>
                </a:solidFill>
              </a:rPr>
              <a:t>Biological effects, dose limits, and Radiation Safety principles</a:t>
            </a:r>
          </a:p>
        </p:txBody>
      </p:sp>
    </p:spTree>
    <p:extLst>
      <p:ext uri="{BB962C8B-B14F-4D97-AF65-F5344CB8AC3E}">
        <p14:creationId xmlns:p14="http://schemas.microsoft.com/office/powerpoint/2010/main" val="3798103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5431"/>
            <a:ext cx="8686800" cy="748782"/>
          </a:xfrm>
        </p:spPr>
        <p:txBody>
          <a:bodyPr/>
          <a:lstStyle/>
          <a:p>
            <a:r>
              <a:rPr lang="en-US" dirty="0"/>
              <a:t>Common detection methods </a:t>
            </a:r>
          </a:p>
        </p:txBody>
      </p:sp>
      <p:sp>
        <p:nvSpPr>
          <p:cNvPr id="3" name="Content Placeholder 2"/>
          <p:cNvSpPr>
            <a:spLocks noGrp="1"/>
          </p:cNvSpPr>
          <p:nvPr>
            <p:ph idx="1"/>
          </p:nvPr>
        </p:nvSpPr>
        <p:spPr>
          <a:xfrm>
            <a:off x="457200" y="1721492"/>
            <a:ext cx="5423483" cy="4221416"/>
          </a:xfrm>
        </p:spPr>
        <p:txBody>
          <a:bodyPr>
            <a:normAutofit/>
          </a:bodyPr>
          <a:lstStyle/>
          <a:p>
            <a:pPr marL="344488" indent="-344488">
              <a:buFont typeface="Arial" panose="020B0604020202020204" pitchFamily="34" charset="0"/>
              <a:buChar char="•"/>
            </a:pPr>
            <a:r>
              <a:rPr lang="en-US" sz="1800" dirty="0"/>
              <a:t>Geiger Detector</a:t>
            </a:r>
          </a:p>
          <a:p>
            <a:pPr marL="687388" lvl="1" indent="-344488">
              <a:buFont typeface="Arial" panose="020B0604020202020204" pitchFamily="34" charset="0"/>
              <a:buChar char="•"/>
            </a:pPr>
            <a:r>
              <a:rPr lang="en-US" sz="1800" dirty="0"/>
              <a:t>Able to detect high-energy beta particles and gamma-rays.</a:t>
            </a:r>
          </a:p>
          <a:p>
            <a:pPr marL="344488" indent="-344488">
              <a:buFont typeface="Arial" panose="020B0604020202020204" pitchFamily="34" charset="0"/>
              <a:buChar char="•"/>
            </a:pPr>
            <a:r>
              <a:rPr lang="en-US" sz="1800" dirty="0"/>
              <a:t>Sodium Iodide (NaI) Detector</a:t>
            </a:r>
          </a:p>
          <a:p>
            <a:pPr marL="687388" lvl="1" indent="-344488">
              <a:buFont typeface="Arial" panose="020B0604020202020204" pitchFamily="34" charset="0"/>
              <a:buChar char="•"/>
            </a:pPr>
            <a:r>
              <a:rPr lang="en-US" sz="1800" dirty="0"/>
              <a:t>Able to detect gamma-rays with a high efficiency</a:t>
            </a:r>
          </a:p>
          <a:p>
            <a:pPr marL="344488" indent="-344488">
              <a:buFont typeface="Arial" panose="020B0604020202020204" pitchFamily="34" charset="0"/>
              <a:buChar char="•"/>
            </a:pPr>
            <a:r>
              <a:rPr lang="en-US" sz="1800" dirty="0"/>
              <a:t>Liquid Scintillation Counter (LSC)</a:t>
            </a:r>
          </a:p>
          <a:p>
            <a:pPr marL="687388" lvl="1" indent="-344488">
              <a:buFont typeface="Arial" panose="020B0604020202020204" pitchFamily="34" charset="0"/>
              <a:buChar char="•"/>
            </a:pPr>
            <a:r>
              <a:rPr lang="en-US" sz="1800" dirty="0"/>
              <a:t>Able to detect low and high-energy beta particles, gamma-rays and alpha particles</a:t>
            </a:r>
          </a:p>
          <a:p>
            <a:pPr marL="344488" indent="-344488">
              <a:buFont typeface="Arial" panose="020B0604020202020204" pitchFamily="34" charset="0"/>
              <a:buChar char="•"/>
            </a:pPr>
            <a:r>
              <a:rPr lang="en-US" sz="1800" dirty="0"/>
              <a:t>Alpha Detector</a:t>
            </a:r>
          </a:p>
          <a:p>
            <a:pPr marL="687388" lvl="1" indent="-344488">
              <a:buFont typeface="Arial" panose="020B0604020202020204" pitchFamily="34" charset="0"/>
              <a:buChar char="•"/>
            </a:pPr>
            <a:r>
              <a:rPr lang="en-US" sz="1800" dirty="0"/>
              <a:t>Able to detect alpha particles with a high efficiency</a:t>
            </a:r>
          </a:p>
          <a:p>
            <a:pPr marL="344488" indent="-344488">
              <a:buFont typeface="Arial" panose="020B0604020202020204" pitchFamily="34" charset="0"/>
              <a:buChar char="•"/>
            </a:pPr>
            <a:endParaRPr lang="en-US" sz="1800" dirty="0"/>
          </a:p>
        </p:txBody>
      </p:sp>
      <p:pic>
        <p:nvPicPr>
          <p:cNvPr id="8194" name="Picture 2" descr="Image result for ludlum geig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5219" y="937672"/>
            <a:ext cx="931575" cy="19247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title="Sodium Iodide Detector"/>
          <p:cNvPicPr>
            <a:picLocks noChangeAspect="1"/>
          </p:cNvPicPr>
          <p:nvPr/>
        </p:nvPicPr>
        <p:blipFill rotWithShape="1">
          <a:blip r:embed="rId3">
            <a:extLst>
              <a:ext uri="{28A0092B-C50C-407E-A947-70E740481C1C}">
                <a14:useLocalDpi xmlns:a14="http://schemas.microsoft.com/office/drawing/2010/main" val="0"/>
              </a:ext>
            </a:extLst>
          </a:blip>
          <a:srcRect l="40367" r="15107"/>
          <a:stretch/>
        </p:blipFill>
        <p:spPr>
          <a:xfrm rot="5400000">
            <a:off x="7350057" y="2099839"/>
            <a:ext cx="1585241" cy="2002644"/>
          </a:xfrm>
          <a:prstGeom prst="rect">
            <a:avLst/>
          </a:prstGeom>
        </p:spPr>
      </p:pic>
      <p:pic>
        <p:nvPicPr>
          <p:cNvPr id="6" name="Picture 4" descr="Image result for perkin elmer liquid scintillation counter"/>
          <p:cNvPicPr>
            <a:picLocks noChangeAspect="1" noChangeArrowheads="1"/>
          </p:cNvPicPr>
          <p:nvPr/>
        </p:nvPicPr>
        <p:blipFill rotWithShape="1">
          <a:blip r:embed="rId4">
            <a:extLst>
              <a:ext uri="{28A0092B-C50C-407E-A947-70E740481C1C}">
                <a14:useLocalDpi xmlns:a14="http://schemas.microsoft.com/office/drawing/2010/main" val="0"/>
              </a:ext>
            </a:extLst>
          </a:blip>
          <a:srcRect l="3161" t="14796" r="3677" b="15054"/>
          <a:stretch/>
        </p:blipFill>
        <p:spPr bwMode="auto">
          <a:xfrm>
            <a:off x="6345219" y="5138109"/>
            <a:ext cx="2596668" cy="12376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Image result for ludlum alpha model 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801" y="3484654"/>
            <a:ext cx="1827623" cy="1573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3570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5431"/>
            <a:ext cx="8686800" cy="748782"/>
          </a:xfrm>
        </p:spPr>
        <p:txBody>
          <a:bodyPr/>
          <a:lstStyle/>
          <a:p>
            <a:r>
              <a:rPr lang="en-US" dirty="0"/>
              <a:t>Selecting the Detection method</a:t>
            </a:r>
          </a:p>
        </p:txBody>
      </p:sp>
      <p:graphicFrame>
        <p:nvGraphicFramePr>
          <p:cNvPr id="6" name="Content Placeholder 5" title="Detection Methods"/>
          <p:cNvGraphicFramePr>
            <a:graphicFrameLocks noGrp="1"/>
          </p:cNvGraphicFramePr>
          <p:nvPr>
            <p:ph idx="1"/>
            <p:extLst>
              <p:ext uri="{D42A27DB-BD31-4B8C-83A1-F6EECF244321}">
                <p14:modId xmlns:p14="http://schemas.microsoft.com/office/powerpoint/2010/main" val="3377255584"/>
              </p:ext>
            </p:extLst>
          </p:nvPr>
        </p:nvGraphicFramePr>
        <p:xfrm>
          <a:off x="998107" y="2474752"/>
          <a:ext cx="6187330" cy="3474720"/>
        </p:xfrm>
        <a:graphic>
          <a:graphicData uri="http://schemas.openxmlformats.org/drawingml/2006/table">
            <a:tbl>
              <a:tblPr firstRow="1" bandRow="1">
                <a:tableStyleId>{7E9639D4-E3E2-4D34-9284-5A2195B3D0D7}</a:tableStyleId>
              </a:tblPr>
              <a:tblGrid>
                <a:gridCol w="1044892">
                  <a:extLst>
                    <a:ext uri="{9D8B030D-6E8A-4147-A177-3AD203B41FA5}">
                      <a16:colId xmlns:a16="http://schemas.microsoft.com/office/drawing/2014/main" val="20000"/>
                    </a:ext>
                  </a:extLst>
                </a:gridCol>
                <a:gridCol w="1260252">
                  <a:extLst>
                    <a:ext uri="{9D8B030D-6E8A-4147-A177-3AD203B41FA5}">
                      <a16:colId xmlns:a16="http://schemas.microsoft.com/office/drawing/2014/main" val="20001"/>
                    </a:ext>
                  </a:extLst>
                </a:gridCol>
                <a:gridCol w="1260252">
                  <a:extLst>
                    <a:ext uri="{9D8B030D-6E8A-4147-A177-3AD203B41FA5}">
                      <a16:colId xmlns:a16="http://schemas.microsoft.com/office/drawing/2014/main" val="20002"/>
                    </a:ext>
                  </a:extLst>
                </a:gridCol>
                <a:gridCol w="1417847">
                  <a:extLst>
                    <a:ext uri="{9D8B030D-6E8A-4147-A177-3AD203B41FA5}">
                      <a16:colId xmlns:a16="http://schemas.microsoft.com/office/drawing/2014/main" val="20003"/>
                    </a:ext>
                  </a:extLst>
                </a:gridCol>
                <a:gridCol w="1204087">
                  <a:extLst>
                    <a:ext uri="{9D8B030D-6E8A-4147-A177-3AD203B41FA5}">
                      <a16:colId xmlns:a16="http://schemas.microsoft.com/office/drawing/2014/main" val="20004"/>
                    </a:ext>
                  </a:extLst>
                </a:gridCol>
              </a:tblGrid>
              <a:tr h="268667">
                <a:tc>
                  <a:txBody>
                    <a:bodyPr/>
                    <a:lstStyle/>
                    <a:p>
                      <a:pPr algn="ctr"/>
                      <a:r>
                        <a:rPr lang="en-US" sz="1200" dirty="0"/>
                        <a:t>Radionuclide</a:t>
                      </a:r>
                    </a:p>
                  </a:txBody>
                  <a:tcPr/>
                </a:tc>
                <a:tc>
                  <a:txBody>
                    <a:bodyPr/>
                    <a:lstStyle/>
                    <a:p>
                      <a:pPr algn="ctr"/>
                      <a:r>
                        <a:rPr lang="en-US" sz="1200" dirty="0"/>
                        <a:t>Geiger Detector</a:t>
                      </a:r>
                    </a:p>
                  </a:txBody>
                  <a:tcPr>
                    <a:lnB w="12700" cap="flat" cmpd="sng" algn="ctr">
                      <a:solidFill>
                        <a:schemeClr val="tx1"/>
                      </a:solidFill>
                      <a:prstDash val="solid"/>
                      <a:round/>
                      <a:headEnd type="none" w="med" len="med"/>
                      <a:tailEnd type="none" w="med" len="med"/>
                    </a:lnB>
                  </a:tcPr>
                </a:tc>
                <a:tc>
                  <a:txBody>
                    <a:bodyPr/>
                    <a:lstStyle/>
                    <a:p>
                      <a:pPr algn="ctr"/>
                      <a:r>
                        <a:rPr lang="en-US" sz="1200" dirty="0"/>
                        <a:t>Sodium Iodide  Detector</a:t>
                      </a:r>
                    </a:p>
                  </a:txBody>
                  <a:tcPr>
                    <a:lnB w="12700" cap="flat" cmpd="sng" algn="ctr">
                      <a:solidFill>
                        <a:schemeClr val="tx1"/>
                      </a:solidFill>
                      <a:prstDash val="solid"/>
                      <a:round/>
                      <a:headEnd type="none" w="med" len="med"/>
                      <a:tailEnd type="none" w="med" len="med"/>
                    </a:lnB>
                  </a:tcPr>
                </a:tc>
                <a:tc>
                  <a:txBody>
                    <a:bodyPr/>
                    <a:lstStyle/>
                    <a:p>
                      <a:pPr algn="ctr"/>
                      <a:r>
                        <a:rPr lang="en-US" sz="1200" dirty="0"/>
                        <a:t>Liquid Scintillation Counter</a:t>
                      </a:r>
                    </a:p>
                  </a:txBody>
                  <a:tcPr>
                    <a:lnB w="12700" cap="flat" cmpd="sng" algn="ctr">
                      <a:solidFill>
                        <a:schemeClr val="tx1"/>
                      </a:solidFill>
                      <a:prstDash val="solid"/>
                      <a:round/>
                      <a:headEnd type="none" w="med" len="med"/>
                      <a:tailEnd type="none" w="med" len="med"/>
                    </a:lnB>
                  </a:tcPr>
                </a:tc>
                <a:tc>
                  <a:txBody>
                    <a:bodyPr/>
                    <a:lstStyle/>
                    <a:p>
                      <a:pPr algn="ctr"/>
                      <a:r>
                        <a:rPr lang="en-US" sz="1200" dirty="0"/>
                        <a:t>Alpha Detector</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ctr"/>
                      <a:r>
                        <a:rPr lang="en-US" sz="1200" baseline="30000" dirty="0"/>
                        <a:t>14</a:t>
                      </a:r>
                      <a:r>
                        <a:rPr lang="en-US" sz="1200" dirty="0"/>
                        <a:t>C</a:t>
                      </a:r>
                    </a:p>
                  </a:txBody>
                  <a:tcPr>
                    <a:lnR w="12700" cap="flat" cmpd="sng" algn="ctr">
                      <a:solidFill>
                        <a:schemeClr val="tx1"/>
                      </a:solidFill>
                      <a:prstDash val="solid"/>
                      <a:round/>
                      <a:headEnd type="none" w="med" len="med"/>
                      <a:tailEnd type="none" w="med" len="med"/>
                    </a:lnR>
                  </a:tcPr>
                </a:tc>
                <a:tc>
                  <a:txBody>
                    <a:bodyPr/>
                    <a:lstStyle/>
                    <a:p>
                      <a:pPr algn="ctr"/>
                      <a:r>
                        <a:rPr lang="en-US" sz="1200" dirty="0">
                          <a:sym typeface="Wingdings" panose="05000000000000000000" pitchFamily="2" charset="2"/>
                        </a:rPr>
                        <a:t>Poor</a:t>
                      </a:r>
                      <a:r>
                        <a:rPr lang="en-US" sz="1200" baseline="0" dirty="0">
                          <a:sym typeface="Wingdings" panose="05000000000000000000" pitchFamily="2" charset="2"/>
                        </a:rPr>
                        <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200" dirty="0"/>
                        <a:t>No Detection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No Detection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1"/>
                  </a:ext>
                </a:extLst>
              </a:tr>
              <a:tr h="0">
                <a:tc>
                  <a:txBody>
                    <a:bodyPr/>
                    <a:lstStyle/>
                    <a:p>
                      <a:pPr algn="ctr"/>
                      <a:r>
                        <a:rPr lang="en-US" sz="1200" baseline="30000" dirty="0"/>
                        <a:t>3</a:t>
                      </a:r>
                      <a:r>
                        <a:rPr lang="en-US" sz="1200" dirty="0"/>
                        <a:t>H</a:t>
                      </a:r>
                    </a:p>
                  </a:txBody>
                  <a:tcPr>
                    <a:lnR w="12700" cap="flat" cmpd="sng" algn="ctr">
                      <a:solidFill>
                        <a:schemeClr val="tx1"/>
                      </a:solidFill>
                      <a:prstDash val="solid"/>
                      <a:round/>
                      <a:headEnd type="none" w="med" len="med"/>
                      <a:tailEnd type="none" w="med" len="med"/>
                    </a:lnR>
                  </a:tcPr>
                </a:tc>
                <a:tc>
                  <a:txBody>
                    <a:bodyPr/>
                    <a:lstStyle/>
                    <a:p>
                      <a:pPr algn="ctr"/>
                      <a:r>
                        <a:rPr lang="en-US" sz="1200" dirty="0"/>
                        <a:t>No Detection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200" dirty="0"/>
                        <a:t>No Detection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No Detection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2"/>
                  </a:ext>
                </a:extLst>
              </a:tr>
              <a:tr h="0">
                <a:tc>
                  <a:txBody>
                    <a:bodyPr/>
                    <a:lstStyle/>
                    <a:p>
                      <a:pPr algn="ctr"/>
                      <a:r>
                        <a:rPr lang="en-US" sz="1200" baseline="30000" dirty="0"/>
                        <a:t>125</a:t>
                      </a:r>
                      <a:r>
                        <a:rPr lang="en-US" sz="1200" dirty="0"/>
                        <a:t>I</a:t>
                      </a:r>
                    </a:p>
                  </a:txBody>
                  <a:tcPr>
                    <a:lnR w="12700" cap="flat" cmpd="sng" algn="ctr">
                      <a:solidFill>
                        <a:schemeClr val="tx1"/>
                      </a:solidFill>
                      <a:prstDash val="solid"/>
                      <a:round/>
                      <a:headEnd type="none" w="med" len="med"/>
                      <a:tailEnd type="none" w="med" len="med"/>
                    </a:ln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ym typeface="Wingdings" panose="05000000000000000000" pitchFamily="2" charset="2"/>
                        </a:rPr>
                        <a:t>Good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ym typeface="Wingdings" panose="05000000000000000000" pitchFamily="2" charset="2"/>
                        </a:rPr>
                        <a:t>Good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No Detection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3"/>
                  </a:ext>
                </a:extLst>
              </a:tr>
              <a:tr h="118745">
                <a:tc>
                  <a:txBody>
                    <a:bodyPr/>
                    <a:lstStyle/>
                    <a:p>
                      <a:pPr algn="ctr"/>
                      <a:r>
                        <a:rPr lang="en-US" sz="1200" baseline="30000" dirty="0"/>
                        <a:t>131</a:t>
                      </a:r>
                      <a:r>
                        <a:rPr lang="en-US" sz="1200" dirty="0"/>
                        <a:t>I</a:t>
                      </a:r>
                    </a:p>
                  </a:txBody>
                  <a:tcPr>
                    <a:lnR w="12700" cap="flat" cmpd="sng" algn="ctr">
                      <a:solidFill>
                        <a:schemeClr val="tx1"/>
                      </a:solidFill>
                      <a:prstDash val="solid"/>
                      <a:round/>
                      <a:headEnd type="none" w="med" len="med"/>
                      <a:tailEnd type="none" w="med" len="med"/>
                    </a:ln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ym typeface="Wingdings" panose="05000000000000000000" pitchFamily="2" charset="2"/>
                        </a:rPr>
                        <a:t>Good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No Detection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4"/>
                  </a:ext>
                </a:extLst>
              </a:tr>
              <a:tr h="194945">
                <a:tc>
                  <a:txBody>
                    <a:bodyPr/>
                    <a:lstStyle/>
                    <a:p>
                      <a:pPr algn="ctr"/>
                      <a:r>
                        <a:rPr lang="en-US" sz="1200" baseline="30000" dirty="0"/>
                        <a:t>32</a:t>
                      </a:r>
                      <a:r>
                        <a:rPr lang="en-US" sz="1200" dirty="0"/>
                        <a:t>P</a:t>
                      </a:r>
                    </a:p>
                  </a:txBody>
                  <a:tcPr>
                    <a:lnR w="12700" cap="flat" cmpd="sng" algn="ctr">
                      <a:solidFill>
                        <a:schemeClr val="tx1"/>
                      </a:solidFill>
                      <a:prstDash val="solid"/>
                      <a:round/>
                      <a:headEnd type="none" w="med" len="med"/>
                      <a:tailEnd type="none" w="med" len="med"/>
                    </a:lnR>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200" dirty="0"/>
                        <a:t>No Detection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No Detection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5"/>
                  </a:ext>
                </a:extLst>
              </a:tr>
              <a:tr h="147320">
                <a:tc>
                  <a:txBody>
                    <a:bodyPr/>
                    <a:lstStyle/>
                    <a:p>
                      <a:pPr algn="ctr"/>
                      <a:r>
                        <a:rPr lang="en-US" sz="1200" baseline="30000" dirty="0"/>
                        <a:t>35</a:t>
                      </a:r>
                      <a:r>
                        <a:rPr lang="en-US" sz="1200" baseline="0" dirty="0"/>
                        <a:t>S</a:t>
                      </a:r>
                      <a:endParaRPr lang="en-US" sz="1200" dirty="0"/>
                    </a:p>
                  </a:txBody>
                  <a:tcPr>
                    <a:lnR w="12700" cap="flat" cmpd="sng" algn="ctr">
                      <a:solidFill>
                        <a:schemeClr val="tx1"/>
                      </a:solidFill>
                      <a:prstDash val="solid"/>
                      <a:round/>
                      <a:headEnd type="none" w="med" len="med"/>
                      <a:tailEnd type="none" w="med" len="med"/>
                    </a:lnR>
                  </a:tcPr>
                </a:tc>
                <a:tc>
                  <a:txBody>
                    <a:bodyPr/>
                    <a:lstStyle/>
                    <a:p>
                      <a:pPr algn="ctr"/>
                      <a:r>
                        <a:rPr lang="en-US" sz="1200" dirty="0">
                          <a:sym typeface="Wingdings" panose="05000000000000000000" pitchFamily="2" charset="2"/>
                        </a:rPr>
                        <a:t>Poor</a:t>
                      </a:r>
                      <a:r>
                        <a:rPr lang="en-US" sz="1200" baseline="0" dirty="0">
                          <a:sym typeface="Wingdings" panose="05000000000000000000" pitchFamily="2" charset="2"/>
                        </a:rPr>
                        <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200" dirty="0"/>
                        <a:t>No Detection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No Detection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6"/>
                  </a:ext>
                </a:extLst>
              </a:tr>
              <a:tr h="185420">
                <a:tc>
                  <a:txBody>
                    <a:bodyPr/>
                    <a:lstStyle/>
                    <a:p>
                      <a:pPr algn="ctr"/>
                      <a:r>
                        <a:rPr lang="en-US" sz="1200" baseline="30000" dirty="0"/>
                        <a:t>99m</a:t>
                      </a:r>
                      <a:r>
                        <a:rPr lang="en-US" sz="1200" dirty="0"/>
                        <a:t>Tc</a:t>
                      </a:r>
                    </a:p>
                  </a:txBody>
                  <a:tcPr>
                    <a:lnR w="12700" cap="flat" cmpd="sng" algn="ctr">
                      <a:solidFill>
                        <a:schemeClr val="tx1"/>
                      </a:solidFill>
                      <a:prstDash val="solid"/>
                      <a:round/>
                      <a:headEnd type="none" w="med" len="med"/>
                      <a:tailEnd type="none" w="med" len="med"/>
                    </a:ln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ym typeface="Wingdings" panose="05000000000000000000" pitchFamily="2" charset="2"/>
                        </a:rPr>
                        <a:t>Good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ym typeface="Wingdings" panose="05000000000000000000" pitchFamily="2" charset="2"/>
                        </a:rPr>
                        <a:t>Good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No Detection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7"/>
                  </a:ext>
                </a:extLst>
              </a:tr>
              <a:tr h="185420">
                <a:tc>
                  <a:txBody>
                    <a:bodyPr/>
                    <a:lstStyle/>
                    <a:p>
                      <a:pPr algn="ctr"/>
                      <a:r>
                        <a:rPr lang="en-US" sz="1200" baseline="30000" dirty="0"/>
                        <a:t>18</a:t>
                      </a:r>
                      <a:r>
                        <a:rPr lang="en-US" sz="1200" dirty="0"/>
                        <a:t>F</a:t>
                      </a:r>
                    </a:p>
                  </a:txBody>
                  <a:tcPr>
                    <a:lnR w="12700" cap="flat" cmpd="sng" algn="ctr">
                      <a:solidFill>
                        <a:schemeClr val="tx1"/>
                      </a:solidFill>
                      <a:prstDash val="solid"/>
                      <a:round/>
                      <a:headEnd type="none" w="med" len="med"/>
                      <a:tailEnd type="none" w="med" len="med"/>
                    </a:ln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ym typeface="Wingdings" panose="05000000000000000000" pitchFamily="2" charset="2"/>
                        </a:rPr>
                        <a:t>Good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No Detection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8"/>
                  </a:ext>
                </a:extLst>
              </a:tr>
              <a:tr h="223520">
                <a:tc>
                  <a:txBody>
                    <a:bodyPr/>
                    <a:lstStyle/>
                    <a:p>
                      <a:pPr algn="ctr"/>
                      <a:r>
                        <a:rPr lang="en-US" sz="1200" baseline="30000" dirty="0"/>
                        <a:t>45</a:t>
                      </a:r>
                      <a:r>
                        <a:rPr lang="en-US" sz="1200" dirty="0"/>
                        <a:t>Ca</a:t>
                      </a:r>
                    </a:p>
                  </a:txBody>
                  <a:tcPr>
                    <a:lnR w="12700" cap="flat" cmpd="sng" algn="ctr">
                      <a:solidFill>
                        <a:schemeClr val="tx1"/>
                      </a:solidFill>
                      <a:prstDash val="solid"/>
                      <a:round/>
                      <a:headEnd type="none" w="med" len="med"/>
                      <a:tailEnd type="none" w="med" len="med"/>
                    </a:ln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ym typeface="Wingdings" panose="05000000000000000000" pitchFamily="2" charset="2"/>
                        </a:rPr>
                        <a:t>Good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200" dirty="0"/>
                        <a:t>No Detection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No Detection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9"/>
                  </a:ext>
                </a:extLst>
              </a:tr>
              <a:tr h="175895">
                <a:tc>
                  <a:txBody>
                    <a:bodyPr/>
                    <a:lstStyle/>
                    <a:p>
                      <a:pPr algn="ctr"/>
                      <a:r>
                        <a:rPr lang="en-US" sz="1200" baseline="30000" dirty="0"/>
                        <a:t>238</a:t>
                      </a:r>
                      <a:r>
                        <a:rPr lang="en-US" sz="1200" dirty="0"/>
                        <a:t>U</a:t>
                      </a:r>
                    </a:p>
                  </a:txBody>
                  <a:tcPr>
                    <a:lnR w="12700" cap="flat" cmpd="sng" algn="ctr">
                      <a:solidFill>
                        <a:schemeClr val="tx1"/>
                      </a:solidFill>
                      <a:prstDash val="solid"/>
                      <a:round/>
                      <a:headEnd type="none" w="med" len="med"/>
                      <a:tailEnd type="none" w="med" len="med"/>
                    </a:lnR>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10"/>
                  </a:ext>
                </a:extLst>
              </a:tr>
              <a:tr h="0">
                <a:tc>
                  <a:txBody>
                    <a:bodyPr/>
                    <a:lstStyle/>
                    <a:p>
                      <a:pPr algn="ctr"/>
                      <a:r>
                        <a:rPr lang="en-US" sz="1200" baseline="30000" dirty="0"/>
                        <a:t>232</a:t>
                      </a:r>
                      <a:r>
                        <a:rPr lang="en-US" sz="1200" dirty="0"/>
                        <a:t>Th</a:t>
                      </a:r>
                    </a:p>
                  </a:txBody>
                  <a:tcPr>
                    <a:lnR w="12700" cap="flat" cmpd="sng" algn="ctr">
                      <a:solidFill>
                        <a:schemeClr val="tx1"/>
                      </a:solidFill>
                      <a:prstDash val="solid"/>
                      <a:round/>
                      <a:headEnd type="none" w="med" len="med"/>
                      <a:tailEnd type="none" w="med" len="med"/>
                    </a:lnR>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11"/>
                  </a:ext>
                </a:extLst>
              </a:tr>
            </a:tbl>
          </a:graphicData>
        </a:graphic>
      </p:graphicFrame>
      <p:sp>
        <p:nvSpPr>
          <p:cNvPr id="7" name="Rectangle 6"/>
          <p:cNvSpPr/>
          <p:nvPr/>
        </p:nvSpPr>
        <p:spPr>
          <a:xfrm>
            <a:off x="457200" y="1445807"/>
            <a:ext cx="8235950" cy="830997"/>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When performing surveys, make sure you are using the correct detection method. The table below lists most common isotopes used and the recommended detection method. If possible, you should use the ‘best’ detection method.  </a:t>
            </a:r>
          </a:p>
        </p:txBody>
      </p:sp>
      <p:graphicFrame>
        <p:nvGraphicFramePr>
          <p:cNvPr id="3" name="Table 2" title="Legend"/>
          <p:cNvGraphicFramePr>
            <a:graphicFrameLocks noGrp="1"/>
          </p:cNvGraphicFramePr>
          <p:nvPr>
            <p:extLst>
              <p:ext uri="{D42A27DB-BD31-4B8C-83A1-F6EECF244321}">
                <p14:modId xmlns:p14="http://schemas.microsoft.com/office/powerpoint/2010/main" val="4264819613"/>
              </p:ext>
            </p:extLst>
          </p:nvPr>
        </p:nvGraphicFramePr>
        <p:xfrm>
          <a:off x="7323588" y="3515579"/>
          <a:ext cx="1820412" cy="1198880"/>
        </p:xfrm>
        <a:graphic>
          <a:graphicData uri="http://schemas.openxmlformats.org/drawingml/2006/table">
            <a:tbl>
              <a:tblPr firstRow="1" bandRow="1">
                <a:tableStyleId>{5C22544A-7EE6-4342-B048-85BDC9FD1C3A}</a:tableStyleId>
              </a:tblPr>
              <a:tblGrid>
                <a:gridCol w="385894">
                  <a:extLst>
                    <a:ext uri="{9D8B030D-6E8A-4147-A177-3AD203B41FA5}">
                      <a16:colId xmlns:a16="http://schemas.microsoft.com/office/drawing/2014/main" val="20000"/>
                    </a:ext>
                  </a:extLst>
                </a:gridCol>
                <a:gridCol w="1434518">
                  <a:extLst>
                    <a:ext uri="{9D8B030D-6E8A-4147-A177-3AD203B41FA5}">
                      <a16:colId xmlns:a16="http://schemas.microsoft.com/office/drawing/2014/main" val="20001"/>
                    </a:ext>
                  </a:extLst>
                </a:gridCol>
              </a:tblGrid>
              <a:tr h="370840">
                <a:tc>
                  <a:txBody>
                    <a:bodyPr/>
                    <a:lstStyle/>
                    <a:p>
                      <a:r>
                        <a:rPr lang="en-US" dirty="0"/>
                        <a:t> </a:t>
                      </a:r>
                    </a:p>
                  </a:txBody>
                  <a:tcPr>
                    <a:solidFill>
                      <a:srgbClr val="FF0000"/>
                    </a:solidFill>
                  </a:tcPr>
                </a:tc>
                <a:tc>
                  <a:txBody>
                    <a:bodyPr/>
                    <a:lstStyle/>
                    <a:p>
                      <a:pPr algn="ctr"/>
                      <a:r>
                        <a:rPr lang="en-US" sz="1200" b="0" dirty="0">
                          <a:solidFill>
                            <a:schemeClr val="tx1"/>
                          </a:solidFill>
                        </a:rPr>
                        <a:t>Not</a:t>
                      </a:r>
                      <a:r>
                        <a:rPr lang="en-US" sz="1200" b="0" baseline="0" dirty="0">
                          <a:solidFill>
                            <a:schemeClr val="tx1"/>
                          </a:solidFill>
                        </a:rPr>
                        <a:t> Recommended </a:t>
                      </a:r>
                    </a:p>
                    <a:p>
                      <a:pPr algn="ctr"/>
                      <a:r>
                        <a:rPr lang="en-US" sz="1200" b="0" baseline="0" dirty="0">
                          <a:solidFill>
                            <a:schemeClr val="tx1"/>
                          </a:solidFill>
                        </a:rPr>
                        <a:t>– Do Not Use </a:t>
                      </a:r>
                      <a:endParaRPr lang="en-US" sz="1200" b="0" dirty="0">
                        <a:solidFill>
                          <a:schemeClr val="tx1"/>
                        </a:solidFill>
                      </a:endParaRPr>
                    </a:p>
                  </a:txBody>
                  <a:tcPr>
                    <a:noFill/>
                  </a:tcPr>
                </a:tc>
                <a:extLst>
                  <a:ext uri="{0D108BD9-81ED-4DB2-BD59-A6C34878D82A}">
                    <a16:rowId xmlns:a16="http://schemas.microsoft.com/office/drawing/2014/main" val="10000"/>
                  </a:ext>
                </a:extLst>
              </a:tr>
              <a:tr h="370840">
                <a:tc>
                  <a:txBody>
                    <a:bodyPr/>
                    <a:lstStyle/>
                    <a:p>
                      <a:r>
                        <a:rPr lang="en-US" dirty="0"/>
                        <a:t> </a:t>
                      </a:r>
                    </a:p>
                  </a:txBody>
                  <a:tcPr>
                    <a:solidFill>
                      <a:srgbClr val="FFFF00"/>
                    </a:solidFill>
                  </a:tcPr>
                </a:tc>
                <a:tc>
                  <a:txBody>
                    <a:bodyPr/>
                    <a:lstStyle/>
                    <a:p>
                      <a:pPr algn="ctr"/>
                      <a:r>
                        <a:rPr lang="en-US" sz="1200" dirty="0"/>
                        <a:t>Good</a:t>
                      </a:r>
                    </a:p>
                  </a:txBody>
                  <a:tcPr>
                    <a:noFill/>
                  </a:tcPr>
                </a:tc>
                <a:extLst>
                  <a:ext uri="{0D108BD9-81ED-4DB2-BD59-A6C34878D82A}">
                    <a16:rowId xmlns:a16="http://schemas.microsoft.com/office/drawing/2014/main" val="10001"/>
                  </a:ext>
                </a:extLst>
              </a:tr>
              <a:tr h="370840">
                <a:tc>
                  <a:txBody>
                    <a:bodyPr/>
                    <a:lstStyle/>
                    <a:p>
                      <a:r>
                        <a:rPr lang="en-US" dirty="0"/>
                        <a:t> </a:t>
                      </a:r>
                    </a:p>
                  </a:txBody>
                  <a:tcPr>
                    <a:solidFill>
                      <a:srgbClr val="92D050"/>
                    </a:solidFill>
                  </a:tcPr>
                </a:tc>
                <a:tc>
                  <a:txBody>
                    <a:bodyPr/>
                    <a:lstStyle/>
                    <a:p>
                      <a:pPr algn="ctr"/>
                      <a:r>
                        <a:rPr lang="en-US" sz="1200" dirty="0"/>
                        <a:t>Best</a:t>
                      </a:r>
                    </a:p>
                  </a:txBody>
                  <a:tcP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8059537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5431"/>
            <a:ext cx="8493854" cy="748782"/>
          </a:xfrm>
        </p:spPr>
        <p:txBody>
          <a:bodyPr/>
          <a:lstStyle/>
          <a:p>
            <a:r>
              <a:rPr lang="en-US" dirty="0"/>
              <a:t>Contamination vs Background</a:t>
            </a:r>
          </a:p>
        </p:txBody>
      </p:sp>
      <p:sp>
        <p:nvSpPr>
          <p:cNvPr id="3" name="Content Placeholder 2"/>
          <p:cNvSpPr>
            <a:spLocks noGrp="1"/>
          </p:cNvSpPr>
          <p:nvPr>
            <p:ph idx="1"/>
          </p:nvPr>
        </p:nvSpPr>
        <p:spPr>
          <a:xfrm>
            <a:off x="457200" y="1721492"/>
            <a:ext cx="8124092" cy="4221416"/>
          </a:xfrm>
        </p:spPr>
        <p:txBody>
          <a:bodyPr>
            <a:noAutofit/>
          </a:bodyPr>
          <a:lstStyle/>
          <a:p>
            <a:pPr marL="344488" indent="-344488">
              <a:buFont typeface="Arial" panose="020B0604020202020204" pitchFamily="34" charset="0"/>
              <a:buChar char="•"/>
            </a:pPr>
            <a:r>
              <a:rPr lang="en-US" sz="1700" dirty="0"/>
              <a:t>EHS suggests using the following threshold values to distinguish between background radiation and contamination:</a:t>
            </a:r>
          </a:p>
          <a:p>
            <a:pPr marL="687388" lvl="1" indent="-344488">
              <a:buFont typeface="Arial" panose="020B0604020202020204" pitchFamily="34" charset="0"/>
              <a:buChar char="•"/>
            </a:pPr>
            <a:r>
              <a:rPr lang="en-US" sz="1700" dirty="0"/>
              <a:t>Geiger Detector – twice the background count</a:t>
            </a:r>
          </a:p>
          <a:p>
            <a:pPr marL="1031875" lvl="2" indent="-346075">
              <a:buFont typeface="Arial" panose="020B0604020202020204" pitchFamily="34" charset="0"/>
              <a:buChar char="•"/>
            </a:pPr>
            <a:r>
              <a:rPr lang="en-US" sz="1700" dirty="0"/>
              <a:t>For example, if you measure a natural background of 100 counts per minute (</a:t>
            </a:r>
            <a:r>
              <a:rPr lang="en-US" sz="1700" dirty="0" err="1"/>
              <a:t>cpm</a:t>
            </a:r>
            <a:r>
              <a:rPr lang="en-US" sz="1700" dirty="0"/>
              <a:t>), the threshold for contamination should be 200 </a:t>
            </a:r>
            <a:r>
              <a:rPr lang="en-US" sz="1700" dirty="0" err="1"/>
              <a:t>cpm</a:t>
            </a:r>
            <a:r>
              <a:rPr lang="en-US" sz="1700" dirty="0"/>
              <a:t>.</a:t>
            </a:r>
          </a:p>
          <a:p>
            <a:pPr marL="687388" lvl="1" indent="-344488">
              <a:buFont typeface="Arial" panose="020B0604020202020204" pitchFamily="34" charset="0"/>
              <a:buChar char="•"/>
            </a:pPr>
            <a:r>
              <a:rPr lang="en-US" sz="1700" dirty="0"/>
              <a:t>Liquid Scintillation Counter (LSC) – if the sum total of the decays per minute (</a:t>
            </a:r>
            <a:r>
              <a:rPr lang="en-US" sz="1700" dirty="0" err="1"/>
              <a:t>dpm</a:t>
            </a:r>
            <a:r>
              <a:rPr lang="en-US" sz="1700" dirty="0"/>
              <a:t>) exceeds 200</a:t>
            </a:r>
          </a:p>
          <a:p>
            <a:pPr marL="1030288" lvl="2" indent="-344488">
              <a:buFont typeface="Arial" panose="020B0604020202020204" pitchFamily="34" charset="0"/>
              <a:buChar char="•"/>
            </a:pPr>
            <a:r>
              <a:rPr lang="en-US" sz="1700" dirty="0"/>
              <a:t>A sample LSC output is shown below. The DPM for each sample is summed and compared to the threshold value of 200. For sample 2, 5+5+1 =11 which is less than 200 so no contamination. For sample 3, 23+189+31=243 which is greater than 200 so there is contamination.     </a:t>
            </a:r>
          </a:p>
          <a:p>
            <a:pPr marL="344488" indent="-344488">
              <a:buFont typeface="Arial" panose="020B0604020202020204" pitchFamily="34" charset="0"/>
              <a:buChar char="•"/>
            </a:pPr>
            <a:endParaRPr lang="en-US" sz="1800" dirty="0"/>
          </a:p>
        </p:txBody>
      </p:sp>
      <p:graphicFrame>
        <p:nvGraphicFramePr>
          <p:cNvPr id="5" name="Table 4"/>
          <p:cNvGraphicFramePr>
            <a:graphicFrameLocks noGrp="1"/>
          </p:cNvGraphicFramePr>
          <p:nvPr>
            <p:extLst>
              <p:ext uri="{D42A27DB-BD31-4B8C-83A1-F6EECF244321}">
                <p14:modId xmlns:p14="http://schemas.microsoft.com/office/powerpoint/2010/main" val="1473110094"/>
              </p:ext>
            </p:extLst>
          </p:nvPr>
        </p:nvGraphicFramePr>
        <p:xfrm>
          <a:off x="2079417" y="4941368"/>
          <a:ext cx="5249420" cy="1371600"/>
        </p:xfrm>
        <a:graphic>
          <a:graphicData uri="http://schemas.openxmlformats.org/drawingml/2006/table">
            <a:tbl>
              <a:tblPr firstRow="1" bandRow="1">
                <a:tableStyleId>{2D5ABB26-0587-4C30-8999-92F81FD0307C}</a:tableStyleId>
              </a:tblPr>
              <a:tblGrid>
                <a:gridCol w="684530">
                  <a:extLst>
                    <a:ext uri="{9D8B030D-6E8A-4147-A177-3AD203B41FA5}">
                      <a16:colId xmlns:a16="http://schemas.microsoft.com/office/drawing/2014/main" val="20000"/>
                    </a:ext>
                  </a:extLst>
                </a:gridCol>
                <a:gridCol w="946658">
                  <a:extLst>
                    <a:ext uri="{9D8B030D-6E8A-4147-A177-3AD203B41FA5}">
                      <a16:colId xmlns:a16="http://schemas.microsoft.com/office/drawing/2014/main" val="20001"/>
                    </a:ext>
                  </a:extLst>
                </a:gridCol>
                <a:gridCol w="605155">
                  <a:extLst>
                    <a:ext uri="{9D8B030D-6E8A-4147-A177-3AD203B41FA5}">
                      <a16:colId xmlns:a16="http://schemas.microsoft.com/office/drawing/2014/main" val="20002"/>
                    </a:ext>
                  </a:extLst>
                </a:gridCol>
                <a:gridCol w="606743">
                  <a:extLst>
                    <a:ext uri="{9D8B030D-6E8A-4147-A177-3AD203B41FA5}">
                      <a16:colId xmlns:a16="http://schemas.microsoft.com/office/drawing/2014/main" val="20003"/>
                    </a:ext>
                  </a:extLst>
                </a:gridCol>
                <a:gridCol w="598805">
                  <a:extLst>
                    <a:ext uri="{9D8B030D-6E8A-4147-A177-3AD203B41FA5}">
                      <a16:colId xmlns:a16="http://schemas.microsoft.com/office/drawing/2014/main" val="20004"/>
                    </a:ext>
                  </a:extLst>
                </a:gridCol>
                <a:gridCol w="606743">
                  <a:extLst>
                    <a:ext uri="{9D8B030D-6E8A-4147-A177-3AD203B41FA5}">
                      <a16:colId xmlns:a16="http://schemas.microsoft.com/office/drawing/2014/main" val="20005"/>
                    </a:ext>
                  </a:extLst>
                </a:gridCol>
                <a:gridCol w="594043">
                  <a:extLst>
                    <a:ext uri="{9D8B030D-6E8A-4147-A177-3AD203B41FA5}">
                      <a16:colId xmlns:a16="http://schemas.microsoft.com/office/drawing/2014/main" val="20006"/>
                    </a:ext>
                  </a:extLst>
                </a:gridCol>
                <a:gridCol w="606743">
                  <a:extLst>
                    <a:ext uri="{9D8B030D-6E8A-4147-A177-3AD203B41FA5}">
                      <a16:colId xmlns:a16="http://schemas.microsoft.com/office/drawing/2014/main" val="20007"/>
                    </a:ext>
                  </a:extLst>
                </a:gridCol>
              </a:tblGrid>
              <a:tr h="203200">
                <a:tc>
                  <a:txBody>
                    <a:bodyPr/>
                    <a:lstStyle/>
                    <a:p>
                      <a:pPr algn="ctr"/>
                      <a:r>
                        <a:rPr lang="en-US" sz="1200" dirty="0"/>
                        <a:t>Sample</a:t>
                      </a:r>
                    </a:p>
                  </a:txBody>
                  <a:tcPr/>
                </a:tc>
                <a:tc>
                  <a:txBody>
                    <a:bodyPr/>
                    <a:lstStyle/>
                    <a:p>
                      <a:pPr algn="ctr"/>
                      <a:r>
                        <a:rPr lang="en-US" sz="1200" dirty="0"/>
                        <a:t>Count Time</a:t>
                      </a:r>
                    </a:p>
                  </a:txBody>
                  <a:tcPr/>
                </a:tc>
                <a:tc>
                  <a:txBody>
                    <a:bodyPr/>
                    <a:lstStyle/>
                    <a:p>
                      <a:pPr algn="ctr"/>
                      <a:r>
                        <a:rPr lang="en-US" sz="1200" dirty="0"/>
                        <a:t>CPMA</a:t>
                      </a:r>
                    </a:p>
                  </a:txBody>
                  <a:tcPr/>
                </a:tc>
                <a:tc>
                  <a:txBody>
                    <a:bodyPr/>
                    <a:lstStyle/>
                    <a:p>
                      <a:pPr algn="ctr"/>
                      <a:r>
                        <a:rPr lang="en-US" sz="1200" dirty="0"/>
                        <a:t>DPM1</a:t>
                      </a:r>
                    </a:p>
                  </a:txBody>
                  <a:tcPr/>
                </a:tc>
                <a:tc>
                  <a:txBody>
                    <a:bodyPr/>
                    <a:lstStyle/>
                    <a:p>
                      <a:pPr algn="ctr"/>
                      <a:r>
                        <a:rPr lang="en-US" sz="1200" dirty="0"/>
                        <a:t>CPMB</a:t>
                      </a:r>
                    </a:p>
                  </a:txBody>
                  <a:tcPr/>
                </a:tc>
                <a:tc>
                  <a:txBody>
                    <a:bodyPr/>
                    <a:lstStyle/>
                    <a:p>
                      <a:pPr algn="ctr"/>
                      <a:r>
                        <a:rPr lang="en-US" sz="1200" dirty="0"/>
                        <a:t>DPM2</a:t>
                      </a:r>
                    </a:p>
                  </a:txBody>
                  <a:tcPr/>
                </a:tc>
                <a:tc>
                  <a:txBody>
                    <a:bodyPr/>
                    <a:lstStyle/>
                    <a:p>
                      <a:pPr algn="ctr"/>
                      <a:r>
                        <a:rPr lang="en-US" sz="1200" dirty="0"/>
                        <a:t>CPMC</a:t>
                      </a:r>
                    </a:p>
                  </a:txBody>
                  <a:tcPr/>
                </a:tc>
                <a:tc>
                  <a:txBody>
                    <a:bodyPr/>
                    <a:lstStyle/>
                    <a:p>
                      <a:pPr algn="ctr"/>
                      <a:r>
                        <a:rPr lang="en-US" sz="1200" dirty="0"/>
                        <a:t>DPM3</a:t>
                      </a:r>
                    </a:p>
                  </a:txBody>
                  <a:tcPr/>
                </a:tc>
                <a:extLst>
                  <a:ext uri="{0D108BD9-81ED-4DB2-BD59-A6C34878D82A}">
                    <a16:rowId xmlns:a16="http://schemas.microsoft.com/office/drawing/2014/main" val="10000"/>
                  </a:ext>
                </a:extLst>
              </a:tr>
              <a:tr h="0">
                <a:tc>
                  <a:txBody>
                    <a:bodyPr/>
                    <a:lstStyle/>
                    <a:p>
                      <a:pPr algn="ctr"/>
                      <a:r>
                        <a:rPr lang="en-US" sz="1200" dirty="0"/>
                        <a:t>1</a:t>
                      </a:r>
                    </a:p>
                  </a:txBody>
                  <a:tcPr/>
                </a:tc>
                <a:tc>
                  <a:txBody>
                    <a:bodyPr/>
                    <a:lstStyle/>
                    <a:p>
                      <a:pPr algn="ctr"/>
                      <a:r>
                        <a:rPr lang="en-US" sz="1200" dirty="0"/>
                        <a:t>10</a:t>
                      </a:r>
                    </a:p>
                  </a:txBody>
                  <a:tcPr/>
                </a:tc>
                <a:tc>
                  <a:txBody>
                    <a:bodyPr/>
                    <a:lstStyle/>
                    <a:p>
                      <a:pPr algn="ctr"/>
                      <a:r>
                        <a:rPr lang="en-US" sz="1200" dirty="0"/>
                        <a:t>5</a:t>
                      </a:r>
                    </a:p>
                  </a:txBody>
                  <a:tcPr/>
                </a:tc>
                <a:tc>
                  <a:txBody>
                    <a:bodyPr/>
                    <a:lstStyle/>
                    <a:p>
                      <a:pPr algn="ctr"/>
                      <a:r>
                        <a:rPr lang="en-US" sz="1200" dirty="0"/>
                        <a:t>0</a:t>
                      </a:r>
                    </a:p>
                  </a:txBody>
                  <a:tcPr/>
                </a:tc>
                <a:tc>
                  <a:txBody>
                    <a:bodyPr/>
                    <a:lstStyle/>
                    <a:p>
                      <a:pPr algn="ctr"/>
                      <a:r>
                        <a:rPr lang="en-US" sz="1200" dirty="0"/>
                        <a:t>9</a:t>
                      </a:r>
                    </a:p>
                  </a:txBody>
                  <a:tcPr/>
                </a:tc>
                <a:tc>
                  <a:txBody>
                    <a:bodyPr/>
                    <a:lstStyle/>
                    <a:p>
                      <a:pPr algn="ctr"/>
                      <a:r>
                        <a:rPr lang="en-US" sz="1200" dirty="0"/>
                        <a:t>0</a:t>
                      </a:r>
                    </a:p>
                  </a:txBody>
                  <a:tcPr/>
                </a:tc>
                <a:tc>
                  <a:txBody>
                    <a:bodyPr/>
                    <a:lstStyle/>
                    <a:p>
                      <a:pPr algn="ctr"/>
                      <a:r>
                        <a:rPr lang="en-US" sz="1200" dirty="0"/>
                        <a:t>2</a:t>
                      </a:r>
                    </a:p>
                  </a:txBody>
                  <a:tcPr/>
                </a:tc>
                <a:tc>
                  <a:txBody>
                    <a:bodyPr/>
                    <a:lstStyle/>
                    <a:p>
                      <a:pPr algn="ctr"/>
                      <a:r>
                        <a:rPr lang="en-US" sz="1200" dirty="0"/>
                        <a:t>0</a:t>
                      </a:r>
                    </a:p>
                  </a:txBody>
                  <a:tcPr/>
                </a:tc>
                <a:extLst>
                  <a:ext uri="{0D108BD9-81ED-4DB2-BD59-A6C34878D82A}">
                    <a16:rowId xmlns:a16="http://schemas.microsoft.com/office/drawing/2014/main" val="10001"/>
                  </a:ext>
                </a:extLst>
              </a:tr>
              <a:tr h="0">
                <a:tc>
                  <a:txBody>
                    <a:bodyPr/>
                    <a:lstStyle/>
                    <a:p>
                      <a:pPr algn="ctr"/>
                      <a:r>
                        <a:rPr lang="en-US" sz="1200" dirty="0"/>
                        <a:t>2</a:t>
                      </a:r>
                    </a:p>
                  </a:txBody>
                  <a:tcPr>
                    <a:noFill/>
                  </a:tcPr>
                </a:tc>
                <a:tc>
                  <a:txBody>
                    <a:bodyPr/>
                    <a:lstStyle/>
                    <a:p>
                      <a:pPr algn="ctr"/>
                      <a:r>
                        <a:rPr lang="en-US" sz="1200" dirty="0"/>
                        <a:t>1</a:t>
                      </a:r>
                    </a:p>
                  </a:txBody>
                  <a:tcPr>
                    <a:noFill/>
                  </a:tcPr>
                </a:tc>
                <a:tc>
                  <a:txBody>
                    <a:bodyPr/>
                    <a:lstStyle/>
                    <a:p>
                      <a:pPr algn="ctr"/>
                      <a:r>
                        <a:rPr lang="en-US" sz="1200" dirty="0"/>
                        <a:t>3</a:t>
                      </a:r>
                    </a:p>
                  </a:txBody>
                  <a:tcPr>
                    <a:noFill/>
                  </a:tcPr>
                </a:tc>
                <a:tc>
                  <a:txBody>
                    <a:bodyPr/>
                    <a:lstStyle/>
                    <a:p>
                      <a:pPr algn="ctr"/>
                      <a:r>
                        <a:rPr lang="en-US" sz="1200" dirty="0"/>
                        <a:t>5</a:t>
                      </a:r>
                    </a:p>
                  </a:txBody>
                  <a:tcPr>
                    <a:noFill/>
                  </a:tcPr>
                </a:tc>
                <a:tc>
                  <a:txBody>
                    <a:bodyPr/>
                    <a:lstStyle/>
                    <a:p>
                      <a:pPr algn="ctr"/>
                      <a:r>
                        <a:rPr lang="en-US" sz="1200" dirty="0"/>
                        <a:t>5</a:t>
                      </a:r>
                    </a:p>
                  </a:txBody>
                  <a:tcPr>
                    <a:noFill/>
                  </a:tcPr>
                </a:tc>
                <a:tc>
                  <a:txBody>
                    <a:bodyPr/>
                    <a:lstStyle/>
                    <a:p>
                      <a:pPr algn="ctr"/>
                      <a:r>
                        <a:rPr lang="en-US" sz="1200" dirty="0"/>
                        <a:t>5</a:t>
                      </a:r>
                    </a:p>
                  </a:txBody>
                  <a:tcPr>
                    <a:noFill/>
                  </a:tcPr>
                </a:tc>
                <a:tc>
                  <a:txBody>
                    <a:bodyPr/>
                    <a:lstStyle/>
                    <a:p>
                      <a:pPr algn="ctr"/>
                      <a:r>
                        <a:rPr lang="en-US" sz="1200" dirty="0"/>
                        <a:t>1</a:t>
                      </a:r>
                    </a:p>
                  </a:txBody>
                  <a:tcPr>
                    <a:noFill/>
                  </a:tcPr>
                </a:tc>
                <a:tc>
                  <a:txBody>
                    <a:bodyPr/>
                    <a:lstStyle/>
                    <a:p>
                      <a:pPr algn="ctr"/>
                      <a:r>
                        <a:rPr lang="en-US" sz="1200" dirty="0"/>
                        <a:t>1</a:t>
                      </a:r>
                    </a:p>
                  </a:txBody>
                  <a:tcPr>
                    <a:noFill/>
                  </a:tcPr>
                </a:tc>
                <a:extLst>
                  <a:ext uri="{0D108BD9-81ED-4DB2-BD59-A6C34878D82A}">
                    <a16:rowId xmlns:a16="http://schemas.microsoft.com/office/drawing/2014/main" val="10002"/>
                  </a:ext>
                </a:extLst>
              </a:tr>
              <a:tr h="0">
                <a:tc>
                  <a:txBody>
                    <a:bodyPr/>
                    <a:lstStyle/>
                    <a:p>
                      <a:pPr algn="ctr"/>
                      <a:r>
                        <a:rPr lang="en-US" sz="1200" dirty="0"/>
                        <a:t>3</a:t>
                      </a:r>
                    </a:p>
                  </a:txBody>
                  <a:tcPr>
                    <a:solidFill>
                      <a:srgbClr val="FF0000"/>
                    </a:solidFill>
                  </a:tcPr>
                </a:tc>
                <a:tc>
                  <a:txBody>
                    <a:bodyPr/>
                    <a:lstStyle/>
                    <a:p>
                      <a:pPr algn="ctr"/>
                      <a:r>
                        <a:rPr lang="en-US" sz="1200" dirty="0"/>
                        <a:t>1</a:t>
                      </a:r>
                    </a:p>
                  </a:txBody>
                  <a:tcPr>
                    <a:solidFill>
                      <a:srgbClr val="FF0000"/>
                    </a:solidFill>
                  </a:tcPr>
                </a:tc>
                <a:tc>
                  <a:txBody>
                    <a:bodyPr/>
                    <a:lstStyle/>
                    <a:p>
                      <a:pPr algn="ctr"/>
                      <a:r>
                        <a:rPr lang="en-US" sz="1200" dirty="0"/>
                        <a:t>15</a:t>
                      </a:r>
                    </a:p>
                  </a:txBody>
                  <a:tcPr>
                    <a:solidFill>
                      <a:srgbClr val="FF0000"/>
                    </a:solidFill>
                  </a:tcPr>
                </a:tc>
                <a:tc>
                  <a:txBody>
                    <a:bodyPr/>
                    <a:lstStyle/>
                    <a:p>
                      <a:pPr algn="ctr"/>
                      <a:r>
                        <a:rPr lang="en-US" sz="1200" dirty="0"/>
                        <a:t>23</a:t>
                      </a:r>
                    </a:p>
                  </a:txBody>
                  <a:tcPr>
                    <a:solidFill>
                      <a:srgbClr val="FF0000"/>
                    </a:solidFill>
                  </a:tcPr>
                </a:tc>
                <a:tc>
                  <a:txBody>
                    <a:bodyPr/>
                    <a:lstStyle/>
                    <a:p>
                      <a:pPr algn="ctr"/>
                      <a:r>
                        <a:rPr lang="en-US" sz="1200" dirty="0"/>
                        <a:t>180</a:t>
                      </a:r>
                    </a:p>
                  </a:txBody>
                  <a:tcPr>
                    <a:solidFill>
                      <a:srgbClr val="FF0000"/>
                    </a:solidFill>
                  </a:tcPr>
                </a:tc>
                <a:tc>
                  <a:txBody>
                    <a:bodyPr/>
                    <a:lstStyle/>
                    <a:p>
                      <a:pPr algn="ctr"/>
                      <a:r>
                        <a:rPr lang="en-US" sz="1200" dirty="0"/>
                        <a:t>189</a:t>
                      </a:r>
                    </a:p>
                  </a:txBody>
                  <a:tcPr>
                    <a:solidFill>
                      <a:srgbClr val="FF0000"/>
                    </a:solidFill>
                  </a:tcPr>
                </a:tc>
                <a:tc>
                  <a:txBody>
                    <a:bodyPr/>
                    <a:lstStyle/>
                    <a:p>
                      <a:pPr algn="ctr"/>
                      <a:r>
                        <a:rPr lang="en-US" sz="1200" dirty="0"/>
                        <a:t>30</a:t>
                      </a:r>
                    </a:p>
                  </a:txBody>
                  <a:tcPr>
                    <a:solidFill>
                      <a:srgbClr val="FF0000"/>
                    </a:solidFill>
                  </a:tcPr>
                </a:tc>
                <a:tc>
                  <a:txBody>
                    <a:bodyPr/>
                    <a:lstStyle/>
                    <a:p>
                      <a:pPr algn="ctr"/>
                      <a:r>
                        <a:rPr lang="en-US" sz="1200" dirty="0"/>
                        <a:t>31</a:t>
                      </a:r>
                    </a:p>
                  </a:txBody>
                  <a:tcPr>
                    <a:solidFill>
                      <a:srgbClr val="FF0000"/>
                    </a:solidFill>
                  </a:tcPr>
                </a:tc>
                <a:extLst>
                  <a:ext uri="{0D108BD9-81ED-4DB2-BD59-A6C34878D82A}">
                    <a16:rowId xmlns:a16="http://schemas.microsoft.com/office/drawing/2014/main" val="10003"/>
                  </a:ext>
                </a:extLst>
              </a:tr>
              <a:tr h="0">
                <a:tc>
                  <a:txBody>
                    <a:bodyPr/>
                    <a:lstStyle/>
                    <a:p>
                      <a:pPr algn="ctr"/>
                      <a:r>
                        <a:rPr lang="en-US" sz="1200" dirty="0"/>
                        <a:t>4</a:t>
                      </a:r>
                    </a:p>
                  </a:txBody>
                  <a:tcPr>
                    <a:noFill/>
                  </a:tcPr>
                </a:tc>
                <a:tc>
                  <a:txBody>
                    <a:bodyPr/>
                    <a:lstStyle/>
                    <a:p>
                      <a:pPr algn="ctr"/>
                      <a:r>
                        <a:rPr lang="en-US" sz="1200" dirty="0"/>
                        <a:t>1</a:t>
                      </a:r>
                    </a:p>
                  </a:txBody>
                  <a:tcPr>
                    <a:noFill/>
                  </a:tcPr>
                </a:tc>
                <a:tc>
                  <a:txBody>
                    <a:bodyPr/>
                    <a:lstStyle/>
                    <a:p>
                      <a:pPr algn="ctr"/>
                      <a:r>
                        <a:rPr lang="en-US" sz="1200" dirty="0"/>
                        <a:t>2</a:t>
                      </a:r>
                    </a:p>
                  </a:txBody>
                  <a:tcPr>
                    <a:noFill/>
                  </a:tcPr>
                </a:tc>
                <a:tc>
                  <a:txBody>
                    <a:bodyPr/>
                    <a:lstStyle/>
                    <a:p>
                      <a:pPr algn="ctr"/>
                      <a:r>
                        <a:rPr lang="en-US" sz="1200" dirty="0"/>
                        <a:t>3</a:t>
                      </a:r>
                    </a:p>
                  </a:txBody>
                  <a:tcPr>
                    <a:noFill/>
                  </a:tcPr>
                </a:tc>
                <a:tc>
                  <a:txBody>
                    <a:bodyPr/>
                    <a:lstStyle/>
                    <a:p>
                      <a:pPr algn="ctr"/>
                      <a:r>
                        <a:rPr lang="en-US" sz="1200" dirty="0"/>
                        <a:t>20</a:t>
                      </a:r>
                    </a:p>
                  </a:txBody>
                  <a:tcPr>
                    <a:noFill/>
                  </a:tcPr>
                </a:tc>
                <a:tc>
                  <a:txBody>
                    <a:bodyPr/>
                    <a:lstStyle/>
                    <a:p>
                      <a:pPr algn="ctr"/>
                      <a:r>
                        <a:rPr lang="en-US" sz="1200" dirty="0"/>
                        <a:t>21</a:t>
                      </a:r>
                    </a:p>
                  </a:txBody>
                  <a:tcPr>
                    <a:noFill/>
                  </a:tcPr>
                </a:tc>
                <a:tc>
                  <a:txBody>
                    <a:bodyPr/>
                    <a:lstStyle/>
                    <a:p>
                      <a:pPr algn="ctr"/>
                      <a:r>
                        <a:rPr lang="en-US" sz="1200" dirty="0"/>
                        <a:t>4</a:t>
                      </a:r>
                    </a:p>
                  </a:txBody>
                  <a:tcPr>
                    <a:noFill/>
                  </a:tcPr>
                </a:tc>
                <a:tc>
                  <a:txBody>
                    <a:bodyPr/>
                    <a:lstStyle/>
                    <a:p>
                      <a:pPr algn="ctr"/>
                      <a:r>
                        <a:rPr lang="en-US" sz="1200" dirty="0"/>
                        <a:t>4</a:t>
                      </a:r>
                    </a:p>
                  </a:txBody>
                  <a:tcP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724194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15431"/>
            <a:ext cx="9058275" cy="748782"/>
          </a:xfrm>
        </p:spPr>
        <p:txBody>
          <a:bodyPr/>
          <a:lstStyle/>
          <a:p>
            <a:r>
              <a:rPr lang="en-US" dirty="0"/>
              <a:t>Preoperational check &amp; technique</a:t>
            </a:r>
          </a:p>
        </p:txBody>
      </p:sp>
      <p:sp>
        <p:nvSpPr>
          <p:cNvPr id="3" name="Content Placeholder 2"/>
          <p:cNvSpPr>
            <a:spLocks noGrp="1"/>
          </p:cNvSpPr>
          <p:nvPr>
            <p:ph idx="1"/>
          </p:nvPr>
        </p:nvSpPr>
        <p:spPr>
          <a:xfrm>
            <a:off x="457199" y="1721492"/>
            <a:ext cx="5267325" cy="4221416"/>
          </a:xfrm>
        </p:spPr>
        <p:txBody>
          <a:bodyPr>
            <a:normAutofit fontScale="85000" lnSpcReduction="10000"/>
          </a:bodyPr>
          <a:lstStyle/>
          <a:p>
            <a:pPr marL="342900" indent="-342900">
              <a:buFont typeface="Arial" panose="020B0604020202020204" pitchFamily="34" charset="0"/>
              <a:buChar char="•"/>
            </a:pPr>
            <a:r>
              <a:rPr lang="en-US" dirty="0"/>
              <a:t>Before using a detector, users must perform a preoperational check </a:t>
            </a:r>
          </a:p>
          <a:p>
            <a:pPr lvl="2">
              <a:buFont typeface="Arial" panose="020B0604020202020204" pitchFamily="34" charset="0"/>
              <a:buChar char="•"/>
            </a:pPr>
            <a:r>
              <a:rPr lang="en-US" dirty="0"/>
              <a:t>When checking the detector the user should:</a:t>
            </a:r>
          </a:p>
          <a:p>
            <a:pPr marL="1028700" lvl="2">
              <a:buFont typeface="Arial" panose="020B0604020202020204" pitchFamily="34" charset="0"/>
              <a:buChar char="•"/>
            </a:pPr>
            <a:r>
              <a:rPr lang="en-US" dirty="0"/>
              <a:t>Visually inspect the detector for damage</a:t>
            </a:r>
          </a:p>
          <a:p>
            <a:pPr marL="1028700" lvl="2">
              <a:buFont typeface="Arial" panose="020B0604020202020204" pitchFamily="34" charset="0"/>
              <a:buChar char="•"/>
            </a:pPr>
            <a:r>
              <a:rPr lang="en-US" dirty="0"/>
              <a:t>Check the battery to see if it has sufficient power</a:t>
            </a:r>
          </a:p>
          <a:p>
            <a:pPr marL="1028700" lvl="2">
              <a:buFont typeface="Arial" panose="020B0604020202020204" pitchFamily="34" charset="0"/>
              <a:buChar char="•"/>
            </a:pPr>
            <a:r>
              <a:rPr lang="en-US" dirty="0"/>
              <a:t>Expose the detector to a source of radiation to see if it responds to the radiation</a:t>
            </a:r>
          </a:p>
          <a:p>
            <a:pPr marL="685800" lvl="1">
              <a:buFont typeface="Arial" panose="020B0604020202020204" pitchFamily="34" charset="0"/>
              <a:buChar char="•"/>
            </a:pPr>
            <a:r>
              <a:rPr lang="en-US" dirty="0"/>
              <a:t>Do not use the detector if it doesn’t pass the preoperational checks.</a:t>
            </a:r>
          </a:p>
          <a:p>
            <a:pPr marL="342900" indent="-342900">
              <a:buFont typeface="Arial" panose="020B0604020202020204" pitchFamily="34" charset="0"/>
              <a:buChar char="•"/>
            </a:pPr>
            <a:r>
              <a:rPr lang="en-US" dirty="0"/>
              <a:t>When using a detector, the following techniques should be observed</a:t>
            </a:r>
          </a:p>
          <a:p>
            <a:pPr marL="685800" lvl="1">
              <a:buFont typeface="Arial" panose="020B0604020202020204" pitchFamily="34" charset="0"/>
              <a:buChar char="•"/>
            </a:pPr>
            <a:r>
              <a:rPr lang="en-US" dirty="0"/>
              <a:t>Probe should be about ½ inch (1 cm) from the surface of the object being surveyed</a:t>
            </a:r>
          </a:p>
          <a:p>
            <a:pPr marL="685800" lvl="1">
              <a:buFont typeface="Arial" panose="020B0604020202020204" pitchFamily="34" charset="0"/>
              <a:buChar char="•"/>
            </a:pPr>
            <a:r>
              <a:rPr lang="en-US" dirty="0"/>
              <a:t>Survey object as though you were painting it with a paintbrush.</a:t>
            </a:r>
          </a:p>
          <a:p>
            <a:pPr marL="685800" lvl="1">
              <a:buFont typeface="Arial" panose="020B0604020202020204" pitchFamily="34" charset="0"/>
              <a:buChar char="•"/>
            </a:pPr>
            <a:r>
              <a:rPr lang="en-US" dirty="0"/>
              <a:t>The probe should be moved slowly, about 3 inches (10 cm) per second </a:t>
            </a:r>
          </a:p>
          <a:p>
            <a:pPr marL="685800" lvl="1">
              <a:buFont typeface="Arial" panose="020B0604020202020204" pitchFamily="34" charset="0"/>
              <a:buChar char="•"/>
            </a:pPr>
            <a:r>
              <a:rPr lang="en-US" dirty="0"/>
              <a:t>Survey any surface or object that could potentially be contaminated (e.g. benchtops, floors, equipment, etc.)</a:t>
            </a:r>
          </a:p>
        </p:txBody>
      </p:sp>
      <p:pic>
        <p:nvPicPr>
          <p:cNvPr id="5" name="Picture 4" title="Performing Surveys"/>
          <p:cNvPicPr>
            <a:picLocks noChangeAspect="1"/>
          </p:cNvPicPr>
          <p:nvPr/>
        </p:nvPicPr>
        <p:blipFill rotWithShape="1">
          <a:blip r:embed="rId2">
            <a:extLst>
              <a:ext uri="{28A0092B-C50C-407E-A947-70E740481C1C}">
                <a14:useLocalDpi xmlns:a14="http://schemas.microsoft.com/office/drawing/2010/main" val="0"/>
              </a:ext>
            </a:extLst>
          </a:blip>
          <a:srcRect l="11498" r="23547" b="6942"/>
          <a:stretch/>
        </p:blipFill>
        <p:spPr>
          <a:xfrm rot="5400000">
            <a:off x="5641476" y="2088306"/>
            <a:ext cx="3653820" cy="2944537"/>
          </a:xfrm>
          <a:prstGeom prst="rect">
            <a:avLst/>
          </a:prstGeom>
        </p:spPr>
      </p:pic>
    </p:spTree>
    <p:extLst>
      <p:ext uri="{BB962C8B-B14F-4D97-AF65-F5344CB8AC3E}">
        <p14:creationId xmlns:p14="http://schemas.microsoft.com/office/powerpoint/2010/main" val="23081557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decontamination</a:t>
            </a:r>
          </a:p>
        </p:txBody>
      </p:sp>
      <p:sp>
        <p:nvSpPr>
          <p:cNvPr id="3" name="Content Placeholder 2"/>
          <p:cNvSpPr>
            <a:spLocks noGrp="1"/>
          </p:cNvSpPr>
          <p:nvPr>
            <p:ph idx="1"/>
          </p:nvPr>
        </p:nvSpPr>
        <p:spPr/>
        <p:txBody>
          <a:bodyPr>
            <a:normAutofit lnSpcReduction="10000"/>
          </a:bodyPr>
          <a:lstStyle/>
          <a:p>
            <a:pPr marL="342900" indent="-342900">
              <a:buFont typeface="Arial" panose="020B0604020202020204" pitchFamily="34" charset="0"/>
              <a:buChar char="•"/>
            </a:pPr>
            <a:r>
              <a:rPr lang="en-US" sz="1800" dirty="0"/>
              <a:t>Radiological contamination must be removed as soon as possible by decontamination. </a:t>
            </a:r>
          </a:p>
          <a:p>
            <a:pPr marL="342900" indent="-342900">
              <a:buFont typeface="Arial" panose="020B0604020202020204" pitchFamily="34" charset="0"/>
              <a:buChar char="•"/>
            </a:pPr>
            <a:r>
              <a:rPr lang="en-US" sz="1800" dirty="0"/>
              <a:t>You must contact EHS immediately if contamination is found on individuals or the floor. </a:t>
            </a:r>
          </a:p>
          <a:p>
            <a:pPr marL="342900" indent="-342900">
              <a:buFont typeface="Arial" panose="020B0604020202020204" pitchFamily="34" charset="0"/>
              <a:buChar char="•"/>
            </a:pPr>
            <a:r>
              <a:rPr lang="en-US" sz="1800" dirty="0"/>
              <a:t>If contamination is found on an individual:</a:t>
            </a:r>
          </a:p>
          <a:p>
            <a:pPr marL="685800" lvl="1">
              <a:buFont typeface="Arial" panose="020B0604020202020204" pitchFamily="34" charset="0"/>
              <a:buChar char="•"/>
            </a:pPr>
            <a:r>
              <a:rPr lang="en-US" sz="1800" dirty="0"/>
              <a:t>Contaminated clothing must be removed and the skin (or clothing) underneath should be surveyed for contamination. </a:t>
            </a:r>
          </a:p>
          <a:p>
            <a:pPr marL="685800" lvl="1">
              <a:buFont typeface="Arial" panose="020B0604020202020204" pitchFamily="34" charset="0"/>
              <a:buChar char="•"/>
            </a:pPr>
            <a:r>
              <a:rPr lang="en-US" sz="1800" dirty="0"/>
              <a:t>Contaminated parts of the body should be washed with soap and water</a:t>
            </a:r>
          </a:p>
          <a:p>
            <a:pPr marL="1028700" lvl="2">
              <a:buFont typeface="Arial" panose="020B0604020202020204" pitchFamily="34" charset="0"/>
              <a:buChar char="•"/>
            </a:pPr>
            <a:r>
              <a:rPr lang="en-US" sz="1800" dirty="0"/>
              <a:t>Do not use scrub with abrasive material that can break the skin.</a:t>
            </a:r>
          </a:p>
          <a:p>
            <a:pPr marL="285750" indent="-285750">
              <a:buFont typeface="Arial" panose="020B0604020202020204" pitchFamily="34" charset="0"/>
              <a:buChar char="•"/>
            </a:pPr>
            <a:r>
              <a:rPr lang="en-US" sz="1800" dirty="0"/>
              <a:t>Contaminated surfaces/objects should be decontaminated using appropriate cleaners and paper towels. </a:t>
            </a:r>
          </a:p>
          <a:p>
            <a:pPr marL="285750" indent="-285750">
              <a:buFont typeface="Arial" panose="020B0604020202020204" pitchFamily="34" charset="0"/>
              <a:buChar char="•"/>
            </a:pPr>
            <a:r>
              <a:rPr lang="en-US" sz="1800" dirty="0"/>
              <a:t>Contamination surveys should be performed to see if contamination has been removed. If survey still detects contamination, the surface/object should be decontaminated again and surveyed. Decontamination ends when contamination is no longer detected. </a:t>
            </a:r>
          </a:p>
        </p:txBody>
      </p:sp>
    </p:spTree>
    <p:extLst>
      <p:ext uri="{BB962C8B-B14F-4D97-AF65-F5344CB8AC3E}">
        <p14:creationId xmlns:p14="http://schemas.microsoft.com/office/powerpoint/2010/main" val="16750640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522922"/>
            <a:ext cx="8235950" cy="748782"/>
          </a:xfrm>
          <a:effectLst>
            <a:outerShdw blurRad="50800" dist="38100" dir="2700000" algn="tl" rotWithShape="0">
              <a:prstClr val="black">
                <a:alpha val="40000"/>
              </a:prstClr>
            </a:outerShdw>
          </a:effectLst>
        </p:spPr>
        <p:txBody>
          <a:bodyPr/>
          <a:lstStyle/>
          <a:p>
            <a:r>
              <a:rPr lang="en-US" dirty="0">
                <a:solidFill>
                  <a:schemeClr val="tx1"/>
                </a:solidFill>
              </a:rPr>
              <a:t>Lab Contamination Surveys and records</a:t>
            </a:r>
          </a:p>
        </p:txBody>
      </p:sp>
    </p:spTree>
    <p:extLst>
      <p:ext uri="{BB962C8B-B14F-4D97-AF65-F5344CB8AC3E}">
        <p14:creationId xmlns:p14="http://schemas.microsoft.com/office/powerpoint/2010/main" val="11302803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Contamination Surveys (1)</a:t>
            </a:r>
          </a:p>
        </p:txBody>
      </p:sp>
      <p:sp>
        <p:nvSpPr>
          <p:cNvPr id="3" name="Content Placeholder 2"/>
          <p:cNvSpPr>
            <a:spLocks noGrp="1"/>
          </p:cNvSpPr>
          <p:nvPr>
            <p:ph idx="1"/>
          </p:nvPr>
        </p:nvSpPr>
        <p:spPr>
          <a:xfrm>
            <a:off x="457200" y="1721491"/>
            <a:ext cx="5280212" cy="4436854"/>
          </a:xfrm>
        </p:spPr>
        <p:txBody>
          <a:bodyPr>
            <a:normAutofit lnSpcReduction="10000"/>
          </a:bodyPr>
          <a:lstStyle/>
          <a:p>
            <a:pPr marL="344488" indent="-344488">
              <a:buFont typeface="Arial" panose="020B0604020202020204" pitchFamily="34" charset="0"/>
              <a:buChar char="•"/>
            </a:pPr>
            <a:r>
              <a:rPr lang="en-US" sz="1800" dirty="0"/>
              <a:t>Radiological contamination can be detected by performing surveys with a detector that is appropriate for the radionuclide(s) used. </a:t>
            </a:r>
          </a:p>
          <a:p>
            <a:pPr marL="344488" indent="-344488">
              <a:buFont typeface="Arial" panose="020B0604020202020204" pitchFamily="34" charset="0"/>
              <a:buChar char="•"/>
            </a:pPr>
            <a:r>
              <a:rPr lang="en-US" sz="1800" dirty="0"/>
              <a:t>The radiation lab must be surveyed:</a:t>
            </a:r>
          </a:p>
          <a:p>
            <a:pPr marL="687388" lvl="1" indent="-344488">
              <a:buFont typeface="Arial" panose="020B0604020202020204" pitchFamily="34" charset="0"/>
              <a:buChar char="•"/>
            </a:pPr>
            <a:r>
              <a:rPr lang="en-US" sz="1800" dirty="0"/>
              <a:t>Immediately after completing procedures involving radioactive material or samples (including lab animals) containing radioactive material </a:t>
            </a:r>
          </a:p>
          <a:p>
            <a:pPr marL="687388" lvl="1" indent="-344488">
              <a:buFont typeface="Arial" panose="020B0604020202020204" pitchFamily="34" charset="0"/>
              <a:buChar char="•"/>
            </a:pPr>
            <a:r>
              <a:rPr lang="en-US" sz="1800" dirty="0"/>
              <a:t>On a monthly basis </a:t>
            </a:r>
            <a:r>
              <a:rPr lang="en-US" sz="1800" u="sng" dirty="0"/>
              <a:t>if</a:t>
            </a:r>
            <a:r>
              <a:rPr lang="en-US" sz="1800" dirty="0"/>
              <a:t> radioactive material has been used that month</a:t>
            </a:r>
          </a:p>
          <a:p>
            <a:pPr marL="1030288" lvl="2" indent="-344488">
              <a:buFont typeface="Arial" panose="020B0604020202020204" pitchFamily="34" charset="0"/>
              <a:buChar char="•"/>
            </a:pPr>
            <a:r>
              <a:rPr lang="en-US" sz="1800" dirty="0"/>
              <a:t>The monthly survey must be recorded on a survey log</a:t>
            </a:r>
          </a:p>
          <a:p>
            <a:pPr marL="1031875" lvl="2" indent="-346075">
              <a:buFont typeface="Arial" panose="020B0604020202020204" pitchFamily="34" charset="0"/>
              <a:buChar char="•"/>
            </a:pPr>
            <a:r>
              <a:rPr lang="en-US" sz="1800" dirty="0"/>
              <a:t>The survey frequency may increase depending on the quantity and isotope used. </a:t>
            </a:r>
          </a:p>
          <a:p>
            <a:endParaRPr lang="en-US" dirty="0"/>
          </a:p>
        </p:txBody>
      </p:sp>
      <p:pic>
        <p:nvPicPr>
          <p:cNvPr id="5" name="Picture 4"/>
          <p:cNvPicPr>
            <a:picLocks noChangeAspect="1"/>
          </p:cNvPicPr>
          <p:nvPr/>
        </p:nvPicPr>
        <p:blipFill rotWithShape="1">
          <a:blip r:embed="rId2"/>
          <a:srcRect l="732" t="23991" r="81854" b="13347"/>
          <a:stretch/>
        </p:blipFill>
        <p:spPr>
          <a:xfrm>
            <a:off x="5861237" y="1831950"/>
            <a:ext cx="3049448" cy="3086100"/>
          </a:xfrm>
          <a:prstGeom prst="rect">
            <a:avLst/>
          </a:prstGeom>
          <a:ln>
            <a:solidFill>
              <a:schemeClr val="tx1"/>
            </a:solidFill>
          </a:ln>
        </p:spPr>
      </p:pic>
    </p:spTree>
    <p:extLst>
      <p:ext uri="{BB962C8B-B14F-4D97-AF65-F5344CB8AC3E}">
        <p14:creationId xmlns:p14="http://schemas.microsoft.com/office/powerpoint/2010/main" val="15921457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Contamination surveys (2)</a:t>
            </a:r>
          </a:p>
        </p:txBody>
      </p:sp>
      <p:sp>
        <p:nvSpPr>
          <p:cNvPr id="3" name="Content Placeholder 2"/>
          <p:cNvSpPr>
            <a:spLocks noGrp="1"/>
          </p:cNvSpPr>
          <p:nvPr>
            <p:ph idx="1"/>
          </p:nvPr>
        </p:nvSpPr>
        <p:spPr>
          <a:xfrm>
            <a:off x="457200" y="1721492"/>
            <a:ext cx="5507182" cy="4402217"/>
          </a:xfrm>
        </p:spPr>
        <p:txBody>
          <a:bodyPr>
            <a:normAutofit/>
          </a:bodyPr>
          <a:lstStyle/>
          <a:p>
            <a:pPr marL="344488" indent="-344488">
              <a:buFont typeface="Arial" panose="020B0604020202020204" pitchFamily="34" charset="0"/>
              <a:buChar char="•"/>
            </a:pPr>
            <a:r>
              <a:rPr lang="en-US" sz="1800" dirty="0"/>
              <a:t>When using a Geiger detector remember the following:</a:t>
            </a:r>
          </a:p>
          <a:p>
            <a:pPr marL="687388" lvl="1" indent="-344488">
              <a:buFont typeface="Arial" panose="020B0604020202020204" pitchFamily="34" charset="0"/>
              <a:buChar char="•"/>
            </a:pPr>
            <a:r>
              <a:rPr lang="en-US" sz="1800" dirty="0"/>
              <a:t>Ensure the detector works properly before each use</a:t>
            </a:r>
          </a:p>
          <a:p>
            <a:pPr marL="1030288" lvl="2" indent="-344488">
              <a:buFont typeface="Arial" panose="020B0604020202020204" pitchFamily="34" charset="0"/>
              <a:buChar char="•"/>
            </a:pPr>
            <a:r>
              <a:rPr lang="en-US" sz="1800" dirty="0"/>
              <a:t>Check that the battery has sufficient power</a:t>
            </a:r>
          </a:p>
          <a:p>
            <a:pPr marL="1030288" lvl="2" indent="-344488">
              <a:buFont typeface="Arial" panose="020B0604020202020204" pitchFamily="34" charset="0"/>
              <a:buChar char="•"/>
            </a:pPr>
            <a:r>
              <a:rPr lang="en-US" sz="1800" dirty="0"/>
              <a:t>Check for damage</a:t>
            </a:r>
          </a:p>
          <a:p>
            <a:pPr marL="1030288" lvl="2" indent="-344488">
              <a:buFont typeface="Arial" panose="020B0604020202020204" pitchFamily="34" charset="0"/>
              <a:buChar char="•"/>
            </a:pPr>
            <a:r>
              <a:rPr lang="en-US" sz="1800" dirty="0"/>
              <a:t>Expose detector to radiation source to verify that it is working right</a:t>
            </a:r>
          </a:p>
          <a:p>
            <a:pPr marL="687388" lvl="1" indent="-344488">
              <a:buFont typeface="Arial" panose="020B0604020202020204" pitchFamily="34" charset="0"/>
              <a:buChar char="•"/>
            </a:pPr>
            <a:r>
              <a:rPr lang="en-US" sz="1800" dirty="0"/>
              <a:t>Use good survey techniques</a:t>
            </a:r>
          </a:p>
          <a:p>
            <a:pPr marL="1030288" lvl="2" indent="-344488">
              <a:buFont typeface="Arial" panose="020B0604020202020204" pitchFamily="34" charset="0"/>
              <a:buChar char="•"/>
            </a:pPr>
            <a:r>
              <a:rPr lang="en-US" sz="1800" dirty="0"/>
              <a:t>Go slow </a:t>
            </a:r>
          </a:p>
          <a:p>
            <a:pPr marL="1030288" lvl="2" indent="-344488">
              <a:buFont typeface="Arial" panose="020B0604020202020204" pitchFamily="34" charset="0"/>
              <a:buChar char="•"/>
            </a:pPr>
            <a:r>
              <a:rPr lang="en-US" sz="1800" dirty="0"/>
              <a:t>Keep the detector about 1 cm from the surface or object being surveyed</a:t>
            </a:r>
          </a:p>
          <a:p>
            <a:pPr marL="1030288" lvl="2" indent="-344488">
              <a:buFont typeface="Arial" panose="020B0604020202020204" pitchFamily="34" charset="0"/>
              <a:buChar char="•"/>
            </a:pPr>
            <a:r>
              <a:rPr lang="en-US" sz="1800" dirty="0"/>
              <a:t>Be thorough</a:t>
            </a:r>
          </a:p>
          <a:p>
            <a:pPr marL="344488" indent="-344488">
              <a:buFont typeface="Arial" panose="020B0604020202020204" pitchFamily="34" charset="0"/>
              <a:buChar char="•"/>
            </a:pPr>
            <a:endParaRPr lang="en-US" sz="1800" dirty="0"/>
          </a:p>
          <a:p>
            <a:pPr marL="344488" indent="-344488">
              <a:buFont typeface="Arial" panose="020B0604020202020204" pitchFamily="34" charset="0"/>
              <a:buChar char="•"/>
            </a:pPr>
            <a:endParaRPr lang="en-US" sz="1800" dirty="0"/>
          </a:p>
          <a:p>
            <a:endParaRPr lang="en-US" dirty="0"/>
          </a:p>
        </p:txBody>
      </p:sp>
      <p:pic>
        <p:nvPicPr>
          <p:cNvPr id="6" name="Picture 5" title="Performing Surveys"/>
          <p:cNvPicPr>
            <a:picLocks noChangeAspect="1"/>
          </p:cNvPicPr>
          <p:nvPr/>
        </p:nvPicPr>
        <p:blipFill rotWithShape="1">
          <a:blip r:embed="rId3">
            <a:extLst>
              <a:ext uri="{28A0092B-C50C-407E-A947-70E740481C1C}">
                <a14:useLocalDpi xmlns:a14="http://schemas.microsoft.com/office/drawing/2010/main" val="0"/>
              </a:ext>
            </a:extLst>
          </a:blip>
          <a:srcRect l="11498" r="23547" b="6942"/>
          <a:stretch/>
        </p:blipFill>
        <p:spPr>
          <a:xfrm rot="5400000">
            <a:off x="5616265" y="2213810"/>
            <a:ext cx="3653821" cy="2944538"/>
          </a:xfrm>
          <a:prstGeom prst="rect">
            <a:avLst/>
          </a:prstGeom>
        </p:spPr>
      </p:pic>
    </p:spTree>
    <p:extLst>
      <p:ext uri="{BB962C8B-B14F-4D97-AF65-F5344CB8AC3E}">
        <p14:creationId xmlns:p14="http://schemas.microsoft.com/office/powerpoint/2010/main" val="31346086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522922"/>
            <a:ext cx="8235950" cy="748782"/>
          </a:xfrm>
          <a:effectLst>
            <a:outerShdw blurRad="50800" dist="38100" dir="2700000" algn="tl" rotWithShape="0">
              <a:prstClr val="black">
                <a:alpha val="40000"/>
              </a:prstClr>
            </a:outerShdw>
          </a:effectLst>
        </p:spPr>
        <p:txBody>
          <a:bodyPr/>
          <a:lstStyle/>
          <a:p>
            <a:r>
              <a:rPr lang="en-US" dirty="0">
                <a:solidFill>
                  <a:schemeClr val="tx1"/>
                </a:solidFill>
              </a:rPr>
              <a:t>Labeling, Procuring, transferring, securing, storing, transporting and shipping radioactive material</a:t>
            </a:r>
          </a:p>
        </p:txBody>
      </p:sp>
    </p:spTree>
    <p:extLst>
      <p:ext uri="{BB962C8B-B14F-4D97-AF65-F5344CB8AC3E}">
        <p14:creationId xmlns:p14="http://schemas.microsoft.com/office/powerpoint/2010/main" val="1688944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15431"/>
            <a:ext cx="9156583" cy="748782"/>
          </a:xfrm>
        </p:spPr>
        <p:txBody>
          <a:bodyPr/>
          <a:lstStyle/>
          <a:p>
            <a:r>
              <a:rPr lang="en-US" dirty="0"/>
              <a:t>equipment and material Labeling  </a:t>
            </a:r>
          </a:p>
        </p:txBody>
      </p:sp>
      <p:sp>
        <p:nvSpPr>
          <p:cNvPr id="3" name="Content Placeholder 2"/>
          <p:cNvSpPr>
            <a:spLocks noGrp="1"/>
          </p:cNvSpPr>
          <p:nvPr>
            <p:ph idx="1"/>
          </p:nvPr>
        </p:nvSpPr>
        <p:spPr>
          <a:xfrm>
            <a:off x="457201" y="1721492"/>
            <a:ext cx="4945309" cy="4221416"/>
          </a:xfrm>
        </p:spPr>
        <p:txBody>
          <a:bodyPr>
            <a:normAutofit lnSpcReduction="10000"/>
          </a:bodyPr>
          <a:lstStyle/>
          <a:p>
            <a:pPr marL="344488" indent="-344488">
              <a:buFont typeface="Arial" panose="020B0604020202020204" pitchFamily="34" charset="0"/>
              <a:buChar char="•"/>
            </a:pPr>
            <a:r>
              <a:rPr lang="en-US" sz="1800" dirty="0"/>
              <a:t>Radiation users have the responsibility to ensure that all radioactive reagents, radiation sources, radioactive samples, animals containing radioactive material, and equipment utilized in experiments involving radioactive material are properly labeled. </a:t>
            </a:r>
          </a:p>
          <a:p>
            <a:pPr marL="344488" indent="-344488">
              <a:buFont typeface="Arial" panose="020B0604020202020204" pitchFamily="34" charset="0"/>
              <a:buChar char="•"/>
            </a:pPr>
            <a:r>
              <a:rPr lang="en-US" sz="1800" dirty="0"/>
              <a:t>Labeling must have:</a:t>
            </a:r>
          </a:p>
          <a:p>
            <a:pPr marL="687388" lvl="1" indent="-344488">
              <a:buFont typeface="Arial" panose="020B0604020202020204" pitchFamily="34" charset="0"/>
              <a:buChar char="•"/>
            </a:pPr>
            <a:r>
              <a:rPr lang="en-US" sz="1800" dirty="0"/>
              <a:t>The traditional radiation symbol</a:t>
            </a:r>
          </a:p>
          <a:p>
            <a:pPr marL="687388" lvl="1" indent="-344488">
              <a:buFont typeface="Arial" panose="020B0604020202020204" pitchFamily="34" charset="0"/>
              <a:buChar char="•"/>
            </a:pPr>
            <a:r>
              <a:rPr lang="en-US" sz="1800" dirty="0"/>
              <a:t>The words ‘Caution Radioactive Material’</a:t>
            </a:r>
          </a:p>
          <a:p>
            <a:pPr marL="687388" lvl="1" indent="-344488">
              <a:buFont typeface="Arial" panose="020B0604020202020204" pitchFamily="34" charset="0"/>
              <a:buChar char="•"/>
            </a:pPr>
            <a:r>
              <a:rPr lang="en-US" sz="1800" dirty="0"/>
              <a:t>The radioisotope listed</a:t>
            </a:r>
          </a:p>
          <a:p>
            <a:pPr marL="687388" lvl="1" indent="-344488">
              <a:buFont typeface="Arial" panose="020B0604020202020204" pitchFamily="34" charset="0"/>
              <a:buChar char="•"/>
            </a:pPr>
            <a:r>
              <a:rPr lang="en-US" sz="1800" dirty="0"/>
              <a:t>The amount (activity) contained</a:t>
            </a:r>
          </a:p>
          <a:p>
            <a:pPr marL="687388" lvl="1" indent="-344488">
              <a:buFont typeface="Arial" panose="020B0604020202020204" pitchFamily="34" charset="0"/>
              <a:buChar char="•"/>
            </a:pPr>
            <a:r>
              <a:rPr lang="en-US" sz="1800" dirty="0"/>
              <a:t>The date that the amount was determined</a:t>
            </a:r>
          </a:p>
          <a:p>
            <a:pPr marL="628650" lvl="1" indent="-285750">
              <a:buFont typeface="Arial" panose="020B0604020202020204" pitchFamily="34" charset="0"/>
              <a:buChar char="•"/>
            </a:pPr>
            <a:endParaRPr lang="en-US" sz="1800" dirty="0"/>
          </a:p>
          <a:p>
            <a:pPr marL="628650" lvl="1" indent="-285750">
              <a:buFont typeface="Arial" panose="020B0604020202020204" pitchFamily="34" charset="0"/>
              <a:buChar char="•"/>
            </a:pPr>
            <a:endParaRPr lang="en-US" sz="1800" dirty="0"/>
          </a:p>
          <a:p>
            <a:endParaRPr lang="en-US" sz="1800" dirty="0"/>
          </a:p>
        </p:txBody>
      </p:sp>
      <p:pic>
        <p:nvPicPr>
          <p:cNvPr id="2050" name="Picture 2" descr="Caution Radioactive Material, Perforated Mark-It Tape, 1x.5, 180/ft"/>
          <p:cNvPicPr>
            <a:picLocks noChangeAspect="1" noChangeArrowheads="1"/>
          </p:cNvPicPr>
          <p:nvPr/>
        </p:nvPicPr>
        <p:blipFill rotWithShape="1">
          <a:blip r:embed="rId2">
            <a:extLst>
              <a:ext uri="{28A0092B-C50C-407E-A947-70E740481C1C}">
                <a14:useLocalDpi xmlns:a14="http://schemas.microsoft.com/office/drawing/2010/main" val="0"/>
              </a:ext>
            </a:extLst>
          </a:blip>
          <a:srcRect l="13823" t="14815" r="12010" b="18822"/>
          <a:stretch/>
        </p:blipFill>
        <p:spPr bwMode="auto">
          <a:xfrm>
            <a:off x="6115574" y="1923828"/>
            <a:ext cx="1978516" cy="11884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title="Radiation Labeled Equipment and Samples"/>
          <p:cNvPicPr>
            <a:picLocks noChangeAspect="1"/>
          </p:cNvPicPr>
          <p:nvPr/>
        </p:nvPicPr>
        <p:blipFill rotWithShape="1">
          <a:blip r:embed="rId3">
            <a:extLst>
              <a:ext uri="{28A0092B-C50C-407E-A947-70E740481C1C}">
                <a14:useLocalDpi xmlns:a14="http://schemas.microsoft.com/office/drawing/2010/main" val="0"/>
              </a:ext>
            </a:extLst>
          </a:blip>
          <a:srcRect l="15046" t="14485" r="15596" b="15709"/>
          <a:stretch/>
        </p:blipFill>
        <p:spPr>
          <a:xfrm>
            <a:off x="4869803" y="3548543"/>
            <a:ext cx="3986025" cy="2256638"/>
          </a:xfrm>
          <a:prstGeom prst="rect">
            <a:avLst/>
          </a:prstGeom>
        </p:spPr>
      </p:pic>
    </p:spTree>
    <p:extLst>
      <p:ext uri="{BB962C8B-B14F-4D97-AF65-F5344CB8AC3E}">
        <p14:creationId xmlns:p14="http://schemas.microsoft.com/office/powerpoint/2010/main" val="4082334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347663" indent="-347663">
              <a:buFont typeface="Arial" panose="020B0604020202020204" pitchFamily="34" charset="0"/>
              <a:buChar char="•"/>
            </a:pPr>
            <a:r>
              <a:rPr lang="en-US" sz="1800" dirty="0"/>
              <a:t>Radiation can cause biological damage due to chemical bonds being broken, DNA damage, and cells being damaged or killed.</a:t>
            </a:r>
          </a:p>
          <a:p>
            <a:pPr marL="347663" indent="-347663">
              <a:buFont typeface="Arial" panose="020B0604020202020204" pitchFamily="34" charset="0"/>
              <a:buChar char="•"/>
            </a:pPr>
            <a:r>
              <a:rPr lang="en-US" sz="1800" dirty="0"/>
              <a:t>Health effects from radiation range from no effect at all to death, including diseases such as cancer. </a:t>
            </a:r>
          </a:p>
          <a:p>
            <a:pPr marL="347663" indent="-347663">
              <a:buFont typeface="Arial" panose="020B0604020202020204" pitchFamily="34" charset="0"/>
              <a:buChar char="•"/>
            </a:pPr>
            <a:r>
              <a:rPr lang="en-US" sz="1800" dirty="0"/>
              <a:t>The health effects is dependent on the dose.</a:t>
            </a:r>
          </a:p>
          <a:p>
            <a:pPr marL="690563" lvl="1" indent="-347663">
              <a:buFont typeface="Arial" panose="020B0604020202020204" pitchFamily="34" charset="0"/>
              <a:buChar char="•"/>
            </a:pPr>
            <a:r>
              <a:rPr lang="en-US" sz="1800" dirty="0"/>
              <a:t>The common unit of dose is the ‘rem’ </a:t>
            </a:r>
          </a:p>
          <a:p>
            <a:pPr marL="347663" indent="-347663">
              <a:buFont typeface="Arial" panose="020B0604020202020204" pitchFamily="34" charset="0"/>
              <a:buChar char="•"/>
            </a:pPr>
            <a:r>
              <a:rPr lang="en-US" sz="1800" dirty="0"/>
              <a:t>The health effects can be divided into two categories:</a:t>
            </a:r>
          </a:p>
          <a:p>
            <a:pPr marL="685800" lvl="1" indent="-339725">
              <a:buFont typeface="+mj-lt"/>
              <a:buAutoNum type="arabicPeriod"/>
            </a:pPr>
            <a:r>
              <a:rPr lang="en-US" sz="1800" dirty="0"/>
              <a:t>Early Effects</a:t>
            </a:r>
          </a:p>
          <a:p>
            <a:pPr marL="685800" lvl="1" indent="-339725">
              <a:buFont typeface="+mj-lt"/>
              <a:buAutoNum type="arabicPeriod"/>
            </a:pPr>
            <a:r>
              <a:rPr lang="en-US" sz="1800" dirty="0"/>
              <a:t>Delayed Effects</a:t>
            </a:r>
          </a:p>
        </p:txBody>
      </p:sp>
      <p:sp>
        <p:nvSpPr>
          <p:cNvPr id="4" name="Title 3"/>
          <p:cNvSpPr>
            <a:spLocks noGrp="1"/>
          </p:cNvSpPr>
          <p:nvPr>
            <p:ph type="title"/>
          </p:nvPr>
        </p:nvSpPr>
        <p:spPr/>
        <p:txBody>
          <a:bodyPr/>
          <a:lstStyle/>
          <a:p>
            <a:r>
              <a:rPr lang="en-US" dirty="0"/>
              <a:t>Health Effects of Radiation Exposure</a:t>
            </a:r>
          </a:p>
        </p:txBody>
      </p:sp>
    </p:spTree>
    <p:extLst>
      <p:ext uri="{BB962C8B-B14F-4D97-AF65-F5344CB8AC3E}">
        <p14:creationId xmlns:p14="http://schemas.microsoft.com/office/powerpoint/2010/main" val="21562833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Laboratory postings </a:t>
            </a:r>
          </a:p>
        </p:txBody>
      </p:sp>
      <p:sp>
        <p:nvSpPr>
          <p:cNvPr id="3" name="Content Placeholder 2"/>
          <p:cNvSpPr>
            <a:spLocks noGrp="1"/>
          </p:cNvSpPr>
          <p:nvPr>
            <p:ph idx="1"/>
          </p:nvPr>
        </p:nvSpPr>
        <p:spPr>
          <a:xfrm>
            <a:off x="457200" y="1721492"/>
            <a:ext cx="4975412" cy="4221416"/>
          </a:xfrm>
        </p:spPr>
        <p:txBody>
          <a:bodyPr>
            <a:normAutofit lnSpcReduction="10000"/>
          </a:bodyPr>
          <a:lstStyle/>
          <a:p>
            <a:pPr marL="285750" indent="-285750">
              <a:buFont typeface="Arial" panose="020B0604020202020204" pitchFamily="34" charset="0"/>
              <a:buChar char="•"/>
            </a:pPr>
            <a:r>
              <a:rPr lang="en-US" sz="1800" dirty="0"/>
              <a:t>All locations that are used for the storage, use and counting of radioactive material must have the appropriate ‘Caution Radioactive Materials’ door posting that warns individuals of the presence of radioactive material prior to entering that location. </a:t>
            </a:r>
          </a:p>
          <a:p>
            <a:pPr marL="285750" indent="-285750">
              <a:buFont typeface="Arial" panose="020B0604020202020204" pitchFamily="34" charset="0"/>
              <a:buChar char="•"/>
            </a:pPr>
            <a:r>
              <a:rPr lang="en-US" sz="1800" dirty="0"/>
              <a:t>Contact EHS if you want to store, use or count radioactive material in a location that does not currently have the appropriate door posting.</a:t>
            </a:r>
          </a:p>
          <a:p>
            <a:pPr marL="285750" indent="-285750">
              <a:buFont typeface="Arial" panose="020B0604020202020204" pitchFamily="34" charset="0"/>
              <a:buChar char="•"/>
            </a:pPr>
            <a:r>
              <a:rPr lang="en-US" sz="1800" dirty="0"/>
              <a:t>If the dose rate from the radiation source is greater than 5 mrem at 30 cm, but less than 100 mrem, a ‘Caution Radiation Area’ posting is also required.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8253" y="1698483"/>
            <a:ext cx="3091103" cy="2100062"/>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7098" t="20215" r="6704" b="20545"/>
          <a:stretch/>
        </p:blipFill>
        <p:spPr>
          <a:xfrm>
            <a:off x="5718253" y="3828144"/>
            <a:ext cx="3091103" cy="2124343"/>
          </a:xfrm>
          <a:prstGeom prst="rect">
            <a:avLst/>
          </a:prstGeom>
        </p:spPr>
      </p:pic>
    </p:spTree>
    <p:extLst>
      <p:ext uri="{BB962C8B-B14F-4D97-AF65-F5344CB8AC3E}">
        <p14:creationId xmlns:p14="http://schemas.microsoft.com/office/powerpoint/2010/main" val="41657670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Procuring and transferring</a:t>
            </a:r>
          </a:p>
        </p:txBody>
      </p:sp>
      <p:sp>
        <p:nvSpPr>
          <p:cNvPr id="3" name="Content Placeholder 2"/>
          <p:cNvSpPr>
            <a:spLocks noGrp="1"/>
          </p:cNvSpPr>
          <p:nvPr>
            <p:ph idx="1"/>
          </p:nvPr>
        </p:nvSpPr>
        <p:spPr>
          <a:xfrm>
            <a:off x="457200" y="1721492"/>
            <a:ext cx="5364760" cy="4221416"/>
          </a:xfrm>
        </p:spPr>
        <p:txBody>
          <a:bodyPr>
            <a:normAutofit/>
          </a:bodyPr>
          <a:lstStyle/>
          <a:p>
            <a:pPr marL="344488" indent="-344488">
              <a:buFont typeface="Arial" panose="020B0604020202020204" pitchFamily="34" charset="0"/>
              <a:buChar char="•"/>
            </a:pPr>
            <a:r>
              <a:rPr lang="en-US" sz="1800" dirty="0"/>
              <a:t>The possession of radioactive material is regulated by EHS.</a:t>
            </a:r>
          </a:p>
          <a:p>
            <a:pPr marL="344488" indent="-344488">
              <a:buFont typeface="Arial" panose="020B0604020202020204" pitchFamily="34" charset="0"/>
              <a:buChar char="•"/>
            </a:pPr>
            <a:r>
              <a:rPr lang="en-US" sz="1800" dirty="0"/>
              <a:t>Principal Investigators that desire to obtain radioactive material must submit a </a:t>
            </a:r>
            <a:r>
              <a:rPr lang="en-US" sz="1800" dirty="0">
                <a:hlinkClick r:id="rId2"/>
              </a:rPr>
              <a:t>Radioactive Material Requisition (Form R-1)</a:t>
            </a:r>
            <a:r>
              <a:rPr lang="en-US" sz="1800" dirty="0"/>
              <a:t> to EHS.</a:t>
            </a:r>
          </a:p>
          <a:p>
            <a:pPr marL="344488" indent="-344488">
              <a:buFont typeface="Arial" panose="020B0604020202020204" pitchFamily="34" charset="0"/>
              <a:buChar char="•"/>
            </a:pPr>
            <a:r>
              <a:rPr lang="en-US" sz="1800" dirty="0"/>
              <a:t>Your business office must follow a specific </a:t>
            </a:r>
            <a:r>
              <a:rPr lang="en-US" sz="1800" dirty="0">
                <a:hlinkClick r:id="rId3"/>
              </a:rPr>
              <a:t>procedure</a:t>
            </a:r>
            <a:r>
              <a:rPr lang="en-US" sz="1800" dirty="0"/>
              <a:t> when purchasing radioactive material. </a:t>
            </a:r>
          </a:p>
          <a:p>
            <a:pPr marL="687388" lvl="1" indent="-344488">
              <a:buFont typeface="Arial" panose="020B0604020202020204" pitchFamily="34" charset="0"/>
              <a:buChar char="•"/>
            </a:pPr>
            <a:r>
              <a:rPr lang="en-US" sz="1800" dirty="0"/>
              <a:t>Failure to follow these procedures can delay your order.</a:t>
            </a:r>
          </a:p>
          <a:p>
            <a:pPr marL="344488" indent="-344488">
              <a:buFont typeface="Arial" panose="020B0604020202020204" pitchFamily="34" charset="0"/>
              <a:buChar char="•"/>
            </a:pPr>
            <a:r>
              <a:rPr lang="en-US" sz="1800" dirty="0"/>
              <a:t>Before transferring radioactive material, you must contact EHS. EHS will determine whether or not the recipient is permitted to possess the radioactive material. </a:t>
            </a:r>
          </a:p>
        </p:txBody>
      </p:sp>
      <p:graphicFrame>
        <p:nvGraphicFramePr>
          <p:cNvPr id="6" name="Object 5" title="R-1 Form"/>
          <p:cNvGraphicFramePr>
            <a:graphicFrameLocks noChangeAspect="1"/>
          </p:cNvGraphicFramePr>
          <p:nvPr>
            <p:extLst>
              <p:ext uri="{D42A27DB-BD31-4B8C-83A1-F6EECF244321}">
                <p14:modId xmlns:p14="http://schemas.microsoft.com/office/powerpoint/2010/main" val="31129223"/>
              </p:ext>
            </p:extLst>
          </p:nvPr>
        </p:nvGraphicFramePr>
        <p:xfrm>
          <a:off x="5821960" y="1721492"/>
          <a:ext cx="3082399" cy="3988864"/>
        </p:xfrm>
        <a:graphic>
          <a:graphicData uri="http://schemas.openxmlformats.org/presentationml/2006/ole">
            <mc:AlternateContent xmlns:mc="http://schemas.openxmlformats.org/markup-compatibility/2006">
              <mc:Choice xmlns:v="urn:schemas-microsoft-com:vml" Requires="v">
                <p:oleObj name="Acrobat Document" r:id="rId4" imgW="4663359" imgH="6035040" progId="Acrobat.Document.11">
                  <p:embed/>
                </p:oleObj>
              </mc:Choice>
              <mc:Fallback>
                <p:oleObj name="Acrobat Document" r:id="rId4" imgW="4663359" imgH="6035040" progId="Acrobat.Document.11">
                  <p:embed/>
                  <p:pic>
                    <p:nvPicPr>
                      <p:cNvPr id="0" name=""/>
                      <p:cNvPicPr/>
                      <p:nvPr/>
                    </p:nvPicPr>
                    <p:blipFill>
                      <a:blip r:embed="rId5"/>
                      <a:stretch>
                        <a:fillRect/>
                      </a:stretch>
                    </p:blipFill>
                    <p:spPr>
                      <a:xfrm>
                        <a:off x="5821960" y="1721492"/>
                        <a:ext cx="3082399" cy="3988864"/>
                      </a:xfrm>
                      <a:prstGeom prst="rect">
                        <a:avLst/>
                      </a:prstGeom>
                    </p:spPr>
                  </p:pic>
                </p:oleObj>
              </mc:Fallback>
            </mc:AlternateContent>
          </a:graphicData>
        </a:graphic>
      </p:graphicFrame>
    </p:spTree>
    <p:extLst>
      <p:ext uri="{BB962C8B-B14F-4D97-AF65-F5344CB8AC3E}">
        <p14:creationId xmlns:p14="http://schemas.microsoft.com/office/powerpoint/2010/main" val="32676426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and storage</a:t>
            </a:r>
          </a:p>
        </p:txBody>
      </p:sp>
      <p:sp>
        <p:nvSpPr>
          <p:cNvPr id="4" name="Content Placeholder 3"/>
          <p:cNvSpPr>
            <a:spLocks noGrp="1"/>
          </p:cNvSpPr>
          <p:nvPr>
            <p:ph idx="1"/>
          </p:nvPr>
        </p:nvSpPr>
        <p:spPr>
          <a:xfrm>
            <a:off x="457200" y="1721492"/>
            <a:ext cx="5272481" cy="4221416"/>
          </a:xfrm>
        </p:spPr>
        <p:txBody>
          <a:bodyPr>
            <a:normAutofit/>
          </a:bodyPr>
          <a:lstStyle/>
          <a:p>
            <a:pPr marL="344488" indent="-344488">
              <a:buFont typeface="Arial" panose="020B0604020202020204" pitchFamily="34" charset="0"/>
              <a:buChar char="•"/>
            </a:pPr>
            <a:r>
              <a:rPr lang="en-US" sz="1800" dirty="0"/>
              <a:t>The NRC mandates the safeguarding of radioactive material to prevent:</a:t>
            </a:r>
          </a:p>
          <a:p>
            <a:pPr marL="687388" lvl="1" indent="-344488">
              <a:buFont typeface="Arial" panose="020B0604020202020204" pitchFamily="34" charset="0"/>
              <a:buChar char="•"/>
            </a:pPr>
            <a:r>
              <a:rPr lang="en-US" sz="1800" dirty="0"/>
              <a:t>Theft and sabotage of radioactive material</a:t>
            </a:r>
          </a:p>
          <a:p>
            <a:pPr marL="687388" lvl="1" indent="-344488">
              <a:buFont typeface="Arial" panose="020B0604020202020204" pitchFamily="34" charset="0"/>
              <a:buChar char="•"/>
            </a:pPr>
            <a:r>
              <a:rPr lang="en-US" sz="1800" dirty="0"/>
              <a:t>Accidental exposure to radiation</a:t>
            </a:r>
          </a:p>
          <a:p>
            <a:pPr marL="344488" indent="-344488">
              <a:buFont typeface="Arial" panose="020B0604020202020204" pitchFamily="34" charset="0"/>
              <a:buChar char="•"/>
            </a:pPr>
            <a:r>
              <a:rPr lang="en-US" sz="1800" dirty="0"/>
              <a:t>Radioactive material must be secured by locking doors when the room is unoccupied or, storing radioactive material in locked containers, safes or refrigerators.</a:t>
            </a:r>
          </a:p>
          <a:p>
            <a:pPr marL="344488" indent="-344488">
              <a:buFont typeface="Arial" panose="020B0604020202020204" pitchFamily="34" charset="0"/>
              <a:buChar char="•"/>
            </a:pPr>
            <a:r>
              <a:rPr lang="en-US" sz="1800" dirty="0"/>
              <a:t>Radionuclides that emit high-energy beta particles, gamma-rays and neutrons should be stored in shielded containers or behind radiation shielding. </a:t>
            </a:r>
          </a:p>
        </p:txBody>
      </p:sp>
      <p:pic>
        <p:nvPicPr>
          <p:cNvPr id="3078" name="Picture 6" title="Acrylic Lockbo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5516" y="1411100"/>
            <a:ext cx="3086100" cy="195262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Image result for lead p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8053" y="3405931"/>
            <a:ext cx="2923563" cy="2923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9296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Transporting and shipping</a:t>
            </a:r>
          </a:p>
        </p:txBody>
      </p:sp>
      <p:sp>
        <p:nvSpPr>
          <p:cNvPr id="3" name="Content Placeholder 2"/>
          <p:cNvSpPr>
            <a:spLocks noGrp="1"/>
          </p:cNvSpPr>
          <p:nvPr>
            <p:ph idx="1"/>
          </p:nvPr>
        </p:nvSpPr>
        <p:spPr>
          <a:xfrm>
            <a:off x="457201" y="1721492"/>
            <a:ext cx="4609750" cy="4221416"/>
          </a:xfrm>
        </p:spPr>
        <p:txBody>
          <a:bodyPr>
            <a:normAutofit/>
          </a:bodyPr>
          <a:lstStyle/>
          <a:p>
            <a:pPr marL="344488" indent="-344488">
              <a:buFont typeface="Arial" panose="020B0604020202020204" pitchFamily="34" charset="0"/>
              <a:buChar char="•"/>
            </a:pPr>
            <a:r>
              <a:rPr lang="en-US" sz="1800" dirty="0"/>
              <a:t>The transportation and shipping of radioactive material is regulated by the Department of Transportation (DOT).</a:t>
            </a:r>
          </a:p>
          <a:p>
            <a:pPr marL="344488" indent="-344488">
              <a:buFont typeface="Arial" panose="020B0604020202020204" pitchFamily="34" charset="0"/>
              <a:buChar char="•"/>
            </a:pPr>
            <a:r>
              <a:rPr lang="en-US" sz="1800" dirty="0"/>
              <a:t>DOT regulations are meant to ensure the safe transport of radioactive material. </a:t>
            </a:r>
          </a:p>
          <a:p>
            <a:pPr marL="344488" indent="-344488">
              <a:buFont typeface="Arial" panose="020B0604020202020204" pitchFamily="34" charset="0"/>
              <a:buChar char="•"/>
            </a:pPr>
            <a:r>
              <a:rPr lang="en-US" sz="1800" dirty="0"/>
              <a:t>DOT regulations only apply when public roadways will be used.</a:t>
            </a:r>
          </a:p>
          <a:p>
            <a:pPr marL="344488" indent="-344488">
              <a:buFont typeface="Arial" panose="020B0604020202020204" pitchFamily="34" charset="0"/>
              <a:buChar char="•"/>
            </a:pPr>
            <a:r>
              <a:rPr lang="en-US" sz="1800" dirty="0"/>
              <a:t>If you are planning to transport or ship radioactive material, you must contact EHS first. </a:t>
            </a:r>
          </a:p>
        </p:txBody>
      </p:sp>
      <p:pic>
        <p:nvPicPr>
          <p:cNvPr id="5122" name="Picture 2" descr="Image result for department of transpor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3310" y="1768201"/>
            <a:ext cx="2063262" cy="206326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hipping Radioactive Material"/>
          <p:cNvPicPr>
            <a:picLocks noChangeAspect="1" noChangeArrowheads="1"/>
          </p:cNvPicPr>
          <p:nvPr/>
        </p:nvPicPr>
        <p:blipFill rotWithShape="1">
          <a:blip r:embed="rId3">
            <a:extLst>
              <a:ext uri="{28A0092B-C50C-407E-A947-70E740481C1C}">
                <a14:useLocalDpi xmlns:a14="http://schemas.microsoft.com/office/drawing/2010/main" val="0"/>
              </a:ext>
            </a:extLst>
          </a:blip>
          <a:srcRect l="23863" r="2346"/>
          <a:stretch/>
        </p:blipFill>
        <p:spPr bwMode="auto">
          <a:xfrm>
            <a:off x="5427677" y="4164459"/>
            <a:ext cx="3374529" cy="185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0868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522922"/>
            <a:ext cx="8235950" cy="748782"/>
          </a:xfrm>
          <a:effectLst>
            <a:outerShdw blurRad="50800" dist="38100" dir="2700000" algn="tl" rotWithShape="0">
              <a:prstClr val="black">
                <a:alpha val="40000"/>
              </a:prstClr>
            </a:outerShdw>
          </a:effectLst>
        </p:spPr>
        <p:txBody>
          <a:bodyPr/>
          <a:lstStyle/>
          <a:p>
            <a:r>
              <a:rPr lang="en-US" dirty="0">
                <a:solidFill>
                  <a:schemeClr val="tx1"/>
                </a:solidFill>
              </a:rPr>
              <a:t>Radioactive waste</a:t>
            </a:r>
          </a:p>
        </p:txBody>
      </p:sp>
    </p:spTree>
    <p:extLst>
      <p:ext uri="{BB962C8B-B14F-4D97-AF65-F5344CB8AC3E}">
        <p14:creationId xmlns:p14="http://schemas.microsoft.com/office/powerpoint/2010/main" val="29158411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Waste disposal (1)</a:t>
            </a:r>
          </a:p>
        </p:txBody>
      </p:sp>
      <p:sp>
        <p:nvSpPr>
          <p:cNvPr id="3" name="Content Placeholder 2"/>
          <p:cNvSpPr>
            <a:spLocks noGrp="1"/>
          </p:cNvSpPr>
          <p:nvPr>
            <p:ph idx="1"/>
          </p:nvPr>
        </p:nvSpPr>
        <p:spPr>
          <a:xfrm>
            <a:off x="457200" y="1721492"/>
            <a:ext cx="5152292" cy="4221416"/>
          </a:xfrm>
        </p:spPr>
        <p:txBody>
          <a:bodyPr/>
          <a:lstStyle/>
          <a:p>
            <a:pPr marL="342900" indent="-342900">
              <a:buFont typeface="Arial" panose="020B0604020202020204" pitchFamily="34" charset="0"/>
              <a:buChar char="•"/>
            </a:pPr>
            <a:r>
              <a:rPr lang="en-US" sz="1800" dirty="0"/>
              <a:t>Radioactive waste SHALL NOT be disposed down the sink or in regular trash. </a:t>
            </a:r>
          </a:p>
          <a:p>
            <a:pPr marL="342900" indent="-342900">
              <a:buFont typeface="Arial" panose="020B0604020202020204" pitchFamily="34" charset="0"/>
              <a:buChar char="•"/>
            </a:pPr>
            <a:r>
              <a:rPr lang="en-US" sz="1800" dirty="0"/>
              <a:t>EHS provides radioactive waste containers and manages radioactive waste free of charge.</a:t>
            </a:r>
          </a:p>
          <a:p>
            <a:pPr marL="342900" indent="-342900">
              <a:buFont typeface="Arial" panose="020B0604020202020204" pitchFamily="34" charset="0"/>
              <a:buChar char="•"/>
            </a:pPr>
            <a:r>
              <a:rPr lang="en-US" sz="1800" dirty="0"/>
              <a:t>Do not place non-radioactive waste into radioactive waste containers. This results in increased costs for disposal of non-radioactive waste.</a:t>
            </a:r>
          </a:p>
          <a:p>
            <a:pPr marL="342900" indent="-342900">
              <a:buFont typeface="Arial" panose="020B0604020202020204" pitchFamily="34" charset="0"/>
              <a:buChar char="•"/>
            </a:pPr>
            <a:r>
              <a:rPr lang="en-US" sz="1800" dirty="0"/>
              <a:t>Liquid waste containers must be capped and screwed tight. Solid waste buckets and bags must be kept closed.  </a:t>
            </a:r>
          </a:p>
          <a:p>
            <a:endParaRPr lang="en-US" dirty="0"/>
          </a:p>
        </p:txBody>
      </p:sp>
      <p:pic>
        <p:nvPicPr>
          <p:cNvPr id="7" name="Picture 6" descr="Don't put radioactive waste into general trash can" title="Don't put radioactive waste into general trash can"/>
          <p:cNvPicPr>
            <a:picLocks noChangeAspect="1"/>
          </p:cNvPicPr>
          <p:nvPr/>
        </p:nvPicPr>
        <p:blipFill rotWithShape="1">
          <a:blip r:embed="rId2">
            <a:extLst>
              <a:ext uri="{28A0092B-C50C-407E-A947-70E740481C1C}">
                <a14:useLocalDpi xmlns:a14="http://schemas.microsoft.com/office/drawing/2010/main" val="0"/>
              </a:ext>
            </a:extLst>
          </a:blip>
          <a:srcRect l="5212" r="21815" b="5670"/>
          <a:stretch/>
        </p:blipFill>
        <p:spPr>
          <a:xfrm>
            <a:off x="6348050" y="3569676"/>
            <a:ext cx="2184314" cy="2138085"/>
          </a:xfrm>
          <a:prstGeom prst="rect">
            <a:avLst/>
          </a:prstGeom>
          <a:ln>
            <a:noFill/>
          </a:ln>
          <a:effectLst/>
        </p:spPr>
      </p:pic>
      <p:pic>
        <p:nvPicPr>
          <p:cNvPr id="9" name="Content Placeholder 14" descr="Don't put radioactive waste down sink" title="Don't put radioactive waste down sink"/>
          <p:cNvPicPr>
            <a:picLocks noChangeAspect="1"/>
          </p:cNvPicPr>
          <p:nvPr/>
        </p:nvPicPr>
        <p:blipFill rotWithShape="1">
          <a:blip r:embed="rId3">
            <a:extLst>
              <a:ext uri="{28A0092B-C50C-407E-A947-70E740481C1C}">
                <a14:useLocalDpi xmlns:a14="http://schemas.microsoft.com/office/drawing/2010/main" val="0"/>
              </a:ext>
            </a:extLst>
          </a:blip>
          <a:srcRect l="8000" r="8400"/>
          <a:stretch/>
        </p:blipFill>
        <p:spPr>
          <a:xfrm>
            <a:off x="6348050" y="1636192"/>
            <a:ext cx="2184314" cy="1933484"/>
          </a:xfrm>
          <a:prstGeom prst="rect">
            <a:avLst/>
          </a:prstGeom>
          <a:ln>
            <a:noFill/>
          </a:ln>
          <a:effectLst/>
        </p:spPr>
      </p:pic>
      <p:sp>
        <p:nvSpPr>
          <p:cNvPr id="10" name="TextBox 9"/>
          <p:cNvSpPr txBox="1"/>
          <p:nvPr/>
        </p:nvSpPr>
        <p:spPr>
          <a:xfrm>
            <a:off x="6785180" y="1616209"/>
            <a:ext cx="1310053" cy="2215991"/>
          </a:xfrm>
          <a:prstGeom prst="rect">
            <a:avLst/>
          </a:prstGeom>
          <a:noFill/>
        </p:spPr>
        <p:txBody>
          <a:bodyPr wrap="square" rtlCol="0">
            <a:spAutoFit/>
          </a:bodyPr>
          <a:lstStyle/>
          <a:p>
            <a:r>
              <a:rPr lang="en-US" sz="13800" dirty="0">
                <a:solidFill>
                  <a:srgbClr val="FF0000"/>
                </a:solidFill>
                <a:sym typeface="Wingdings" panose="05000000000000000000" pitchFamily="2" charset="2"/>
              </a:rPr>
              <a:t></a:t>
            </a:r>
            <a:endParaRPr lang="en-US" sz="13800" dirty="0">
              <a:solidFill>
                <a:srgbClr val="FF0000"/>
              </a:solidFill>
            </a:endParaRPr>
          </a:p>
        </p:txBody>
      </p:sp>
      <p:sp>
        <p:nvSpPr>
          <p:cNvPr id="17" name="TextBox 16"/>
          <p:cNvSpPr txBox="1"/>
          <p:nvPr/>
        </p:nvSpPr>
        <p:spPr>
          <a:xfrm>
            <a:off x="6785179" y="3646085"/>
            <a:ext cx="1310053" cy="2215991"/>
          </a:xfrm>
          <a:prstGeom prst="rect">
            <a:avLst/>
          </a:prstGeom>
          <a:noFill/>
        </p:spPr>
        <p:txBody>
          <a:bodyPr wrap="square" rtlCol="0">
            <a:spAutoFit/>
          </a:bodyPr>
          <a:lstStyle/>
          <a:p>
            <a:r>
              <a:rPr lang="en-US" sz="13800" dirty="0">
                <a:solidFill>
                  <a:srgbClr val="FF0000"/>
                </a:solidFill>
                <a:sym typeface="Wingdings" panose="05000000000000000000" pitchFamily="2" charset="2"/>
              </a:rPr>
              <a:t></a:t>
            </a:r>
            <a:endParaRPr lang="en-US" sz="13800" dirty="0">
              <a:solidFill>
                <a:srgbClr val="FF0000"/>
              </a:solidFill>
            </a:endParaRPr>
          </a:p>
        </p:txBody>
      </p:sp>
    </p:spTree>
    <p:extLst>
      <p:ext uri="{BB962C8B-B14F-4D97-AF65-F5344CB8AC3E}">
        <p14:creationId xmlns:p14="http://schemas.microsoft.com/office/powerpoint/2010/main" val="32234038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Waste disposal (2)</a:t>
            </a:r>
          </a:p>
        </p:txBody>
      </p:sp>
      <p:sp>
        <p:nvSpPr>
          <p:cNvPr id="3" name="Content Placeholder 2"/>
          <p:cNvSpPr>
            <a:spLocks noGrp="1"/>
          </p:cNvSpPr>
          <p:nvPr>
            <p:ph idx="1"/>
          </p:nvPr>
        </p:nvSpPr>
        <p:spPr>
          <a:xfrm>
            <a:off x="457201" y="1721492"/>
            <a:ext cx="4220308" cy="4221416"/>
          </a:xfrm>
        </p:spPr>
        <p:txBody>
          <a:bodyPr>
            <a:normAutofit/>
          </a:bodyPr>
          <a:lstStyle/>
          <a:p>
            <a:pPr marL="285750" indent="-285750">
              <a:buFont typeface="Arial" panose="020B0604020202020204" pitchFamily="34" charset="0"/>
              <a:buChar char="•"/>
            </a:pPr>
            <a:r>
              <a:rPr lang="en-US" sz="1800" dirty="0"/>
              <a:t>If required, radioactive waste can be </a:t>
            </a:r>
            <a:r>
              <a:rPr lang="en-US" sz="1800" u="sng" dirty="0"/>
              <a:t>temporarily stored for the duration of the experiment</a:t>
            </a:r>
            <a:r>
              <a:rPr lang="en-US" sz="1800" dirty="0"/>
              <a:t> on lab countertops and work areas.</a:t>
            </a:r>
          </a:p>
          <a:p>
            <a:pPr marL="285750" indent="-285750">
              <a:buFont typeface="Arial" panose="020B0604020202020204" pitchFamily="34" charset="0"/>
              <a:buChar char="•"/>
            </a:pPr>
            <a:r>
              <a:rPr lang="en-US" sz="1800" dirty="0"/>
              <a:t>However, the container must be </a:t>
            </a:r>
            <a:r>
              <a:rPr lang="en-US" sz="1800" dirty="0" err="1"/>
              <a:t>leakproof</a:t>
            </a:r>
            <a:r>
              <a:rPr lang="en-US" sz="1800" dirty="0"/>
              <a:t>, have the proper label affixed on the outside (bottom right)</a:t>
            </a:r>
          </a:p>
          <a:p>
            <a:pPr marL="285750" indent="-285750">
              <a:buFont typeface="Arial" panose="020B0604020202020204" pitchFamily="34" charset="0"/>
              <a:buChar char="•"/>
            </a:pPr>
            <a:r>
              <a:rPr lang="en-US" sz="1800" dirty="0"/>
              <a:t>After the experiment, the contents of the waste container must be properly disposed in approved radioactive waste containers.</a:t>
            </a:r>
          </a:p>
          <a:p>
            <a:pPr marL="285750" indent="-285750">
              <a:buFont typeface="Arial" panose="020B0604020202020204" pitchFamily="34" charset="0"/>
              <a:buChar char="•"/>
            </a:pPr>
            <a:endParaRPr lang="en-US" sz="1800" dirty="0"/>
          </a:p>
        </p:txBody>
      </p:sp>
      <p:pic>
        <p:nvPicPr>
          <p:cNvPr id="4" name="Content Placeholder 6" descr="Temporary countertop waste container" title="Temporary countertop waste container"/>
          <p:cNvPicPr>
            <a:picLocks noChangeAspect="1"/>
          </p:cNvPicPr>
          <p:nvPr/>
        </p:nvPicPr>
        <p:blipFill rotWithShape="1">
          <a:blip r:embed="rId2">
            <a:extLst>
              <a:ext uri="{28A0092B-C50C-407E-A947-70E740481C1C}">
                <a14:useLocalDpi xmlns:a14="http://schemas.microsoft.com/office/drawing/2010/main" val="0"/>
              </a:ext>
            </a:extLst>
          </a:blip>
          <a:srcRect l="17168" t="36075" r="28030" b="15528"/>
          <a:stretch/>
        </p:blipFill>
        <p:spPr>
          <a:xfrm>
            <a:off x="4943475" y="2005330"/>
            <a:ext cx="3852291" cy="2552885"/>
          </a:xfrm>
          <a:prstGeom prst="rect">
            <a:avLst/>
          </a:prstGeom>
          <a:ln>
            <a:noFill/>
          </a:ln>
          <a:effectLst/>
        </p:spPr>
      </p:pic>
      <p:pic>
        <p:nvPicPr>
          <p:cNvPr id="5" name="Picture 4" descr="Caution Radioactive material Label" title="Caution Radioactive material Label"/>
          <p:cNvPicPr>
            <a:picLocks noChangeAspect="1"/>
          </p:cNvPicPr>
          <p:nvPr/>
        </p:nvPicPr>
        <p:blipFill rotWithShape="1">
          <a:blip r:embed="rId3">
            <a:extLst>
              <a:ext uri="{28A0092B-C50C-407E-A947-70E740481C1C}">
                <a14:useLocalDpi xmlns:a14="http://schemas.microsoft.com/office/drawing/2010/main" val="0"/>
              </a:ext>
            </a:extLst>
          </a:blip>
          <a:srcRect l="1936" t="38608" r="1560" b="38374"/>
          <a:stretch/>
        </p:blipFill>
        <p:spPr>
          <a:xfrm>
            <a:off x="5345723" y="4484077"/>
            <a:ext cx="3059723" cy="729761"/>
          </a:xfrm>
          <a:prstGeom prst="rect">
            <a:avLst/>
          </a:prstGeom>
          <a:ln>
            <a:noFill/>
          </a:ln>
          <a:effectLst/>
        </p:spPr>
      </p:pic>
    </p:spTree>
    <p:extLst>
      <p:ext uri="{BB962C8B-B14F-4D97-AF65-F5344CB8AC3E}">
        <p14:creationId xmlns:p14="http://schemas.microsoft.com/office/powerpoint/2010/main" val="37584107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Waste disposal (3)</a:t>
            </a:r>
          </a:p>
        </p:txBody>
      </p:sp>
      <p:sp>
        <p:nvSpPr>
          <p:cNvPr id="3" name="Content Placeholder 2"/>
          <p:cNvSpPr>
            <a:spLocks noGrp="1"/>
          </p:cNvSpPr>
          <p:nvPr>
            <p:ph idx="1"/>
          </p:nvPr>
        </p:nvSpPr>
        <p:spPr>
          <a:xfrm>
            <a:off x="457200" y="1721492"/>
            <a:ext cx="6013938" cy="4221416"/>
          </a:xfrm>
        </p:spPr>
        <p:txBody>
          <a:bodyPr/>
          <a:lstStyle/>
          <a:p>
            <a:pPr marL="285750" indent="-285750">
              <a:lnSpc>
                <a:spcPct val="90000"/>
              </a:lnSpc>
              <a:buFont typeface="Arial" panose="020B0604020202020204" pitchFamily="34" charset="0"/>
              <a:buChar char="•"/>
            </a:pPr>
            <a:r>
              <a:rPr lang="en-US" sz="1800" dirty="0"/>
              <a:t>Separate waste between long and short half-life. (Short is defined as less than 30 days)</a:t>
            </a:r>
          </a:p>
          <a:p>
            <a:pPr marL="285750" indent="-285750">
              <a:lnSpc>
                <a:spcPct val="90000"/>
              </a:lnSpc>
              <a:buFont typeface="Arial" panose="020B0604020202020204" pitchFamily="34" charset="0"/>
              <a:buChar char="•"/>
            </a:pPr>
            <a:r>
              <a:rPr lang="en-US" sz="1800" dirty="0"/>
              <a:t>Record the radionuclide, amount and the date </a:t>
            </a:r>
            <a:r>
              <a:rPr lang="en-US" sz="1800" u="sng" dirty="0"/>
              <a:t>every</a:t>
            </a:r>
            <a:r>
              <a:rPr lang="en-US" sz="1800" dirty="0"/>
              <a:t> time something is added to the container. Use a separate sheet if necessary.</a:t>
            </a:r>
          </a:p>
          <a:p>
            <a:pPr marL="285750" indent="-285750">
              <a:lnSpc>
                <a:spcPct val="90000"/>
              </a:lnSpc>
              <a:buFont typeface="Arial" panose="020B0604020202020204" pitchFamily="34" charset="0"/>
              <a:buChar char="•"/>
            </a:pPr>
            <a:r>
              <a:rPr lang="en-US" sz="1800" dirty="0"/>
              <a:t>Declare </a:t>
            </a:r>
            <a:r>
              <a:rPr lang="en-US" sz="1800" u="sng" dirty="0"/>
              <a:t>all</a:t>
            </a:r>
            <a:r>
              <a:rPr lang="en-US" sz="1800" dirty="0"/>
              <a:t> chemicals in a percentage format</a:t>
            </a:r>
          </a:p>
          <a:p>
            <a:pPr marL="285750" indent="-285750">
              <a:lnSpc>
                <a:spcPct val="90000"/>
              </a:lnSpc>
              <a:buFont typeface="Arial" panose="020B0604020202020204" pitchFamily="34" charset="0"/>
              <a:buChar char="•"/>
            </a:pPr>
            <a:r>
              <a:rPr lang="en-US" sz="1800" dirty="0"/>
              <a:t>Record pH of solution. The pH must be between 6 and 9. You can use pH paper. </a:t>
            </a:r>
          </a:p>
          <a:p>
            <a:pPr marL="285750" indent="-285750">
              <a:lnSpc>
                <a:spcPct val="90000"/>
              </a:lnSpc>
              <a:buFont typeface="Arial" panose="020B0604020202020204" pitchFamily="34" charset="0"/>
              <a:buChar char="•"/>
            </a:pPr>
            <a:r>
              <a:rPr lang="en-US" sz="1800" dirty="0"/>
              <a:t>List all radionuclides and amounts in </a:t>
            </a:r>
            <a:r>
              <a:rPr lang="en-US" sz="1800" dirty="0" err="1"/>
              <a:t>mCi</a:t>
            </a:r>
            <a:endParaRPr lang="en-US" sz="1800" dirty="0"/>
          </a:p>
          <a:p>
            <a:pPr marL="285750" indent="-285750">
              <a:lnSpc>
                <a:spcPct val="90000"/>
              </a:lnSpc>
              <a:buFont typeface="Arial" panose="020B0604020202020204" pitchFamily="34" charset="0"/>
              <a:buChar char="•"/>
            </a:pPr>
            <a:r>
              <a:rPr lang="en-US" sz="1800" dirty="0"/>
              <a:t>Date when container is sealed or full</a:t>
            </a:r>
          </a:p>
          <a:p>
            <a:pPr marL="285750" indent="-285750">
              <a:lnSpc>
                <a:spcPct val="90000"/>
              </a:lnSpc>
              <a:buFont typeface="Arial" panose="020B0604020202020204" pitchFamily="34" charset="0"/>
              <a:buChar char="•"/>
            </a:pPr>
            <a:r>
              <a:rPr lang="en-US" sz="1800" dirty="0"/>
              <a:t>Do not abbreviate or use acronyms for chemicals or solutions (e.g. write Phosphate Buffered Saline instead of PBS or water instead of H</a:t>
            </a:r>
            <a:r>
              <a:rPr lang="en-US" sz="1800" baseline="-25000" dirty="0"/>
              <a:t>2</a:t>
            </a:r>
            <a:r>
              <a:rPr lang="en-US" sz="1800" dirty="0"/>
              <a:t>0)</a:t>
            </a:r>
          </a:p>
          <a:p>
            <a:endParaRPr lang="en-US" dirty="0"/>
          </a:p>
        </p:txBody>
      </p:sp>
      <p:pic>
        <p:nvPicPr>
          <p:cNvPr id="4" name="Picture 7" descr="tagfront" title="tagfront"/>
          <p:cNvPicPr>
            <a:picLocks noChangeAspect="1" noChangeArrowheads="1"/>
          </p:cNvPicPr>
          <p:nvPr/>
        </p:nvPicPr>
        <p:blipFill rotWithShape="1">
          <a:blip r:embed="rId2" cstate="print"/>
          <a:srcRect b="2710"/>
          <a:stretch/>
        </p:blipFill>
        <p:spPr>
          <a:xfrm>
            <a:off x="6953211" y="3918694"/>
            <a:ext cx="1416256" cy="2235231"/>
          </a:xfrm>
          <a:prstGeom prst="rect">
            <a:avLst/>
          </a:prstGeom>
          <a:ln>
            <a:noFill/>
          </a:ln>
          <a:effectLst/>
        </p:spPr>
      </p:pic>
      <p:pic>
        <p:nvPicPr>
          <p:cNvPr id="5" name="Picture 4" descr="Liquid waste container" title="Liquid waste container"/>
          <p:cNvPicPr>
            <a:picLocks noChangeAspect="1"/>
          </p:cNvPicPr>
          <p:nvPr/>
        </p:nvPicPr>
        <p:blipFill rotWithShape="1">
          <a:blip r:embed="rId3">
            <a:extLst>
              <a:ext uri="{28A0092B-C50C-407E-A947-70E740481C1C}">
                <a14:useLocalDpi xmlns:a14="http://schemas.microsoft.com/office/drawing/2010/main" val="0"/>
              </a:ext>
            </a:extLst>
          </a:blip>
          <a:srcRect l="4166" t="17936" r="5833" b="12222"/>
          <a:stretch/>
        </p:blipFill>
        <p:spPr>
          <a:xfrm rot="5400000">
            <a:off x="6446607" y="2001301"/>
            <a:ext cx="2423999" cy="1410792"/>
          </a:xfrm>
          <a:prstGeom prst="rect">
            <a:avLst/>
          </a:prstGeom>
          <a:ln>
            <a:noFill/>
          </a:ln>
          <a:effectLst/>
        </p:spPr>
      </p:pic>
    </p:spTree>
    <p:extLst>
      <p:ext uri="{BB962C8B-B14F-4D97-AF65-F5344CB8AC3E}">
        <p14:creationId xmlns:p14="http://schemas.microsoft.com/office/powerpoint/2010/main" val="3464263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522922"/>
            <a:ext cx="8235950" cy="748782"/>
          </a:xfrm>
          <a:effectLst>
            <a:outerShdw blurRad="50800" dist="38100" dir="2700000" algn="tl" rotWithShape="0">
              <a:prstClr val="black">
                <a:alpha val="40000"/>
              </a:prstClr>
            </a:outerShdw>
          </a:effectLst>
        </p:spPr>
        <p:txBody>
          <a:bodyPr/>
          <a:lstStyle/>
          <a:p>
            <a:r>
              <a:rPr lang="en-US" dirty="0">
                <a:solidFill>
                  <a:schemeClr val="tx1"/>
                </a:solidFill>
              </a:rPr>
              <a:t>Final thoughts</a:t>
            </a:r>
          </a:p>
        </p:txBody>
      </p:sp>
    </p:spTree>
    <p:extLst>
      <p:ext uri="{BB962C8B-B14F-4D97-AF65-F5344CB8AC3E}">
        <p14:creationId xmlns:p14="http://schemas.microsoft.com/office/powerpoint/2010/main" val="10388935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7" name="Rectangle 3"/>
          <p:cNvSpPr>
            <a:spLocks noGrp="1" noChangeArrowheads="1"/>
          </p:cNvSpPr>
          <p:nvPr>
            <p:ph idx="1"/>
          </p:nvPr>
        </p:nvSpPr>
        <p:spPr>
          <a:xfrm>
            <a:off x="457198" y="1721492"/>
            <a:ext cx="8235952" cy="4221416"/>
          </a:xfrm>
        </p:spPr>
        <p:txBody>
          <a:bodyPr>
            <a:normAutofit/>
          </a:bodyPr>
          <a:lstStyle/>
          <a:p>
            <a:pPr marL="342900" indent="-342900">
              <a:buFont typeface="Arial" pitchFamily="34" charset="0"/>
              <a:buChar char="•"/>
            </a:pPr>
            <a:r>
              <a:rPr lang="en-US" sz="1800" dirty="0"/>
              <a:t>You know or suspect there has been an overexposure to an individual</a:t>
            </a:r>
          </a:p>
          <a:p>
            <a:pPr marL="342900" indent="-342900">
              <a:buFont typeface="Arial" pitchFamily="34" charset="0"/>
              <a:buChar char="•"/>
            </a:pPr>
            <a:r>
              <a:rPr lang="en-US" sz="1800" dirty="0"/>
              <a:t>There has been a spill involving a large quantity (&gt; 1 </a:t>
            </a:r>
            <a:r>
              <a:rPr lang="en-US" sz="1800" dirty="0" err="1"/>
              <a:t>mCi</a:t>
            </a:r>
            <a:r>
              <a:rPr lang="en-US" sz="1800" dirty="0"/>
              <a:t>) of radioactive material</a:t>
            </a:r>
          </a:p>
          <a:p>
            <a:pPr marL="342900" indent="-342900">
              <a:buFont typeface="Arial" pitchFamily="34" charset="0"/>
              <a:buChar char="•"/>
            </a:pPr>
            <a:r>
              <a:rPr lang="en-US" sz="1800" dirty="0"/>
              <a:t>You suspect or find contamination on the floor</a:t>
            </a:r>
          </a:p>
          <a:p>
            <a:pPr marL="342900" indent="-342900">
              <a:buFont typeface="Arial" pitchFamily="34" charset="0"/>
              <a:buChar char="•"/>
            </a:pPr>
            <a:r>
              <a:rPr lang="en-US" sz="1800" dirty="0"/>
              <a:t>You suspect or find contamination on an individual</a:t>
            </a:r>
          </a:p>
          <a:p>
            <a:pPr marL="342900" indent="-342900">
              <a:buFont typeface="Arial" pitchFamily="34" charset="0"/>
              <a:buChar char="•"/>
            </a:pPr>
            <a:r>
              <a:rPr lang="en-US" sz="1800" dirty="0"/>
              <a:t>You have questions or concerns</a:t>
            </a:r>
          </a:p>
          <a:p>
            <a:pPr marL="342900" indent="-342900">
              <a:buFont typeface="Arial" pitchFamily="34" charset="0"/>
              <a:buChar char="•"/>
            </a:pPr>
            <a:r>
              <a:rPr lang="en-US" sz="1800" dirty="0"/>
              <a:t>Personnel working on the project has been changed (added/dropped)</a:t>
            </a:r>
          </a:p>
          <a:p>
            <a:pPr marL="342900" indent="-342900">
              <a:buFont typeface="Arial" pitchFamily="34" charset="0"/>
              <a:buChar char="•"/>
            </a:pPr>
            <a:r>
              <a:rPr lang="en-US" sz="1800" dirty="0"/>
              <a:t>You observe any condition which may lead to or cause a violation of NRC regulations and licenses or unnecessary exposure to radiation and/or radioactive material</a:t>
            </a:r>
          </a:p>
          <a:p>
            <a:endParaRPr lang="en-US" sz="2000" dirty="0"/>
          </a:p>
        </p:txBody>
      </p:sp>
      <p:sp>
        <p:nvSpPr>
          <p:cNvPr id="195588" name="Slide Number Placeholder 6"/>
          <p:cNvSpPr>
            <a:spLocks noGrp="1"/>
          </p:cNvSpPr>
          <p:nvPr>
            <p:ph type="sldNum" sz="quarter" idx="12"/>
          </p:nvPr>
        </p:nvSpPr>
        <p:spPr/>
        <p:txBody>
          <a:bodyPr/>
          <a:lstStyle/>
          <a:p>
            <a:fld id="{5D89363F-D47E-4193-9F4E-3F76684DE8BD}" type="slidenum">
              <a:rPr lang="en-US" smtClean="0"/>
              <a:pPr/>
              <a:t>39</a:t>
            </a:fld>
            <a:endParaRPr lang="en-US" dirty="0"/>
          </a:p>
        </p:txBody>
      </p:sp>
      <p:sp>
        <p:nvSpPr>
          <p:cNvPr id="2" name="Title 1"/>
          <p:cNvSpPr>
            <a:spLocks noGrp="1"/>
          </p:cNvSpPr>
          <p:nvPr>
            <p:ph type="title"/>
          </p:nvPr>
        </p:nvSpPr>
        <p:spPr/>
        <p:txBody>
          <a:bodyPr/>
          <a:lstStyle/>
          <a:p>
            <a:r>
              <a:rPr lang="en-US" dirty="0"/>
              <a:t>Contact EHS if…</a:t>
            </a:r>
          </a:p>
        </p:txBody>
      </p:sp>
    </p:spTree>
    <p:extLst>
      <p:ext uri="{BB962C8B-B14F-4D97-AF65-F5344CB8AC3E}">
        <p14:creationId xmlns:p14="http://schemas.microsoft.com/office/powerpoint/2010/main" val="1298583962"/>
      </p:ext>
    </p:extLst>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347663" indent="-347663">
              <a:buFont typeface="Arial" panose="020B0604020202020204" pitchFamily="34" charset="0"/>
              <a:buChar char="•"/>
            </a:pPr>
            <a:r>
              <a:rPr lang="en-US" sz="1800" dirty="0"/>
              <a:t>Occur shortly after exposures resulting in very large doses (&gt;100 rem), delivered within a short time period (acute exposure)</a:t>
            </a:r>
          </a:p>
          <a:p>
            <a:pPr marL="347663" indent="-347663">
              <a:buFont typeface="Arial" panose="020B0604020202020204" pitchFamily="34" charset="0"/>
              <a:buChar char="•"/>
            </a:pPr>
            <a:r>
              <a:rPr lang="en-US" sz="1800" dirty="0"/>
              <a:t>Acute exposures cause extensive biological damage to cells so that large numbers of cells are killed.</a:t>
            </a:r>
          </a:p>
          <a:p>
            <a:pPr marL="347663" indent="-347663">
              <a:buFont typeface="Arial" panose="020B0604020202020204" pitchFamily="34" charset="0"/>
              <a:buChar char="•"/>
            </a:pPr>
            <a:r>
              <a:rPr lang="en-US" sz="1800" dirty="0"/>
              <a:t>The severity of the health effects is proportional to the dose.</a:t>
            </a:r>
          </a:p>
          <a:p>
            <a:pPr marL="347663" indent="-347663">
              <a:buFont typeface="Arial" panose="020B0604020202020204" pitchFamily="34" charset="0"/>
              <a:buChar char="•"/>
            </a:pPr>
            <a:r>
              <a:rPr lang="en-US" sz="1800" dirty="0"/>
              <a:t>Possible health effects include: vomiting, diarrhea, skin burns, cataracts, hair loss, fever, lethargy, loss of appetite, changes in blood count, and death.</a:t>
            </a:r>
          </a:p>
          <a:p>
            <a:pPr marL="347663" indent="-347663">
              <a:buFont typeface="Arial" panose="020B0604020202020204" pitchFamily="34" charset="0"/>
              <a:buChar char="•"/>
            </a:pPr>
            <a:r>
              <a:rPr lang="en-US" sz="1800" u="sng" dirty="0"/>
              <a:t>Under normal operation, the occurrence of early effects is highly unlikely. </a:t>
            </a:r>
          </a:p>
          <a:p>
            <a:endParaRPr lang="en-US" sz="2800" dirty="0"/>
          </a:p>
        </p:txBody>
      </p:sp>
      <p:sp>
        <p:nvSpPr>
          <p:cNvPr id="4" name="Title 3"/>
          <p:cNvSpPr>
            <a:spLocks noGrp="1"/>
          </p:cNvSpPr>
          <p:nvPr>
            <p:ph type="title"/>
          </p:nvPr>
        </p:nvSpPr>
        <p:spPr/>
        <p:txBody>
          <a:bodyPr/>
          <a:lstStyle/>
          <a:p>
            <a:r>
              <a:rPr lang="en-US" dirty="0"/>
              <a:t>Early Effects </a:t>
            </a:r>
            <a:br>
              <a:rPr lang="en-US" dirty="0"/>
            </a:br>
            <a:endParaRPr lang="en-US" dirty="0"/>
          </a:p>
        </p:txBody>
      </p:sp>
    </p:spTree>
    <p:extLst>
      <p:ext uri="{BB962C8B-B14F-4D97-AF65-F5344CB8AC3E}">
        <p14:creationId xmlns:p14="http://schemas.microsoft.com/office/powerpoint/2010/main" val="32301650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Content Placeholder 2"/>
          <p:cNvSpPr>
            <a:spLocks noGrp="1"/>
          </p:cNvSpPr>
          <p:nvPr>
            <p:ph idx="1"/>
          </p:nvPr>
        </p:nvSpPr>
        <p:spPr/>
        <p:txBody>
          <a:bodyPr>
            <a:normAutofit/>
          </a:bodyPr>
          <a:lstStyle/>
          <a:p>
            <a:r>
              <a:rPr lang="en-US" sz="1800" dirty="0"/>
              <a:t>Failure to comply with the rules, regulations safe practices established by the Nuclear Regulatory Commission (NRC) or Purdue University can result :</a:t>
            </a:r>
          </a:p>
          <a:p>
            <a:pPr lvl="1"/>
            <a:r>
              <a:rPr lang="en-US" sz="1800" dirty="0"/>
              <a:t>Required retraining for all lab members</a:t>
            </a:r>
          </a:p>
          <a:p>
            <a:pPr lvl="1"/>
            <a:r>
              <a:rPr lang="en-US" sz="1800" dirty="0"/>
              <a:t>Loss of work privileges with or around radioactive material</a:t>
            </a:r>
          </a:p>
          <a:p>
            <a:pPr lvl="1"/>
            <a:r>
              <a:rPr lang="en-US" sz="1800" dirty="0"/>
              <a:t>Suspension of the project involving radioactive material</a:t>
            </a:r>
          </a:p>
          <a:p>
            <a:pPr lvl="1"/>
            <a:r>
              <a:rPr lang="en-US" sz="1800" dirty="0"/>
              <a:t>Civil penalties</a:t>
            </a:r>
          </a:p>
          <a:p>
            <a:pPr lvl="1"/>
            <a:r>
              <a:rPr lang="en-US" sz="1800" dirty="0"/>
              <a:t>Criminal penalties</a:t>
            </a:r>
          </a:p>
          <a:p>
            <a:pPr marL="685800" lvl="1">
              <a:buFont typeface="Arial" panose="020B0604020202020204" pitchFamily="34" charset="0"/>
              <a:buChar char="•"/>
            </a:pPr>
            <a:r>
              <a:rPr lang="en-US" sz="1800" dirty="0"/>
              <a:t>For willful violation of, attempted violation of or conspiracy to violate any regulation</a:t>
            </a:r>
          </a:p>
          <a:p>
            <a:pPr lvl="1"/>
            <a:endParaRPr lang="en-US" dirty="0"/>
          </a:p>
          <a:p>
            <a:pPr lvl="1"/>
            <a:endParaRPr lang="en-US" dirty="0"/>
          </a:p>
        </p:txBody>
      </p:sp>
      <p:sp>
        <p:nvSpPr>
          <p:cNvPr id="108548" name="Slide Number Placeholder 6"/>
          <p:cNvSpPr>
            <a:spLocks noGrp="1"/>
          </p:cNvSpPr>
          <p:nvPr>
            <p:ph type="sldNum" sz="quarter" idx="12"/>
          </p:nvPr>
        </p:nvSpPr>
        <p:spPr/>
        <p:txBody>
          <a:bodyPr/>
          <a:lstStyle/>
          <a:p>
            <a:fld id="{1689273C-9095-45EB-A9DF-714D4F1AF551}" type="slidenum">
              <a:rPr lang="en-US" smtClean="0"/>
              <a:pPr/>
              <a:t>40</a:t>
            </a:fld>
            <a:endParaRPr lang="en-US" dirty="0"/>
          </a:p>
        </p:txBody>
      </p:sp>
      <p:sp>
        <p:nvSpPr>
          <p:cNvPr id="3" name="Title 2"/>
          <p:cNvSpPr>
            <a:spLocks noGrp="1"/>
          </p:cNvSpPr>
          <p:nvPr>
            <p:ph type="title"/>
          </p:nvPr>
        </p:nvSpPr>
        <p:spPr/>
        <p:txBody>
          <a:bodyPr/>
          <a:lstStyle/>
          <a:p>
            <a:r>
              <a:rPr lang="en-US" dirty="0"/>
              <a:t>Enforcement</a:t>
            </a:r>
          </a:p>
        </p:txBody>
      </p:sp>
    </p:spTree>
    <p:extLst>
      <p:ext uri="{BB962C8B-B14F-4D97-AF65-F5344CB8AC3E}">
        <p14:creationId xmlns:p14="http://schemas.microsoft.com/office/powerpoint/2010/main" val="2475609675"/>
      </p:ext>
    </p:extLst>
  </p:cSld>
  <p:clrMapOvr>
    <a:masterClrMapping/>
  </p:clrMapOvr>
  <p:transition advClick="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5" name="Rectangle 3"/>
          <p:cNvSpPr>
            <a:spLocks noGrp="1" noChangeArrowheads="1"/>
          </p:cNvSpPr>
          <p:nvPr>
            <p:ph idx="1"/>
          </p:nvPr>
        </p:nvSpPr>
        <p:spPr>
          <a:xfrm>
            <a:off x="304800" y="1600200"/>
            <a:ext cx="8686800" cy="4343400"/>
          </a:xfrm>
        </p:spPr>
        <p:txBody>
          <a:bodyPr>
            <a:normAutofit/>
          </a:bodyPr>
          <a:lstStyle/>
          <a:p>
            <a:pPr marL="342900" indent="-342900" eaLnBrk="1" hangingPunct="1">
              <a:lnSpc>
                <a:spcPct val="80000"/>
              </a:lnSpc>
              <a:buFont typeface="Arial" pitchFamily="34" charset="0"/>
              <a:buChar char="•"/>
            </a:pPr>
            <a:r>
              <a:rPr lang="en-US" b="1" dirty="0"/>
              <a:t>Joshua A. Young, M.S</a:t>
            </a:r>
            <a:r>
              <a:rPr lang="en-US" dirty="0"/>
              <a:t>				                  765-494-2721</a:t>
            </a:r>
          </a:p>
          <a:p>
            <a:pPr marL="342900" indent="-342900" eaLnBrk="1" hangingPunct="1">
              <a:lnSpc>
                <a:spcPct val="80000"/>
              </a:lnSpc>
            </a:pPr>
            <a:r>
              <a:rPr lang="en-US" dirty="0"/>
              <a:t>      Radiation Safety Officer (RSO)			                  </a:t>
            </a:r>
            <a:r>
              <a:rPr lang="en-US" dirty="0">
                <a:hlinkClick r:id="rId2"/>
              </a:rPr>
              <a:t>young127@purdue.edu</a:t>
            </a:r>
            <a:r>
              <a:rPr lang="en-US" dirty="0"/>
              <a:t> </a:t>
            </a:r>
          </a:p>
          <a:p>
            <a:pPr marL="342900" indent="-342900" eaLnBrk="1" hangingPunct="1">
              <a:lnSpc>
                <a:spcPct val="80000"/>
              </a:lnSpc>
              <a:buFont typeface="Arial" pitchFamily="34" charset="0"/>
              <a:buChar char="•"/>
            </a:pPr>
            <a:endParaRPr lang="en-US" b="1" dirty="0"/>
          </a:p>
          <a:p>
            <a:pPr marL="342900" indent="-342900">
              <a:lnSpc>
                <a:spcPct val="80000"/>
              </a:lnSpc>
              <a:buFont typeface="Arial" pitchFamily="34" charset="0"/>
              <a:buChar char="•"/>
            </a:pPr>
            <a:r>
              <a:rPr lang="en-US" b="1" dirty="0"/>
              <a:t>Nathan Claus</a:t>
            </a:r>
            <a:r>
              <a:rPr lang="en-US" dirty="0"/>
              <a:t>				                                  765-494-1478</a:t>
            </a:r>
          </a:p>
          <a:p>
            <a:pPr marL="342900" indent="-342900" eaLnBrk="1" hangingPunct="1">
              <a:lnSpc>
                <a:spcPct val="80000"/>
              </a:lnSpc>
            </a:pPr>
            <a:r>
              <a:rPr lang="en-US" dirty="0"/>
              <a:t>      Health Physicist							          </a:t>
            </a:r>
            <a:r>
              <a:rPr lang="en-US" dirty="0">
                <a:hlinkClick r:id="rId3"/>
              </a:rPr>
              <a:t>njclaus@purdue.edu</a:t>
            </a:r>
            <a:r>
              <a:rPr lang="en-US" dirty="0"/>
              <a:t> </a:t>
            </a:r>
          </a:p>
          <a:p>
            <a:pPr marL="342900" indent="-342900" eaLnBrk="1" hangingPunct="1">
              <a:lnSpc>
                <a:spcPct val="80000"/>
              </a:lnSpc>
              <a:buFont typeface="Arial" pitchFamily="34" charset="0"/>
              <a:buChar char="•"/>
            </a:pPr>
            <a:endParaRPr lang="en-US" sz="1600" b="1" dirty="0"/>
          </a:p>
          <a:p>
            <a:pPr marL="342900" indent="-342900" eaLnBrk="1" hangingPunct="1">
              <a:lnSpc>
                <a:spcPct val="80000"/>
              </a:lnSpc>
              <a:buFont typeface="Arial" pitchFamily="34" charset="0"/>
              <a:buChar char="•"/>
            </a:pPr>
            <a:r>
              <a:rPr lang="en-US" sz="1600" b="1" dirty="0"/>
              <a:t>Jerry J. Gibbs		                           			  </a:t>
            </a:r>
            <a:r>
              <a:rPr lang="en-US" sz="1600" dirty="0"/>
              <a:t>765-494-0207</a:t>
            </a:r>
          </a:p>
          <a:p>
            <a:pPr marL="342900" indent="-342900" eaLnBrk="1" hangingPunct="1">
              <a:lnSpc>
                <a:spcPct val="80000"/>
              </a:lnSpc>
            </a:pPr>
            <a:r>
              <a:rPr lang="en-US" dirty="0"/>
              <a:t>      </a:t>
            </a:r>
            <a:r>
              <a:rPr lang="en-US" sz="1600" dirty="0"/>
              <a:t>Environmental Technician					          </a:t>
            </a:r>
            <a:r>
              <a:rPr lang="en-US" sz="1600" dirty="0">
                <a:hlinkClick r:id="rId4"/>
              </a:rPr>
              <a:t>jjgibbs@purdue.edu</a:t>
            </a:r>
            <a:endParaRPr lang="en-US" sz="1600" dirty="0"/>
          </a:p>
          <a:p>
            <a:pPr marL="342900" indent="-342900" eaLnBrk="1" hangingPunct="1">
              <a:lnSpc>
                <a:spcPct val="80000"/>
              </a:lnSpc>
            </a:pPr>
            <a:endParaRPr lang="en-US" dirty="0"/>
          </a:p>
          <a:p>
            <a:pPr marL="342900" indent="-342900">
              <a:lnSpc>
                <a:spcPct val="80000"/>
              </a:lnSpc>
              <a:buFont typeface="Arial" pitchFamily="34" charset="0"/>
              <a:buChar char="•"/>
            </a:pPr>
            <a:r>
              <a:rPr lang="en-US" b="1" dirty="0"/>
              <a:t>Anca Condret		                           			  </a:t>
            </a:r>
            <a:r>
              <a:rPr lang="en-US" dirty="0"/>
              <a:t>765-494-7969</a:t>
            </a:r>
          </a:p>
          <a:p>
            <a:pPr marL="342900" indent="-342900">
              <a:lnSpc>
                <a:spcPct val="80000"/>
              </a:lnSpc>
            </a:pPr>
            <a:r>
              <a:rPr lang="en-US" dirty="0"/>
              <a:t> 	Environmental Technician 	 				          </a:t>
            </a:r>
            <a:r>
              <a:rPr lang="en-US" dirty="0">
                <a:hlinkClick r:id="rId5"/>
              </a:rPr>
              <a:t>acondret@purdue.edu</a:t>
            </a:r>
            <a:r>
              <a:rPr lang="en-US" dirty="0"/>
              <a:t> </a:t>
            </a:r>
          </a:p>
          <a:p>
            <a:pPr marL="342900" indent="-342900">
              <a:lnSpc>
                <a:spcPct val="80000"/>
              </a:lnSpc>
              <a:buFont typeface="Arial" pitchFamily="34" charset="0"/>
              <a:buChar char="•"/>
            </a:pPr>
            <a:endParaRPr lang="en-US" b="1" dirty="0"/>
          </a:p>
          <a:p>
            <a:pPr marL="342900" indent="-342900" eaLnBrk="1" hangingPunct="1">
              <a:lnSpc>
                <a:spcPct val="80000"/>
              </a:lnSpc>
            </a:pPr>
            <a:endParaRPr lang="en-US" sz="1600" dirty="0"/>
          </a:p>
        </p:txBody>
      </p:sp>
      <p:sp>
        <p:nvSpPr>
          <p:cNvPr id="197639" name="Slide Number Placeholder 7"/>
          <p:cNvSpPr>
            <a:spLocks noGrp="1"/>
          </p:cNvSpPr>
          <p:nvPr>
            <p:ph type="sldNum" sz="quarter" idx="12"/>
          </p:nvPr>
        </p:nvSpPr>
        <p:spPr bwMode="auto">
          <a:noFill/>
          <a:ln>
            <a:miter lim="800000"/>
            <a:headEnd/>
            <a:tailEnd/>
          </a:ln>
        </p:spPr>
        <p:txBody>
          <a:bodyPr vert="horz" wrap="square" lIns="91440" tIns="45720" rIns="91440" bIns="45720" numCol="1" anchor="t" anchorCtr="0" compatLnSpc="1">
            <a:prstTxWarp prst="textNoShape">
              <a:avLst/>
            </a:prstTxWarp>
          </a:bodyPr>
          <a:lstStyle/>
          <a:p>
            <a:fld id="{95317B0F-3F5D-44F2-A979-F5E3240C25D2}" type="slidenum">
              <a:rPr lang="en-US" smtClean="0"/>
              <a:pPr/>
              <a:t>41</a:t>
            </a:fld>
            <a:endParaRPr lang="en-US" dirty="0"/>
          </a:p>
        </p:txBody>
      </p:sp>
      <p:sp>
        <p:nvSpPr>
          <p:cNvPr id="2" name="Title 1"/>
          <p:cNvSpPr>
            <a:spLocks noGrp="1"/>
          </p:cNvSpPr>
          <p:nvPr>
            <p:ph type="title"/>
          </p:nvPr>
        </p:nvSpPr>
        <p:spPr/>
        <p:txBody>
          <a:bodyPr/>
          <a:lstStyle/>
          <a:p>
            <a:r>
              <a:rPr lang="en-US" dirty="0"/>
              <a:t>Radiation Safety Group</a:t>
            </a:r>
          </a:p>
        </p:txBody>
      </p:sp>
    </p:spTree>
    <p:extLst>
      <p:ext uri="{BB962C8B-B14F-4D97-AF65-F5344CB8AC3E}">
        <p14:creationId xmlns:p14="http://schemas.microsoft.com/office/powerpoint/2010/main" val="761317617"/>
      </p:ext>
    </p:extLst>
  </p:cSld>
  <p:clrMapOvr>
    <a:masterClrMapping/>
  </p:clrMapOvr>
  <p:transition advClick="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hlinkClick r:id="rId2"/>
          </p:cNvPr>
          <p:cNvSpPr txBox="1"/>
          <p:nvPr/>
        </p:nvSpPr>
        <p:spPr>
          <a:xfrm>
            <a:off x="2362200" y="5283276"/>
            <a:ext cx="4191000" cy="46166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b">
              <a:rot lat="0" lon="0" rev="4800000"/>
            </a:lightRig>
          </a:scene3d>
          <a:sp3d prstMaterial="matte">
            <a:bevelT w="127000" h="63500"/>
          </a:sp3d>
        </p:spPr>
        <p:style>
          <a:lnRef idx="0">
            <a:schemeClr val="accent3"/>
          </a:lnRef>
          <a:fillRef idx="1003">
            <a:schemeClr val="dk2"/>
          </a:fillRef>
          <a:effectRef idx="3">
            <a:schemeClr val="accent3"/>
          </a:effectRef>
          <a:fontRef idx="minor">
            <a:schemeClr val="lt1"/>
          </a:fontRef>
        </p:style>
        <p:txBody>
          <a:bodyPr wrap="square" rtlCol="0">
            <a:spAutoFit/>
          </a:bodyPr>
          <a:lstStyle/>
          <a:p>
            <a:pPr algn="ctr"/>
            <a:r>
              <a:rPr lang="en-US" sz="2400" dirty="0">
                <a:effectLst>
                  <a:outerShdw blurRad="50800" dist="38100" dir="5400000" algn="t" rotWithShape="0">
                    <a:prstClr val="black">
                      <a:alpha val="40000"/>
                    </a:prstClr>
                  </a:outerShdw>
                </a:effectLst>
              </a:rPr>
              <a:t>Click here to begin the test.</a:t>
            </a:r>
          </a:p>
        </p:txBody>
      </p:sp>
      <p:sp>
        <p:nvSpPr>
          <p:cNvPr id="3" name="Content Placeholder 2"/>
          <p:cNvSpPr>
            <a:spLocks noGrp="1"/>
          </p:cNvSpPr>
          <p:nvPr>
            <p:ph idx="1"/>
          </p:nvPr>
        </p:nvSpPr>
        <p:spPr/>
        <p:txBody>
          <a:bodyPr/>
          <a:lstStyle/>
          <a:p>
            <a:pPr marL="342900" indent="-342900">
              <a:buFont typeface="Arial" pitchFamily="34" charset="0"/>
              <a:buChar char="•"/>
            </a:pPr>
            <a:r>
              <a:rPr lang="en-US" sz="1800" dirty="0">
                <a:latin typeface="Arial" pitchFamily="34" charset="0"/>
              </a:rPr>
              <a:t>This concludes the PowerPoint portion of this retraining.</a:t>
            </a:r>
          </a:p>
          <a:p>
            <a:pPr marL="342900" indent="-342900">
              <a:buFont typeface="Arial" pitchFamily="34" charset="0"/>
              <a:buChar char="•"/>
            </a:pPr>
            <a:r>
              <a:rPr lang="en-US" sz="1800" dirty="0">
                <a:solidFill>
                  <a:srgbClr val="000000"/>
                </a:solidFill>
                <a:latin typeface="Arial" pitchFamily="34" charset="0"/>
                <a:cs typeface="Arial" pitchFamily="34" charset="0"/>
              </a:rPr>
              <a:t>Complete the test indicated below. You must have 75% of correct responses to pass.</a:t>
            </a:r>
          </a:p>
          <a:p>
            <a:pPr marL="685800" lvl="1" indent="-342900"/>
            <a:r>
              <a:rPr lang="en-US" sz="1800" dirty="0">
                <a:solidFill>
                  <a:srgbClr val="000000"/>
                </a:solidFill>
                <a:latin typeface="Arial" pitchFamily="34" charset="0"/>
                <a:cs typeface="Arial" pitchFamily="34" charset="0"/>
              </a:rPr>
              <a:t>Your results will be emailed to you and will constitute as your certification of your successful completion your retraining, if you have passed.</a:t>
            </a:r>
          </a:p>
          <a:p>
            <a:endParaRPr lang="en-US" dirty="0"/>
          </a:p>
        </p:txBody>
      </p:sp>
      <p:sp>
        <p:nvSpPr>
          <p:cNvPr id="5" name="Title 4"/>
          <p:cNvSpPr>
            <a:spLocks noGrp="1"/>
          </p:cNvSpPr>
          <p:nvPr>
            <p:ph type="title"/>
          </p:nvPr>
        </p:nvSpPr>
        <p:spPr/>
        <p:txBody>
          <a:bodyPr/>
          <a:lstStyle/>
          <a:p>
            <a:r>
              <a:rPr lang="en-US" dirty="0"/>
              <a:t>End of training module</a:t>
            </a:r>
          </a:p>
        </p:txBody>
      </p:sp>
    </p:spTree>
    <p:extLst>
      <p:ext uri="{BB962C8B-B14F-4D97-AF65-F5344CB8AC3E}">
        <p14:creationId xmlns:p14="http://schemas.microsoft.com/office/powerpoint/2010/main" val="1533417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marL="347663" indent="-347663">
              <a:buFont typeface="Arial" panose="020B0604020202020204" pitchFamily="34" charset="0"/>
              <a:buChar char="•"/>
            </a:pPr>
            <a:r>
              <a:rPr lang="en-US" sz="1800" dirty="0"/>
              <a:t>Occur years after acute or chronic (low doses over a long time period) exposures.</a:t>
            </a:r>
          </a:p>
          <a:p>
            <a:pPr marL="347663" indent="-347663">
              <a:buFont typeface="Arial" panose="020B0604020202020204" pitchFamily="34" charset="0"/>
              <a:buChar char="•"/>
            </a:pPr>
            <a:r>
              <a:rPr lang="en-US" sz="1800" dirty="0"/>
              <a:t>Possible health effects include: leukemia, cancer, life span shortening, cataracts, and genetic defects. </a:t>
            </a:r>
          </a:p>
          <a:p>
            <a:pPr marL="347663" indent="-347663">
              <a:buFont typeface="Arial" panose="020B0604020202020204" pitchFamily="34" charset="0"/>
              <a:buChar char="•"/>
            </a:pPr>
            <a:r>
              <a:rPr lang="en-US" sz="1800" dirty="0"/>
              <a:t>Studies suggest the possibility of heritable genetic effects in humans if there is radiation damage to the cells of the sperm or eggs.</a:t>
            </a:r>
            <a:r>
              <a:rPr lang="en-US" sz="2000" dirty="0"/>
              <a:t> </a:t>
            </a:r>
            <a:r>
              <a:rPr lang="en-US" sz="1800" dirty="0"/>
              <a:t>However,</a:t>
            </a:r>
            <a:r>
              <a:rPr lang="en-US" sz="2000" dirty="0"/>
              <a:t> </a:t>
            </a:r>
            <a:r>
              <a:rPr lang="en-US" sz="1800" dirty="0"/>
              <a:t>no heritable genetic effects from radiation have ever been observed in any human population exposed to radiation.</a:t>
            </a:r>
          </a:p>
          <a:p>
            <a:pPr marL="347663" indent="-347663">
              <a:buFont typeface="Arial" panose="020B0604020202020204" pitchFamily="34" charset="0"/>
              <a:buChar char="•"/>
            </a:pPr>
            <a:r>
              <a:rPr lang="en-US" sz="1800" dirty="0"/>
              <a:t>Leukemia, cancer, and genetic effects are considered </a:t>
            </a:r>
            <a:r>
              <a:rPr lang="en-US" sz="1800" i="1" dirty="0"/>
              <a:t>stochastic effects</a:t>
            </a:r>
            <a:r>
              <a:rPr lang="en-US" sz="1800" dirty="0"/>
              <a:t>; the probability of occurrence is dependent of dose.</a:t>
            </a:r>
          </a:p>
          <a:p>
            <a:pPr marL="690562" lvl="1">
              <a:buFont typeface="Arial" panose="020B0604020202020204" pitchFamily="34" charset="0"/>
              <a:buChar char="•"/>
            </a:pPr>
            <a:r>
              <a:rPr lang="en-US" sz="1800" dirty="0"/>
              <a:t>As dose increases, the probability of occurrence increases. </a:t>
            </a:r>
          </a:p>
          <a:p>
            <a:pPr marL="347663" indent="-347663">
              <a:buFont typeface="Arial" panose="020B0604020202020204" pitchFamily="34" charset="0"/>
              <a:buChar char="•"/>
            </a:pPr>
            <a:r>
              <a:rPr lang="en-US" sz="1800" dirty="0"/>
              <a:t>Conservative studies estimate a 0.04% increase of developing an adverse health effect per rem received. </a:t>
            </a:r>
          </a:p>
          <a:p>
            <a:pPr marL="347663" indent="-347663">
              <a:buFont typeface="Arial" panose="020B0604020202020204" pitchFamily="34" charset="0"/>
              <a:buChar char="•"/>
            </a:pPr>
            <a:r>
              <a:rPr lang="en-US" sz="1800" dirty="0"/>
              <a:t>For additional information, refer to </a:t>
            </a:r>
            <a:r>
              <a:rPr lang="en-US" sz="1800" dirty="0">
                <a:hlinkClick r:id="rId2"/>
              </a:rPr>
              <a:t>Regulatory Guide 8.29</a:t>
            </a:r>
            <a:endParaRPr lang="en-US" sz="1800" dirty="0"/>
          </a:p>
          <a:p>
            <a:pPr marL="347663" indent="-347663">
              <a:buFont typeface="Arial" panose="020B0604020202020204" pitchFamily="34" charset="0"/>
              <a:buChar char="•"/>
            </a:pPr>
            <a:endParaRPr lang="en-US" sz="1800" dirty="0"/>
          </a:p>
        </p:txBody>
      </p:sp>
      <p:sp>
        <p:nvSpPr>
          <p:cNvPr id="4" name="Title 3"/>
          <p:cNvSpPr>
            <a:spLocks noGrp="1"/>
          </p:cNvSpPr>
          <p:nvPr>
            <p:ph type="title"/>
          </p:nvPr>
        </p:nvSpPr>
        <p:spPr/>
        <p:txBody>
          <a:bodyPr/>
          <a:lstStyle/>
          <a:p>
            <a:r>
              <a:rPr lang="en-US" dirty="0"/>
              <a:t>Delayed Effects</a:t>
            </a:r>
            <a:br>
              <a:rPr lang="en-US" dirty="0"/>
            </a:br>
            <a:endParaRPr lang="en-US" dirty="0"/>
          </a:p>
        </p:txBody>
      </p:sp>
    </p:spTree>
    <p:extLst>
      <p:ext uri="{BB962C8B-B14F-4D97-AF65-F5344CB8AC3E}">
        <p14:creationId xmlns:p14="http://schemas.microsoft.com/office/powerpoint/2010/main" val="3515431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Content Placeholder 2"/>
          <p:cNvSpPr>
            <a:spLocks noGrp="1"/>
          </p:cNvSpPr>
          <p:nvPr>
            <p:ph idx="1"/>
          </p:nvPr>
        </p:nvSpPr>
        <p:spPr/>
        <p:txBody>
          <a:bodyPr>
            <a:noAutofit/>
          </a:bodyPr>
          <a:lstStyle/>
          <a:p>
            <a:pPr marL="342900" indent="-342900">
              <a:buFont typeface="Arial" pitchFamily="34" charset="0"/>
              <a:buChar char="•"/>
            </a:pPr>
            <a:r>
              <a:rPr lang="en-US" sz="1800" dirty="0"/>
              <a:t>The Nuclear Regulatory Commission (NRC) has set dose limits for those working with radioactive material (see table below).</a:t>
            </a:r>
          </a:p>
          <a:p>
            <a:pPr marL="342900" indent="-342900">
              <a:buFont typeface="Arial" pitchFamily="34" charset="0"/>
              <a:buChar char="•"/>
            </a:pPr>
            <a:r>
              <a:rPr lang="en-US" sz="1800" dirty="0"/>
              <a:t>Individuals who stay below the dose limits: </a:t>
            </a:r>
          </a:p>
          <a:p>
            <a:pPr marL="685800" lvl="1" indent="-342900">
              <a:buFont typeface="Arial" panose="020B0604020202020204" pitchFamily="34" charset="0"/>
              <a:buChar char="•"/>
            </a:pPr>
            <a:r>
              <a:rPr lang="en-US" sz="1800" dirty="0"/>
              <a:t>Will not develop any early effects.</a:t>
            </a:r>
          </a:p>
          <a:p>
            <a:pPr marL="685800" lvl="1" indent="-342900">
              <a:buFont typeface="Arial" panose="020B0604020202020204" pitchFamily="34" charset="0"/>
              <a:buChar char="•"/>
            </a:pPr>
            <a:r>
              <a:rPr lang="en-US" sz="1800" dirty="0"/>
              <a:t>Will maintain a very small risk of developing delayed effects. </a:t>
            </a:r>
          </a:p>
          <a:p>
            <a:r>
              <a:rPr lang="en-US" sz="2400" dirty="0"/>
              <a:t>  </a:t>
            </a:r>
          </a:p>
          <a:p>
            <a:pPr marL="285750" indent="-285750">
              <a:buFont typeface="Arial" pitchFamily="34" charset="0"/>
              <a:buChar char="•"/>
            </a:pPr>
            <a:endParaRPr lang="en-US" sz="2000" dirty="0"/>
          </a:p>
        </p:txBody>
      </p:sp>
      <p:sp>
        <p:nvSpPr>
          <p:cNvPr id="120836" name="Slide Number Placeholder 6"/>
          <p:cNvSpPr>
            <a:spLocks noGrp="1"/>
          </p:cNvSpPr>
          <p:nvPr>
            <p:ph type="sldNum" sz="quarter" idx="12"/>
          </p:nvPr>
        </p:nvSpPr>
        <p:spPr/>
        <p:txBody>
          <a:bodyPr/>
          <a:lstStyle/>
          <a:p>
            <a:fld id="{3297CA07-5349-4413-9DF8-FF7C21A46F59}" type="slidenum">
              <a:rPr lang="en-US" smtClean="0"/>
              <a:pPr/>
              <a:t>6</a:t>
            </a:fld>
            <a:endParaRPr lang="en-US" dirty="0"/>
          </a:p>
        </p:txBody>
      </p:sp>
      <p:sp>
        <p:nvSpPr>
          <p:cNvPr id="5" name="Title 4"/>
          <p:cNvSpPr>
            <a:spLocks noGrp="1"/>
          </p:cNvSpPr>
          <p:nvPr>
            <p:ph type="title"/>
          </p:nvPr>
        </p:nvSpPr>
        <p:spPr/>
        <p:txBody>
          <a:bodyPr/>
          <a:lstStyle/>
          <a:p>
            <a:r>
              <a:rPr lang="en-US" dirty="0"/>
              <a:t>NRC dose Limits </a:t>
            </a:r>
          </a:p>
        </p:txBody>
      </p:sp>
      <p:graphicFrame>
        <p:nvGraphicFramePr>
          <p:cNvPr id="6" name="Content Placeholder 6" descr="Table of radiation dose limits from the ISDH" title="Table of radiation dose limits from the ISDH"/>
          <p:cNvGraphicFramePr>
            <a:graphicFrameLocks/>
          </p:cNvGraphicFramePr>
          <p:nvPr>
            <p:extLst>
              <p:ext uri="{D42A27DB-BD31-4B8C-83A1-F6EECF244321}">
                <p14:modId xmlns:p14="http://schemas.microsoft.com/office/powerpoint/2010/main" val="1836254660"/>
              </p:ext>
            </p:extLst>
          </p:nvPr>
        </p:nvGraphicFramePr>
        <p:xfrm>
          <a:off x="1597374" y="3596371"/>
          <a:ext cx="5955602" cy="1912620"/>
        </p:xfrm>
        <a:graphic>
          <a:graphicData uri="http://schemas.openxmlformats.org/drawingml/2006/table">
            <a:tbl>
              <a:tblPr firstRow="1" bandRow="1">
                <a:tableStyleId>{7E9639D4-E3E2-4D34-9284-5A2195B3D0D7}</a:tableStyleId>
              </a:tblPr>
              <a:tblGrid>
                <a:gridCol w="4574350">
                  <a:extLst>
                    <a:ext uri="{9D8B030D-6E8A-4147-A177-3AD203B41FA5}">
                      <a16:colId xmlns:a16="http://schemas.microsoft.com/office/drawing/2014/main" val="20000"/>
                    </a:ext>
                  </a:extLst>
                </a:gridCol>
                <a:gridCol w="1381252">
                  <a:extLst>
                    <a:ext uri="{9D8B030D-6E8A-4147-A177-3AD203B41FA5}">
                      <a16:colId xmlns:a16="http://schemas.microsoft.com/office/drawing/2014/main" val="20001"/>
                    </a:ext>
                  </a:extLst>
                </a:gridCol>
              </a:tblGrid>
              <a:tr h="370840">
                <a:tc gridSpan="2">
                  <a:txBody>
                    <a:bodyPr/>
                    <a:lstStyle/>
                    <a:p>
                      <a:pPr algn="ctr"/>
                      <a:r>
                        <a:rPr lang="en-US" sz="1800" dirty="0"/>
                        <a:t>Annual NRC Dose</a:t>
                      </a:r>
                      <a:r>
                        <a:rPr lang="en-US" sz="1800" baseline="0" dirty="0"/>
                        <a:t> Limits (10 CFR 20.1201)</a:t>
                      </a:r>
                      <a:endParaRPr lang="en-US" sz="1800" dirty="0"/>
                    </a:p>
                  </a:txBody>
                  <a:tcPr/>
                </a:tc>
                <a:tc hMerge="1">
                  <a:txBody>
                    <a:bodyPr/>
                    <a:lstStyle/>
                    <a:p>
                      <a:endParaRPr lang="en-US"/>
                    </a:p>
                  </a:txBody>
                  <a:tcPr/>
                </a:tc>
                <a:extLst>
                  <a:ext uri="{0D108BD9-81ED-4DB2-BD59-A6C34878D82A}">
                    <a16:rowId xmlns:a16="http://schemas.microsoft.com/office/drawing/2014/main" val="10000"/>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t>Section of Body</a:t>
                      </a:r>
                      <a:endParaRPr lang="en-US" sz="1800" b="1" dirty="0"/>
                    </a:p>
                  </a:txBody>
                  <a:tcPr/>
                </a:tc>
                <a:tc>
                  <a:txBody>
                    <a:bodyPr/>
                    <a:lstStyle/>
                    <a:p>
                      <a:pPr algn="ctr"/>
                      <a:r>
                        <a:rPr lang="en-US" sz="1800" dirty="0"/>
                        <a:t>Limit (rem)</a:t>
                      </a:r>
                      <a:endParaRPr lang="en-US" sz="1800" b="1" dirty="0"/>
                    </a:p>
                  </a:txBody>
                  <a:tcPr/>
                </a:tc>
                <a:extLst>
                  <a:ext uri="{0D108BD9-81ED-4DB2-BD59-A6C34878D82A}">
                    <a16:rowId xmlns:a16="http://schemas.microsoft.com/office/drawing/2014/main" val="10001"/>
                  </a:ext>
                </a:extLst>
              </a:tr>
              <a:tr h="370840">
                <a:tc>
                  <a:txBody>
                    <a:bodyPr/>
                    <a:lstStyle/>
                    <a:p>
                      <a:pPr algn="just"/>
                      <a:r>
                        <a:rPr lang="en-US" sz="1800" dirty="0"/>
                        <a:t>Whole Body (Head</a:t>
                      </a:r>
                      <a:r>
                        <a:rPr lang="en-US" sz="1800" baseline="0" dirty="0"/>
                        <a:t>, torso and organs</a:t>
                      </a:r>
                      <a:r>
                        <a:rPr lang="en-US" sz="1800" dirty="0"/>
                        <a:t>)</a:t>
                      </a:r>
                    </a:p>
                  </a:txBody>
                  <a:tcPr/>
                </a:tc>
                <a:tc>
                  <a:txBody>
                    <a:bodyPr/>
                    <a:lstStyle/>
                    <a:p>
                      <a:pPr algn="ctr"/>
                      <a:r>
                        <a:rPr lang="en-US" sz="1800" dirty="0"/>
                        <a:t>5</a:t>
                      </a:r>
                    </a:p>
                  </a:txBody>
                  <a:tcPr/>
                </a:tc>
                <a:extLst>
                  <a:ext uri="{0D108BD9-81ED-4DB2-BD59-A6C34878D82A}">
                    <a16:rowId xmlns:a16="http://schemas.microsoft.com/office/drawing/2014/main" val="10002"/>
                  </a:ext>
                </a:extLst>
              </a:tr>
              <a:tr h="313055">
                <a:tc>
                  <a:txBody>
                    <a:bodyPr/>
                    <a:lstStyle/>
                    <a:p>
                      <a:pPr algn="l"/>
                      <a:r>
                        <a:rPr lang="en-US" sz="1800" b="0" dirty="0"/>
                        <a:t>Lens</a:t>
                      </a:r>
                      <a:r>
                        <a:rPr lang="en-US" sz="1800" b="0" baseline="0" dirty="0"/>
                        <a:t> of the Eye</a:t>
                      </a:r>
                      <a:endParaRPr lang="en-US" sz="18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t>15</a:t>
                      </a:r>
                    </a:p>
                  </a:txBody>
                  <a:tcPr/>
                </a:tc>
                <a:extLst>
                  <a:ext uri="{0D108BD9-81ED-4DB2-BD59-A6C34878D82A}">
                    <a16:rowId xmlns:a16="http://schemas.microsoft.com/office/drawing/2014/main" val="10003"/>
                  </a:ext>
                </a:extLst>
              </a:tr>
              <a:tr h="370840">
                <a:tc>
                  <a:txBody>
                    <a:bodyPr/>
                    <a:lstStyle/>
                    <a:p>
                      <a:pPr algn="l">
                        <a:lnSpc>
                          <a:spcPct val="125000"/>
                        </a:lnSpc>
                        <a:buFont typeface="Monotype Sorts" pitchFamily="2" charset="2"/>
                        <a:buNone/>
                      </a:pPr>
                      <a:r>
                        <a:rPr lang="en-US" sz="1800" dirty="0"/>
                        <a:t>Extremities </a:t>
                      </a:r>
                      <a:r>
                        <a:rPr lang="en-US" sz="1800" baseline="0" dirty="0"/>
                        <a:t> (Hands, forearms, feet and ankles)</a:t>
                      </a:r>
                      <a:endParaRPr lang="en-US" sz="18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t>50</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506636225"/>
      </p:ext>
    </p:extLst>
  </p:cSld>
  <p:clrMapOvr>
    <a:masterClrMapping/>
  </p:clrMapOvr>
  <p:transition advClick="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Ring dosimeter placemen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02" y="1353999"/>
            <a:ext cx="2173742" cy="1630307"/>
          </a:xfrm>
          <a:prstGeom prst="rect">
            <a:avLst/>
          </a:prstGeom>
        </p:spPr>
      </p:pic>
      <p:pic>
        <p:nvPicPr>
          <p:cNvPr id="5" name="Picture 4" title="Whole-body dosimeter placement"/>
          <p:cNvPicPr>
            <a:picLocks noChangeAspect="1"/>
          </p:cNvPicPr>
          <p:nvPr/>
        </p:nvPicPr>
        <p:blipFill rotWithShape="1">
          <a:blip r:embed="rId3">
            <a:extLst>
              <a:ext uri="{28A0092B-C50C-407E-A947-70E740481C1C}">
                <a14:useLocalDpi xmlns:a14="http://schemas.microsoft.com/office/drawing/2010/main" val="0"/>
              </a:ext>
            </a:extLst>
          </a:blip>
          <a:srcRect l="25648" t="2873" r="4343" b="27408"/>
          <a:stretch/>
        </p:blipFill>
        <p:spPr>
          <a:xfrm rot="10800000">
            <a:off x="6591300" y="2984305"/>
            <a:ext cx="2173743" cy="1623590"/>
          </a:xfrm>
          <a:prstGeom prst="rect">
            <a:avLst/>
          </a:prstGeom>
        </p:spPr>
      </p:pic>
      <p:sp>
        <p:nvSpPr>
          <p:cNvPr id="3" name="Content Placeholder 2"/>
          <p:cNvSpPr>
            <a:spLocks noGrp="1"/>
          </p:cNvSpPr>
          <p:nvPr>
            <p:ph idx="1"/>
          </p:nvPr>
        </p:nvSpPr>
        <p:spPr>
          <a:xfrm>
            <a:off x="457199" y="1721491"/>
            <a:ext cx="6040316" cy="4479283"/>
          </a:xfrm>
        </p:spPr>
        <p:txBody>
          <a:bodyPr>
            <a:noAutofit/>
          </a:bodyPr>
          <a:lstStyle/>
          <a:p>
            <a:pPr marL="342900" indent="-342900">
              <a:buFont typeface="Arial" panose="020B0604020202020204" pitchFamily="34" charset="0"/>
              <a:buChar char="•"/>
            </a:pPr>
            <a:r>
              <a:rPr lang="en-US" dirty="0"/>
              <a:t>Dosimetry – Measures accumulated dose. Used to ensure that you do not exceed NRC dose limits. There are 3 types:</a:t>
            </a:r>
          </a:p>
          <a:p>
            <a:pPr marL="685800" indent="-338138">
              <a:buFont typeface="+mj-lt"/>
              <a:buAutoNum type="arabicPeriod"/>
            </a:pPr>
            <a:r>
              <a:rPr lang="en-US" dirty="0"/>
              <a:t>Ring</a:t>
            </a:r>
          </a:p>
          <a:p>
            <a:pPr marL="685800" indent="-338138">
              <a:buFont typeface="+mj-lt"/>
              <a:buAutoNum type="arabicPeriod"/>
            </a:pPr>
            <a:r>
              <a:rPr lang="en-US" dirty="0"/>
              <a:t>Whole-body </a:t>
            </a:r>
          </a:p>
          <a:p>
            <a:pPr marL="685800" indent="-338138">
              <a:buFont typeface="+mj-lt"/>
              <a:buAutoNum type="arabicPeriod"/>
            </a:pPr>
            <a:r>
              <a:rPr lang="en-US" dirty="0"/>
              <a:t>Wrist</a:t>
            </a:r>
          </a:p>
          <a:p>
            <a:pPr marL="347663" indent="-347663">
              <a:buFont typeface="Arial" panose="020B0604020202020204" pitchFamily="34" charset="0"/>
              <a:buChar char="•"/>
            </a:pPr>
            <a:r>
              <a:rPr lang="en-US" dirty="0"/>
              <a:t>If issued dosimetry, you </a:t>
            </a:r>
            <a:r>
              <a:rPr lang="en-US" b="1" dirty="0"/>
              <a:t>MUST </a:t>
            </a:r>
            <a:r>
              <a:rPr lang="en-US" dirty="0"/>
              <a:t>wear it every time you are working with radioactive material</a:t>
            </a:r>
          </a:p>
          <a:p>
            <a:pPr marL="347663" indent="-347663">
              <a:buFont typeface="Arial" panose="020B0604020202020204" pitchFamily="34" charset="0"/>
              <a:buChar char="•"/>
            </a:pPr>
            <a:r>
              <a:rPr lang="en-US" dirty="0"/>
              <a:t>Dosimetry must be returned at the end of the wear period (monthly or bimonthly), to be analyzed.</a:t>
            </a:r>
          </a:p>
          <a:p>
            <a:pPr marL="685800" indent="-338138">
              <a:buFont typeface="Arial" panose="020B0604020202020204" pitchFamily="34" charset="0"/>
              <a:buChar char="•"/>
            </a:pPr>
            <a:r>
              <a:rPr lang="en-US" dirty="0"/>
              <a:t>Dose measurement may be lost if dosimeter is returned late</a:t>
            </a:r>
          </a:p>
          <a:p>
            <a:pPr marL="685800" indent="-338138">
              <a:buFont typeface="Arial" panose="020B0604020202020204" pitchFamily="34" charset="0"/>
              <a:buChar char="•"/>
            </a:pPr>
            <a:r>
              <a:rPr lang="en-US" dirty="0"/>
              <a:t>Lost dosimetry may result in charges to your department</a:t>
            </a:r>
          </a:p>
          <a:p>
            <a:pPr marL="342900" indent="-342900">
              <a:buFont typeface="Arial" panose="020B0604020202020204" pitchFamily="34" charset="0"/>
              <a:buChar char="•"/>
            </a:pPr>
            <a:r>
              <a:rPr lang="en-US" dirty="0"/>
              <a:t>EHS is obligated to furnish the annual dose report of an individual if he/she requests.  </a:t>
            </a:r>
          </a:p>
          <a:p>
            <a:pPr marL="342900" indent="-342900">
              <a:buFont typeface="Arial" panose="020B0604020202020204" pitchFamily="34" charset="0"/>
              <a:buChar char="•"/>
            </a:pPr>
            <a:endParaRPr lang="en-US" sz="1800" dirty="0"/>
          </a:p>
        </p:txBody>
      </p:sp>
      <p:pic>
        <p:nvPicPr>
          <p:cNvPr id="6" name="Picture 5" title="Wrist dosimeter"/>
          <p:cNvPicPr>
            <a:picLocks noChangeAspect="1"/>
          </p:cNvPicPr>
          <p:nvPr/>
        </p:nvPicPr>
        <p:blipFill rotWithShape="1">
          <a:blip r:embed="rId4">
            <a:extLst>
              <a:ext uri="{28A0092B-C50C-407E-A947-70E740481C1C}">
                <a14:useLocalDpi xmlns:a14="http://schemas.microsoft.com/office/drawing/2010/main" val="0"/>
              </a:ext>
            </a:extLst>
          </a:blip>
          <a:srcRect l="22188" t="33148" r="40000" b="17593"/>
          <a:stretch/>
        </p:blipFill>
        <p:spPr>
          <a:xfrm>
            <a:off x="6591302" y="4607895"/>
            <a:ext cx="2173741" cy="1592879"/>
          </a:xfrm>
          <a:prstGeom prst="rect">
            <a:avLst/>
          </a:prstGeom>
        </p:spPr>
      </p:pic>
      <p:sp>
        <p:nvSpPr>
          <p:cNvPr id="7" name="Title 6"/>
          <p:cNvSpPr>
            <a:spLocks noGrp="1"/>
          </p:cNvSpPr>
          <p:nvPr>
            <p:ph type="title"/>
          </p:nvPr>
        </p:nvSpPr>
        <p:spPr/>
        <p:txBody>
          <a:bodyPr/>
          <a:lstStyle/>
          <a:p>
            <a:r>
              <a:rPr lang="en-US" dirty="0"/>
              <a:t>Dosimetry</a:t>
            </a:r>
          </a:p>
        </p:txBody>
      </p:sp>
    </p:spTree>
    <p:extLst>
      <p:ext uri="{BB962C8B-B14F-4D97-AF65-F5344CB8AC3E}">
        <p14:creationId xmlns:p14="http://schemas.microsoft.com/office/powerpoint/2010/main" val="2743598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US" sz="1800" dirty="0"/>
              <a:t>Embryos and fetuses are extremely radiosensitive. </a:t>
            </a:r>
          </a:p>
          <a:p>
            <a:pPr marL="342900" indent="-342900">
              <a:buFont typeface="Arial" panose="020B0604020202020204" pitchFamily="34" charset="0"/>
              <a:buChar char="•"/>
            </a:pPr>
            <a:r>
              <a:rPr lang="en-US" sz="1800" dirty="0"/>
              <a:t>The principal effects of radiation on the developing embryo and fetus are:</a:t>
            </a:r>
          </a:p>
          <a:p>
            <a:pPr lvl="2">
              <a:buFont typeface="Arial" panose="020B0604020202020204" pitchFamily="34" charset="0"/>
              <a:buChar char="•"/>
            </a:pPr>
            <a:r>
              <a:rPr lang="en-US" sz="1800" dirty="0"/>
              <a:t>embryonic, fetal, or neonatal death </a:t>
            </a:r>
          </a:p>
          <a:p>
            <a:pPr lvl="2">
              <a:buFont typeface="Arial" panose="020B0604020202020204" pitchFamily="34" charset="0"/>
              <a:buChar char="•"/>
            </a:pPr>
            <a:r>
              <a:rPr lang="en-US" sz="1800" dirty="0"/>
              <a:t>congenital malformations </a:t>
            </a:r>
          </a:p>
          <a:p>
            <a:pPr lvl="2">
              <a:buFont typeface="Arial" panose="020B0604020202020204" pitchFamily="34" charset="0"/>
              <a:buChar char="•"/>
            </a:pPr>
            <a:r>
              <a:rPr lang="en-US" sz="1800" dirty="0"/>
              <a:t>growth retardation </a:t>
            </a:r>
          </a:p>
          <a:p>
            <a:pPr lvl="2">
              <a:buFont typeface="Arial" panose="020B0604020202020204" pitchFamily="34" charset="0"/>
              <a:buChar char="•"/>
            </a:pPr>
            <a:r>
              <a:rPr lang="en-US" sz="1800" dirty="0"/>
              <a:t>functional impairment, such as mental retardation</a:t>
            </a:r>
          </a:p>
          <a:p>
            <a:pPr lvl="2">
              <a:buFont typeface="Arial" panose="020B0604020202020204" pitchFamily="34" charset="0"/>
              <a:buChar char="•"/>
            </a:pPr>
            <a:r>
              <a:rPr lang="en-US" sz="1800" dirty="0"/>
              <a:t>cancer</a:t>
            </a:r>
          </a:p>
          <a:p>
            <a:pPr marL="342900" indent="-342900">
              <a:buFont typeface="Arial" panose="020B0604020202020204" pitchFamily="34" charset="0"/>
              <a:buChar char="•"/>
            </a:pPr>
            <a:r>
              <a:rPr lang="en-US" sz="1800" dirty="0"/>
              <a:t>The effects depend on the stage of gestation, the dose, and the dose rate.</a:t>
            </a:r>
          </a:p>
          <a:p>
            <a:pPr marL="342900" indent="-342900">
              <a:buFont typeface="Arial" panose="020B0604020202020204" pitchFamily="34" charset="0"/>
              <a:buChar char="•"/>
            </a:pPr>
            <a:r>
              <a:rPr lang="en-US" sz="1800" dirty="0"/>
              <a:t>Pregnant individuals should take all precautions possible to keep exposures to the embryo or fetus as low as possible  </a:t>
            </a:r>
          </a:p>
          <a:p>
            <a:pPr marL="342900" indent="-342900">
              <a:buFont typeface="Arial" panose="020B0604020202020204" pitchFamily="34" charset="0"/>
              <a:buChar char="•"/>
            </a:pPr>
            <a:r>
              <a:rPr lang="en-US" sz="1800" dirty="0"/>
              <a:t>These occurrences are extremely unlikely at Purdue because the doses possible from normal operations are very low. </a:t>
            </a:r>
          </a:p>
          <a:p>
            <a:endParaRPr lang="en-US" sz="1800" dirty="0"/>
          </a:p>
        </p:txBody>
      </p:sp>
      <p:sp>
        <p:nvSpPr>
          <p:cNvPr id="4" name="Title 3"/>
          <p:cNvSpPr>
            <a:spLocks noGrp="1"/>
          </p:cNvSpPr>
          <p:nvPr>
            <p:ph type="title"/>
          </p:nvPr>
        </p:nvSpPr>
        <p:spPr/>
        <p:txBody>
          <a:bodyPr/>
          <a:lstStyle/>
          <a:p>
            <a:r>
              <a:rPr lang="en-US" dirty="0"/>
              <a:t>Radiation &amp; pregnancy (1)</a:t>
            </a:r>
          </a:p>
        </p:txBody>
      </p:sp>
    </p:spTree>
    <p:extLst>
      <p:ext uri="{BB962C8B-B14F-4D97-AF65-F5344CB8AC3E}">
        <p14:creationId xmlns:p14="http://schemas.microsoft.com/office/powerpoint/2010/main" val="2017695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342900" indent="-342900">
              <a:buFont typeface="Arial" pitchFamily="34" charset="0"/>
              <a:buChar char="•"/>
            </a:pPr>
            <a:r>
              <a:rPr lang="en-US" sz="1800" dirty="0"/>
              <a:t>Extra precautions are taken by Purdue University for a </a:t>
            </a:r>
            <a:r>
              <a:rPr lang="en-US" sz="1800" i="1" dirty="0"/>
              <a:t>Declared pregnant woman</a:t>
            </a:r>
            <a:r>
              <a:rPr lang="en-US" sz="1800" dirty="0"/>
              <a:t>. </a:t>
            </a:r>
          </a:p>
          <a:p>
            <a:pPr marL="342900" indent="-342900">
              <a:buFont typeface="Arial" pitchFamily="34" charset="0"/>
              <a:buChar char="•"/>
            </a:pPr>
            <a:r>
              <a:rPr lang="en-US" sz="1800" i="1" dirty="0"/>
              <a:t>Declared pregnant woman </a:t>
            </a:r>
            <a:r>
              <a:rPr lang="en-US" sz="1800" dirty="0"/>
              <a:t>means a woman who has voluntarily informed Purdue, in writing, of her pregnancy and the estimated date of conception. </a:t>
            </a:r>
          </a:p>
          <a:p>
            <a:pPr marL="342900" lvl="1" indent="-342900">
              <a:buFont typeface="Arial" pitchFamily="34" charset="0"/>
              <a:buChar char="•"/>
            </a:pPr>
            <a:r>
              <a:rPr lang="en-US" sz="1800" dirty="0"/>
              <a:t>If a declaration is made, it must be given to the Radiation Safety Officer (RSO) in writing.</a:t>
            </a:r>
          </a:p>
          <a:p>
            <a:pPr marL="342900" lvl="1" indent="-342900">
              <a:buFont typeface="Arial" pitchFamily="34" charset="0"/>
              <a:buChar char="•"/>
            </a:pPr>
            <a:r>
              <a:rPr lang="en-US" sz="1800" dirty="0"/>
              <a:t>The declared pregnant woman will have a lower dose limit and she will be supplied with a dosimeter to monitor the fetus’s dose</a:t>
            </a:r>
          </a:p>
          <a:p>
            <a:pPr marL="342900" indent="-342900">
              <a:buFont typeface="Arial" pitchFamily="34" charset="0"/>
              <a:buChar char="•"/>
            </a:pPr>
            <a:r>
              <a:rPr lang="en-US" sz="1800" dirty="0"/>
              <a:t>For additional information, refer to </a:t>
            </a:r>
            <a:r>
              <a:rPr lang="en-US" sz="1800" dirty="0">
                <a:hlinkClick r:id="rId2"/>
              </a:rPr>
              <a:t>Regulatory Guide 8.13</a:t>
            </a:r>
            <a:endParaRPr lang="en-US" sz="1800" dirty="0"/>
          </a:p>
          <a:p>
            <a:pPr marL="285750" indent="-285750">
              <a:buFont typeface="Arial" pitchFamily="34" charset="0"/>
              <a:buChar char="•"/>
            </a:pPr>
            <a:endParaRPr lang="en-US" dirty="0"/>
          </a:p>
        </p:txBody>
      </p:sp>
      <p:sp>
        <p:nvSpPr>
          <p:cNvPr id="4" name="Title 3"/>
          <p:cNvSpPr>
            <a:spLocks noGrp="1"/>
          </p:cNvSpPr>
          <p:nvPr>
            <p:ph type="title"/>
          </p:nvPr>
        </p:nvSpPr>
        <p:spPr/>
        <p:txBody>
          <a:bodyPr/>
          <a:lstStyle/>
          <a:p>
            <a:r>
              <a:rPr lang="en-US" dirty="0"/>
              <a:t>Radiation &amp; pregnancy (2)</a:t>
            </a:r>
          </a:p>
        </p:txBody>
      </p:sp>
    </p:spTree>
    <p:extLst>
      <p:ext uri="{BB962C8B-B14F-4D97-AF65-F5344CB8AC3E}">
        <p14:creationId xmlns:p14="http://schemas.microsoft.com/office/powerpoint/2010/main" val="28216644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65261</TotalTime>
  <Words>3328</Words>
  <Application>Microsoft Office PowerPoint</Application>
  <PresentationFormat>On-screen Show (4:3)</PresentationFormat>
  <Paragraphs>417</Paragraphs>
  <Slides>42</Slides>
  <Notes>2</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49" baseType="lpstr">
      <vt:lpstr>Arial</vt:lpstr>
      <vt:lpstr>Calibri</vt:lpstr>
      <vt:lpstr>Impact</vt:lpstr>
      <vt:lpstr>Lucida Grande</vt:lpstr>
      <vt:lpstr>Monotype Sorts</vt:lpstr>
      <vt:lpstr>Office Theme</vt:lpstr>
      <vt:lpstr>Acrobat Document</vt:lpstr>
      <vt:lpstr>Unsealed radioactive Material safety Retraining</vt:lpstr>
      <vt:lpstr>Biological effects, dose limits, and Radiation Safety principles</vt:lpstr>
      <vt:lpstr>Health Effects of Radiation Exposure</vt:lpstr>
      <vt:lpstr>Early Effects  </vt:lpstr>
      <vt:lpstr>Delayed Effects </vt:lpstr>
      <vt:lpstr>NRC dose Limits </vt:lpstr>
      <vt:lpstr>Dosimetry</vt:lpstr>
      <vt:lpstr>Radiation &amp; pregnancy (1)</vt:lpstr>
      <vt:lpstr>Radiation &amp; pregnancy (2)</vt:lpstr>
      <vt:lpstr>Alara (1)</vt:lpstr>
      <vt:lpstr>ALARA (2)</vt:lpstr>
      <vt:lpstr>exposure controls</vt:lpstr>
      <vt:lpstr>Exposure pathways</vt:lpstr>
      <vt:lpstr>Safety Controls</vt:lpstr>
      <vt:lpstr>Engineering controls (1)</vt:lpstr>
      <vt:lpstr>Engineering controls (2)</vt:lpstr>
      <vt:lpstr>Administrative controls </vt:lpstr>
      <vt:lpstr>Personal protective equipment</vt:lpstr>
      <vt:lpstr>Detection methods and decontamination</vt:lpstr>
      <vt:lpstr>Common detection methods </vt:lpstr>
      <vt:lpstr>Selecting the Detection method</vt:lpstr>
      <vt:lpstr>Contamination vs Background</vt:lpstr>
      <vt:lpstr>Preoperational check &amp; technique</vt:lpstr>
      <vt:lpstr>decontamination</vt:lpstr>
      <vt:lpstr>Lab Contamination Surveys and records</vt:lpstr>
      <vt:lpstr>Contamination Surveys (1)</vt:lpstr>
      <vt:lpstr>Contamination surveys (2)</vt:lpstr>
      <vt:lpstr>Labeling, Procuring, transferring, securing, storing, transporting and shipping radioactive material</vt:lpstr>
      <vt:lpstr>equipment and material Labeling  </vt:lpstr>
      <vt:lpstr>Laboratory postings </vt:lpstr>
      <vt:lpstr>Procuring and transferring</vt:lpstr>
      <vt:lpstr>Security and storage</vt:lpstr>
      <vt:lpstr>Transporting and shipping</vt:lpstr>
      <vt:lpstr>Radioactive waste</vt:lpstr>
      <vt:lpstr>Waste disposal (1)</vt:lpstr>
      <vt:lpstr>Waste disposal (2)</vt:lpstr>
      <vt:lpstr>Waste disposal (3)</vt:lpstr>
      <vt:lpstr>Final thoughts</vt:lpstr>
      <vt:lpstr>Contact EHS if…</vt:lpstr>
      <vt:lpstr>Enforcement</vt:lpstr>
      <vt:lpstr>Radiation Safety Group</vt:lpstr>
      <vt:lpstr>End of training module</vt:lpstr>
    </vt:vector>
  </TitlesOfParts>
  <Company>Purdue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DOCUMENT TITLE SECOND LINE AND THIRD LINE</dc:title>
  <dc:creator>Purdue Marketing Communications</dc:creator>
  <cp:lastModifiedBy>Juristyarini, Pramitha</cp:lastModifiedBy>
  <cp:revision>703</cp:revision>
  <cp:lastPrinted>2016-11-17T18:16:49Z</cp:lastPrinted>
  <dcterms:created xsi:type="dcterms:W3CDTF">2011-09-20T15:44:26Z</dcterms:created>
  <dcterms:modified xsi:type="dcterms:W3CDTF">2023-09-21T19:53:21Z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2023-09-21T19:53:21Z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241c3084-5c07-4181-9258-6c5b8353b25d</vt:lpwstr>
  </property>
  <property fmtid="{D5CDD505-2E9C-101B-9397-08002B2CF9AE}" pid="8" name="MSIP_Label_4044bd30-2ed7-4c9d-9d12-46200872a97b_ContentBits">
    <vt:lpwstr>0</vt:lpwstr>
  </property>
</Properties>
</file>