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4"/>
  </p:sldMasterIdLst>
  <p:notesMasterIdLst>
    <p:notesMasterId r:id="rId15"/>
  </p:notesMasterIdLst>
  <p:sldIdLst>
    <p:sldId id="268" r:id="rId5"/>
    <p:sldId id="269" r:id="rId6"/>
    <p:sldId id="467" r:id="rId7"/>
    <p:sldId id="468" r:id="rId8"/>
    <p:sldId id="474" r:id="rId9"/>
    <p:sldId id="470" r:id="rId10"/>
    <p:sldId id="471" r:id="rId11"/>
    <p:sldId id="472" r:id="rId12"/>
    <p:sldId id="473" r:id="rId13"/>
    <p:sldId id="285" r:id="rId14"/>
  </p:sldIdLst>
  <p:sldSz cx="12192000" cy="6858000"/>
  <p:notesSz cx="7010400" cy="9296400"/>
  <p:embeddedFontLst>
    <p:embeddedFont>
      <p:font typeface="Acumin Pro" panose="020B0604020202020204" charset="0"/>
      <p:regular r:id="rId16"/>
      <p:bold r:id="rId17"/>
      <p:italic r:id="rId18"/>
      <p:boldItalic r:id="rId19"/>
    </p:embeddedFont>
    <p:embeddedFont>
      <p:font typeface="Acumin Pro ExtraCondensed Smbd" panose="020B0604020202020204" charset="0"/>
      <p:regular r:id="rId20"/>
      <p:bold r:id="rId21"/>
      <p:italic r:id="rId22"/>
      <p:boldItalic r:id="rId23"/>
    </p:embeddedFont>
    <p:embeddedFont>
      <p:font typeface="Acumin Pro Semibold"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Franklin Gothic Book" panose="020B0503020102020204" pitchFamily="34" charset="0"/>
      <p:regular r:id="rId32"/>
      <p:italic r:id="rId33"/>
    </p:embeddedFont>
    <p:embeddedFont>
      <p:font typeface="Franklin Gothic Demi Cond" panose="020B0706030402020204" pitchFamily="34" charset="0"/>
      <p:regular r:id="rId34"/>
    </p:embeddedFont>
    <p:embeddedFont>
      <p:font typeface="Franklin Gothic Heavy" panose="020B0903020102020204" pitchFamily="34" charset="0"/>
      <p:regular r:id="rId35"/>
      <p:italic r:id="rId36"/>
    </p:embeddedFont>
    <p:embeddedFont>
      <p:font typeface="Franklin Gothic Medium" panose="020B0603020102020204" pitchFamily="34" charset="0"/>
      <p:regular r:id="rId37"/>
      <p:italic r:id="rId38"/>
    </p:embeddedFont>
    <p:embeddedFont>
      <p:font typeface="Georgia" panose="02040502050405020303" pitchFamily="18" charset="0"/>
      <p:regular r:id="rId39"/>
      <p:bold r:id="rId40"/>
      <p:italic r:id="rId41"/>
      <p:boldItalic r:id="rId42"/>
    </p:embeddedFont>
    <p:embeddedFont>
      <p:font typeface="United Sans Rg Md"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1498" autoAdjust="0"/>
  </p:normalViewPr>
  <p:slideViewPr>
    <p:cSldViewPr snapToGrid="0" snapToObjects="1">
      <p:cViewPr varScale="1">
        <p:scale>
          <a:sx n="103" d="100"/>
          <a:sy n="103" d="100"/>
        </p:scale>
        <p:origin x="81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516"/>
    </p:cViewPr>
  </p:sorterViewPr>
  <p:notesViewPr>
    <p:cSldViewPr snapToGrid="0" snapToObjects="1">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1.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theme" Target="theme/theme1.xml"/><Relationship Id="rId20" Type="http://schemas.openxmlformats.org/officeDocument/2006/relationships/font" Target="fonts/font5.fntdata"/><Relationship Id="rId4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A55EAA-D64B-A54D-9AD6-840407C79D5E}" type="datetimeFigureOut">
              <a:rPr lang="en-US" smtClean="0"/>
              <a:t>7/13/2023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198930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19451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7/13/2023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Franklin Gothic Demi Cond" panose="020B0706030402020204" pitchFamily="34" charset="0"/>
            </a:endParaRPr>
          </a:p>
        </p:txBody>
      </p:sp>
      <p:sp>
        <p:nvSpPr>
          <p:cNvPr id="2" name="Title"/>
          <p:cNvSpPr>
            <a:spLocks noGrp="1"/>
          </p:cNvSpPr>
          <p:nvPr>
            <p:ph type="ctrTitle" hasCustomPrompt="1"/>
          </p:nvPr>
        </p:nvSpPr>
        <p:spPr bwMode="blackWhite">
          <a:xfrm>
            <a:off x="2647199" y="1501742"/>
            <a:ext cx="6801602" cy="830997"/>
          </a:xfrm>
          <a:prstGeom prst="rect">
            <a:avLst/>
          </a:prstGeom>
          <a:noFill/>
          <a:ln w="38100">
            <a:noFill/>
          </a:ln>
        </p:spPr>
        <p:txBody>
          <a:bodyPr wrap="square" lIns="0" tIns="0" rIns="0" bIns="0" anchor="t" anchorCtr="0">
            <a:spAutoFit/>
          </a:bodyPr>
          <a:lstStyle>
            <a:lvl1pPr algn="l">
              <a:defRPr sz="6000" b="0" i="1" spc="0">
                <a:solidFill>
                  <a:schemeClr val="tx2"/>
                </a:solidFill>
                <a:latin typeface="Franklin Gothic Demi Cond" panose="020B0706030402020204" pitchFamily="34" charset="0"/>
              </a:defRPr>
            </a:lvl1pPr>
          </a:lstStyle>
          <a:p>
            <a:r>
              <a:rPr lang="en-US" dirty="0"/>
              <a:t>Title Slide </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0" i="0">
                <a:solidFill>
                  <a:schemeClr val="accent4"/>
                </a:solidFill>
                <a:latin typeface="Franklin Gothic Demi Cond" panose="020B070603040202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latin typeface="Franklin Gothic Book" panose="020B0503020102020204" pitchFamily="34" charset="0"/>
              </a:defRPr>
            </a:lvl1pPr>
          </a:lstStyle>
          <a:p>
            <a:fld id="{D47A9A36-4EB0-BF46-AE48-7CDA251B954B}" type="datetime1">
              <a:rPr lang="en-US" smtClean="0"/>
              <a:pPr/>
              <a:t>7/13/2023</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latin typeface="Franklin Gothic Book" panose="020B0503020102020204" pitchFamily="34" charset="0"/>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AutoShape 2">
            <a:extLst>
              <a:ext uri="{FF2B5EF4-FFF2-40B4-BE49-F238E27FC236}">
                <a16:creationId xmlns:a16="http://schemas.microsoft.com/office/drawing/2014/main" id="{BFA7E571-45AD-8B13-E4C9-07A70C772C29}"/>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22BEF252-014C-96DB-CFA3-1CF774E29BBF}"/>
              </a:ext>
            </a:extLst>
          </p:cNvPr>
          <p:cNvPicPr>
            <a:picLocks noChangeAspect="1"/>
          </p:cNvPicPr>
          <p:nvPr userDrawn="1"/>
        </p:nvPicPr>
        <p:blipFill>
          <a:blip r:embed="rId2"/>
          <a:stretch>
            <a:fillRect/>
          </a:stretch>
        </p:blipFill>
        <p:spPr>
          <a:xfrm>
            <a:off x="1771794" y="5504369"/>
            <a:ext cx="4324206" cy="461773"/>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6" name="Black Bar">
            <a:extLst>
              <a:ext uri="{FF2B5EF4-FFF2-40B4-BE49-F238E27FC236}">
                <a16:creationId xmlns:a16="http://schemas.microsoft.com/office/drawing/2014/main" id="{A66A797F-CC2D-F24E-8D26-8632FDB68C4C}"/>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07520" y="437030"/>
            <a:ext cx="7988980" cy="512448"/>
          </a:xfrm>
          <a:prstGeom prst="rect">
            <a:avLst/>
          </a:prstGeom>
          <a:noFill/>
          <a:ln w="38100">
            <a:noFill/>
          </a:ln>
        </p:spPr>
        <p:txBody>
          <a:bodyPr wrap="square" lIns="0" tIns="0" rIns="0" bIns="0" anchor="t" anchorCtr="0">
            <a:spAutoFit/>
          </a:bodyPr>
          <a:lstStyle>
            <a:lvl1pPr algn="l">
              <a:defRPr sz="3600" b="0" i="1" cap="none" spc="0">
                <a:solidFill>
                  <a:schemeClr val="tx2"/>
                </a:solidFill>
                <a:latin typeface="Franklin Gothic Demi Cond" panose="020B0706030402020204" pitchFamily="34" charset="0"/>
              </a:defRPr>
            </a:lvl1pPr>
          </a:lstStyle>
          <a:p>
            <a:r>
              <a:rPr lang="en-US" dirty="0"/>
              <a:t>Slide Title</a:t>
            </a:r>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0" i="0">
                <a:solidFill>
                  <a:schemeClr val="accent2"/>
                </a:solidFill>
                <a:latin typeface="Franklin Gothic Demi Cond" panose="020B070603040202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666056"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Franklin Gothic Book" panose="020B0503020102020204" pitchFamily="34" charset="0"/>
              </a:defRPr>
            </a:lvl1pPr>
          </a:lstStyle>
          <a:p>
            <a:pPr lvl="0"/>
            <a:r>
              <a:rPr lang="en-US" dirty="0"/>
              <a:t>Bulleted copy. Keep it short with bite-size chunks of information.</a:t>
            </a:r>
          </a:p>
          <a:p>
            <a:pPr lvl="0"/>
            <a:endParaRPr lang="en-US" dirty="0"/>
          </a:p>
          <a:p>
            <a:pPr lvl="0"/>
            <a:r>
              <a:rPr lang="en-US" dirty="0"/>
              <a:t>Bulleted copy. Keep it short with bite-size chunks of information.</a:t>
            </a:r>
          </a:p>
          <a:p>
            <a:pPr lvl="0"/>
            <a:endParaRPr lang="en-US" dirty="0"/>
          </a:p>
          <a:p>
            <a:pPr lvl="0"/>
            <a:r>
              <a:rPr lang="en-US" dirty="0"/>
              <a:t>Bulleted copy. Keep it short with bite-size chunks of information.</a:t>
            </a:r>
          </a:p>
          <a:p>
            <a:pPr lvl="0"/>
            <a:endParaRPr lang="en-US" dirty="0"/>
          </a:p>
          <a:p>
            <a:pPr lvl="0"/>
            <a:r>
              <a:rPr lang="en-US" dirty="0"/>
              <a:t>Bulleted copy.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latin typeface="Franklin Gothic Book" panose="020B0503020102020204" pitchFamily="34" charset="0"/>
              </a:defRPr>
            </a:lvl1pPr>
          </a:lstStyle>
          <a:p>
            <a:fld id="{D47A9A36-4EB0-BF46-AE48-7CDA251B954B}" type="datetime1">
              <a:rPr lang="en-US" smtClean="0"/>
              <a:pPr/>
              <a:t>7/13/2023</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latin typeface="Franklin Gothic Book" panose="020B0503020102020204" pitchFamily="34" charset="0"/>
              </a:defRPr>
            </a:lvl1pPr>
          </a:lstStyle>
          <a:p>
            <a:fld id="{8A7A6979-0714-4377-B894-6BE4C2D6E202}" type="slidenum">
              <a:rPr lang="en-US" smtClean="0"/>
              <a:pPr/>
              <a:t>‹#›</a:t>
            </a:fld>
            <a:endParaRPr lang="en-US" dirty="0"/>
          </a:p>
        </p:txBody>
      </p:sp>
      <p:cxnSp>
        <p:nvCxnSpPr>
          <p:cNvPr id="19" name="Line 1">
            <a:extLst>
              <a:ext uri="{FF2B5EF4-FFF2-40B4-BE49-F238E27FC236}">
                <a16:creationId xmlns:a16="http://schemas.microsoft.com/office/drawing/2014/main" id="{8936B9D4-1725-3C46-A32F-C28623BAF26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A8A4F2E5-6CC0-B242-9D18-2446C1D7DE8A}"/>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C07B1E83-E1FB-094B-9F1A-D5DE2767524D}"/>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4" name="Black Bar">
            <a:extLst>
              <a:ext uri="{FF2B5EF4-FFF2-40B4-BE49-F238E27FC236}">
                <a16:creationId xmlns:a16="http://schemas.microsoft.com/office/drawing/2014/main" id="{0AE71379-F4D3-D147-9F20-2FE1D74B2D32}"/>
              </a:ext>
            </a:extLst>
          </p:cNvPr>
          <p:cNvSpPr/>
          <p:nvPr userDrawn="1"/>
        </p:nvSpPr>
        <p:spPr>
          <a:xfrm>
            <a:off x="1773864" y="0"/>
            <a:ext cx="9884736"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20" y="437030"/>
            <a:ext cx="7988978" cy="512448"/>
          </a:xfrm>
          <a:prstGeom prst="rect">
            <a:avLst/>
          </a:prstGeom>
          <a:noFill/>
          <a:ln w="38100">
            <a:noFill/>
          </a:ln>
        </p:spPr>
        <p:txBody>
          <a:bodyPr wrap="square" lIns="0" tIns="0" rIns="0" bIns="0" anchor="t" anchorCtr="0">
            <a:spAutoFit/>
          </a:bodyPr>
          <a:lstStyle>
            <a:lvl1pPr algn="l">
              <a:defRPr sz="3600" b="0" i="1" cap="none" spc="0">
                <a:solidFill>
                  <a:schemeClr val="tx2"/>
                </a:solidFill>
                <a:latin typeface="Franklin Gothic Demi Cond" panose="020B0706030402020204" pitchFamily="34" charset="0"/>
              </a:defRPr>
            </a:lvl1pPr>
          </a:lstStyle>
          <a:p>
            <a:r>
              <a:rPr lang="en-US" dirty="0"/>
              <a:t>Slide Title</a:t>
            </a:r>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107518" y="1345167"/>
            <a:ext cx="7988980" cy="341599"/>
          </a:xfrm>
          <a:noFill/>
        </p:spPr>
        <p:txBody>
          <a:bodyPr wrap="square" lIns="0" tIns="0" rIns="0" bIns="0" anchor="t" anchorCtr="0">
            <a:spAutoFit/>
          </a:bodyPr>
          <a:lstStyle>
            <a:lvl1pPr marL="0" indent="0" algn="l">
              <a:buNone/>
              <a:defRPr sz="2200" b="0" i="0">
                <a:solidFill>
                  <a:schemeClr val="accent2"/>
                </a:solidFill>
                <a:latin typeface="Franklin Gothic Demi Cond" panose="020B070603040202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Franklin Gothic Book" panose="020B0503020102020204" pitchFamily="34" charset="0"/>
              </a:defRPr>
            </a:lvl1pPr>
          </a:lstStyle>
          <a:p>
            <a:pPr lvl="0"/>
            <a:r>
              <a:rPr lang="en-US" dirty="0"/>
              <a:t>Bulleted copy. Keep it short with bite-size chunks of information.</a:t>
            </a:r>
          </a:p>
          <a:p>
            <a:pPr lvl="0"/>
            <a:endParaRPr lang="en-US" dirty="0"/>
          </a:p>
          <a:p>
            <a:pPr lvl="0"/>
            <a:r>
              <a:rPr lang="en-US" dirty="0"/>
              <a:t>Bulleted copy. Keep it short with bite-size chunks of information.</a:t>
            </a:r>
          </a:p>
          <a:p>
            <a:pPr lvl="0"/>
            <a:endParaRPr lang="en-US" dirty="0"/>
          </a:p>
          <a:p>
            <a:pPr lvl="0"/>
            <a:r>
              <a:rPr lang="en-US" dirty="0"/>
              <a:t>Bulleted copy. Keep it short with bite-size chunks of information.</a:t>
            </a:r>
          </a:p>
          <a:p>
            <a:pPr lvl="0"/>
            <a:endParaRPr lang="en-US" dirty="0"/>
          </a:p>
          <a:p>
            <a:pPr lvl="0"/>
            <a:endParaRPr lang="en-US" dirty="0"/>
          </a:p>
        </p:txBody>
      </p:sp>
      <p:cxnSp>
        <p:nvCxnSpPr>
          <p:cNvPr id="23" name="Line 3">
            <a:extLst>
              <a:ext uri="{FF2B5EF4-FFF2-40B4-BE49-F238E27FC236}">
                <a16:creationId xmlns:a16="http://schemas.microsoft.com/office/drawing/2014/main" id="{3DD2E154-C016-6747-BDF9-C46FDA8D557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latin typeface="Franklin Gothic Book" panose="020B0503020102020204" pitchFamily="34" charset="0"/>
              </a:defRPr>
            </a:lvl1pPr>
          </a:lstStyle>
          <a:p>
            <a:fld id="{D47A9A36-4EB0-BF46-AE48-7CDA251B954B}" type="datetime1">
              <a:rPr lang="en-US" smtClean="0"/>
              <a:pPr/>
              <a:t>7/13/2023</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latin typeface="Franklin Gothic Book" panose="020B0503020102020204" pitchFamily="34" charset="0"/>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CADA4B44-4E54-AC4F-B94D-753D8198844A}"/>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FC7C8D95-DE0A-F44D-8875-2ED2F195BB2F}"/>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3294059-BC41-53A5-9F45-5F855C88139C}"/>
              </a:ext>
            </a:extLst>
          </p:cNvPr>
          <p:cNvPicPr>
            <a:picLocks noChangeAspect="1"/>
          </p:cNvPicPr>
          <p:nvPr userDrawn="1"/>
        </p:nvPicPr>
        <p:blipFill>
          <a:blip r:embed="rId2"/>
          <a:stretch>
            <a:fillRect/>
          </a:stretch>
        </p:blipFill>
        <p:spPr>
          <a:xfrm>
            <a:off x="1578370" y="6239363"/>
            <a:ext cx="4324206" cy="461773"/>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dirty="0"/>
              <a:t>Click icon to add picture</a:t>
            </a:r>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0" i="0">
                <a:solidFill>
                  <a:schemeClr val="bg1"/>
                </a:solidFill>
                <a:latin typeface="Franklin Gothic Heavy" panose="020B0903020102020204" pitchFamily="34"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Franklin Gothic Heavy.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latin typeface="Franklin Gothic Book" panose="020B0503020102020204" pitchFamily="34" charset="0"/>
              </a:defRPr>
            </a:lvl1pPr>
          </a:lstStyle>
          <a:p>
            <a:fld id="{D47A9A36-4EB0-BF46-AE48-7CDA251B954B}" type="datetime1">
              <a:rPr lang="en-US" smtClean="0"/>
              <a:pPr/>
              <a:t>7/13/2023</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latin typeface="Franklin Gothic Book" panose="020B0503020102020204" pitchFamily="34" charset="0"/>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Georgia" panose="02040502050405020303" pitchFamily="18" charset="0"/>
              </a:defRPr>
            </a:lvl1pPr>
          </a:lstStyle>
          <a:p>
            <a:r>
              <a:rPr lang="en-US" spc="0" dirty="0">
                <a:latin typeface="United Sans Rg Md" pitchFamily="50" charset="0"/>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0" i="0" spc="300">
                <a:solidFill>
                  <a:schemeClr val="accent4"/>
                </a:solidFill>
                <a:latin typeface="Georgia" panose="02040502050405020303" pitchFamily="18"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Franklin Gothic Book" panose="020B0503020102020204" pitchFamily="34" charset="0"/>
              </a:defRPr>
            </a:lvl1pPr>
          </a:lstStyle>
          <a:p>
            <a:pPr lvl="0"/>
            <a:r>
              <a:rPr lang="en-US" dirty="0"/>
              <a:t>Fact or highlight.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latin typeface="Franklin Gothic Book" panose="020B0503020102020204" pitchFamily="34" charset="0"/>
              </a:defRPr>
            </a:lvl1pPr>
          </a:lstStyle>
          <a:p>
            <a:fld id="{D47A9A36-4EB0-BF46-AE48-7CDA251B954B}" type="datetime1">
              <a:rPr lang="en-US" smtClean="0"/>
              <a:pPr/>
              <a:t>7/13/2023</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latin typeface="Franklin Gothic Book" panose="020B0503020102020204" pitchFamily="34" charset="0"/>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9968E97-503C-3A94-3AFE-E873A164F3CF}"/>
              </a:ext>
            </a:extLst>
          </p:cNvPr>
          <p:cNvPicPr>
            <a:picLocks noChangeAspect="1"/>
          </p:cNvPicPr>
          <p:nvPr userDrawn="1"/>
        </p:nvPicPr>
        <p:blipFill>
          <a:blip r:embed="rId2"/>
          <a:stretch>
            <a:fillRect/>
          </a:stretch>
        </p:blipFill>
        <p:spPr>
          <a:xfrm>
            <a:off x="1552792" y="6239363"/>
            <a:ext cx="4324206" cy="461773"/>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0" i="1" spc="0">
                <a:solidFill>
                  <a:schemeClr val="tx2"/>
                </a:solidFill>
                <a:latin typeface="Franklin Gothic Demi Cond" panose="020B0706030402020204" pitchFamily="34" charset="0"/>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Franklin Gothic Book" panose="020B0503020102020204" pitchFamily="34" charset="0"/>
              </a:defRPr>
            </a:lvl1pPr>
          </a:lstStyle>
          <a:p>
            <a:pPr lvl="0"/>
            <a:r>
              <a:rPr lang="en-US" dirty="0"/>
              <a:t>Conclusion, call to action or contact information.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latin typeface="Franklin Gothic Book" panose="020B0503020102020204" pitchFamily="34" charset="0"/>
              </a:defRPr>
            </a:lvl1pPr>
          </a:lstStyle>
          <a:p>
            <a:fld id="{D47A9A36-4EB0-BF46-AE48-7CDA251B954B}" type="datetime1">
              <a:rPr lang="en-US" smtClean="0"/>
              <a:pPr/>
              <a:t>7/13/2023</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latin typeface="Franklin Gothic Book" panose="020B0503020102020204" pitchFamily="34" charset="0"/>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43C7E7B-A72C-58A9-718C-C3F664E069EA}"/>
              </a:ext>
            </a:extLst>
          </p:cNvPr>
          <p:cNvPicPr>
            <a:picLocks noChangeAspect="1"/>
          </p:cNvPicPr>
          <p:nvPr userDrawn="1"/>
        </p:nvPicPr>
        <p:blipFill>
          <a:blip r:embed="rId2"/>
          <a:stretch>
            <a:fillRect/>
          </a:stretch>
        </p:blipFill>
        <p:spPr>
          <a:xfrm>
            <a:off x="1810457" y="6266433"/>
            <a:ext cx="4324206" cy="46177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7/13/2023</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7" name="Picture 6">
            <a:extLst>
              <a:ext uri="{FF2B5EF4-FFF2-40B4-BE49-F238E27FC236}">
                <a16:creationId xmlns:a16="http://schemas.microsoft.com/office/drawing/2014/main" id="{8D5F8B4B-77C2-EB12-E7BE-6FC3B46612A1}"/>
              </a:ext>
            </a:extLst>
          </p:cNvPr>
          <p:cNvPicPr>
            <a:picLocks noChangeAspect="1"/>
          </p:cNvPicPr>
          <p:nvPr userDrawn="1"/>
        </p:nvPicPr>
        <p:blipFill>
          <a:blip r:embed="rId9"/>
          <a:stretch>
            <a:fillRect/>
          </a:stretch>
        </p:blipFill>
        <p:spPr>
          <a:xfrm>
            <a:off x="1721270" y="6243026"/>
            <a:ext cx="4324206" cy="461773"/>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msilansk@purdue.edu" TargetMode="External"/><Relationship Id="rId2" Type="http://schemas.openxmlformats.org/officeDocument/2006/relationships/hyperlink" Target="mailto:klevans@purdue.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793" y="1501742"/>
            <a:ext cx="9152312" cy="2492990"/>
          </a:xfrm>
        </p:spPr>
        <p:txBody>
          <a:bodyPr/>
          <a:lstStyle/>
          <a:p>
            <a:pPr algn="ctr"/>
            <a:r>
              <a:rPr lang="en-US" dirty="0"/>
              <a:t>New Team Incident </a:t>
            </a:r>
            <a:br>
              <a:rPr lang="en-US" dirty="0"/>
            </a:br>
            <a:r>
              <a:rPr lang="en-US" dirty="0"/>
              <a:t>Investigation form</a:t>
            </a:r>
            <a:br>
              <a:rPr lang="en-US" dirty="0"/>
            </a:br>
            <a:r>
              <a:rPr lang="en-US" dirty="0"/>
              <a:t>(TIIF)</a:t>
            </a:r>
          </a:p>
        </p:txBody>
      </p:sp>
      <p:sp>
        <p:nvSpPr>
          <p:cNvPr id="4" name="Date Placeholder 3"/>
          <p:cNvSpPr>
            <a:spLocks noGrp="1"/>
          </p:cNvSpPr>
          <p:nvPr>
            <p:ph type="dt" sz="half" idx="10"/>
          </p:nvPr>
        </p:nvSpPr>
        <p:spPr/>
        <p:txBody>
          <a:bodyPr/>
          <a:lstStyle/>
          <a:p>
            <a:fld id="{D47A9A36-4EB0-BF46-AE48-7CDA251B954B}" type="datetime1">
              <a:rPr lang="en-US" smtClean="0"/>
              <a:pPr/>
              <a:t>7/13/2023</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122965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Text Placeholder 2"/>
          <p:cNvSpPr>
            <a:spLocks noGrp="1"/>
          </p:cNvSpPr>
          <p:nvPr>
            <p:ph type="body" sz="quarter" idx="14"/>
          </p:nvPr>
        </p:nvSpPr>
        <p:spPr>
          <a:xfrm>
            <a:off x="2101516" y="2548209"/>
            <a:ext cx="8090234" cy="1934377"/>
          </a:xfrm>
        </p:spPr>
        <p:txBody>
          <a:bodyPr/>
          <a:lstStyle/>
          <a:p>
            <a:pPr algn="l" fontAlgn="base"/>
            <a:r>
              <a:rPr lang="en-US" sz="2400" b="0" i="0" dirty="0">
                <a:solidFill>
                  <a:schemeClr val="bg2">
                    <a:lumMod val="40000"/>
                    <a:lumOff val="60000"/>
                  </a:schemeClr>
                </a:solidFill>
                <a:effectLst/>
                <a:latin typeface="Franklin Gothic Demi Cond" panose="020B0706030402020204" pitchFamily="34" charset="0"/>
              </a:rPr>
              <a:t>For questions regarding Team Incident Investigation Forms, contact:</a:t>
            </a:r>
          </a:p>
          <a:p>
            <a:pPr algn="l" fontAlgn="base">
              <a:buFont typeface="Arial" panose="020B0604020202020204" pitchFamily="34" charset="0"/>
              <a:buChar char="•"/>
            </a:pPr>
            <a:r>
              <a:rPr lang="en-US" sz="2400" b="0" i="0" dirty="0">
                <a:solidFill>
                  <a:schemeClr val="bg2">
                    <a:lumMod val="40000"/>
                    <a:lumOff val="60000"/>
                  </a:schemeClr>
                </a:solidFill>
                <a:effectLst/>
                <a:latin typeface="Franklin Gothic Demi Cond" panose="020B0706030402020204" pitchFamily="34" charset="0"/>
              </a:rPr>
              <a:t>Kristi Evans, </a:t>
            </a:r>
            <a:r>
              <a:rPr lang="en-US" sz="2400" b="0" i="0" dirty="0">
                <a:effectLst/>
                <a:latin typeface="Franklin Gothic Demi Cond" panose="020B0706030402020204" pitchFamily="34" charset="0"/>
              </a:rPr>
              <a:t>EHS  </a:t>
            </a:r>
            <a:r>
              <a:rPr lang="en-US" sz="2400" b="0" i="0" dirty="0">
                <a:effectLst/>
                <a:latin typeface="Franklin Gothic Demi Cond" panose="020B0706030402020204" pitchFamily="34" charset="0"/>
                <a:hlinkClick r:id="rId2">
                  <a:extLst>
                    <a:ext uri="{A12FA001-AC4F-418D-AE19-62706E023703}">
                      <ahyp:hlinkClr xmlns:ahyp="http://schemas.microsoft.com/office/drawing/2018/hyperlinkcolor" val="tx"/>
                    </a:ext>
                  </a:extLst>
                </a:hlinkClick>
              </a:rPr>
              <a:t>klevans@purdue.edu</a:t>
            </a:r>
            <a:r>
              <a:rPr lang="en-US" sz="2400" b="0" i="0" dirty="0">
                <a:solidFill>
                  <a:schemeClr val="bg2">
                    <a:lumMod val="40000"/>
                    <a:lumOff val="60000"/>
                  </a:schemeClr>
                </a:solidFill>
                <a:effectLst/>
                <a:latin typeface="Franklin Gothic Demi Cond" panose="020B0706030402020204" pitchFamily="34" charset="0"/>
              </a:rPr>
              <a:t>; 765-494-1431</a:t>
            </a:r>
          </a:p>
          <a:p>
            <a:pPr algn="l" fontAlgn="base">
              <a:buFont typeface="Arial" panose="020B0604020202020204" pitchFamily="34" charset="0"/>
              <a:buChar char="•"/>
            </a:pPr>
            <a:r>
              <a:rPr lang="en-US" sz="2400" b="0" i="0" dirty="0">
                <a:solidFill>
                  <a:schemeClr val="bg2">
                    <a:lumMod val="40000"/>
                    <a:lumOff val="60000"/>
                  </a:schemeClr>
                </a:solidFill>
                <a:effectLst/>
                <a:latin typeface="Franklin Gothic Demi Cond" panose="020B0706030402020204" pitchFamily="34" charset="0"/>
              </a:rPr>
              <a:t>Mike Silanskis, EHS</a:t>
            </a:r>
            <a:r>
              <a:rPr lang="en-US" sz="2400" b="0" i="0" dirty="0">
                <a:effectLst/>
                <a:latin typeface="Franklin Gothic Demi Cond" panose="020B0706030402020204" pitchFamily="34" charset="0"/>
              </a:rPr>
              <a:t> </a:t>
            </a:r>
            <a:r>
              <a:rPr lang="en-US" sz="2400" b="0" i="0" dirty="0">
                <a:effectLst/>
                <a:latin typeface="Franklin Gothic Demi Cond" panose="020B0706030402020204" pitchFamily="34" charset="0"/>
                <a:hlinkClick r:id="rId3">
                  <a:extLst>
                    <a:ext uri="{A12FA001-AC4F-418D-AE19-62706E023703}">
                      <ahyp:hlinkClr xmlns:ahyp="http://schemas.microsoft.com/office/drawing/2018/hyperlinkcolor" val="tx"/>
                    </a:ext>
                  </a:extLst>
                </a:hlinkClick>
              </a:rPr>
              <a:t>msilansk@purdue.edu</a:t>
            </a:r>
            <a:r>
              <a:rPr lang="en-US" sz="2400" dirty="0">
                <a:latin typeface="Franklin Gothic Demi Cond" panose="020B0706030402020204" pitchFamily="34" charset="0"/>
              </a:rPr>
              <a:t>;</a:t>
            </a:r>
            <a:r>
              <a:rPr lang="en-US" sz="2400" b="0" i="0" dirty="0">
                <a:effectLst/>
                <a:latin typeface="Franklin Gothic Demi Cond" panose="020B0706030402020204" pitchFamily="34" charset="0"/>
              </a:rPr>
              <a:t> </a:t>
            </a:r>
            <a:r>
              <a:rPr lang="en-US" sz="2400" b="0" i="0" dirty="0">
                <a:solidFill>
                  <a:schemeClr val="bg2">
                    <a:lumMod val="40000"/>
                    <a:lumOff val="60000"/>
                  </a:schemeClr>
                </a:solidFill>
                <a:effectLst/>
                <a:latin typeface="Franklin Gothic Demi Cond" panose="020B0706030402020204" pitchFamily="34" charset="0"/>
              </a:rPr>
              <a:t>765-494-7426</a:t>
            </a:r>
          </a:p>
        </p:txBody>
      </p:sp>
      <p:sp>
        <p:nvSpPr>
          <p:cNvPr id="4" name="Date Placeholder 3"/>
          <p:cNvSpPr>
            <a:spLocks noGrp="1"/>
          </p:cNvSpPr>
          <p:nvPr>
            <p:ph type="dt" sz="half" idx="10"/>
          </p:nvPr>
        </p:nvSpPr>
        <p:spPr/>
        <p:txBody>
          <a:bodyPr/>
          <a:lstStyle/>
          <a:p>
            <a:fld id="{D47A9A36-4EB0-BF46-AE48-7CDA251B954B}" type="datetime1">
              <a:rPr lang="en-US" smtClean="0"/>
              <a:pPr/>
              <a:t>7/13/2023</a:t>
            </a:fld>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281610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Training Objectives</a:t>
            </a:r>
          </a:p>
        </p:txBody>
      </p:sp>
      <p:sp>
        <p:nvSpPr>
          <p:cNvPr id="3" name="Subtitle 2"/>
          <p:cNvSpPr>
            <a:spLocks noGrp="1"/>
          </p:cNvSpPr>
          <p:nvPr>
            <p:ph type="subTitle" idx="1"/>
          </p:nvPr>
        </p:nvSpPr>
        <p:spPr>
          <a:xfrm>
            <a:off x="1773381" y="1325429"/>
            <a:ext cx="8421653" cy="3785652"/>
          </a:xfrm>
        </p:spPr>
        <p:txBody>
          <a:bodyPr/>
          <a:lstStyle/>
          <a:p>
            <a:r>
              <a:rPr lang="en-US" sz="2800" dirty="0">
                <a:effectLst/>
                <a:ea typeface="Calibri" panose="020F0502020204030204" pitchFamily="34" charset="0"/>
                <a:cs typeface="Times New Roman" panose="02020603050405020304" pitchFamily="18" charset="0"/>
              </a:rPr>
              <a:t>The new TIIF form is added to the FROI – First Report of Injury.</a:t>
            </a:r>
          </a:p>
          <a:p>
            <a:endParaRPr lang="en-US" sz="2400" dirty="0">
              <a:effectLst/>
              <a:latin typeface="Franklin Gothic Medium" panose="020B0603020102020204" pitchFamily="34" charset="0"/>
              <a:ea typeface="Calibri" panose="020F0502020204030204" pitchFamily="34" charset="0"/>
            </a:endParaRPr>
          </a:p>
          <a:p>
            <a:r>
              <a:rPr lang="en-US" sz="2400" dirty="0">
                <a:solidFill>
                  <a:schemeClr val="tx1"/>
                </a:solidFill>
                <a:effectLst/>
                <a:latin typeface="Franklin Gothic Medium" panose="020B0603020102020204" pitchFamily="34" charset="0"/>
                <a:ea typeface="Calibri" panose="020F0502020204030204" pitchFamily="34" charset="0"/>
              </a:rPr>
              <a:t>The purpose of the Team Incident Investigation (TIIF) assessment is to determine: </a:t>
            </a:r>
          </a:p>
          <a:p>
            <a:pPr marL="457200" indent="-457200">
              <a:buFont typeface="Arial" panose="020B0604020202020204" pitchFamily="34" charset="0"/>
              <a:buChar char="•"/>
            </a:pPr>
            <a:r>
              <a:rPr lang="en-US" sz="2400" dirty="0">
                <a:solidFill>
                  <a:schemeClr val="tx1"/>
                </a:solidFill>
                <a:effectLst/>
                <a:latin typeface="Franklin Gothic Medium" panose="020B0603020102020204" pitchFamily="34" charset="0"/>
                <a:ea typeface="Calibri" panose="020F0502020204030204" pitchFamily="34" charset="0"/>
              </a:rPr>
              <a:t>the risk of incident re-occurring</a:t>
            </a:r>
          </a:p>
          <a:p>
            <a:pPr marL="457200" indent="-457200">
              <a:buFont typeface="Arial" panose="020B0604020202020204" pitchFamily="34" charset="0"/>
              <a:buChar char="•"/>
            </a:pPr>
            <a:r>
              <a:rPr lang="en-US" sz="2400" dirty="0">
                <a:solidFill>
                  <a:schemeClr val="tx1"/>
                </a:solidFill>
                <a:effectLst/>
                <a:latin typeface="Franklin Gothic Medium" panose="020B0603020102020204" pitchFamily="34" charset="0"/>
                <a:ea typeface="Calibri" panose="020F0502020204030204" pitchFamily="34" charset="0"/>
              </a:rPr>
              <a:t>appropriate corrective actions</a:t>
            </a:r>
          </a:p>
          <a:p>
            <a:pPr marL="457200" indent="-457200">
              <a:buFont typeface="Arial" panose="020B0604020202020204" pitchFamily="34" charset="0"/>
              <a:buChar char="•"/>
            </a:pPr>
            <a:r>
              <a:rPr lang="en-US" sz="2400" dirty="0">
                <a:solidFill>
                  <a:schemeClr val="tx1"/>
                </a:solidFill>
                <a:latin typeface="Franklin Gothic Medium" panose="020B0603020102020204" pitchFamily="34" charset="0"/>
                <a:ea typeface="Calibri" panose="020F0502020204030204" pitchFamily="34" charset="0"/>
              </a:rPr>
              <a:t>a</a:t>
            </a:r>
            <a:r>
              <a:rPr lang="en-US" sz="2400" dirty="0">
                <a:solidFill>
                  <a:schemeClr val="tx1"/>
                </a:solidFill>
                <a:effectLst/>
                <a:latin typeface="Franklin Gothic Medium" panose="020B0603020102020204" pitchFamily="34" charset="0"/>
                <a:ea typeface="Calibri" panose="020F0502020204030204" pitchFamily="34" charset="0"/>
              </a:rPr>
              <a:t>ppropriat</a:t>
            </a:r>
            <a:r>
              <a:rPr lang="en-US" sz="2400" dirty="0">
                <a:solidFill>
                  <a:schemeClr val="tx1"/>
                </a:solidFill>
                <a:latin typeface="Franklin Gothic Medium" panose="020B0603020102020204" pitchFamily="34" charset="0"/>
                <a:ea typeface="Calibri" panose="020F0502020204030204" pitchFamily="34" charset="0"/>
              </a:rPr>
              <a:t>e controls</a:t>
            </a:r>
            <a:endParaRPr lang="en-US" sz="2400" dirty="0">
              <a:solidFill>
                <a:schemeClr val="tx1"/>
              </a:solidFill>
              <a:effectLst/>
              <a:latin typeface="Franklin Gothic Medium" panose="020B0603020102020204" pitchFamily="34" charset="0"/>
              <a:ea typeface="Calibri" panose="020F0502020204030204" pitchFamily="34" charset="0"/>
            </a:endParaRPr>
          </a:p>
          <a:p>
            <a:pPr marL="457200" indent="-457200">
              <a:buFont typeface="Arial" panose="020B0604020202020204" pitchFamily="34" charset="0"/>
              <a:buChar char="•"/>
            </a:pPr>
            <a:r>
              <a:rPr lang="en-US" sz="2400" dirty="0">
                <a:solidFill>
                  <a:schemeClr val="tx1"/>
                </a:solidFill>
                <a:effectLst/>
                <a:latin typeface="Franklin Gothic Medium" panose="020B0603020102020204" pitchFamily="34" charset="0"/>
                <a:ea typeface="Calibri" panose="020F0502020204030204" pitchFamily="34" charset="0"/>
              </a:rPr>
              <a:t>timeframe for completing corrective action(s) </a:t>
            </a:r>
            <a:endParaRPr lang="en-US" sz="2400" dirty="0">
              <a:solidFill>
                <a:schemeClr val="tx1"/>
              </a:solidFill>
              <a:latin typeface="Franklin Gothic Medium" panose="020B0603020102020204" pitchFamily="34" charset="0"/>
              <a:cs typeface="Times New Roman" panose="02020603050405020304" pitchFamily="18" charset="0"/>
            </a:endParaRPr>
          </a:p>
        </p:txBody>
      </p:sp>
      <p:sp>
        <p:nvSpPr>
          <p:cNvPr id="5" name="Date Placeholder 4"/>
          <p:cNvSpPr>
            <a:spLocks noGrp="1"/>
          </p:cNvSpPr>
          <p:nvPr>
            <p:ph type="dt" sz="half" idx="10"/>
          </p:nvPr>
        </p:nvSpPr>
        <p:spPr>
          <a:xfrm>
            <a:off x="8926248" y="6181775"/>
            <a:ext cx="1021891" cy="323968"/>
          </a:xfrm>
        </p:spPr>
        <p:txBody>
          <a:bodyPr/>
          <a:lstStyle/>
          <a:p>
            <a:fld id="{D47A9A36-4EB0-BF46-AE48-7CDA251B954B}" type="datetime1">
              <a:rPr lang="en-US" smtClean="0"/>
              <a:pPr/>
              <a:t>7/13/2023</a:t>
            </a:fld>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350432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D46-50B4-23B3-5CAB-4366AD406542}"/>
              </a:ext>
            </a:extLst>
          </p:cNvPr>
          <p:cNvSpPr>
            <a:spLocks noGrp="1"/>
          </p:cNvSpPr>
          <p:nvPr>
            <p:ph type="ctrTitle"/>
          </p:nvPr>
        </p:nvSpPr>
        <p:spPr/>
        <p:txBody>
          <a:bodyPr/>
          <a:lstStyle/>
          <a:p>
            <a:r>
              <a:rPr lang="en-US" dirty="0"/>
              <a:t>Section 1: Basic Incident Information</a:t>
            </a:r>
          </a:p>
        </p:txBody>
      </p:sp>
      <p:sp>
        <p:nvSpPr>
          <p:cNvPr id="3" name="Subtitle 2">
            <a:extLst>
              <a:ext uri="{FF2B5EF4-FFF2-40B4-BE49-F238E27FC236}">
                <a16:creationId xmlns:a16="http://schemas.microsoft.com/office/drawing/2014/main" id="{CD66F2F2-E373-B6F9-FE13-61B0A31B9AF9}"/>
              </a:ext>
            </a:extLst>
          </p:cNvPr>
          <p:cNvSpPr>
            <a:spLocks noGrp="1"/>
          </p:cNvSpPr>
          <p:nvPr>
            <p:ph type="subTitle" idx="1"/>
          </p:nvPr>
        </p:nvSpPr>
        <p:spPr>
          <a:xfrm>
            <a:off x="2101509" y="1099473"/>
            <a:ext cx="7988982" cy="1359346"/>
          </a:xfrm>
        </p:spPr>
        <p:txBody>
          <a:bodyPr/>
          <a:lstStyle/>
          <a:p>
            <a:r>
              <a:rPr lang="en-US" sz="2800" dirty="0">
                <a:cs typeface="Times New Roman" panose="02020603050405020304" pitchFamily="18" charset="0"/>
              </a:rPr>
              <a:t>Determining description – ask injured/involved employee(s) probing and clarifying questions:</a:t>
            </a:r>
          </a:p>
          <a:p>
            <a:endParaRPr lang="en-US" sz="2400" dirty="0"/>
          </a:p>
        </p:txBody>
      </p:sp>
      <p:sp>
        <p:nvSpPr>
          <p:cNvPr id="4" name="Text Placeholder 3">
            <a:extLst>
              <a:ext uri="{FF2B5EF4-FFF2-40B4-BE49-F238E27FC236}">
                <a16:creationId xmlns:a16="http://schemas.microsoft.com/office/drawing/2014/main" id="{E04BBC52-D61F-BD19-9060-DFB6EC8CB7C2}"/>
              </a:ext>
            </a:extLst>
          </p:cNvPr>
          <p:cNvSpPr>
            <a:spLocks noGrp="1"/>
          </p:cNvSpPr>
          <p:nvPr>
            <p:ph type="body" sz="quarter" idx="14"/>
          </p:nvPr>
        </p:nvSpPr>
        <p:spPr>
          <a:xfrm>
            <a:off x="1818291" y="2075843"/>
            <a:ext cx="8954812" cy="4078377"/>
          </a:xfrm>
        </p:spPr>
        <p:txBody>
          <a:bodyPr>
            <a:normAutofit fontScale="70000" lnSpcReduction="20000"/>
          </a:bodyPr>
          <a:lstStyle/>
          <a:p>
            <a:pPr marL="0" marR="0" lvl="0" indent="0">
              <a:lnSpc>
                <a:spcPct val="107000"/>
              </a:lnSpc>
              <a:spcBef>
                <a:spcPts val="0"/>
              </a:spcBef>
              <a:spcAft>
                <a:spcPts val="0"/>
              </a:spcAft>
              <a:buNone/>
            </a:pPr>
            <a:r>
              <a:rPr lang="en-US" sz="2400" dirty="0">
                <a:effectLst/>
                <a:latin typeface="Franklin Gothic Medium" panose="020B0603020102020204" pitchFamily="34" charset="0"/>
                <a:ea typeface="Calibri" panose="020F0502020204030204" pitchFamily="34" charset="0"/>
                <a:cs typeface="Calibri" panose="020F0502020204030204" pitchFamily="34" charset="0"/>
              </a:rPr>
              <a:t>What Happened? </a:t>
            </a:r>
          </a:p>
          <a:p>
            <a:pPr marL="182880" lvl="1" indent="0">
              <a:lnSpc>
                <a:spcPct val="107000"/>
              </a:lnSpc>
              <a:spcBef>
                <a:spcPts val="0"/>
              </a:spcBef>
              <a:buNone/>
            </a:pPr>
            <a:r>
              <a:rPr lang="en-US" sz="2000" dirty="0">
                <a:effectLst/>
                <a:latin typeface="Franklin Gothic Medium" panose="020B0603020102020204" pitchFamily="34" charset="0"/>
                <a:ea typeface="Calibri" panose="020F0502020204030204" pitchFamily="34" charset="0"/>
                <a:cs typeface="Calibri" panose="020F0502020204030204" pitchFamily="34" charset="0"/>
              </a:rPr>
              <a:t>– </a:t>
            </a:r>
            <a:r>
              <a:rPr lang="en-US" sz="2000" i="1" dirty="0">
                <a:effectLst/>
                <a:latin typeface="Franklin Gothic Medium" panose="020B0603020102020204" pitchFamily="34" charset="0"/>
                <a:ea typeface="Calibri" panose="020F0502020204030204" pitchFamily="34" charset="0"/>
                <a:cs typeface="Calibri" panose="020F0502020204030204" pitchFamily="34" charset="0"/>
              </a:rPr>
              <a:t>what was the task</a:t>
            </a:r>
          </a:p>
          <a:p>
            <a:pPr marL="182880" lvl="1" indent="0">
              <a:lnSpc>
                <a:spcPct val="107000"/>
              </a:lnSpc>
              <a:spcBef>
                <a:spcPts val="0"/>
              </a:spcBef>
              <a:buNone/>
            </a:pPr>
            <a:r>
              <a:rPr lang="en-US" sz="2000" dirty="0">
                <a:effectLst/>
                <a:latin typeface="Franklin Gothic Medium" panose="020B0603020102020204" pitchFamily="34" charset="0"/>
                <a:ea typeface="Calibri" panose="020F0502020204030204" pitchFamily="34" charset="0"/>
                <a:cs typeface="Calibri" panose="020F0502020204030204" pitchFamily="34" charset="0"/>
              </a:rPr>
              <a:t>– </a:t>
            </a:r>
            <a:r>
              <a:rPr lang="en-US" sz="2000" i="1" dirty="0">
                <a:effectLst/>
                <a:latin typeface="Franklin Gothic Medium" panose="020B0603020102020204" pitchFamily="34" charset="0"/>
                <a:ea typeface="Calibri" panose="020F0502020204030204" pitchFamily="34" charset="0"/>
                <a:cs typeface="Calibri" panose="020F0502020204030204" pitchFamily="34" charset="0"/>
              </a:rPr>
              <a:t>what happened during of the incident</a:t>
            </a:r>
          </a:p>
          <a:p>
            <a:pPr marL="754380" lvl="2" indent="-342900">
              <a:lnSpc>
                <a:spcPct val="107000"/>
              </a:lnSpc>
              <a:spcBef>
                <a:spcPts val="0"/>
              </a:spcBef>
            </a:pPr>
            <a:r>
              <a:rPr lang="en-US" sz="2000" dirty="0">
                <a:latin typeface="Franklin Gothic Medium" panose="020B0603020102020204" pitchFamily="34" charset="0"/>
                <a:ea typeface="Calibri" panose="020F0502020204030204" pitchFamily="34" charset="0"/>
                <a:cs typeface="Times New Roman" panose="02020603050405020304" pitchFamily="18" charset="0"/>
              </a:rPr>
              <a:t>include specific details of what happened (</a:t>
            </a:r>
            <a:r>
              <a:rPr lang="en-US" sz="2000" dirty="0" err="1">
                <a:effectLst/>
                <a:latin typeface="Franklin Gothic Medium" panose="020B0603020102020204" pitchFamily="34" charset="0"/>
                <a:ea typeface="Calibri" panose="020F0502020204030204" pitchFamily="34" charset="0"/>
                <a:cs typeface="Times New Roman" panose="02020603050405020304" pitchFamily="18" charset="0"/>
              </a:rPr>
              <a:t>ie</a:t>
            </a:r>
            <a:r>
              <a:rPr lang="en-US" sz="2000" dirty="0">
                <a:effectLst/>
                <a:latin typeface="Franklin Gothic Medium" panose="020B0603020102020204" pitchFamily="34" charset="0"/>
                <a:ea typeface="Calibri" panose="020F0502020204030204" pitchFamily="34" charset="0"/>
                <a:cs typeface="Times New Roman" panose="02020603050405020304" pitchFamily="18" charset="0"/>
              </a:rPr>
              <a:t>: moving furniture, scrubbing floors, etc.)</a:t>
            </a:r>
          </a:p>
          <a:p>
            <a:pPr marL="342900" marR="0" lvl="0" indent="-342900">
              <a:lnSpc>
                <a:spcPct val="107000"/>
              </a:lnSpc>
              <a:spcBef>
                <a:spcPts val="0"/>
              </a:spcBef>
              <a:spcAft>
                <a:spcPts val="800"/>
              </a:spcAft>
              <a:buFont typeface="Symbol" panose="05050102010706020507" pitchFamily="18" charset="2"/>
              <a:buChar char=""/>
            </a:pPr>
            <a:endParaRPr lang="en-US" sz="2400" dirty="0">
              <a:effectLst/>
              <a:latin typeface="Franklin Gothic Medium" panose="020B060302010202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r>
              <a:rPr lang="en-US" sz="2400" dirty="0">
                <a:effectLst/>
                <a:latin typeface="Franklin Gothic Medium" panose="020B0603020102020204" pitchFamily="34" charset="0"/>
                <a:ea typeface="Calibri" panose="020F0502020204030204" pitchFamily="34" charset="0"/>
                <a:cs typeface="Calibri" panose="020F0502020204030204" pitchFamily="34" charset="0"/>
              </a:rPr>
              <a:t>How did it happen? </a:t>
            </a:r>
          </a:p>
          <a:p>
            <a:pPr marL="182880" lvl="1" indent="0">
              <a:lnSpc>
                <a:spcPct val="107000"/>
              </a:lnSpc>
              <a:spcBef>
                <a:spcPts val="0"/>
              </a:spcBef>
              <a:spcAft>
                <a:spcPts val="800"/>
              </a:spcAft>
              <a:buNone/>
            </a:pPr>
            <a:r>
              <a:rPr lang="en-US" sz="2000" dirty="0">
                <a:effectLst/>
                <a:latin typeface="Franklin Gothic Medium" panose="020B0603020102020204" pitchFamily="34" charset="0"/>
                <a:ea typeface="Calibri" panose="020F0502020204030204" pitchFamily="34" charset="0"/>
                <a:cs typeface="Calibri" panose="020F0502020204030204" pitchFamily="34" charset="0"/>
              </a:rPr>
              <a:t>– </a:t>
            </a:r>
            <a:r>
              <a:rPr lang="en-US" sz="2000" i="1" dirty="0">
                <a:effectLst/>
                <a:latin typeface="Franklin Gothic Medium" panose="020B0603020102020204" pitchFamily="34" charset="0"/>
                <a:ea typeface="Calibri" panose="020F0502020204030204" pitchFamily="34" charset="0"/>
                <a:cs typeface="Calibri" panose="020F0502020204030204" pitchFamily="34" charset="0"/>
              </a:rPr>
              <a:t>What caused the incident to occur?  </a:t>
            </a:r>
          </a:p>
          <a:p>
            <a:pPr marL="182880" lvl="1" indent="0">
              <a:lnSpc>
                <a:spcPct val="107000"/>
              </a:lnSpc>
              <a:spcBef>
                <a:spcPts val="0"/>
              </a:spcBef>
              <a:spcAft>
                <a:spcPts val="800"/>
              </a:spcAft>
              <a:buNone/>
            </a:pPr>
            <a:r>
              <a:rPr lang="en-US" sz="2000" dirty="0">
                <a:effectLst/>
                <a:latin typeface="Franklin Gothic Medium" panose="020B0603020102020204" pitchFamily="34" charset="0"/>
                <a:ea typeface="Calibri" panose="020F0502020204030204" pitchFamily="34" charset="0"/>
                <a:cs typeface="Calibri" panose="020F0502020204030204" pitchFamily="34" charset="0"/>
              </a:rPr>
              <a:t>– </a:t>
            </a:r>
            <a:r>
              <a:rPr lang="en-US" sz="2000" i="1" dirty="0">
                <a:effectLst/>
                <a:latin typeface="Franklin Gothic Medium" panose="020B0603020102020204" pitchFamily="34" charset="0"/>
                <a:ea typeface="Calibri" panose="020F0502020204030204" pitchFamily="34" charset="0"/>
                <a:cs typeface="Calibri" panose="020F0502020204030204" pitchFamily="34" charset="0"/>
              </a:rPr>
              <a:t>Equipment failure?  </a:t>
            </a:r>
          </a:p>
          <a:p>
            <a:pPr marL="182880" lvl="1" indent="0">
              <a:lnSpc>
                <a:spcPct val="107000"/>
              </a:lnSpc>
              <a:spcBef>
                <a:spcPts val="0"/>
              </a:spcBef>
              <a:spcAft>
                <a:spcPts val="800"/>
              </a:spcAft>
              <a:buNone/>
            </a:pPr>
            <a:r>
              <a:rPr lang="en-US" sz="2000" dirty="0">
                <a:effectLst/>
                <a:latin typeface="Franklin Gothic Medium" panose="020B0603020102020204" pitchFamily="34" charset="0"/>
                <a:ea typeface="Calibri" panose="020F0502020204030204" pitchFamily="34" charset="0"/>
                <a:cs typeface="Calibri" panose="020F0502020204030204" pitchFamily="34" charset="0"/>
              </a:rPr>
              <a:t>– </a:t>
            </a:r>
            <a:r>
              <a:rPr lang="en-US" sz="2000" i="1" dirty="0">
                <a:effectLst/>
                <a:latin typeface="Franklin Gothic Medium" panose="020B0603020102020204" pitchFamily="34" charset="0"/>
                <a:ea typeface="Calibri" panose="020F0502020204030204" pitchFamily="34" charset="0"/>
                <a:cs typeface="Calibri" panose="020F0502020204030204" pitchFamily="34" charset="0"/>
              </a:rPr>
              <a:t>Improper Procedure?</a:t>
            </a:r>
          </a:p>
          <a:p>
            <a:pPr marL="754380" lvl="2" indent="-342900">
              <a:lnSpc>
                <a:spcPct val="107000"/>
              </a:lnSpc>
              <a:spcBef>
                <a:spcPts val="0"/>
              </a:spcBef>
              <a:spcAft>
                <a:spcPts val="800"/>
              </a:spcAft>
            </a:pPr>
            <a:r>
              <a:rPr lang="en-US" sz="2000" dirty="0">
                <a:effectLst/>
                <a:latin typeface="Franklin Gothic Medium" panose="020B0603020102020204" pitchFamily="34" charset="0"/>
                <a:ea typeface="Calibri" panose="020F0502020204030204" pitchFamily="34" charset="0"/>
                <a:cs typeface="Times New Roman" panose="02020603050405020304" pitchFamily="18" charset="0"/>
              </a:rPr>
              <a:t>Unsafe action?</a:t>
            </a:r>
          </a:p>
          <a:p>
            <a:pPr marL="754380" lvl="2" indent="-342900">
              <a:lnSpc>
                <a:spcPct val="107000"/>
              </a:lnSpc>
              <a:spcBef>
                <a:spcPts val="0"/>
              </a:spcBef>
              <a:spcAft>
                <a:spcPts val="800"/>
              </a:spcAft>
            </a:pPr>
            <a:r>
              <a:rPr lang="en-US" sz="2000" dirty="0">
                <a:effectLst/>
                <a:latin typeface="Franklin Gothic Medium" panose="020B0603020102020204" pitchFamily="34" charset="0"/>
                <a:ea typeface="Calibri" panose="020F0502020204030204" pitchFamily="34" charset="0"/>
                <a:cs typeface="Times New Roman" panose="02020603050405020304" pitchFamily="18" charset="0"/>
              </a:rPr>
              <a:t>Lack of training?</a:t>
            </a:r>
          </a:p>
          <a:p>
            <a:pPr marL="0" marR="0" lvl="0" indent="0">
              <a:spcBef>
                <a:spcPts val="0"/>
              </a:spcBef>
              <a:spcAft>
                <a:spcPts val="0"/>
              </a:spcAft>
              <a:buNone/>
              <a:tabLst>
                <a:tab pos="685800" algn="l"/>
              </a:tabLst>
            </a:pPr>
            <a:endParaRPr lang="en-US" sz="2400" dirty="0">
              <a:effectLst/>
              <a:latin typeface="Franklin Gothic Medium" panose="020B0603020102020204" pitchFamily="34" charset="0"/>
              <a:ea typeface="Times New Roman" panose="02020603050405020304" pitchFamily="18" charset="0"/>
            </a:endParaRPr>
          </a:p>
          <a:p>
            <a:pPr marL="0" marR="0" lvl="0" indent="0">
              <a:spcBef>
                <a:spcPts val="0"/>
              </a:spcBef>
              <a:spcAft>
                <a:spcPts val="0"/>
              </a:spcAft>
              <a:buNone/>
              <a:tabLst>
                <a:tab pos="685800" algn="l"/>
              </a:tabLst>
            </a:pPr>
            <a:r>
              <a:rPr lang="en-US" sz="2400" dirty="0">
                <a:latin typeface="Franklin Gothic Medium" panose="020B0603020102020204" pitchFamily="34" charset="0"/>
                <a:ea typeface="Times New Roman" panose="02020603050405020304" pitchFamily="18" charset="0"/>
              </a:rPr>
              <a:t>Reference Hazard Assessment associated with task</a:t>
            </a:r>
          </a:p>
          <a:p>
            <a:pPr marL="228600" lvl="1" indent="0">
              <a:buNone/>
              <a:tabLst>
                <a:tab pos="685800" algn="l"/>
              </a:tabLst>
            </a:pPr>
            <a:r>
              <a:rPr lang="en-US" sz="1800" dirty="0">
                <a:effectLst/>
                <a:latin typeface="Franklin Gothic Medium" panose="020B0603020102020204" pitchFamily="34" charset="0"/>
                <a:ea typeface="Calibri" panose="020F0502020204030204" pitchFamily="34" charset="0"/>
                <a:cs typeface="Calibri" panose="020F0502020204030204" pitchFamily="34" charset="0"/>
              </a:rPr>
              <a:t>– </a:t>
            </a:r>
            <a:r>
              <a:rPr lang="en-US" sz="2200" dirty="0">
                <a:latin typeface="Franklin Gothic Medium" panose="020B0603020102020204" pitchFamily="34" charset="0"/>
                <a:ea typeface="Calibri" panose="020F0502020204030204" pitchFamily="34" charset="0"/>
                <a:cs typeface="Calibri" panose="020F0502020204030204" pitchFamily="34" charset="0"/>
              </a:rPr>
              <a:t> </a:t>
            </a:r>
            <a:r>
              <a:rPr lang="en-US" sz="1800" i="1" dirty="0">
                <a:latin typeface="Franklin Gothic Medium" panose="020B0603020102020204" pitchFamily="34" charset="0"/>
                <a:ea typeface="Times New Roman" panose="02020603050405020304" pitchFamily="18" charset="0"/>
              </a:rPr>
              <a:t>Can the hazard assessment be improved to reduce reoccurrence of incident; corrective action</a:t>
            </a:r>
            <a:endParaRPr lang="en-US" sz="1800" i="1" dirty="0">
              <a:effectLst/>
              <a:latin typeface="Franklin Gothic Medium" panose="020B0603020102020204" pitchFamily="34" charset="0"/>
              <a:ea typeface="Times New Roman" panose="02020603050405020304" pitchFamily="18" charset="0"/>
            </a:endParaRPr>
          </a:p>
          <a:p>
            <a:pPr marL="0" marR="0" lvl="0" indent="0">
              <a:spcBef>
                <a:spcPts val="0"/>
              </a:spcBef>
              <a:spcAft>
                <a:spcPts val="0"/>
              </a:spcAft>
              <a:buNone/>
              <a:tabLst>
                <a:tab pos="685800" algn="l"/>
              </a:tabLst>
            </a:pPr>
            <a:endParaRPr lang="en-US" sz="2400" dirty="0">
              <a:effectLst/>
              <a:latin typeface="Franklin Gothic Medium" panose="020B0603020102020204" pitchFamily="34" charset="0"/>
              <a:ea typeface="Times New Roman" panose="02020603050405020304" pitchFamily="18" charset="0"/>
            </a:endParaRPr>
          </a:p>
          <a:p>
            <a:pPr marL="0" marR="0" lvl="0" indent="0">
              <a:spcBef>
                <a:spcPts val="0"/>
              </a:spcBef>
              <a:spcAft>
                <a:spcPts val="0"/>
              </a:spcAft>
              <a:buNone/>
              <a:tabLst>
                <a:tab pos="685800" algn="l"/>
              </a:tabLst>
            </a:pPr>
            <a:r>
              <a:rPr lang="en-US" sz="2400" dirty="0">
                <a:effectLst/>
                <a:latin typeface="Franklin Gothic Medium" panose="020B0603020102020204" pitchFamily="34" charset="0"/>
                <a:ea typeface="Times New Roman" panose="02020603050405020304" pitchFamily="18" charset="0"/>
              </a:rPr>
              <a:t>Attach photographs or diagrams if necessary.</a:t>
            </a:r>
          </a:p>
        </p:txBody>
      </p:sp>
      <p:sp>
        <p:nvSpPr>
          <p:cNvPr id="5" name="Date Placeholder 4">
            <a:extLst>
              <a:ext uri="{FF2B5EF4-FFF2-40B4-BE49-F238E27FC236}">
                <a16:creationId xmlns:a16="http://schemas.microsoft.com/office/drawing/2014/main" id="{54EEB4CE-D8E3-6370-F4E2-553F48FB3510}"/>
              </a:ext>
            </a:extLst>
          </p:cNvPr>
          <p:cNvSpPr>
            <a:spLocks noGrp="1"/>
          </p:cNvSpPr>
          <p:nvPr>
            <p:ph type="dt" sz="half" idx="10"/>
          </p:nvPr>
        </p:nvSpPr>
        <p:spPr/>
        <p:txBody>
          <a:bodyPr/>
          <a:lstStyle/>
          <a:p>
            <a:fld id="{D47A9A36-4EB0-BF46-AE48-7CDA251B954B}" type="datetime1">
              <a:rPr lang="en-US" smtClean="0"/>
              <a:pPr/>
              <a:t>7/13/2023</a:t>
            </a:fld>
            <a:endParaRPr lang="en-US" dirty="0"/>
          </a:p>
        </p:txBody>
      </p:sp>
      <p:sp>
        <p:nvSpPr>
          <p:cNvPr id="6" name="Slide Number Placeholder 5">
            <a:extLst>
              <a:ext uri="{FF2B5EF4-FFF2-40B4-BE49-F238E27FC236}">
                <a16:creationId xmlns:a16="http://schemas.microsoft.com/office/drawing/2014/main" id="{D6458499-EE0D-ABF6-C76D-17FDA0D78D92}"/>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10" name="Picture 9">
            <a:extLst>
              <a:ext uri="{FF2B5EF4-FFF2-40B4-BE49-F238E27FC236}">
                <a16:creationId xmlns:a16="http://schemas.microsoft.com/office/drawing/2014/main" id="{47C70831-D7D8-5481-7439-BE118E87E2FC}"/>
              </a:ext>
            </a:extLst>
          </p:cNvPr>
          <p:cNvPicPr>
            <a:picLocks noChangeAspect="1"/>
          </p:cNvPicPr>
          <p:nvPr/>
        </p:nvPicPr>
        <p:blipFill rotWithShape="1">
          <a:blip r:embed="rId2"/>
          <a:srcRect l="13928" t="27128" r="64768" b="34920"/>
          <a:stretch/>
        </p:blipFill>
        <p:spPr>
          <a:xfrm>
            <a:off x="6178571" y="2967135"/>
            <a:ext cx="3581249" cy="2088436"/>
          </a:xfrm>
          <a:prstGeom prst="rect">
            <a:avLst/>
          </a:prstGeom>
        </p:spPr>
      </p:pic>
    </p:spTree>
    <p:extLst>
      <p:ext uri="{BB962C8B-B14F-4D97-AF65-F5344CB8AC3E}">
        <p14:creationId xmlns:p14="http://schemas.microsoft.com/office/powerpoint/2010/main" val="50067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D46-50B4-23B3-5CAB-4366AD406542}"/>
              </a:ext>
            </a:extLst>
          </p:cNvPr>
          <p:cNvSpPr>
            <a:spLocks noGrp="1"/>
          </p:cNvSpPr>
          <p:nvPr>
            <p:ph type="ctrTitle"/>
          </p:nvPr>
        </p:nvSpPr>
        <p:spPr/>
        <p:txBody>
          <a:bodyPr/>
          <a:lstStyle/>
          <a:p>
            <a:r>
              <a:rPr lang="en-US" dirty="0"/>
              <a:t>Section 2: Risk of Incident/Reoccurrence</a:t>
            </a:r>
          </a:p>
        </p:txBody>
      </p:sp>
      <p:sp>
        <p:nvSpPr>
          <p:cNvPr id="3" name="Subtitle 2">
            <a:extLst>
              <a:ext uri="{FF2B5EF4-FFF2-40B4-BE49-F238E27FC236}">
                <a16:creationId xmlns:a16="http://schemas.microsoft.com/office/drawing/2014/main" id="{CD66F2F2-E373-B6F9-FE13-61B0A31B9AF9}"/>
              </a:ext>
            </a:extLst>
          </p:cNvPr>
          <p:cNvSpPr>
            <a:spLocks noGrp="1"/>
          </p:cNvSpPr>
          <p:nvPr>
            <p:ph type="subTitle" idx="1"/>
          </p:nvPr>
        </p:nvSpPr>
        <p:spPr>
          <a:xfrm>
            <a:off x="1902691" y="1099473"/>
            <a:ext cx="8940799" cy="4344779"/>
          </a:xfrm>
        </p:spPr>
        <p:txBody>
          <a:bodyPr/>
          <a:lstStyle/>
          <a:p>
            <a:pPr marL="457200" indent="-457200">
              <a:buFont typeface="Arial" panose="020B0604020202020204" pitchFamily="34" charset="0"/>
              <a:buChar char="•"/>
            </a:pPr>
            <a:r>
              <a:rPr lang="en-US" sz="2400" dirty="0">
                <a:solidFill>
                  <a:schemeClr val="tx1"/>
                </a:solidFill>
                <a:latin typeface="Franklin Gothic Medium" panose="020B0603020102020204" pitchFamily="34" charset="0"/>
                <a:cs typeface="Times New Roman" panose="02020603050405020304" pitchFamily="18" charset="0"/>
              </a:rPr>
              <a:t>Risk is not the identified hazard. </a:t>
            </a:r>
          </a:p>
          <a:p>
            <a:pPr marL="457200" indent="-457200">
              <a:buFont typeface="Arial" panose="020B0604020202020204" pitchFamily="34" charset="0"/>
              <a:buChar char="•"/>
            </a:pPr>
            <a:r>
              <a:rPr lang="en-US" sz="2400" kern="100" dirty="0">
                <a:solidFill>
                  <a:schemeClr val="tx1"/>
                </a:solidFill>
                <a:effectLst/>
                <a:latin typeface="Franklin Gothic Medium" panose="020B0603020102020204" pitchFamily="34" charset="0"/>
                <a:ea typeface="Calibri" panose="020F0502020204030204" pitchFamily="34" charset="0"/>
                <a:cs typeface="Calibri" panose="020F0502020204030204" pitchFamily="34" charset="0"/>
              </a:rPr>
              <a:t>It is what could occur due to the hazard.  </a:t>
            </a:r>
          </a:p>
          <a:p>
            <a:pPr marL="457200" indent="-457200">
              <a:buFont typeface="Arial" panose="020B0604020202020204" pitchFamily="34" charset="0"/>
              <a:buChar char="•"/>
            </a:pPr>
            <a:r>
              <a:rPr lang="en-US" sz="2400" kern="100" dirty="0">
                <a:solidFill>
                  <a:schemeClr val="tx1"/>
                </a:solidFill>
                <a:effectLst/>
                <a:latin typeface="Franklin Gothic Medium" panose="020B0603020102020204" pitchFamily="34" charset="0"/>
                <a:ea typeface="Calibri" panose="020F0502020204030204" pitchFamily="34" charset="0"/>
                <a:cs typeface="Calibri" panose="020F0502020204030204" pitchFamily="34" charset="0"/>
              </a:rPr>
              <a:t>It is all about the potential severity for supposedly minor incidents. </a:t>
            </a:r>
          </a:p>
          <a:p>
            <a:pPr marL="457200" indent="-457200">
              <a:buFont typeface="Arial" panose="020B0604020202020204" pitchFamily="34" charset="0"/>
              <a:buChar char="•"/>
            </a:pPr>
            <a:r>
              <a:rPr lang="en-US" sz="2400" kern="100" dirty="0">
                <a:solidFill>
                  <a:schemeClr val="tx1"/>
                </a:solidFill>
                <a:effectLst/>
                <a:latin typeface="Franklin Gothic Medium" panose="020B0603020102020204" pitchFamily="34" charset="0"/>
                <a:ea typeface="Calibri" panose="020F0502020204030204" pitchFamily="34" charset="0"/>
                <a:cs typeface="Calibri" panose="020F0502020204030204" pitchFamily="34" charset="0"/>
              </a:rPr>
              <a:t>Don’t just think about the outcome of an incident.</a:t>
            </a:r>
          </a:p>
          <a:p>
            <a:pPr marL="457200" indent="-457200">
              <a:buFont typeface="Arial" panose="020B0604020202020204" pitchFamily="34" charset="0"/>
              <a:buChar char="•"/>
            </a:pPr>
            <a:r>
              <a:rPr lang="en-US" sz="2400" kern="100" dirty="0">
                <a:solidFill>
                  <a:schemeClr val="tx1"/>
                </a:solidFill>
                <a:effectLst/>
                <a:latin typeface="Franklin Gothic Medium" panose="020B0603020102020204" pitchFamily="34" charset="0"/>
                <a:ea typeface="Calibri" panose="020F0502020204030204" pitchFamily="34" charset="0"/>
                <a:cs typeface="Calibri" panose="020F0502020204030204" pitchFamily="34" charset="0"/>
              </a:rPr>
              <a:t>The potential outcome is what matters.</a:t>
            </a:r>
            <a:endParaRPr lang="en-US" sz="2400" kern="100" dirty="0">
              <a:solidFill>
                <a:schemeClr val="tx1"/>
              </a:solidFill>
              <a:effectLst/>
              <a:latin typeface="Franklin Gothic Medium" panose="020B0603020102020204" pitchFamily="34" charset="0"/>
              <a:ea typeface="Calibri" panose="020F0502020204030204" pitchFamily="34" charset="0"/>
              <a:cs typeface="Times New Roman" panose="02020603050405020304" pitchFamily="18" charset="0"/>
            </a:endParaRPr>
          </a:p>
          <a:p>
            <a:endParaRPr lang="en-US" sz="2800" dirty="0">
              <a:latin typeface="Franklin Gothic Medium" panose="020B0603020102020204" pitchFamily="34" charset="0"/>
              <a:cs typeface="Times New Roman" panose="02020603050405020304" pitchFamily="18" charset="0"/>
            </a:endParaRPr>
          </a:p>
          <a:p>
            <a:endParaRPr lang="en-US" sz="2800" dirty="0">
              <a:latin typeface="Franklin Gothic Medium" panose="020B0603020102020204" pitchFamily="34" charset="0"/>
              <a:cs typeface="Times New Roman" panose="02020603050405020304" pitchFamily="18" charset="0"/>
            </a:endParaRPr>
          </a:p>
          <a:p>
            <a:endParaRPr lang="en-US" sz="2400" dirty="0">
              <a:latin typeface="Franklin Gothic Medium" panose="020B0603020102020204" pitchFamily="34" charset="0"/>
            </a:endParaRPr>
          </a:p>
        </p:txBody>
      </p:sp>
      <p:sp>
        <p:nvSpPr>
          <p:cNvPr id="5" name="Date Placeholder 4">
            <a:extLst>
              <a:ext uri="{FF2B5EF4-FFF2-40B4-BE49-F238E27FC236}">
                <a16:creationId xmlns:a16="http://schemas.microsoft.com/office/drawing/2014/main" id="{54EEB4CE-D8E3-6370-F4E2-553F48FB3510}"/>
              </a:ext>
            </a:extLst>
          </p:cNvPr>
          <p:cNvSpPr>
            <a:spLocks noGrp="1"/>
          </p:cNvSpPr>
          <p:nvPr>
            <p:ph type="dt" sz="half" idx="10"/>
          </p:nvPr>
        </p:nvSpPr>
        <p:spPr/>
        <p:txBody>
          <a:bodyPr/>
          <a:lstStyle/>
          <a:p>
            <a:fld id="{D47A9A36-4EB0-BF46-AE48-7CDA251B954B}" type="datetime1">
              <a:rPr lang="en-US" smtClean="0"/>
              <a:pPr/>
              <a:t>7/13/2023</a:t>
            </a:fld>
            <a:endParaRPr lang="en-US" dirty="0"/>
          </a:p>
        </p:txBody>
      </p:sp>
      <p:sp>
        <p:nvSpPr>
          <p:cNvPr id="6" name="Slide Number Placeholder 5">
            <a:extLst>
              <a:ext uri="{FF2B5EF4-FFF2-40B4-BE49-F238E27FC236}">
                <a16:creationId xmlns:a16="http://schemas.microsoft.com/office/drawing/2014/main" id="{D6458499-EE0D-ABF6-C76D-17FDA0D78D92}"/>
              </a:ext>
            </a:extLst>
          </p:cNvPr>
          <p:cNvSpPr>
            <a:spLocks noGrp="1"/>
          </p:cNvSpPr>
          <p:nvPr>
            <p:ph type="sldNum" sz="quarter" idx="12"/>
          </p:nvPr>
        </p:nvSpPr>
        <p:spPr/>
        <p:txBody>
          <a:bodyPr/>
          <a:lstStyle/>
          <a:p>
            <a:fld id="{8A7A6979-0714-4377-B894-6BE4C2D6E202}" type="slidenum">
              <a:rPr lang="en-US" smtClean="0"/>
              <a:pPr/>
              <a:t>4</a:t>
            </a:fld>
            <a:endParaRPr lang="en-US" dirty="0"/>
          </a:p>
        </p:txBody>
      </p:sp>
      <p:graphicFrame>
        <p:nvGraphicFramePr>
          <p:cNvPr id="7" name="Table 6">
            <a:extLst>
              <a:ext uri="{FF2B5EF4-FFF2-40B4-BE49-F238E27FC236}">
                <a16:creationId xmlns:a16="http://schemas.microsoft.com/office/drawing/2014/main" id="{6595CAEC-A420-AC32-AF75-83E4F2C5718F}"/>
              </a:ext>
            </a:extLst>
          </p:cNvPr>
          <p:cNvGraphicFramePr>
            <a:graphicFrameLocks noGrp="1"/>
          </p:cNvGraphicFramePr>
          <p:nvPr>
            <p:extLst>
              <p:ext uri="{D42A27DB-BD31-4B8C-83A1-F6EECF244321}">
                <p14:modId xmlns:p14="http://schemas.microsoft.com/office/powerpoint/2010/main" val="3863751575"/>
              </p:ext>
            </p:extLst>
          </p:nvPr>
        </p:nvGraphicFramePr>
        <p:xfrm>
          <a:off x="3055318" y="3931687"/>
          <a:ext cx="5590538" cy="1738630"/>
        </p:xfrm>
        <a:graphic>
          <a:graphicData uri="http://schemas.openxmlformats.org/drawingml/2006/table">
            <a:tbl>
              <a:tblPr firstRow="1" firstCol="1" bandRow="1">
                <a:tableStyleId>{5C22544A-7EE6-4342-B048-85BDC9FD1C3A}</a:tableStyleId>
              </a:tblPr>
              <a:tblGrid>
                <a:gridCol w="1010390">
                  <a:extLst>
                    <a:ext uri="{9D8B030D-6E8A-4147-A177-3AD203B41FA5}">
                      <a16:colId xmlns:a16="http://schemas.microsoft.com/office/drawing/2014/main" val="3013491674"/>
                    </a:ext>
                  </a:extLst>
                </a:gridCol>
                <a:gridCol w="1010390">
                  <a:extLst>
                    <a:ext uri="{9D8B030D-6E8A-4147-A177-3AD203B41FA5}">
                      <a16:colId xmlns:a16="http://schemas.microsoft.com/office/drawing/2014/main" val="222942029"/>
                    </a:ext>
                  </a:extLst>
                </a:gridCol>
                <a:gridCol w="1010390">
                  <a:extLst>
                    <a:ext uri="{9D8B030D-6E8A-4147-A177-3AD203B41FA5}">
                      <a16:colId xmlns:a16="http://schemas.microsoft.com/office/drawing/2014/main" val="1946675686"/>
                    </a:ext>
                  </a:extLst>
                </a:gridCol>
                <a:gridCol w="916676">
                  <a:extLst>
                    <a:ext uri="{9D8B030D-6E8A-4147-A177-3AD203B41FA5}">
                      <a16:colId xmlns:a16="http://schemas.microsoft.com/office/drawing/2014/main" val="3351448600"/>
                    </a:ext>
                  </a:extLst>
                </a:gridCol>
                <a:gridCol w="866049">
                  <a:extLst>
                    <a:ext uri="{9D8B030D-6E8A-4147-A177-3AD203B41FA5}">
                      <a16:colId xmlns:a16="http://schemas.microsoft.com/office/drawing/2014/main" val="691534791"/>
                    </a:ext>
                  </a:extLst>
                </a:gridCol>
                <a:gridCol w="776643">
                  <a:extLst>
                    <a:ext uri="{9D8B030D-6E8A-4147-A177-3AD203B41FA5}">
                      <a16:colId xmlns:a16="http://schemas.microsoft.com/office/drawing/2014/main" val="3453977665"/>
                    </a:ext>
                  </a:extLst>
                </a:gridCol>
              </a:tblGrid>
              <a:tr h="0">
                <a:tc gridSpan="6">
                  <a:txBody>
                    <a:bodyPr/>
                    <a:lstStyle/>
                    <a:p>
                      <a:pPr marL="0" marR="0" algn="ctr">
                        <a:lnSpc>
                          <a:spcPct val="107000"/>
                        </a:lnSpc>
                        <a:spcBef>
                          <a:spcPts val="0"/>
                        </a:spcBef>
                        <a:spcAft>
                          <a:spcPts val="0"/>
                        </a:spcAft>
                        <a:tabLst>
                          <a:tab pos="1143635" algn="l"/>
                        </a:tabLst>
                      </a:pPr>
                      <a:r>
                        <a:rPr lang="en-US" sz="1000">
                          <a:effectLst/>
                        </a:rPr>
                        <a:t>Risk Assessment Matrix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9182647"/>
                  </a:ext>
                </a:extLst>
              </a:tr>
              <a:tr h="0">
                <a:tc rowSpan="2" gridSpan="2">
                  <a:txBody>
                    <a:bodyPr/>
                    <a:lstStyle/>
                    <a:p>
                      <a:pPr marL="0" marR="0" algn="ctr">
                        <a:lnSpc>
                          <a:spcPct val="107000"/>
                        </a:lnSpc>
                        <a:spcBef>
                          <a:spcPts val="0"/>
                        </a:spcBef>
                        <a:spcAft>
                          <a:spcPts val="0"/>
                        </a:spcAft>
                        <a:tabLst>
                          <a:tab pos="1143635" algn="l"/>
                        </a:tabLst>
                      </a:pPr>
                      <a:r>
                        <a:rPr lang="en-US" sz="1000" dirty="0">
                          <a:effectLst/>
                        </a:rPr>
                        <a:t>VL = Very Low Risk</a:t>
                      </a:r>
                      <a:endParaRPr lang="en-US" sz="1100" dirty="0">
                        <a:effectLst/>
                      </a:endParaRPr>
                    </a:p>
                    <a:p>
                      <a:pPr marL="0" marR="0" algn="ctr">
                        <a:lnSpc>
                          <a:spcPct val="107000"/>
                        </a:lnSpc>
                        <a:spcBef>
                          <a:spcPts val="0"/>
                        </a:spcBef>
                        <a:spcAft>
                          <a:spcPts val="0"/>
                        </a:spcAft>
                        <a:tabLst>
                          <a:tab pos="1143635" algn="l"/>
                        </a:tabLst>
                      </a:pPr>
                      <a:r>
                        <a:rPr lang="en-US" sz="1000" dirty="0">
                          <a:effectLst/>
                        </a:rPr>
                        <a:t>L=Low Risk</a:t>
                      </a:r>
                      <a:endParaRPr lang="en-US" sz="1100" dirty="0">
                        <a:effectLst/>
                      </a:endParaRPr>
                    </a:p>
                    <a:p>
                      <a:pPr marL="0" marR="0" algn="ctr">
                        <a:lnSpc>
                          <a:spcPct val="107000"/>
                        </a:lnSpc>
                        <a:spcBef>
                          <a:spcPts val="0"/>
                        </a:spcBef>
                        <a:spcAft>
                          <a:spcPts val="0"/>
                        </a:spcAft>
                        <a:tabLst>
                          <a:tab pos="1143635" algn="l"/>
                        </a:tabLst>
                      </a:pPr>
                      <a:r>
                        <a:rPr lang="en-US" sz="1000" dirty="0">
                          <a:effectLst/>
                        </a:rPr>
                        <a:t>M=Medium Risk</a:t>
                      </a:r>
                      <a:endParaRPr lang="en-US" sz="1100" dirty="0">
                        <a:effectLst/>
                      </a:endParaRPr>
                    </a:p>
                    <a:p>
                      <a:pPr marL="0" marR="0" algn="ctr">
                        <a:lnSpc>
                          <a:spcPct val="107000"/>
                        </a:lnSpc>
                        <a:spcBef>
                          <a:spcPts val="0"/>
                        </a:spcBef>
                        <a:spcAft>
                          <a:spcPts val="0"/>
                        </a:spcAft>
                        <a:tabLst>
                          <a:tab pos="1143635" algn="l"/>
                        </a:tabLst>
                      </a:pPr>
                      <a:r>
                        <a:rPr lang="en-US" sz="1000" dirty="0">
                          <a:effectLst/>
                        </a:rPr>
                        <a:t>H=High Risk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hMerge="1">
                  <a:txBody>
                    <a:bodyPr/>
                    <a:lstStyle/>
                    <a:p>
                      <a:endParaRPr lang="en-US"/>
                    </a:p>
                  </a:txBody>
                  <a:tcPr/>
                </a:tc>
                <a:tc gridSpan="4">
                  <a:txBody>
                    <a:bodyPr/>
                    <a:lstStyle/>
                    <a:p>
                      <a:pPr marL="0" marR="0" algn="ctr">
                        <a:lnSpc>
                          <a:spcPct val="107000"/>
                        </a:lnSpc>
                        <a:spcBef>
                          <a:spcPts val="0"/>
                        </a:spcBef>
                        <a:spcAft>
                          <a:spcPts val="0"/>
                        </a:spcAft>
                        <a:tabLst>
                          <a:tab pos="1143635" algn="l"/>
                        </a:tabLst>
                      </a:pPr>
                      <a:r>
                        <a:rPr lang="en-US" sz="1000">
                          <a:effectLst/>
                        </a:rPr>
                        <a:t>Severity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690399"/>
                  </a:ext>
                </a:extLst>
              </a:tr>
              <a:tr h="341955">
                <a:tc gridSpan="2"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tabLst>
                          <a:tab pos="1143635" algn="l"/>
                        </a:tabLst>
                      </a:pPr>
                      <a:r>
                        <a:rPr lang="en-US" sz="1000">
                          <a:effectLst/>
                        </a:rPr>
                        <a:t>Minor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1143635" algn="l"/>
                        </a:tabLst>
                      </a:pPr>
                      <a:r>
                        <a:rPr lang="en-US" sz="1000" dirty="0">
                          <a:effectLst/>
                        </a:rPr>
                        <a:t>Moderate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1143635" algn="l"/>
                        </a:tabLst>
                      </a:pPr>
                      <a:r>
                        <a:rPr lang="en-US" sz="1000">
                          <a:effectLst/>
                        </a:rPr>
                        <a:t>Critical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1143635" algn="l"/>
                        </a:tabLst>
                      </a:pPr>
                      <a:r>
                        <a:rPr lang="en-US" sz="1000">
                          <a:effectLst/>
                        </a:rPr>
                        <a:t>Catastrophic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4795300"/>
                  </a:ext>
                </a:extLst>
              </a:tr>
              <a:tr h="0">
                <a:tc rowSpan="5">
                  <a:txBody>
                    <a:bodyPr/>
                    <a:lstStyle/>
                    <a:p>
                      <a:pPr marL="71755" marR="71755" algn="ctr">
                        <a:lnSpc>
                          <a:spcPct val="107000"/>
                        </a:lnSpc>
                        <a:spcBef>
                          <a:spcPts val="0"/>
                        </a:spcBef>
                        <a:spcAft>
                          <a:spcPts val="0"/>
                        </a:spcAft>
                        <a:tabLst>
                          <a:tab pos="1143635" algn="l"/>
                        </a:tabLst>
                      </a:pPr>
                      <a:r>
                        <a:rPr lang="en-US" sz="1000">
                          <a:effectLst/>
                        </a:rPr>
                        <a:t>Likelihood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 anchor="ctr"/>
                </a:tc>
                <a:tc>
                  <a:txBody>
                    <a:bodyPr/>
                    <a:lstStyle/>
                    <a:p>
                      <a:pPr marL="0" marR="0" algn="ctr">
                        <a:lnSpc>
                          <a:spcPct val="107000"/>
                        </a:lnSpc>
                        <a:spcBef>
                          <a:spcPts val="0"/>
                        </a:spcBef>
                        <a:spcAft>
                          <a:spcPts val="0"/>
                        </a:spcAft>
                        <a:tabLst>
                          <a:tab pos="1143635" algn="l"/>
                        </a:tabLst>
                      </a:pPr>
                      <a:r>
                        <a:rPr lang="en-US" sz="1000">
                          <a:effectLst/>
                        </a:rPr>
                        <a:t>Remote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1143635" algn="l"/>
                        </a:tabLst>
                      </a:pPr>
                      <a:r>
                        <a:rPr lang="en-US" sz="1000" dirty="0">
                          <a:effectLst/>
                        </a:rPr>
                        <a:t>VL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lnSpc>
                          <a:spcPct val="107000"/>
                        </a:lnSpc>
                        <a:spcBef>
                          <a:spcPts val="0"/>
                        </a:spcBef>
                        <a:spcAft>
                          <a:spcPts val="0"/>
                        </a:spcAft>
                        <a:tabLst>
                          <a:tab pos="1143635" algn="l"/>
                        </a:tabLst>
                      </a:pPr>
                      <a:r>
                        <a:rPr lang="en-US" sz="1000" dirty="0">
                          <a:effectLst/>
                        </a:rPr>
                        <a:t>VL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lnSpc>
                          <a:spcPct val="107000"/>
                        </a:lnSpc>
                        <a:spcBef>
                          <a:spcPts val="0"/>
                        </a:spcBef>
                        <a:spcAft>
                          <a:spcPts val="0"/>
                        </a:spcAft>
                        <a:tabLst>
                          <a:tab pos="1143635" algn="l"/>
                        </a:tabLst>
                      </a:pPr>
                      <a:r>
                        <a:rPr lang="en-US" sz="1000" dirty="0">
                          <a:effectLst/>
                        </a:rPr>
                        <a:t>VL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lnSpc>
                          <a:spcPct val="107000"/>
                        </a:lnSpc>
                        <a:spcBef>
                          <a:spcPts val="0"/>
                        </a:spcBef>
                        <a:spcAft>
                          <a:spcPts val="0"/>
                        </a:spcAft>
                        <a:tabLst>
                          <a:tab pos="1143635" algn="l"/>
                        </a:tabLst>
                      </a:pPr>
                      <a:r>
                        <a:rPr lang="en-US" sz="1000" dirty="0">
                          <a:effectLst/>
                        </a:rPr>
                        <a:t>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2658175046"/>
                  </a:ext>
                </a:extLst>
              </a:tr>
              <a:tr h="129794">
                <a:tc vMerge="1">
                  <a:txBody>
                    <a:bodyPr/>
                    <a:lstStyle/>
                    <a:p>
                      <a:endParaRPr lang="en-US"/>
                    </a:p>
                  </a:txBody>
                  <a:tcPr/>
                </a:tc>
                <a:tc>
                  <a:txBody>
                    <a:bodyPr/>
                    <a:lstStyle/>
                    <a:p>
                      <a:pPr marL="0" marR="0" algn="ctr">
                        <a:lnSpc>
                          <a:spcPct val="107000"/>
                        </a:lnSpc>
                        <a:spcBef>
                          <a:spcPts val="0"/>
                        </a:spcBef>
                        <a:spcAft>
                          <a:spcPts val="0"/>
                        </a:spcAft>
                        <a:tabLst>
                          <a:tab pos="1143635" algn="l"/>
                        </a:tabLst>
                      </a:pPr>
                      <a:r>
                        <a:rPr lang="en-US" sz="1000">
                          <a:effectLst/>
                        </a:rPr>
                        <a:t>Unlikely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1143635" algn="l"/>
                        </a:tabLst>
                      </a:pPr>
                      <a:r>
                        <a:rPr lang="en-US" sz="1000" dirty="0">
                          <a:effectLst/>
                        </a:rPr>
                        <a:t>VL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lnSpc>
                          <a:spcPct val="107000"/>
                        </a:lnSpc>
                        <a:spcBef>
                          <a:spcPts val="0"/>
                        </a:spcBef>
                        <a:spcAft>
                          <a:spcPts val="0"/>
                        </a:spcAft>
                        <a:tabLst>
                          <a:tab pos="1143635" algn="l"/>
                        </a:tabLst>
                      </a:pPr>
                      <a:r>
                        <a:rPr lang="en-US" sz="1000" dirty="0">
                          <a:effectLst/>
                        </a:rPr>
                        <a:t>VL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lnSpc>
                          <a:spcPct val="107000"/>
                        </a:lnSpc>
                        <a:spcBef>
                          <a:spcPts val="0"/>
                        </a:spcBef>
                        <a:spcAft>
                          <a:spcPts val="0"/>
                        </a:spcAft>
                        <a:tabLst>
                          <a:tab pos="1143635" algn="l"/>
                        </a:tabLst>
                      </a:pPr>
                      <a:r>
                        <a:rPr lang="en-US" sz="1000" dirty="0">
                          <a:effectLst/>
                        </a:rPr>
                        <a:t>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gn="ctr">
                        <a:lnSpc>
                          <a:spcPct val="107000"/>
                        </a:lnSpc>
                        <a:spcBef>
                          <a:spcPts val="0"/>
                        </a:spcBef>
                        <a:spcAft>
                          <a:spcPts val="0"/>
                        </a:spcAft>
                        <a:tabLst>
                          <a:tab pos="1143635" algn="l"/>
                        </a:tabLst>
                      </a:pPr>
                      <a:r>
                        <a:rPr lang="en-US" sz="1000">
                          <a:effectLst/>
                        </a:rPr>
                        <a: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79370045"/>
                  </a:ext>
                </a:extLst>
              </a:tr>
              <a:tr h="0">
                <a:tc vMerge="1">
                  <a:txBody>
                    <a:bodyPr/>
                    <a:lstStyle/>
                    <a:p>
                      <a:endParaRPr lang="en-US"/>
                    </a:p>
                  </a:txBody>
                  <a:tcPr/>
                </a:tc>
                <a:tc>
                  <a:txBody>
                    <a:bodyPr/>
                    <a:lstStyle/>
                    <a:p>
                      <a:pPr marL="0" marR="0" algn="ctr">
                        <a:lnSpc>
                          <a:spcPct val="107000"/>
                        </a:lnSpc>
                        <a:spcBef>
                          <a:spcPts val="0"/>
                        </a:spcBef>
                        <a:spcAft>
                          <a:spcPts val="0"/>
                        </a:spcAft>
                        <a:tabLst>
                          <a:tab pos="1143635" algn="l"/>
                        </a:tabLst>
                      </a:pPr>
                      <a:r>
                        <a:rPr lang="en-US" sz="1000">
                          <a:effectLst/>
                        </a:rPr>
                        <a:t>Moderate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1143635" algn="l"/>
                        </a:tabLst>
                      </a:pPr>
                      <a:r>
                        <a:rPr lang="en-US" sz="1000" dirty="0">
                          <a:effectLst/>
                        </a:rPr>
                        <a:t>VL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lnSpc>
                          <a:spcPct val="107000"/>
                        </a:lnSpc>
                        <a:spcBef>
                          <a:spcPts val="0"/>
                        </a:spcBef>
                        <a:spcAft>
                          <a:spcPts val="0"/>
                        </a:spcAft>
                        <a:tabLst>
                          <a:tab pos="1143635" algn="l"/>
                        </a:tabLst>
                      </a:pPr>
                      <a:r>
                        <a:rPr lang="en-US" sz="1000" dirty="0">
                          <a:effectLst/>
                        </a:rPr>
                        <a:t>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gn="ctr">
                        <a:lnSpc>
                          <a:spcPct val="107000"/>
                        </a:lnSpc>
                        <a:spcBef>
                          <a:spcPts val="0"/>
                        </a:spcBef>
                        <a:spcAft>
                          <a:spcPts val="0"/>
                        </a:spcAft>
                        <a:tabLst>
                          <a:tab pos="1143635" algn="l"/>
                        </a:tabLst>
                      </a:pPr>
                      <a:r>
                        <a:rPr lang="en-US" sz="1000">
                          <a:effectLst/>
                        </a:rPr>
                        <a: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gn="ctr">
                        <a:lnSpc>
                          <a:spcPct val="107000"/>
                        </a:lnSpc>
                        <a:spcBef>
                          <a:spcPts val="0"/>
                        </a:spcBef>
                        <a:spcAft>
                          <a:spcPts val="0"/>
                        </a:spcAft>
                        <a:tabLst>
                          <a:tab pos="1143635" algn="l"/>
                        </a:tabLst>
                      </a:pPr>
                      <a:r>
                        <a:rPr lang="en-US" sz="1000" dirty="0">
                          <a:effectLst/>
                        </a:rPr>
                        <a:t>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595516576"/>
                  </a:ext>
                </a:extLst>
              </a:tr>
              <a:tr h="0">
                <a:tc vMerge="1">
                  <a:txBody>
                    <a:bodyPr/>
                    <a:lstStyle/>
                    <a:p>
                      <a:endParaRPr lang="en-US"/>
                    </a:p>
                  </a:txBody>
                  <a:tcPr/>
                </a:tc>
                <a:tc>
                  <a:txBody>
                    <a:bodyPr/>
                    <a:lstStyle/>
                    <a:p>
                      <a:pPr marL="0" marR="0" algn="ctr">
                        <a:lnSpc>
                          <a:spcPct val="107000"/>
                        </a:lnSpc>
                        <a:spcBef>
                          <a:spcPts val="0"/>
                        </a:spcBef>
                        <a:spcAft>
                          <a:spcPts val="0"/>
                        </a:spcAft>
                        <a:tabLst>
                          <a:tab pos="1143635" algn="l"/>
                        </a:tabLst>
                      </a:pPr>
                      <a:r>
                        <a:rPr lang="en-US" sz="1000">
                          <a:effectLst/>
                        </a:rPr>
                        <a:t>Likely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1143635" algn="l"/>
                        </a:tabLst>
                      </a:pPr>
                      <a:r>
                        <a:rPr lang="en-US" sz="1000" dirty="0">
                          <a:effectLst/>
                        </a:rPr>
                        <a:t>VL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lnSpc>
                          <a:spcPct val="107000"/>
                        </a:lnSpc>
                        <a:spcBef>
                          <a:spcPts val="0"/>
                        </a:spcBef>
                        <a:spcAft>
                          <a:spcPts val="0"/>
                        </a:spcAft>
                        <a:tabLst>
                          <a:tab pos="1143635" algn="l"/>
                        </a:tabLst>
                      </a:pPr>
                      <a:r>
                        <a:rPr lang="en-US" sz="1000" dirty="0">
                          <a:effectLst/>
                        </a:rPr>
                        <a:t>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gn="ctr">
                        <a:lnSpc>
                          <a:spcPct val="107000"/>
                        </a:lnSpc>
                        <a:spcBef>
                          <a:spcPts val="0"/>
                        </a:spcBef>
                        <a:spcAft>
                          <a:spcPts val="0"/>
                        </a:spcAft>
                        <a:tabLst>
                          <a:tab pos="1143635" algn="l"/>
                        </a:tabLst>
                      </a:pPr>
                      <a:r>
                        <a:rPr lang="en-US" sz="1000" dirty="0">
                          <a:effectLst/>
                        </a:rPr>
                        <a:t>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gn="ctr">
                        <a:lnSpc>
                          <a:spcPct val="107000"/>
                        </a:lnSpc>
                        <a:spcBef>
                          <a:spcPts val="0"/>
                        </a:spcBef>
                        <a:spcAft>
                          <a:spcPts val="0"/>
                        </a:spcAft>
                        <a:tabLst>
                          <a:tab pos="1143635" algn="l"/>
                        </a:tabLst>
                      </a:pPr>
                      <a:r>
                        <a:rPr lang="en-US" sz="1000">
                          <a:effectLst/>
                        </a:rPr>
                        <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4156630333"/>
                  </a:ext>
                </a:extLst>
              </a:tr>
              <a:tr h="0">
                <a:tc vMerge="1">
                  <a:txBody>
                    <a:bodyPr/>
                    <a:lstStyle/>
                    <a:p>
                      <a:endParaRPr lang="en-US"/>
                    </a:p>
                  </a:txBody>
                  <a:tcPr/>
                </a:tc>
                <a:tc>
                  <a:txBody>
                    <a:bodyPr/>
                    <a:lstStyle/>
                    <a:p>
                      <a:pPr marL="0" marR="0" algn="ctr">
                        <a:lnSpc>
                          <a:spcPct val="107000"/>
                        </a:lnSpc>
                        <a:spcBef>
                          <a:spcPts val="0"/>
                        </a:spcBef>
                        <a:spcAft>
                          <a:spcPts val="0"/>
                        </a:spcAft>
                        <a:tabLst>
                          <a:tab pos="1143635" algn="l"/>
                        </a:tabLst>
                      </a:pPr>
                      <a:r>
                        <a:rPr lang="en-US" sz="1000" dirty="0">
                          <a:effectLst/>
                        </a:rPr>
                        <a:t>Extremely Likely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tabLst>
                          <a:tab pos="1143635" algn="l"/>
                        </a:tabLst>
                      </a:pPr>
                      <a:r>
                        <a:rPr lang="en-US" sz="1000" dirty="0">
                          <a:effectLst/>
                        </a:rPr>
                        <a:t>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gn="ctr">
                        <a:lnSpc>
                          <a:spcPct val="107000"/>
                        </a:lnSpc>
                        <a:spcBef>
                          <a:spcPts val="0"/>
                        </a:spcBef>
                        <a:spcAft>
                          <a:spcPts val="0"/>
                        </a:spcAft>
                        <a:tabLst>
                          <a:tab pos="1143635" algn="l"/>
                        </a:tabLst>
                      </a:pPr>
                      <a:r>
                        <a:rPr lang="en-US" sz="1000" dirty="0">
                          <a:effectLst/>
                        </a:rPr>
                        <a:t>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gn="ctr">
                        <a:lnSpc>
                          <a:spcPct val="107000"/>
                        </a:lnSpc>
                        <a:spcBef>
                          <a:spcPts val="0"/>
                        </a:spcBef>
                        <a:spcAft>
                          <a:spcPts val="0"/>
                        </a:spcAft>
                        <a:tabLst>
                          <a:tab pos="1143635" algn="l"/>
                        </a:tabLst>
                      </a:pPr>
                      <a:r>
                        <a:rPr lang="en-US" sz="1000" dirty="0">
                          <a:effectLst/>
                        </a:rPr>
                        <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gn="ctr">
                        <a:lnSpc>
                          <a:spcPct val="107000"/>
                        </a:lnSpc>
                        <a:spcBef>
                          <a:spcPts val="0"/>
                        </a:spcBef>
                        <a:spcAft>
                          <a:spcPts val="0"/>
                        </a:spcAft>
                        <a:tabLst>
                          <a:tab pos="1143635" algn="l"/>
                        </a:tabLst>
                      </a:pPr>
                      <a:r>
                        <a:rPr lang="en-US" sz="1000" dirty="0">
                          <a:effectLst/>
                        </a:rPr>
                        <a: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val="1776601336"/>
                  </a:ext>
                </a:extLst>
              </a:tr>
            </a:tbl>
          </a:graphicData>
        </a:graphic>
      </p:graphicFrame>
      <p:graphicFrame>
        <p:nvGraphicFramePr>
          <p:cNvPr id="8" name="Table 7">
            <a:extLst>
              <a:ext uri="{FF2B5EF4-FFF2-40B4-BE49-F238E27FC236}">
                <a16:creationId xmlns:a16="http://schemas.microsoft.com/office/drawing/2014/main" id="{DEEB1F27-685F-97C5-24FE-ADE29F91372C}"/>
              </a:ext>
            </a:extLst>
          </p:cNvPr>
          <p:cNvGraphicFramePr>
            <a:graphicFrameLocks noGrp="1"/>
          </p:cNvGraphicFramePr>
          <p:nvPr>
            <p:extLst>
              <p:ext uri="{D42A27DB-BD31-4B8C-83A1-F6EECF244321}">
                <p14:modId xmlns:p14="http://schemas.microsoft.com/office/powerpoint/2010/main" val="1053921465"/>
              </p:ext>
            </p:extLst>
          </p:nvPr>
        </p:nvGraphicFramePr>
        <p:xfrm>
          <a:off x="2162507" y="5708215"/>
          <a:ext cx="7376160" cy="170752"/>
        </p:xfrm>
        <a:graphic>
          <a:graphicData uri="http://schemas.openxmlformats.org/drawingml/2006/table">
            <a:tbl>
              <a:tblPr firstRow="1" firstCol="1" bandRow="1">
                <a:tableStyleId>{5C22544A-7EE6-4342-B048-85BDC9FD1C3A}</a:tableStyleId>
              </a:tblPr>
              <a:tblGrid>
                <a:gridCol w="1482725">
                  <a:extLst>
                    <a:ext uri="{9D8B030D-6E8A-4147-A177-3AD203B41FA5}">
                      <a16:colId xmlns:a16="http://schemas.microsoft.com/office/drawing/2014/main" val="3780854797"/>
                    </a:ext>
                  </a:extLst>
                </a:gridCol>
                <a:gridCol w="285750">
                  <a:extLst>
                    <a:ext uri="{9D8B030D-6E8A-4147-A177-3AD203B41FA5}">
                      <a16:colId xmlns:a16="http://schemas.microsoft.com/office/drawing/2014/main" val="3372886673"/>
                    </a:ext>
                  </a:extLst>
                </a:gridCol>
                <a:gridCol w="1605280">
                  <a:extLst>
                    <a:ext uri="{9D8B030D-6E8A-4147-A177-3AD203B41FA5}">
                      <a16:colId xmlns:a16="http://schemas.microsoft.com/office/drawing/2014/main" val="1898100452"/>
                    </a:ext>
                  </a:extLst>
                </a:gridCol>
                <a:gridCol w="342900">
                  <a:extLst>
                    <a:ext uri="{9D8B030D-6E8A-4147-A177-3AD203B41FA5}">
                      <a16:colId xmlns:a16="http://schemas.microsoft.com/office/drawing/2014/main" val="3196003300"/>
                    </a:ext>
                  </a:extLst>
                </a:gridCol>
                <a:gridCol w="1595120">
                  <a:extLst>
                    <a:ext uri="{9D8B030D-6E8A-4147-A177-3AD203B41FA5}">
                      <a16:colId xmlns:a16="http://schemas.microsoft.com/office/drawing/2014/main" val="3336839526"/>
                    </a:ext>
                  </a:extLst>
                </a:gridCol>
                <a:gridCol w="286385">
                  <a:extLst>
                    <a:ext uri="{9D8B030D-6E8A-4147-A177-3AD203B41FA5}">
                      <a16:colId xmlns:a16="http://schemas.microsoft.com/office/drawing/2014/main" val="1743111448"/>
                    </a:ext>
                  </a:extLst>
                </a:gridCol>
                <a:gridCol w="1485265">
                  <a:extLst>
                    <a:ext uri="{9D8B030D-6E8A-4147-A177-3AD203B41FA5}">
                      <a16:colId xmlns:a16="http://schemas.microsoft.com/office/drawing/2014/main" val="2809538291"/>
                    </a:ext>
                  </a:extLst>
                </a:gridCol>
                <a:gridCol w="292735">
                  <a:extLst>
                    <a:ext uri="{9D8B030D-6E8A-4147-A177-3AD203B41FA5}">
                      <a16:colId xmlns:a16="http://schemas.microsoft.com/office/drawing/2014/main" val="3319743759"/>
                    </a:ext>
                  </a:extLst>
                </a:gridCol>
              </a:tblGrid>
              <a:tr h="52070">
                <a:tc>
                  <a:txBody>
                    <a:bodyPr/>
                    <a:lstStyle/>
                    <a:p>
                      <a:pPr marL="0" marR="0" algn="ctr">
                        <a:lnSpc>
                          <a:spcPct val="107000"/>
                        </a:lnSpc>
                        <a:spcBef>
                          <a:spcPts val="0"/>
                        </a:spcBef>
                        <a:spcAft>
                          <a:spcPts val="0"/>
                        </a:spcAft>
                      </a:pPr>
                      <a:r>
                        <a:rPr lang="en-US" sz="1100" dirty="0">
                          <a:effectLst/>
                        </a:rPr>
                        <a:t>Very Low Risk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marL="0" marR="0">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Low Risk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a:txBody>
                    <a:bodyPr/>
                    <a:lstStyle/>
                    <a:p>
                      <a:pPr marL="0" marR="0" algn="ct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Medium Risk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High Risk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566548"/>
                  </a:ext>
                </a:extLst>
              </a:tr>
            </a:tbl>
          </a:graphicData>
        </a:graphic>
      </p:graphicFrame>
    </p:spTree>
    <p:extLst>
      <p:ext uri="{BB962C8B-B14F-4D97-AF65-F5344CB8AC3E}">
        <p14:creationId xmlns:p14="http://schemas.microsoft.com/office/powerpoint/2010/main" val="231885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D46-50B4-23B3-5CAB-4366AD406542}"/>
              </a:ext>
            </a:extLst>
          </p:cNvPr>
          <p:cNvSpPr>
            <a:spLocks noGrp="1"/>
          </p:cNvSpPr>
          <p:nvPr>
            <p:ph type="ctrTitle"/>
          </p:nvPr>
        </p:nvSpPr>
        <p:spPr/>
        <p:txBody>
          <a:bodyPr/>
          <a:lstStyle/>
          <a:p>
            <a:r>
              <a:rPr lang="en-US" dirty="0"/>
              <a:t>Quantifying the Risk</a:t>
            </a:r>
          </a:p>
        </p:txBody>
      </p:sp>
      <p:sp>
        <p:nvSpPr>
          <p:cNvPr id="3" name="Subtitle 2">
            <a:extLst>
              <a:ext uri="{FF2B5EF4-FFF2-40B4-BE49-F238E27FC236}">
                <a16:creationId xmlns:a16="http://schemas.microsoft.com/office/drawing/2014/main" id="{CD66F2F2-E373-B6F9-FE13-61B0A31B9AF9}"/>
              </a:ext>
            </a:extLst>
          </p:cNvPr>
          <p:cNvSpPr>
            <a:spLocks noGrp="1"/>
          </p:cNvSpPr>
          <p:nvPr>
            <p:ph type="subTitle" idx="1"/>
          </p:nvPr>
        </p:nvSpPr>
        <p:spPr>
          <a:xfrm>
            <a:off x="2101509" y="1099473"/>
            <a:ext cx="7988982" cy="928459"/>
          </a:xfrm>
        </p:spPr>
        <p:txBody>
          <a:bodyPr/>
          <a:lstStyle/>
          <a:p>
            <a:r>
              <a:rPr lang="en-US" sz="2800" dirty="0">
                <a:cs typeface="Times New Roman" panose="02020603050405020304" pitchFamily="18" charset="0"/>
              </a:rPr>
              <a:t>Measure the severity of the risk identified</a:t>
            </a:r>
          </a:p>
          <a:p>
            <a:endParaRPr lang="en-US" sz="2400" dirty="0"/>
          </a:p>
        </p:txBody>
      </p:sp>
      <p:sp>
        <p:nvSpPr>
          <p:cNvPr id="4" name="Text Placeholder 3">
            <a:extLst>
              <a:ext uri="{FF2B5EF4-FFF2-40B4-BE49-F238E27FC236}">
                <a16:creationId xmlns:a16="http://schemas.microsoft.com/office/drawing/2014/main" id="{E04BBC52-D61F-BD19-9060-DFB6EC8CB7C2}"/>
              </a:ext>
            </a:extLst>
          </p:cNvPr>
          <p:cNvSpPr>
            <a:spLocks noGrp="1"/>
          </p:cNvSpPr>
          <p:nvPr>
            <p:ph type="body" sz="quarter" idx="14"/>
          </p:nvPr>
        </p:nvSpPr>
        <p:spPr>
          <a:xfrm>
            <a:off x="886692" y="1754910"/>
            <a:ext cx="9886412" cy="4294908"/>
          </a:xfrm>
        </p:spPr>
        <p:txBody>
          <a:bodyPr>
            <a:normAutofit/>
          </a:bodyPr>
          <a:lstStyle/>
          <a:p>
            <a:pPr marL="914400" marR="0" lvl="2" indent="0">
              <a:lnSpc>
                <a:spcPct val="103000"/>
              </a:lnSpc>
              <a:spcBef>
                <a:spcPts val="0"/>
              </a:spcBef>
              <a:spcAft>
                <a:spcPts val="0"/>
              </a:spcAft>
              <a:buNone/>
            </a:pPr>
            <a:r>
              <a:rPr lang="en-US" i="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What is the likelihood of the incident occurring without putting in place any additional safeguards</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371600" marR="0" lvl="3" indent="0">
              <a:lnSpc>
                <a:spcPct val="103000"/>
              </a:lnSpc>
              <a:spcBef>
                <a:spcPts val="0"/>
              </a:spcBef>
              <a:spcAft>
                <a:spcPts val="0"/>
              </a:spcAft>
              <a:buNone/>
            </a:pP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Remote – </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You would be surprised if this happened</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371600" marR="0" lvl="3" indent="0">
              <a:lnSpc>
                <a:spcPct val="103000"/>
              </a:lnSpc>
              <a:spcBef>
                <a:spcPts val="0"/>
              </a:spcBef>
              <a:spcAft>
                <a:spcPts val="0"/>
              </a:spcAft>
              <a:buNone/>
            </a:pP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Unlikely – </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Possible, but not likely to happen</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371600" marR="0" lvl="3" indent="0">
              <a:lnSpc>
                <a:spcPct val="103000"/>
              </a:lnSpc>
              <a:spcBef>
                <a:spcPts val="0"/>
              </a:spcBef>
              <a:spcAft>
                <a:spcPts val="0"/>
              </a:spcAft>
              <a:buNone/>
            </a:pP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Moderate –</a:t>
            </a:r>
            <a:r>
              <a:rPr lang="en-US" i="1" u="sng"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 </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Likely to occur, but not frequently</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371600" marR="0" lvl="3" indent="0">
              <a:lnSpc>
                <a:spcPct val="103000"/>
              </a:lnSpc>
              <a:spcBef>
                <a:spcPts val="0"/>
              </a:spcBef>
              <a:spcAft>
                <a:spcPts val="0"/>
              </a:spcAft>
              <a:buNone/>
            </a:pP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Likely –</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 If employees exposed to risk daily, it is likely to occur several times in a month period</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371600" marR="0" lvl="3" indent="0">
              <a:lnSpc>
                <a:spcPct val="103000"/>
              </a:lnSpc>
              <a:spcBef>
                <a:spcPts val="0"/>
              </a:spcBef>
              <a:spcAft>
                <a:spcPts val="0"/>
              </a:spcAft>
              <a:buNone/>
            </a:pP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Extremely Likely</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 </a:t>
            </a: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 </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If employees exposed to daily/often, it is likely to occur at least weekly</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1430" marR="0" indent="0">
              <a:lnSpc>
                <a:spcPct val="103000"/>
              </a:lnSpc>
              <a:spcBef>
                <a:spcPts val="0"/>
              </a:spcBef>
              <a:spcAft>
                <a:spcPts val="0"/>
              </a:spcAft>
              <a:buNone/>
            </a:pPr>
            <a:r>
              <a:rPr lang="en-US" sz="1600" i="1" u="none" strike="noStrike"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 </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914400" marR="0" lvl="2" indent="0">
              <a:lnSpc>
                <a:spcPct val="103000"/>
              </a:lnSpc>
              <a:spcBef>
                <a:spcPts val="0"/>
              </a:spcBef>
              <a:spcAft>
                <a:spcPts val="0"/>
              </a:spcAft>
              <a:buNone/>
              <a:tabLst>
                <a:tab pos="1143635" algn="l"/>
              </a:tabLst>
            </a:pPr>
            <a:r>
              <a:rPr lang="en-US" i="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What would the severity of the incident be if it occurred without putting in place additional safeguards?</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371600" marR="0" lvl="3" indent="0">
              <a:lnSpc>
                <a:spcPct val="103000"/>
              </a:lnSpc>
              <a:spcBef>
                <a:spcPts val="0"/>
              </a:spcBef>
              <a:spcAft>
                <a:spcPts val="0"/>
              </a:spcAft>
              <a:buNone/>
              <a:tabLst>
                <a:tab pos="1143635" algn="l"/>
              </a:tabLst>
            </a:pP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Minor – </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Near miss or first aid treatment</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371600" marR="0" lvl="3" indent="0">
              <a:lnSpc>
                <a:spcPct val="103000"/>
              </a:lnSpc>
              <a:spcBef>
                <a:spcPts val="0"/>
              </a:spcBef>
              <a:spcAft>
                <a:spcPts val="0"/>
              </a:spcAft>
              <a:buNone/>
              <a:tabLst>
                <a:tab pos="1143635" algn="l"/>
              </a:tabLst>
            </a:pP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Moderate –</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 Recordable Treatment</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371600" marR="0" lvl="3" indent="0">
              <a:lnSpc>
                <a:spcPct val="103000"/>
              </a:lnSpc>
              <a:spcBef>
                <a:spcPts val="0"/>
              </a:spcBef>
              <a:spcAft>
                <a:spcPts val="0"/>
              </a:spcAft>
              <a:buNone/>
              <a:tabLst>
                <a:tab pos="1143635" algn="l"/>
              </a:tabLst>
            </a:pP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Critical –</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 Lost time injury less than 30 days</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371600" marR="0" lvl="3" indent="0">
              <a:lnSpc>
                <a:spcPct val="103000"/>
              </a:lnSpc>
              <a:spcBef>
                <a:spcPts val="0"/>
              </a:spcBef>
              <a:spcAft>
                <a:spcPts val="0"/>
              </a:spcAft>
              <a:buNone/>
              <a:tabLst>
                <a:tab pos="1143635" algn="l"/>
              </a:tabLst>
            </a:pPr>
            <a:r>
              <a:rPr lang="en-US" b="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Catastrophic –</a:t>
            </a:r>
            <a:r>
              <a:rPr lang="en-US"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 Death, amputation, or permanent total disability</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11430" marR="0" indent="0">
              <a:lnSpc>
                <a:spcPct val="103000"/>
              </a:lnSpc>
              <a:spcBef>
                <a:spcPts val="0"/>
              </a:spcBef>
              <a:spcAft>
                <a:spcPts val="0"/>
              </a:spcAft>
              <a:buNone/>
              <a:tabLst>
                <a:tab pos="1143635" algn="l"/>
              </a:tabLst>
            </a:pPr>
            <a:r>
              <a:rPr lang="en-US" sz="1600" i="1" u="none" strike="noStrike"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 </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marL="914400" marR="0" lvl="2" indent="0">
              <a:lnSpc>
                <a:spcPct val="103000"/>
              </a:lnSpc>
              <a:spcBef>
                <a:spcPts val="0"/>
              </a:spcBef>
              <a:spcAft>
                <a:spcPts val="0"/>
              </a:spcAft>
              <a:buNone/>
              <a:tabLst>
                <a:tab pos="1143635" algn="l"/>
              </a:tabLst>
            </a:pPr>
            <a:r>
              <a:rPr lang="en-US" i="1" dirty="0">
                <a:solidFill>
                  <a:srgbClr val="000000"/>
                </a:solidFill>
                <a:effectLst/>
                <a:latin typeface="Franklin Gothic Medium" panose="020B0603020102020204" pitchFamily="34" charset="0"/>
                <a:ea typeface="Calibri" panose="020F0502020204030204" pitchFamily="34" charset="0"/>
                <a:cs typeface="Calibri" panose="020F0502020204030204" pitchFamily="34" charset="0"/>
              </a:rPr>
              <a:t>Determine overall risk rating factoring likelihood and severity together without additional safeguards, and utilizing the risk matrix</a:t>
            </a:r>
            <a:endParaRPr lang="en-US" sz="2000" dirty="0">
              <a:effectLst/>
              <a:latin typeface="Franklin Gothic Medium" panose="020B0603020102020204" pitchFamily="34" charset="0"/>
              <a:ea typeface="Calibri" panose="020F0502020204030204" pitchFamily="34" charset="0"/>
              <a:cs typeface="Times New Roman" panose="02020603050405020304" pitchFamily="18" charset="0"/>
            </a:endParaRPr>
          </a:p>
          <a:p>
            <a:endParaRPr lang="en-US" sz="2800" dirty="0">
              <a:latin typeface="Franklin Gothic Medium" panose="020B0603020102020204" pitchFamily="34" charset="0"/>
            </a:endParaRPr>
          </a:p>
        </p:txBody>
      </p:sp>
      <p:sp>
        <p:nvSpPr>
          <p:cNvPr id="5" name="Date Placeholder 4">
            <a:extLst>
              <a:ext uri="{FF2B5EF4-FFF2-40B4-BE49-F238E27FC236}">
                <a16:creationId xmlns:a16="http://schemas.microsoft.com/office/drawing/2014/main" id="{54EEB4CE-D8E3-6370-F4E2-553F48FB3510}"/>
              </a:ext>
            </a:extLst>
          </p:cNvPr>
          <p:cNvSpPr>
            <a:spLocks noGrp="1"/>
          </p:cNvSpPr>
          <p:nvPr>
            <p:ph type="dt" sz="half" idx="10"/>
          </p:nvPr>
        </p:nvSpPr>
        <p:spPr/>
        <p:txBody>
          <a:bodyPr/>
          <a:lstStyle/>
          <a:p>
            <a:fld id="{D47A9A36-4EB0-BF46-AE48-7CDA251B954B}" type="datetime1">
              <a:rPr lang="en-US" smtClean="0"/>
              <a:pPr/>
              <a:t>7/13/2023</a:t>
            </a:fld>
            <a:endParaRPr lang="en-US" dirty="0"/>
          </a:p>
        </p:txBody>
      </p:sp>
      <p:sp>
        <p:nvSpPr>
          <p:cNvPr id="6" name="Slide Number Placeholder 5">
            <a:extLst>
              <a:ext uri="{FF2B5EF4-FFF2-40B4-BE49-F238E27FC236}">
                <a16:creationId xmlns:a16="http://schemas.microsoft.com/office/drawing/2014/main" id="{D6458499-EE0D-ABF6-C76D-17FDA0D78D92}"/>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425407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D46-50B4-23B3-5CAB-4366AD406542}"/>
              </a:ext>
            </a:extLst>
          </p:cNvPr>
          <p:cNvSpPr>
            <a:spLocks noGrp="1"/>
          </p:cNvSpPr>
          <p:nvPr>
            <p:ph type="ctrTitle"/>
          </p:nvPr>
        </p:nvSpPr>
        <p:spPr/>
        <p:txBody>
          <a:bodyPr/>
          <a:lstStyle/>
          <a:p>
            <a:r>
              <a:rPr lang="en-US" dirty="0"/>
              <a:t>Section 3: Root Cause Determination</a:t>
            </a:r>
          </a:p>
        </p:txBody>
      </p:sp>
      <p:sp>
        <p:nvSpPr>
          <p:cNvPr id="3" name="Subtitle 2">
            <a:extLst>
              <a:ext uri="{FF2B5EF4-FFF2-40B4-BE49-F238E27FC236}">
                <a16:creationId xmlns:a16="http://schemas.microsoft.com/office/drawing/2014/main" id="{CD66F2F2-E373-B6F9-FE13-61B0A31B9AF9}"/>
              </a:ext>
            </a:extLst>
          </p:cNvPr>
          <p:cNvSpPr>
            <a:spLocks noGrp="1"/>
          </p:cNvSpPr>
          <p:nvPr>
            <p:ph type="subTitle" idx="1"/>
          </p:nvPr>
        </p:nvSpPr>
        <p:spPr>
          <a:xfrm>
            <a:off x="2101509" y="1099473"/>
            <a:ext cx="7988982" cy="861774"/>
          </a:xfrm>
        </p:spPr>
        <p:txBody>
          <a:bodyPr/>
          <a:lstStyle/>
          <a:p>
            <a:r>
              <a:rPr lang="en-US" sz="2800" dirty="0">
                <a:cs typeface="Times New Roman" panose="02020603050405020304" pitchFamily="18" charset="0"/>
              </a:rPr>
              <a:t>Select contributing factors to the Incident and then complete the Fishbone to determine root cause. </a:t>
            </a:r>
            <a:endParaRPr lang="en-US" sz="2400" dirty="0"/>
          </a:p>
        </p:txBody>
      </p:sp>
      <p:sp>
        <p:nvSpPr>
          <p:cNvPr id="4" name="Text Placeholder 3">
            <a:extLst>
              <a:ext uri="{FF2B5EF4-FFF2-40B4-BE49-F238E27FC236}">
                <a16:creationId xmlns:a16="http://schemas.microsoft.com/office/drawing/2014/main" id="{E04BBC52-D61F-BD19-9060-DFB6EC8CB7C2}"/>
              </a:ext>
            </a:extLst>
          </p:cNvPr>
          <p:cNvSpPr>
            <a:spLocks noGrp="1"/>
          </p:cNvSpPr>
          <p:nvPr>
            <p:ph type="body" sz="quarter" idx="14"/>
          </p:nvPr>
        </p:nvSpPr>
        <p:spPr>
          <a:xfrm>
            <a:off x="1818291" y="2122498"/>
            <a:ext cx="8954812" cy="3768130"/>
          </a:xfrm>
        </p:spPr>
        <p:txBody>
          <a:bodyPr>
            <a:normAutofit fontScale="92500" lnSpcReduction="20000"/>
          </a:bodyPr>
          <a:lstStyle/>
          <a:p>
            <a:pPr marL="0" marR="0" lvl="0" indent="0">
              <a:lnSpc>
                <a:spcPct val="107000"/>
              </a:lnSpc>
              <a:spcBef>
                <a:spcPts val="0"/>
              </a:spcBef>
              <a:spcAft>
                <a:spcPts val="0"/>
              </a:spcAft>
              <a:buNone/>
            </a:pPr>
            <a:r>
              <a:rPr lang="en-US" sz="2400" dirty="0">
                <a:effectLst/>
                <a:latin typeface="Franklin Gothic Medium" panose="020B0603020102020204" pitchFamily="34" charset="0"/>
                <a:ea typeface="Calibri" panose="020F0502020204030204" pitchFamily="34" charset="0"/>
                <a:cs typeface="Calibri" panose="020F0502020204030204" pitchFamily="34" charset="0"/>
              </a:rPr>
              <a:t>Select Contributing Factors to the Incident</a:t>
            </a:r>
          </a:p>
          <a:p>
            <a:pPr lvl="1">
              <a:lnSpc>
                <a:spcPct val="107000"/>
              </a:lnSpc>
            </a:pPr>
            <a:r>
              <a:rPr lang="en-US" sz="1900" dirty="0">
                <a:latin typeface="Franklin Gothic Medium" panose="020B0603020102020204" pitchFamily="34" charset="0"/>
                <a:ea typeface="Calibri" panose="020F0502020204030204" pitchFamily="34" charset="0"/>
                <a:cs typeface="Calibri" panose="020F0502020204030204" pitchFamily="34" charset="0"/>
              </a:rPr>
              <a:t>Unsafe Acts</a:t>
            </a:r>
          </a:p>
          <a:p>
            <a:pPr lvl="1">
              <a:lnSpc>
                <a:spcPct val="107000"/>
              </a:lnSpc>
            </a:pPr>
            <a:r>
              <a:rPr lang="en-US" sz="1900" dirty="0">
                <a:latin typeface="Franklin Gothic Medium" panose="020B0603020102020204" pitchFamily="34" charset="0"/>
                <a:ea typeface="Calibri" panose="020F0502020204030204" pitchFamily="34" charset="0"/>
                <a:cs typeface="Calibri" panose="020F0502020204030204" pitchFamily="34" charset="0"/>
              </a:rPr>
              <a:t>Unsafe Conditions</a:t>
            </a:r>
          </a:p>
          <a:p>
            <a:pPr lvl="1">
              <a:lnSpc>
                <a:spcPct val="107000"/>
              </a:lnSpc>
            </a:pPr>
            <a:r>
              <a:rPr lang="en-US" sz="1900" dirty="0">
                <a:latin typeface="Franklin Gothic Medium" panose="020B0603020102020204" pitchFamily="34" charset="0"/>
                <a:ea typeface="Calibri" panose="020F0502020204030204" pitchFamily="34" charset="0"/>
                <a:cs typeface="Calibri" panose="020F0502020204030204" pitchFamily="34" charset="0"/>
              </a:rPr>
              <a:t>Management Deficiencies</a:t>
            </a:r>
          </a:p>
          <a:p>
            <a:pPr marL="0" marR="0" lvl="0" indent="0">
              <a:lnSpc>
                <a:spcPct val="107000"/>
              </a:lnSpc>
              <a:spcBef>
                <a:spcPts val="0"/>
              </a:spcBef>
              <a:spcAft>
                <a:spcPts val="0"/>
              </a:spcAft>
              <a:buNone/>
            </a:pPr>
            <a:endParaRPr lang="en-US" sz="2400" dirty="0">
              <a:effectLst/>
              <a:latin typeface="Franklin Gothic Medium" panose="020B060302010202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r>
              <a:rPr lang="en-US" sz="2400" dirty="0">
                <a:effectLst/>
                <a:latin typeface="Franklin Gothic Medium" panose="020B0603020102020204" pitchFamily="34" charset="0"/>
                <a:ea typeface="Calibri" panose="020F0502020204030204" pitchFamily="34" charset="0"/>
                <a:cs typeface="Calibri" panose="020F0502020204030204" pitchFamily="34" charset="0"/>
              </a:rPr>
              <a:t>Root Cause Tips</a:t>
            </a:r>
          </a:p>
          <a:p>
            <a:pPr lvl="1">
              <a:lnSpc>
                <a:spcPct val="107000"/>
              </a:lnSpc>
              <a:spcAft>
                <a:spcPts val="800"/>
              </a:spcAft>
            </a:pPr>
            <a:r>
              <a:rPr lang="en-US" sz="1900" kern="100" dirty="0">
                <a:effectLst/>
                <a:latin typeface="Franklin Gothic Medium" panose="020B0603020102020204" pitchFamily="34" charset="0"/>
                <a:ea typeface="Calibri" panose="020F0502020204030204" pitchFamily="34" charset="0"/>
                <a:cs typeface="Calibri" panose="020F0502020204030204" pitchFamily="34" charset="0"/>
              </a:rPr>
              <a:t>Determine the true root cause of the incident, even if you do not believe you can adequately eliminate it. </a:t>
            </a:r>
          </a:p>
          <a:p>
            <a:pPr lvl="1">
              <a:lnSpc>
                <a:spcPct val="107000"/>
              </a:lnSpc>
              <a:spcAft>
                <a:spcPts val="800"/>
              </a:spcAft>
            </a:pPr>
            <a:r>
              <a:rPr lang="en-US" sz="1900" kern="100" dirty="0">
                <a:effectLst/>
                <a:latin typeface="Franklin Gothic Medium" panose="020B0603020102020204" pitchFamily="34" charset="0"/>
                <a:ea typeface="Calibri" panose="020F0502020204030204" pitchFamily="34" charset="0"/>
                <a:cs typeface="Calibri" panose="020F0502020204030204" pitchFamily="34" charset="0"/>
              </a:rPr>
              <a:t>When selecting corrective actions, the team should select solutions that minimize the risk of the incident as much as possible by addressing the root cause or contributing factor(s). </a:t>
            </a:r>
            <a:endParaRPr lang="en-US" sz="1900" kern="100" dirty="0">
              <a:effectLst/>
              <a:latin typeface="Franklin Gothic Medium" panose="020B0603020102020204" pitchFamily="34" charset="0"/>
              <a:ea typeface="Calibri" panose="020F0502020204030204" pitchFamily="34" charset="0"/>
              <a:cs typeface="Times New Roman" panose="02020603050405020304" pitchFamily="18" charset="0"/>
            </a:endParaRPr>
          </a:p>
          <a:p>
            <a:pPr lvl="1">
              <a:lnSpc>
                <a:spcPct val="107000"/>
              </a:lnSpc>
            </a:pPr>
            <a:endParaRPr lang="en-US" sz="2200" dirty="0">
              <a:latin typeface="Franklin Gothic Medium" panose="020B0603020102020204" pitchFamily="34" charset="0"/>
              <a:ea typeface="Calibri" panose="020F0502020204030204" pitchFamily="34" charset="0"/>
              <a:cs typeface="Calibri" panose="020F0502020204030204" pitchFamily="34" charset="0"/>
            </a:endParaRPr>
          </a:p>
        </p:txBody>
      </p:sp>
      <p:sp>
        <p:nvSpPr>
          <p:cNvPr id="5" name="Date Placeholder 4">
            <a:extLst>
              <a:ext uri="{FF2B5EF4-FFF2-40B4-BE49-F238E27FC236}">
                <a16:creationId xmlns:a16="http://schemas.microsoft.com/office/drawing/2014/main" id="{54EEB4CE-D8E3-6370-F4E2-553F48FB3510}"/>
              </a:ext>
            </a:extLst>
          </p:cNvPr>
          <p:cNvSpPr>
            <a:spLocks noGrp="1"/>
          </p:cNvSpPr>
          <p:nvPr>
            <p:ph type="dt" sz="half" idx="10"/>
          </p:nvPr>
        </p:nvSpPr>
        <p:spPr/>
        <p:txBody>
          <a:bodyPr/>
          <a:lstStyle/>
          <a:p>
            <a:fld id="{D47A9A36-4EB0-BF46-AE48-7CDA251B954B}" type="datetime1">
              <a:rPr lang="en-US" smtClean="0"/>
              <a:pPr/>
              <a:t>7/13/2023</a:t>
            </a:fld>
            <a:endParaRPr lang="en-US" dirty="0"/>
          </a:p>
        </p:txBody>
      </p:sp>
      <p:sp>
        <p:nvSpPr>
          <p:cNvPr id="6" name="Slide Number Placeholder 5">
            <a:extLst>
              <a:ext uri="{FF2B5EF4-FFF2-40B4-BE49-F238E27FC236}">
                <a16:creationId xmlns:a16="http://schemas.microsoft.com/office/drawing/2014/main" id="{D6458499-EE0D-ABF6-C76D-17FDA0D78D92}"/>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8" name="Picture 7">
            <a:extLst>
              <a:ext uri="{FF2B5EF4-FFF2-40B4-BE49-F238E27FC236}">
                <a16:creationId xmlns:a16="http://schemas.microsoft.com/office/drawing/2014/main" id="{235864B0-EBAE-F974-8E69-BFD7AA2AFE40}"/>
              </a:ext>
            </a:extLst>
          </p:cNvPr>
          <p:cNvPicPr>
            <a:picLocks noChangeAspect="1"/>
          </p:cNvPicPr>
          <p:nvPr/>
        </p:nvPicPr>
        <p:blipFill rotWithShape="1">
          <a:blip r:embed="rId2"/>
          <a:srcRect l="14158" t="36323" r="64566" b="22997"/>
          <a:stretch/>
        </p:blipFill>
        <p:spPr>
          <a:xfrm>
            <a:off x="6960636" y="1961247"/>
            <a:ext cx="3440733" cy="2153553"/>
          </a:xfrm>
          <a:prstGeom prst="rect">
            <a:avLst/>
          </a:prstGeom>
        </p:spPr>
      </p:pic>
    </p:spTree>
    <p:extLst>
      <p:ext uri="{BB962C8B-B14F-4D97-AF65-F5344CB8AC3E}">
        <p14:creationId xmlns:p14="http://schemas.microsoft.com/office/powerpoint/2010/main" val="34398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D46-50B4-23B3-5CAB-4366AD406542}"/>
              </a:ext>
            </a:extLst>
          </p:cNvPr>
          <p:cNvSpPr>
            <a:spLocks noGrp="1"/>
          </p:cNvSpPr>
          <p:nvPr>
            <p:ph type="ctrTitle"/>
          </p:nvPr>
        </p:nvSpPr>
        <p:spPr/>
        <p:txBody>
          <a:bodyPr/>
          <a:lstStyle/>
          <a:p>
            <a:r>
              <a:rPr lang="en-US" dirty="0"/>
              <a:t>Root Cause Tips - Fishbone</a:t>
            </a:r>
          </a:p>
        </p:txBody>
      </p:sp>
      <p:sp>
        <p:nvSpPr>
          <p:cNvPr id="3" name="Subtitle 2">
            <a:extLst>
              <a:ext uri="{FF2B5EF4-FFF2-40B4-BE49-F238E27FC236}">
                <a16:creationId xmlns:a16="http://schemas.microsoft.com/office/drawing/2014/main" id="{CD66F2F2-E373-B6F9-FE13-61B0A31B9AF9}"/>
              </a:ext>
            </a:extLst>
          </p:cNvPr>
          <p:cNvSpPr>
            <a:spLocks noGrp="1"/>
          </p:cNvSpPr>
          <p:nvPr>
            <p:ph type="subTitle" idx="1"/>
          </p:nvPr>
        </p:nvSpPr>
        <p:spPr>
          <a:xfrm>
            <a:off x="1773382" y="1099473"/>
            <a:ext cx="8599054" cy="1980029"/>
          </a:xfrm>
        </p:spPr>
        <p:txBody>
          <a:bodyPr/>
          <a:lstStyle/>
          <a:p>
            <a:r>
              <a:rPr lang="en-US" sz="2800" dirty="0">
                <a:cs typeface="Times New Roman" panose="02020603050405020304" pitchFamily="18" charset="0"/>
              </a:rPr>
              <a:t>This is a brainstorming tool for determining Root Cause</a:t>
            </a:r>
          </a:p>
          <a:p>
            <a:pPr marL="914400" lvl="1" indent="-457200" algn="l">
              <a:buFont typeface="Arial" panose="020B0604020202020204" pitchFamily="34" charset="0"/>
              <a:buChar char="•"/>
            </a:pPr>
            <a:r>
              <a:rPr lang="en-US" sz="2400" dirty="0">
                <a:latin typeface="Franklin Gothic Medium" panose="020B0603020102020204" pitchFamily="34" charset="0"/>
                <a:cs typeface="Times New Roman" panose="02020603050405020304" pitchFamily="18" charset="0"/>
              </a:rPr>
              <a:t>Not all categories are required to be filled in</a:t>
            </a:r>
          </a:p>
          <a:p>
            <a:r>
              <a:rPr lang="en-US" sz="2800" dirty="0">
                <a:cs typeface="Times New Roman" panose="02020603050405020304" pitchFamily="18" charset="0"/>
              </a:rPr>
              <a:t>Use the contributing factors to help fill in Fishbone and selecting Root Cause</a:t>
            </a:r>
            <a:endParaRPr lang="en-US" sz="2400" dirty="0"/>
          </a:p>
        </p:txBody>
      </p:sp>
      <p:sp>
        <p:nvSpPr>
          <p:cNvPr id="5" name="Date Placeholder 4">
            <a:extLst>
              <a:ext uri="{FF2B5EF4-FFF2-40B4-BE49-F238E27FC236}">
                <a16:creationId xmlns:a16="http://schemas.microsoft.com/office/drawing/2014/main" id="{54EEB4CE-D8E3-6370-F4E2-553F48FB3510}"/>
              </a:ext>
            </a:extLst>
          </p:cNvPr>
          <p:cNvSpPr>
            <a:spLocks noGrp="1"/>
          </p:cNvSpPr>
          <p:nvPr>
            <p:ph type="dt" sz="half" idx="10"/>
          </p:nvPr>
        </p:nvSpPr>
        <p:spPr/>
        <p:txBody>
          <a:bodyPr/>
          <a:lstStyle/>
          <a:p>
            <a:fld id="{D47A9A36-4EB0-BF46-AE48-7CDA251B954B}" type="datetime1">
              <a:rPr lang="en-US" smtClean="0"/>
              <a:pPr/>
              <a:t>7/13/2023</a:t>
            </a:fld>
            <a:endParaRPr lang="en-US" dirty="0"/>
          </a:p>
        </p:txBody>
      </p:sp>
      <p:sp>
        <p:nvSpPr>
          <p:cNvPr id="6" name="Slide Number Placeholder 5">
            <a:extLst>
              <a:ext uri="{FF2B5EF4-FFF2-40B4-BE49-F238E27FC236}">
                <a16:creationId xmlns:a16="http://schemas.microsoft.com/office/drawing/2014/main" id="{D6458499-EE0D-ABF6-C76D-17FDA0D78D92}"/>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9" name="Picture 8">
            <a:extLst>
              <a:ext uri="{FF2B5EF4-FFF2-40B4-BE49-F238E27FC236}">
                <a16:creationId xmlns:a16="http://schemas.microsoft.com/office/drawing/2014/main" id="{02B3AE61-EB73-282C-E38D-60E2534A2221}"/>
              </a:ext>
            </a:extLst>
          </p:cNvPr>
          <p:cNvPicPr>
            <a:picLocks noChangeAspect="1"/>
          </p:cNvPicPr>
          <p:nvPr/>
        </p:nvPicPr>
        <p:blipFill>
          <a:blip r:embed="rId2"/>
          <a:stretch>
            <a:fillRect/>
          </a:stretch>
        </p:blipFill>
        <p:spPr>
          <a:xfrm>
            <a:off x="1409444" y="3328094"/>
            <a:ext cx="9174736" cy="2628900"/>
          </a:xfrm>
          <a:prstGeom prst="rect">
            <a:avLst/>
          </a:prstGeom>
        </p:spPr>
      </p:pic>
      <p:sp>
        <p:nvSpPr>
          <p:cNvPr id="10" name="TextBox 9">
            <a:extLst>
              <a:ext uri="{FF2B5EF4-FFF2-40B4-BE49-F238E27FC236}">
                <a16:creationId xmlns:a16="http://schemas.microsoft.com/office/drawing/2014/main" id="{A51D8E93-9A29-F7F6-9EFB-EFC5C396963E}"/>
              </a:ext>
            </a:extLst>
          </p:cNvPr>
          <p:cNvSpPr txBox="1"/>
          <p:nvPr/>
        </p:nvSpPr>
        <p:spPr>
          <a:xfrm>
            <a:off x="2804199" y="3497534"/>
            <a:ext cx="1935968" cy="261610"/>
          </a:xfrm>
          <a:prstGeom prst="rect">
            <a:avLst/>
          </a:prstGeom>
          <a:solidFill>
            <a:schemeClr val="accent4"/>
          </a:solidFill>
        </p:spPr>
        <p:txBody>
          <a:bodyPr wrap="square">
            <a:spAutoFit/>
          </a:bodyPr>
          <a:lstStyle/>
          <a:p>
            <a:r>
              <a:rPr lang="en-US" sz="1100" u="sng" dirty="0">
                <a:latin typeface="Arial" panose="020B0604020202020204" pitchFamily="34" charset="0"/>
              </a:rPr>
              <a:t>Human Factors</a:t>
            </a:r>
            <a:endParaRPr lang="en-US" sz="1100" u="sng" dirty="0"/>
          </a:p>
        </p:txBody>
      </p:sp>
    </p:spTree>
    <p:extLst>
      <p:ext uri="{BB962C8B-B14F-4D97-AF65-F5344CB8AC3E}">
        <p14:creationId xmlns:p14="http://schemas.microsoft.com/office/powerpoint/2010/main" val="254170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erarchy of Controls | NIOSH | CDC">
            <a:extLst>
              <a:ext uri="{FF2B5EF4-FFF2-40B4-BE49-F238E27FC236}">
                <a16:creationId xmlns:a16="http://schemas.microsoft.com/office/drawing/2014/main" id="{8F0BB3ED-626B-68AD-A8A2-5D0741FF0B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9863" y="3615620"/>
            <a:ext cx="3472274" cy="2657997"/>
          </a:xfrm>
          <a:prstGeom prst="rect">
            <a:avLst/>
          </a:prstGeom>
          <a:noFill/>
          <a:ln>
            <a:noFill/>
          </a:ln>
        </p:spPr>
      </p:pic>
      <p:sp>
        <p:nvSpPr>
          <p:cNvPr id="2" name="Title 1">
            <a:extLst>
              <a:ext uri="{FF2B5EF4-FFF2-40B4-BE49-F238E27FC236}">
                <a16:creationId xmlns:a16="http://schemas.microsoft.com/office/drawing/2014/main" id="{5AA4DD46-50B4-23B3-5CAB-4366AD406542}"/>
              </a:ext>
            </a:extLst>
          </p:cNvPr>
          <p:cNvSpPr>
            <a:spLocks noGrp="1"/>
          </p:cNvSpPr>
          <p:nvPr>
            <p:ph type="ctrTitle"/>
          </p:nvPr>
        </p:nvSpPr>
        <p:spPr/>
        <p:txBody>
          <a:bodyPr/>
          <a:lstStyle/>
          <a:p>
            <a:r>
              <a:rPr lang="en-US" dirty="0"/>
              <a:t>Section 4: Corrective Action Determination</a:t>
            </a:r>
          </a:p>
        </p:txBody>
      </p:sp>
      <p:sp>
        <p:nvSpPr>
          <p:cNvPr id="3" name="Subtitle 2">
            <a:extLst>
              <a:ext uri="{FF2B5EF4-FFF2-40B4-BE49-F238E27FC236}">
                <a16:creationId xmlns:a16="http://schemas.microsoft.com/office/drawing/2014/main" id="{CD66F2F2-E373-B6F9-FE13-61B0A31B9AF9}"/>
              </a:ext>
            </a:extLst>
          </p:cNvPr>
          <p:cNvSpPr>
            <a:spLocks noGrp="1"/>
          </p:cNvSpPr>
          <p:nvPr>
            <p:ph type="subTitle" idx="1"/>
          </p:nvPr>
        </p:nvSpPr>
        <p:spPr>
          <a:xfrm>
            <a:off x="2101509" y="1099473"/>
            <a:ext cx="7988982" cy="430887"/>
          </a:xfrm>
        </p:spPr>
        <p:txBody>
          <a:bodyPr/>
          <a:lstStyle/>
          <a:p>
            <a:r>
              <a:rPr lang="en-US" sz="2800" dirty="0">
                <a:cs typeface="Times New Roman" panose="02020603050405020304" pitchFamily="18" charset="0"/>
              </a:rPr>
              <a:t>Select Corrective Action</a:t>
            </a:r>
            <a:endParaRPr lang="en-US" sz="2400" dirty="0"/>
          </a:p>
        </p:txBody>
      </p:sp>
      <p:sp>
        <p:nvSpPr>
          <p:cNvPr id="4" name="Text Placeholder 3">
            <a:extLst>
              <a:ext uri="{FF2B5EF4-FFF2-40B4-BE49-F238E27FC236}">
                <a16:creationId xmlns:a16="http://schemas.microsoft.com/office/drawing/2014/main" id="{E04BBC52-D61F-BD19-9060-DFB6EC8CB7C2}"/>
              </a:ext>
            </a:extLst>
          </p:cNvPr>
          <p:cNvSpPr>
            <a:spLocks noGrp="1"/>
          </p:cNvSpPr>
          <p:nvPr>
            <p:ph type="body" sz="quarter" idx="14"/>
          </p:nvPr>
        </p:nvSpPr>
        <p:spPr>
          <a:xfrm>
            <a:off x="1818291" y="1680355"/>
            <a:ext cx="8954812" cy="4210273"/>
          </a:xfrm>
        </p:spPr>
        <p:txBody>
          <a:bodyPr>
            <a:normAutofit/>
          </a:bodyPr>
          <a:lstStyle/>
          <a:p>
            <a:pPr marL="0" marR="0">
              <a:lnSpc>
                <a:spcPct val="107000"/>
              </a:lnSpc>
              <a:spcBef>
                <a:spcPts val="0"/>
              </a:spcBef>
              <a:spcAft>
                <a:spcPts val="800"/>
              </a:spcAft>
            </a:pPr>
            <a:r>
              <a:rPr lang="en-US" sz="2400" i="1" dirty="0">
                <a:effectLst/>
                <a:latin typeface="Franklin Gothic Medium" panose="020B0603020102020204" pitchFamily="34" charset="0"/>
                <a:ea typeface="Calibri" panose="020F0502020204030204" pitchFamily="34" charset="0"/>
                <a:cs typeface="Times New Roman" panose="02020603050405020304" pitchFamily="18" charset="0"/>
              </a:rPr>
              <a:t>Utilize the teams risk assessment and hierarchy of controls to select the appropriate corrective action for this incident</a:t>
            </a:r>
            <a:endParaRPr lang="en-US" sz="2400" dirty="0">
              <a:effectLst/>
              <a:latin typeface="Franklin Gothic Medium" panose="020B0603020102020204" pitchFamily="34" charset="0"/>
              <a:ea typeface="Calibri" panose="020F0502020204030204" pitchFamily="34" charset="0"/>
              <a:cs typeface="Times New Roman" panose="02020603050405020304" pitchFamily="18" charset="0"/>
            </a:endParaRPr>
          </a:p>
          <a:p>
            <a:r>
              <a:rPr lang="en-US" sz="2400" i="1" dirty="0">
                <a:effectLst/>
                <a:latin typeface="Franklin Gothic Medium" panose="020B0603020102020204" pitchFamily="34" charset="0"/>
                <a:ea typeface="Calibri" panose="020F0502020204030204" pitchFamily="34" charset="0"/>
                <a:cs typeface="Times New Roman" panose="02020603050405020304" pitchFamily="18" charset="0"/>
              </a:rPr>
              <a:t>*If no hazard assessment is associated with the task/incident, or it failed to identify the hazard/risk, one corrective measure should be reviewing the assessment or creating one if needed</a:t>
            </a:r>
            <a:endParaRPr lang="en-US" sz="2400" dirty="0">
              <a:effectLst/>
              <a:latin typeface="Franklin Gothic Medium" panose="020B0603020102020204" pitchFamily="34" charset="0"/>
              <a:ea typeface="Calibri" panose="020F0502020204030204" pitchFamily="34" charset="0"/>
              <a:cs typeface="Calibri" panose="020F0502020204030204" pitchFamily="34" charset="0"/>
            </a:endParaRPr>
          </a:p>
          <a:p>
            <a:pPr lvl="1">
              <a:lnSpc>
                <a:spcPct val="107000"/>
              </a:lnSpc>
            </a:pPr>
            <a:endParaRPr lang="en-US" sz="2200" dirty="0">
              <a:latin typeface="Franklin Gothic Medium" panose="020B0603020102020204" pitchFamily="34" charset="0"/>
              <a:ea typeface="Calibri" panose="020F0502020204030204" pitchFamily="34" charset="0"/>
              <a:cs typeface="Calibri" panose="020F0502020204030204" pitchFamily="34" charset="0"/>
            </a:endParaRPr>
          </a:p>
        </p:txBody>
      </p:sp>
      <p:sp>
        <p:nvSpPr>
          <p:cNvPr id="5" name="Date Placeholder 4">
            <a:extLst>
              <a:ext uri="{FF2B5EF4-FFF2-40B4-BE49-F238E27FC236}">
                <a16:creationId xmlns:a16="http://schemas.microsoft.com/office/drawing/2014/main" id="{54EEB4CE-D8E3-6370-F4E2-553F48FB3510}"/>
              </a:ext>
            </a:extLst>
          </p:cNvPr>
          <p:cNvSpPr>
            <a:spLocks noGrp="1"/>
          </p:cNvSpPr>
          <p:nvPr>
            <p:ph type="dt" sz="half" idx="10"/>
          </p:nvPr>
        </p:nvSpPr>
        <p:spPr/>
        <p:txBody>
          <a:bodyPr/>
          <a:lstStyle/>
          <a:p>
            <a:fld id="{D47A9A36-4EB0-BF46-AE48-7CDA251B954B}" type="datetime1">
              <a:rPr lang="en-US" smtClean="0"/>
              <a:pPr/>
              <a:t>7/13/2023</a:t>
            </a:fld>
            <a:endParaRPr lang="en-US" dirty="0"/>
          </a:p>
        </p:txBody>
      </p:sp>
      <p:sp>
        <p:nvSpPr>
          <p:cNvPr id="6" name="Slide Number Placeholder 5">
            <a:extLst>
              <a:ext uri="{FF2B5EF4-FFF2-40B4-BE49-F238E27FC236}">
                <a16:creationId xmlns:a16="http://schemas.microsoft.com/office/drawing/2014/main" id="{D6458499-EE0D-ABF6-C76D-17FDA0D78D92}"/>
              </a:ext>
            </a:extLst>
          </p:cNvPr>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3880075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D46-50B4-23B3-5CAB-4366AD406542}"/>
              </a:ext>
            </a:extLst>
          </p:cNvPr>
          <p:cNvSpPr>
            <a:spLocks noGrp="1"/>
          </p:cNvSpPr>
          <p:nvPr>
            <p:ph type="ctrTitle"/>
          </p:nvPr>
        </p:nvSpPr>
        <p:spPr/>
        <p:txBody>
          <a:bodyPr/>
          <a:lstStyle/>
          <a:p>
            <a:r>
              <a:rPr lang="en-US" dirty="0"/>
              <a:t>Final Notes</a:t>
            </a:r>
          </a:p>
        </p:txBody>
      </p:sp>
      <p:sp>
        <p:nvSpPr>
          <p:cNvPr id="3" name="Subtitle 2">
            <a:extLst>
              <a:ext uri="{FF2B5EF4-FFF2-40B4-BE49-F238E27FC236}">
                <a16:creationId xmlns:a16="http://schemas.microsoft.com/office/drawing/2014/main" id="{CD66F2F2-E373-B6F9-FE13-61B0A31B9AF9}"/>
              </a:ext>
            </a:extLst>
          </p:cNvPr>
          <p:cNvSpPr>
            <a:spLocks noGrp="1"/>
          </p:cNvSpPr>
          <p:nvPr>
            <p:ph type="subTitle" idx="1"/>
          </p:nvPr>
        </p:nvSpPr>
        <p:spPr>
          <a:xfrm>
            <a:off x="1716832" y="1099473"/>
            <a:ext cx="9171991" cy="4262705"/>
          </a:xfrm>
        </p:spPr>
        <p:txBody>
          <a:bodyPr/>
          <a:lstStyle/>
          <a:p>
            <a:r>
              <a:rPr lang="en-US" sz="2800" dirty="0">
                <a:cs typeface="Times New Roman" panose="02020603050405020304" pitchFamily="18" charset="0"/>
              </a:rPr>
              <a:t>Goals are to reduce risk of reoccurrence</a:t>
            </a:r>
          </a:p>
          <a:p>
            <a:r>
              <a:rPr lang="en-US" sz="2800" dirty="0">
                <a:cs typeface="Times New Roman" panose="02020603050405020304" pitchFamily="18" charset="0"/>
              </a:rPr>
              <a:t>	</a:t>
            </a:r>
            <a:r>
              <a:rPr lang="en-US" sz="2800" u="sng" dirty="0">
                <a:cs typeface="Times New Roman" panose="02020603050405020304" pitchFamily="18" charset="0"/>
              </a:rPr>
              <a:t>NOTE:</a:t>
            </a:r>
            <a:r>
              <a:rPr lang="en-US" sz="2800" dirty="0">
                <a:cs typeface="Times New Roman" panose="02020603050405020304" pitchFamily="18" charset="0"/>
              </a:rPr>
              <a:t> If corrective action does not lower the risk or get below High, then the corrective action is insufficient, and further investigation is required</a:t>
            </a:r>
          </a:p>
          <a:p>
            <a:r>
              <a:rPr lang="en-US" sz="2800" dirty="0">
                <a:cs typeface="Times New Roman" panose="02020603050405020304" pitchFamily="18" charset="0"/>
              </a:rPr>
              <a:t>Make sure responsible party(s) are aware of their assigned corrective action and all correcting actions are tracked to completion</a:t>
            </a:r>
          </a:p>
          <a:p>
            <a:r>
              <a:rPr lang="en-US" sz="2800" dirty="0">
                <a:cs typeface="Times New Roman" panose="02020603050405020304" pitchFamily="18" charset="0"/>
              </a:rPr>
              <a:t>Team Incident Investigation Forms should be completed within 3 business days</a:t>
            </a:r>
            <a:r>
              <a:rPr lang="en-US" sz="2400" dirty="0">
                <a:cs typeface="Times New Roman" panose="02020603050405020304" pitchFamily="18" charset="0"/>
              </a:rPr>
              <a:t> of FROI</a:t>
            </a:r>
            <a:endParaRPr lang="en-US" sz="2800" dirty="0">
              <a:cs typeface="Times New Roman" panose="02020603050405020304" pitchFamily="18" charset="0"/>
            </a:endParaRPr>
          </a:p>
        </p:txBody>
      </p:sp>
      <p:sp>
        <p:nvSpPr>
          <p:cNvPr id="5" name="Date Placeholder 4">
            <a:extLst>
              <a:ext uri="{FF2B5EF4-FFF2-40B4-BE49-F238E27FC236}">
                <a16:creationId xmlns:a16="http://schemas.microsoft.com/office/drawing/2014/main" id="{54EEB4CE-D8E3-6370-F4E2-553F48FB3510}"/>
              </a:ext>
            </a:extLst>
          </p:cNvPr>
          <p:cNvSpPr>
            <a:spLocks noGrp="1"/>
          </p:cNvSpPr>
          <p:nvPr>
            <p:ph type="dt" sz="half" idx="10"/>
          </p:nvPr>
        </p:nvSpPr>
        <p:spPr/>
        <p:txBody>
          <a:bodyPr/>
          <a:lstStyle/>
          <a:p>
            <a:fld id="{D47A9A36-4EB0-BF46-AE48-7CDA251B954B}" type="datetime1">
              <a:rPr lang="en-US" smtClean="0"/>
              <a:pPr/>
              <a:t>7/13/2023</a:t>
            </a:fld>
            <a:endParaRPr lang="en-US" dirty="0"/>
          </a:p>
        </p:txBody>
      </p:sp>
      <p:sp>
        <p:nvSpPr>
          <p:cNvPr id="6" name="Slide Number Placeholder 5">
            <a:extLst>
              <a:ext uri="{FF2B5EF4-FFF2-40B4-BE49-F238E27FC236}">
                <a16:creationId xmlns:a16="http://schemas.microsoft.com/office/drawing/2014/main" id="{D6458499-EE0D-ABF6-C76D-17FDA0D78D92}"/>
              </a:ext>
            </a:extLst>
          </p:cNvPr>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198724012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B66243C-D43E-424E-8162-CEAA39EDDC19}" vid="{8467E46F-6AEC-4DDA-84AB-06F3826E9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2b744d-244e-4115-8457-8479a246bec1">
      <Terms xmlns="http://schemas.microsoft.com/office/infopath/2007/PartnerControls"/>
    </lcf76f155ced4ddcb4097134ff3c332f>
    <TaxCatchAll xmlns="fde8c61d-447c-452a-bbf0-508bdf9b35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FF62B027B4874FBD2173508DEF7AA6" ma:contentTypeVersion="12" ma:contentTypeDescription="Create a new document." ma:contentTypeScope="" ma:versionID="2889ec520fb28ca7cc10ccbc129d7a27">
  <xsd:schema xmlns:xsd="http://www.w3.org/2001/XMLSchema" xmlns:xs="http://www.w3.org/2001/XMLSchema" xmlns:p="http://schemas.microsoft.com/office/2006/metadata/properties" xmlns:ns2="182b744d-244e-4115-8457-8479a246bec1" xmlns:ns3="fde8c61d-447c-452a-bbf0-508bdf9b3570" targetNamespace="http://schemas.microsoft.com/office/2006/metadata/properties" ma:root="true" ma:fieldsID="e5f24bcb17c5147a752353f4c6b83ac5" ns2:_="" ns3:_="">
    <xsd:import namespace="182b744d-244e-4115-8457-8479a246bec1"/>
    <xsd:import namespace="fde8c61d-447c-452a-bbf0-508bdf9b35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b744d-244e-4115-8457-8479a246be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e8c61d-447c-452a-bbf0-508bdf9b357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02a2cf8-d199-4f7f-a127-3e67913dc185}" ma:internalName="TaxCatchAll" ma:showField="CatchAllData" ma:web="fde8c61d-447c-452a-bbf0-508bdf9b35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2E38E-00DF-47BF-94F7-93AF15676C0F}">
  <ds:schemaRefs>
    <ds:schemaRef ds:uri="http://schemas.microsoft.com/office/2006/metadata/properties"/>
    <ds:schemaRef ds:uri="fde8c61d-447c-452a-bbf0-508bdf9b3570"/>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182b744d-244e-4115-8457-8479a246bec1"/>
    <ds:schemaRef ds:uri="http://www.w3.org/XML/1998/namespace"/>
    <ds:schemaRef ds:uri="http://purl.org/dc/terms/"/>
  </ds:schemaRefs>
</ds:datastoreItem>
</file>

<file path=customXml/itemProps2.xml><?xml version="1.0" encoding="utf-8"?>
<ds:datastoreItem xmlns:ds="http://schemas.openxmlformats.org/officeDocument/2006/customXml" ds:itemID="{048735B2-EEBF-468A-91CE-41188AB38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2b744d-244e-4115-8457-8479a246bec1"/>
    <ds:schemaRef ds:uri="fde8c61d-447c-452a-bbf0-508bdf9b35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D99D2-6B2F-4F51-A737-4F229988D6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COBRAND-PPT-TEMPLATE_WideScreen_Embedded-Brand-Fonts_Cross-Platform_Black</Template>
  <TotalTime>10050</TotalTime>
  <Words>766</Words>
  <Application>Microsoft Office PowerPoint</Application>
  <PresentationFormat>Widescreen</PresentationFormat>
  <Paragraphs>143</Paragraphs>
  <Slides>10</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Acumin Pro ExtraCondensed Smbd</vt:lpstr>
      <vt:lpstr>Franklin Gothic Medium</vt:lpstr>
      <vt:lpstr>Acumin Pro Semibold</vt:lpstr>
      <vt:lpstr>Calibri</vt:lpstr>
      <vt:lpstr>Franklin Gothic Demi Cond</vt:lpstr>
      <vt:lpstr>Franklin Gothic Book</vt:lpstr>
      <vt:lpstr>Acumin Pro</vt:lpstr>
      <vt:lpstr>Wingdings</vt:lpstr>
      <vt:lpstr>Symbol</vt:lpstr>
      <vt:lpstr>Franklin Gothic Heavy</vt:lpstr>
      <vt:lpstr>Georgia</vt:lpstr>
      <vt:lpstr>Arial</vt:lpstr>
      <vt:lpstr>United Sans Rg Md</vt:lpstr>
      <vt:lpstr>Purdue2</vt:lpstr>
      <vt:lpstr>New Team Incident  Investigation form (TIIF)</vt:lpstr>
      <vt:lpstr>Training Objectives</vt:lpstr>
      <vt:lpstr>Section 1: Basic Incident Information</vt:lpstr>
      <vt:lpstr>Section 2: Risk of Incident/Reoccurrence</vt:lpstr>
      <vt:lpstr>Quantifying the Risk</vt:lpstr>
      <vt:lpstr>Section 3: Root Cause Determination</vt:lpstr>
      <vt:lpstr>Root Cause Tips - Fishbone</vt:lpstr>
      <vt:lpstr>Section 4: Corrective Action Determination</vt:lpstr>
      <vt:lpstr>Final Notes</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Clendenning, Amanda M</dc:creator>
  <cp:lastModifiedBy>Kraus, Jennifer Ann</cp:lastModifiedBy>
  <cp:revision>135</cp:revision>
  <cp:lastPrinted>2023-01-23T15:59:04Z</cp:lastPrinted>
  <dcterms:created xsi:type="dcterms:W3CDTF">2021-09-27T15:56:52Z</dcterms:created>
  <dcterms:modified xsi:type="dcterms:W3CDTF">2023-07-13T16:31:33Z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0x010100CEFF62B027B4874FBD2173508DEF7AA6</vt:lpwstr>
  </property>
  <property fmtid="{D5CDD505-2E9C-101B-9397-08002B2CF9AE}" pid="3" name="MediaServiceImageTags">
    <vt:lpwstr/>
  </property>
  <property fmtid="{D5CDD505-2E9C-101B-9397-08002B2CF9AE}" pid="4" name="MSIP_Label_4044bd30-2ed7-4c9d-9d12-46200872a97b_Enabled">
    <vt:lpwstr>true</vt:lpwstr>
  </property>
  <property fmtid="{D5CDD505-2E9C-101B-9397-08002B2CF9AE}" pid="5" name="MSIP_Label_4044bd30-2ed7-4c9d-9d12-46200872a97b_SetDate">
    <vt:lpwstr>2023-07-13T14:45:44Z</vt:lpwstr>
  </property>
  <property fmtid="{D5CDD505-2E9C-101B-9397-08002B2CF9AE}" pid="6" name="MSIP_Label_4044bd30-2ed7-4c9d-9d12-46200872a97b_Method">
    <vt:lpwstr>Standard</vt:lpwstr>
  </property>
  <property fmtid="{D5CDD505-2E9C-101B-9397-08002B2CF9AE}" pid="7" name="MSIP_Label_4044bd30-2ed7-4c9d-9d12-46200872a97b_Name">
    <vt:lpwstr>defa4170-0d19-0005-0004-bc88714345d2</vt:lpwstr>
  </property>
  <property fmtid="{D5CDD505-2E9C-101B-9397-08002B2CF9AE}" pid="8" name="MSIP_Label_4044bd30-2ed7-4c9d-9d12-46200872a97b_SiteId">
    <vt:lpwstr>4130bd39-7c53-419c-b1e5-8758d6d63f21</vt:lpwstr>
  </property>
  <property fmtid="{D5CDD505-2E9C-101B-9397-08002B2CF9AE}" pid="9" name="MSIP_Label_4044bd30-2ed7-4c9d-9d12-46200872a97b_ActionId">
    <vt:lpwstr>4ac5c8c7-67e9-47ab-8d53-8227dfbf8fd5</vt:lpwstr>
  </property>
  <property fmtid="{D5CDD505-2E9C-101B-9397-08002B2CF9AE}" pid="10" name="MSIP_Label_4044bd30-2ed7-4c9d-9d12-46200872a97b_ContentBits">
    <vt:lpwstr>0</vt:lpwstr>
  </property>
</Properties>
</file>