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71024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9B23"/>
    <a:srgbClr val="856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0870" autoAdjust="0"/>
  </p:normalViewPr>
  <p:slideViewPr>
    <p:cSldViewPr snapToGrid="0" snapToObjects="1"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24DFBC52-B33F-48B8-B7B6-2500579CD7B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0477"/>
            <a:ext cx="5681980" cy="421624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7DAB1015-83A7-4BF9-BDFA-C232393B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1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My name is Melissa Martin, I am a talent acquisition specialist in Human Resources. </a:t>
            </a:r>
          </a:p>
          <a:p>
            <a:r>
              <a:rPr lang="en-US" baseline="0" dirty="0" smtClean="0"/>
              <a:t>Today, I want to talk with you about Dual Career Assistance. </a:t>
            </a:r>
          </a:p>
          <a:p>
            <a:r>
              <a:rPr lang="en-US" baseline="0" dirty="0" smtClean="0"/>
              <a:t>My role in HR provides me with the opportunity to maintain responsibility for the staff side of the dual career assistance program.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Before we get started, I’d to share a little bit about my background: I am a Purdue graduate, certified Professional in Human Resources and I have been with Purdue as a Talent Acquisition Specialist for a little over nine years. I have been working with dual career candidates for about 3-4 years prior to the formal creation of the dual career assistance program two years ago. </a:t>
            </a:r>
          </a:p>
          <a:p>
            <a:endParaRPr lang="en-US" baseline="0" dirty="0" smtClean="0"/>
          </a:p>
          <a:p>
            <a:r>
              <a:rPr lang="en-US" i="1" baseline="0" dirty="0" smtClean="0"/>
              <a:t>SLIDE CHANGE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1015-83A7-4BF9-BDFA-C232393B73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Today,</a:t>
            </a:r>
            <a:r>
              <a:rPr lang="en-US" baseline="0" dirty="0" smtClean="0"/>
              <a:t> I want to cover an overview of the dual career assistance program with you; review the summary of 2012’s activity; and discuss some frequently asked questions.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1015-83A7-4BF9-BDFA-C232393B73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1192">
              <a:defRPr/>
            </a:pPr>
            <a:r>
              <a:rPr lang="en-US" b="0" baseline="0" dirty="0" smtClean="0"/>
              <a:t>The dual career assistance program was formally put into place in January 2011. </a:t>
            </a:r>
          </a:p>
          <a:p>
            <a:pPr defTabSz="941192">
              <a:defRPr/>
            </a:pPr>
            <a:endParaRPr lang="en-US" b="0" baseline="0" dirty="0" smtClean="0"/>
          </a:p>
          <a:p>
            <a:pPr defTabSz="941192">
              <a:defRPr/>
            </a:pPr>
            <a:r>
              <a:rPr lang="en-US" b="0" baseline="0" dirty="0" smtClean="0"/>
              <a:t>The program is a </a:t>
            </a:r>
            <a:r>
              <a:rPr lang="en-US" b="1" baseline="0" dirty="0" smtClean="0"/>
              <a:t>partnership</a:t>
            </a:r>
            <a:r>
              <a:rPr lang="en-US" b="0" baseline="0" dirty="0" smtClean="0"/>
              <a:t> between the Office of the Provost and Human Resources.</a:t>
            </a:r>
          </a:p>
          <a:p>
            <a:pPr defTabSz="941192">
              <a:defRPr/>
            </a:pPr>
            <a:r>
              <a:rPr lang="en-US" b="0" baseline="0" dirty="0" smtClean="0"/>
              <a:t>This type of partnership is a unique arrangement. In my benchmarking research of other dual career programs, I learned that not many other Programs in higher education own this type of partnership. </a:t>
            </a:r>
          </a:p>
          <a:p>
            <a:pPr defTabSz="941192">
              <a:defRPr/>
            </a:pPr>
            <a:r>
              <a:rPr lang="en-US" b="0" baseline="0" dirty="0" smtClean="0"/>
              <a:t>Most other institutions offer programs that are either solely in the provost office or solely in HR.</a:t>
            </a:r>
          </a:p>
          <a:p>
            <a:pPr defTabSz="941192">
              <a:defRPr/>
            </a:pPr>
            <a:r>
              <a:rPr lang="en-US" b="0" baseline="0" dirty="0" smtClean="0"/>
              <a:t>I believe that our arrangement, here at Purdue, is a key contributor to our success as it leverages the resources from both the academic and staff side of the University.</a:t>
            </a:r>
          </a:p>
          <a:p>
            <a:pPr defTabSz="941192">
              <a:defRPr/>
            </a:pPr>
            <a:endParaRPr lang="en-US" b="0" baseline="0" dirty="0" smtClean="0"/>
          </a:p>
          <a:p>
            <a:pPr defTabSz="941192">
              <a:defRPr/>
            </a:pPr>
            <a:r>
              <a:rPr lang="en-US" b="0" baseline="0" dirty="0" smtClean="0"/>
              <a:t>I represent the </a:t>
            </a:r>
            <a:r>
              <a:rPr lang="en-US" b="0" i="1" baseline="0" dirty="0" smtClean="0"/>
              <a:t>staff </a:t>
            </a:r>
            <a:r>
              <a:rPr lang="en-US" b="0" i="0" baseline="0" dirty="0" smtClean="0"/>
              <a:t>piece of the Program and Dr. Beverly Davenport-Sypher represents the </a:t>
            </a:r>
            <a:r>
              <a:rPr lang="en-US" b="0" i="1" baseline="0" dirty="0" smtClean="0"/>
              <a:t>academic</a:t>
            </a:r>
            <a:r>
              <a:rPr lang="en-US" b="0" i="0" baseline="0" dirty="0" smtClean="0"/>
              <a:t> piece of the program. The interest area of the dual career candidate will determine whether they work with myself, Beverly or both of us. </a:t>
            </a:r>
            <a:endParaRPr lang="en-US" b="0" baseline="0" dirty="0" smtClean="0"/>
          </a:p>
          <a:p>
            <a:pPr defTabSz="941192"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1015-83A7-4BF9-BDFA-C232393B73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8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1192">
              <a:defRPr/>
            </a:pPr>
            <a:r>
              <a:rPr lang="en-US" b="0" baseline="0" dirty="0" smtClean="0"/>
              <a:t>The Program’s Mission is to support the University’s efforts in recruiting and retaining faculty and senior executive staff.</a:t>
            </a:r>
          </a:p>
          <a:p>
            <a:pPr defTabSz="941192">
              <a:defRPr/>
            </a:pPr>
            <a:endParaRPr lang="en-US" b="0" baseline="0" dirty="0" smtClean="0"/>
          </a:p>
          <a:p>
            <a:pPr defTabSz="941192">
              <a:defRPr/>
            </a:pPr>
            <a:r>
              <a:rPr lang="en-US" b="0" baseline="0" dirty="0" smtClean="0"/>
              <a:t>Our Vision is to reduce the stress and enhance the opportunities for dual career transitions. </a:t>
            </a:r>
          </a:p>
          <a:p>
            <a:pPr defTabSz="941192">
              <a:defRPr/>
            </a:pPr>
            <a:endParaRPr lang="en-US" b="0" baseline="0" dirty="0" smtClean="0"/>
          </a:p>
          <a:p>
            <a:pPr defTabSz="941192">
              <a:defRPr/>
            </a:pPr>
            <a:r>
              <a:rPr lang="en-US" b="0" baseline="0" dirty="0" smtClean="0"/>
              <a:t>And our Goals are to enhance opportunities for participant success through career search counseling and increased exposure as well as I work to encourage participant driven-success.</a:t>
            </a:r>
          </a:p>
          <a:p>
            <a:pPr defTabSz="941192">
              <a:defRPr/>
            </a:pPr>
            <a:endParaRPr lang="en-US" dirty="0" smtClean="0"/>
          </a:p>
          <a:p>
            <a:pPr defTabSz="941192">
              <a:defRPr/>
            </a:pPr>
            <a:r>
              <a:rPr lang="en-US" b="0" dirty="0" smtClean="0"/>
              <a:t>Once participants are</a:t>
            </a:r>
            <a:r>
              <a:rPr lang="en-US" b="0" baseline="0" dirty="0" smtClean="0"/>
              <a:t> accepted into the Program, the </a:t>
            </a:r>
            <a:r>
              <a:rPr lang="en-US" b="1" baseline="0" dirty="0" smtClean="0"/>
              <a:t>s</a:t>
            </a:r>
            <a:r>
              <a:rPr lang="en-US" b="1" dirty="0" smtClean="0"/>
              <a:t>ervices</a:t>
            </a:r>
            <a:r>
              <a:rPr lang="en-US" dirty="0" smtClean="0"/>
              <a:t> available</a:t>
            </a:r>
            <a:r>
              <a:rPr lang="en-US" baseline="0" dirty="0" smtClean="0"/>
              <a:t> to the them </a:t>
            </a:r>
            <a:r>
              <a:rPr lang="en-US" dirty="0" smtClean="0"/>
              <a:t>are designed specifically to their needs but they typically include:</a:t>
            </a:r>
          </a:p>
          <a:p>
            <a:pPr algn="l"/>
            <a:r>
              <a:rPr lang="en-US" dirty="0" smtClean="0"/>
              <a:t>Career Search Counseling – which can include advice on where to look,</a:t>
            </a:r>
            <a:r>
              <a:rPr lang="en-US" baseline="0" dirty="0" smtClean="0"/>
              <a:t> the </a:t>
            </a:r>
            <a:r>
              <a:rPr lang="en-US" dirty="0" smtClean="0"/>
              <a:t>Purdue applicant</a:t>
            </a:r>
            <a:r>
              <a:rPr lang="en-US" baseline="0" dirty="0" smtClean="0"/>
              <a:t> tracking system, salary structure, etc. </a:t>
            </a:r>
            <a:endParaRPr lang="en-US" dirty="0" smtClean="0"/>
          </a:p>
          <a:p>
            <a:pPr algn="l"/>
            <a:r>
              <a:rPr lang="en-US" dirty="0" smtClean="0"/>
              <a:t>Resume/CV Critique</a:t>
            </a:r>
          </a:p>
          <a:p>
            <a:pPr algn="l"/>
            <a:r>
              <a:rPr lang="en-US" dirty="0" smtClean="0"/>
              <a:t>Interviewing Skills Counseling</a:t>
            </a:r>
          </a:p>
          <a:p>
            <a:pPr algn="l"/>
            <a:r>
              <a:rPr lang="en-US" dirty="0" smtClean="0"/>
              <a:t>Offer Negotiation Advice</a:t>
            </a:r>
          </a:p>
          <a:p>
            <a:pPr algn="l"/>
            <a:r>
              <a:rPr lang="en-US" dirty="0" smtClean="0"/>
              <a:t>Networking Tips – which can include</a:t>
            </a:r>
            <a:r>
              <a:rPr lang="en-US" baseline="0" dirty="0" smtClean="0"/>
              <a:t> tips on </a:t>
            </a:r>
            <a:r>
              <a:rPr lang="en-US" dirty="0" smtClean="0"/>
              <a:t>social media</a:t>
            </a:r>
            <a:r>
              <a:rPr lang="en-US" baseline="0" dirty="0" smtClean="0"/>
              <a:t> and informational interviewing as well as referring participants to groups which will help them build their professional networks locally . I will also offer to make </a:t>
            </a:r>
            <a:r>
              <a:rPr lang="en-US" dirty="0" smtClean="0"/>
              <a:t>introductions</a:t>
            </a:r>
            <a:r>
              <a:rPr lang="en-US" baseline="0" dirty="0" smtClean="0"/>
              <a:t> on behalf of the participant both within Purdue and out in the local community.</a:t>
            </a:r>
          </a:p>
          <a:p>
            <a:pPr algn="l"/>
            <a:r>
              <a:rPr lang="en-US" baseline="0" dirty="0" smtClean="0"/>
              <a:t>*Unfortunately, I cannot guarantee candidates will obtain employment but what I can guarantee is a dedicated service to helping them increase their opportunities for success.</a:t>
            </a:r>
            <a:endParaRPr lang="en-US" dirty="0" smtClean="0"/>
          </a:p>
          <a:p>
            <a:pPr defTabSz="941192">
              <a:defRPr/>
            </a:pPr>
            <a:endParaRPr lang="en-US" b="0" baseline="0" dirty="0" smtClean="0"/>
          </a:p>
          <a:p>
            <a:pPr defTabSz="941192">
              <a:defRPr/>
            </a:pPr>
            <a:r>
              <a:rPr lang="en-US" b="0" dirty="0" smtClean="0"/>
              <a:t>For participants to be eligible</a:t>
            </a:r>
            <a:r>
              <a:rPr lang="en-US" b="0" baseline="0" dirty="0" smtClean="0"/>
              <a:t> for participation in the program there are some basic </a:t>
            </a:r>
            <a:r>
              <a:rPr lang="en-US" b="1" baseline="0" dirty="0" smtClean="0"/>
              <a:t>eligibility</a:t>
            </a:r>
            <a:r>
              <a:rPr lang="en-US" b="0" baseline="0" dirty="0" smtClean="0"/>
              <a:t>  criteria that they should meet:</a:t>
            </a:r>
          </a:p>
          <a:p>
            <a:pPr algn="l"/>
            <a:r>
              <a:rPr lang="en-US" dirty="0" smtClean="0"/>
              <a:t>Participants need to be a partner of new faculty or new senior executive staff member.</a:t>
            </a:r>
          </a:p>
          <a:p>
            <a:pPr algn="l"/>
            <a:r>
              <a:rPr lang="en-US" dirty="0" smtClean="0"/>
              <a:t>They should not already be employed locally.</a:t>
            </a:r>
          </a:p>
          <a:p>
            <a:pPr algn="l"/>
            <a:r>
              <a:rPr lang="en-US" dirty="0" smtClean="0"/>
              <a:t>They must maintain</a:t>
            </a:r>
            <a:r>
              <a:rPr lang="en-US" baseline="0" dirty="0" smtClean="0"/>
              <a:t> a</a:t>
            </a:r>
            <a:r>
              <a:rPr lang="en-US" dirty="0" smtClean="0"/>
              <a:t>ctive participation</a:t>
            </a:r>
            <a:r>
              <a:rPr lang="en-US" baseline="0" dirty="0" smtClean="0"/>
              <a:t> in the Program.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1015-83A7-4BF9-BDFA-C232393B73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8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en-US" dirty="0" smtClean="0"/>
              <a:t>2012 was our 2</a:t>
            </a:r>
            <a:r>
              <a:rPr lang="en-US" baseline="30000" dirty="0" smtClean="0"/>
              <a:t>nd</a:t>
            </a:r>
            <a:r>
              <a:rPr lang="en-US" dirty="0" smtClean="0"/>
              <a:t> year for the program and it was a very busy one at that! As we review this summary it is important to note that our percentages remain very comparable to those of the University of Iowa, whom I would consider to be one of the top dual career programs in the country.</a:t>
            </a:r>
          </a:p>
          <a:p>
            <a:pPr rtl="0" eaLnBrk="1" fontAlgn="b" latinLnBrk="0" hangingPunct="1"/>
            <a:endParaRPr lang="en-US" dirty="0" smtClean="0"/>
          </a:p>
          <a:p>
            <a:pPr rtl="0" eaLnBrk="1" fontAlgn="b" latinLnBrk="0" hangingPunct="1"/>
            <a:r>
              <a:rPr lang="en-US" dirty="0" smtClean="0"/>
              <a:t>Review summary…</a:t>
            </a:r>
          </a:p>
          <a:p>
            <a:pPr rtl="0" eaLnBrk="1" fontAlgn="b" latinLnBrk="0" hangingPunct="1"/>
            <a:endParaRPr lang="en-US" dirty="0" smtClean="0"/>
          </a:p>
          <a:p>
            <a:pPr rtl="0" eaLnBrk="1" fontAlgn="b" latinLnBrk="0" hangingPunct="1"/>
            <a:r>
              <a:rPr lang="en-US" i="1" dirty="0" smtClean="0"/>
              <a:t>*”Inactive/Expired" = These participants were initially met but never utilized or were responsive to the Program and expired on their one year anniversary.</a:t>
            </a:r>
          </a:p>
          <a:p>
            <a:pPr rtl="0" eaLnBrk="1" fontAlgn="b" latinLnBrk="0" hangingPunct="1"/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1015-83A7-4BF9-BDFA-C232393B73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61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Lastly, I thought it may help to cover some frequently asked questions…</a:t>
            </a:r>
          </a:p>
          <a:p>
            <a:endParaRPr lang="en-US" dirty="0" smtClean="0"/>
          </a:p>
          <a:p>
            <a:r>
              <a:rPr lang="en-US" dirty="0" smtClean="0"/>
              <a:t>Any other questions???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1015-83A7-4BF9-BDFA-C232393B73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1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1015-83A7-4BF9-BDFA-C232393B73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8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1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5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9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4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0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3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7E1F-A8BE-9142-820C-B73AF694035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5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rdue.edu/hr/careers/opportunities/dualcareer.html" TargetMode="External"/><Relationship Id="rId3" Type="http://schemas.openxmlformats.org/officeDocument/2006/relationships/image" Target="../media/image5.emf"/><Relationship Id="rId7" Type="http://schemas.openxmlformats.org/officeDocument/2006/relationships/hyperlink" Target="mailto:melissam@purdue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urdue.edu/provost/faculty/development/dual_career_assistance.html" TargetMode="External"/><Relationship Id="rId5" Type="http://schemas.openxmlformats.org/officeDocument/2006/relationships/hyperlink" Target="mailto:bdsypher@purdue.edu" TargetMode="Externa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nes_7404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06" b="61897"/>
          <a:stretch/>
        </p:blipFill>
        <p:spPr>
          <a:xfrm>
            <a:off x="0" y="1582260"/>
            <a:ext cx="774095" cy="1960372"/>
          </a:xfrm>
          <a:prstGeom prst="rect">
            <a:avLst/>
          </a:prstGeom>
        </p:spPr>
      </p:pic>
      <p:pic>
        <p:nvPicPr>
          <p:cNvPr id="5" name="Picture 4" descr="Lines_blk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5" t="6478" b="22982"/>
          <a:stretch/>
        </p:blipFill>
        <p:spPr>
          <a:xfrm>
            <a:off x="873677" y="1582260"/>
            <a:ext cx="8270323" cy="196037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371600" y="2045633"/>
            <a:ext cx="6724835" cy="1496999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5200" dirty="0" smtClean="0">
                <a:latin typeface="Impact"/>
                <a:cs typeface="Impact"/>
              </a:rPr>
              <a:t>Dual Career Assistance</a:t>
            </a:r>
            <a:br>
              <a:rPr lang="en-US" sz="5200" dirty="0" smtClean="0">
                <a:latin typeface="Impact"/>
                <a:cs typeface="Impact"/>
              </a:rPr>
            </a:br>
            <a:r>
              <a:rPr lang="en-US" sz="5200" dirty="0" smtClean="0">
                <a:latin typeface="Impact"/>
                <a:cs typeface="Impact"/>
              </a:rPr>
              <a:t/>
            </a:r>
            <a:br>
              <a:rPr lang="en-US" sz="5200" dirty="0" smtClean="0">
                <a:latin typeface="Impact"/>
                <a:cs typeface="Impact"/>
              </a:rPr>
            </a:br>
            <a:endParaRPr lang="en-US" sz="5200" dirty="0">
              <a:solidFill>
                <a:srgbClr val="A3792C"/>
              </a:solidFill>
              <a:latin typeface="Impact"/>
              <a:cs typeface="Impact"/>
            </a:endParaRPr>
          </a:p>
        </p:txBody>
      </p:sp>
      <p:sp>
        <p:nvSpPr>
          <p:cNvPr id="13" name="Subtitle 5"/>
          <p:cNvSpPr txBox="1">
            <a:spLocks/>
          </p:cNvSpPr>
          <p:nvPr/>
        </p:nvSpPr>
        <p:spPr>
          <a:xfrm>
            <a:off x="1371600" y="3886200"/>
            <a:ext cx="6400800" cy="624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dirty="0">
              <a:latin typeface="Impact"/>
              <a:cs typeface="Impact"/>
            </a:endParaRPr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794164"/>
            <a:ext cx="2133600" cy="365125"/>
          </a:xfrm>
        </p:spPr>
        <p:txBody>
          <a:bodyPr/>
          <a:lstStyle/>
          <a:p>
            <a:r>
              <a:rPr lang="en-US" sz="1400" b="1" dirty="0" smtClean="0">
                <a:solidFill>
                  <a:srgbClr val="D19B23"/>
                </a:solidFill>
                <a:latin typeface="Arial"/>
                <a:cs typeface="Arial"/>
              </a:rPr>
              <a:t>3/19/2013</a:t>
            </a:r>
            <a:endParaRPr lang="en-US" sz="1400" b="1" dirty="0">
              <a:solidFill>
                <a:srgbClr val="D19B23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6556" y="5050428"/>
            <a:ext cx="2205732" cy="4770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Melissa Martin, PHR</a:t>
            </a:r>
            <a:b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</a:br>
            <a:r>
              <a:rPr lang="en-US" sz="1300" b="0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Talent Acquisition Specialist</a:t>
            </a:r>
          </a:p>
        </p:txBody>
      </p:sp>
      <p:pic>
        <p:nvPicPr>
          <p:cNvPr id="19" name="Picture 18" descr="PU_sigtab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273" y="1905000"/>
            <a:ext cx="7931727" cy="2295144"/>
          </a:xfrm>
          <a:prstGeom prst="rect">
            <a:avLst/>
          </a:prstGeom>
          <a:solidFill>
            <a:srgbClr val="756C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Lines_blk.70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0" r="87164" b="-1"/>
          <a:stretch/>
        </p:blipFill>
        <p:spPr>
          <a:xfrm>
            <a:off x="0" y="1905000"/>
            <a:ext cx="1119909" cy="229514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71600" y="2002267"/>
            <a:ext cx="7086600" cy="21133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5800" dirty="0" smtClean="0">
                <a:solidFill>
                  <a:srgbClr val="D19B23"/>
                </a:solidFill>
                <a:latin typeface="Impact"/>
                <a:cs typeface="Impact"/>
              </a:rPr>
              <a:t>Program Overview</a:t>
            </a:r>
            <a:r>
              <a:rPr lang="en-US" sz="5800" dirty="0" smtClean="0">
                <a:latin typeface="Impact"/>
                <a:cs typeface="Impact"/>
              </a:rPr>
              <a:t/>
            </a:r>
            <a:br>
              <a:rPr lang="en-US" sz="5800" dirty="0" smtClean="0">
                <a:latin typeface="Impact"/>
                <a:cs typeface="Impact"/>
              </a:rPr>
            </a:br>
            <a:r>
              <a:rPr lang="en-US" sz="5800" dirty="0" smtClean="0">
                <a:latin typeface="Impact"/>
                <a:cs typeface="Impact"/>
              </a:rPr>
              <a:t>2012 Summary</a:t>
            </a:r>
          </a:p>
          <a:p>
            <a:pPr algn="l">
              <a:lnSpc>
                <a:spcPct val="80000"/>
              </a:lnSpc>
            </a:pPr>
            <a:r>
              <a:rPr lang="en-US" sz="5800" dirty="0" smtClean="0">
                <a:solidFill>
                  <a:srgbClr val="D19B23"/>
                </a:solidFill>
                <a:latin typeface="Impact"/>
                <a:cs typeface="Impact"/>
              </a:rPr>
              <a:t>FAQ’s </a:t>
            </a:r>
            <a:endParaRPr lang="en-US" sz="5800" dirty="0">
              <a:solidFill>
                <a:srgbClr val="D19B23"/>
              </a:solidFill>
              <a:latin typeface="Impact"/>
              <a:cs typeface="Impact"/>
            </a:endParaRPr>
          </a:p>
        </p:txBody>
      </p:sp>
      <p:pic>
        <p:nvPicPr>
          <p:cNvPr id="6" name="Picture 5" descr="PU_sigtab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2_lines_whit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Dual Career Assistance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63488"/>
            <a:ext cx="231254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Program Overview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3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U_sig13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353216" y="1753381"/>
            <a:ext cx="3910901" cy="172923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fr-FR" sz="16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4563" y="1370136"/>
            <a:ext cx="774825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Program was formally started in January 2011.</a:t>
            </a:r>
          </a:p>
          <a:p>
            <a:pPr algn="ctr"/>
            <a:endParaRPr lang="en-US" b="1" dirty="0" smtClean="0"/>
          </a:p>
          <a:p>
            <a:pPr algn="ctr"/>
            <a:endParaRPr lang="en-US" dirty="0" smtClean="0"/>
          </a:p>
          <a:p>
            <a:endParaRPr lang="en-US" dirty="0" smtClean="0"/>
          </a:p>
        </p:txBody>
      </p:sp>
      <p:sp>
        <p:nvSpPr>
          <p:cNvPr id="21" name="Curved Right Arrow 20"/>
          <p:cNvSpPr/>
          <p:nvPr/>
        </p:nvSpPr>
        <p:spPr>
          <a:xfrm>
            <a:off x="2038228" y="3743220"/>
            <a:ext cx="731520" cy="121615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>
            <a:off x="6560143" y="3743220"/>
            <a:ext cx="731520" cy="121615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881" y="2262689"/>
            <a:ext cx="62061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Partnership</a:t>
            </a:r>
            <a:r>
              <a:rPr lang="en-US" sz="2800" dirty="0"/>
              <a:t> </a:t>
            </a:r>
            <a:endParaRPr lang="en-US" sz="2800" dirty="0" smtClean="0"/>
          </a:p>
          <a:p>
            <a:pPr algn="ctr"/>
            <a:r>
              <a:rPr lang="en-US" sz="2800" dirty="0" smtClean="0"/>
              <a:t>Office </a:t>
            </a:r>
            <a:r>
              <a:rPr lang="en-US" sz="2800" dirty="0"/>
              <a:t>of the Provost </a:t>
            </a:r>
            <a:r>
              <a:rPr lang="en-US" sz="2800" dirty="0" smtClean="0"/>
              <a:t>&amp; </a:t>
            </a:r>
            <a:r>
              <a:rPr lang="en-US" sz="2800" dirty="0"/>
              <a:t>Human Resources</a:t>
            </a:r>
          </a:p>
          <a:p>
            <a:pPr algn="ctr"/>
            <a:r>
              <a:rPr lang="en-US" sz="2800" dirty="0"/>
              <a:t>Unique Arrangement</a:t>
            </a:r>
          </a:p>
          <a:p>
            <a:pPr algn="ctr"/>
            <a:r>
              <a:rPr lang="en-US" sz="2800" dirty="0"/>
              <a:t>Key to Success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43" y="4959372"/>
            <a:ext cx="47305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Academic</a:t>
            </a:r>
          </a:p>
          <a:p>
            <a:pPr algn="ctr"/>
            <a:r>
              <a:rPr lang="en-US" sz="2800" dirty="0" smtClean="0"/>
              <a:t>Beverly Davenport-Sypher, PhD</a:t>
            </a:r>
          </a:p>
          <a:p>
            <a:pPr algn="ctr"/>
            <a:r>
              <a:rPr lang="en-US" sz="2800" dirty="0" smtClean="0"/>
              <a:t>Vice Provost for Faculty Affairs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755669" y="4959372"/>
            <a:ext cx="42144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Staff </a:t>
            </a:r>
          </a:p>
          <a:p>
            <a:pPr algn="ctr"/>
            <a:r>
              <a:rPr lang="en-US" sz="2800" dirty="0" smtClean="0"/>
              <a:t>Melissa Martin, PHR</a:t>
            </a:r>
          </a:p>
          <a:p>
            <a:pPr algn="ctr"/>
            <a:r>
              <a:rPr lang="en-US" sz="2800" dirty="0" smtClean="0"/>
              <a:t>Talent Acquisition Specialist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790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2_lines_whit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Dual Career Assistance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63488"/>
            <a:ext cx="231254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Program Overview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4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U_sig13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353216" y="1753381"/>
            <a:ext cx="3910901" cy="172923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fr-FR" sz="1600" dirty="0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9232" y="1491771"/>
            <a:ext cx="41320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Mission</a:t>
            </a:r>
          </a:p>
          <a:p>
            <a:pPr algn="ctr"/>
            <a:r>
              <a:rPr lang="en-US" sz="2000" dirty="0" smtClean="0"/>
              <a:t>Support the University’s efforts in recruiting and retaining faculty and senior executive staff.</a:t>
            </a:r>
            <a:endParaRPr lang="en-US" sz="20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561987" y="3944275"/>
            <a:ext cx="44399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Eligibility</a:t>
            </a:r>
          </a:p>
          <a:p>
            <a:pPr algn="ctr"/>
            <a:r>
              <a:rPr lang="en-US" sz="2000" dirty="0" smtClean="0"/>
              <a:t>Partner of new faculty or new senior executive staff.</a:t>
            </a:r>
          </a:p>
          <a:p>
            <a:pPr algn="ctr"/>
            <a:r>
              <a:rPr lang="en-US" sz="2000" dirty="0" smtClean="0"/>
              <a:t>Should not already be employed locally.</a:t>
            </a:r>
          </a:p>
          <a:p>
            <a:pPr algn="ctr"/>
            <a:r>
              <a:rPr lang="en-US" sz="2000" dirty="0" smtClean="0"/>
              <a:t>Active participation.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970545" y="1389730"/>
            <a:ext cx="361227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Services</a:t>
            </a:r>
            <a:endParaRPr lang="en-US" sz="2000" dirty="0"/>
          </a:p>
          <a:p>
            <a:pPr algn="ctr"/>
            <a:r>
              <a:rPr lang="en-US" sz="2000" dirty="0" smtClean="0"/>
              <a:t>Career Search Counseling</a:t>
            </a:r>
          </a:p>
          <a:p>
            <a:pPr algn="ctr"/>
            <a:r>
              <a:rPr lang="en-US" sz="2000" dirty="0" smtClean="0"/>
              <a:t>Resume/CV Critique</a:t>
            </a:r>
          </a:p>
          <a:p>
            <a:pPr algn="ctr"/>
            <a:r>
              <a:rPr lang="en-US" sz="2000" dirty="0" smtClean="0"/>
              <a:t>Interviewing Skills Counseling</a:t>
            </a:r>
          </a:p>
          <a:p>
            <a:pPr algn="ctr"/>
            <a:r>
              <a:rPr lang="en-US" sz="2000" dirty="0" smtClean="0"/>
              <a:t>Offer Negotiation Advice</a:t>
            </a:r>
          </a:p>
          <a:p>
            <a:pPr algn="ctr"/>
            <a:r>
              <a:rPr lang="en-US" sz="2000" dirty="0" smtClean="0"/>
              <a:t>Networking Tips </a:t>
            </a:r>
          </a:p>
          <a:p>
            <a:pPr algn="ctr"/>
            <a:r>
              <a:rPr lang="en-US" sz="2000" i="1" dirty="0" smtClean="0"/>
              <a:t>*Cannot guarantee employment.</a:t>
            </a:r>
            <a:endParaRPr lang="en-US" sz="2000" dirty="0" smtClean="0"/>
          </a:p>
          <a:p>
            <a:pPr algn="ctr"/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353216" y="4144330"/>
            <a:ext cx="40280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Goals</a:t>
            </a:r>
          </a:p>
          <a:p>
            <a:pPr algn="ctr" defTabSz="914400">
              <a:defRPr/>
            </a:pPr>
            <a:r>
              <a:rPr lang="en-US" sz="2000" dirty="0" smtClean="0"/>
              <a:t>Enhance opportunities for participant success through career search counseling and increased exposure.</a:t>
            </a:r>
          </a:p>
          <a:p>
            <a:pPr algn="ctr" defTabSz="914400">
              <a:defRPr/>
            </a:pPr>
            <a:r>
              <a:rPr lang="en-US" sz="2000" dirty="0" smtClean="0"/>
              <a:t>Encourage participant driven-success.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317276" y="2820891"/>
            <a:ext cx="39468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Vision</a:t>
            </a:r>
          </a:p>
          <a:p>
            <a:pPr algn="ctr"/>
            <a:r>
              <a:rPr lang="en-US" sz="2000" dirty="0" smtClean="0"/>
              <a:t>Reduce the stress and enhance the opportunities for dual career transitions.</a:t>
            </a:r>
          </a:p>
        </p:txBody>
      </p:sp>
    </p:spTree>
    <p:extLst>
      <p:ext uri="{BB962C8B-B14F-4D97-AF65-F5344CB8AC3E}">
        <p14:creationId xmlns:p14="http://schemas.microsoft.com/office/powerpoint/2010/main" val="302790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963488"/>
            <a:ext cx="231254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2012 Summary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5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98420" y="1398275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1727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Dual Career Assistance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146062"/>
              </p:ext>
            </p:extLst>
          </p:nvPr>
        </p:nvGraphicFramePr>
        <p:xfrm>
          <a:off x="793361" y="1398275"/>
          <a:ext cx="7257022" cy="4258250"/>
        </p:xfrm>
        <a:graphic>
          <a:graphicData uri="http://schemas.openxmlformats.org/drawingml/2006/table">
            <a:tbl>
              <a:tblPr firstRow="1" firstCol="1" bandRow="1"/>
              <a:tblGrid>
                <a:gridCol w="902684"/>
                <a:gridCol w="1201002"/>
                <a:gridCol w="5153336"/>
              </a:tblGrid>
              <a:tr h="4258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 in Program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Carried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over from previous year (2011)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New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Entered into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Program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8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en-US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Secured Employment (35% Total)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Secured Employment (Purdue)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Secured Employment (Community)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8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Continued Education (5%)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8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8D4389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Inactive/Expired (15%)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8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Partner Left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University (1%)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8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Continuing Career Search into 2013 (44%)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62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2_lines_whit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Dual Career Assistance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63488"/>
            <a:ext cx="34317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Frequently Asked Questions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6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U_sig13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353216" y="1753381"/>
            <a:ext cx="3910901" cy="172923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fr-FR" sz="16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025" y="1516379"/>
            <a:ext cx="863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 is participation limited to only the partners of new faculty or new senior executives?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is due to the current limited resources of the program.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025" y="2162710"/>
            <a:ext cx="84227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does participation in the Program make a participant’s search for a career different than going it alone?</a:t>
            </a:r>
          </a:p>
          <a:p>
            <a:r>
              <a:rPr lang="en-US" dirty="0" smtClean="0"/>
              <a:t>Participants receive increased opportunities for success by: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heightened exposure and opportunities to hiring entities and networks.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dedicated expert that they can turn to for career search related advice, insider tips, questions, etc…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034" y="3917036"/>
            <a:ext cx="8544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is Dual Career Funding (“bridge funding”)?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 funding is typically only available for partner faculty appointments. This funding is managed through the Office of the Provost and details can be sought by contacting Dr. Beverly Davenport-Sypher, Vice Provost for Faculty Affairs.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034" y="5117365"/>
            <a:ext cx="186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Other 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08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2_lines_whit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Dual Career Assistance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63488"/>
            <a:ext cx="34317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Contacts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7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U_sig13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353216" y="1753381"/>
            <a:ext cx="3910901" cy="172923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fr-FR" sz="16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371" y="1271265"/>
            <a:ext cx="812549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Academic Appointments</a:t>
            </a:r>
          </a:p>
          <a:p>
            <a:pPr algn="ctr"/>
            <a:r>
              <a:rPr lang="en-US" sz="2800" dirty="0" smtClean="0"/>
              <a:t>Beverly Davenport-Sypher, PhD</a:t>
            </a:r>
          </a:p>
          <a:p>
            <a:pPr algn="ctr"/>
            <a:r>
              <a:rPr lang="en-US" sz="2800" dirty="0" smtClean="0"/>
              <a:t>Vice Provost for Faculty Affairs</a:t>
            </a:r>
          </a:p>
          <a:p>
            <a:pPr algn="ctr"/>
            <a:r>
              <a:rPr lang="en-US" sz="2800" dirty="0" smtClean="0">
                <a:hlinkClick r:id="rId5"/>
              </a:rPr>
              <a:t>bdsypher@purdue.edu</a:t>
            </a:r>
            <a:endParaRPr lang="en-US" sz="2800" dirty="0" smtClean="0"/>
          </a:p>
          <a:p>
            <a:pPr algn="ctr"/>
            <a:r>
              <a:rPr lang="en-US" sz="2800" dirty="0" smtClean="0"/>
              <a:t>49-49709</a:t>
            </a:r>
          </a:p>
          <a:p>
            <a:pPr algn="ctr"/>
            <a:r>
              <a:rPr lang="en-US" dirty="0" smtClean="0">
                <a:hlinkClick r:id="rId6"/>
              </a:rPr>
              <a:t>http://www.purdue.edu/provost/faculty/development/dual_career_assistance.html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0215" y="3795033"/>
            <a:ext cx="6487802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Staff  Appointments</a:t>
            </a:r>
          </a:p>
          <a:p>
            <a:pPr algn="ctr"/>
            <a:r>
              <a:rPr lang="en-US" sz="2800" dirty="0" smtClean="0"/>
              <a:t>Melissa Martin, PHR</a:t>
            </a:r>
          </a:p>
          <a:p>
            <a:pPr algn="ctr"/>
            <a:r>
              <a:rPr lang="en-US" sz="2800" dirty="0" smtClean="0"/>
              <a:t>Talent Acquisition Specialist</a:t>
            </a:r>
          </a:p>
          <a:p>
            <a:pPr algn="ctr"/>
            <a:r>
              <a:rPr lang="en-US" sz="2800" dirty="0" smtClean="0">
                <a:hlinkClick r:id="rId7"/>
              </a:rPr>
              <a:t>melissam@purdue.edu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49-46239</a:t>
            </a:r>
          </a:p>
          <a:p>
            <a:pPr algn="ctr"/>
            <a:r>
              <a:rPr lang="en-US" dirty="0" smtClean="0">
                <a:hlinkClick r:id="rId8"/>
              </a:rPr>
              <a:t>http://www.purdue.edu/hr/careers/opportunities/dualcareer.html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1078</Words>
  <Application>Microsoft Office PowerPoint</Application>
  <PresentationFormat>On-screen Show (4:3)</PresentationFormat>
  <Paragraphs>141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Dual Career Assistance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SECOND LINE AND THIRD LINE</dc:title>
  <dc:creator>Purdue Marketing Communications</dc:creator>
  <cp:lastModifiedBy>Clark, Barbara S.</cp:lastModifiedBy>
  <cp:revision>53</cp:revision>
  <dcterms:created xsi:type="dcterms:W3CDTF">2011-09-20T15:44:26Z</dcterms:created>
  <dcterms:modified xsi:type="dcterms:W3CDTF">2013-03-19T19:40:00Z</dcterms:modified>
</cp:coreProperties>
</file>