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94" r:id="rId4"/>
    <p:sldId id="291" r:id="rId5"/>
    <p:sldId id="292" r:id="rId6"/>
    <p:sldId id="288" r:id="rId7"/>
    <p:sldId id="290" r:id="rId8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6" autoAdjust="0"/>
    <p:restoredTop sz="77416" autoAdjust="0"/>
  </p:normalViewPr>
  <p:slideViewPr>
    <p:cSldViewPr>
      <p:cViewPr varScale="1">
        <p:scale>
          <a:sx n="53" d="100"/>
          <a:sy n="53" d="100"/>
        </p:scale>
        <p:origin x="78" y="8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1022"/>
            <a:ext cx="3013763" cy="462042"/>
          </a:xfrm>
          <a:prstGeom prst="rect">
            <a:avLst/>
          </a:prstGeom>
        </p:spPr>
        <p:txBody>
          <a:bodyPr vert="horz" lIns="92532" tIns="46266" rIns="92532" bIns="462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2042"/>
          </a:xfrm>
          <a:prstGeom prst="rect">
            <a:avLst/>
          </a:prstGeom>
        </p:spPr>
        <p:txBody>
          <a:bodyPr vert="horz" lIns="92532" tIns="46266" rIns="92532" bIns="46266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August 29, 2019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32" tIns="46266" rIns="92532" bIns="46266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777193"/>
            <a:ext cx="3013763" cy="462042"/>
          </a:xfrm>
          <a:prstGeom prst="rect">
            <a:avLst/>
          </a:prstGeom>
        </p:spPr>
        <p:txBody>
          <a:bodyPr vert="horz" lIns="92532" tIns="46266" rIns="92532" bIns="46266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209" y="154014"/>
            <a:ext cx="2241003" cy="57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6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2" tIns="46266" rIns="92532" bIns="462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8463" y="693738"/>
            <a:ext cx="6157912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9399"/>
            <a:ext cx="556387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2" tIns="46266" rIns="92532" bIns="46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3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2" tIns="46266" rIns="92532" bIns="462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7" y="8777193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2" tIns="46266" rIns="92532" bIns="462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828" y="77009"/>
            <a:ext cx="2086451" cy="5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40A4-D5A3-4C9A-92BB-9C87A885F4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93738"/>
            <a:ext cx="6157912" cy="3463925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Contact me with questions or concerns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>
          <a:xfrm>
            <a:off x="-2395555" y="-4312390"/>
            <a:ext cx="3013763" cy="462042"/>
          </a:xfrm>
          <a:prstGeom prst="rect">
            <a:avLst/>
          </a:prstGeom>
        </p:spPr>
        <p:txBody>
          <a:bodyPr lIns="92532" tIns="46266" rIns="92532" bIns="46266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484" y="4389398"/>
            <a:ext cx="5563870" cy="4466405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Welcome and thanks for attending</a:t>
            </a:r>
          </a:p>
          <a:p>
            <a:pPr defTabSz="925323">
              <a:buFont typeface="Arial" pitchFamily="34" charset="0"/>
              <a:buChar char="•"/>
              <a:defRPr/>
            </a:pPr>
            <a:r>
              <a:rPr lang="en-US" sz="1500" dirty="0"/>
              <a:t>Introductions</a:t>
            </a:r>
          </a:p>
          <a:p>
            <a:pPr marL="462662" lvl="1" defTabSz="925323">
              <a:buFont typeface="Arial" pitchFamily="34" charset="0"/>
              <a:buChar char="•"/>
              <a:defRPr/>
            </a:pPr>
            <a:r>
              <a:rPr lang="en-US" sz="1500" dirty="0"/>
              <a:t>Chris, Director</a:t>
            </a:r>
          </a:p>
          <a:p>
            <a:pPr marL="462662" lvl="1" defTabSz="925323">
              <a:buFont typeface="Arial" pitchFamily="34" charset="0"/>
              <a:buChar char="•"/>
              <a:defRPr/>
            </a:pPr>
            <a:r>
              <a:rPr lang="en-US" sz="1500" dirty="0"/>
              <a:t>De, Project Manager and Assistant </a:t>
            </a:r>
            <a:r>
              <a:rPr lang="en-US" sz="1500" dirty="0" smtClean="0"/>
              <a:t>Director</a:t>
            </a:r>
            <a:endParaRPr lang="en-US" sz="1500" dirty="0"/>
          </a:p>
          <a:p>
            <a:pPr marL="462662" lvl="1" defTabSz="925323">
              <a:buFont typeface="Arial" pitchFamily="34" charset="0"/>
              <a:buChar char="•"/>
              <a:defRPr/>
            </a:pPr>
            <a:r>
              <a:rPr lang="en-US" sz="1500" dirty="0"/>
              <a:t>Senior Faculty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ADVANCE has many initiatives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Check our website for many different activities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 defTabSz="925323">
              <a:buFont typeface="Arial" pitchFamily="34" charset="0"/>
              <a:buChar char="•"/>
            </a:pPr>
            <a:r>
              <a:rPr lang="en-US" sz="1500" dirty="0"/>
              <a:t>FAST is part of Goal #2</a:t>
            </a:r>
          </a:p>
          <a:p>
            <a:pPr defTabSz="925323">
              <a:buFont typeface="Arial" pitchFamily="34" charset="0"/>
              <a:buChar char="•"/>
            </a:pPr>
            <a:r>
              <a:rPr lang="en-US" sz="1500" dirty="0"/>
              <a:t>Mentoring and Professional Development has shown to be effective for retention</a:t>
            </a:r>
          </a:p>
          <a:p>
            <a:pPr defTabSz="925323">
              <a:buFont typeface="Arial" pitchFamily="34" charset="0"/>
              <a:buChar char="•"/>
            </a:pPr>
            <a:r>
              <a:rPr lang="en-US" sz="1500" dirty="0"/>
              <a:t>FAST format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Meet once/month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Same day, time and room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Different topics and speakers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All newly hired professors and postdocs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Second year faculty who requested 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/>
              <a:t>One or more senior faculty per </a:t>
            </a:r>
            <a:r>
              <a:rPr lang="en-US" sz="1500" dirty="0" smtClean="0"/>
              <a:t>College/School</a:t>
            </a:r>
          </a:p>
          <a:p>
            <a:pPr marL="462662" lvl="1" defTabSz="925323">
              <a:buFont typeface="Arial" pitchFamily="34" charset="0"/>
              <a:buChar char="•"/>
            </a:pPr>
            <a:r>
              <a:rPr lang="en-US" sz="1500" dirty="0" smtClean="0"/>
              <a:t>Recorded</a:t>
            </a:r>
            <a:r>
              <a:rPr lang="en-US" sz="1500" baseline="0" dirty="0" smtClean="0"/>
              <a:t> – on website</a:t>
            </a:r>
            <a:endParaRPr lang="en-US" sz="15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5555" y="-4312390"/>
            <a:ext cx="3013763" cy="462042"/>
          </a:xfrm>
          <a:prstGeom prst="rect">
            <a:avLst/>
          </a:prstGeom>
        </p:spPr>
        <p:txBody>
          <a:bodyPr lIns="92532" tIns="46266" rIns="92532" bIns="46266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Flyer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Agenda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Moody </a:t>
            </a:r>
            <a:r>
              <a:rPr lang="en-US" sz="1800" dirty="0" smtClean="0"/>
              <a:t>publication</a:t>
            </a:r>
            <a:r>
              <a:rPr lang="en-US" sz="1800" baseline="0" dirty="0" smtClean="0"/>
              <a:t> - d</a:t>
            </a:r>
            <a:r>
              <a:rPr lang="en-US" sz="1800" dirty="0" smtClean="0"/>
              <a:t>ifferent </a:t>
            </a:r>
            <a:r>
              <a:rPr lang="en-US" sz="1800" dirty="0"/>
              <a:t>sections apply to different participants in the mentoring </a:t>
            </a:r>
            <a:r>
              <a:rPr lang="en-US" sz="1800" dirty="0" smtClean="0"/>
              <a:t>relationship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Mentoring</a:t>
            </a:r>
            <a:r>
              <a:rPr lang="en-US" sz="1800" baseline="0" dirty="0" smtClean="0"/>
              <a:t> guide handout</a:t>
            </a:r>
          </a:p>
          <a:p>
            <a:pPr>
              <a:buFont typeface="Arial" pitchFamily="34" charset="0"/>
              <a:buChar char="•"/>
            </a:pPr>
            <a:r>
              <a:rPr lang="en-US" sz="1800" baseline="0" dirty="0" smtClean="0"/>
              <a:t>National Center for Faculty Development &amp; Diversity link on ADVANCE Purdue website</a:t>
            </a:r>
            <a:endParaRPr lang="en-US" sz="1800" dirty="0"/>
          </a:p>
          <a:p>
            <a:pPr>
              <a:buFont typeface="Arial" pitchFamily="34" charset="0"/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5555" y="-4312390"/>
            <a:ext cx="3013763" cy="462042"/>
          </a:xfrm>
          <a:prstGeom prst="rect">
            <a:avLst/>
          </a:prstGeom>
        </p:spPr>
        <p:txBody>
          <a:bodyPr lIns="92532" tIns="46266" rIns="92532" bIns="46266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 will get to pick the other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5555" y="-4312390"/>
            <a:ext cx="3013763" cy="462042"/>
          </a:xfrm>
          <a:prstGeom prst="rect">
            <a:avLst/>
          </a:prstGeom>
        </p:spPr>
        <p:txBody>
          <a:bodyPr lIns="92532" tIns="46266" rIns="92532" bIns="46266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See flyer for FAST dates and rooms</a:t>
            </a:r>
          </a:p>
          <a:p>
            <a:pPr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F7B-7CEA-44BF-B524-F25951C99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81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C068-2621-48F0-8C26-96A95C676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4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BA6D-C02E-4F06-9EA6-7B3B8C413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1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603E-0336-428A-B08B-0EF4060F2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696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AC-ED1A-45F4-B45A-0CF787570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722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BA95-BD12-4208-92CB-BE0D72FDF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30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4772-B90B-4BBE-A8B6-B154DFABA6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821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8145-60A0-421D-A53A-F62ABF121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66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8DA9-F579-47C6-B992-D6CC3A92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98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A892-BA9D-4635-BCAE-93B10B0F8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323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6A8F-E9CF-452B-8306-F9C70881C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08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EFB95-C048-415B-95FB-0F820C849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81001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Faculty Advancement, Success and Tenure (FAST)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September </a:t>
            </a:r>
            <a:r>
              <a:rPr lang="en-US" sz="2800" dirty="0" smtClean="0"/>
              <a:t>10, 2019</a:t>
            </a:r>
            <a:endParaRPr lang="en-US" sz="2800" dirty="0"/>
          </a:p>
          <a:p>
            <a:r>
              <a:rPr lang="en-US" sz="2800" dirty="0"/>
              <a:t>www.purdue.edu/advance-purdue</a:t>
            </a:r>
          </a:p>
          <a:p>
            <a:r>
              <a:rPr lang="en-US" sz="2800" dirty="0"/>
              <a:t>De Bush, Assistant </a:t>
            </a:r>
            <a:r>
              <a:rPr lang="en-US" sz="2800" dirty="0" smtClean="0"/>
              <a:t>Director/Project </a:t>
            </a:r>
            <a:r>
              <a:rPr lang="en-US" sz="2800" dirty="0"/>
              <a:t>Manager</a:t>
            </a:r>
          </a:p>
          <a:p>
            <a:r>
              <a:rPr lang="en-US" sz="2800" dirty="0"/>
              <a:t>djbush@purdue.edu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0" y="2609046"/>
            <a:ext cx="402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Office of the Provost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62836"/>
            <a:ext cx="4686300" cy="158960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ADVANCE-Purdue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Chris Sahley, Professor and Associate Head, Biological Sciences, Director of ADVANCE Purdue Center for Faculty Success, Special Advisor to the Provost, Gender Equity</a:t>
            </a:r>
          </a:p>
          <a:p>
            <a:pPr lvl="1"/>
            <a:r>
              <a:rPr lang="en-US" dirty="0" smtClean="0"/>
              <a:t>NSF </a:t>
            </a:r>
            <a:r>
              <a:rPr lang="en-US" dirty="0"/>
              <a:t>Grant </a:t>
            </a:r>
            <a:r>
              <a:rPr lang="en-US" dirty="0" smtClean="0"/>
              <a:t>started </a:t>
            </a:r>
            <a:r>
              <a:rPr lang="en-US" dirty="0"/>
              <a:t>in October </a:t>
            </a:r>
            <a:r>
              <a:rPr lang="en-US" dirty="0" smtClean="0"/>
              <a:t>2008</a:t>
            </a:r>
            <a:endParaRPr lang="en-US" dirty="0"/>
          </a:p>
          <a:p>
            <a:pPr lvl="1"/>
            <a:r>
              <a:rPr lang="en-US" dirty="0"/>
              <a:t>$3.92 M over 5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Now in collaboration with the Provost’s Office </a:t>
            </a:r>
            <a:endParaRPr lang="en-US" dirty="0"/>
          </a:p>
          <a:p>
            <a:pPr lvl="1"/>
            <a:r>
              <a:rPr lang="en-US" b="1" dirty="0"/>
              <a:t>Goal 1 </a:t>
            </a:r>
            <a:r>
              <a:rPr lang="en-US" dirty="0"/>
              <a:t>– Recruit STEM faculty women, especially women of color</a:t>
            </a:r>
          </a:p>
          <a:p>
            <a:pPr lvl="1"/>
            <a:r>
              <a:rPr lang="en-US" b="1" dirty="0"/>
              <a:t>Goal 2 </a:t>
            </a:r>
            <a:r>
              <a:rPr lang="en-US" dirty="0"/>
              <a:t>– Ensure the success of all faculty especially women in STEM</a:t>
            </a:r>
          </a:p>
          <a:p>
            <a:pPr lvl="1"/>
            <a:r>
              <a:rPr lang="en-US" b="1" dirty="0"/>
              <a:t>Goal 3 </a:t>
            </a:r>
            <a:r>
              <a:rPr lang="en-US" dirty="0"/>
              <a:t>– Engage all faculty in transforming the institution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117" y="1676400"/>
            <a:ext cx="8229600" cy="4495800"/>
          </a:xfrm>
        </p:spPr>
        <p:txBody>
          <a:bodyPr/>
          <a:lstStyle/>
          <a:p>
            <a:pPr lvl="0"/>
            <a:r>
              <a:rPr lang="en-US" b="1" i="1" dirty="0" smtClean="0"/>
              <a:t>Demystifying the Profession:  Helping Junior Faculty Succeed </a:t>
            </a:r>
            <a:r>
              <a:rPr lang="en-US" dirty="0" smtClean="0"/>
              <a:t>by </a:t>
            </a:r>
            <a:r>
              <a:rPr lang="en-US" dirty="0"/>
              <a:t>JoAnn </a:t>
            </a:r>
            <a:r>
              <a:rPr lang="en-US" dirty="0" smtClean="0"/>
              <a:t>Moody</a:t>
            </a:r>
          </a:p>
          <a:p>
            <a:pPr lvl="0"/>
            <a:endParaRPr lang="en-US" sz="2000" dirty="0" smtClean="0"/>
          </a:p>
          <a:p>
            <a:pPr lvl="0"/>
            <a:r>
              <a:rPr lang="en-US" b="1" i="1" dirty="0" smtClean="0"/>
              <a:t>FAST flyer </a:t>
            </a:r>
            <a:r>
              <a:rPr lang="en-US" dirty="0" smtClean="0"/>
              <a:t>from ADVANCE-Purdue</a:t>
            </a:r>
          </a:p>
          <a:p>
            <a:pPr lvl="0"/>
            <a:endParaRPr lang="en-US" sz="2000" dirty="0" smtClean="0"/>
          </a:p>
          <a:p>
            <a:r>
              <a:rPr lang="en-US" b="1" i="1" dirty="0" smtClean="0"/>
              <a:t>Summary </a:t>
            </a:r>
            <a:r>
              <a:rPr lang="en-US" b="1" i="1" dirty="0"/>
              <a:t>of Guides on </a:t>
            </a:r>
            <a:r>
              <a:rPr lang="en-US" b="1" i="1" dirty="0" smtClean="0"/>
              <a:t>Mentoring</a:t>
            </a:r>
          </a:p>
          <a:p>
            <a:endParaRPr lang="en-US" sz="2000" b="1" i="1" dirty="0" smtClean="0"/>
          </a:p>
          <a:p>
            <a:pPr lvl="0"/>
            <a:r>
              <a:rPr lang="en-US" b="1" i="1" dirty="0" smtClean="0"/>
              <a:t>NCFDD </a:t>
            </a:r>
            <a:r>
              <a:rPr lang="en-US" dirty="0" smtClean="0"/>
              <a:t>link on ADVANCE-Purdue website front page at left - Memberships</a:t>
            </a:r>
          </a:p>
          <a:p>
            <a:pPr marL="0" lvl="0" indent="0">
              <a:buNone/>
            </a:pPr>
            <a:r>
              <a:rPr lang="en-US" b="1" i="1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66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  Panel of Assistant Professors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066800"/>
            <a:ext cx="747268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 smtClean="0"/>
              <a:t>Jason Cutter</a:t>
            </a:r>
            <a:r>
              <a:rPr lang="en-US" sz="2600" dirty="0" smtClean="0"/>
              <a:t>,</a:t>
            </a:r>
            <a:r>
              <a:rPr lang="en-US" sz="2600" b="1" dirty="0"/>
              <a:t> </a:t>
            </a:r>
            <a:r>
              <a:rPr lang="en-US" sz="2600" dirty="0" smtClean="0"/>
              <a:t>Aviation and Transportation Technology</a:t>
            </a:r>
            <a:r>
              <a:rPr lang="en-US" sz="2600" dirty="0" smtClean="0"/>
              <a:t>, Polytechnic Institute</a:t>
            </a:r>
            <a:endParaRPr lang="en-US" sz="2600" dirty="0"/>
          </a:p>
          <a:p>
            <a:endParaRPr lang="en-US" sz="1800" b="1" dirty="0"/>
          </a:p>
          <a:p>
            <a:r>
              <a:rPr lang="en-US" sz="2600" b="1" dirty="0" smtClean="0"/>
              <a:t>Isaac Harris</a:t>
            </a:r>
            <a:r>
              <a:rPr lang="en-US" sz="2600" dirty="0" smtClean="0"/>
              <a:t>, Mathematics, </a:t>
            </a:r>
            <a:r>
              <a:rPr lang="en-US" sz="2600" dirty="0"/>
              <a:t>College of </a:t>
            </a:r>
            <a:r>
              <a:rPr lang="en-US" sz="2600" dirty="0" smtClean="0"/>
              <a:t>Science</a:t>
            </a:r>
            <a:endParaRPr lang="en-US" sz="2600" dirty="0"/>
          </a:p>
          <a:p>
            <a:endParaRPr lang="en-US" sz="1800" dirty="0"/>
          </a:p>
          <a:p>
            <a:r>
              <a:rPr lang="en-US" sz="2600" b="1" dirty="0" smtClean="0"/>
              <a:t>Adrie Koehler-Blair</a:t>
            </a:r>
            <a:r>
              <a:rPr lang="en-US" sz="2600" dirty="0" smtClean="0"/>
              <a:t>, Curriculum and Instruction, </a:t>
            </a:r>
            <a:r>
              <a:rPr lang="en-US" sz="2600" dirty="0"/>
              <a:t>College of </a:t>
            </a:r>
            <a:r>
              <a:rPr lang="en-US" sz="2600" dirty="0" smtClean="0"/>
              <a:t>Education</a:t>
            </a:r>
            <a:endParaRPr lang="en-US" sz="2600" dirty="0"/>
          </a:p>
          <a:p>
            <a:endParaRPr lang="en-US" sz="1800" dirty="0"/>
          </a:p>
          <a:p>
            <a:r>
              <a:rPr lang="en-US" sz="2600" b="1" dirty="0" smtClean="0"/>
              <a:t>Sa Liu</a:t>
            </a:r>
            <a:r>
              <a:rPr lang="en-US" sz="2600" dirty="0" smtClean="0"/>
              <a:t>, Health Sciences, </a:t>
            </a:r>
            <a:r>
              <a:rPr lang="en-US" sz="2600" dirty="0"/>
              <a:t>College of </a:t>
            </a:r>
            <a:r>
              <a:rPr lang="en-US" sz="2600" dirty="0" smtClean="0"/>
              <a:t>Health and Human Sciences</a:t>
            </a:r>
            <a:endParaRPr lang="en-US" sz="2600" dirty="0"/>
          </a:p>
          <a:p>
            <a:endParaRPr lang="en-US" sz="1800" dirty="0"/>
          </a:p>
          <a:p>
            <a:r>
              <a:rPr lang="en-US" sz="2600" b="1" dirty="0" smtClean="0"/>
              <a:t>Darcy Telenko</a:t>
            </a:r>
            <a:r>
              <a:rPr lang="en-US" sz="2600" dirty="0" smtClean="0"/>
              <a:t>, Botany and Plant Pathology, College of Agriculture</a:t>
            </a:r>
          </a:p>
          <a:p>
            <a:endParaRPr lang="en-US" sz="2600" dirty="0"/>
          </a:p>
          <a:p>
            <a:r>
              <a:rPr lang="en-US" sz="2600" b="1" dirty="0" smtClean="0"/>
              <a:t>David Warsinger</a:t>
            </a:r>
            <a:r>
              <a:rPr lang="en-US" sz="2600" dirty="0" smtClean="0"/>
              <a:t>, Mechanical Engineering, College of Engineering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6" name="AutoShape 6" descr="Photo of Kristen Seward"/>
          <p:cNvSpPr>
            <a:spLocks noChangeAspect="1" noChangeArrowheads="1"/>
          </p:cNvSpPr>
          <p:nvPr/>
        </p:nvSpPr>
        <p:spPr bwMode="auto">
          <a:xfrm>
            <a:off x="1679575" y="-1257300"/>
            <a:ext cx="1905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Photo of Kristen Seward"/>
          <p:cNvSpPr>
            <a:spLocks noChangeAspect="1" noChangeArrowheads="1"/>
          </p:cNvSpPr>
          <p:nvPr/>
        </p:nvSpPr>
        <p:spPr bwMode="auto">
          <a:xfrm>
            <a:off x="3721629" y="867898"/>
            <a:ext cx="701145" cy="96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Photo of Kristen Seward"/>
          <p:cNvSpPr>
            <a:spLocks noChangeAspect="1" noChangeArrowheads="1"/>
          </p:cNvSpPr>
          <p:nvPr/>
        </p:nvSpPr>
        <p:spPr bwMode="auto">
          <a:xfrm>
            <a:off x="1984376" y="-952500"/>
            <a:ext cx="1058545" cy="145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Jason Cutter's pi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993774" cy="14906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oogleusercontent.com/4picNvdr1HpbFc01aTRaoNKiOdErInLKHSDG7nlGMIQ-c6JYj8WcsfkJNMcUsgtLUs8hQ57HhBxIG5kGEBn1-HH-5zYkbYUR658uzPnbUeAo_QSDgEo=w27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1025121" cy="124830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[AdrieKoehler-Blair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927100" cy="129794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a Liu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9"/>
          <a:stretch/>
        </p:blipFill>
        <p:spPr bwMode="auto">
          <a:xfrm>
            <a:off x="1981200" y="2819400"/>
            <a:ext cx="1077393" cy="133585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ofile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955675" cy="150253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vid Warsing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1108075" cy="153899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719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yourself.</a:t>
            </a:r>
          </a:p>
          <a:p>
            <a:r>
              <a:rPr lang="en-US" dirty="0" smtClean="0"/>
              <a:t>What is your experience with mentoring at Purdue?</a:t>
            </a:r>
          </a:p>
          <a:p>
            <a:r>
              <a:rPr lang="en-US" dirty="0" smtClean="0"/>
              <a:t>What do you know now that you wish you had known when you first started at Purdue?</a:t>
            </a:r>
          </a:p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91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4495800"/>
          </a:xfrm>
        </p:spPr>
        <p:txBody>
          <a:bodyPr/>
          <a:lstStyle/>
          <a:p>
            <a:r>
              <a:rPr lang="en-US" b="1" dirty="0" smtClean="0"/>
              <a:t>Promotion and Tenure             </a:t>
            </a:r>
            <a:endParaRPr lang="en-US" dirty="0" smtClean="0"/>
          </a:p>
          <a:p>
            <a:pPr lvl="1"/>
            <a:r>
              <a:rPr lang="en-US" dirty="0" smtClean="0"/>
              <a:t>October </a:t>
            </a:r>
            <a:r>
              <a:rPr lang="en-US" dirty="0" smtClean="0"/>
              <a:t>15th</a:t>
            </a:r>
            <a:r>
              <a:rPr lang="en-US" dirty="0" smtClean="0"/>
              <a:t>,  STEW 278</a:t>
            </a:r>
          </a:p>
          <a:p>
            <a:pPr lvl="2"/>
            <a:r>
              <a:rPr lang="en-US" dirty="0" smtClean="0"/>
              <a:t>Peter Hollenbeck, Vice Provost for Faculty Affairs and Professor of Biological Sciences, College of Science</a:t>
            </a:r>
          </a:p>
          <a:p>
            <a:pPr lvl="2"/>
            <a:r>
              <a:rPr lang="en-US" dirty="0" smtClean="0"/>
              <a:t>Wei Hong</a:t>
            </a:r>
            <a:r>
              <a:rPr lang="en-US" dirty="0" smtClean="0"/>
              <a:t>, Associate Dean for Faculty Affairs and </a:t>
            </a:r>
            <a:r>
              <a:rPr lang="en-US" dirty="0" smtClean="0"/>
              <a:t>Professor of </a:t>
            </a:r>
            <a:r>
              <a:rPr lang="en-US" dirty="0" smtClean="0"/>
              <a:t>Languages and Cultures</a:t>
            </a:r>
            <a:r>
              <a:rPr lang="en-US" dirty="0" smtClean="0"/>
              <a:t>, </a:t>
            </a:r>
            <a:r>
              <a:rPr lang="en-US" dirty="0" smtClean="0"/>
              <a:t>College of </a:t>
            </a:r>
            <a:r>
              <a:rPr lang="en-US" dirty="0" smtClean="0"/>
              <a:t>Liberal Arts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Peter J. Hollenb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672584"/>
            <a:ext cx="1219199" cy="18044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5" name="Picture 2" descr="Wei Ho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435655" cy="179382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FAST will meet monthly in </a:t>
            </a:r>
            <a:r>
              <a:rPr lang="en-US" dirty="0" smtClean="0"/>
              <a:t>STEW/PMU </a:t>
            </a:r>
            <a:endParaRPr lang="en-US" dirty="0" smtClean="0"/>
          </a:p>
          <a:p>
            <a:r>
              <a:rPr lang="en-US" dirty="0" smtClean="0"/>
              <a:t>Future topics will be generated by you</a:t>
            </a:r>
          </a:p>
          <a:p>
            <a:r>
              <a:rPr lang="en-US" dirty="0" smtClean="0"/>
              <a:t>ADVANCE materials are on website</a:t>
            </a:r>
          </a:p>
          <a:p>
            <a:r>
              <a:rPr lang="en-US" dirty="0" smtClean="0"/>
              <a:t>Please complete the evaluations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ntoring%20Instit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279176"/>
            <a:ext cx="9144000" cy="25788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485</Words>
  <Application>Microsoft Office PowerPoint</Application>
  <PresentationFormat>Widescreen</PresentationFormat>
  <Paragraphs>100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Faculty Advancement, Success and Tenure (FAST)</vt:lpstr>
      <vt:lpstr>ADVANCE-Purdue Goals</vt:lpstr>
      <vt:lpstr>FAST Materials</vt:lpstr>
      <vt:lpstr>   Panel of Assistant Professors</vt:lpstr>
      <vt:lpstr>Questions for the Panel</vt:lpstr>
      <vt:lpstr>Upcoming Events</vt:lpstr>
      <vt:lpstr>Wrap Up</vt:lpstr>
    </vt:vector>
  </TitlesOfParts>
  <Company>School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176</cp:revision>
  <cp:lastPrinted>2017-09-07T14:15:01Z</cp:lastPrinted>
  <dcterms:created xsi:type="dcterms:W3CDTF">2008-05-05T13:47:03Z</dcterms:created>
  <dcterms:modified xsi:type="dcterms:W3CDTF">2019-08-29T14:59:23Z</dcterms:modified>
</cp:coreProperties>
</file>