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4" r:id="rId3"/>
    <p:sldId id="285" r:id="rId4"/>
    <p:sldId id="258" r:id="rId5"/>
    <p:sldId id="279" r:id="rId6"/>
    <p:sldId id="259" r:id="rId7"/>
    <p:sldId id="290" r:id="rId8"/>
    <p:sldId id="262" r:id="rId9"/>
    <p:sldId id="266" r:id="rId10"/>
    <p:sldId id="268" r:id="rId11"/>
    <p:sldId id="271" r:id="rId12"/>
    <p:sldId id="269" r:id="rId13"/>
    <p:sldId id="292" r:id="rId14"/>
    <p:sldId id="275" r:id="rId15"/>
    <p:sldId id="283" r:id="rId16"/>
    <p:sldId id="294" r:id="rId17"/>
    <p:sldId id="274" r:id="rId18"/>
    <p:sldId id="291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2" autoAdjust="0"/>
    <p:restoredTop sz="94609" autoAdjust="0"/>
  </p:normalViewPr>
  <p:slideViewPr>
    <p:cSldViewPr snapToGrid="0" snapToObjects="1">
      <p:cViewPr>
        <p:scale>
          <a:sx n="110" d="100"/>
          <a:sy n="110" d="100"/>
        </p:scale>
        <p:origin x="-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C954-2776-4FF8-AD24-82012FC711A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E111-DD7C-44F8-BF0E-6FB15430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A51C-A7E4-497B-978B-22D04FA9544F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9AF46-14E1-42A3-B23E-4CFB8EF5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9AF46-14E1-42A3-B23E-4CFB8EF51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9AF46-14E1-42A3-B23E-4CFB8EF519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Abe</a:t>
            </a:r>
            <a:r>
              <a:rPr lang="en-US" baseline="0" dirty="0" smtClean="0"/>
              <a:t> Lincoln “Give me six hours to chop down a tree, and I will spend the first four hours sharpening the axe”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9AF46-14E1-42A3-B23E-4CFB8EF519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9AF46-14E1-42A3-B23E-4CFB8EF519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Never,</a:t>
            </a:r>
            <a:r>
              <a:rPr lang="en-US" baseline="0" dirty="0" smtClean="0"/>
              <a:t> ever tell your team to “just send me a page or two of what you want to do.”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9AF46-14E1-42A3-B23E-4CFB8EF519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go smaller type, smaller graphics.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9AF46-14E1-42A3-B23E-4CFB8EF519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66A9-5528-F04E-8A88-1EA05E2F82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5D88-A594-A142-8BFF-FF81312E6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777546"/>
            <a:ext cx="9144000" cy="9290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4258" y="944880"/>
            <a:ext cx="8259742" cy="1776549"/>
            <a:chOff x="884258" y="1833153"/>
            <a:chExt cx="8259742" cy="1776549"/>
          </a:xfrm>
        </p:grpSpPr>
        <p:sp>
          <p:nvSpPr>
            <p:cNvPr id="4" name="Rectangle 3"/>
            <p:cNvSpPr/>
            <p:nvPr/>
          </p:nvSpPr>
          <p:spPr>
            <a:xfrm>
              <a:off x="884258" y="1833153"/>
              <a:ext cx="8259742" cy="1776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Lines_740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3" t="55006" r="23347"/>
            <a:stretch/>
          </p:blipFill>
          <p:spPr>
            <a:xfrm>
              <a:off x="884258" y="1833153"/>
              <a:ext cx="8259742" cy="1776549"/>
            </a:xfrm>
            <a:prstGeom prst="rect">
              <a:avLst/>
            </a:prstGeom>
          </p:spPr>
        </p:pic>
      </p:grpSp>
      <p:pic>
        <p:nvPicPr>
          <p:cNvPr id="6" name="Picture 5" descr="Lines_bl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7" t="19494" r="52631" b="43855"/>
          <a:stretch/>
        </p:blipFill>
        <p:spPr>
          <a:xfrm>
            <a:off x="0" y="944880"/>
            <a:ext cx="749905" cy="1776549"/>
          </a:xfrm>
          <a:prstGeom prst="rect">
            <a:avLst/>
          </a:prstGeom>
        </p:spPr>
      </p:pic>
      <p:pic>
        <p:nvPicPr>
          <p:cNvPr id="7" name="Picture 6" descr="PU_sigtab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6" y="1070704"/>
            <a:ext cx="7571877" cy="1840451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>
              <a:lnSpc>
                <a:spcPts val="8100"/>
              </a:lnSpc>
            </a:pPr>
            <a:r>
              <a:rPr lang="en-US" sz="7500" dirty="0" smtClean="0">
                <a:solidFill>
                  <a:schemeClr val="bg1"/>
                </a:solidFill>
              </a:rPr>
              <a:t>Successful Grant</a:t>
            </a:r>
            <a:endParaRPr lang="en-US" sz="6500" dirty="0" smtClean="0">
              <a:solidFill>
                <a:schemeClr val="bg1"/>
              </a:solidFill>
            </a:endParaRPr>
          </a:p>
          <a:p>
            <a:pPr>
              <a:lnSpc>
                <a:spcPts val="8100"/>
              </a:lnSpc>
            </a:pPr>
            <a:r>
              <a:rPr lang="en-US" sz="7500" dirty="0" smtClean="0">
                <a:solidFill>
                  <a:schemeClr val="bg1"/>
                </a:solidFill>
              </a:rPr>
              <a:t>Writing Strategies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97465" y="2740933"/>
            <a:ext cx="7512607" cy="105752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rgbClr val="A3792C"/>
              </a:solidFill>
              <a:latin typeface="Impact"/>
              <a:cs typeface="Impact"/>
            </a:endParaRPr>
          </a:p>
          <a:p>
            <a:endParaRPr lang="en-US" sz="2400" dirty="0" smtClean="0">
              <a:solidFill>
                <a:srgbClr val="A3792C"/>
              </a:solidFill>
              <a:latin typeface="Impact"/>
              <a:cs typeface="Impact"/>
            </a:endParaRPr>
          </a:p>
          <a:p>
            <a:r>
              <a:rPr lang="en-US" sz="2400" dirty="0" smtClean="0">
                <a:solidFill>
                  <a:srgbClr val="A3792C"/>
                </a:solidFill>
                <a:latin typeface="Impact"/>
                <a:cs typeface="Impact"/>
              </a:rPr>
              <a:t>Sally Bond</a:t>
            </a:r>
          </a:p>
          <a:p>
            <a:r>
              <a:rPr lang="en-US" sz="2400" dirty="0" smtClean="0">
                <a:solidFill>
                  <a:srgbClr val="A3792C"/>
                </a:solidFill>
                <a:latin typeface="Impact"/>
                <a:cs typeface="Impact"/>
              </a:rPr>
              <a:t>Assistant Director of Research Development Services</a:t>
            </a:r>
          </a:p>
          <a:p>
            <a:r>
              <a:rPr lang="en-US" sz="2400" dirty="0" smtClean="0">
                <a:solidFill>
                  <a:srgbClr val="A3792C"/>
                </a:solidFill>
                <a:latin typeface="Impact"/>
                <a:cs typeface="Impact"/>
              </a:rPr>
              <a:t>Proposal Coordination</a:t>
            </a:r>
          </a:p>
          <a:p>
            <a:r>
              <a:rPr lang="en-US" sz="2400" dirty="0" smtClean="0">
                <a:solidFill>
                  <a:srgbClr val="A3792C"/>
                </a:solidFill>
                <a:latin typeface="Impact"/>
                <a:cs typeface="Impact"/>
              </a:rPr>
              <a:t>Office of the Vice President for Research</a:t>
            </a:r>
          </a:p>
        </p:txBody>
      </p:sp>
    </p:spTree>
    <p:extLst>
      <p:ext uri="{BB962C8B-B14F-4D97-AF65-F5344CB8AC3E}">
        <p14:creationId xmlns:p14="http://schemas.microsoft.com/office/powerpoint/2010/main" val="8834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Building the Storyline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181054"/>
            <a:ext cx="59332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Create a one-page brief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40" y="1883953"/>
            <a:ext cx="8347160" cy="40908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b="1" dirty="0"/>
              <a:t>One-page </a:t>
            </a:r>
            <a:r>
              <a:rPr lang="en-US" dirty="0"/>
              <a:t>project description sent to program officer that includes: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/>
              <a:t>concise storyline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/>
              <a:t>vision/goals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/>
              <a:t>team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/>
              <a:t>methodology/approach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2424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Purdue?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181054"/>
            <a:ext cx="59332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You, your team, your institution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40" y="1883953"/>
            <a:ext cx="8347160" cy="40908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672671"/>
            <a:ext cx="8347160" cy="43021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Arial" pitchFamily="34" charset="0"/>
              <a:buChar char="•"/>
            </a:pPr>
            <a:r>
              <a:rPr lang="en-US" sz="3600" dirty="0"/>
              <a:t>r</a:t>
            </a:r>
            <a:r>
              <a:rPr lang="en-US" sz="3600" dirty="0" smtClean="0"/>
              <a:t>esearcher expertise</a:t>
            </a:r>
            <a:endParaRPr lang="en-US" sz="3600" dirty="0"/>
          </a:p>
          <a:p>
            <a:pPr lvl="3">
              <a:buFont typeface="Arial" pitchFamily="34" charset="0"/>
              <a:buChar char="•"/>
            </a:pPr>
            <a:r>
              <a:rPr lang="en-US" sz="3600" dirty="0"/>
              <a:t>e</a:t>
            </a:r>
            <a:r>
              <a:rPr lang="en-US" sz="3600" dirty="0" smtClean="0"/>
              <a:t>quipment and facilities</a:t>
            </a:r>
            <a:endParaRPr lang="en-US" sz="3600" dirty="0"/>
          </a:p>
          <a:p>
            <a:pPr lvl="3">
              <a:buFont typeface="Arial" pitchFamily="34" charset="0"/>
              <a:buChar char="•"/>
            </a:pPr>
            <a:r>
              <a:rPr lang="en-US" sz="3600" dirty="0" smtClean="0"/>
              <a:t>Purdue experience and campus environment</a:t>
            </a:r>
            <a:endParaRPr lang="en-US" sz="3600" dirty="0"/>
          </a:p>
          <a:p>
            <a:pPr lvl="3">
              <a:buFont typeface="Arial" pitchFamily="34" charset="0"/>
              <a:buChar char="•"/>
            </a:pPr>
            <a:r>
              <a:rPr lang="en-US" sz="3600" dirty="0"/>
              <a:t>s</a:t>
            </a:r>
            <a:r>
              <a:rPr lang="en-US" sz="3600" dirty="0" smtClean="0"/>
              <a:t>trength or uniqueness of academic programs</a:t>
            </a:r>
          </a:p>
          <a:p>
            <a:pPr lvl="3">
              <a:buFont typeface="Arial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rior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80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Responding to Solicitation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181054"/>
            <a:ext cx="59332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Read it. Mark it up.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40" y="1883953"/>
            <a:ext cx="8347160" cy="40908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endParaRPr lang="en-US" sz="4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8333" t="14803" r="14723" b="1928"/>
          <a:stretch>
            <a:fillRect/>
          </a:stretch>
        </p:blipFill>
        <p:spPr bwMode="auto">
          <a:xfrm>
            <a:off x="588816" y="1638298"/>
            <a:ext cx="4717765" cy="31934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t="10234" r="31469" b="18129"/>
          <a:stretch>
            <a:fillRect/>
          </a:stretch>
        </p:blipFill>
        <p:spPr bwMode="auto">
          <a:xfrm>
            <a:off x="3664811" y="3235035"/>
            <a:ext cx="5021989" cy="328103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Responding to Solicitation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Always outline before you write</a:t>
            </a:r>
            <a:endParaRPr lang="en-US" dirty="0">
              <a:solidFill>
                <a:srgbClr val="E3AE24"/>
              </a:solidFill>
              <a:latin typeface="Impact" pitchFamily="34" charset="0"/>
              <a:cs typeface="Impac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0952"/>
            <a:ext cx="7851552" cy="46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Knowing Your Audience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8" y="1181054"/>
            <a:ext cx="67717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How is your reviewer reading your draft?  How can you help?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40" y="1883953"/>
            <a:ext cx="8347160" cy="40908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71615" y="1659648"/>
            <a:ext cx="6999061" cy="43151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</a:t>
            </a:r>
            <a:r>
              <a:rPr lang="en-US" sz="4000" dirty="0" smtClean="0"/>
              <a:t>leepless, busy, rushed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tack of 25 proposals to review</a:t>
            </a:r>
          </a:p>
          <a:p>
            <a:r>
              <a:rPr lang="en-US" sz="4000" dirty="0"/>
              <a:t>r</a:t>
            </a:r>
            <a:r>
              <a:rPr lang="en-US" sz="4000" dirty="0" smtClean="0"/>
              <a:t>eading proposal on plane or late at night </a:t>
            </a:r>
          </a:p>
          <a:p>
            <a:r>
              <a:rPr lang="en-US" sz="4000" dirty="0" smtClean="0"/>
              <a:t>perhaps not an expert in your exact field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467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Internal Review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New eyes on your draft before submission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1169" y="2106789"/>
            <a:ext cx="3910901" cy="40692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t least two weeks prior to submission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+mn-lt"/>
              </a:rPr>
              <a:t>r</a:t>
            </a:r>
            <a:r>
              <a:rPr lang="en-US" sz="3200" dirty="0" smtClean="0">
                <a:latin typeface="+mn-lt"/>
              </a:rPr>
              <a:t>equires intentional planning from project beginning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formal or informal</a:t>
            </a:r>
            <a:endParaRPr lang="en-US" sz="16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3686" y="1807457"/>
            <a:ext cx="0" cy="4368538"/>
          </a:xfrm>
          <a:prstGeom prst="line">
            <a:avLst/>
          </a:prstGeom>
          <a:ln w="3175" cmpd="sng">
            <a:solidFill>
              <a:srgbClr val="756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4" t="12604" r="11029" b="9778"/>
          <a:stretch/>
        </p:blipFill>
        <p:spPr bwMode="auto">
          <a:xfrm>
            <a:off x="317277" y="1552755"/>
            <a:ext cx="4245340" cy="44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Internal Review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Because sometimes what is obvious to you is not obvious to others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pic>
        <p:nvPicPr>
          <p:cNvPr id="9" name="Trust_fall_fai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6315" y="1731445"/>
            <a:ext cx="6963571" cy="39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Additional Online Resources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OVPR website resources for proposal preparation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1168" y="1807457"/>
            <a:ext cx="4035593" cy="40692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elf-help tool series</a:t>
            </a:r>
          </a:p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ata management plan templates</a:t>
            </a:r>
          </a:p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itable text</a:t>
            </a:r>
          </a:p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templates</a:t>
            </a:r>
          </a:p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oming soon…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epubs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3686" y="1807457"/>
            <a:ext cx="0" cy="4368538"/>
          </a:xfrm>
          <a:prstGeom prst="line">
            <a:avLst/>
          </a:prstGeom>
          <a:ln w="3175" cmpd="sng">
            <a:solidFill>
              <a:srgbClr val="756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 rotWithShape="1">
          <a:blip r:embed="rId4"/>
          <a:srcRect l="19711" t="12051" r="22436" b="6410"/>
          <a:stretch/>
        </p:blipFill>
        <p:spPr bwMode="auto">
          <a:xfrm>
            <a:off x="317276" y="1644360"/>
            <a:ext cx="4254724" cy="407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 rot="20782678">
            <a:off x="5053804" y="4860903"/>
            <a:ext cx="986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New!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4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Additional Online Resources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Self-help tool series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1168" y="1807457"/>
            <a:ext cx="3910901" cy="444094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000" i="1" dirty="0" smtClean="0">
                <a:latin typeface="Calibri" pitchFamily="34" charset="0"/>
                <a:cs typeface="Calibri" pitchFamily="34" charset="0"/>
              </a:rPr>
              <a:t>Management Plan Self-Assessment</a:t>
            </a:r>
          </a:p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000" i="1" dirty="0" smtClean="0">
                <a:latin typeface="Calibri" pitchFamily="34" charset="0"/>
                <a:cs typeface="Calibri" pitchFamily="34" charset="0"/>
              </a:rPr>
              <a:t>Letters of Individual or Institutional Commitment</a:t>
            </a:r>
          </a:p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000" i="1" dirty="0" smtClean="0">
                <a:latin typeface="Calibri" pitchFamily="34" charset="0"/>
                <a:cs typeface="Calibri" pitchFamily="34" charset="0"/>
              </a:rPr>
              <a:t>Postdoctoral Mentoring Plan Template</a:t>
            </a:r>
            <a:endParaRPr lang="en-US" sz="3000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3686" y="1807457"/>
            <a:ext cx="0" cy="4368538"/>
          </a:xfrm>
          <a:prstGeom prst="line">
            <a:avLst/>
          </a:prstGeom>
          <a:ln w="3175" cmpd="sng">
            <a:solidFill>
              <a:srgbClr val="756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 rotWithShape="1">
          <a:blip r:embed="rId4"/>
          <a:srcRect l="32949" t="14154" r="29487" b="10975"/>
          <a:stretch/>
        </p:blipFill>
        <p:spPr bwMode="auto">
          <a:xfrm>
            <a:off x="457200" y="1628775"/>
            <a:ext cx="1828800" cy="237744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/>
          <a:srcRect l="32436" t="15179" r="29615" b="6256"/>
          <a:stretch/>
        </p:blipFill>
        <p:spPr bwMode="auto">
          <a:xfrm>
            <a:off x="1508760" y="2561899"/>
            <a:ext cx="1920240" cy="256032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32564" t="14358" r="29487" b="6256"/>
          <a:stretch/>
        </p:blipFill>
        <p:spPr bwMode="auto">
          <a:xfrm>
            <a:off x="2468880" y="3925824"/>
            <a:ext cx="2103120" cy="274320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1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777546"/>
            <a:ext cx="9144000" cy="9290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4258" y="944880"/>
            <a:ext cx="8259742" cy="1776549"/>
            <a:chOff x="884258" y="1833153"/>
            <a:chExt cx="8259742" cy="1776549"/>
          </a:xfrm>
        </p:grpSpPr>
        <p:sp>
          <p:nvSpPr>
            <p:cNvPr id="4" name="Rectangle 3"/>
            <p:cNvSpPr/>
            <p:nvPr/>
          </p:nvSpPr>
          <p:spPr>
            <a:xfrm>
              <a:off x="884258" y="1833153"/>
              <a:ext cx="8259742" cy="1776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Lines_740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3" t="55006" r="23347"/>
            <a:stretch/>
          </p:blipFill>
          <p:spPr>
            <a:xfrm>
              <a:off x="884258" y="1833153"/>
              <a:ext cx="8259742" cy="1776549"/>
            </a:xfrm>
            <a:prstGeom prst="rect">
              <a:avLst/>
            </a:prstGeom>
          </p:spPr>
        </p:pic>
      </p:grpSp>
      <p:pic>
        <p:nvPicPr>
          <p:cNvPr id="6" name="Picture 5" descr="Lines_bl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7" t="19494" r="52631" b="43855"/>
          <a:stretch/>
        </p:blipFill>
        <p:spPr>
          <a:xfrm>
            <a:off x="0" y="944880"/>
            <a:ext cx="749905" cy="1776549"/>
          </a:xfrm>
          <a:prstGeom prst="rect">
            <a:avLst/>
          </a:prstGeom>
        </p:spPr>
      </p:pic>
      <p:pic>
        <p:nvPicPr>
          <p:cNvPr id="7" name="Picture 6" descr="PU_sigtab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196" y="1070704"/>
            <a:ext cx="7571877" cy="1840451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>
              <a:lnSpc>
                <a:spcPts val="8100"/>
              </a:lnSpc>
            </a:pPr>
            <a:r>
              <a:rPr lang="en-US" sz="7500" dirty="0" smtClean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97465" y="2740933"/>
            <a:ext cx="7512607" cy="105752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rgbClr val="A3792C"/>
              </a:solidFill>
              <a:latin typeface="Impact"/>
              <a:cs typeface="Impact"/>
            </a:endParaRPr>
          </a:p>
          <a:p>
            <a:endParaRPr lang="en-US" sz="2400" dirty="0" smtClean="0">
              <a:solidFill>
                <a:srgbClr val="A3792C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944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Large-Scale Proposal Coordination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Usually higher complexity, interdisciplinary, and over $1 million</a:t>
            </a:r>
            <a:endParaRPr lang="en-US" dirty="0">
              <a:solidFill>
                <a:srgbClr val="E3AE24"/>
              </a:solidFill>
              <a:latin typeface="Impact" pitchFamily="34" charset="0"/>
              <a:cs typeface="Impac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15221" r="5422" b="6712"/>
          <a:stretch/>
        </p:blipFill>
        <p:spPr bwMode="auto">
          <a:xfrm>
            <a:off x="457201" y="1578635"/>
            <a:ext cx="8229599" cy="444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Small Proposal Development Services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Consultations for single investigator, less than $1 million</a:t>
            </a:r>
            <a:endParaRPr lang="en-US" dirty="0">
              <a:solidFill>
                <a:srgbClr val="E3AE24"/>
              </a:solidFill>
              <a:latin typeface="Impact" pitchFamily="34" charset="0"/>
              <a:cs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3890" r="4986" b="5525"/>
          <a:stretch/>
        </p:blipFill>
        <p:spPr bwMode="auto">
          <a:xfrm>
            <a:off x="659921" y="1693421"/>
            <a:ext cx="7962181" cy="44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Being intentional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Basic grant  writing strategies apply to almost any proposal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1169" y="2106789"/>
            <a:ext cx="3910901" cy="40692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Comic Sans MS" pitchFamily="66" charset="0"/>
              </a:rPr>
              <a:t>And so you just threw everything together?… Mathews, a posse is something you have to </a:t>
            </a:r>
            <a:r>
              <a:rPr lang="en-US" sz="3200" b="1" i="1" dirty="0">
                <a:latin typeface="Comic Sans MS" pitchFamily="66" charset="0"/>
              </a:rPr>
              <a:t>organize</a:t>
            </a:r>
            <a:r>
              <a:rPr lang="en-US" sz="3200" dirty="0">
                <a:latin typeface="Comic Sans MS" pitchFamily="66" charset="0"/>
              </a:rPr>
              <a:t>.” </a:t>
            </a:r>
            <a:endParaRPr lang="en-US" sz="3200" dirty="0" smtClean="0"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Comic Sans MS" pitchFamily="66" charset="0"/>
              </a:rPr>
              <a:t>From </a:t>
            </a:r>
            <a:r>
              <a:rPr lang="en-US" sz="1600" i="1" dirty="0">
                <a:latin typeface="Comic Sans MS" pitchFamily="66" charset="0"/>
              </a:rPr>
              <a:t>The Far Side</a:t>
            </a:r>
            <a:r>
              <a:rPr lang="en-US" sz="1600" dirty="0">
                <a:latin typeface="Comic Sans MS" pitchFamily="66" charset="0"/>
              </a:rPr>
              <a:t> by Gary Larson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3686" y="1807457"/>
            <a:ext cx="0" cy="4368538"/>
          </a:xfrm>
          <a:prstGeom prst="line">
            <a:avLst/>
          </a:prstGeom>
          <a:ln w="3175" cmpd="sng">
            <a:solidFill>
              <a:srgbClr val="756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90445" y="2717321"/>
            <a:ext cx="172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Cartoon deleted for </a:t>
            </a:r>
            <a:r>
              <a:rPr lang="en-US" dirty="0" err="1" smtClean="0"/>
              <a:t>ppt</a:t>
            </a:r>
            <a:r>
              <a:rPr lang="en-US" dirty="0" smtClean="0"/>
              <a:t> distribution per copyright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Proposal Preparation Timeline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Have a plan</a:t>
            </a:r>
            <a:endParaRPr lang="en-US" dirty="0">
              <a:solidFill>
                <a:srgbClr val="E3AE24"/>
              </a:solidFill>
              <a:latin typeface="Impact" pitchFamily="34" charset="0"/>
              <a:cs typeface="Impac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4" t="21273" r="28844" b="9385"/>
          <a:stretch/>
        </p:blipFill>
        <p:spPr bwMode="auto">
          <a:xfrm>
            <a:off x="2232514" y="1601032"/>
            <a:ext cx="4591365" cy="48576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Strategies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181054"/>
            <a:ext cx="3855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Avoid common trouble spots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39" y="1883953"/>
            <a:ext cx="8531405" cy="41278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>
              <a:buFont typeface="Arial" pitchFamily="34" charset="0"/>
              <a:buChar char="•"/>
            </a:pPr>
            <a:r>
              <a:rPr lang="en-US" sz="4000" dirty="0" smtClean="0"/>
              <a:t>tell a compelling storyline</a:t>
            </a:r>
          </a:p>
          <a:p>
            <a:pPr marL="1371600" lvl="3">
              <a:buFont typeface="Arial" pitchFamily="34" charset="0"/>
              <a:buChar char="•"/>
            </a:pPr>
            <a:r>
              <a:rPr lang="en-US" sz="4000" dirty="0"/>
              <a:t>answer “Why Purdue</a:t>
            </a:r>
            <a:r>
              <a:rPr lang="en-US" sz="4000" dirty="0" smtClean="0"/>
              <a:t>?”</a:t>
            </a:r>
            <a:endParaRPr lang="en-US" sz="4000" dirty="0"/>
          </a:p>
          <a:p>
            <a:pPr marL="1371600" lvl="3">
              <a:buFont typeface="Arial" pitchFamily="34" charset="0"/>
              <a:buChar char="•"/>
            </a:pPr>
            <a:r>
              <a:rPr lang="en-US" sz="4000" dirty="0" smtClean="0"/>
              <a:t>respond </a:t>
            </a:r>
            <a:r>
              <a:rPr lang="en-US" sz="4000" dirty="0"/>
              <a:t>to </a:t>
            </a:r>
            <a:r>
              <a:rPr lang="en-US" sz="4000" dirty="0" smtClean="0"/>
              <a:t>solicitation…outline!</a:t>
            </a:r>
            <a:endParaRPr lang="en-US" sz="4000" dirty="0"/>
          </a:p>
          <a:p>
            <a:pPr marL="1371600" lvl="3">
              <a:buFont typeface="Arial" pitchFamily="34" charset="0"/>
              <a:buChar char="•"/>
            </a:pPr>
            <a:r>
              <a:rPr lang="en-US" sz="4000" dirty="0" smtClean="0"/>
              <a:t>know your reviewer</a:t>
            </a:r>
            <a:endParaRPr lang="en-US" sz="4000" dirty="0"/>
          </a:p>
          <a:p>
            <a:pPr marL="1371600" lvl="3">
              <a:buFont typeface="Arial" pitchFamily="34" charset="0"/>
              <a:buChar char="•"/>
            </a:pPr>
            <a:r>
              <a:rPr lang="en-US" sz="4000" dirty="0"/>
              <a:t>c</a:t>
            </a:r>
            <a:r>
              <a:rPr lang="en-US" sz="4000" dirty="0" smtClean="0"/>
              <a:t>onduct internal review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96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Building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A3792C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 the Storyline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81054"/>
            <a:ext cx="7335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Storyline first!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1168" y="1807457"/>
            <a:ext cx="3910901" cy="40692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toryline provides the “north star” </a:t>
            </a:r>
          </a:p>
          <a:p>
            <a:pPr marL="347472" indent="-347472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elps you not to be overly ambitious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3686" y="1807457"/>
            <a:ext cx="0" cy="4368538"/>
          </a:xfrm>
          <a:prstGeom prst="line">
            <a:avLst/>
          </a:prstGeom>
          <a:ln w="3175" cmpd="sng">
            <a:solidFill>
              <a:srgbClr val="756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9" t="14014" r="11380" b="7361"/>
          <a:stretch/>
        </p:blipFill>
        <p:spPr bwMode="auto">
          <a:xfrm>
            <a:off x="317277" y="1497742"/>
            <a:ext cx="4254724" cy="45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Building the Storyline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181054"/>
            <a:ext cx="59332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Four helpful questions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40" y="1883953"/>
            <a:ext cx="8347160" cy="40908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Arial" pitchFamily="34" charset="0"/>
              <a:buChar char="•"/>
            </a:pPr>
            <a:r>
              <a:rPr lang="en-US" sz="4000" dirty="0" smtClean="0"/>
              <a:t>What </a:t>
            </a:r>
            <a:r>
              <a:rPr lang="en-US" sz="4000" dirty="0"/>
              <a:t>is the problem?</a:t>
            </a:r>
          </a:p>
          <a:p>
            <a:pPr lvl="3">
              <a:buFont typeface="Arial" pitchFamily="34" charset="0"/>
              <a:buChar char="•"/>
            </a:pPr>
            <a:r>
              <a:rPr lang="en-US" sz="4000" dirty="0"/>
              <a:t>What has been done already to address the problem?</a:t>
            </a:r>
          </a:p>
          <a:p>
            <a:pPr lvl="3">
              <a:buFont typeface="Arial" pitchFamily="34" charset="0"/>
              <a:buChar char="•"/>
            </a:pPr>
            <a:r>
              <a:rPr lang="en-US" sz="4000" dirty="0"/>
              <a:t>What is the gap that remains?</a:t>
            </a:r>
          </a:p>
          <a:p>
            <a:pPr lvl="3">
              <a:buFont typeface="Arial" pitchFamily="34" charset="0"/>
              <a:buChar char="•"/>
            </a:pPr>
            <a:r>
              <a:rPr lang="en-US" sz="4000" dirty="0"/>
              <a:t>How do you propose to address this gap?</a:t>
            </a:r>
          </a:p>
        </p:txBody>
      </p:sp>
    </p:spTree>
    <p:extLst>
      <p:ext uri="{BB962C8B-B14F-4D97-AF65-F5344CB8AC3E}">
        <p14:creationId xmlns:p14="http://schemas.microsoft.com/office/powerpoint/2010/main" val="19455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706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C483663-2460-5E4D-A36D-4ED7362332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Purdu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6" y="6248400"/>
            <a:ext cx="1353312" cy="420624"/>
          </a:xfrm>
          <a:prstGeom prst="rect">
            <a:avLst/>
          </a:prstGeom>
        </p:spPr>
      </p:pic>
      <p:pic>
        <p:nvPicPr>
          <p:cNvPr id="4" name="Picture 3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5" name="Picture 4" descr="Content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25951"/>
            <a:ext cx="8229600" cy="101495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800" kern="1200">
                <a:solidFill>
                  <a:srgbClr val="A3792C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Building the Storyline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A3792C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1181054"/>
            <a:ext cx="59332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E3AE24"/>
                </a:solidFill>
                <a:latin typeface="Impact"/>
                <a:cs typeface="Impact"/>
              </a:rPr>
              <a:t>Example narrative…in op-ed language</a:t>
            </a:r>
            <a:endParaRPr lang="en-US" dirty="0">
              <a:solidFill>
                <a:srgbClr val="E3AE24"/>
              </a:solidFill>
              <a:latin typeface="Impact"/>
              <a:cs typeface="Impac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9640" y="1883953"/>
            <a:ext cx="8347160" cy="40908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endParaRPr lang="en-US" sz="4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05" y="1588852"/>
            <a:ext cx="4228730" cy="465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4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463</Words>
  <Application>Microsoft Office PowerPoint</Application>
  <PresentationFormat>On-screen Show (4:3)</PresentationFormat>
  <Paragraphs>110</Paragraphs>
  <Slides>19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Purdue Marketing Communications</dc:creator>
  <cp:lastModifiedBy>Clark, Barbara S.</cp:lastModifiedBy>
  <cp:revision>39</cp:revision>
  <cp:lastPrinted>2013-01-28T19:02:14Z</cp:lastPrinted>
  <dcterms:created xsi:type="dcterms:W3CDTF">2011-09-20T16:06:38Z</dcterms:created>
  <dcterms:modified xsi:type="dcterms:W3CDTF">2013-01-29T18:14:39Z</dcterms:modified>
</cp:coreProperties>
</file>