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docProps/custom.xml" ContentType="application/vnd.openxmlformats-officedocument.custom-properties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715" r:id="rId1"/>
  </p:sldMasterIdLst>
  <p:sldIdLst>
    <p:sldId id="259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1736" y="-6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6466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446467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6468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6469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6470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6471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6472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6473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6474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6475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6476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6477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6478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6479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6480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6481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46482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46483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46484" name="Rectangle 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46485" name="Rectangle 2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46486" name="Rectangle 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8BE37BA-CD2D-430C-9A67-4D9C11E356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5C7286-5D31-4384-83D7-1F80D36277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6E8115-ED6D-4B80-8EE1-D6DFE2EB0A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B3BF0D-C136-42FD-A037-57A5BDAED0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AE81F4-826F-4C0F-8581-BC278C0CB6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C1F1D4-BFDA-428D-A4BC-EC37EE5708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E6BE34-1036-4540-85CC-D45EC45E09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0F2F1B-6C52-4E7C-A6DE-925D4F83CF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CF5B8D-C1A8-4D03-A5A4-57815C3167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671341-FC36-42DC-86BA-2B9D1A6D6F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EF0539-C3E5-44D8-B12B-AB0F6209BD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pattFill prst="dk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5442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445443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444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5445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5446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5447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5448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5449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5450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5451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5452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5453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5454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5455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5456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5457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45458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45459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45460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45461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3F19E05-F59D-4EF0-AA42-E8E484C990E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45462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Faculty Advancement, Success and Tenure (FAST)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 smtClean="0"/>
              <a:t>In Collaboration with the Office of the Provost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08097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– November 6, 2012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 </a:t>
            </a:r>
            <a:r>
              <a:rPr lang="en-US" sz="2000" dirty="0" smtClean="0"/>
              <a:t>9:00 </a:t>
            </a:r>
            <a:r>
              <a:rPr lang="en-US" sz="2000" dirty="0"/>
              <a:t>– </a:t>
            </a:r>
            <a:r>
              <a:rPr lang="en-US" sz="2000" dirty="0" smtClean="0"/>
              <a:t>9:10</a:t>
            </a:r>
            <a:r>
              <a:rPr lang="en-US" sz="2000" dirty="0"/>
              <a:t>		Welcome and Introductions</a:t>
            </a:r>
          </a:p>
          <a:p>
            <a:r>
              <a:rPr lang="en-US" sz="2000" dirty="0"/>
              <a:t> </a:t>
            </a:r>
            <a:r>
              <a:rPr lang="en-US" sz="2000" dirty="0" smtClean="0"/>
              <a:t>9:10 </a:t>
            </a:r>
            <a:r>
              <a:rPr lang="en-US" sz="2000" dirty="0"/>
              <a:t>– </a:t>
            </a:r>
            <a:r>
              <a:rPr lang="en-US" sz="2000" dirty="0" smtClean="0"/>
              <a:t>9:50</a:t>
            </a:r>
            <a:r>
              <a:rPr lang="en-US" sz="2000" dirty="0"/>
              <a:t>		</a:t>
            </a:r>
            <a:r>
              <a:rPr lang="en-US" sz="2000" b="1" dirty="0" smtClean="0"/>
              <a:t>Department Head Expectations for Faculty</a:t>
            </a:r>
            <a:endParaRPr lang="en-US" sz="2000" dirty="0"/>
          </a:p>
          <a:p>
            <a:pPr>
              <a:buNone/>
            </a:pPr>
            <a:r>
              <a:rPr lang="en-US" sz="2000" dirty="0" smtClean="0"/>
              <a:t>				Steve </a:t>
            </a:r>
            <a:r>
              <a:rPr lang="en-US" sz="2000" dirty="0"/>
              <a:t>Abel, Associate Vice Provost for Faculty 				Affairs, Associate Dean for Clinical 					Programs, </a:t>
            </a:r>
            <a:r>
              <a:rPr lang="en-US" sz="2000" dirty="0" err="1"/>
              <a:t>Bucke</a:t>
            </a:r>
            <a:r>
              <a:rPr lang="en-US" sz="2000" dirty="0"/>
              <a:t> Professor, Pharmacy</a:t>
            </a:r>
          </a:p>
          <a:p>
            <a:pPr>
              <a:buNone/>
            </a:pPr>
            <a:r>
              <a:rPr lang="en-US" sz="2000" dirty="0"/>
              <a:t>				Suzanne Nielsen, Professor and Head, Department 				of Food Sciences, College of Agriculture</a:t>
            </a:r>
          </a:p>
          <a:p>
            <a:r>
              <a:rPr lang="en-US" sz="2000" dirty="0"/>
              <a:t> </a:t>
            </a:r>
            <a:r>
              <a:rPr lang="en-US" sz="2000" dirty="0" smtClean="0"/>
              <a:t>9:50 </a:t>
            </a:r>
            <a:r>
              <a:rPr lang="en-US" sz="2000" dirty="0"/>
              <a:t>– </a:t>
            </a:r>
            <a:r>
              <a:rPr lang="en-US" sz="2000" dirty="0" smtClean="0"/>
              <a:t>10:10</a:t>
            </a:r>
            <a:r>
              <a:rPr lang="en-US" sz="2000" dirty="0"/>
              <a:t>		</a:t>
            </a:r>
            <a:r>
              <a:rPr lang="en-US" sz="2000" dirty="0" smtClean="0"/>
              <a:t>Facilitated Small Group Discussion</a:t>
            </a:r>
            <a:r>
              <a:rPr lang="en-US" sz="2000" dirty="0"/>
              <a:t>		</a:t>
            </a:r>
          </a:p>
          <a:p>
            <a:r>
              <a:rPr lang="en-US" sz="2000" dirty="0"/>
              <a:t> </a:t>
            </a:r>
            <a:r>
              <a:rPr lang="en-US" sz="2000" dirty="0" smtClean="0"/>
              <a:t>10:10 </a:t>
            </a:r>
            <a:r>
              <a:rPr lang="en-US" sz="2000" dirty="0"/>
              <a:t>– </a:t>
            </a:r>
            <a:r>
              <a:rPr lang="en-US" sz="2000" dirty="0" smtClean="0"/>
              <a:t>10:15	</a:t>
            </a:r>
            <a:r>
              <a:rPr lang="en-US" sz="2000" dirty="0"/>
              <a:t>	</a:t>
            </a:r>
            <a:r>
              <a:rPr lang="en-US" sz="2000" dirty="0" smtClean="0"/>
              <a:t>Wrap Up</a:t>
            </a:r>
            <a:endParaRPr lang="en-US" sz="2000" dirty="0"/>
          </a:p>
          <a:p>
            <a:endParaRPr lang="en-US" sz="20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30700" y="4953000"/>
            <a:ext cx="11557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973171"/>
            <a:ext cx="1143000" cy="1580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FAST Sessions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January 29, 2013		</a:t>
            </a:r>
            <a:r>
              <a:rPr lang="en-US" sz="2000" b="1" u="sng" dirty="0"/>
              <a:t> Grant Writing</a:t>
            </a:r>
            <a:endParaRPr lang="en-US" sz="2000" u="sng" dirty="0"/>
          </a:p>
          <a:p>
            <a:pPr>
              <a:buNone/>
            </a:pPr>
            <a:r>
              <a:rPr lang="en-US" sz="2000" dirty="0"/>
              <a:t>STEW 313</a:t>
            </a:r>
          </a:p>
          <a:p>
            <a:pPr>
              <a:buNone/>
            </a:pPr>
            <a:r>
              <a:rPr lang="en-US" sz="2000" dirty="0" smtClean="0"/>
              <a:t>				Sally </a:t>
            </a:r>
            <a:r>
              <a:rPr lang="en-US" sz="2000" dirty="0"/>
              <a:t>Bond, Assistant Director, Research 					Development Services, OVPR 	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			Jon </a:t>
            </a:r>
            <a:r>
              <a:rPr lang="en-US" sz="2000" dirty="0"/>
              <a:t>Harbor, </a:t>
            </a:r>
            <a:r>
              <a:rPr lang="en-US" sz="2000" dirty="0" smtClean="0"/>
              <a:t>Professor and Head</a:t>
            </a:r>
            <a:r>
              <a:rPr lang="en-US" sz="2000" dirty="0"/>
              <a:t>, </a:t>
            </a:r>
            <a:r>
              <a:rPr lang="en-US" sz="2000" dirty="0" smtClean="0"/>
              <a:t>Department of 				Earth</a:t>
            </a:r>
            <a:r>
              <a:rPr lang="en-US" sz="2000" dirty="0"/>
              <a:t>, Atmospheric and Planetary </a:t>
            </a:r>
            <a:r>
              <a:rPr lang="en-US" sz="2000" dirty="0" smtClean="0"/>
              <a:t>Sciences 				and Interim Director, Purdue Global 				Sustainability Center</a:t>
            </a:r>
            <a:r>
              <a:rPr lang="en-US" sz="2000" dirty="0"/>
              <a:t>				</a:t>
            </a:r>
            <a:r>
              <a:rPr lang="en-US" sz="2000" dirty="0" smtClean="0"/>
              <a:t>	</a:t>
            </a:r>
            <a:r>
              <a:rPr lang="en-US" sz="2000" dirty="0"/>
              <a:t>				 </a:t>
            </a:r>
          </a:p>
          <a:p>
            <a:pPr>
              <a:buNone/>
            </a:pPr>
            <a:r>
              <a:rPr lang="en-US" sz="2000" dirty="0" smtClean="0"/>
              <a:t>February 19, 2013</a:t>
            </a:r>
            <a:r>
              <a:rPr lang="en-US" sz="2000" dirty="0"/>
              <a:t>	</a:t>
            </a:r>
            <a:r>
              <a:rPr lang="en-US" sz="2000" dirty="0" smtClean="0"/>
              <a:t>	</a:t>
            </a:r>
            <a:r>
              <a:rPr lang="en-US" sz="2000" b="1" u="sng" dirty="0" smtClean="0"/>
              <a:t>Advice from Two Deans</a:t>
            </a:r>
            <a:endParaRPr lang="en-US" sz="2000" u="sng" dirty="0"/>
          </a:p>
          <a:p>
            <a:pPr>
              <a:buNone/>
            </a:pPr>
            <a:r>
              <a:rPr lang="en-US" sz="2000" dirty="0"/>
              <a:t>STEW </a:t>
            </a:r>
            <a:r>
              <a:rPr lang="en-US" sz="2000" dirty="0" smtClean="0"/>
              <a:t>313</a:t>
            </a:r>
          </a:p>
          <a:p>
            <a:pPr>
              <a:buNone/>
            </a:pPr>
            <a:r>
              <a:rPr lang="en-US" sz="2000" dirty="0"/>
              <a:t>	</a:t>
            </a:r>
            <a:r>
              <a:rPr lang="en-US" sz="2000" dirty="0" smtClean="0"/>
              <a:t>			Jeff Roberts, Dean, College of Science 				Maryann Santos de Barona, Dean, College of 					Education </a:t>
            </a:r>
            <a:r>
              <a:rPr lang="en-US" sz="2000" dirty="0"/>
              <a:t>	</a:t>
            </a:r>
          </a:p>
          <a:p>
            <a:pPr>
              <a:buNone/>
            </a:pPr>
            <a:r>
              <a:rPr lang="en-US" sz="2000" dirty="0" smtClean="0"/>
              <a:t>				 </a:t>
            </a:r>
          </a:p>
          <a:p>
            <a:pPr>
              <a:buNone/>
            </a:pPr>
            <a:r>
              <a:rPr lang="en-US" sz="2000" dirty="0"/>
              <a:t> </a:t>
            </a:r>
          </a:p>
          <a:p>
            <a:endParaRPr lang="en-US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143000"/>
            <a:ext cx="13716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590800"/>
            <a:ext cx="1219200" cy="179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amwork design template">
  <a:themeElements>
    <a:clrScheme name="Office Theme 3">
      <a:dk1>
        <a:srgbClr val="000000"/>
      </a:dk1>
      <a:lt1>
        <a:srgbClr val="E0EBF6"/>
      </a:lt1>
      <a:dk2>
        <a:srgbClr val="77A4AF"/>
      </a:dk2>
      <a:lt2>
        <a:srgbClr val="F3F7FB"/>
      </a:lt2>
      <a:accent1>
        <a:srgbClr val="B9C4D7"/>
      </a:accent1>
      <a:accent2>
        <a:srgbClr val="B1A1C5"/>
      </a:accent2>
      <a:accent3>
        <a:srgbClr val="EDF3FA"/>
      </a:accent3>
      <a:accent4>
        <a:srgbClr val="000000"/>
      </a:accent4>
      <a:accent5>
        <a:srgbClr val="D9DEE8"/>
      </a:accent5>
      <a:accent6>
        <a:srgbClr val="A091B2"/>
      </a:accent6>
      <a:hlink>
        <a:srgbClr val="3F2FB5"/>
      </a:hlink>
      <a:folHlink>
        <a:srgbClr val="318944"/>
      </a:folHlink>
    </a:clrScheme>
    <a:fontScheme name="Office Theme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Office Theme 1">
        <a:dk1>
          <a:srgbClr val="000078"/>
        </a:dk1>
        <a:lt1>
          <a:srgbClr val="FFFFFF"/>
        </a:lt1>
        <a:dk2>
          <a:srgbClr val="000066"/>
        </a:dk2>
        <a:lt2>
          <a:srgbClr val="CCECFF"/>
        </a:lt2>
        <a:accent1>
          <a:srgbClr val="0099CC"/>
        </a:accent1>
        <a:accent2>
          <a:srgbClr val="008080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007373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A6"/>
        </a:dk1>
        <a:lt1>
          <a:srgbClr val="FFFFFF"/>
        </a:lt1>
        <a:dk2>
          <a:srgbClr val="000099"/>
        </a:dk2>
        <a:lt2>
          <a:srgbClr val="CCFFFF"/>
        </a:lt2>
        <a:accent1>
          <a:srgbClr val="00CCFF"/>
        </a:accent1>
        <a:accent2>
          <a:srgbClr val="FFE701"/>
        </a:accent2>
        <a:accent3>
          <a:srgbClr val="AAAACA"/>
        </a:accent3>
        <a:accent4>
          <a:srgbClr val="DADADA"/>
        </a:accent4>
        <a:accent5>
          <a:srgbClr val="AAE2FF"/>
        </a:accent5>
        <a:accent6>
          <a:srgbClr val="E7D101"/>
        </a:accent6>
        <a:hlink>
          <a:srgbClr val="FFCC66"/>
        </a:hlink>
        <a:folHlink>
          <a:srgbClr val="00CA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E0EBF6"/>
        </a:lt1>
        <a:dk2>
          <a:srgbClr val="77A4AF"/>
        </a:dk2>
        <a:lt2>
          <a:srgbClr val="F3F7FB"/>
        </a:lt2>
        <a:accent1>
          <a:srgbClr val="B9C4D7"/>
        </a:accent1>
        <a:accent2>
          <a:srgbClr val="B1A1C5"/>
        </a:accent2>
        <a:accent3>
          <a:srgbClr val="EDF3FA"/>
        </a:accent3>
        <a:accent4>
          <a:srgbClr val="000000"/>
        </a:accent4>
        <a:accent5>
          <a:srgbClr val="D9DEE8"/>
        </a:accent5>
        <a:accent6>
          <a:srgbClr val="A091B2"/>
        </a:accent6>
        <a:hlink>
          <a:srgbClr val="3F2FB5"/>
        </a:hlink>
        <a:folHlink>
          <a:srgbClr val="3189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6E6B"/>
        </a:dk1>
        <a:lt1>
          <a:srgbClr val="FFFFFF"/>
        </a:lt1>
        <a:dk2>
          <a:srgbClr val="006666"/>
        </a:dk2>
        <a:lt2>
          <a:srgbClr val="B9EFEE"/>
        </a:lt2>
        <a:accent1>
          <a:srgbClr val="33CCCC"/>
        </a:accent1>
        <a:accent2>
          <a:srgbClr val="6AB475"/>
        </a:accent2>
        <a:accent3>
          <a:srgbClr val="AAB8B8"/>
        </a:accent3>
        <a:accent4>
          <a:srgbClr val="DADADA"/>
        </a:accent4>
        <a:accent5>
          <a:srgbClr val="ADE2E2"/>
        </a:accent5>
        <a:accent6>
          <a:srgbClr val="5FA369"/>
        </a:accent6>
        <a:hlink>
          <a:srgbClr val="00FF99"/>
        </a:hlink>
        <a:folHlink>
          <a:srgbClr val="CC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8ABA8D"/>
        </a:dk1>
        <a:lt1>
          <a:srgbClr val="FFFFFF"/>
        </a:lt1>
        <a:dk2>
          <a:srgbClr val="6FB56D"/>
        </a:dk2>
        <a:lt2>
          <a:srgbClr val="DCF1F4"/>
        </a:lt2>
        <a:accent1>
          <a:srgbClr val="2E7E2E"/>
        </a:accent1>
        <a:accent2>
          <a:srgbClr val="25735D"/>
        </a:accent2>
        <a:accent3>
          <a:srgbClr val="BBD7BA"/>
        </a:accent3>
        <a:accent4>
          <a:srgbClr val="DADADA"/>
        </a:accent4>
        <a:accent5>
          <a:srgbClr val="ADC0AD"/>
        </a:accent5>
        <a:accent6>
          <a:srgbClr val="206853"/>
        </a:accent6>
        <a:hlink>
          <a:srgbClr val="FFFF00"/>
        </a:hlink>
        <a:folHlink>
          <a:srgbClr val="FFF4B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400"/>
        </a:dk1>
        <a:lt1>
          <a:srgbClr val="FFFFFF"/>
        </a:lt1>
        <a:dk2>
          <a:srgbClr val="004800"/>
        </a:dk2>
        <a:lt2>
          <a:srgbClr val="D6D8C0"/>
        </a:lt2>
        <a:accent1>
          <a:srgbClr val="339933"/>
        </a:accent1>
        <a:accent2>
          <a:srgbClr val="7D8C70"/>
        </a:accent2>
        <a:accent3>
          <a:srgbClr val="AAB1AA"/>
        </a:accent3>
        <a:accent4>
          <a:srgbClr val="DADADA"/>
        </a:accent4>
        <a:accent5>
          <a:srgbClr val="ADCAAD"/>
        </a:accent5>
        <a:accent6>
          <a:srgbClr val="717E65"/>
        </a:accent6>
        <a:hlink>
          <a:srgbClr val="CCCC00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5F0BD"/>
        </a:lt1>
        <a:dk2>
          <a:srgbClr val="BD9D69"/>
        </a:dk2>
        <a:lt2>
          <a:srgbClr val="FFFFCC"/>
        </a:lt2>
        <a:accent1>
          <a:srgbClr val="CDBB77"/>
        </a:accent1>
        <a:accent2>
          <a:srgbClr val="F8EBD0"/>
        </a:accent2>
        <a:accent3>
          <a:srgbClr val="F9F6DB"/>
        </a:accent3>
        <a:accent4>
          <a:srgbClr val="000000"/>
        </a:accent4>
        <a:accent5>
          <a:srgbClr val="E3DABD"/>
        </a:accent5>
        <a:accent6>
          <a:srgbClr val="E1D5BC"/>
        </a:accent6>
        <a:hlink>
          <a:srgbClr val="FF9900"/>
        </a:hlink>
        <a:folHlink>
          <a:srgbClr val="C64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E2DDD4"/>
        </a:lt1>
        <a:dk2>
          <a:srgbClr val="000000"/>
        </a:dk2>
        <a:lt2>
          <a:srgbClr val="EFEBE3"/>
        </a:lt2>
        <a:accent1>
          <a:srgbClr val="F2F2F2"/>
        </a:accent1>
        <a:accent2>
          <a:srgbClr val="C4AD74"/>
        </a:accent2>
        <a:accent3>
          <a:srgbClr val="EEEBE6"/>
        </a:accent3>
        <a:accent4>
          <a:srgbClr val="000000"/>
        </a:accent4>
        <a:accent5>
          <a:srgbClr val="F7F7F7"/>
        </a:accent5>
        <a:accent6>
          <a:srgbClr val="B19C68"/>
        </a:accent6>
        <a:hlink>
          <a:srgbClr val="A46032"/>
        </a:hlink>
        <a:folHlink>
          <a:srgbClr val="8F8E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8A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5831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4AD"/>
        </a:accent5>
        <a:accent6>
          <a:srgbClr val="B24B36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Teamwork design template</Template>
  <TotalTime>674</TotalTime>
  <Words>269</Words>
  <Application>Microsoft Macintosh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Teamwork design template</vt:lpstr>
      <vt:lpstr>Faculty Advancement, Success and Tenure (FAST)</vt:lpstr>
      <vt:lpstr>Agenda – November 6, 2012</vt:lpstr>
      <vt:lpstr>Upcoming FAST Sessions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Barbara S. Clark</dc:creator>
  <cp:lastModifiedBy>aschrede</cp:lastModifiedBy>
  <cp:revision>28</cp:revision>
  <cp:lastPrinted>1601-01-01T00:00:00Z</cp:lastPrinted>
  <dcterms:created xsi:type="dcterms:W3CDTF">2012-11-07T15:19:36Z</dcterms:created>
  <dcterms:modified xsi:type="dcterms:W3CDTF">2012-11-07T15:20:17Z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TC102037961033</vt:lpwstr>
  </property>
</Properties>
</file>